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2" r:id="rId3"/>
    <p:sldId id="279" r:id="rId4"/>
    <p:sldId id="263" r:id="rId5"/>
    <p:sldId id="267" r:id="rId6"/>
    <p:sldId id="268" r:id="rId7"/>
    <p:sldId id="278" r:id="rId8"/>
    <p:sldId id="280" r:id="rId9"/>
    <p:sldId id="269" r:id="rId10"/>
    <p:sldId id="270" r:id="rId11"/>
    <p:sldId id="281" r:id="rId12"/>
    <p:sldId id="264" r:id="rId13"/>
    <p:sldId id="282" r:id="rId14"/>
    <p:sldId id="272" r:id="rId15"/>
    <p:sldId id="271" r:id="rId16"/>
    <p:sldId id="277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94A"/>
    <a:srgbClr val="FA6300"/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6"/>
    <p:restoredTop sz="82192" autoAdjust="0"/>
  </p:normalViewPr>
  <p:slideViewPr>
    <p:cSldViewPr snapToGrid="0" snapToObjects="1">
      <p:cViewPr varScale="1">
        <p:scale>
          <a:sx n="71" d="100"/>
          <a:sy n="71" d="100"/>
        </p:scale>
        <p:origin x="12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64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3385EC-7DC8-6B4E-A1F9-301285DB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066FE-0B31-2E40-9337-DBBF5767A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68D3F-F384-414E-9A6B-E90C43C0C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1DD13-24B3-294D-9F0B-57C0492C41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385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62B9F-DA26-F243-9DA5-435978A7B71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22E26-CDFF-F444-A057-20EDEF7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216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2871FF-4488-B246-AC8B-5E03E449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529983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75528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26342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03900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32161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310342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73741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22E26-CDFF-F444-A057-20EDEF7395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7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22E26-CDFF-F444-A057-20EDEF7395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04149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Bold some words or split into motivation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99263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43443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input parameters for d3ploy. Go through each input option. </a:t>
            </a:r>
          </a:p>
          <a:p>
            <a:endParaRPr lang="en-US" dirty="0"/>
          </a:p>
          <a:p>
            <a:r>
              <a:rPr lang="en-US" dirty="0"/>
              <a:t>I will give an example scenario and the resulting plots are on the next slide.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2996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 down on wordiness – </a:t>
            </a:r>
            <a:r>
              <a:rPr lang="en-US" dirty="0" err="1"/>
              <a:t>Purpose:ajsdfkljasdkf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187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30737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CUSUM – make a slide for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28228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11621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2382838"/>
            <a:ext cx="4768850" cy="942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4" y="6008552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194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3D515-49F9-AF46-9F3D-AAC610E81D82}"/>
              </a:ext>
            </a:extLst>
          </p:cNvPr>
          <p:cNvSpPr txBox="1"/>
          <p:nvPr userDrawn="1"/>
        </p:nvSpPr>
        <p:spPr>
          <a:xfrm>
            <a:off x="6653048" y="6353503"/>
            <a:ext cx="156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3854C-ED34-B14E-9AC8-FC35DD30AE22}" type="slidenum">
              <a:rPr lang="en-US" sz="1600" smtClean="0">
                <a:latin typeface="Helvetica" pitchFamily="2" charset="0"/>
              </a:rPr>
              <a:pPr algn="r"/>
              <a:t>‹#›</a:t>
            </a:fld>
            <a:r>
              <a:rPr lang="en-US" sz="1600" dirty="0">
                <a:latin typeface="Helvetica" pitchFamily="2" charset="0"/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67496" y="547607"/>
            <a:ext cx="8382366" cy="981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Diversion Detection in </a:t>
            </a:r>
            <a:r>
              <a:rPr lang="en-US" sz="2800" b="1" dirty="0" err="1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Cyclus</a:t>
            </a:r>
            <a:endParaRPr lang="en-US" sz="2800" b="1" dirty="0">
              <a:solidFill>
                <a:srgbClr val="13294B"/>
              </a:solidFill>
              <a:latin typeface="Helvetica" pitchFamily="2" charset="0"/>
              <a:ea typeface="Georgia" charset="0"/>
              <a:cs typeface="Georgia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367495" y="2180161"/>
            <a:ext cx="8382366" cy="597829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13294B"/>
                </a:solidFill>
                <a:latin typeface="Helvetica" pitchFamily="2" charset="0"/>
                <a:ea typeface="Calibri" charset="0"/>
                <a:cs typeface="Calibri" charset="0"/>
              </a:rPr>
              <a:t>Greg Westphal, Kathryn D. Huff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3BC10-17A0-BB47-B2F8-F247B33D5F10}"/>
              </a:ext>
            </a:extLst>
          </p:cNvPr>
          <p:cNvSpPr txBox="1"/>
          <p:nvPr/>
        </p:nvSpPr>
        <p:spPr>
          <a:xfrm>
            <a:off x="1996782" y="2777990"/>
            <a:ext cx="512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Helvetica" pitchFamily="2" charset="0"/>
                <a:ea typeface="Calibri" charset="0"/>
                <a:cs typeface="Calibri" charset="0"/>
              </a:rPr>
              <a:t>University of Illinois at Urbana-Champaign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093F8-147C-2343-B9D1-CCAC3DAE9E09}"/>
              </a:ext>
            </a:extLst>
          </p:cNvPr>
          <p:cNvSpPr txBox="1"/>
          <p:nvPr/>
        </p:nvSpPr>
        <p:spPr>
          <a:xfrm>
            <a:off x="3216166" y="3294993"/>
            <a:ext cx="260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June 26,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3EC73-21CC-B044-B24D-62369DB9C8E8}"/>
              </a:ext>
            </a:extLst>
          </p:cNvPr>
          <p:cNvSpPr txBox="1"/>
          <p:nvPr/>
        </p:nvSpPr>
        <p:spPr>
          <a:xfrm>
            <a:off x="367496" y="1676926"/>
            <a:ext cx="83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TwoFCS</a:t>
            </a:r>
            <a:r>
              <a:rPr lang="en-US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 Workshop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Transition Scenario - Results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72B2E-63B9-4B7F-B238-B6ECF8C6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63297"/>
            <a:ext cx="7898476" cy="440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Transition Scenario - Results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DAE93-9D31-4C17-AC00-E4B0B3D88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59" y="1635360"/>
            <a:ext cx="7852190" cy="43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4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Transition Scenario - Utilization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87E71A-6E25-3C46-8CA1-E6E664F7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7045036" cy="43387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Helvetica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326D8-D6F4-4BB4-A2AA-1EEEFD38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66861"/>
            <a:ext cx="7745445" cy="43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3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Transition Scenario - Utilization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87E71A-6E25-3C46-8CA1-E6E664F7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7045036" cy="43387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Helvetica" pitchFamily="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AAC11-5F76-4908-8BD6-A5A5A4D3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0" y="1725611"/>
            <a:ext cx="7537739" cy="41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Conclusions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Conclusions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A176F-DBA2-435F-B4BA-04181E0CF6DA}"/>
              </a:ext>
            </a:extLst>
          </p:cNvPr>
          <p:cNvSpPr txBox="1"/>
          <p:nvPr/>
        </p:nvSpPr>
        <p:spPr>
          <a:xfrm>
            <a:off x="591671" y="1538344"/>
            <a:ext cx="74120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have developed a customizable method of diverting material from inside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Cyclus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facilities.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Preliminary work has been done on the detection of two different types of diversion: Nefarious and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Initial results were demonstrated using the experimental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archetype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was demonstrated to function as both LWR and SFR reprocessing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Capable of handling nefarious and operator diversion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Ability to handle independent waste streams for analysis/diversion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Generic facility capable of modeling multiple facility layouts</a:t>
            </a:r>
          </a:p>
        </p:txBody>
      </p:sp>
    </p:spTree>
    <p:extLst>
      <p:ext uri="{BB962C8B-B14F-4D97-AF65-F5344CB8AC3E}">
        <p14:creationId xmlns:p14="http://schemas.microsoft.com/office/powerpoint/2010/main" val="411581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Future Work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Conclusions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608A8-6CDB-4815-AD86-812D75D25C9D}"/>
              </a:ext>
            </a:extLst>
          </p:cNvPr>
          <p:cNvSpPr txBox="1"/>
          <p:nvPr/>
        </p:nvSpPr>
        <p:spPr>
          <a:xfrm>
            <a:off x="527125" y="1667435"/>
            <a:ext cx="7304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Following this work, the following needs to be addressed: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Finish CUSUM method for multiple parameters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Run a verification 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Perform sensitivity analysis on key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Adapt the Diverter class into 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Cyclus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toolkit so other archetypes can make use of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Initially designed for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test its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Run further test cases for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including different types of SFRs</a:t>
            </a:r>
          </a:p>
        </p:txBody>
      </p:sp>
    </p:spTree>
    <p:extLst>
      <p:ext uri="{BB962C8B-B14F-4D97-AF65-F5344CB8AC3E}">
        <p14:creationId xmlns:p14="http://schemas.microsoft.com/office/powerpoint/2010/main" val="212465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04157"/>
            <a:ext cx="7045036" cy="81348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F3430D-298C-1444-B514-51C1D4ED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6717"/>
            <a:ext cx="7538357" cy="5329012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[1]: K. D. HUFF, M. J. GIDDEN, R. W. CARLSEN, R. R. FLANAGAN, M. B.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 MCGARRY, A. C. OPOTOWSKY, E. A. SCHNEIDER, A. M. SCOPATZ, and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 P. P. H. WILSON, “Fundamental concepts in the </a:t>
            </a:r>
            <a:r>
              <a:rPr lang="en-US" sz="1500" dirty="0" err="1">
                <a:latin typeface="Helvetica" pitchFamily="2" charset="0"/>
              </a:rPr>
              <a:t>Cyclus</a:t>
            </a:r>
            <a:r>
              <a:rPr lang="en-US" sz="1500" dirty="0">
                <a:latin typeface="Helvetica" pitchFamily="2" charset="0"/>
              </a:rPr>
              <a:t> nuclear fuel cycle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 simulation framework,” Advances in Engineering Software, 94, 46–59 (Apr.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 2016).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[2]: R. W. CARLSEN, M. GIDDEN, K. HUFF, A. C. OPO- TOWSKY, O.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RAKHIMOV, A. M. SCOPATZ, Z. WELCH, and P. WILSON, “Cyclus v1.5.3,”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</a:t>
            </a:r>
            <a:r>
              <a:rPr lang="en-US" sz="1500" dirty="0" err="1">
                <a:latin typeface="Helvetica" pitchFamily="2" charset="0"/>
              </a:rPr>
              <a:t>Figshare</a:t>
            </a:r>
            <a:r>
              <a:rPr lang="en-US" sz="1500" dirty="0">
                <a:latin typeface="Helvetica" pitchFamily="2" charset="0"/>
              </a:rPr>
              <a:t> (Jun. 2014), http://dx.doi.org/10.6084/m9.figshare.1041745. </a:t>
            </a:r>
          </a:p>
        </p:txBody>
      </p:sp>
    </p:spTree>
    <p:extLst>
      <p:ext uri="{BB962C8B-B14F-4D97-AF65-F5344CB8AC3E}">
        <p14:creationId xmlns:p14="http://schemas.microsoft.com/office/powerpoint/2010/main" val="236296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379868" y="1086450"/>
            <a:ext cx="6490504" cy="2260907"/>
          </a:xfrm>
          <a:prstGeom prst="rect">
            <a:avLst/>
          </a:prstGeom>
        </p:spPr>
        <p:txBody>
          <a:bodyPr/>
          <a:lstStyle/>
          <a:p>
            <a:r>
              <a:rPr lang="en-US" sz="45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Thank You </a:t>
            </a:r>
            <a:br>
              <a:rPr lang="en-US" sz="45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</a:br>
            <a:br>
              <a:rPr lang="en-US" sz="45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</a:br>
            <a:r>
              <a:rPr lang="en-US" sz="45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6583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Outline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87E71A-6E25-3C46-8CA1-E6E664F7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7045036" cy="4338781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Helvetica" pitchFamily="2" charset="0"/>
              </a:rPr>
              <a:t>Motivation</a:t>
            </a:r>
          </a:p>
          <a:p>
            <a:pPr marL="400050" lvl="1" indent="0">
              <a:buNone/>
            </a:pPr>
            <a:r>
              <a:rPr lang="en-US" sz="1600" dirty="0">
                <a:latin typeface="Helvetica" pitchFamily="2" charset="0"/>
              </a:rPr>
              <a:t>	</a:t>
            </a:r>
            <a:r>
              <a:rPr lang="en-US" sz="1800" dirty="0">
                <a:latin typeface="Helvetica" pitchFamily="2" charset="0"/>
              </a:rPr>
              <a:t>	 Safeguards by Design</a:t>
            </a:r>
          </a:p>
          <a:p>
            <a:pPr marL="400050" lvl="1" indent="0">
              <a:buNone/>
            </a:pPr>
            <a:r>
              <a:rPr lang="en-US" sz="1800" dirty="0">
                <a:latin typeface="Helvetica" pitchFamily="2" charset="0"/>
              </a:rPr>
              <a:t>		 Inter-facility Diversion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 err="1">
                <a:latin typeface="Helvetica" pitchFamily="2" charset="0"/>
              </a:rPr>
              <a:t>PyRe</a:t>
            </a:r>
            <a:r>
              <a:rPr lang="en-US" sz="2000" dirty="0">
                <a:latin typeface="Helvetica" pitchFamily="2" charset="0"/>
              </a:rPr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Helvetica" pitchFamily="2" charset="0"/>
              </a:rPr>
              <a:t>Demonstrations</a:t>
            </a:r>
          </a:p>
          <a:p>
            <a:pPr marL="400050" lvl="1" indent="0">
              <a:buNone/>
            </a:pPr>
            <a:r>
              <a:rPr lang="en-US" sz="1600" dirty="0">
                <a:latin typeface="Helvetica" pitchFamily="2" charset="0"/>
              </a:rPr>
              <a:t>		Diversion</a:t>
            </a:r>
          </a:p>
          <a:p>
            <a:pPr marL="400050" lvl="1" indent="0">
              <a:buNone/>
            </a:pPr>
            <a:r>
              <a:rPr lang="en-US" sz="1600" dirty="0">
                <a:latin typeface="Helvetica" pitchFamily="2" charset="0"/>
              </a:rPr>
              <a:t>		Transition Scenarios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Helvetica" pitchFamily="2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3208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5A0-DA66-4CBF-AE2D-A71C7A5A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44" y="457200"/>
            <a:ext cx="5867400" cy="1143000"/>
          </a:xfrm>
        </p:spPr>
        <p:txBody>
          <a:bodyPr/>
          <a:lstStyle/>
          <a:p>
            <a:pPr algn="l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Motivation/Goals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C4AD-A23F-44A8-805B-195CEAD0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16" y="1600200"/>
            <a:ext cx="7436224" cy="4525963"/>
          </a:xfrm>
        </p:spPr>
        <p:txBody>
          <a:bodyPr/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Motivation: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Safeguard by design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Transition from LWR to SFR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Model Diversion inside facilities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Goals: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Timely detection of diversion relies on the identification of signatures and observables for unique facilities. 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Determine optimum detector and inspection locations in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pyroprocessing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facilities using the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Cyclus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framework.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Adapt this work to be applicable to a wide range of nuclear fuel cycle facilities in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Cyclus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Characterize required detection sensitivities and corresponding false positive rates.</a:t>
            </a:r>
          </a:p>
        </p:txBody>
      </p:sp>
    </p:spTree>
    <p:extLst>
      <p:ext uri="{BB962C8B-B14F-4D97-AF65-F5344CB8AC3E}">
        <p14:creationId xmlns:p14="http://schemas.microsoft.com/office/powerpoint/2010/main" val="111776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 err="1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PyRe</a:t>
            </a:r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 – Design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C7695-0F10-704F-BE18-9E91C895A69C}"/>
              </a:ext>
            </a:extLst>
          </p:cNvPr>
          <p:cNvSpPr txBox="1"/>
          <p:nvPr/>
        </p:nvSpPr>
        <p:spPr>
          <a:xfrm>
            <a:off x="381000" y="332441"/>
            <a:ext cx="1337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PyRe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DBFE5-1921-4904-AB02-2A24C0E7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199"/>
            <a:ext cx="3093720" cy="4525963"/>
          </a:xfrm>
        </p:spPr>
        <p:txBody>
          <a:bodyPr/>
          <a:lstStyle/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Facility containing multiple sub-facilities resembling the sub-processes.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Allows subprocesses to be handled separately.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Independent transactions, possibility of diversion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Parameters act as Capacity Factor to the ideal separation efficiency input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Generic facility allows for multiple types of pyro plants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DD85279-5CD8-4AB5-B690-A4A74C6BF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131865"/>
              </p:ext>
            </p:extLst>
          </p:nvPr>
        </p:nvGraphicFramePr>
        <p:xfrm>
          <a:off x="3614569" y="502247"/>
          <a:ext cx="4684641" cy="585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Acrobat Document" r:id="rId4" imgW="3238252" imgH="4046079" progId="AcroExch.Document.DC">
                  <p:embed/>
                </p:oleObj>
              </mc:Choice>
              <mc:Fallback>
                <p:oleObj name="Acrobat Document" r:id="rId4" imgW="3238252" imgH="404607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4569" y="502247"/>
                        <a:ext cx="4684641" cy="585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25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 err="1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PyRe</a:t>
            </a:r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 – Diversion Options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337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PyRe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7E2D3-FFB5-40EE-B1D5-389B9EE7F4E2}"/>
              </a:ext>
            </a:extLst>
          </p:cNvPr>
          <p:cNvSpPr txBox="1"/>
          <p:nvPr/>
        </p:nvSpPr>
        <p:spPr>
          <a:xfrm>
            <a:off x="559398" y="1645920"/>
            <a:ext cx="7045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diversion occurs in two different modes: </a:t>
            </a:r>
            <a:r>
              <a:rPr lang="en-US" b="1" dirty="0"/>
              <a:t>nefarious</a:t>
            </a:r>
            <a:r>
              <a:rPr lang="en-US" dirty="0"/>
              <a:t> or </a:t>
            </a:r>
            <a:r>
              <a:rPr lang="en-US" b="1" dirty="0"/>
              <a:t>operator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Nefarious Diversion</a:t>
            </a:r>
            <a:r>
              <a:rPr lang="en-US" dirty="0"/>
              <a:t> imagines diversion by a single bad actor with facility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Operator Diversion</a:t>
            </a:r>
            <a:r>
              <a:rPr lang="en-US" dirty="0"/>
              <a:t> imagines undeclared production.</a:t>
            </a:r>
          </a:p>
          <a:p>
            <a:r>
              <a:rPr lang="en-US" dirty="0"/>
              <a:t>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can be achieved by increasing plant throughput and siphoning off material excess for unsanctioned weapons production.</a:t>
            </a:r>
          </a:p>
        </p:txBody>
      </p:sp>
    </p:spTree>
    <p:extLst>
      <p:ext uri="{BB962C8B-B14F-4D97-AF65-F5344CB8AC3E}">
        <p14:creationId xmlns:p14="http://schemas.microsoft.com/office/powerpoint/2010/main" val="176841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Diverter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5477B52-F549-425D-B508-AC142E9CA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884441"/>
              </p:ext>
            </p:extLst>
          </p:nvPr>
        </p:nvGraphicFramePr>
        <p:xfrm>
          <a:off x="3784393" y="258185"/>
          <a:ext cx="3930423" cy="562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Acrobat Document" r:id="rId4" imgW="2217101" imgH="3177304" progId="AcroExch.Document.DC">
                  <p:embed/>
                </p:oleObj>
              </mc:Choice>
              <mc:Fallback>
                <p:oleObj name="Acrobat Document" r:id="rId4" imgW="2217101" imgH="31773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84393" y="258185"/>
                        <a:ext cx="3930423" cy="562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5B41FE-5679-4AB0-8973-33ED73ADB7A3}"/>
              </a:ext>
            </a:extLst>
          </p:cNvPr>
          <p:cNvSpPr txBox="1"/>
          <p:nvPr/>
        </p:nvSpPr>
        <p:spPr>
          <a:xfrm>
            <a:off x="580913" y="1559859"/>
            <a:ext cx="34316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This class handles all diversion: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Which parameter to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sub-process is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much excess material needs to be produced for successful diversion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Enable with future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Cyclus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facilities.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Currently only implemented into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9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Diversion Settings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FA589-9B57-418F-B3F6-122584A36234}"/>
              </a:ext>
            </a:extLst>
          </p:cNvPr>
          <p:cNvSpPr txBox="1"/>
          <p:nvPr/>
        </p:nvSpPr>
        <p:spPr>
          <a:xfrm>
            <a:off x="446851" y="1890679"/>
            <a:ext cx="2904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facility prototype can have unique diversion: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Quantities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Sub-process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Number of Diversions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69FF8-D9C7-4843-B6A2-FECAD36BB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25" y="1417638"/>
            <a:ext cx="5076167" cy="36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3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Diversion Detection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FA589-9B57-418F-B3F6-122584A36234}"/>
              </a:ext>
            </a:extLst>
          </p:cNvPr>
          <p:cNvSpPr txBox="1"/>
          <p:nvPr/>
        </p:nvSpPr>
        <p:spPr>
          <a:xfrm>
            <a:off x="446851" y="1890679"/>
            <a:ext cx="2904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Nefarious: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detected by observing material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Operator: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Material transactions are no longer 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Instead we use one or more of the parameters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CUSUM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Startup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Generic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3 std. sets alarm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7681E1-ACA4-46B8-A1E8-CA0F53A13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256478"/>
              </p:ext>
            </p:extLst>
          </p:nvPr>
        </p:nvGraphicFramePr>
        <p:xfrm>
          <a:off x="3417267" y="1755659"/>
          <a:ext cx="5449098" cy="389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Acrobat Document" r:id="rId4" imgW="3017520" imgH="2156240" progId="AcroExch.Document.DC">
                  <p:embed/>
                </p:oleObj>
              </mc:Choice>
              <mc:Fallback>
                <p:oleObj name="Acrobat Document" r:id="rId4" imgW="3017520" imgH="215624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7267" y="1755659"/>
                        <a:ext cx="5449098" cy="3892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Transition Scenario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E1588-28D1-4C52-BA33-5D27886E2E13}"/>
              </a:ext>
            </a:extLst>
          </p:cNvPr>
          <p:cNvSpPr txBox="1"/>
          <p:nvPr/>
        </p:nvSpPr>
        <p:spPr>
          <a:xfrm>
            <a:off x="532015" y="1612669"/>
            <a:ext cx="73817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 main attraction of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pyroprocessing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the ability to handle LWR and SFR waste.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verify this capability, we ran a transition scenario from the current ~400 LWRs to approx. 2000 SFRs starting in 2050.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want to observe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Appropriate deploying of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Ability to meet demand of new SFRs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Diversion capabilities (which was shown earlier)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Accurate transition from UOX to SFR fuels</a:t>
            </a:r>
          </a:p>
        </p:txBody>
      </p:sp>
    </p:spTree>
    <p:extLst>
      <p:ext uri="{BB962C8B-B14F-4D97-AF65-F5344CB8AC3E}">
        <p14:creationId xmlns:p14="http://schemas.microsoft.com/office/powerpoint/2010/main" val="244109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30683</TotalTime>
  <Words>732</Words>
  <Application>Microsoft Office PowerPoint</Application>
  <PresentationFormat>On-screen Show (4:3)</PresentationFormat>
  <Paragraphs>149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Helvetica</vt:lpstr>
      <vt:lpstr>Wingdings</vt:lpstr>
      <vt:lpstr>Office Theme</vt:lpstr>
      <vt:lpstr>Acrobat Document</vt:lpstr>
      <vt:lpstr>Diversion Detection in Cyclus</vt:lpstr>
      <vt:lpstr>Outline</vt:lpstr>
      <vt:lpstr>Motivation/Goals</vt:lpstr>
      <vt:lpstr>PyRe – Design</vt:lpstr>
      <vt:lpstr>PyRe – Diversion Options</vt:lpstr>
      <vt:lpstr>Diverter</vt:lpstr>
      <vt:lpstr>Diversion Settings</vt:lpstr>
      <vt:lpstr>Diversion Detection</vt:lpstr>
      <vt:lpstr>Transition Scenario</vt:lpstr>
      <vt:lpstr>Transition Scenario - Results</vt:lpstr>
      <vt:lpstr>Transition Scenario - Results</vt:lpstr>
      <vt:lpstr>Transition Scenario - Utilization</vt:lpstr>
      <vt:lpstr>Transition Scenario - Utilization</vt:lpstr>
      <vt:lpstr>Conclusions</vt:lpstr>
      <vt:lpstr>Future Work</vt:lpstr>
      <vt:lpstr>References</vt:lpstr>
      <vt:lpstr>Thank You 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Westphal, Greg</cp:lastModifiedBy>
  <cp:revision>383</cp:revision>
  <cp:lastPrinted>2019-01-17T17:39:38Z</cp:lastPrinted>
  <dcterms:created xsi:type="dcterms:W3CDTF">2016-01-13T21:18:08Z</dcterms:created>
  <dcterms:modified xsi:type="dcterms:W3CDTF">2019-06-23T19:38:34Z</dcterms:modified>
</cp:coreProperties>
</file>