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5"/>
  </p:notesMasterIdLst>
  <p:handoutMasterIdLst>
    <p:handoutMasterId r:id="rId36"/>
  </p:handoutMasterIdLst>
  <p:sldIdLst>
    <p:sldId id="1105" r:id="rId8"/>
    <p:sldId id="1181" r:id="rId9"/>
    <p:sldId id="519" r:id="rId10"/>
    <p:sldId id="1374" r:id="rId11"/>
    <p:sldId id="1381" r:id="rId12"/>
    <p:sldId id="498" r:id="rId13"/>
    <p:sldId id="1382" r:id="rId14"/>
    <p:sldId id="584" r:id="rId15"/>
    <p:sldId id="1383" r:id="rId16"/>
    <p:sldId id="1375" r:id="rId17"/>
    <p:sldId id="1361" r:id="rId18"/>
    <p:sldId id="1353" r:id="rId19"/>
    <p:sldId id="1303" r:id="rId20"/>
    <p:sldId id="706" r:id="rId21"/>
    <p:sldId id="702" r:id="rId22"/>
    <p:sldId id="1376" r:id="rId23"/>
    <p:sldId id="705" r:id="rId24"/>
    <p:sldId id="1338" r:id="rId25"/>
    <p:sldId id="1377" r:id="rId26"/>
    <p:sldId id="1341" r:id="rId27"/>
    <p:sldId id="1342" r:id="rId28"/>
    <p:sldId id="1378" r:id="rId29"/>
    <p:sldId id="704" r:id="rId30"/>
    <p:sldId id="1380" r:id="rId31"/>
    <p:sldId id="1292" r:id="rId32"/>
    <p:sldId id="355" r:id="rId33"/>
    <p:sldId id="264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4"/>
    <a:srgbClr val="AD2A26"/>
    <a:srgbClr val="4C5252"/>
    <a:srgbClr val="F9F9F9"/>
    <a:srgbClr val="8A8A8A"/>
    <a:srgbClr val="48504F"/>
    <a:srgbClr val="B60206"/>
    <a:srgbClr val="AD2B26"/>
    <a:srgbClr val="49504F"/>
    <a:srgbClr val="B7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852" autoAdjust="0"/>
  </p:normalViewPr>
  <p:slideViewPr>
    <p:cSldViewPr snapToGrid="0">
      <p:cViewPr varScale="1">
        <p:scale>
          <a:sx n="97" d="100"/>
          <a:sy n="97" d="100"/>
        </p:scale>
        <p:origin x="10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1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591B9AA8-1C7B-498A-BAFB-B6A32132FE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03AE0FEA-712F-4968-A24A-A07D0AE7C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3D69F1DB-C2A9-4951-B888-36E6989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0FF10F-1DEA-491D-BB1B-07415BC3E0D1}" type="slidenum">
              <a:rPr lang="zh-CN" altLang="en-US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836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F4E6FF83-DB4D-4393-ACB8-E356406C3E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120F5577-0DB7-4926-9288-35350846454F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Java API</a:t>
            </a:r>
            <a:r>
              <a:rPr lang="zh-CN" altLang="zh-CN"/>
              <a:t>就是</a:t>
            </a:r>
            <a:r>
              <a:rPr lang="en-US" altLang="zh-CN"/>
              <a:t>Java</a:t>
            </a:r>
            <a:r>
              <a:rPr lang="zh-CN" altLang="zh-CN"/>
              <a:t>提供给我们使用的类，这些类将底层的实现封装了起来，我们不需要关心这些类是如何实现的，只需要学习这些类如何使用。</a:t>
            </a:r>
          </a:p>
          <a:p>
            <a:r>
              <a:rPr lang="zh-CN" altLang="zh-CN"/>
              <a:t>我们可以通过查帮助文档来了解</a:t>
            </a:r>
            <a:r>
              <a:rPr lang="en-US" altLang="zh-CN"/>
              <a:t>Java</a:t>
            </a:r>
            <a:r>
              <a:rPr lang="zh-CN" altLang="zh-CN"/>
              <a:t>提供的</a:t>
            </a:r>
            <a:r>
              <a:rPr lang="en-US" altLang="zh-CN"/>
              <a:t>API</a:t>
            </a:r>
            <a:r>
              <a:rPr lang="zh-CN" altLang="zh-CN"/>
              <a:t>如何使用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5BB9949-1B18-466C-AABD-17017A433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489EB94-D653-4BB1-ACD1-6D1057FC3077}" type="slidenum">
              <a:rPr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3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7808F41-F14C-4E4D-A95C-18F4FC8AB2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09F2842E-82FC-4783-ACA9-2C56B7286E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选择哪些功能开启，哪些关闭。我们默认即可。然后点击下一步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C3FE3E45-AC92-44C4-AAEF-C9ACF1728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4CA675A-7CB1-4758-83C3-8A56947F5A3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67808F41-F14C-4E4D-A95C-18F4FC8AB2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09F2842E-82FC-4783-ACA9-2C56B7286E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选择哪些功能开启，哪些关闭。我们默认即可。然后点击下一步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C3FE3E45-AC92-44C4-AAEF-C9ACF1728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4CA675A-7CB1-4758-83C3-8A56947F5A3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56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59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95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8C196E44-E187-4001-A080-0B0326CC01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C2CAC537-61DA-4305-B404-F51DE226A8FF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Java API</a:t>
            </a:r>
            <a:r>
              <a:rPr lang="zh-CN" altLang="zh-CN"/>
              <a:t>就是</a:t>
            </a:r>
            <a:r>
              <a:rPr lang="en-US" altLang="zh-CN"/>
              <a:t>Java</a:t>
            </a:r>
            <a:r>
              <a:rPr lang="zh-CN" altLang="zh-CN"/>
              <a:t>提供给我们使用的类，这些类将底层的实现封装了起来，我们不需要关心这些类是如何实现的，只需要学习这些类如何使用。</a:t>
            </a:r>
          </a:p>
          <a:p>
            <a:r>
              <a:rPr lang="zh-CN" altLang="zh-CN"/>
              <a:t>我们可以通过查帮助文档来了解</a:t>
            </a:r>
            <a:r>
              <a:rPr lang="en-US" altLang="zh-CN"/>
              <a:t>Java</a:t>
            </a:r>
            <a:r>
              <a:rPr lang="zh-CN" altLang="zh-CN"/>
              <a:t>提供的</a:t>
            </a:r>
            <a:r>
              <a:rPr lang="en-US" altLang="zh-CN"/>
              <a:t>API</a:t>
            </a:r>
            <a:r>
              <a:rPr lang="zh-CN" altLang="zh-CN"/>
              <a:t>如何使用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1FAB9ADF-B947-4683-87B1-0040BBCD3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E4B1042-D391-4D12-AD39-F408C58F6D09}" type="slidenum">
              <a:rPr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7F8CFDB-E9B7-4EEE-B694-7C5BF3EDB9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607C9375-76E5-4DF8-8941-550FD18DC7B4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Java API</a:t>
            </a:r>
            <a:r>
              <a:rPr lang="zh-CN" altLang="zh-CN"/>
              <a:t>就是</a:t>
            </a:r>
            <a:r>
              <a:rPr lang="en-US" altLang="zh-CN"/>
              <a:t>Java</a:t>
            </a:r>
            <a:r>
              <a:rPr lang="zh-CN" altLang="zh-CN"/>
              <a:t>提供给我们使用的类，这些类将底层的实现封装了起来，我们不需要关心这些类是如何实现的，只需要学习这些类如何使用。</a:t>
            </a:r>
          </a:p>
          <a:p>
            <a:r>
              <a:rPr lang="zh-CN" altLang="zh-CN"/>
              <a:t>我们可以通过查帮助文档来了解</a:t>
            </a:r>
            <a:r>
              <a:rPr lang="en-US" altLang="zh-CN"/>
              <a:t>Java</a:t>
            </a:r>
            <a:r>
              <a:rPr lang="zh-CN" altLang="zh-CN"/>
              <a:t>提供的</a:t>
            </a:r>
            <a:r>
              <a:rPr lang="en-US" altLang="zh-CN"/>
              <a:t>API</a:t>
            </a:r>
            <a:r>
              <a:rPr lang="zh-CN" altLang="zh-CN"/>
              <a:t>如何使用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4863BB24-BA94-4A29-8494-47D224831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DCC00BA-4F63-466E-8AA9-3702D01D1563}" type="slidenum">
              <a:rPr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520BFC5B-758A-457E-9830-592AE9BC5C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7C5A43A5-88A5-4FDC-B78F-66FBA9089B96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Java API</a:t>
            </a:r>
            <a:r>
              <a:rPr lang="zh-CN" altLang="zh-CN"/>
              <a:t>就是</a:t>
            </a:r>
            <a:r>
              <a:rPr lang="en-US" altLang="zh-CN"/>
              <a:t>Java</a:t>
            </a:r>
            <a:r>
              <a:rPr lang="zh-CN" altLang="zh-CN"/>
              <a:t>提供给我们使用的类，这些类将底层的实现封装了起来，我们不需要关心这些类是如何实现的，只需要学习这些类如何使用。</a:t>
            </a:r>
          </a:p>
          <a:p>
            <a:r>
              <a:rPr lang="zh-CN" altLang="zh-CN"/>
              <a:t>我们可以通过查帮助文档来了解</a:t>
            </a:r>
            <a:r>
              <a:rPr lang="en-US" altLang="zh-CN"/>
              <a:t>Java</a:t>
            </a:r>
            <a:r>
              <a:rPr lang="zh-CN" altLang="zh-CN"/>
              <a:t>提供的</a:t>
            </a:r>
            <a:r>
              <a:rPr lang="en-US" altLang="zh-CN"/>
              <a:t>API</a:t>
            </a:r>
            <a:r>
              <a:rPr lang="zh-CN" altLang="zh-CN"/>
              <a:t>如何使用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2B20441A-99EA-4CA2-8993-1B981C1BA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C1EDCCC-1B44-487E-B5EF-6380909B2906}" type="slidenum">
              <a:rPr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15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2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343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23" r:id="rId16"/>
    <p:sldLayoutId id="2147483725" r:id="rId17"/>
    <p:sldLayoutId id="2147483726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270125"/>
            <a:ext cx="10541000" cy="1158875"/>
          </a:xfrm>
        </p:spPr>
        <p:txBody>
          <a:bodyPr/>
          <a:lstStyle/>
          <a:p>
            <a:r>
              <a:rPr kumimoji="1" lang="en-US" altLang="zh-CN" dirty="0" err="1"/>
              <a:t>JavaSE</a:t>
            </a:r>
            <a:r>
              <a:rPr kumimoji="1" lang="zh-CN" altLang="en-US" dirty="0"/>
              <a:t>进阶课程预备</a:t>
            </a:r>
          </a:p>
        </p:txBody>
      </p:sp>
    </p:spTree>
    <p:extLst>
      <p:ext uri="{BB962C8B-B14F-4D97-AF65-F5344CB8AC3E}">
        <p14:creationId xmlns:p14="http://schemas.microsoft.com/office/powerpoint/2010/main" val="3221279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8153" y="1292706"/>
            <a:ext cx="5060700" cy="3998310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JavaSE</a:t>
            </a: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加强课程介绍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开发模式统一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面向对象知识快速回顾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面向对象思想概述、类、对象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his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面向对象三大特征之一：封装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53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4BE68B9-B016-482A-9B89-C7B530A5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277" y="1539632"/>
            <a:ext cx="6726267" cy="37044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0809220-B283-49A8-8E86-6EC2814731D6}"/>
              </a:ext>
            </a:extLst>
          </p:cNvPr>
          <p:cNvSpPr txBox="1"/>
          <p:nvPr/>
        </p:nvSpPr>
        <p:spPr>
          <a:xfrm>
            <a:off x="5475026" y="2037371"/>
            <a:ext cx="4277048" cy="150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面向就是拿或找的意思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对象就是东西的意思。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面向对象编程就是就是拿或找东西过来编程。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E74DF0-16DE-4C08-8352-AC16798C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61" y="1446406"/>
            <a:ext cx="4134964" cy="55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A77515-9264-456F-8A49-73EA2F3F9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9" y="2361643"/>
            <a:ext cx="2520462" cy="252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EB4C0ED-C4EE-4F67-865A-E659AAAA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27" y="3573973"/>
            <a:ext cx="2330537" cy="162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742388A-B1F8-49F5-A7A7-0C6DA7CD0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96" y="1723291"/>
            <a:ext cx="2882688" cy="16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D6DD21E-2E94-489E-9D17-A45F25D93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607" y="1839798"/>
            <a:ext cx="2330537" cy="331951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A5B856E-CF68-48DE-ACB9-B28B6AABF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771" y="2534872"/>
            <a:ext cx="996606" cy="50494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624B71C-769C-402B-8B99-F02DEB115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8187" y="2072127"/>
            <a:ext cx="2817886" cy="238907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3768E96-363B-471B-B9E5-F9C3DDED40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4731" y="3250869"/>
            <a:ext cx="822685" cy="7702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81D206-BFE9-4281-91ED-D1EB15C0D9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996" y="5670521"/>
            <a:ext cx="8934401" cy="54853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52F3111-C417-4D48-8A5E-00A05AAE8023}"/>
              </a:ext>
            </a:extLst>
          </p:cNvPr>
          <p:cNvSpPr txBox="1"/>
          <p:nvPr/>
        </p:nvSpPr>
        <p:spPr>
          <a:xfrm>
            <a:off x="615999" y="1145021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面向对象编程的好处</a:t>
            </a:r>
          </a:p>
        </p:txBody>
      </p:sp>
    </p:spTree>
    <p:extLst>
      <p:ext uri="{BB962C8B-B14F-4D97-AF65-F5344CB8AC3E}">
        <p14:creationId xmlns:p14="http://schemas.microsoft.com/office/powerpoint/2010/main" val="23608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E4B9C7-85D9-48D9-A35A-7E60FD37F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61" y="1832566"/>
            <a:ext cx="5998780" cy="421762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Test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static void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main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[] args)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1</a:t>
            </a:r>
            <a: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、创建一个扫描器对象，用于接收用户输入的数据</a:t>
            </a:r>
            <a:br>
              <a:rPr lang="zh-CN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</a:b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请您输入您的年龄：</a:t>
            </a:r>
            <a:r>
              <a:rPr lang="zh-CN" altLang="zh-CN" sz="1200" dirty="0">
                <a:solidFill>
                  <a:srgbClr val="067D17"/>
                </a:solidFill>
                <a:latin typeface="Consolas" panose="020B0609020204030204" pitchFamily="49" charset="0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int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 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=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sc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.nextInt();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System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lang="zh-CN" altLang="zh-CN" sz="1200" i="1" dirty="0">
                <a:solidFill>
                  <a:srgbClr val="871094"/>
                </a:solidFill>
                <a:latin typeface="Consolas" panose="020B0609020204030204" pitchFamily="49" charset="0"/>
                <a:ea typeface="JetBrains Mono"/>
              </a:rPr>
              <a:t>out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ea typeface="JetBrains Mono"/>
              </a:rPr>
              <a:t>age</a:t>
            </a:r>
            <a: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);</a:t>
            </a:r>
            <a:br>
              <a:rPr lang="zh-CN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</a:b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lang="en-US" altLang="zh-CN" sz="1200" i="1" dirty="0">
                <a:solidFill>
                  <a:srgbClr val="8C8C8C"/>
                </a:solidFill>
                <a:latin typeface="Consolas" panose="020B0609020204030204" pitchFamily="49" charset="0"/>
                <a:ea typeface="JetBrains Mono"/>
              </a:rPr>
              <a:t>2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、得到一个随机数对象，用于得到随机数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.nextInt(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ea typeface="JetBrains Mono"/>
              </a:rPr>
              <a:t>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//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生成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1-10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之间的随机数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</a:b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data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38BD13-DCD2-4D31-91A8-0D8BF52B748C}"/>
              </a:ext>
            </a:extLst>
          </p:cNvPr>
          <p:cNvSpPr txBox="1"/>
          <p:nvPr/>
        </p:nvSpPr>
        <p:spPr>
          <a:xfrm>
            <a:off x="686338" y="1229597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面向对象编程的例子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7CF6B6-D7BB-4CAD-8FBC-D9B5B48F3A6C}"/>
              </a:ext>
            </a:extLst>
          </p:cNvPr>
          <p:cNvSpPr txBox="1"/>
          <p:nvPr/>
        </p:nvSpPr>
        <p:spPr>
          <a:xfrm>
            <a:off x="1427675" y="4384688"/>
            <a:ext cx="2201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Random 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Random();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4DA479-D2D6-4CA6-A5EB-397DF0BA536A}"/>
              </a:ext>
            </a:extLst>
          </p:cNvPr>
          <p:cNvSpPr txBox="1"/>
          <p:nvPr/>
        </p:nvSpPr>
        <p:spPr>
          <a:xfrm>
            <a:off x="1427675" y="2756076"/>
            <a:ext cx="3352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Scanner sc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new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Scanner(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endParaRPr lang="zh-CN" alt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390ED0-FC8B-4049-B102-79D606B477C2}"/>
              </a:ext>
            </a:extLst>
          </p:cNvPr>
          <p:cNvSpPr/>
          <p:nvPr/>
        </p:nvSpPr>
        <p:spPr>
          <a:xfrm>
            <a:off x="1459913" y="2739561"/>
            <a:ext cx="3287666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FA3471-3C21-4D01-B974-16CCA1E126FF}"/>
              </a:ext>
            </a:extLst>
          </p:cNvPr>
          <p:cNvSpPr/>
          <p:nvPr/>
        </p:nvSpPr>
        <p:spPr>
          <a:xfrm>
            <a:off x="1427675" y="4374888"/>
            <a:ext cx="3248234" cy="27699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7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445FDF26-21F6-4C1E-9F1C-84D802793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59" y="966150"/>
            <a:ext cx="9963151" cy="31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endParaRPr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定义类的注意事项：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3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类名建议首字母大写。满足驼峰模式。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3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</a:t>
            </a:r>
            <a:r>
              <a:rPr lang="en-US" altLang="zh-CN" sz="13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3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文件中可以定义多个类，但是只能有一个类是用</a:t>
            </a:r>
            <a:r>
              <a:rPr lang="en-US" altLang="zh-CN" sz="13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3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修饰的，</a:t>
            </a:r>
            <a:r>
              <a:rPr lang="en-US" altLang="zh-CN" sz="13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public</a:t>
            </a:r>
            <a:r>
              <a:rPr lang="zh-CN" altLang="en-US" sz="13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修饰的类名必须成为</a:t>
            </a:r>
            <a:r>
              <a:rPr lang="en-US" altLang="zh-CN" sz="13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333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代码的文件名称。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333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按照规范：建议一个</a:t>
            </a:r>
            <a:r>
              <a:rPr lang="en-US" altLang="zh-CN" sz="1333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333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文件只定义一个类</a:t>
            </a:r>
            <a:r>
              <a:rPr lang="zh-CN" altLang="en-US" sz="1333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zh-CN" altLang="zh-CN" sz="1333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en-US" altLang="zh-CN" sz="1600" b="1" dirty="0">
              <a:solidFill>
                <a:srgbClr val="333333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endParaRPr lang="zh-CN" altLang="zh-CN" sz="1333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2AC422A1-890E-4E2C-A78C-D6BB7FDEC6D3}"/>
              </a:ext>
            </a:extLst>
          </p:cNvPr>
          <p:cNvSpPr txBox="1"/>
          <p:nvPr/>
        </p:nvSpPr>
        <p:spPr>
          <a:xfrm>
            <a:off x="728133" y="1014046"/>
            <a:ext cx="6633959" cy="95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类中成分</a:t>
            </a:r>
            <a:endParaRPr lang="en-US" altLang="zh-CN" sz="1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charset="0"/>
              <a:buChar char="l"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类中可以定义的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大成分：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成员变量、构造器、成员方法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、代码块、内部类。</a:t>
            </a:r>
            <a:endParaRPr lang="zh-CN" altLang="zh-CN" sz="13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75EB486-2082-425B-852E-B3CCA8F51AB9}"/>
              </a:ext>
            </a:extLst>
          </p:cNvPr>
          <p:cNvSpPr txBox="1"/>
          <p:nvPr/>
        </p:nvSpPr>
        <p:spPr>
          <a:xfrm>
            <a:off x="830549" y="2261742"/>
            <a:ext cx="7200900" cy="304820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修饰符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// 1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、成员变量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Field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：描述类或者对象的属性信息，如：姓名、年龄。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2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、成员方法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Method: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描述类或者对象的行为的，如：唱歌、吃饭、买票。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3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、构造器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Constructor: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初始化一个类的对象返回。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4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、内部类：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还没有学习。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        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 5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、代码块：</a:t>
            </a:r>
            <a:r>
              <a:rPr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还没有学习。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F264A92-549A-421D-9B13-0EC3F8389E24}"/>
              </a:ext>
            </a:extLst>
          </p:cNvPr>
          <p:cNvSpPr txBox="1"/>
          <p:nvPr/>
        </p:nvSpPr>
        <p:spPr>
          <a:xfrm>
            <a:off x="8485718" y="1513418"/>
            <a:ext cx="2978149" cy="4185761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Student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1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、成员变量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2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、构造器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en-US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</a:t>
            </a:r>
            <a:r>
              <a:rPr lang="zh-CN" altLang="zh-CN" sz="1400" dirty="0">
                <a:solidFill>
                  <a:srgbClr val="00627A"/>
                </a:solidFill>
                <a:latin typeface="Arial Unicode MS"/>
              </a:rPr>
              <a:t>Student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3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、方法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en-US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void </a:t>
            </a:r>
            <a:r>
              <a:rPr lang="zh-CN" altLang="zh-CN" sz="1400" dirty="0">
                <a:solidFill>
                  <a:srgbClr val="00627A"/>
                </a:solidFill>
                <a:latin typeface="Arial Unicode MS"/>
              </a:rPr>
              <a:t>run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4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、代码块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static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5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、内部类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Heart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}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}</a:t>
            </a:r>
            <a:endParaRPr lang="zh-CN" altLang="zh-CN" sz="3200" dirty="0"/>
          </a:p>
          <a:p>
            <a:pPr>
              <a:defRPr/>
            </a:pPr>
            <a:endParaRPr lang="en-US" altLang="zh-CN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8472D7-E1BE-4A06-9966-977C072BD289}"/>
              </a:ext>
            </a:extLst>
          </p:cNvPr>
          <p:cNvSpPr txBox="1"/>
          <p:nvPr/>
        </p:nvSpPr>
        <p:spPr>
          <a:xfrm>
            <a:off x="8591551" y="1221318"/>
            <a:ext cx="108234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C00000"/>
                </a:solidFill>
              </a:rPr>
              <a:t>类成分示例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4606" y="2199290"/>
            <a:ext cx="5354586" cy="1928466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JavaSE</a:t>
            </a: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加强课程介绍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开发模式统一</a:t>
            </a:r>
            <a:endParaRPr lang="zh-CN" altLang="en-US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面向对象知识快速回顾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面向对象思想概述、类、对象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构造器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</a:t>
            </a:r>
            <a:r>
              <a:rPr lang="en-US" altLang="zh-CN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his</a:t>
            </a:r>
            <a:r>
              <a:rPr lang="zh-CN" altLang="en-US" sz="1600" b="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面向对象三大特征之一：封装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96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1C8935CE-7DFC-4BC8-A05D-9B501F034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84" y="1716617"/>
            <a:ext cx="9963149" cy="67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zh-CN" sz="1333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333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16AD9092-001F-409E-A567-6CB71F570E9E}"/>
              </a:ext>
            </a:extLst>
          </p:cNvPr>
          <p:cNvSpPr txBox="1"/>
          <p:nvPr/>
        </p:nvSpPr>
        <p:spPr>
          <a:xfrm>
            <a:off x="638501" y="1030561"/>
            <a:ext cx="5784851" cy="44056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初始化类的对象并返回对象的地址。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构造器格式：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初始化对象格式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构造器的分类和作用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无参数构造器：初始化对象数据为默认值。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8131" indent="-358131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有参数构造器：可以在初始化对象的时候同时为对象的数据赋值。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223ABD8-4647-4D56-B696-BCB1CB088866}"/>
              </a:ext>
            </a:extLst>
          </p:cNvPr>
          <p:cNvSpPr txBox="1"/>
          <p:nvPr/>
        </p:nvSpPr>
        <p:spPr>
          <a:xfrm>
            <a:off x="730576" y="2555246"/>
            <a:ext cx="2569633" cy="523220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/>
              <a:t> 修饰符 类名</a:t>
            </a:r>
            <a:r>
              <a:rPr lang="en-US" altLang="zh-CN" sz="1400" dirty="0"/>
              <a:t>(</a:t>
            </a:r>
            <a:r>
              <a:rPr lang="zh-CN" altLang="en-US" sz="1400" dirty="0"/>
              <a:t>形参列表</a:t>
            </a:r>
            <a:r>
              <a:rPr lang="en-US" altLang="zh-CN" sz="1400" dirty="0"/>
              <a:t>){</a:t>
            </a:r>
          </a:p>
          <a:p>
            <a:pPr>
              <a:defRPr/>
            </a:pPr>
            <a:r>
              <a:rPr lang="en-US" altLang="zh-CN" sz="1400" dirty="0"/>
              <a:t> }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6CE9AA9-95CC-4612-B651-A066760901C0}"/>
              </a:ext>
            </a:extLst>
          </p:cNvPr>
          <p:cNvSpPr txBox="1"/>
          <p:nvPr/>
        </p:nvSpPr>
        <p:spPr>
          <a:xfrm>
            <a:off x="6708448" y="1443841"/>
            <a:ext cx="3754888" cy="3970318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class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Student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成员变量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en-US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private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String 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</a:rPr>
              <a:t>name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private int 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</a:rPr>
              <a:t>age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</a:t>
            </a:r>
            <a:r>
              <a:rPr lang="en-US" altLang="zh-CN" sz="1400" b="1" dirty="0">
                <a:solidFill>
                  <a:srgbClr val="8C8C8C"/>
                </a:solidFill>
                <a:latin typeface="Arial Unicode MS"/>
              </a:rPr>
              <a:t>1</a:t>
            </a:r>
            <a:r>
              <a:rPr lang="zh-CN" altLang="en-US" sz="1400" b="1" dirty="0">
                <a:solidFill>
                  <a:srgbClr val="8C8C8C"/>
                </a:solidFill>
                <a:latin typeface="Arial Unicode MS"/>
              </a:rPr>
              <a:t>、无参数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构造器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en-US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</a:t>
            </a:r>
            <a:r>
              <a:rPr lang="zh-CN" altLang="zh-CN" sz="1400" dirty="0">
                <a:solidFill>
                  <a:srgbClr val="00627A"/>
                </a:solidFill>
                <a:latin typeface="Arial Unicode MS"/>
              </a:rPr>
              <a:t>Student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(){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}</a:t>
            </a:r>
            <a:endParaRPr lang="en-US" altLang="zh-CN" sz="1400" dirty="0">
              <a:solidFill>
                <a:srgbClr val="080808"/>
              </a:solidFill>
              <a:latin typeface="Arial Unicode MS"/>
            </a:endParaRPr>
          </a:p>
          <a:p>
            <a:pPr>
              <a:defRPr/>
            </a:pP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   </a:t>
            </a:r>
            <a:r>
              <a:rPr lang="zh-CN" altLang="zh-CN" sz="1400" b="1" dirty="0">
                <a:solidFill>
                  <a:srgbClr val="8C8C8C"/>
                </a:solidFill>
                <a:latin typeface="Arial Unicode MS"/>
              </a:rPr>
              <a:t>// </a:t>
            </a:r>
            <a:r>
              <a:rPr lang="en-US" altLang="zh-CN" sz="1400" b="1" dirty="0">
                <a:solidFill>
                  <a:srgbClr val="8C8C8C"/>
                </a:solidFill>
                <a:latin typeface="Arial Unicode MS"/>
              </a:rPr>
              <a:t>2</a:t>
            </a:r>
            <a:r>
              <a:rPr lang="zh-CN" altLang="en-US" sz="1400" b="1" dirty="0">
                <a:solidFill>
                  <a:srgbClr val="8C8C8C"/>
                </a:solidFill>
                <a:latin typeface="Arial Unicode MS"/>
              </a:rPr>
              <a:t>、有参数</a:t>
            </a:r>
            <a: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  <a:t>构造器</a:t>
            </a:r>
            <a:br>
              <a:rPr lang="zh-CN" altLang="zh-CN" sz="1400" b="1" dirty="0">
                <a:solidFill>
                  <a:srgbClr val="8C8C8C"/>
                </a:solidFill>
                <a:latin typeface="宋体" panose="02010600030101010101" pitchFamily="2" charset="-122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public </a:t>
            </a:r>
            <a:r>
              <a:rPr lang="zh-CN" altLang="zh-CN" sz="1400" dirty="0">
                <a:solidFill>
                  <a:srgbClr val="00627A"/>
                </a:solidFill>
                <a:latin typeface="Arial Unicode MS"/>
              </a:rPr>
              <a:t>Student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(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</a:rPr>
              <a:t>String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name,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int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age) {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</a:rPr>
              <a:t>name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= name;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   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</a:rPr>
              <a:t>age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= age;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    }</a:t>
            </a:r>
            <a:endParaRPr lang="en-US" altLang="zh-CN" sz="1400" dirty="0">
              <a:solidFill>
                <a:srgbClr val="080808"/>
              </a:solidFill>
              <a:latin typeface="Arial Unicode MS"/>
            </a:endParaRP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    </a:t>
            </a:r>
          </a:p>
          <a:p>
            <a:pPr>
              <a:defRPr/>
            </a:pPr>
            <a:r>
              <a:rPr lang="en-US" altLang="zh-CN" sz="1400" dirty="0">
                <a:solidFill>
                  <a:srgbClr val="080808"/>
                </a:solidFill>
                <a:latin typeface="Arial Unicode MS"/>
              </a:rPr>
              <a:t>    // getter + setter</a:t>
            </a:r>
            <a:r>
              <a:rPr lang="zh-CN" altLang="en-US" sz="1400" dirty="0">
                <a:solidFill>
                  <a:srgbClr val="080808"/>
                </a:solidFill>
                <a:latin typeface="Arial Unicode MS"/>
              </a:rPr>
              <a:t>方法</a:t>
            </a:r>
            <a:br>
              <a:rPr lang="zh-CN" altLang="zh-CN" sz="1400" dirty="0">
                <a:solidFill>
                  <a:srgbClr val="080808"/>
                </a:solidFill>
                <a:latin typeface="Arial Unicode MS"/>
              </a:rPr>
            </a:br>
            <a:r>
              <a:rPr lang="zh-CN" altLang="zh-CN" sz="1400" dirty="0">
                <a:solidFill>
                  <a:srgbClr val="080808"/>
                </a:solidFill>
                <a:latin typeface="Arial Unicode MS"/>
              </a:rPr>
              <a:t>}</a:t>
            </a:r>
            <a:endParaRPr lang="zh-CN" altLang="zh-CN" sz="3200" dirty="0"/>
          </a:p>
          <a:p>
            <a:pPr>
              <a:defRPr/>
            </a:pPr>
            <a:endParaRPr lang="en-US" altLang="zh-CN" sz="1400" dirty="0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79E44D5-9A93-49A6-A47F-1F4EEE9DE8F6}"/>
              </a:ext>
            </a:extLst>
          </p:cNvPr>
          <p:cNvSpPr txBox="1"/>
          <p:nvPr/>
        </p:nvSpPr>
        <p:spPr>
          <a:xfrm>
            <a:off x="730576" y="3795663"/>
            <a:ext cx="2569633" cy="307777"/>
          </a:xfrm>
          <a:prstGeom prst="rect">
            <a:avLst/>
          </a:prstGeom>
          <a:solidFill>
            <a:srgbClr val="FFFFE4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/>
              <a:t> 类名 对象变量 </a:t>
            </a:r>
            <a:r>
              <a:rPr lang="en-US" altLang="zh-CN" sz="1400" dirty="0"/>
              <a:t>= new </a:t>
            </a:r>
            <a:r>
              <a:rPr lang="zh-CN" altLang="en-US" sz="1400" dirty="0"/>
              <a:t>构造器</a:t>
            </a:r>
            <a:r>
              <a:rPr lang="en-US" altLang="zh-CN" sz="1400" dirty="0"/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461643" y="1109679"/>
            <a:ext cx="7638392" cy="463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1.</a:t>
            </a:r>
            <a:r>
              <a:rPr kumimoji="1" lang="zh-CN" altLang="en-US" sz="1600" dirty="0">
                <a:latin typeface="Consolas" panose="020B0609020204030204" pitchFamily="49" charset="0"/>
              </a:rPr>
              <a:t>构造器的作用？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初始化类的对象，并返回对象的地址。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2.</a:t>
            </a:r>
            <a:r>
              <a:rPr kumimoji="1" lang="zh-CN" altLang="en-US" sz="1600" dirty="0">
                <a:latin typeface="Consolas" panose="020B0609020204030204" pitchFamily="49" charset="0"/>
              </a:rPr>
              <a:t>构造器有几种，各自的作用是什么？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无参数构造器：初始化的对象时，成员变量的数据均采用默认值。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有参数构造器：在初始化对象的时候，同时可以为对象进行赋值。</a:t>
            </a:r>
          </a:p>
          <a:p>
            <a:pPr>
              <a:lnSpc>
                <a:spcPct val="200000"/>
              </a:lnSpc>
            </a:pPr>
            <a:r>
              <a:rPr kumimoji="1" lang="en-US" altLang="zh-CN" sz="1600" dirty="0">
                <a:latin typeface="Consolas" panose="020B0609020204030204" pitchFamily="49" charset="0"/>
              </a:rPr>
              <a:t>3.</a:t>
            </a:r>
            <a:r>
              <a:rPr kumimoji="1" lang="zh-CN" altLang="en-US" sz="1600" dirty="0">
                <a:latin typeface="Consolas" panose="020B0609020204030204" pitchFamily="49" charset="0"/>
              </a:rPr>
              <a:t>构造器有哪些注意事项？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任何类定义出来，默认就自带了无参数构造器，写不写都有。</a:t>
            </a:r>
            <a:endParaRPr kumimoji="1" lang="en-US" altLang="zh-CN" sz="14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kumimoji="1" lang="zh-CN" altLang="en-US" sz="14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一旦定义了有参数构造器，无参数构造器就没有了，此时就需要自己写无参数构造器了。</a:t>
            </a:r>
          </a:p>
          <a:p>
            <a:pPr>
              <a:lnSpc>
                <a:spcPct val="20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4606" y="2199290"/>
            <a:ext cx="5354586" cy="1928466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JavaSE</a:t>
            </a: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加强课程介绍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开发模式统一</a:t>
            </a:r>
            <a:endParaRPr lang="zh-CN" altLang="en-US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面向对象知识快速回顾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面向对象思想概述、类、对象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this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面向对象三大特征之一：封装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85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8985" y="1500533"/>
            <a:ext cx="5388474" cy="2602543"/>
          </a:xfrm>
        </p:spPr>
        <p:txBody>
          <a:bodyPr/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JavaSE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加强课程简介</a:t>
            </a:r>
            <a:endParaRPr lang="en-US" altLang="zh-CN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开发模式统一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面向对象知识快速回顾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07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801896-209B-4DA4-90E9-DC13E3C0D108}"/>
              </a:ext>
            </a:extLst>
          </p:cNvPr>
          <p:cNvSpPr txBox="1"/>
          <p:nvPr/>
        </p:nvSpPr>
        <p:spPr>
          <a:xfrm>
            <a:off x="570042" y="906359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16BE76A1-6EBD-4D7C-A950-734B0FD4E0B1}"/>
              </a:ext>
            </a:extLst>
          </p:cNvPr>
          <p:cNvSpPr txBox="1"/>
          <p:nvPr/>
        </p:nvSpPr>
        <p:spPr>
          <a:xfrm>
            <a:off x="639744" y="1353655"/>
            <a:ext cx="8693725" cy="88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9824" indent="-359824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作用：出现在成员方法、构造器中代表当前对象的地址，用于指定访问当前对象的成员变量、成员方法。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59824" indent="-359824">
              <a:lnSpc>
                <a:spcPct val="200000"/>
              </a:lnSpc>
              <a:buFont typeface="Wingdings" pitchFamily="2" charset="2"/>
              <a:buChar char="l"/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出现在构造器，或者方法中，哪个对象调用他们，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就代表哪个对象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F6C9C9E0-80E2-42E8-9210-88C2DB592D4F}"/>
              </a:ext>
            </a:extLst>
          </p:cNvPr>
          <p:cNvSpPr txBox="1"/>
          <p:nvPr/>
        </p:nvSpPr>
        <p:spPr>
          <a:xfrm>
            <a:off x="570042" y="2568960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出现在有参数构造器中的用法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C62C02-EEB8-4886-8843-582ED3BFFBA2}"/>
              </a:ext>
            </a:extLst>
          </p:cNvPr>
          <p:cNvSpPr txBox="1"/>
          <p:nvPr/>
        </p:nvSpPr>
        <p:spPr>
          <a:xfrm>
            <a:off x="2207172" y="2636075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021B295C-D6A9-4E94-B819-54D6E31D0F96}"/>
              </a:ext>
            </a:extLst>
          </p:cNvPr>
          <p:cNvSpPr txBox="1"/>
          <p:nvPr/>
        </p:nvSpPr>
        <p:spPr>
          <a:xfrm>
            <a:off x="6019657" y="2575707"/>
            <a:ext cx="4686300" cy="45890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出现在成员方法中的用法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0B189-0644-4A30-9C63-EF22F01BD462}"/>
              </a:ext>
            </a:extLst>
          </p:cNvPr>
          <p:cNvSpPr txBox="1"/>
          <p:nvPr/>
        </p:nvSpPr>
        <p:spPr>
          <a:xfrm>
            <a:off x="759957" y="3159071"/>
            <a:ext cx="3662271" cy="1477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 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b){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b;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E6A96B-7C83-4876-8B20-2FCD665562AE}"/>
              </a:ext>
            </a:extLst>
          </p:cNvPr>
          <p:cNvSpPr txBox="1"/>
          <p:nvPr/>
        </p:nvSpPr>
        <p:spPr>
          <a:xfrm>
            <a:off x="759957" y="4872257"/>
            <a:ext cx="3662271" cy="1477328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b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Car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,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        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n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lang="en-US" altLang="zh-CN" sz="1000" dirty="0">
                <a:solidFill>
                  <a:srgbClr val="080808"/>
                </a:solidFill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=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E0FD7B-2C7D-4B54-9FBF-A107D343BF0B}"/>
              </a:ext>
            </a:extLst>
          </p:cNvPr>
          <p:cNvSpPr/>
          <p:nvPr/>
        </p:nvSpPr>
        <p:spPr>
          <a:xfrm>
            <a:off x="1041374" y="5510365"/>
            <a:ext cx="2947302" cy="7093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D3872A3-F1E2-4979-AC39-B98554531C87}"/>
              </a:ext>
            </a:extLst>
          </p:cNvPr>
          <p:cNvSpPr txBox="1"/>
          <p:nvPr/>
        </p:nvSpPr>
        <p:spPr>
          <a:xfrm>
            <a:off x="6019657" y="3142742"/>
            <a:ext cx="5016205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goWith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正在和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一起比赛！！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D5B97D-B448-4F06-839F-453343DE9E16}"/>
              </a:ext>
            </a:extLst>
          </p:cNvPr>
          <p:cNvSpPr txBox="1"/>
          <p:nvPr/>
        </p:nvSpPr>
        <p:spPr>
          <a:xfrm>
            <a:off x="6019657" y="4874321"/>
            <a:ext cx="5489171" cy="1323439"/>
          </a:xfrm>
          <a:prstGeom prst="rect">
            <a:avLst/>
          </a:prstGeom>
          <a:solidFill>
            <a:srgbClr val="FFFFE4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class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Car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name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double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price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ea typeface="JetBrains Mono"/>
              </a:rPr>
              <a:t>public void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  <a:ea typeface="JetBrains Mono"/>
              </a:rPr>
              <a:t>goWith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String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name){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   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JetBrains Mono"/>
              </a:rPr>
              <a:t>System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ea typeface="JetBrains Mono"/>
              </a:rPr>
              <a:t>out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.println(</a:t>
            </a:r>
            <a:r>
              <a:rPr lang="en-US" altLang="zh-CN" sz="1000" dirty="0">
                <a:solidFill>
                  <a:srgbClr val="0033B3"/>
                </a:solidFill>
                <a:latin typeface="Consolas" panose="020B0609020204030204" pitchFamily="49" charset="0"/>
                <a:ea typeface="JetBrains Mono"/>
              </a:rPr>
              <a:t>this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.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正在和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+ name +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</a:rPr>
              <a:t>一起比赛！！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ea typeface="JetBrains Mono"/>
              </a:rPr>
              <a:t>"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    }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D0EB543-2999-48EB-AC60-D97F923DC275}"/>
              </a:ext>
            </a:extLst>
          </p:cNvPr>
          <p:cNvSpPr/>
          <p:nvPr/>
        </p:nvSpPr>
        <p:spPr>
          <a:xfrm>
            <a:off x="6341215" y="5423655"/>
            <a:ext cx="4978426" cy="6647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8E8AC367-5569-400E-943B-80C907AB89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636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AF4352B-D178-43C2-BD93-E78E304B6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958" y="5140703"/>
            <a:ext cx="907579" cy="106473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8023D5-A653-4B4F-97A2-86BD7013F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632" y="5029091"/>
            <a:ext cx="907579" cy="106473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4D1DC08-ABE4-43DB-9DEC-F996D49ED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107" y="5670293"/>
            <a:ext cx="479727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22" grpId="0"/>
      <p:bldP spid="10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6808682-42ED-4D44-8399-A17D22DC0FC6}"/>
              </a:ext>
            </a:extLst>
          </p:cNvPr>
          <p:cNvSpPr txBox="1"/>
          <p:nvPr/>
        </p:nvSpPr>
        <p:spPr>
          <a:xfrm>
            <a:off x="4899236" y="1133097"/>
            <a:ext cx="6956701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kumimoji="1" lang="en-US" altLang="zh-CN" sz="1600" dirty="0">
                <a:latin typeface="Consolas" panose="020B0609020204030204" pitchFamily="49" charset="0"/>
              </a:rPr>
              <a:t>this</a:t>
            </a:r>
            <a:r>
              <a:rPr kumimoji="1" lang="zh-CN" altLang="en-US" sz="1600" dirty="0">
                <a:latin typeface="Consolas" panose="020B0609020204030204" pitchFamily="49" charset="0"/>
              </a:rPr>
              <a:t>关键字的作用？</a:t>
            </a:r>
            <a:endParaRPr kumimoji="1" lang="en-US" altLang="zh-CN" sz="1600" dirty="0">
              <a:latin typeface="Consolas" panose="020B0609020204030204" pitchFamily="49" charset="0"/>
            </a:endParaRP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6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代表当前对象的地址，可以用于指定访问当前对象的成员变量、方法</a:t>
            </a:r>
            <a:endParaRPr kumimoji="1" lang="en-US" altLang="zh-CN" sz="16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51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6800" y="625231"/>
            <a:ext cx="5181600" cy="5197231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JavaSE</a:t>
            </a: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加强课程介绍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开发模式统一</a:t>
            </a:r>
            <a:endParaRPr lang="zh-CN" altLang="en-US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面向对象知识快速回顾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面向对象思想概述、类、对象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this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面向对象三大特征之一：封装</a:t>
            </a:r>
            <a:endParaRPr lang="en-US" altLang="zh-CN" sz="1600" b="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lang="en-US" altLang="zh-CN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endParaRPr lang="en-US" altLang="zh-CN" sz="1600" b="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3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D39A5FF-BA44-4980-85F8-1B0C261481B4}"/>
              </a:ext>
            </a:extLst>
          </p:cNvPr>
          <p:cNvSpPr txBox="1"/>
          <p:nvPr/>
        </p:nvSpPr>
        <p:spPr>
          <a:xfrm>
            <a:off x="759070" y="1341316"/>
            <a:ext cx="9963151" cy="42127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面向对象的三大特征：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</a:t>
            </a:r>
            <a:r>
              <a:rPr lang="zh-CN" altLang="en-US" sz="20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</a:t>
            </a:r>
            <a:r>
              <a:rPr lang="zh-CN" altLang="en-US" sz="20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多态。</a:t>
            </a:r>
            <a:endParaRPr lang="en-US" altLang="zh-CN" sz="20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封装基本思想：解决属性和方法属于哪个对象的问题。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封装步骤：通常将成员变量私有、提供方法进行暴露。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封装作用：提高业务功能设计的安全性，提高程序逻辑性和开发效率。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000" b="1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特征的含义：</a:t>
            </a:r>
            <a:endParaRPr lang="en-US" altLang="zh-CN" sz="2000" b="1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28594" indent="-228594">
              <a:lnSpc>
                <a:spcPct val="20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所谓特征指的是已经成为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设计代码的基本特点，即使毫无意义，通常也要需要满足这样的设计要求来编写程序。</a:t>
            </a:r>
            <a:endParaRPr lang="zh-CN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6800" y="625231"/>
            <a:ext cx="5181600" cy="5197231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JavaSE</a:t>
            </a: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加强课程介绍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开发模式统一</a:t>
            </a:r>
            <a:endParaRPr lang="zh-CN" altLang="en-US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面向对象知识快速回顾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面向对象思想概述、类、对象</a:t>
            </a:r>
            <a:endParaRPr lang="en-US" altLang="zh-CN" sz="16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构造器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this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关键字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面向对象三大特征之一：封装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标准</a:t>
            </a:r>
            <a:r>
              <a:rPr lang="en-US" altLang="zh-CN" sz="1600" b="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</a:p>
        </p:txBody>
      </p:sp>
    </p:spTree>
    <p:extLst>
      <p:ext uri="{BB962C8B-B14F-4D97-AF65-F5344CB8AC3E}">
        <p14:creationId xmlns:p14="http://schemas.microsoft.com/office/powerpoint/2010/main" val="89552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4">
            <a:extLst>
              <a:ext uri="{FF2B5EF4-FFF2-40B4-BE49-F238E27FC236}">
                <a16:creationId xmlns:a16="http://schemas.microsoft.com/office/drawing/2014/main" id="{099C9E26-0708-4411-BC23-6A88333B1B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92405" y="1076360"/>
            <a:ext cx="102810" cy="10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文本占位符 3">
            <a:extLst>
              <a:ext uri="{FF2B5EF4-FFF2-40B4-BE49-F238E27FC236}">
                <a16:creationId xmlns:a16="http://schemas.microsoft.com/office/drawing/2014/main" id="{B9205411-7E17-4DDA-B4ED-9BFAA27BD164}"/>
              </a:ext>
            </a:extLst>
          </p:cNvPr>
          <p:cNvSpPr txBox="1">
            <a:spLocks/>
          </p:cNvSpPr>
          <p:nvPr/>
        </p:nvSpPr>
        <p:spPr>
          <a:xfrm>
            <a:off x="623415" y="1363114"/>
            <a:ext cx="2016417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标准</a:t>
            </a:r>
            <a:r>
              <a:rPr kumimoji="1" lang="en-US" altLang="zh-CN" dirty="0"/>
              <a:t>JavaBean</a:t>
            </a:r>
            <a:endParaRPr kumimoji="1" lang="zh-CN" altLang="en-US" dirty="0"/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39770882-B994-42C2-90AC-0BF6F95EF64E}"/>
              </a:ext>
            </a:extLst>
          </p:cNvPr>
          <p:cNvSpPr txBox="1"/>
          <p:nvPr/>
        </p:nvSpPr>
        <p:spPr>
          <a:xfrm>
            <a:off x="380923" y="1631896"/>
            <a:ext cx="6188796" cy="795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3410" lvl="1">
              <a:lnSpc>
                <a:spcPct val="150000"/>
              </a:lnSpc>
              <a:defRPr/>
            </a:pP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29160" lvl="1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也可以理解成实体类，其对象可以用于在程序中封装数据。</a:t>
            </a:r>
            <a:endParaRPr lang="en-US" altLang="zh-CN" sz="16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6A5D19-AD04-4F92-8785-A1310245DAC7}"/>
              </a:ext>
            </a:extLst>
          </p:cNvPr>
          <p:cNvSpPr txBox="1"/>
          <p:nvPr/>
        </p:nvSpPr>
        <p:spPr>
          <a:xfrm>
            <a:off x="412081" y="3426916"/>
            <a:ext cx="6126480" cy="184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2652" lvl="1" indent="-34924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成员变量使用 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private</a:t>
            </a:r>
            <a:r>
              <a:rPr lang="en-US" altLang="zh-CN" sz="1600" b="1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修饰。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2652" lvl="1" indent="-34924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提供每一个成员变量对应的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setXxx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 / </a:t>
            </a:r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getXxx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。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92652" lvl="1" indent="-349242">
              <a:lnSpc>
                <a:spcPct val="2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必须提供一个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无参构造器。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12EC06-B987-4339-8E30-1092C039FD29}"/>
              </a:ext>
            </a:extLst>
          </p:cNvPr>
          <p:cNvSpPr txBox="1"/>
          <p:nvPr/>
        </p:nvSpPr>
        <p:spPr>
          <a:xfrm>
            <a:off x="623415" y="3150883"/>
            <a:ext cx="5177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中书写标准</a:t>
            </a:r>
            <a:r>
              <a:rPr kumimoji="1"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JavaBean</a:t>
            </a:r>
            <a:r>
              <a:rPr kumimoji="1"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必须满足如下要求：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A75373-0087-46FD-9824-1638DF0C1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60" y="1880304"/>
            <a:ext cx="5620820" cy="40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16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1">
            <a:extLst>
              <a:ext uri="{FF2B5EF4-FFF2-40B4-BE49-F238E27FC236}">
                <a16:creationId xmlns:a16="http://schemas.microsoft.com/office/drawing/2014/main" id="{DA2F3ADD-BD86-45B1-8996-C05C8231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77E4AD-B753-4B8E-8AB5-706C9D06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JavaSE</a:t>
            </a:r>
            <a:r>
              <a:rPr lang="zh-CN" altLang="en-US" dirty="0"/>
              <a:t>进阶课程适合人群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A10AE3-4E05-42D1-8F6A-EF6CA4FAF92B}"/>
              </a:ext>
            </a:extLst>
          </p:cNvPr>
          <p:cNvGrpSpPr/>
          <p:nvPr/>
        </p:nvGrpSpPr>
        <p:grpSpPr>
          <a:xfrm>
            <a:off x="2562623" y="2571948"/>
            <a:ext cx="7653115" cy="857052"/>
            <a:chOff x="2127137" y="1635646"/>
            <a:chExt cx="5739836" cy="642789"/>
          </a:xfrm>
        </p:grpSpPr>
        <p:sp>
          <p:nvSpPr>
            <p:cNvPr id="5" name="圆角矩形 18">
              <a:extLst>
                <a:ext uri="{FF2B5EF4-FFF2-40B4-BE49-F238E27FC236}">
                  <a16:creationId xmlns:a16="http://schemas.microsoft.com/office/drawing/2014/main" id="{3E3FAD4C-975B-4173-B85D-CAB42DF0E807}"/>
                </a:ext>
              </a:extLst>
            </p:cNvPr>
            <p:cNvSpPr/>
            <p:nvPr/>
          </p:nvSpPr>
          <p:spPr>
            <a:xfrm>
              <a:off x="2127137" y="1635646"/>
              <a:ext cx="4173056" cy="642789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3" tIns="45691" rIns="91383" bIns="45691" anchor="ctr"/>
            <a:lstStyle/>
            <a:p>
              <a:pPr algn="ctr">
                <a:defRPr/>
              </a:pPr>
              <a:endParaRPr lang="zh-CN" altLang="en-US" sz="1351">
                <a:cs typeface="+mn-ea"/>
                <a:sym typeface="+mn-lt"/>
              </a:endParaRPr>
            </a:p>
          </p:txBody>
        </p:sp>
        <p:sp>
          <p:nvSpPr>
            <p:cNvPr id="6" name="TextBox 73">
              <a:extLst>
                <a:ext uri="{FF2B5EF4-FFF2-40B4-BE49-F238E27FC236}">
                  <a16:creationId xmlns:a16="http://schemas.microsoft.com/office/drawing/2014/main" id="{50F6645C-5383-45F2-B892-8D1CD40DF9EE}"/>
                </a:ext>
              </a:extLst>
            </p:cNvPr>
            <p:cNvSpPr txBox="1"/>
            <p:nvPr/>
          </p:nvSpPr>
          <p:spPr>
            <a:xfrm>
              <a:off x="2509076" y="1764204"/>
              <a:ext cx="5357897" cy="343993"/>
            </a:xfrm>
            <a:prstGeom prst="rect">
              <a:avLst/>
            </a:prstGeom>
            <a:noFill/>
          </p:spPr>
          <p:txBody>
            <a:bodyPr lIns="91383" tIns="45691" rIns="91383" bIns="45691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ea typeface="Alibaba PuHuiTi B"/>
                  <a:cs typeface="+mn-ea"/>
                  <a:sym typeface="+mn-lt"/>
                </a:rPr>
                <a:t>具备一定</a:t>
              </a:r>
              <a:r>
                <a:rPr lang="en-US" altLang="zh-CN" sz="2000" dirty="0">
                  <a:ea typeface="Alibaba PuHuiTi B"/>
                  <a:cs typeface="+mn-ea"/>
                  <a:sym typeface="+mn-lt"/>
                </a:rPr>
                <a:t>Java </a:t>
              </a:r>
              <a:r>
                <a:rPr lang="zh-CN" altLang="en-US" sz="2000" dirty="0">
                  <a:ea typeface="Alibaba PuHuiTi B"/>
                  <a:cs typeface="+mn-ea"/>
                  <a:sym typeface="+mn-lt"/>
                </a:rPr>
                <a:t>基础功底的人员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AADA641-E3A9-41A0-9BE6-4BDA1EE47B28}"/>
              </a:ext>
            </a:extLst>
          </p:cNvPr>
          <p:cNvGrpSpPr/>
          <p:nvPr/>
        </p:nvGrpSpPr>
        <p:grpSpPr>
          <a:xfrm>
            <a:off x="3071875" y="4255593"/>
            <a:ext cx="6323661" cy="857052"/>
            <a:chOff x="2627784" y="2635540"/>
            <a:chExt cx="4624038" cy="642789"/>
          </a:xfrm>
        </p:grpSpPr>
        <p:sp>
          <p:nvSpPr>
            <p:cNvPr id="8" name="圆角矩形 17">
              <a:extLst>
                <a:ext uri="{FF2B5EF4-FFF2-40B4-BE49-F238E27FC236}">
                  <a16:creationId xmlns:a16="http://schemas.microsoft.com/office/drawing/2014/main" id="{DDEFD2E2-FD0C-4A21-8DDD-EB93A9CA6C55}"/>
                </a:ext>
              </a:extLst>
            </p:cNvPr>
            <p:cNvSpPr/>
            <p:nvPr/>
          </p:nvSpPr>
          <p:spPr>
            <a:xfrm>
              <a:off x="2627784" y="2635540"/>
              <a:ext cx="4624038" cy="642789"/>
            </a:xfrm>
            <a:prstGeom prst="round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3" tIns="45691" rIns="91383" bIns="45691" anchor="ctr"/>
            <a:lstStyle/>
            <a:p>
              <a:pPr algn="ctr"/>
              <a:endParaRPr lang="zh-CN" altLang="en-US" sz="1351">
                <a:cs typeface="+mn-ea"/>
                <a:sym typeface="+mn-lt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8F38A883-9B99-4FB4-8AB4-3278A773208F}"/>
                </a:ext>
              </a:extLst>
            </p:cNvPr>
            <p:cNvSpPr txBox="1"/>
            <p:nvPr/>
          </p:nvSpPr>
          <p:spPr>
            <a:xfrm>
              <a:off x="2772978" y="2742335"/>
              <a:ext cx="4306149" cy="3439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383" tIns="45691" rIns="91383" bIns="45691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>
                  <a:ea typeface="Alibaba PuHuiTi B"/>
                  <a:cs typeface="+mn-ea"/>
                  <a:sym typeface="+mn-lt"/>
                </a:rPr>
                <a:t>想深刻体会</a:t>
              </a:r>
              <a:r>
                <a:rPr lang="en-US" altLang="zh-CN" sz="2000" dirty="0">
                  <a:ea typeface="Alibaba PuHuiTi B"/>
                  <a:cs typeface="+mn-ea"/>
                  <a:sym typeface="+mn-lt"/>
                </a:rPr>
                <a:t>Java</a:t>
              </a:r>
              <a:r>
                <a:rPr lang="zh-CN" altLang="en-US" sz="2000" dirty="0">
                  <a:ea typeface="Alibaba PuHuiTi B"/>
                  <a:cs typeface="+mn-ea"/>
                  <a:sym typeface="+mn-lt"/>
                </a:rPr>
                <a:t>编程思想，成为</a:t>
              </a:r>
              <a:r>
                <a:rPr lang="en-US" altLang="zh-CN" sz="2000" dirty="0">
                  <a:ea typeface="Alibaba PuHuiTi B"/>
                  <a:cs typeface="+mn-ea"/>
                  <a:sym typeface="+mn-lt"/>
                </a:rPr>
                <a:t>Java</a:t>
              </a:r>
              <a:r>
                <a:rPr lang="zh-CN" altLang="en-US" sz="2000" dirty="0">
                  <a:ea typeface="Alibaba PuHuiTi B"/>
                  <a:cs typeface="+mn-ea"/>
                  <a:sym typeface="+mn-lt"/>
                </a:rPr>
                <a:t>基础大牛的人员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BA54B6D-A17B-4C9B-B6C7-78C4525265B1}"/>
              </a:ext>
            </a:extLst>
          </p:cNvPr>
          <p:cNvGrpSpPr/>
          <p:nvPr/>
        </p:nvGrpSpPr>
        <p:grpSpPr>
          <a:xfrm>
            <a:off x="1715446" y="2319595"/>
            <a:ext cx="1255004" cy="1236376"/>
            <a:chOff x="1491754" y="1446380"/>
            <a:chExt cx="941253" cy="927282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43D1C99E-9B7C-4A13-BB41-685DAB3C6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1754" y="1446380"/>
              <a:ext cx="928083" cy="927282"/>
              <a:chOff x="802" y="845"/>
              <a:chExt cx="827" cy="826"/>
            </a:xfrm>
          </p:grpSpPr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0197965C-4836-46D2-90A2-6A72B2B7269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1">
                  <a:cs typeface="+mn-ea"/>
                  <a:sym typeface="+mn-lt"/>
                </a:endParaRPr>
              </a:p>
            </p:txBody>
          </p:sp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CDD58200-D429-433E-85C1-97E11B735C8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836" y="879"/>
                <a:ext cx="758" cy="75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1">
                  <a:cs typeface="+mn-ea"/>
                  <a:sym typeface="+mn-lt"/>
                </a:endParaRPr>
              </a:p>
            </p:txBody>
          </p:sp>
          <p:sp>
            <p:nvSpPr>
              <p:cNvPr id="15" name="Oval 8">
                <a:extLst>
                  <a:ext uri="{FF2B5EF4-FFF2-40B4-BE49-F238E27FC236}">
                    <a16:creationId xmlns:a16="http://schemas.microsoft.com/office/drawing/2014/main" id="{6358E465-383F-4BF1-9832-53988E86F11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870" y="915"/>
                <a:ext cx="690" cy="690"/>
              </a:xfrm>
              <a:prstGeom prst="ellipse">
                <a:avLst/>
              </a:prstGeom>
              <a:solidFill>
                <a:srgbClr val="FF154B"/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1">
                  <a:cs typeface="+mn-ea"/>
                  <a:sym typeface="+mn-lt"/>
                </a:endParaRPr>
              </a:p>
            </p:txBody>
          </p:sp>
        </p:grpSp>
        <p:sp>
          <p:nvSpPr>
            <p:cNvPr id="12" name="TextBox 69">
              <a:extLst>
                <a:ext uri="{FF2B5EF4-FFF2-40B4-BE49-F238E27FC236}">
                  <a16:creationId xmlns:a16="http://schemas.microsoft.com/office/drawing/2014/main" id="{9F60D811-69D6-433E-AFA3-0717FEA3A8A0}"/>
                </a:ext>
              </a:extLst>
            </p:cNvPr>
            <p:cNvSpPr txBox="1"/>
            <p:nvPr/>
          </p:nvSpPr>
          <p:spPr>
            <a:xfrm>
              <a:off x="1522772" y="1723092"/>
              <a:ext cx="910235" cy="300038"/>
            </a:xfrm>
            <a:prstGeom prst="rect">
              <a:avLst/>
            </a:prstGeom>
            <a:noFill/>
          </p:spPr>
          <p:txBody>
            <a:bodyPr lIns="91383" tIns="45691" rIns="91383" bIns="45691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其一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33BF208-513D-4C98-837F-AA0511F2B23C}"/>
              </a:ext>
            </a:extLst>
          </p:cNvPr>
          <p:cNvGrpSpPr/>
          <p:nvPr/>
        </p:nvGrpSpPr>
        <p:grpSpPr>
          <a:xfrm>
            <a:off x="9057616" y="4023872"/>
            <a:ext cx="1262461" cy="1236377"/>
            <a:chOff x="6998382" y="2461750"/>
            <a:chExt cx="946846" cy="927283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1FB8B50E-590B-4325-B765-B909310AA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8382" y="2461750"/>
              <a:ext cx="928083" cy="927283"/>
              <a:chOff x="802" y="845"/>
              <a:chExt cx="827" cy="826"/>
            </a:xfrm>
          </p:grpSpPr>
          <p:sp>
            <p:nvSpPr>
              <p:cNvPr id="19" name="Oval 13">
                <a:extLst>
                  <a:ext uri="{FF2B5EF4-FFF2-40B4-BE49-F238E27FC236}">
                    <a16:creationId xmlns:a16="http://schemas.microsoft.com/office/drawing/2014/main" id="{EC746EC1-CDB9-48C9-98E6-EBEFFC89DC6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1">
                  <a:cs typeface="+mn-ea"/>
                  <a:sym typeface="+mn-lt"/>
                </a:endParaRPr>
              </a:p>
            </p:txBody>
          </p:sp>
          <p:sp>
            <p:nvSpPr>
              <p:cNvPr id="20" name="Oval 14">
                <a:extLst>
                  <a:ext uri="{FF2B5EF4-FFF2-40B4-BE49-F238E27FC236}">
                    <a16:creationId xmlns:a16="http://schemas.microsoft.com/office/drawing/2014/main" id="{CA752364-E1EE-411F-B73E-44067F9F845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351">
                  <a:cs typeface="+mn-ea"/>
                  <a:sym typeface="+mn-lt"/>
                </a:endParaRPr>
              </a:p>
            </p:txBody>
          </p:sp>
          <p:sp>
            <p:nvSpPr>
              <p:cNvPr id="21" name="Oval 15">
                <a:extLst>
                  <a:ext uri="{FF2B5EF4-FFF2-40B4-BE49-F238E27FC236}">
                    <a16:creationId xmlns:a16="http://schemas.microsoft.com/office/drawing/2014/main" id="{66808622-1392-4082-8A13-9E6D6A943E4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solidFill>
                <a:srgbClr val="00D4B7"/>
              </a:solidFill>
              <a:ln w="12700">
                <a:solidFill>
                  <a:schemeClr val="bg1">
                    <a:lumMod val="6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351">
                  <a:cs typeface="+mn-ea"/>
                  <a:sym typeface="+mn-lt"/>
                </a:endParaRPr>
              </a:p>
            </p:txBody>
          </p:sp>
        </p:grpSp>
        <p:sp>
          <p:nvSpPr>
            <p:cNvPr id="18" name="TextBox 70">
              <a:extLst>
                <a:ext uri="{FF2B5EF4-FFF2-40B4-BE49-F238E27FC236}">
                  <a16:creationId xmlns:a16="http://schemas.microsoft.com/office/drawing/2014/main" id="{B866F9E5-4705-4888-B3E3-A1CAE5107A81}"/>
                </a:ext>
              </a:extLst>
            </p:cNvPr>
            <p:cNvSpPr txBox="1"/>
            <p:nvPr/>
          </p:nvSpPr>
          <p:spPr>
            <a:xfrm>
              <a:off x="7195622" y="2764259"/>
              <a:ext cx="749606" cy="300038"/>
            </a:xfrm>
            <a:prstGeom prst="rect">
              <a:avLst/>
            </a:prstGeom>
            <a:noFill/>
          </p:spPr>
          <p:txBody>
            <a:bodyPr lIns="91383" tIns="45691" rIns="91383" bIns="45691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其二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691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6899C63-9A9D-4FFC-902E-67A22C52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5" y="1427115"/>
            <a:ext cx="4832219" cy="4673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71896A-C184-4E76-A9A6-C6CDFA29D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83" y="757285"/>
            <a:ext cx="4635450" cy="60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84493"/>
      </p:ext>
    </p:extLst>
  </p:cSld>
  <p:clrMapOvr>
    <a:masterClrMapping/>
  </p:clrMapOvr>
  <p:transition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71896A-C184-4E76-A9A6-C6CDFA29D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3" y="851070"/>
            <a:ext cx="4635450" cy="60069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2638F6-F97C-4CF1-9D4F-CF539AD7F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797" y="2355850"/>
            <a:ext cx="50387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13674"/>
      </p:ext>
    </p:extLst>
  </p:cSld>
  <p:clrMapOvr>
    <a:masterClrMapping/>
  </p:clrMapOvr>
  <p:transition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BB0920-6D9D-F64A-8DF1-0FAD1748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00" y="1164745"/>
            <a:ext cx="10749599" cy="517190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595959"/>
                </a:solidFill>
              </a:rPr>
              <a:t>学习本阶段课程，你将至少得到如下收获（包括但不限于）：</a:t>
            </a:r>
            <a:endParaRPr kumimoji="1"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1A7AEA-1EEC-E547-A801-B036E2F9FEDA}"/>
              </a:ext>
            </a:extLst>
          </p:cNvPr>
          <p:cNvSpPr/>
          <p:nvPr/>
        </p:nvSpPr>
        <p:spPr>
          <a:xfrm>
            <a:off x="1284831" y="1928893"/>
            <a:ext cx="4081247" cy="2002716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A6E1E4-ADBF-3945-8AC9-3FA5D5F77235}"/>
              </a:ext>
            </a:extLst>
          </p:cNvPr>
          <p:cNvSpPr/>
          <p:nvPr/>
        </p:nvSpPr>
        <p:spPr>
          <a:xfrm>
            <a:off x="5366084" y="1928893"/>
            <a:ext cx="4087055" cy="2002709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AE5AE8-BA80-CD4B-9C6A-9AED4E7AF704}"/>
              </a:ext>
            </a:extLst>
          </p:cNvPr>
          <p:cNvSpPr/>
          <p:nvPr/>
        </p:nvSpPr>
        <p:spPr>
          <a:xfrm>
            <a:off x="1284832" y="3955303"/>
            <a:ext cx="4081246" cy="2002720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0406E6-CA38-2447-B084-3B6538865F93}"/>
              </a:ext>
            </a:extLst>
          </p:cNvPr>
          <p:cNvSpPr/>
          <p:nvPr/>
        </p:nvSpPr>
        <p:spPr>
          <a:xfrm>
            <a:off x="5366084" y="3955319"/>
            <a:ext cx="4087055" cy="2002704"/>
          </a:xfrm>
          <a:prstGeom prst="rect">
            <a:avLst/>
          </a:prstGeom>
          <a:solidFill>
            <a:srgbClr val="F9F9F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1BFC4B8-5130-4E43-9554-9C8DA71B10EC}"/>
              </a:ext>
            </a:extLst>
          </p:cNvPr>
          <p:cNvCxnSpPr>
            <a:cxnSpLocks/>
          </p:cNvCxnSpPr>
          <p:nvPr/>
        </p:nvCxnSpPr>
        <p:spPr>
          <a:xfrm>
            <a:off x="1284831" y="3931620"/>
            <a:ext cx="8371761" cy="0"/>
          </a:xfrm>
          <a:prstGeom prst="straightConnector1">
            <a:avLst/>
          </a:prstGeom>
          <a:ln w="50800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12DB6D1-280B-BE42-B5F8-690C844609E9}"/>
              </a:ext>
            </a:extLst>
          </p:cNvPr>
          <p:cNvCxnSpPr>
            <a:cxnSpLocks/>
          </p:cNvCxnSpPr>
          <p:nvPr/>
        </p:nvCxnSpPr>
        <p:spPr>
          <a:xfrm flipV="1">
            <a:off x="5366084" y="1715418"/>
            <a:ext cx="0" cy="4242604"/>
          </a:xfrm>
          <a:prstGeom prst="straightConnector1">
            <a:avLst/>
          </a:prstGeom>
          <a:ln w="50800">
            <a:solidFill>
              <a:srgbClr val="AD2A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5C9CEE7-84BB-564B-8387-C56D65A0A1AB}"/>
              </a:ext>
            </a:extLst>
          </p:cNvPr>
          <p:cNvSpPr/>
          <p:nvPr/>
        </p:nvSpPr>
        <p:spPr>
          <a:xfrm>
            <a:off x="1528569" y="2154687"/>
            <a:ext cx="3382977" cy="132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、优秀的面向对象编程能力，极强的面向对象编程思维，能够对于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的语法设计形成更深度的理解。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CED827-DC92-4D5E-B190-6BFE7A6672C4}"/>
              </a:ext>
            </a:extLst>
          </p:cNvPr>
          <p:cNvSpPr/>
          <p:nvPr/>
        </p:nvSpPr>
        <p:spPr>
          <a:xfrm>
            <a:off x="5470711" y="2101136"/>
            <a:ext cx="3729207" cy="132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、极强的数据分析、处理能力、丰富的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使用经验。如集合容器、日期处理、数据通信、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IO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数据存储、数据校验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45EAE9-CD4E-420D-92E0-A8CAEB07EF0E}"/>
              </a:ext>
            </a:extLst>
          </p:cNvPr>
          <p:cNvSpPr/>
          <p:nvPr/>
        </p:nvSpPr>
        <p:spPr>
          <a:xfrm>
            <a:off x="1528570" y="3947309"/>
            <a:ext cx="3382977" cy="132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、极强的并发编程思维、能轻松理解并发业务下的数据访问问题并能给出解决方案，优秀的软件模型设计能力，。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5FEEF90-576B-4ED4-908A-6123E9D56327}"/>
              </a:ext>
            </a:extLst>
          </p:cNvPr>
          <p:cNvSpPr/>
          <p:nvPr/>
        </p:nvSpPr>
        <p:spPr>
          <a:xfrm>
            <a:off x="5486400" y="3999191"/>
            <a:ext cx="3899871" cy="175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、形成极为完备的的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基础体系架构，极强的编码能力，理解能力，能独立完成各种小型系统的分析和实现，并能轻松进行源码阅读，为后续</a:t>
            </a:r>
            <a:r>
              <a:rPr lang="en-US" altLang="zh-CN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JavaEE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企业级技术的学习夯实基础。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0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6873" y="561186"/>
            <a:ext cx="5060700" cy="3998310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JavaSE</a:t>
            </a: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加强课程介绍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开发模式统一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面向对象知识快速回顾</a:t>
            </a:r>
            <a:endParaRPr lang="en-US" altLang="zh-CN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493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708F9-4429-41EE-BE9E-F02FF22D3F6D}"/>
              </a:ext>
            </a:extLst>
          </p:cNvPr>
          <p:cNvSpPr txBox="1"/>
          <p:nvPr/>
        </p:nvSpPr>
        <p:spPr>
          <a:xfrm>
            <a:off x="698158" y="891346"/>
            <a:ext cx="10255251" cy="468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IDEA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项目结构介绍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82702F5E-F291-4190-8A38-E98E11DE62CE}"/>
              </a:ext>
            </a:extLst>
          </p:cNvPr>
          <p:cNvSpPr txBox="1"/>
          <p:nvPr/>
        </p:nvSpPr>
        <p:spPr>
          <a:xfrm>
            <a:off x="698158" y="1360321"/>
            <a:ext cx="2974114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（项目、工程）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（模块）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（包）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57708" lvl="4" indent="-357708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（类）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C91B88-207D-487C-9D8E-DF097110B837}"/>
              </a:ext>
            </a:extLst>
          </p:cNvPr>
          <p:cNvSpPr txBox="1"/>
          <p:nvPr/>
        </p:nvSpPr>
        <p:spPr>
          <a:xfrm>
            <a:off x="478958" y="5374382"/>
            <a:ext cx="1025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注意！注意！：基础加强阶段依然统一建空工程，再创建模块、采取一天一个模块梳理知识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E869B5A-1350-41C5-997C-6DB01E61A92A}"/>
              </a:ext>
            </a:extLst>
          </p:cNvPr>
          <p:cNvSpPr/>
          <p:nvPr/>
        </p:nvSpPr>
        <p:spPr>
          <a:xfrm>
            <a:off x="3959816" y="1008632"/>
            <a:ext cx="7318697" cy="3842337"/>
          </a:xfrm>
          <a:prstGeom prst="roundRect">
            <a:avLst/>
          </a:prstGeom>
          <a:solidFill>
            <a:srgbClr val="FFF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20DB424-F99A-4128-A57D-6AFC7A67C3B5}"/>
              </a:ext>
            </a:extLst>
          </p:cNvPr>
          <p:cNvSpPr/>
          <p:nvPr/>
        </p:nvSpPr>
        <p:spPr>
          <a:xfrm>
            <a:off x="4073113" y="1835150"/>
            <a:ext cx="1809560" cy="2287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D53BD85-AC64-42D3-A2C5-55AC9937C68E}"/>
              </a:ext>
            </a:extLst>
          </p:cNvPr>
          <p:cNvSpPr/>
          <p:nvPr/>
        </p:nvSpPr>
        <p:spPr>
          <a:xfrm>
            <a:off x="6326915" y="1835150"/>
            <a:ext cx="2125014" cy="27988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A7C585-2448-41F4-8FAC-056C6A9E8969}"/>
              </a:ext>
            </a:extLst>
          </p:cNvPr>
          <p:cNvSpPr/>
          <p:nvPr/>
        </p:nvSpPr>
        <p:spPr>
          <a:xfrm>
            <a:off x="8709507" y="1835149"/>
            <a:ext cx="2125014" cy="17859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73208C-DF3B-4021-9116-E04D27A44771}"/>
              </a:ext>
            </a:extLst>
          </p:cNvPr>
          <p:cNvSpPr txBox="1"/>
          <p:nvPr/>
        </p:nvSpPr>
        <p:spPr>
          <a:xfrm>
            <a:off x="6715427" y="1172568"/>
            <a:ext cx="3264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Project 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工程（淘宝网站）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DE0589-BC18-471B-956A-7D12057CA2EB}"/>
              </a:ext>
            </a:extLst>
          </p:cNvPr>
          <p:cNvSpPr txBox="1"/>
          <p:nvPr/>
        </p:nvSpPr>
        <p:spPr>
          <a:xfrm>
            <a:off x="4362887" y="1483618"/>
            <a:ext cx="3264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 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模块（首页）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A40591-DE50-4A28-B215-D4A05B8D94D9}"/>
              </a:ext>
            </a:extLst>
          </p:cNvPr>
          <p:cNvSpPr txBox="1"/>
          <p:nvPr/>
        </p:nvSpPr>
        <p:spPr>
          <a:xfrm>
            <a:off x="6715427" y="1483618"/>
            <a:ext cx="3264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 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模块（购物车）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BBBE81-4E8A-4DC9-A472-E5A9E30A0879}"/>
              </a:ext>
            </a:extLst>
          </p:cNvPr>
          <p:cNvSpPr txBox="1"/>
          <p:nvPr/>
        </p:nvSpPr>
        <p:spPr>
          <a:xfrm>
            <a:off x="9181731" y="1483618"/>
            <a:ext cx="202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Module </a:t>
            </a:r>
            <a:r>
              <a:rPr lang="zh-CN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模块（订单）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BE36AEB-A25E-40BF-80CA-A5F8DDF089DD}"/>
              </a:ext>
            </a:extLst>
          </p:cNvPr>
          <p:cNvSpPr/>
          <p:nvPr/>
        </p:nvSpPr>
        <p:spPr>
          <a:xfrm>
            <a:off x="4170972" y="2115597"/>
            <a:ext cx="1506831" cy="65860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5820A6-050A-4D66-A012-535C154160DB}"/>
              </a:ext>
            </a:extLst>
          </p:cNvPr>
          <p:cNvSpPr/>
          <p:nvPr/>
        </p:nvSpPr>
        <p:spPr>
          <a:xfrm>
            <a:off x="4170972" y="2962475"/>
            <a:ext cx="1506831" cy="65860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5EB77F1-305C-4475-A31B-72C00FDFA84D}"/>
              </a:ext>
            </a:extLst>
          </p:cNvPr>
          <p:cNvSpPr/>
          <p:nvPr/>
        </p:nvSpPr>
        <p:spPr>
          <a:xfrm>
            <a:off x="6553564" y="2023585"/>
            <a:ext cx="1506831" cy="65860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50AC86E-7543-4CA4-8188-B5ACFB70B246}"/>
              </a:ext>
            </a:extLst>
          </p:cNvPr>
          <p:cNvSpPr/>
          <p:nvPr/>
        </p:nvSpPr>
        <p:spPr>
          <a:xfrm>
            <a:off x="6553564" y="2870463"/>
            <a:ext cx="1506831" cy="65860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C867291-015F-4047-90AD-F5C8BF226535}"/>
              </a:ext>
            </a:extLst>
          </p:cNvPr>
          <p:cNvSpPr/>
          <p:nvPr/>
        </p:nvSpPr>
        <p:spPr>
          <a:xfrm>
            <a:off x="6587583" y="3717341"/>
            <a:ext cx="1506831" cy="65860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B37560D-8AF9-4311-B20E-412E42B5A0D7}"/>
              </a:ext>
            </a:extLst>
          </p:cNvPr>
          <p:cNvSpPr/>
          <p:nvPr/>
        </p:nvSpPr>
        <p:spPr>
          <a:xfrm>
            <a:off x="8883447" y="2070324"/>
            <a:ext cx="1506831" cy="65860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package 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</a:t>
            </a:r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  <a:endParaRPr lang="en-US" altLang="zh-CN" sz="12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en-US" altLang="zh-CN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class</a:t>
            </a:r>
            <a:r>
              <a:rPr lang="zh-CN" altLang="en-US" sz="12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6C91B88-207D-487C-9D8E-DF097110B837}"/>
              </a:ext>
            </a:extLst>
          </p:cNvPr>
          <p:cNvSpPr txBox="1"/>
          <p:nvPr/>
        </p:nvSpPr>
        <p:spPr>
          <a:xfrm>
            <a:off x="0" y="6146542"/>
            <a:ext cx="1025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注意！注意！：基础加强阶段依然统一建空工程，再创建模块、采取一天一个模块梳理知识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657B15-FCE8-463B-94FB-AA51472C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8" y="1186497"/>
            <a:ext cx="6924675" cy="1152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4C2620-C383-46C3-8186-0D634F3EF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58" y="2454895"/>
            <a:ext cx="3712875" cy="357577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1D09B83-0883-4EB9-81C4-02EFCA068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650" y="3237894"/>
            <a:ext cx="6734175" cy="20097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36B260E-E819-4D1F-8BA8-9DD070CE46CF}"/>
              </a:ext>
            </a:extLst>
          </p:cNvPr>
          <p:cNvSpPr txBox="1"/>
          <p:nvPr/>
        </p:nvSpPr>
        <p:spPr>
          <a:xfrm>
            <a:off x="478958" y="794668"/>
            <a:ext cx="161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新建空工程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A2F62DA-A8FE-4F0E-9924-42E1826D15BD}"/>
              </a:ext>
            </a:extLst>
          </p:cNvPr>
          <p:cNvSpPr txBox="1"/>
          <p:nvPr/>
        </p:nvSpPr>
        <p:spPr>
          <a:xfrm>
            <a:off x="5127625" y="2810625"/>
            <a:ext cx="244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再建模块写代码</a:t>
            </a:r>
          </a:p>
        </p:txBody>
      </p:sp>
    </p:spTree>
    <p:extLst>
      <p:ext uri="{BB962C8B-B14F-4D97-AF65-F5344CB8AC3E}">
        <p14:creationId xmlns:p14="http://schemas.microsoft.com/office/powerpoint/2010/main" val="3389639819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20083</TotalTime>
  <Words>1984</Words>
  <Application>Microsoft Office PowerPoint</Application>
  <PresentationFormat>宽屏</PresentationFormat>
  <Paragraphs>187</Paragraphs>
  <Slides>27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51" baseType="lpstr">
      <vt:lpstr>Alibaba PuHuiTi B</vt:lpstr>
      <vt:lpstr>Alibaba PuHuiTi Medium</vt:lpstr>
      <vt:lpstr>Alibaba PuHuiTi R</vt:lpstr>
      <vt:lpstr>Arial Unicode MS</vt:lpstr>
      <vt:lpstr>阿里巴巴普惠体</vt:lpstr>
      <vt:lpstr>等线</vt:lpstr>
      <vt:lpstr>黑体</vt:lpstr>
      <vt:lpstr>华文楷体</vt:lpstr>
      <vt:lpstr>华文楷体</vt:lpstr>
      <vt:lpstr>宋体</vt:lpstr>
      <vt:lpstr>微软雅黑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JavaSE进阶课程预备</vt:lpstr>
      <vt:lpstr>PowerPoint 演示文稿</vt:lpstr>
      <vt:lpstr>JavaSE进阶课程适合人群</vt:lpstr>
      <vt:lpstr>PowerPoint 演示文稿</vt:lpstr>
      <vt:lpstr>PowerPoint 演示文稿</vt:lpstr>
      <vt:lpstr>学习本阶段课程，你将至少得到如下收获（包括但不限于）：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itheima</cp:lastModifiedBy>
  <cp:revision>2908</cp:revision>
  <dcterms:created xsi:type="dcterms:W3CDTF">2020-03-31T02:23:27Z</dcterms:created>
  <dcterms:modified xsi:type="dcterms:W3CDTF">2021-10-25T01:34:30Z</dcterms:modified>
</cp:coreProperties>
</file>