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6.xml" ContentType="application/vnd.openxmlformats-officedocument.theme+xml"/>
  <Override PartName="/ppt/slideLayouts/slideLayout2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59"/>
  </p:notesMasterIdLst>
  <p:handoutMasterIdLst>
    <p:handoutMasterId r:id="rId60"/>
  </p:handoutMasterIdLst>
  <p:sldIdLst>
    <p:sldId id="1105" r:id="rId8"/>
    <p:sldId id="1181" r:id="rId9"/>
    <p:sldId id="637" r:id="rId10"/>
    <p:sldId id="1271" r:id="rId11"/>
    <p:sldId id="685" r:id="rId12"/>
    <p:sldId id="695" r:id="rId13"/>
    <p:sldId id="1272" r:id="rId14"/>
    <p:sldId id="686" r:id="rId15"/>
    <p:sldId id="1282" r:id="rId16"/>
    <p:sldId id="1261" r:id="rId17"/>
    <p:sldId id="1287" r:id="rId18"/>
    <p:sldId id="1288" r:id="rId19"/>
    <p:sldId id="1273" r:id="rId20"/>
    <p:sldId id="1284" r:id="rId21"/>
    <p:sldId id="754" r:id="rId22"/>
    <p:sldId id="1286" r:id="rId23"/>
    <p:sldId id="755" r:id="rId24"/>
    <p:sldId id="1283" r:id="rId25"/>
    <p:sldId id="653" r:id="rId26"/>
    <p:sldId id="1289" r:id="rId27"/>
    <p:sldId id="1291" r:id="rId28"/>
    <p:sldId id="1274" r:id="rId29"/>
    <p:sldId id="688" r:id="rId30"/>
    <p:sldId id="1275" r:id="rId31"/>
    <p:sldId id="641" r:id="rId32"/>
    <p:sldId id="643" r:id="rId33"/>
    <p:sldId id="1276" r:id="rId34"/>
    <p:sldId id="746" r:id="rId35"/>
    <p:sldId id="727" r:id="rId36"/>
    <p:sldId id="472" r:id="rId37"/>
    <p:sldId id="1129" r:id="rId38"/>
    <p:sldId id="732" r:id="rId39"/>
    <p:sldId id="1292" r:id="rId40"/>
    <p:sldId id="1013" r:id="rId41"/>
    <p:sldId id="1014" r:id="rId42"/>
    <p:sldId id="668" r:id="rId43"/>
    <p:sldId id="1278" r:id="rId44"/>
    <p:sldId id="1270" r:id="rId45"/>
    <p:sldId id="1280" r:id="rId46"/>
    <p:sldId id="669" r:id="rId47"/>
    <p:sldId id="1281" r:id="rId48"/>
    <p:sldId id="671" r:id="rId49"/>
    <p:sldId id="736" r:id="rId50"/>
    <p:sldId id="737" r:id="rId51"/>
    <p:sldId id="738" r:id="rId52"/>
    <p:sldId id="739" r:id="rId53"/>
    <p:sldId id="744" r:id="rId54"/>
    <p:sldId id="1293" r:id="rId55"/>
    <p:sldId id="1294" r:id="rId56"/>
    <p:sldId id="355" r:id="rId57"/>
    <p:sldId id="264"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AD2A26"/>
    <a:srgbClr val="4C5252"/>
    <a:srgbClr val="F9F9F9"/>
    <a:srgbClr val="8A8A8A"/>
    <a:srgbClr val="48504F"/>
    <a:srgbClr val="B60206"/>
    <a:srgbClr val="AD2B26"/>
    <a:srgbClr val="49504F"/>
    <a:srgbClr val="B700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5852" autoAdjust="0"/>
  </p:normalViewPr>
  <p:slideViewPr>
    <p:cSldViewPr snapToGrid="0">
      <p:cViewPr varScale="1">
        <p:scale>
          <a:sx n="98" d="100"/>
          <a:sy n="98" d="100"/>
        </p:scale>
        <p:origin x="101"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2021/10/26</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9F16C362-E4C0-4FFC-98D2-179B19335FAE}"/>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11267" name="备注占位符 2">
            <a:extLst>
              <a:ext uri="{FF2B5EF4-FFF2-40B4-BE49-F238E27FC236}">
                <a16:creationId xmlns:a16="http://schemas.microsoft.com/office/drawing/2014/main" id="{A0F5F43B-2626-48D2-9D23-E20B2FD88F4A}"/>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先到代码中演示，然后再回来总结</a:t>
            </a:r>
            <a:endParaRPr lang="en-US" altLang="zh-CN"/>
          </a:p>
          <a:p>
            <a:r>
              <a:rPr lang="zh-CN" altLang="en-US"/>
              <a:t>这里是否要说一下</a:t>
            </a:r>
            <a:r>
              <a:rPr lang="en-US" altLang="zh-CN"/>
              <a:t>super</a:t>
            </a:r>
            <a:r>
              <a:rPr lang="zh-CN" altLang="en-US"/>
              <a:t>，如果提供了</a:t>
            </a:r>
            <a:r>
              <a:rPr lang="en-US" altLang="zh-CN"/>
              <a:t>super()</a:t>
            </a:r>
            <a:r>
              <a:rPr lang="zh-CN" altLang="en-US"/>
              <a:t>此类的调用，就不再有默认的第一句</a:t>
            </a:r>
            <a:r>
              <a:rPr lang="en-US" altLang="zh-CN"/>
              <a:t>super()</a:t>
            </a:r>
            <a:endParaRPr lang="zh-CN" altLang="en-US"/>
          </a:p>
          <a:p>
            <a:endParaRPr lang="zh-CN" altLang="en-US"/>
          </a:p>
        </p:txBody>
      </p:sp>
      <p:sp>
        <p:nvSpPr>
          <p:cNvPr id="11268" name="灯片编号占位符 3">
            <a:extLst>
              <a:ext uri="{FF2B5EF4-FFF2-40B4-BE49-F238E27FC236}">
                <a16:creationId xmlns:a16="http://schemas.microsoft.com/office/drawing/2014/main" id="{37F470A7-6D97-4F33-A7DB-2D064A81CDA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C5010CB-9196-482F-8179-7290298C7288}" type="slidenum">
              <a:rPr altLang="en-US" sz="1800" smtClean="0"/>
              <a:pPr/>
              <a:t>3</a:t>
            </a:fld>
            <a:endParaRPr lang="zh-CN" altLang="en-US" sz="1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7A0F69CA-C623-481F-AE66-78E6C38CECA9}"/>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28675" name="备注占位符 2">
            <a:extLst>
              <a:ext uri="{FF2B5EF4-FFF2-40B4-BE49-F238E27FC236}">
                <a16:creationId xmlns:a16="http://schemas.microsoft.com/office/drawing/2014/main" id="{3929A526-4D29-42C1-A3D0-140A0F3AC035}"/>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8676" name="灯片编号占位符 3">
            <a:extLst>
              <a:ext uri="{FF2B5EF4-FFF2-40B4-BE49-F238E27FC236}">
                <a16:creationId xmlns:a16="http://schemas.microsoft.com/office/drawing/2014/main" id="{C892086C-4364-4775-95E4-33470B39AE5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8AC10C3-E419-471F-8917-7E0CD43C9FD8}" type="slidenum">
              <a:rPr altLang="en-US" sz="1800" smtClean="0"/>
              <a:pPr/>
              <a:t>26</a:t>
            </a:fld>
            <a:endParaRPr lang="zh-CN" altLang="en-US"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6896D445-2E28-4092-91E0-F941B8720C72}"/>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28675" name="备注占位符 2">
            <a:extLst>
              <a:ext uri="{FF2B5EF4-FFF2-40B4-BE49-F238E27FC236}">
                <a16:creationId xmlns:a16="http://schemas.microsoft.com/office/drawing/2014/main" id="{7DA99EF0-3E01-40FC-831D-277A284E78F6}"/>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8676" name="灯片编号占位符 3">
            <a:extLst>
              <a:ext uri="{FF2B5EF4-FFF2-40B4-BE49-F238E27FC236}">
                <a16:creationId xmlns:a16="http://schemas.microsoft.com/office/drawing/2014/main" id="{48E2F78B-0614-4C56-9717-6BBBF9B014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3F2E4CB-B4E3-4841-9458-F2A9B8FD0F9F}" type="slidenum">
              <a:rPr altLang="en-US" sz="1800" smtClean="0"/>
              <a:pPr/>
              <a:t>28</a:t>
            </a:fld>
            <a:endParaRPr lang="zh-CN" altLang="en-US" sz="1800"/>
          </a:p>
        </p:txBody>
      </p:sp>
    </p:spTree>
    <p:extLst>
      <p:ext uri="{BB962C8B-B14F-4D97-AF65-F5344CB8AC3E}">
        <p14:creationId xmlns:p14="http://schemas.microsoft.com/office/powerpoint/2010/main" val="1406699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31</a:t>
            </a:fld>
            <a:endParaRPr lang="zh-CN" altLang="en-US"/>
          </a:p>
        </p:txBody>
      </p:sp>
    </p:spTree>
    <p:extLst>
      <p:ext uri="{BB962C8B-B14F-4D97-AF65-F5344CB8AC3E}">
        <p14:creationId xmlns:p14="http://schemas.microsoft.com/office/powerpoint/2010/main" val="3265499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口是一种标准规范。大家有没有想过这样一个问题，我的笔记本电脑，联想产的，电源线有一个插头，为啥可以插到教室里面的插座上，这个插座是西门子厂家生产的。不同厂家生产的东西可以完美的配套使用？ 这背后的原因是什么？</a:t>
            </a:r>
          </a:p>
        </p:txBody>
      </p:sp>
      <p:sp>
        <p:nvSpPr>
          <p:cNvPr id="4" name="灯片编号占位符 3"/>
          <p:cNvSpPr>
            <a:spLocks noGrp="1"/>
          </p:cNvSpPr>
          <p:nvPr>
            <p:ph type="sldNum" sz="quarter" idx="5"/>
          </p:nvPr>
        </p:nvSpPr>
        <p:spPr/>
        <p:txBody>
          <a:bodyPr/>
          <a:lstStyle/>
          <a:p>
            <a:fld id="{3CC63F50-FC71-46DD-9BDC-11F985EF414C}" type="slidenum">
              <a:rPr lang="zh-CN" altLang="en-US" smtClean="0"/>
              <a:t>34</a:t>
            </a:fld>
            <a:endParaRPr lang="zh-CN" altLang="en-US"/>
          </a:p>
        </p:txBody>
      </p:sp>
    </p:spTree>
    <p:extLst>
      <p:ext uri="{BB962C8B-B14F-4D97-AF65-F5344CB8AC3E}">
        <p14:creationId xmlns:p14="http://schemas.microsoft.com/office/powerpoint/2010/main" val="1725712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原因是我们国家的标准委员会已经定义了插头插座的标准，所有的厂商必须严格的按照这种标准去执行。如果你尝试修改这个规范定义的数据这个是不允许的。</a:t>
            </a:r>
          </a:p>
        </p:txBody>
      </p:sp>
      <p:sp>
        <p:nvSpPr>
          <p:cNvPr id="4" name="灯片编号占位符 3"/>
          <p:cNvSpPr>
            <a:spLocks noGrp="1"/>
          </p:cNvSpPr>
          <p:nvPr>
            <p:ph type="sldNum" sz="quarter" idx="5"/>
          </p:nvPr>
        </p:nvSpPr>
        <p:spPr/>
        <p:txBody>
          <a:bodyPr/>
          <a:lstStyle/>
          <a:p>
            <a:fld id="{3CC63F50-FC71-46DD-9BDC-11F985EF414C}" type="slidenum">
              <a:rPr lang="zh-CN" altLang="en-US" smtClean="0"/>
              <a:t>35</a:t>
            </a:fld>
            <a:endParaRPr lang="zh-CN" altLang="en-US"/>
          </a:p>
        </p:txBody>
      </p:sp>
    </p:spTree>
    <p:extLst>
      <p:ext uri="{BB962C8B-B14F-4D97-AF65-F5344CB8AC3E}">
        <p14:creationId xmlns:p14="http://schemas.microsoft.com/office/powerpoint/2010/main" val="2885096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79BFB40D-4785-448A-AD11-02E00B19A97B}"/>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33795" name="备注占位符 2">
            <a:extLst>
              <a:ext uri="{FF2B5EF4-FFF2-40B4-BE49-F238E27FC236}">
                <a16:creationId xmlns:a16="http://schemas.microsoft.com/office/drawing/2014/main" id="{30AD435A-E91F-4071-9D87-48BACA137CE0}"/>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3796" name="灯片编号占位符 3">
            <a:extLst>
              <a:ext uri="{FF2B5EF4-FFF2-40B4-BE49-F238E27FC236}">
                <a16:creationId xmlns:a16="http://schemas.microsoft.com/office/drawing/2014/main" id="{612BF128-89D8-4434-A49B-D8FEE28C8C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D06F60B-876B-4E92-9ABF-68D146056F0E}" type="slidenum">
              <a:rPr altLang="en-US" smtClean="0"/>
              <a:pPr/>
              <a:t>36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595E1B30-FBA9-4718-82AD-0B848F762FB4}"/>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6088FA98-DCA3-48EB-9448-2BD201D7D8F6}"/>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5844" name="灯片编号占位符 3">
            <a:extLst>
              <a:ext uri="{FF2B5EF4-FFF2-40B4-BE49-F238E27FC236}">
                <a16:creationId xmlns:a16="http://schemas.microsoft.com/office/drawing/2014/main" id="{8F01DB0D-19D0-4C32-AE66-80DFBD6067E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1FBEC30-7C0E-4E3A-B4A3-D9C0592EAA4B}" type="slidenum">
              <a:rPr altLang="en-US" smtClean="0"/>
              <a:pPr/>
              <a:t>38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043D3E45-15B8-4DA5-9CE1-74A2CB76FD5F}"/>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37891" name="备注占位符 2">
            <a:extLst>
              <a:ext uri="{FF2B5EF4-FFF2-40B4-BE49-F238E27FC236}">
                <a16:creationId xmlns:a16="http://schemas.microsoft.com/office/drawing/2014/main" id="{03274807-023E-421F-8DCB-5C9C3FB582E5}"/>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接下来，我们来学习接口的特点。关于接口的特点，我们先到代码中演示，再回来总结</a:t>
            </a:r>
            <a:endParaRPr lang="en-US" altLang="zh-CN"/>
          </a:p>
        </p:txBody>
      </p:sp>
      <p:sp>
        <p:nvSpPr>
          <p:cNvPr id="37892" name="灯片编号占位符 3">
            <a:extLst>
              <a:ext uri="{FF2B5EF4-FFF2-40B4-BE49-F238E27FC236}">
                <a16:creationId xmlns:a16="http://schemas.microsoft.com/office/drawing/2014/main" id="{5497407F-D179-46AB-A72C-777B45FB7ED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1B8330C-9F99-436B-92AC-9D4DDC5BEAC4}" type="slidenum">
              <a:rPr altLang="en-US" smtClean="0"/>
              <a:pPr/>
              <a:t>40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4393B7FC-FD93-4769-A718-A9CEE0602B6C}"/>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44035" name="备注占位符 2">
            <a:extLst>
              <a:ext uri="{FF2B5EF4-FFF2-40B4-BE49-F238E27FC236}">
                <a16:creationId xmlns:a16="http://schemas.microsoft.com/office/drawing/2014/main" id="{1AE429D2-28F3-4ACD-B428-124335582F9B}"/>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44036" name="灯片编号占位符 3">
            <a:extLst>
              <a:ext uri="{FF2B5EF4-FFF2-40B4-BE49-F238E27FC236}">
                <a16:creationId xmlns:a16="http://schemas.microsoft.com/office/drawing/2014/main" id="{63374C1D-0199-42C5-A6C6-38AA594216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5354D20-012D-4F04-BCC6-BE66D229F9A2}" type="slidenum">
              <a:rPr altLang="en-US" smtClean="0"/>
              <a:pPr/>
              <a:t>42</a:t>
            </a:fld>
            <a:endParaRPr lang="zh-CN" altLang="en-US"/>
          </a:p>
        </p:txBody>
      </p:sp>
    </p:spTree>
    <p:extLst>
      <p:ext uri="{BB962C8B-B14F-4D97-AF65-F5344CB8AC3E}">
        <p14:creationId xmlns:p14="http://schemas.microsoft.com/office/powerpoint/2010/main" val="2637531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4393B7FC-FD93-4769-A718-A9CEE0602B6C}"/>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44035" name="备注占位符 2">
            <a:extLst>
              <a:ext uri="{FF2B5EF4-FFF2-40B4-BE49-F238E27FC236}">
                <a16:creationId xmlns:a16="http://schemas.microsoft.com/office/drawing/2014/main" id="{1AE429D2-28F3-4ACD-B428-124335582F9B}"/>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44036" name="灯片编号占位符 3">
            <a:extLst>
              <a:ext uri="{FF2B5EF4-FFF2-40B4-BE49-F238E27FC236}">
                <a16:creationId xmlns:a16="http://schemas.microsoft.com/office/drawing/2014/main" id="{63374C1D-0199-42C5-A6C6-38AA594216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5354D20-012D-4F04-BCC6-BE66D229F9A2}" type="slidenum">
              <a:rPr altLang="en-US" smtClean="0"/>
              <a:pPr/>
              <a:t>43</a:t>
            </a:fld>
            <a:endParaRPr lang="zh-CN" altLang="en-US"/>
          </a:p>
        </p:txBody>
      </p:sp>
    </p:spTree>
    <p:extLst>
      <p:ext uri="{BB962C8B-B14F-4D97-AF65-F5344CB8AC3E}">
        <p14:creationId xmlns:p14="http://schemas.microsoft.com/office/powerpoint/2010/main" val="1864847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B2D1FADB-702B-422F-B25F-673FAFDD3407}"/>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14339" name="备注占位符 2">
            <a:extLst>
              <a:ext uri="{FF2B5EF4-FFF2-40B4-BE49-F238E27FC236}">
                <a16:creationId xmlns:a16="http://schemas.microsoft.com/office/drawing/2014/main" id="{EEF2314C-A26F-45E5-B9D8-E6575FA26ED0}"/>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先到代码中演示，然后再回来总结</a:t>
            </a:r>
            <a:endParaRPr lang="en-US" altLang="zh-CN"/>
          </a:p>
          <a:p>
            <a:r>
              <a:rPr lang="zh-CN" altLang="en-US"/>
              <a:t>这里是否要说一下</a:t>
            </a:r>
            <a:r>
              <a:rPr lang="en-US" altLang="zh-CN"/>
              <a:t>super</a:t>
            </a:r>
            <a:r>
              <a:rPr lang="zh-CN" altLang="en-US"/>
              <a:t>，如果提供了</a:t>
            </a:r>
            <a:r>
              <a:rPr lang="en-US" altLang="zh-CN"/>
              <a:t>super()</a:t>
            </a:r>
            <a:r>
              <a:rPr lang="zh-CN" altLang="en-US"/>
              <a:t>此类的调用，就不再有默认的第一句</a:t>
            </a:r>
            <a:r>
              <a:rPr lang="en-US" altLang="zh-CN"/>
              <a:t>super()</a:t>
            </a:r>
            <a:endParaRPr lang="zh-CN" altLang="en-US"/>
          </a:p>
          <a:p>
            <a:endParaRPr lang="zh-CN" altLang="en-US"/>
          </a:p>
        </p:txBody>
      </p:sp>
      <p:sp>
        <p:nvSpPr>
          <p:cNvPr id="14340" name="灯片编号占位符 3">
            <a:extLst>
              <a:ext uri="{FF2B5EF4-FFF2-40B4-BE49-F238E27FC236}">
                <a16:creationId xmlns:a16="http://schemas.microsoft.com/office/drawing/2014/main" id="{D857640D-02AF-43FA-A037-8AE0EF9F272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05F09DF-576F-4858-8881-9B10DF989798}" type="slidenum">
              <a:rPr altLang="en-US" sz="1800" smtClean="0"/>
              <a:pPr/>
              <a:t>5</a:t>
            </a:fld>
            <a:endParaRPr lang="zh-CN" altLang="en-US" sz="18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F8C75D46-EB0F-436B-A08D-230A8A92BF43}"/>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50179" name="备注占位符 2">
            <a:extLst>
              <a:ext uri="{FF2B5EF4-FFF2-40B4-BE49-F238E27FC236}">
                <a16:creationId xmlns:a16="http://schemas.microsoft.com/office/drawing/2014/main" id="{1DA018C4-3F9A-49C9-AD64-0A7BB46A69FA}"/>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50180" name="灯片编号占位符 3">
            <a:extLst>
              <a:ext uri="{FF2B5EF4-FFF2-40B4-BE49-F238E27FC236}">
                <a16:creationId xmlns:a16="http://schemas.microsoft.com/office/drawing/2014/main" id="{083654B7-3E68-4B5C-809D-A5A4371EAA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F622EFC-D236-43A0-A45B-EFC2D1C58B3D}" type="slidenum">
              <a:rPr altLang="en-US" smtClean="0"/>
              <a:pPr/>
              <a:t>44</a:t>
            </a:fld>
            <a:endParaRPr lang="zh-CN" altLang="en-US"/>
          </a:p>
        </p:txBody>
      </p:sp>
    </p:spTree>
    <p:extLst>
      <p:ext uri="{BB962C8B-B14F-4D97-AF65-F5344CB8AC3E}">
        <p14:creationId xmlns:p14="http://schemas.microsoft.com/office/powerpoint/2010/main" val="1504753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F8C75D46-EB0F-436B-A08D-230A8A92BF43}"/>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50179" name="备注占位符 2">
            <a:extLst>
              <a:ext uri="{FF2B5EF4-FFF2-40B4-BE49-F238E27FC236}">
                <a16:creationId xmlns:a16="http://schemas.microsoft.com/office/drawing/2014/main" id="{1DA018C4-3F9A-49C9-AD64-0A7BB46A69FA}"/>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50180" name="灯片编号占位符 3">
            <a:extLst>
              <a:ext uri="{FF2B5EF4-FFF2-40B4-BE49-F238E27FC236}">
                <a16:creationId xmlns:a16="http://schemas.microsoft.com/office/drawing/2014/main" id="{083654B7-3E68-4B5C-809D-A5A4371EAA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F622EFC-D236-43A0-A45B-EFC2D1C58B3D}" type="slidenum">
              <a:rPr altLang="en-US" smtClean="0"/>
              <a:pPr/>
              <a:t>45</a:t>
            </a:fld>
            <a:endParaRPr lang="zh-CN" altLang="en-US"/>
          </a:p>
        </p:txBody>
      </p:sp>
    </p:spTree>
    <p:extLst>
      <p:ext uri="{BB962C8B-B14F-4D97-AF65-F5344CB8AC3E}">
        <p14:creationId xmlns:p14="http://schemas.microsoft.com/office/powerpoint/2010/main" val="1140333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F8C75D46-EB0F-436B-A08D-230A8A92BF43}"/>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50179" name="备注占位符 2">
            <a:extLst>
              <a:ext uri="{FF2B5EF4-FFF2-40B4-BE49-F238E27FC236}">
                <a16:creationId xmlns:a16="http://schemas.microsoft.com/office/drawing/2014/main" id="{1DA018C4-3F9A-49C9-AD64-0A7BB46A69FA}"/>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50180" name="灯片编号占位符 3">
            <a:extLst>
              <a:ext uri="{FF2B5EF4-FFF2-40B4-BE49-F238E27FC236}">
                <a16:creationId xmlns:a16="http://schemas.microsoft.com/office/drawing/2014/main" id="{083654B7-3E68-4B5C-809D-A5A4371EAA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F622EFC-D236-43A0-A45B-EFC2D1C58B3D}" type="slidenum">
              <a:rPr altLang="en-US" smtClean="0"/>
              <a:pPr/>
              <a:t>46</a:t>
            </a:fld>
            <a:endParaRPr lang="zh-CN" altLang="en-US"/>
          </a:p>
        </p:txBody>
      </p:sp>
    </p:spTree>
    <p:extLst>
      <p:ext uri="{BB962C8B-B14F-4D97-AF65-F5344CB8AC3E}">
        <p14:creationId xmlns:p14="http://schemas.microsoft.com/office/powerpoint/2010/main" val="2217928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F8C75D46-EB0F-436B-A08D-230A8A92BF43}"/>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50179" name="备注占位符 2">
            <a:extLst>
              <a:ext uri="{FF2B5EF4-FFF2-40B4-BE49-F238E27FC236}">
                <a16:creationId xmlns:a16="http://schemas.microsoft.com/office/drawing/2014/main" id="{1DA018C4-3F9A-49C9-AD64-0A7BB46A69FA}"/>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50180" name="灯片编号占位符 3">
            <a:extLst>
              <a:ext uri="{FF2B5EF4-FFF2-40B4-BE49-F238E27FC236}">
                <a16:creationId xmlns:a16="http://schemas.microsoft.com/office/drawing/2014/main" id="{083654B7-3E68-4B5C-809D-A5A4371EAA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F622EFC-D236-43A0-A45B-EFC2D1C58B3D}" type="slidenum">
              <a:rPr altLang="en-US" smtClean="0"/>
              <a:pPr/>
              <a:t>49</a:t>
            </a:fld>
            <a:endParaRPr lang="zh-CN" altLang="en-US"/>
          </a:p>
        </p:txBody>
      </p:sp>
    </p:spTree>
    <p:extLst>
      <p:ext uri="{BB962C8B-B14F-4D97-AF65-F5344CB8AC3E}">
        <p14:creationId xmlns:p14="http://schemas.microsoft.com/office/powerpoint/2010/main" val="185996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BA5D1B94-8514-4434-97FE-924D60D1272D}"/>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a:extLst>
              <a:ext uri="{FF2B5EF4-FFF2-40B4-BE49-F238E27FC236}">
                <a16:creationId xmlns:a16="http://schemas.microsoft.com/office/drawing/2014/main" id="{D06D4C2A-A3EE-4AB3-8708-588A2EEDF3C4}"/>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先到代码中演示，然后再回来总结</a:t>
            </a:r>
            <a:endParaRPr lang="en-US" altLang="zh-CN"/>
          </a:p>
          <a:p>
            <a:r>
              <a:rPr lang="zh-CN" altLang="en-US"/>
              <a:t>这里是否要说一下</a:t>
            </a:r>
            <a:r>
              <a:rPr lang="en-US" altLang="zh-CN"/>
              <a:t>super</a:t>
            </a:r>
            <a:r>
              <a:rPr lang="zh-CN" altLang="en-US"/>
              <a:t>，如果提供了</a:t>
            </a:r>
            <a:r>
              <a:rPr lang="en-US" altLang="zh-CN"/>
              <a:t>super()</a:t>
            </a:r>
            <a:r>
              <a:rPr lang="zh-CN" altLang="en-US"/>
              <a:t>此类的调用，就不再有默认的第一句</a:t>
            </a:r>
            <a:r>
              <a:rPr lang="en-US" altLang="zh-CN"/>
              <a:t>super()</a:t>
            </a:r>
            <a:endParaRPr lang="zh-CN" altLang="en-US"/>
          </a:p>
          <a:p>
            <a:endParaRPr lang="zh-CN" altLang="en-US"/>
          </a:p>
        </p:txBody>
      </p:sp>
      <p:sp>
        <p:nvSpPr>
          <p:cNvPr id="16388" name="灯片编号占位符 3">
            <a:extLst>
              <a:ext uri="{FF2B5EF4-FFF2-40B4-BE49-F238E27FC236}">
                <a16:creationId xmlns:a16="http://schemas.microsoft.com/office/drawing/2014/main" id="{72097AFA-4F99-4711-B7BB-A8DA90A5D28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13F0CD2-A01D-4298-B9FD-91BD1BB2A29F}" type="slidenum">
              <a:rPr altLang="en-US" sz="1800" smtClean="0"/>
              <a:pPr/>
              <a:t>6</a:t>
            </a:fld>
            <a:endParaRPr lang="zh-CN" altLang="en-US"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C7C50132-CFB1-4F90-BFE0-F15F05F23AF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19459" name="备注占位符 2">
            <a:extLst>
              <a:ext uri="{FF2B5EF4-FFF2-40B4-BE49-F238E27FC236}">
                <a16:creationId xmlns:a16="http://schemas.microsoft.com/office/drawing/2014/main" id="{3B4129BA-1211-4399-AA88-B277931CFD9B}"/>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i="1"/>
              <a:t>先介绍，</a:t>
            </a:r>
            <a:r>
              <a:rPr lang="en-US" altLang="zh-CN" i="1"/>
              <a:t>final</a:t>
            </a:r>
            <a:r>
              <a:rPr lang="zh-CN" altLang="en-US" i="1"/>
              <a:t>是什么，可以干什么，修饰这些内容有哪些特点呢，我们先到代码中演示，再回来总结</a:t>
            </a:r>
            <a:endParaRPr lang="en-US" altLang="zh-CN" i="1"/>
          </a:p>
          <a:p>
            <a:r>
              <a:rPr lang="zh-CN" altLang="en-US" i="1"/>
              <a:t>好了，关于</a:t>
            </a:r>
            <a:r>
              <a:rPr lang="en-US" altLang="zh-CN" i="1"/>
              <a:t>final</a:t>
            </a:r>
            <a:r>
              <a:rPr lang="zh-CN" altLang="en-US" i="1"/>
              <a:t>的基本使用我们就讲到这里</a:t>
            </a:r>
            <a:endParaRPr lang="en-US" altLang="zh-CN"/>
          </a:p>
        </p:txBody>
      </p:sp>
      <p:sp>
        <p:nvSpPr>
          <p:cNvPr id="19460" name="灯片编号占位符 3">
            <a:extLst>
              <a:ext uri="{FF2B5EF4-FFF2-40B4-BE49-F238E27FC236}">
                <a16:creationId xmlns:a16="http://schemas.microsoft.com/office/drawing/2014/main" id="{A2B03A0B-D534-4173-A010-6EE8E5FE124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AFE1CE0-5577-4E64-949F-64F473FC2173}" type="slidenum">
              <a:rPr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DCB2E629-E07A-4406-8138-6AA0722739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a:extLst>
              <a:ext uri="{FF2B5EF4-FFF2-40B4-BE49-F238E27FC236}">
                <a16:creationId xmlns:a16="http://schemas.microsoft.com/office/drawing/2014/main" id="{FF053BBC-6A62-4280-9F0D-87C1B8F1A358}"/>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43012" name="灯片编号占位符 3">
            <a:extLst>
              <a:ext uri="{FF2B5EF4-FFF2-40B4-BE49-F238E27FC236}">
                <a16:creationId xmlns:a16="http://schemas.microsoft.com/office/drawing/2014/main" id="{4E49F707-9D9B-4406-B3FD-937A60F48B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8B0BC-6126-40CB-A0BF-9C08DF9A74D4}" type="slidenum">
              <a:rPr altLang="en-US" smtClean="0"/>
              <a:pPr/>
              <a:t>10</a:t>
            </a:fld>
            <a:endParaRPr lang="zh-CN" altLang="en-US"/>
          </a:p>
        </p:txBody>
      </p:sp>
    </p:spTree>
    <p:extLst>
      <p:ext uri="{BB962C8B-B14F-4D97-AF65-F5344CB8AC3E}">
        <p14:creationId xmlns:p14="http://schemas.microsoft.com/office/powerpoint/2010/main" val="1963737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AF901C33-663A-4F9E-A716-AB93170431A8}"/>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22531" name="备注占位符 2">
            <a:extLst>
              <a:ext uri="{FF2B5EF4-FFF2-40B4-BE49-F238E27FC236}">
                <a16:creationId xmlns:a16="http://schemas.microsoft.com/office/drawing/2014/main" id="{23C757CC-5F53-400C-97AC-9EFB3325197E}"/>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先到代码中演示，然后再回来总结</a:t>
            </a:r>
            <a:endParaRPr lang="en-US" altLang="zh-CN"/>
          </a:p>
          <a:p>
            <a:r>
              <a:rPr lang="zh-CN" altLang="en-US"/>
              <a:t>这里是否要说一下</a:t>
            </a:r>
            <a:r>
              <a:rPr lang="en-US" altLang="zh-CN"/>
              <a:t>super</a:t>
            </a:r>
            <a:r>
              <a:rPr lang="zh-CN" altLang="en-US"/>
              <a:t>，如果提供了</a:t>
            </a:r>
            <a:r>
              <a:rPr lang="en-US" altLang="zh-CN"/>
              <a:t>super()</a:t>
            </a:r>
            <a:r>
              <a:rPr lang="zh-CN" altLang="en-US"/>
              <a:t>此类的调用，就不再有默认的第一句</a:t>
            </a:r>
            <a:r>
              <a:rPr lang="en-US" altLang="zh-CN"/>
              <a:t>super()</a:t>
            </a:r>
            <a:endParaRPr lang="zh-CN" altLang="en-US"/>
          </a:p>
          <a:p>
            <a:endParaRPr lang="zh-CN" altLang="en-US"/>
          </a:p>
        </p:txBody>
      </p:sp>
      <p:sp>
        <p:nvSpPr>
          <p:cNvPr id="22532" name="灯片编号占位符 3">
            <a:extLst>
              <a:ext uri="{FF2B5EF4-FFF2-40B4-BE49-F238E27FC236}">
                <a16:creationId xmlns:a16="http://schemas.microsoft.com/office/drawing/2014/main" id="{6DE89B02-DEF7-4A89-A9F5-32D2185EAE0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4043519-46FD-4619-A1B7-D331FAB43807}" type="slidenum">
              <a:rPr altLang="en-US" sz="1800" smtClean="0"/>
              <a:pPr/>
              <a:t>19</a:t>
            </a:fld>
            <a:endParaRPr lang="zh-CN" altLang="en-US"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AF901C33-663A-4F9E-A716-AB93170431A8}"/>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22531" name="备注占位符 2">
            <a:extLst>
              <a:ext uri="{FF2B5EF4-FFF2-40B4-BE49-F238E27FC236}">
                <a16:creationId xmlns:a16="http://schemas.microsoft.com/office/drawing/2014/main" id="{23C757CC-5F53-400C-97AC-9EFB3325197E}"/>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先到代码中演示，然后再回来总结</a:t>
            </a:r>
            <a:endParaRPr lang="en-US" altLang="zh-CN"/>
          </a:p>
          <a:p>
            <a:r>
              <a:rPr lang="zh-CN" altLang="en-US"/>
              <a:t>这里是否要说一下</a:t>
            </a:r>
            <a:r>
              <a:rPr lang="en-US" altLang="zh-CN"/>
              <a:t>super</a:t>
            </a:r>
            <a:r>
              <a:rPr lang="zh-CN" altLang="en-US"/>
              <a:t>，如果提供了</a:t>
            </a:r>
            <a:r>
              <a:rPr lang="en-US" altLang="zh-CN"/>
              <a:t>super()</a:t>
            </a:r>
            <a:r>
              <a:rPr lang="zh-CN" altLang="en-US"/>
              <a:t>此类的调用，就不再有默认的第一句</a:t>
            </a:r>
            <a:r>
              <a:rPr lang="en-US" altLang="zh-CN"/>
              <a:t>super()</a:t>
            </a:r>
            <a:endParaRPr lang="zh-CN" altLang="en-US"/>
          </a:p>
          <a:p>
            <a:endParaRPr lang="zh-CN" altLang="en-US"/>
          </a:p>
        </p:txBody>
      </p:sp>
      <p:sp>
        <p:nvSpPr>
          <p:cNvPr id="22532" name="灯片编号占位符 3">
            <a:extLst>
              <a:ext uri="{FF2B5EF4-FFF2-40B4-BE49-F238E27FC236}">
                <a16:creationId xmlns:a16="http://schemas.microsoft.com/office/drawing/2014/main" id="{6DE89B02-DEF7-4A89-A9F5-32D2185EAE0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4043519-46FD-4619-A1B7-D331FAB43807}" type="slidenum">
              <a:rPr altLang="en-US" sz="1800" smtClean="0"/>
              <a:pPr/>
              <a:t>20</a:t>
            </a:fld>
            <a:endParaRPr lang="zh-CN" altLang="en-US" sz="1800"/>
          </a:p>
        </p:txBody>
      </p:sp>
    </p:spTree>
    <p:extLst>
      <p:ext uri="{BB962C8B-B14F-4D97-AF65-F5344CB8AC3E}">
        <p14:creationId xmlns:p14="http://schemas.microsoft.com/office/powerpoint/2010/main" val="3922945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4160E565-217A-41B4-A14B-AABC8DE4FCFC}"/>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5A39DC9E-665E-4C2B-8DF7-F2423F578163}"/>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4580" name="灯片编号占位符 3">
            <a:extLst>
              <a:ext uri="{FF2B5EF4-FFF2-40B4-BE49-F238E27FC236}">
                <a16:creationId xmlns:a16="http://schemas.microsoft.com/office/drawing/2014/main" id="{740896FD-E3C6-46BE-87E8-4BA93022BE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F327F5B-3C9F-480D-BF1D-9C7193CD3216}" type="slidenum">
              <a:rPr altLang="en-US" smtClean="0"/>
              <a:pPr/>
              <a:t>23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AF2E0BA4-1DBD-4AD6-8B5C-68811342CB8C}"/>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26627" name="备注占位符 2">
            <a:extLst>
              <a:ext uri="{FF2B5EF4-FFF2-40B4-BE49-F238E27FC236}">
                <a16:creationId xmlns:a16="http://schemas.microsoft.com/office/drawing/2014/main" id="{CE40DBE3-5D48-42F2-B4ED-4F766E6D6ECC}"/>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6628" name="灯片编号占位符 3">
            <a:extLst>
              <a:ext uri="{FF2B5EF4-FFF2-40B4-BE49-F238E27FC236}">
                <a16:creationId xmlns:a16="http://schemas.microsoft.com/office/drawing/2014/main" id="{60F27256-C6B3-4825-912B-7F3A42E8D46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11B5C51-E4B2-4B82-8836-90417EC1B68A}" type="slidenum">
              <a:rPr altLang="en-US" sz="1800" smtClean="0"/>
              <a:pPr/>
              <a:t>25</a:t>
            </a:fld>
            <a:endParaRPr lang="zh-CN" altLang="en-US"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0495570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6555797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0159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926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步骤">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41731958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垂直排列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33453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36940530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封面版式1">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lIns="91420" tIns="45718" rIns="91420" bIns="45718"/>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4" name="文本占位符 3"/>
          <p:cNvSpPr>
            <a:spLocks noGrp="1"/>
          </p:cNvSpPr>
          <p:nvPr>
            <p:ph type="body" sz="quarter" idx="10" hasCustomPrompt="1"/>
          </p:nvPr>
        </p:nvSpPr>
        <p:spPr>
          <a:xfrm>
            <a:off x="838214" y="3417888"/>
            <a:ext cx="10540999" cy="630237"/>
          </a:xfrm>
          <a:prstGeom prst="rect">
            <a:avLst/>
          </a:prstGeom>
        </p:spPr>
        <p:txBody>
          <a:bodyPr lIns="91420" tIns="45718" rIns="91420" bIns="45718"/>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32202926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image" Target="../media/image4.png"/><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theme" Target="../theme/theme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15" r:id="rId16"/>
    <p:sldLayoutId id="2147483718" r:id="rId17"/>
    <p:sldLayoutId id="2147483723" r:id="rId18"/>
    <p:sldLayoutId id="2147483725" r:id="rId19"/>
    <p:sldLayoutId id="2147483730" r:id="rId20"/>
    <p:sldLayoutId id="2147483731" r:id="rId21"/>
    <p:sldLayoutId id="2147483732" r:id="rId22"/>
    <p:sldLayoutId id="2147483733" r:id="rId23"/>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3.jp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8.xml"/><Relationship Id="rId5" Type="http://schemas.openxmlformats.org/officeDocument/2006/relationships/image" Target="../media/image16.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zh-CN" altLang="en-US" dirty="0"/>
              <a:t>面向对象进阶</a:t>
            </a:r>
          </a:p>
        </p:txBody>
      </p:sp>
    </p:spTree>
    <p:extLst>
      <p:ext uri="{BB962C8B-B14F-4D97-AF65-F5344CB8AC3E}">
        <p14:creationId xmlns:p14="http://schemas.microsoft.com/office/powerpoint/2010/main" val="322127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Box 2">
            <a:extLst>
              <a:ext uri="{FF2B5EF4-FFF2-40B4-BE49-F238E27FC236}">
                <a16:creationId xmlns:a16="http://schemas.microsoft.com/office/drawing/2014/main" id="{F73F4D34-57AC-4B6A-9398-887DF124C5CF}"/>
              </a:ext>
            </a:extLst>
          </p:cNvPr>
          <p:cNvSpPr txBox="1"/>
          <p:nvPr/>
        </p:nvSpPr>
        <p:spPr>
          <a:xfrm>
            <a:off x="795169" y="1031910"/>
            <a:ext cx="9799259" cy="1418465"/>
          </a:xfrm>
          <a:prstGeom prst="rect">
            <a:avLst/>
          </a:prstGeom>
          <a:noFill/>
          <a:ln w="9525">
            <a:noFill/>
          </a:ln>
        </p:spPr>
        <p:txBody>
          <a:bodyPr wrap="square">
            <a:spAutoFit/>
          </a:bodyPr>
          <a:lstStyle/>
          <a:p>
            <a:pPr eaLnBrk="1" hangingPunct="1">
              <a:lnSpc>
                <a:spcPct val="150000"/>
              </a:lnSpc>
              <a:defRPr/>
            </a:pP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常量 </a:t>
            </a:r>
            <a:endParaRPr lang="en-US"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charset="0"/>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常量是使用了</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public static final</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修饰的成员变量，必须有初始化值，而且执行的过程中其值不能被改变。</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28594" indent="-228594">
              <a:lnSpc>
                <a:spcPct val="200000"/>
              </a:lnSpc>
              <a:buFont typeface="Wingdings" panose="05000000000000000000" charset="0"/>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常量的作用和好处：可以用于做系统的配置信息，方便程序的维护，同时也能提高可读性。</a:t>
            </a:r>
            <a:endPar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2" name="Rectangle 1">
            <a:extLst>
              <a:ext uri="{FF2B5EF4-FFF2-40B4-BE49-F238E27FC236}">
                <a16:creationId xmlns:a16="http://schemas.microsoft.com/office/drawing/2014/main" id="{531E0938-4A8E-4959-95CC-36142992EDEA}"/>
              </a:ext>
            </a:extLst>
          </p:cNvPr>
          <p:cNvSpPr>
            <a:spLocks noChangeArrowheads="1"/>
          </p:cNvSpPr>
          <p:nvPr/>
        </p:nvSpPr>
        <p:spPr bwMode="auto">
          <a:xfrm>
            <a:off x="795169" y="2679823"/>
            <a:ext cx="3823137" cy="1658018"/>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050" b="0" i="0" u="none" strike="noStrike" cap="none" normalizeH="0" baseline="0" dirty="0">
                <a:ln>
                  <a:noFill/>
                </a:ln>
                <a:solidFill>
                  <a:srgbClr val="0033B3"/>
                </a:solidFill>
                <a:effectLst/>
                <a:latin typeface="Arial Unicode MS"/>
                <a:ea typeface="JetBrains Mono"/>
              </a:rPr>
              <a:t>public class </a:t>
            </a:r>
            <a:r>
              <a:rPr kumimoji="0" lang="zh-CN" altLang="zh-CN" sz="1050" b="0" i="0" u="none" strike="noStrike" cap="none" normalizeH="0" baseline="0" dirty="0">
                <a:ln>
                  <a:noFill/>
                </a:ln>
                <a:solidFill>
                  <a:srgbClr val="000000"/>
                </a:solidFill>
                <a:effectLst/>
                <a:latin typeface="Arial Unicode MS"/>
                <a:ea typeface="JetBrains Mono"/>
              </a:rPr>
              <a:t>Constant </a:t>
            </a:r>
            <a:r>
              <a:rPr kumimoji="0" lang="zh-CN" altLang="zh-CN" sz="1050" b="0" i="0" u="none" strike="noStrike" cap="none" normalizeH="0" baseline="0" dirty="0">
                <a:ln>
                  <a:noFill/>
                </a:ln>
                <a:solidFill>
                  <a:srgbClr val="080808"/>
                </a:solidFill>
                <a:effectLst/>
                <a:latin typeface="Arial Unicode MS"/>
                <a:ea typeface="JetBrains Mono"/>
              </a:rPr>
              <a:t>{</a:t>
            </a:r>
            <a:br>
              <a:rPr kumimoji="0" lang="zh-CN" altLang="zh-CN" sz="1050" b="0" i="0" u="none" strike="noStrike" cap="none" normalizeH="0" baseline="0" dirty="0">
                <a:ln>
                  <a:noFill/>
                </a:ln>
                <a:solidFill>
                  <a:srgbClr val="080808"/>
                </a:solidFill>
                <a:effectLst/>
                <a:latin typeface="Arial Unicode MS"/>
                <a:ea typeface="JetBrains Mono"/>
              </a:rPr>
            </a:br>
            <a:r>
              <a:rPr kumimoji="0" lang="zh-CN" altLang="zh-CN" sz="1050" b="0" i="0" u="none" strike="noStrike" cap="none" normalizeH="0" baseline="0" dirty="0">
                <a:ln>
                  <a:noFill/>
                </a:ln>
                <a:solidFill>
                  <a:srgbClr val="080808"/>
                </a:solidFill>
                <a:effectLst/>
                <a:latin typeface="Arial Unicode MS"/>
                <a:ea typeface="JetBrains Mono"/>
              </a:rPr>
              <a:t>    </a:t>
            </a:r>
            <a:r>
              <a:rPr kumimoji="0" lang="zh-CN" altLang="zh-CN" sz="1050" b="0" i="0" u="none" strike="noStrike" cap="none" normalizeH="0" baseline="0" dirty="0">
                <a:ln>
                  <a:noFill/>
                </a:ln>
                <a:solidFill>
                  <a:srgbClr val="0033B3"/>
                </a:solidFill>
                <a:effectLst/>
                <a:latin typeface="Arial Unicode MS"/>
                <a:ea typeface="JetBrains Mono"/>
              </a:rPr>
              <a:t>public static final </a:t>
            </a:r>
            <a:r>
              <a:rPr kumimoji="0" lang="zh-CN" altLang="zh-CN" sz="1050" b="0" i="0" u="none" strike="noStrike" cap="none" normalizeH="0" baseline="0" dirty="0">
                <a:ln>
                  <a:noFill/>
                </a:ln>
                <a:solidFill>
                  <a:srgbClr val="000000"/>
                </a:solidFill>
                <a:effectLst/>
                <a:latin typeface="Arial Unicode MS"/>
                <a:ea typeface="JetBrains Mono"/>
              </a:rPr>
              <a:t>String </a:t>
            </a:r>
            <a:r>
              <a:rPr kumimoji="0" lang="zh-CN" altLang="zh-CN" sz="1050" b="0" i="1" u="none" strike="noStrike" cap="none" normalizeH="0" baseline="0" dirty="0">
                <a:ln>
                  <a:noFill/>
                </a:ln>
                <a:solidFill>
                  <a:srgbClr val="871094"/>
                </a:solidFill>
                <a:effectLst/>
                <a:latin typeface="Arial Unicode MS"/>
                <a:ea typeface="JetBrains Mono"/>
              </a:rPr>
              <a:t>SCHOOL_NAME </a:t>
            </a:r>
            <a:r>
              <a:rPr kumimoji="0" lang="en-US" altLang="zh-CN" sz="1050" b="0" i="1" u="none" strike="noStrike" cap="none" normalizeH="0" baseline="0" dirty="0">
                <a:ln>
                  <a:noFill/>
                </a:ln>
                <a:solidFill>
                  <a:srgbClr val="871094"/>
                </a:solidFill>
                <a:effectLst/>
                <a:latin typeface="Arial Unicode MS"/>
                <a:ea typeface="JetBrains Mono"/>
              </a:rPr>
              <a:t> </a:t>
            </a:r>
            <a:r>
              <a:rPr kumimoji="0" lang="zh-CN" altLang="zh-CN" sz="1050" b="0" i="0" u="none" strike="noStrike" cap="none" normalizeH="0" baseline="0" dirty="0">
                <a:ln>
                  <a:noFill/>
                </a:ln>
                <a:solidFill>
                  <a:srgbClr val="080808"/>
                </a:solidFill>
                <a:effectLst/>
                <a:latin typeface="Arial Unicode MS"/>
                <a:ea typeface="JetBrains Mono"/>
              </a:rPr>
              <a:t>= </a:t>
            </a:r>
            <a:r>
              <a:rPr kumimoji="0" lang="zh-CN" altLang="zh-CN" sz="1050" b="0" i="0" u="none" strike="noStrike" cap="none" normalizeH="0" baseline="0" dirty="0">
                <a:ln>
                  <a:noFill/>
                </a:ln>
                <a:solidFill>
                  <a:srgbClr val="067D17"/>
                </a:solidFill>
                <a:effectLst/>
                <a:latin typeface="Arial Unicode MS"/>
                <a:ea typeface="JetBrains Mono"/>
              </a:rPr>
              <a:t>“</a:t>
            </a:r>
            <a:r>
              <a:rPr kumimoji="0" lang="zh-CN" altLang="en-US" sz="1050" b="0" i="0" u="none" strike="noStrike" cap="none" normalizeH="0" baseline="0" dirty="0">
                <a:ln>
                  <a:noFill/>
                </a:ln>
                <a:solidFill>
                  <a:srgbClr val="067D17"/>
                </a:solidFill>
                <a:effectLst/>
                <a:latin typeface="Arial Unicode MS"/>
                <a:ea typeface="JetBrains Mono"/>
              </a:rPr>
              <a:t>传智教育</a:t>
            </a:r>
            <a:r>
              <a:rPr kumimoji="0" lang="zh-CN" altLang="zh-CN" sz="1050" b="0" i="0" u="none" strike="noStrike" cap="none" normalizeH="0" baseline="0" dirty="0">
                <a:ln>
                  <a:noFill/>
                </a:ln>
                <a:solidFill>
                  <a:srgbClr val="067D17"/>
                </a:solidFill>
                <a:effectLst/>
                <a:latin typeface="Arial Unicode MS"/>
                <a:ea typeface="JetBrains Mono"/>
              </a:rPr>
              <a:t>"</a:t>
            </a:r>
            <a:r>
              <a:rPr kumimoji="0" lang="zh-CN" altLang="zh-CN" sz="1050" b="0" i="0" u="none" strike="noStrike" cap="none" normalizeH="0" baseline="0" dirty="0">
                <a:ln>
                  <a:noFill/>
                </a:ln>
                <a:solidFill>
                  <a:srgbClr val="080808"/>
                </a:solidFill>
                <a:effectLst/>
                <a:latin typeface="Arial Unicode MS"/>
                <a:ea typeface="JetBrains Mono"/>
              </a:rPr>
              <a:t>;</a:t>
            </a:r>
            <a:br>
              <a:rPr kumimoji="0" lang="zh-CN" altLang="zh-CN" sz="1050" b="0" i="0" u="none" strike="noStrike" cap="none" normalizeH="0" baseline="0" dirty="0">
                <a:ln>
                  <a:noFill/>
                </a:ln>
                <a:solidFill>
                  <a:srgbClr val="080808"/>
                </a:solidFill>
                <a:effectLst/>
                <a:latin typeface="Arial Unicode MS"/>
                <a:ea typeface="JetBrains Mono"/>
              </a:rPr>
            </a:br>
            <a:r>
              <a:rPr kumimoji="0" lang="en-US" altLang="zh-CN" sz="1050" b="0" i="0" u="none" strike="noStrike" cap="none" normalizeH="0" baseline="0" dirty="0">
                <a:ln>
                  <a:noFill/>
                </a:ln>
                <a:solidFill>
                  <a:srgbClr val="080808"/>
                </a:solidFill>
                <a:effectLst/>
                <a:latin typeface="Arial Unicode MS"/>
                <a:ea typeface="JetBrains Mono"/>
              </a:rPr>
              <a:t>    </a:t>
            </a:r>
            <a:r>
              <a:rPr kumimoji="0" lang="zh-CN" altLang="zh-CN" sz="1050" b="0" i="0" u="none" strike="noStrike" cap="none" normalizeH="0" baseline="0" dirty="0">
                <a:ln>
                  <a:noFill/>
                </a:ln>
                <a:solidFill>
                  <a:srgbClr val="0033B3"/>
                </a:solidFill>
                <a:effectLst/>
                <a:latin typeface="Arial Unicode MS"/>
                <a:ea typeface="JetBrains Mono"/>
              </a:rPr>
              <a:t>public static final </a:t>
            </a:r>
            <a:r>
              <a:rPr kumimoji="0" lang="zh-CN" altLang="zh-CN" sz="1050" b="0" i="0" u="none" strike="noStrike" cap="none" normalizeH="0" baseline="0" dirty="0">
                <a:ln>
                  <a:noFill/>
                </a:ln>
                <a:solidFill>
                  <a:srgbClr val="000000"/>
                </a:solidFill>
                <a:effectLst/>
                <a:latin typeface="Arial Unicode MS"/>
                <a:ea typeface="JetBrains Mono"/>
              </a:rPr>
              <a:t>String </a:t>
            </a:r>
            <a:r>
              <a:rPr lang="en-US" altLang="zh-CN" sz="1050" i="1" dirty="0">
                <a:solidFill>
                  <a:srgbClr val="871094"/>
                </a:solidFill>
                <a:latin typeface="Arial Unicode MS"/>
                <a:ea typeface="JetBrains Mono"/>
              </a:rPr>
              <a:t>LOGIN_NAME</a:t>
            </a:r>
            <a:r>
              <a:rPr kumimoji="0" lang="zh-CN" altLang="zh-CN" sz="1050" b="0" i="1" u="none" strike="noStrike" cap="none" normalizeH="0" baseline="0" dirty="0">
                <a:ln>
                  <a:noFill/>
                </a:ln>
                <a:solidFill>
                  <a:srgbClr val="871094"/>
                </a:solidFill>
                <a:effectLst/>
                <a:latin typeface="Arial Unicode MS"/>
                <a:ea typeface="JetBrains Mono"/>
              </a:rPr>
              <a:t> </a:t>
            </a:r>
            <a:r>
              <a:rPr kumimoji="0" lang="en-US" altLang="zh-CN" sz="1050" b="0" i="1" u="none" strike="noStrike" cap="none" normalizeH="0" baseline="0" dirty="0">
                <a:ln>
                  <a:noFill/>
                </a:ln>
                <a:solidFill>
                  <a:srgbClr val="871094"/>
                </a:solidFill>
                <a:effectLst/>
                <a:latin typeface="Arial Unicode MS"/>
                <a:ea typeface="JetBrains Mono"/>
              </a:rPr>
              <a:t> </a:t>
            </a:r>
            <a:r>
              <a:rPr kumimoji="0" lang="zh-CN" altLang="zh-CN" sz="1050" b="0" i="0" u="none" strike="noStrike" cap="none" normalizeH="0" baseline="0" dirty="0">
                <a:ln>
                  <a:noFill/>
                </a:ln>
                <a:solidFill>
                  <a:srgbClr val="080808"/>
                </a:solidFill>
                <a:effectLst/>
                <a:latin typeface="Arial Unicode MS"/>
                <a:ea typeface="JetBrains Mono"/>
              </a:rPr>
              <a:t>= </a:t>
            </a:r>
            <a:r>
              <a:rPr kumimoji="0" lang="zh-CN" altLang="zh-CN" sz="1050" b="0" i="0" u="none" strike="noStrike" cap="none" normalizeH="0" baseline="0" dirty="0">
                <a:ln>
                  <a:noFill/>
                </a:ln>
                <a:solidFill>
                  <a:srgbClr val="067D17"/>
                </a:solidFill>
                <a:effectLst/>
                <a:latin typeface="Arial Unicode MS"/>
                <a:ea typeface="JetBrains Mono"/>
              </a:rPr>
              <a:t>“</a:t>
            </a:r>
            <a:r>
              <a:rPr kumimoji="0" lang="en-US" altLang="zh-CN" sz="1050" b="0" i="0" u="none" strike="noStrike" cap="none" normalizeH="0" baseline="0" dirty="0">
                <a:ln>
                  <a:noFill/>
                </a:ln>
                <a:solidFill>
                  <a:srgbClr val="067D17"/>
                </a:solidFill>
                <a:effectLst/>
                <a:latin typeface="Arial Unicode MS"/>
                <a:ea typeface="JetBrains Mono"/>
              </a:rPr>
              <a:t>admin</a:t>
            </a:r>
            <a:r>
              <a:rPr kumimoji="0" lang="zh-CN" altLang="zh-CN" sz="1050" b="0" i="0" u="none" strike="noStrike" cap="none" normalizeH="0" baseline="0" dirty="0">
                <a:ln>
                  <a:noFill/>
                </a:ln>
                <a:solidFill>
                  <a:srgbClr val="067D17"/>
                </a:solidFill>
                <a:effectLst/>
                <a:latin typeface="Arial Unicode MS"/>
                <a:ea typeface="JetBrains Mono"/>
              </a:rPr>
              <a:t>"</a:t>
            </a:r>
            <a:r>
              <a:rPr kumimoji="0" lang="zh-CN" altLang="zh-CN" sz="1050" b="0" i="0" u="none" strike="noStrike" cap="none" normalizeH="0" baseline="0" dirty="0">
                <a:ln>
                  <a:noFill/>
                </a:ln>
                <a:solidFill>
                  <a:srgbClr val="080808"/>
                </a:solidFill>
                <a:effectLst/>
                <a:latin typeface="Arial Unicode MS"/>
                <a:ea typeface="JetBrains Mono"/>
              </a:rPr>
              <a:t>;</a:t>
            </a:r>
            <a:endParaRPr kumimoji="0" lang="en-US" altLang="zh-CN" sz="1050" b="0" i="0" u="none" strike="noStrike" cap="none" normalizeH="0" baseline="0" dirty="0">
              <a:ln>
                <a:noFill/>
              </a:ln>
              <a:solidFill>
                <a:srgbClr val="080808"/>
              </a:solidFill>
              <a:effectLst/>
              <a:latin typeface="Arial Unicode MS"/>
              <a:ea typeface="JetBrains Mono"/>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zh-CN" sz="1050" b="0" i="0" u="none" strike="noStrike" cap="none" normalizeH="0" baseline="0" dirty="0">
                <a:ln>
                  <a:noFill/>
                </a:ln>
                <a:solidFill>
                  <a:srgbClr val="080808"/>
                </a:solidFill>
                <a:effectLst/>
                <a:latin typeface="Arial Unicode MS"/>
                <a:ea typeface="JetBrains Mono"/>
              </a:rPr>
              <a:t>    </a:t>
            </a:r>
            <a:r>
              <a:rPr kumimoji="0" lang="zh-CN" altLang="zh-CN" sz="1050" b="0" i="0" u="none" strike="noStrike" cap="none" normalizeH="0" baseline="0" dirty="0">
                <a:ln>
                  <a:noFill/>
                </a:ln>
                <a:solidFill>
                  <a:srgbClr val="0033B3"/>
                </a:solidFill>
                <a:effectLst/>
                <a:latin typeface="Arial Unicode MS"/>
                <a:ea typeface="JetBrains Mono"/>
              </a:rPr>
              <a:t>public static final </a:t>
            </a:r>
            <a:r>
              <a:rPr kumimoji="0" lang="zh-CN" altLang="zh-CN" sz="1050" b="0" i="0" u="none" strike="noStrike" cap="none" normalizeH="0" baseline="0" dirty="0">
                <a:ln>
                  <a:noFill/>
                </a:ln>
                <a:solidFill>
                  <a:srgbClr val="000000"/>
                </a:solidFill>
                <a:effectLst/>
                <a:latin typeface="Arial Unicode MS"/>
                <a:ea typeface="JetBrains Mono"/>
              </a:rPr>
              <a:t>String </a:t>
            </a:r>
            <a:r>
              <a:rPr kumimoji="0" lang="en-US" altLang="zh-CN" sz="1050" b="0" i="1" u="none" strike="noStrike" cap="none" normalizeH="0" baseline="0" dirty="0">
                <a:ln>
                  <a:noFill/>
                </a:ln>
                <a:solidFill>
                  <a:srgbClr val="871094"/>
                </a:solidFill>
                <a:effectLst/>
                <a:latin typeface="Arial Unicode MS"/>
                <a:ea typeface="JetBrains Mono"/>
              </a:rPr>
              <a:t>PASS</a:t>
            </a:r>
            <a:r>
              <a:rPr lang="en-US" altLang="zh-CN" sz="1050" i="1" dirty="0">
                <a:solidFill>
                  <a:srgbClr val="871094"/>
                </a:solidFill>
                <a:latin typeface="Arial Unicode MS"/>
                <a:ea typeface="JetBrains Mono"/>
              </a:rPr>
              <a:t>_WORD</a:t>
            </a:r>
            <a:r>
              <a:rPr kumimoji="0" lang="zh-CN" altLang="zh-CN" sz="1050" b="0" i="1" u="none" strike="noStrike" cap="none" normalizeH="0" baseline="0" dirty="0">
                <a:ln>
                  <a:noFill/>
                </a:ln>
                <a:solidFill>
                  <a:srgbClr val="871094"/>
                </a:solidFill>
                <a:effectLst/>
                <a:latin typeface="Arial Unicode MS"/>
                <a:ea typeface="JetBrains Mono"/>
              </a:rPr>
              <a:t> </a:t>
            </a:r>
            <a:r>
              <a:rPr kumimoji="0" lang="en-US" altLang="zh-CN" sz="1050" b="0" i="1" u="none" strike="noStrike" cap="none" normalizeH="0" baseline="0" dirty="0">
                <a:ln>
                  <a:noFill/>
                </a:ln>
                <a:solidFill>
                  <a:srgbClr val="871094"/>
                </a:solidFill>
                <a:effectLst/>
                <a:latin typeface="Arial Unicode MS"/>
                <a:ea typeface="JetBrains Mono"/>
              </a:rPr>
              <a:t> </a:t>
            </a:r>
            <a:r>
              <a:rPr kumimoji="0" lang="zh-CN" altLang="zh-CN" sz="1050" b="0" i="0" u="none" strike="noStrike" cap="none" normalizeH="0" baseline="0" dirty="0">
                <a:ln>
                  <a:noFill/>
                </a:ln>
                <a:solidFill>
                  <a:srgbClr val="080808"/>
                </a:solidFill>
                <a:effectLst/>
                <a:latin typeface="Arial Unicode MS"/>
                <a:ea typeface="JetBrains Mono"/>
              </a:rPr>
              <a:t>= </a:t>
            </a:r>
            <a:r>
              <a:rPr kumimoji="0" lang="zh-CN" altLang="zh-CN" sz="1050" b="0" i="0" u="none" strike="noStrike" cap="none" normalizeH="0" baseline="0" dirty="0">
                <a:ln>
                  <a:noFill/>
                </a:ln>
                <a:solidFill>
                  <a:srgbClr val="067D17"/>
                </a:solidFill>
                <a:effectLst/>
                <a:latin typeface="Arial Unicode MS"/>
                <a:ea typeface="JetBrains Mono"/>
              </a:rPr>
              <a:t>“</a:t>
            </a:r>
            <a:r>
              <a:rPr kumimoji="0" lang="en-US" altLang="zh-CN" sz="1050" b="0" i="0" u="none" strike="noStrike" cap="none" normalizeH="0" baseline="0" dirty="0">
                <a:ln>
                  <a:noFill/>
                </a:ln>
                <a:solidFill>
                  <a:srgbClr val="067D17"/>
                </a:solidFill>
                <a:effectLst/>
                <a:latin typeface="Arial Unicode MS"/>
                <a:ea typeface="JetBrains Mono"/>
              </a:rPr>
              <a:t>123456</a:t>
            </a:r>
            <a:r>
              <a:rPr kumimoji="0" lang="zh-CN" altLang="zh-CN" sz="1050" b="0" i="0" u="none" strike="noStrike" cap="none" normalizeH="0" baseline="0" dirty="0">
                <a:ln>
                  <a:noFill/>
                </a:ln>
                <a:solidFill>
                  <a:srgbClr val="067D17"/>
                </a:solidFill>
                <a:effectLst/>
                <a:latin typeface="Arial Unicode MS"/>
                <a:ea typeface="JetBrains Mono"/>
              </a:rPr>
              <a:t>"</a:t>
            </a:r>
            <a:r>
              <a:rPr kumimoji="0" lang="zh-CN" altLang="zh-CN" sz="1050" b="0" i="0" u="none" strike="noStrike" cap="none" normalizeH="0" baseline="0" dirty="0">
                <a:ln>
                  <a:noFill/>
                </a:ln>
                <a:solidFill>
                  <a:srgbClr val="080808"/>
                </a:solidFill>
                <a:effectLst/>
                <a:latin typeface="Arial Unicode MS"/>
                <a:ea typeface="JetBrains Mono"/>
              </a:rPr>
              <a:t>;</a:t>
            </a:r>
            <a:endParaRPr kumimoji="0" lang="en-US" altLang="zh-CN" sz="1050" b="0" i="0" u="none" strike="noStrike" cap="none" normalizeH="0" baseline="0" dirty="0">
              <a:ln>
                <a:noFill/>
              </a:ln>
              <a:solidFill>
                <a:srgbClr val="080808"/>
              </a:solidFill>
              <a:effectLst/>
              <a:latin typeface="Arial Unicode MS"/>
              <a:ea typeface="JetBrains Mono"/>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050" b="0" i="0" u="none" strike="noStrike" cap="none" normalizeH="0" baseline="0" dirty="0">
                <a:ln>
                  <a:noFill/>
                </a:ln>
                <a:solidFill>
                  <a:srgbClr val="080808"/>
                </a:solidFill>
                <a:effectLst/>
                <a:latin typeface="Arial Unicode MS"/>
                <a:ea typeface="JetBrains Mono"/>
              </a:rPr>
              <a:t>}</a:t>
            </a:r>
            <a:r>
              <a:rPr kumimoji="0" lang="en-US" altLang="zh-CN" sz="1050" b="0" i="0" u="none" strike="noStrike" cap="none" normalizeH="0" baseline="0" dirty="0">
                <a:ln>
                  <a:noFill/>
                </a:ln>
                <a:solidFill>
                  <a:srgbClr val="080808"/>
                </a:solidFill>
                <a:effectLst/>
                <a:latin typeface="Arial Unicode MS"/>
                <a:ea typeface="JetBrains Mono"/>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4A628205-783D-44F1-AEF9-7FCB7214C5B9}"/>
              </a:ext>
            </a:extLst>
          </p:cNvPr>
          <p:cNvSpPr txBox="1"/>
          <p:nvPr/>
        </p:nvSpPr>
        <p:spPr>
          <a:xfrm>
            <a:off x="5232524" y="2923060"/>
            <a:ext cx="3083786" cy="1011880"/>
          </a:xfrm>
          <a:prstGeom prst="rect">
            <a:avLst/>
          </a:prstGeom>
          <a:noFill/>
        </p:spPr>
        <p:txBody>
          <a:bodyPr wrap="square">
            <a:spAutoFit/>
          </a:bodyPr>
          <a:lstStyle/>
          <a:p>
            <a:pPr>
              <a:lnSpc>
                <a:spcPct val="200000"/>
              </a:lnSpc>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常量命名规范：英文单词全部大写，多个单词下划线连接起来。</a:t>
            </a:r>
            <a:endPar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7" name="文本框 6">
            <a:extLst>
              <a:ext uri="{FF2B5EF4-FFF2-40B4-BE49-F238E27FC236}">
                <a16:creationId xmlns:a16="http://schemas.microsoft.com/office/drawing/2014/main" id="{9AD87565-74F8-4724-8F93-7AAB4E5AFEB3}"/>
              </a:ext>
            </a:extLst>
          </p:cNvPr>
          <p:cNvSpPr txBox="1"/>
          <p:nvPr/>
        </p:nvSpPr>
        <p:spPr>
          <a:xfrm>
            <a:off x="795169" y="5271826"/>
            <a:ext cx="7521141" cy="1011880"/>
          </a:xfrm>
          <a:prstGeom prst="rect">
            <a:avLst/>
          </a:prstGeom>
          <a:noFill/>
        </p:spPr>
        <p:txBody>
          <a:bodyPr wrap="square">
            <a:spAutoFit/>
          </a:bodyPr>
          <a:lstStyle/>
          <a:p>
            <a:pPr marL="228594" indent="-228594">
              <a:lnSpc>
                <a:spcPct val="200000"/>
              </a:lnSpc>
              <a:buFont typeface="Wingdings" panose="05000000000000000000" charset="0"/>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在编译阶段会进行“宏替换”，把使用常量的地方全部替换成真实的字面量。</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28594" indent="-228594">
              <a:lnSpc>
                <a:spcPct val="200000"/>
              </a:lnSpc>
              <a:buFont typeface="Wingdings" panose="05000000000000000000" charset="0"/>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这样做的好处是让使用常量的程序的执行性能与直接使用字面量是一样的。</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8" name="文本框 7">
            <a:extLst>
              <a:ext uri="{FF2B5EF4-FFF2-40B4-BE49-F238E27FC236}">
                <a16:creationId xmlns:a16="http://schemas.microsoft.com/office/drawing/2014/main" id="{4E64910E-2AAA-4C27-929B-6899DE73543F}"/>
              </a:ext>
            </a:extLst>
          </p:cNvPr>
          <p:cNvSpPr txBox="1"/>
          <p:nvPr/>
        </p:nvSpPr>
        <p:spPr>
          <a:xfrm>
            <a:off x="795169" y="4781926"/>
            <a:ext cx="2374682" cy="468975"/>
          </a:xfrm>
          <a:prstGeom prst="rect">
            <a:avLst/>
          </a:prstGeom>
          <a:noFill/>
        </p:spPr>
        <p:txBody>
          <a:bodyPr wrap="square">
            <a:spAutoFit/>
          </a:bodyPr>
          <a:lstStyle/>
          <a:p>
            <a:pPr>
              <a:lnSpc>
                <a:spcPct val="150000"/>
              </a:lnSpc>
              <a:defRPr/>
            </a:pP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常量的执行原理</a:t>
            </a:r>
            <a:endParaRPr lang="en-US"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Tree>
    <p:extLst>
      <p:ext uri="{BB962C8B-B14F-4D97-AF65-F5344CB8AC3E}">
        <p14:creationId xmlns:p14="http://schemas.microsoft.com/office/powerpoint/2010/main" val="3904915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73565" y="985344"/>
            <a:ext cx="5163207" cy="4083269"/>
          </a:xfrm>
        </p:spPr>
        <p:txBody>
          <a:bodyPr/>
          <a:lstStyle/>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权限修饰符</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a:t>
            </a: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常量</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8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1" lang="zh-CN" altLang="en-US" sz="18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常量概述和基本作用</a:t>
            </a:r>
            <a:endParaRPr kumimoji="1" lang="en-US" altLang="zh-CN" sz="18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常量做信息标志和分类</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枚举</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579302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DF07B0D8-EB0E-4C84-A0CB-1855D3518D55}"/>
              </a:ext>
            </a:extLst>
          </p:cNvPr>
          <p:cNvSpPr>
            <a:spLocks noChangeArrowheads="1"/>
          </p:cNvSpPr>
          <p:nvPr/>
        </p:nvSpPr>
        <p:spPr bwMode="auto">
          <a:xfrm>
            <a:off x="1295400" y="2789653"/>
            <a:ext cx="3073400"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sz="2400"/>
          </a:p>
        </p:txBody>
      </p:sp>
      <p:sp>
        <p:nvSpPr>
          <p:cNvPr id="31748" name="Rectangle 3">
            <a:extLst>
              <a:ext uri="{FF2B5EF4-FFF2-40B4-BE49-F238E27FC236}">
                <a16:creationId xmlns:a16="http://schemas.microsoft.com/office/drawing/2014/main" id="{835A8911-E290-49BB-A2A2-8195273143A2}"/>
              </a:ext>
            </a:extLst>
          </p:cNvPr>
          <p:cNvSpPr>
            <a:spLocks noChangeArrowheads="1"/>
          </p:cNvSpPr>
          <p:nvPr/>
        </p:nvSpPr>
        <p:spPr bwMode="auto">
          <a:xfrm>
            <a:off x="6000751" y="3051061"/>
            <a:ext cx="5471583"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sz="2400"/>
          </a:p>
        </p:txBody>
      </p:sp>
      <p:sp>
        <p:nvSpPr>
          <p:cNvPr id="2" name="Rectangle 1">
            <a:extLst>
              <a:ext uri="{FF2B5EF4-FFF2-40B4-BE49-F238E27FC236}">
                <a16:creationId xmlns:a16="http://schemas.microsoft.com/office/drawing/2014/main" id="{87B36AC2-169A-4A39-8671-E9C9AF69A4BC}"/>
              </a:ext>
            </a:extLst>
          </p:cNvPr>
          <p:cNvSpPr>
            <a:spLocks noChangeArrowheads="1"/>
          </p:cNvSpPr>
          <p:nvPr/>
        </p:nvSpPr>
        <p:spPr bwMode="auto">
          <a:xfrm>
            <a:off x="719666" y="1483494"/>
            <a:ext cx="10065327" cy="2612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en-US"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案例说明：</a:t>
            </a:r>
            <a:endParaRPr kumimoji="0" lang="en-US" altLang="zh-CN"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现在开发的超级玛丽游戏需要接收用户输入的四个方向的信号（上下左右），以便控制玛丽移动的方向。</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R="0" lvl="0" algn="l" defTabSz="914400" rtl="0" eaLnBrk="0" fontAlgn="base" latinLnBrk="0" hangingPunct="0">
              <a:lnSpc>
                <a:spcPct val="200000"/>
              </a:lnSpc>
              <a:spcBef>
                <a:spcPct val="0"/>
              </a:spcBef>
              <a:spcAft>
                <a:spcPct val="0"/>
              </a:spcAft>
              <a:buClrTx/>
              <a:buSzTx/>
              <a:tabLst/>
            </a:pP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R="0" lvl="0" algn="l" defTabSz="914400" rtl="0" eaLnBrk="0" fontAlgn="base" latinLnBrk="0" hangingPunct="0">
              <a:lnSpc>
                <a:spcPct val="200000"/>
              </a:lnSpc>
              <a:spcBef>
                <a:spcPct val="0"/>
              </a:spcBef>
              <a:spcAft>
                <a:spcPct val="0"/>
              </a:spcAft>
              <a:buClrTx/>
              <a:buSzTx/>
              <a:tabLst/>
            </a:pPr>
            <a:r>
              <a:rPr kumimoji="0" lang="zh-CN" altLang="en-US"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选择</a:t>
            </a:r>
            <a:r>
              <a:rPr kumimoji="0" lang="zh-CN" altLang="zh-CN"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常量做信息标志和分类：</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en-US" sz="160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代码可读性好，实现了软编码形式。</a:t>
            </a:r>
            <a:endParaRPr kumimoji="0" lang="zh-CN" altLang="zh-CN" sz="160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45093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336626" y="938048"/>
            <a:ext cx="4493173" cy="4516821"/>
          </a:xfrm>
        </p:spPr>
        <p:txBody>
          <a:bodyPr/>
          <a:lstStyle/>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权限修饰符</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a:t>
            </a: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常量</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枚举</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8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枚举的概述</a:t>
            </a:r>
            <a:endParaRPr kumimoji="1" lang="en-US" altLang="zh-CN" sz="18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8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枚举的使用场景演示</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84138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DF07B0D8-EB0E-4C84-A0CB-1855D3518D55}"/>
              </a:ext>
            </a:extLst>
          </p:cNvPr>
          <p:cNvSpPr>
            <a:spLocks noChangeArrowheads="1"/>
          </p:cNvSpPr>
          <p:nvPr/>
        </p:nvSpPr>
        <p:spPr bwMode="auto">
          <a:xfrm>
            <a:off x="1664532" y="2417763"/>
            <a:ext cx="3073400"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sz="2400"/>
          </a:p>
        </p:txBody>
      </p:sp>
      <p:sp>
        <p:nvSpPr>
          <p:cNvPr id="31748" name="Rectangle 3">
            <a:extLst>
              <a:ext uri="{FF2B5EF4-FFF2-40B4-BE49-F238E27FC236}">
                <a16:creationId xmlns:a16="http://schemas.microsoft.com/office/drawing/2014/main" id="{835A8911-E290-49BB-A2A2-8195273143A2}"/>
              </a:ext>
            </a:extLst>
          </p:cNvPr>
          <p:cNvSpPr>
            <a:spLocks noChangeArrowheads="1"/>
          </p:cNvSpPr>
          <p:nvPr/>
        </p:nvSpPr>
        <p:spPr bwMode="auto">
          <a:xfrm>
            <a:off x="6369883" y="2679171"/>
            <a:ext cx="5471583"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sz="2400"/>
          </a:p>
        </p:txBody>
      </p:sp>
      <p:sp>
        <p:nvSpPr>
          <p:cNvPr id="16" name="文本框 15">
            <a:extLst>
              <a:ext uri="{FF2B5EF4-FFF2-40B4-BE49-F238E27FC236}">
                <a16:creationId xmlns:a16="http://schemas.microsoft.com/office/drawing/2014/main" id="{9131215C-2ADD-405F-B8D3-B6AF4E92D076}"/>
              </a:ext>
            </a:extLst>
          </p:cNvPr>
          <p:cNvSpPr txBox="1"/>
          <p:nvPr/>
        </p:nvSpPr>
        <p:spPr>
          <a:xfrm>
            <a:off x="880836" y="1263364"/>
            <a:ext cx="9277349" cy="2111732"/>
          </a:xfrm>
          <a:prstGeom prst="rect">
            <a:avLst/>
          </a:prstGeom>
          <a:noFill/>
        </p:spPr>
        <p:txBody>
          <a:bodyPr wrap="square">
            <a:spAutoFit/>
          </a:bodyPr>
          <a:lstStyle/>
          <a:p>
            <a:pPr>
              <a:lnSpc>
                <a:spcPct val="20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枚举的概述</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枚举是Java中的一种特殊类型</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枚举的作用：</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"是为了做信息的标志和信息的分类"。</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定义枚举类的格式：</a:t>
            </a:r>
          </a:p>
        </p:txBody>
      </p:sp>
      <p:sp>
        <p:nvSpPr>
          <p:cNvPr id="18" name="TextBox 3">
            <a:extLst>
              <a:ext uri="{FF2B5EF4-FFF2-40B4-BE49-F238E27FC236}">
                <a16:creationId xmlns:a16="http://schemas.microsoft.com/office/drawing/2014/main" id="{CB4B5455-EFAD-4ADD-9C10-49F8CF2B5FE8}"/>
              </a:ext>
            </a:extLst>
          </p:cNvPr>
          <p:cNvSpPr txBox="1"/>
          <p:nvPr/>
        </p:nvSpPr>
        <p:spPr>
          <a:xfrm>
            <a:off x="943066" y="3698498"/>
            <a:ext cx="4516332" cy="830997"/>
          </a:xfrm>
          <a:prstGeom prst="rect">
            <a:avLst/>
          </a:prstGeom>
          <a:solidFill>
            <a:srgbClr val="FFFFE4"/>
          </a:solidFill>
          <a:ln w="12700">
            <a:solidFill>
              <a:schemeClr val="tx1"/>
            </a:solidFill>
          </a:ln>
        </p:spPr>
        <p:txBody>
          <a:bodyPr wrap="square">
            <a:spAutoFit/>
          </a:bodyPr>
          <a:lstStyle/>
          <a:p>
            <a:pPr>
              <a:defRPr/>
            </a:pPr>
            <a:r>
              <a:rPr lang="zh-CN" altLang="en-US" sz="14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Alibaba PuHuiTi R"/>
              </a:rPr>
              <a:t>修饰符 enum 枚举名称{</a:t>
            </a:r>
          </a:p>
          <a:p>
            <a:pPr>
              <a:defRPr/>
            </a:pPr>
            <a:r>
              <a:rPr lang="zh-CN" altLang="en-US" sz="1600" dirty="0">
                <a:latin typeface="微软雅黑" panose="020B0503020204020204" pitchFamily="34" charset="-122"/>
                <a:ea typeface="Alibaba PuHuiTi R"/>
              </a:rPr>
              <a:t>            第一行都是罗列枚举类实例的名称。</a:t>
            </a:r>
          </a:p>
          <a:p>
            <a:pPr>
              <a:defRPr/>
            </a:pPr>
            <a:r>
              <a:rPr lang="zh-CN" altLang="en-US" sz="1600" dirty="0">
                <a:latin typeface="微软雅黑" panose="020B0503020204020204" pitchFamily="34" charset="-122"/>
                <a:ea typeface="Alibaba PuHuiTi R"/>
              </a:rPr>
              <a:t>}</a:t>
            </a:r>
            <a:endParaRPr lang="en-US" altLang="zh-CN" sz="1600" dirty="0">
              <a:latin typeface="微软雅黑" panose="020B0503020204020204" pitchFamily="34" charset="-122"/>
              <a:ea typeface="Alibaba PuHuiTi R"/>
            </a:endParaRPr>
          </a:p>
        </p:txBody>
      </p:sp>
      <p:sp>
        <p:nvSpPr>
          <p:cNvPr id="7" name="Rectangle 16">
            <a:extLst>
              <a:ext uri="{FF2B5EF4-FFF2-40B4-BE49-F238E27FC236}">
                <a16:creationId xmlns:a16="http://schemas.microsoft.com/office/drawing/2014/main" id="{6C2BE7B8-F002-4A5D-BE86-96A9DE7C406E}"/>
              </a:ext>
            </a:extLst>
          </p:cNvPr>
          <p:cNvSpPr>
            <a:spLocks noChangeArrowheads="1"/>
          </p:cNvSpPr>
          <p:nvPr/>
        </p:nvSpPr>
        <p:spPr bwMode="auto">
          <a:xfrm>
            <a:off x="943066" y="4981710"/>
            <a:ext cx="4835313" cy="83099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p>
            <a:pPr>
              <a:defRPr/>
            </a:pPr>
            <a:r>
              <a:rPr lang="zh-CN" altLang="zh-CN" sz="1600" dirty="0">
                <a:solidFill>
                  <a:srgbClr val="0033B3"/>
                </a:solidFill>
                <a:latin typeface="Arial Unicode MS"/>
                <a:ea typeface="Alibaba PuHuiTi R"/>
              </a:rPr>
              <a:t>enum </a:t>
            </a:r>
            <a:r>
              <a:rPr lang="zh-CN" altLang="zh-CN" sz="1600" dirty="0">
                <a:solidFill>
                  <a:srgbClr val="000000"/>
                </a:solidFill>
                <a:latin typeface="Arial Unicode MS"/>
                <a:ea typeface="Alibaba PuHuiTi R"/>
              </a:rPr>
              <a:t>Season</a:t>
            </a:r>
            <a:r>
              <a:rPr lang="zh-CN" altLang="zh-CN" sz="1600" dirty="0">
                <a:solidFill>
                  <a:srgbClr val="080808"/>
                </a:solidFill>
                <a:latin typeface="Arial Unicode MS"/>
                <a:ea typeface="Alibaba PuHuiTi R"/>
              </a:rPr>
              <a:t>{</a:t>
            </a:r>
            <a:br>
              <a:rPr lang="zh-CN" altLang="zh-CN" sz="1600" dirty="0">
                <a:solidFill>
                  <a:srgbClr val="080808"/>
                </a:solidFill>
                <a:latin typeface="Arial Unicode MS"/>
                <a:ea typeface="Alibaba PuHuiTi R"/>
              </a:rPr>
            </a:br>
            <a:r>
              <a:rPr lang="zh-CN" altLang="zh-CN" sz="1600" dirty="0">
                <a:solidFill>
                  <a:srgbClr val="080808"/>
                </a:solidFill>
                <a:latin typeface="Arial Unicode MS"/>
                <a:ea typeface="Alibaba PuHuiTi R"/>
              </a:rPr>
              <a:t>    </a:t>
            </a:r>
            <a:r>
              <a:rPr lang="zh-CN" altLang="zh-CN" sz="1600" i="1" dirty="0">
                <a:solidFill>
                  <a:srgbClr val="871094"/>
                </a:solidFill>
                <a:latin typeface="Arial Unicode MS"/>
                <a:ea typeface="Alibaba PuHuiTi R"/>
              </a:rPr>
              <a:t>SPRING </a:t>
            </a:r>
            <a:r>
              <a:rPr lang="zh-CN" altLang="zh-CN" sz="1600" dirty="0">
                <a:solidFill>
                  <a:srgbClr val="080808"/>
                </a:solidFill>
                <a:latin typeface="Arial Unicode MS"/>
                <a:ea typeface="Alibaba PuHuiTi R"/>
              </a:rPr>
              <a:t>, </a:t>
            </a:r>
            <a:r>
              <a:rPr lang="zh-CN" altLang="zh-CN" sz="1600" i="1" dirty="0">
                <a:solidFill>
                  <a:srgbClr val="871094"/>
                </a:solidFill>
                <a:latin typeface="Arial Unicode MS"/>
                <a:ea typeface="Alibaba PuHuiTi R"/>
              </a:rPr>
              <a:t>SUMMER </a:t>
            </a:r>
            <a:r>
              <a:rPr lang="zh-CN" altLang="zh-CN" sz="1600" dirty="0">
                <a:solidFill>
                  <a:srgbClr val="080808"/>
                </a:solidFill>
                <a:latin typeface="Arial Unicode MS"/>
                <a:ea typeface="Alibaba PuHuiTi R"/>
              </a:rPr>
              <a:t>, </a:t>
            </a:r>
            <a:r>
              <a:rPr lang="zh-CN" altLang="zh-CN" sz="1600" i="1" dirty="0">
                <a:solidFill>
                  <a:srgbClr val="871094"/>
                </a:solidFill>
                <a:latin typeface="Arial Unicode MS"/>
                <a:ea typeface="Alibaba PuHuiTi R"/>
              </a:rPr>
              <a:t>AUTUMN </a:t>
            </a:r>
            <a:r>
              <a:rPr lang="zh-CN" altLang="zh-CN" sz="1600" dirty="0">
                <a:solidFill>
                  <a:srgbClr val="080808"/>
                </a:solidFill>
                <a:latin typeface="Arial Unicode MS"/>
                <a:ea typeface="Alibaba PuHuiTi R"/>
              </a:rPr>
              <a:t>, </a:t>
            </a:r>
            <a:r>
              <a:rPr lang="zh-CN" altLang="zh-CN" sz="1600" i="1" dirty="0">
                <a:solidFill>
                  <a:srgbClr val="871094"/>
                </a:solidFill>
                <a:latin typeface="Arial Unicode MS"/>
                <a:ea typeface="Alibaba PuHuiTi R"/>
              </a:rPr>
              <a:t>WINTER</a:t>
            </a:r>
            <a:r>
              <a:rPr lang="zh-CN" altLang="zh-CN" sz="1600" dirty="0">
                <a:solidFill>
                  <a:srgbClr val="080808"/>
                </a:solidFill>
                <a:latin typeface="Arial Unicode MS"/>
                <a:ea typeface="Alibaba PuHuiTi R"/>
              </a:rPr>
              <a:t>;</a:t>
            </a:r>
            <a:br>
              <a:rPr lang="zh-CN" altLang="zh-CN" sz="1600" dirty="0">
                <a:solidFill>
                  <a:srgbClr val="080808"/>
                </a:solidFill>
                <a:latin typeface="Arial Unicode MS"/>
                <a:ea typeface="Alibaba PuHuiTi R"/>
              </a:rPr>
            </a:br>
            <a:r>
              <a:rPr lang="zh-CN" altLang="zh-CN" sz="1600" dirty="0">
                <a:solidFill>
                  <a:srgbClr val="080808"/>
                </a:solidFill>
                <a:latin typeface="Arial Unicode MS"/>
                <a:ea typeface="Alibaba PuHuiTi R"/>
              </a:rPr>
              <a:t>}</a:t>
            </a:r>
            <a:endParaRPr lang="zh-CN" altLang="zh-CN" sz="1600" dirty="0">
              <a:solidFill>
                <a:schemeClr val="tx1"/>
              </a:solidFill>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fade">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fade">
                                      <p:cBhvr>
                                        <p:cTn id="22" dur="500"/>
                                        <p:tgtEl>
                                          <p:spTgt spid="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747"/>
                                        </p:tgtEl>
                                        <p:attrNameLst>
                                          <p:attrName>style.visibility</p:attrName>
                                        </p:attrNameLst>
                                      </p:cBhvr>
                                      <p:to>
                                        <p:strVal val="visible"/>
                                      </p:to>
                                    </p:set>
                                    <p:animEffect transition="in" filter="fade">
                                      <p:cBhvr>
                                        <p:cTn id="27" dur="500"/>
                                        <p:tgtEl>
                                          <p:spTgt spid="317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nimBg="1"/>
      <p:bldP spid="16" grpId="0"/>
      <p:bldP spid="18"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DF07B0D8-EB0E-4C84-A0CB-1855D3518D55}"/>
              </a:ext>
            </a:extLst>
          </p:cNvPr>
          <p:cNvSpPr>
            <a:spLocks noChangeArrowheads="1"/>
          </p:cNvSpPr>
          <p:nvPr/>
        </p:nvSpPr>
        <p:spPr bwMode="auto">
          <a:xfrm>
            <a:off x="778087" y="2502521"/>
            <a:ext cx="3073400"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sz="2400"/>
          </a:p>
        </p:txBody>
      </p:sp>
      <p:sp>
        <p:nvSpPr>
          <p:cNvPr id="7" name="Rectangle 16">
            <a:extLst>
              <a:ext uri="{FF2B5EF4-FFF2-40B4-BE49-F238E27FC236}">
                <a16:creationId xmlns:a16="http://schemas.microsoft.com/office/drawing/2014/main" id="{6C2BE7B8-F002-4A5D-BE86-96A9DE7C406E}"/>
              </a:ext>
            </a:extLst>
          </p:cNvPr>
          <p:cNvSpPr>
            <a:spLocks noChangeArrowheads="1"/>
          </p:cNvSpPr>
          <p:nvPr/>
        </p:nvSpPr>
        <p:spPr bwMode="auto">
          <a:xfrm>
            <a:off x="778087" y="2070216"/>
            <a:ext cx="4835313" cy="738664"/>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p>
            <a:pPr>
              <a:defRPr/>
            </a:pPr>
            <a:r>
              <a:rPr lang="zh-CN" altLang="zh-CN" sz="1400" dirty="0">
                <a:solidFill>
                  <a:srgbClr val="0033B3"/>
                </a:solidFill>
                <a:latin typeface="Consolas" panose="020B0609020204030204" pitchFamily="49" charset="0"/>
                <a:ea typeface="Alibaba PuHuiTi R"/>
              </a:rPr>
              <a:t>enum </a:t>
            </a:r>
            <a:r>
              <a:rPr lang="zh-CN" altLang="zh-CN" sz="1400" dirty="0">
                <a:solidFill>
                  <a:srgbClr val="000000"/>
                </a:solidFill>
                <a:latin typeface="Consolas" panose="020B0609020204030204" pitchFamily="49" charset="0"/>
                <a:ea typeface="Alibaba PuHuiTi R"/>
              </a:rPr>
              <a:t>Season</a:t>
            </a:r>
            <a:r>
              <a:rPr lang="zh-CN" altLang="zh-CN" sz="1400" dirty="0">
                <a:solidFill>
                  <a:srgbClr val="080808"/>
                </a:solidFill>
                <a:latin typeface="Consolas" panose="020B0609020204030204" pitchFamily="49" charset="0"/>
                <a:ea typeface="Alibaba PuHuiTi R"/>
              </a:rPr>
              <a:t>{</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    </a:t>
            </a:r>
            <a:r>
              <a:rPr lang="zh-CN" altLang="zh-CN" sz="1400" i="1" dirty="0">
                <a:solidFill>
                  <a:srgbClr val="871094"/>
                </a:solidFill>
                <a:latin typeface="Consolas" panose="020B0609020204030204" pitchFamily="49" charset="0"/>
                <a:ea typeface="Alibaba PuHuiTi R"/>
              </a:rPr>
              <a:t>SPRING </a:t>
            </a:r>
            <a:r>
              <a:rPr lang="zh-CN" altLang="zh-CN" sz="1400" dirty="0">
                <a:solidFill>
                  <a:srgbClr val="080808"/>
                </a:solidFill>
                <a:latin typeface="Consolas" panose="020B0609020204030204" pitchFamily="49" charset="0"/>
                <a:ea typeface="Alibaba PuHuiTi R"/>
              </a:rPr>
              <a:t>, </a:t>
            </a:r>
            <a:r>
              <a:rPr lang="zh-CN" altLang="zh-CN" sz="1400" i="1" dirty="0">
                <a:solidFill>
                  <a:srgbClr val="871094"/>
                </a:solidFill>
                <a:latin typeface="Consolas" panose="020B0609020204030204" pitchFamily="49" charset="0"/>
                <a:ea typeface="Alibaba PuHuiTi R"/>
              </a:rPr>
              <a:t>SUMMER </a:t>
            </a:r>
            <a:r>
              <a:rPr lang="zh-CN" altLang="zh-CN" sz="1400" dirty="0">
                <a:solidFill>
                  <a:srgbClr val="080808"/>
                </a:solidFill>
                <a:latin typeface="Consolas" panose="020B0609020204030204" pitchFamily="49" charset="0"/>
                <a:ea typeface="Alibaba PuHuiTi R"/>
              </a:rPr>
              <a:t>, </a:t>
            </a:r>
            <a:r>
              <a:rPr lang="zh-CN" altLang="zh-CN" sz="1400" i="1" dirty="0">
                <a:solidFill>
                  <a:srgbClr val="871094"/>
                </a:solidFill>
                <a:latin typeface="Consolas" panose="020B0609020204030204" pitchFamily="49" charset="0"/>
                <a:ea typeface="Alibaba PuHuiTi R"/>
              </a:rPr>
              <a:t>AUTUMN </a:t>
            </a:r>
            <a:r>
              <a:rPr lang="zh-CN" altLang="zh-CN" sz="1400" dirty="0">
                <a:solidFill>
                  <a:srgbClr val="080808"/>
                </a:solidFill>
                <a:latin typeface="Consolas" panose="020B0609020204030204" pitchFamily="49" charset="0"/>
                <a:ea typeface="Alibaba PuHuiTi R"/>
              </a:rPr>
              <a:t>, </a:t>
            </a:r>
            <a:r>
              <a:rPr lang="zh-CN" altLang="zh-CN" sz="1400" i="1" dirty="0">
                <a:solidFill>
                  <a:srgbClr val="871094"/>
                </a:solidFill>
                <a:latin typeface="Consolas" panose="020B0609020204030204" pitchFamily="49" charset="0"/>
                <a:ea typeface="Alibaba PuHuiTi R"/>
              </a:rPr>
              <a:t>WINTER</a:t>
            </a:r>
            <a:r>
              <a:rPr lang="zh-CN" altLang="zh-CN" sz="1400" dirty="0">
                <a:solidFill>
                  <a:srgbClr val="080808"/>
                </a:solidFill>
                <a:latin typeface="Consolas" panose="020B0609020204030204" pitchFamily="49" charset="0"/>
                <a:ea typeface="Alibaba PuHuiTi R"/>
              </a:rPr>
              <a:t>;</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a:t>
            </a:r>
            <a:endParaRPr lang="zh-CN" altLang="zh-CN" sz="1400" dirty="0">
              <a:solidFill>
                <a:schemeClr val="tx1"/>
              </a:solidFill>
              <a:latin typeface="Consolas" panose="020B0609020204030204" pitchFamily="49" charset="0"/>
              <a:ea typeface="Alibaba PuHuiTi R"/>
            </a:endParaRPr>
          </a:p>
        </p:txBody>
      </p:sp>
      <p:sp>
        <p:nvSpPr>
          <p:cNvPr id="3" name="Rectangle 2">
            <a:extLst>
              <a:ext uri="{FF2B5EF4-FFF2-40B4-BE49-F238E27FC236}">
                <a16:creationId xmlns:a16="http://schemas.microsoft.com/office/drawing/2014/main" id="{9FCDA0A8-3BB5-46FC-B880-0FD223B79A62}"/>
              </a:ext>
            </a:extLst>
          </p:cNvPr>
          <p:cNvSpPr>
            <a:spLocks noChangeArrowheads="1"/>
          </p:cNvSpPr>
          <p:nvPr/>
        </p:nvSpPr>
        <p:spPr bwMode="auto">
          <a:xfrm>
            <a:off x="804439" y="3868386"/>
            <a:ext cx="6096000" cy="24798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枚举类都是继承了枚举类型：java.lang.Enum</a:t>
            </a:r>
            <a:endParaRPr kumimoji="0" lang="en-US" altLang="zh-CN" sz="160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枚举都是最终类，不可以被继承。</a:t>
            </a:r>
            <a:endParaRPr kumimoji="0" lang="en-US" altLang="zh-CN" sz="160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构造器都是私有的，枚举对外不能创建对象。</a:t>
            </a:r>
            <a:endParaRPr kumimoji="0" lang="en-US" altLang="zh-CN" sz="160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枚举类的第一行默认都是罗列枚举对象的名称的。</a:t>
            </a:r>
            <a:endParaRPr kumimoji="0" lang="en-US" altLang="zh-CN" sz="160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枚举类相当于是多例模式。</a:t>
            </a:r>
          </a:p>
        </p:txBody>
      </p:sp>
      <p:sp>
        <p:nvSpPr>
          <p:cNvPr id="14" name="文本框 13">
            <a:extLst>
              <a:ext uri="{FF2B5EF4-FFF2-40B4-BE49-F238E27FC236}">
                <a16:creationId xmlns:a16="http://schemas.microsoft.com/office/drawing/2014/main" id="{3850CF21-E062-45CA-8D8C-FB592709E04E}"/>
              </a:ext>
            </a:extLst>
          </p:cNvPr>
          <p:cNvSpPr txBox="1"/>
          <p:nvPr/>
        </p:nvSpPr>
        <p:spPr>
          <a:xfrm>
            <a:off x="642916" y="1162834"/>
            <a:ext cx="6097904" cy="463397"/>
          </a:xfrm>
          <a:prstGeom prst="rect">
            <a:avLst/>
          </a:prstGeom>
          <a:noFill/>
        </p:spPr>
        <p:txBody>
          <a:bodyPr wrap="square">
            <a:spAutoFit/>
          </a:bodyPr>
          <a:lstStyle/>
          <a:p>
            <a:pPr marR="0" lvl="0" algn="l" defTabSz="914400" rtl="0" eaLnBrk="0" fontAlgn="base" latinLnBrk="0" hangingPunct="0">
              <a:lnSpc>
                <a:spcPct val="150000"/>
              </a:lnSpc>
              <a:spcBef>
                <a:spcPct val="0"/>
              </a:spcBef>
              <a:spcAft>
                <a:spcPct val="0"/>
              </a:spcAft>
              <a:buClrTx/>
              <a:buSzTx/>
              <a:tabLs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反编译后观察</a:t>
            </a:r>
            <a:r>
              <a:rPr kumimoji="0" lang="zh-CN" altLang="zh-CN"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枚举的特征：</a:t>
            </a:r>
            <a:endParaRPr lang="en-US" altLang="zh-CN" sz="1600" b="1" dirty="0">
              <a:solidFill>
                <a:schemeClr val="tx1">
                  <a:lumMod val="85000"/>
                  <a:lumOff val="15000"/>
                </a:schemeClr>
              </a:solidFill>
              <a:latin typeface="宋体" panose="02010600030101010101" pitchFamily="2" charset="-122"/>
              <a:ea typeface="Alibaba PuHuiTi R"/>
              <a:cs typeface="阿里巴巴普惠体" panose="00020600040101010101" pitchFamily="18" charset="-122"/>
            </a:endParaRPr>
          </a:p>
        </p:txBody>
      </p:sp>
      <p:sp>
        <p:nvSpPr>
          <p:cNvPr id="15" name="文本框 14">
            <a:extLst>
              <a:ext uri="{FF2B5EF4-FFF2-40B4-BE49-F238E27FC236}">
                <a16:creationId xmlns:a16="http://schemas.microsoft.com/office/drawing/2014/main" id="{ECFC0ADF-FE8D-4A3F-A59A-BF7EA5444F04}"/>
              </a:ext>
            </a:extLst>
          </p:cNvPr>
          <p:cNvSpPr txBox="1"/>
          <p:nvPr/>
        </p:nvSpPr>
        <p:spPr>
          <a:xfrm>
            <a:off x="778087" y="3404989"/>
            <a:ext cx="6097904" cy="463397"/>
          </a:xfrm>
          <a:prstGeom prst="rect">
            <a:avLst/>
          </a:prstGeom>
          <a:noFill/>
        </p:spPr>
        <p:txBody>
          <a:bodyPr wrap="square">
            <a:spAutoFit/>
          </a:bodyPr>
          <a:lstStyle/>
          <a:p>
            <a:pPr marR="0" lvl="0" algn="l" defTabSz="914400" rtl="0" eaLnBrk="0" fontAlgn="base" latinLnBrk="0" hangingPunct="0">
              <a:lnSpc>
                <a:spcPct val="150000"/>
              </a:lnSpc>
              <a:spcBef>
                <a:spcPct val="0"/>
              </a:spcBef>
              <a:spcAft>
                <a:spcPct val="0"/>
              </a:spcAft>
              <a:buClrTx/>
              <a:buSzTx/>
              <a:tabLs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枚举的特征</a:t>
            </a:r>
            <a:r>
              <a:rPr kumimoji="0" lang="zh-CN" altLang="zh-CN"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b="1" dirty="0">
              <a:solidFill>
                <a:schemeClr val="tx1">
                  <a:lumMod val="85000"/>
                  <a:lumOff val="15000"/>
                </a:schemeClr>
              </a:solidFill>
              <a:latin typeface="宋体" panose="02010600030101010101" pitchFamily="2" charset="-122"/>
              <a:ea typeface="Alibaba PuHuiTi R"/>
              <a:cs typeface="阿里巴巴普惠体" panose="00020600040101010101" pitchFamily="18" charset="-122"/>
            </a:endParaRPr>
          </a:p>
        </p:txBody>
      </p:sp>
      <p:sp>
        <p:nvSpPr>
          <p:cNvPr id="17" name="Rectangle 3">
            <a:extLst>
              <a:ext uri="{FF2B5EF4-FFF2-40B4-BE49-F238E27FC236}">
                <a16:creationId xmlns:a16="http://schemas.microsoft.com/office/drawing/2014/main" id="{114CEA9B-C54F-4BDA-B594-8310F3680D95}"/>
              </a:ext>
            </a:extLst>
          </p:cNvPr>
          <p:cNvSpPr>
            <a:spLocks noChangeArrowheads="1"/>
          </p:cNvSpPr>
          <p:nvPr/>
        </p:nvSpPr>
        <p:spPr bwMode="auto">
          <a:xfrm>
            <a:off x="5809616" y="2070216"/>
            <a:ext cx="6097904" cy="203132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Compiled from </a:t>
            </a:r>
            <a:r>
              <a:rPr kumimoji="0" lang="zh-CN" altLang="zh-CN" sz="1400" b="0" i="0" u="none" strike="noStrike" cap="none" normalizeH="0" baseline="0" dirty="0">
                <a:ln>
                  <a:noFill/>
                </a:ln>
                <a:solidFill>
                  <a:srgbClr val="067D17"/>
                </a:solidFill>
                <a:effectLst/>
                <a:latin typeface="Consolas" panose="020B0609020204030204" pitchFamily="49" charset="0"/>
                <a:ea typeface="JetBrains Mono"/>
              </a:rPr>
              <a:t>"Season.java"</a:t>
            </a:r>
            <a:br>
              <a:rPr kumimoji="0" lang="zh-CN" altLang="zh-CN" sz="1400" b="0" i="0" u="none" strike="noStrike" cap="none" normalizeH="0" baseline="0" dirty="0">
                <a:ln>
                  <a:noFill/>
                </a:ln>
                <a:solidFill>
                  <a:srgbClr val="067D17"/>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public final class </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Season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extends </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java.lang.Enum</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&lt;</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Season</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&gt; {</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public static final </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Season </a:t>
            </a:r>
            <a:r>
              <a:rPr kumimoji="0" lang="zh-CN" altLang="zh-CN" sz="1400" b="0" i="1" u="none" strike="noStrike" cap="none" normalizeH="0" baseline="0" dirty="0">
                <a:ln>
                  <a:noFill/>
                </a:ln>
                <a:solidFill>
                  <a:srgbClr val="871094"/>
                </a:solidFill>
                <a:effectLst/>
                <a:latin typeface="Consolas" panose="020B0609020204030204" pitchFamily="49" charset="0"/>
                <a:ea typeface="JetBrains Mono"/>
              </a:rPr>
              <a:t>SPRING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Season();</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public static final </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Season </a:t>
            </a:r>
            <a:r>
              <a:rPr kumimoji="0" lang="zh-CN" altLang="zh-CN" sz="1400" b="0" i="1" u="none" strike="noStrike" cap="none" normalizeH="0" baseline="0" dirty="0">
                <a:ln>
                  <a:noFill/>
                </a:ln>
                <a:solidFill>
                  <a:srgbClr val="871094"/>
                </a:solidFill>
                <a:effectLst/>
                <a:latin typeface="Consolas" panose="020B0609020204030204" pitchFamily="49" charset="0"/>
                <a:ea typeface="JetBrains Mono"/>
              </a:rPr>
              <a:t>SUMMER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Season();</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public static final </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Season </a:t>
            </a:r>
            <a:r>
              <a:rPr kumimoji="0" lang="zh-CN" altLang="zh-CN" sz="1400" b="0" i="1" u="none" strike="noStrike" cap="none" normalizeH="0" baseline="0" dirty="0">
                <a:ln>
                  <a:noFill/>
                </a:ln>
                <a:solidFill>
                  <a:srgbClr val="871094"/>
                </a:solidFill>
                <a:effectLst/>
                <a:latin typeface="Consolas" panose="020B0609020204030204" pitchFamily="49" charset="0"/>
                <a:ea typeface="JetBrains Mono"/>
              </a:rPr>
              <a:t>AUTUMN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Season();</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public static final </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Season </a:t>
            </a:r>
            <a:r>
              <a:rPr kumimoji="0" lang="zh-CN" altLang="zh-CN" sz="1400" b="0" i="1" u="none" strike="noStrike" cap="none" normalizeH="0" baseline="0" dirty="0">
                <a:ln>
                  <a:noFill/>
                </a:ln>
                <a:solidFill>
                  <a:srgbClr val="871094"/>
                </a:solidFill>
                <a:effectLst/>
                <a:latin typeface="Consolas" panose="020B0609020204030204" pitchFamily="49" charset="0"/>
                <a:ea typeface="JetBrains Mono"/>
              </a:rPr>
              <a:t>WINTER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Season();</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public static </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Season</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627A"/>
                </a:solidFill>
                <a:effectLst/>
                <a:latin typeface="Consolas" panose="020B0609020204030204" pitchFamily="49" charset="0"/>
                <a:ea typeface="JetBrains Mono"/>
              </a:rPr>
              <a:t>values</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public static </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Season </a:t>
            </a:r>
            <a:r>
              <a:rPr kumimoji="0" lang="zh-CN" altLang="zh-CN" sz="1400" b="0" i="0" u="none" strike="noStrike" cap="none" normalizeH="0" baseline="0" dirty="0">
                <a:ln>
                  <a:noFill/>
                </a:ln>
                <a:solidFill>
                  <a:srgbClr val="00627A"/>
                </a:solidFill>
                <a:effectLst/>
                <a:latin typeface="Consolas" panose="020B0609020204030204" pitchFamily="49" charset="0"/>
                <a:ea typeface="JetBrains Mono"/>
              </a:rPr>
              <a:t>valueOf</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java.lang.String</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endParaRPr kumimoji="0" lang="zh-CN" altLang="zh-CN" sz="36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673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336626" y="938048"/>
            <a:ext cx="4493173" cy="4516821"/>
          </a:xfrm>
        </p:spPr>
        <p:txBody>
          <a:bodyPr/>
          <a:lstStyle/>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权限修饰符</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a:t>
            </a: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常量</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枚举</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8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枚举的概述</a:t>
            </a:r>
            <a:endParaRPr kumimoji="1" lang="en-US" altLang="zh-CN" sz="18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8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枚举的使用场景演示</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874606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DF07B0D8-EB0E-4C84-A0CB-1855D3518D55}"/>
              </a:ext>
            </a:extLst>
          </p:cNvPr>
          <p:cNvSpPr>
            <a:spLocks noChangeArrowheads="1"/>
          </p:cNvSpPr>
          <p:nvPr/>
        </p:nvSpPr>
        <p:spPr bwMode="auto">
          <a:xfrm>
            <a:off x="1295400" y="2789653"/>
            <a:ext cx="3073400"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sz="2400"/>
          </a:p>
        </p:txBody>
      </p:sp>
      <p:sp>
        <p:nvSpPr>
          <p:cNvPr id="31748" name="Rectangle 3">
            <a:extLst>
              <a:ext uri="{FF2B5EF4-FFF2-40B4-BE49-F238E27FC236}">
                <a16:creationId xmlns:a16="http://schemas.microsoft.com/office/drawing/2014/main" id="{835A8911-E290-49BB-A2A2-8195273143A2}"/>
              </a:ext>
            </a:extLst>
          </p:cNvPr>
          <p:cNvSpPr>
            <a:spLocks noChangeArrowheads="1"/>
          </p:cNvSpPr>
          <p:nvPr/>
        </p:nvSpPr>
        <p:spPr bwMode="auto">
          <a:xfrm>
            <a:off x="6000751" y="3051061"/>
            <a:ext cx="5471583"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sz="2400"/>
          </a:p>
        </p:txBody>
      </p:sp>
      <p:sp>
        <p:nvSpPr>
          <p:cNvPr id="2" name="Rectangle 1">
            <a:extLst>
              <a:ext uri="{FF2B5EF4-FFF2-40B4-BE49-F238E27FC236}">
                <a16:creationId xmlns:a16="http://schemas.microsoft.com/office/drawing/2014/main" id="{87B36AC2-169A-4A39-8671-E9C9AF69A4BC}"/>
              </a:ext>
            </a:extLst>
          </p:cNvPr>
          <p:cNvSpPr>
            <a:spLocks noChangeArrowheads="1"/>
          </p:cNvSpPr>
          <p:nvPr/>
        </p:nvSpPr>
        <p:spPr bwMode="auto">
          <a:xfrm>
            <a:off x="831273" y="1571878"/>
            <a:ext cx="10065327"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案例说明：</a:t>
            </a:r>
            <a:endParaRPr kumimoji="0" lang="en-US" altLang="zh-CN"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1600" dirty="0">
                <a:solidFill>
                  <a:schemeClr val="tx1">
                    <a:lumMod val="85000"/>
                    <a:lumOff val="15000"/>
                  </a:schemeClr>
                </a:solidFill>
                <a:latin typeface="宋体" panose="02010600030101010101" pitchFamily="2" charset="-122"/>
                <a:ea typeface="Alibaba PuHuiTi R"/>
              </a:rPr>
              <a:t>现在开发的超级玛丽游戏需要接收用户输入的四个方向的信号（上下左右），以便控制玛丽移动的方向。</a:t>
            </a:r>
            <a:endParaRPr lang="en-US" altLang="zh-CN" sz="1600" dirty="0">
              <a:solidFill>
                <a:schemeClr val="tx1">
                  <a:lumMod val="85000"/>
                  <a:lumOff val="15000"/>
                </a:schemeClr>
              </a:solidFill>
              <a:latin typeface="宋体" panose="02010600030101010101" pitchFamily="2" charset="-122"/>
              <a:ea typeface="Alibaba PuHuiTi R"/>
            </a:endParaRPr>
          </a:p>
          <a:p>
            <a:pPr marR="0" lvl="0" algn="l" defTabSz="914400" rtl="0" eaLnBrk="0" fontAlgn="base" latinLnBrk="0" hangingPunct="0">
              <a:lnSpc>
                <a:spcPct val="150000"/>
              </a:lnSpc>
              <a:spcBef>
                <a:spcPct val="0"/>
              </a:spcBef>
              <a:spcAft>
                <a:spcPct val="0"/>
              </a:spcAft>
              <a:buClrTx/>
              <a:buSzTx/>
              <a:tabLst/>
            </a:pPr>
            <a:endParaRPr lang="en-US" altLang="zh-CN" sz="1600" b="1" dirty="0">
              <a:solidFill>
                <a:schemeClr val="tx1">
                  <a:lumMod val="85000"/>
                  <a:lumOff val="15000"/>
                </a:schemeClr>
              </a:solidFill>
              <a:latin typeface="宋体" panose="02010600030101010101" pitchFamily="2" charset="-122"/>
              <a:ea typeface="Alibaba PuHuiTi R"/>
              <a:cs typeface="阿里巴巴普惠体" panose="00020600040101010101" pitchFamily="18" charset="-122"/>
            </a:endParaRPr>
          </a:p>
          <a:p>
            <a:pPr marR="0" lvl="0" algn="l" defTabSz="914400" rtl="0" eaLnBrk="0" fontAlgn="base" latinLnBrk="0" hangingPunct="0">
              <a:lnSpc>
                <a:spcPct val="150000"/>
              </a:lnSpc>
              <a:spcBef>
                <a:spcPct val="0"/>
              </a:spcBef>
              <a:spcAft>
                <a:spcPct val="0"/>
              </a:spcAft>
              <a:buClrTx/>
              <a:buSzTx/>
              <a:tabLst/>
            </a:pPr>
            <a:r>
              <a:rPr kumimoji="0" lang="zh-CN" altLang="en-US"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选择</a:t>
            </a:r>
            <a:r>
              <a:rPr kumimoji="0" lang="zh-CN" altLang="zh-CN"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常量做信息标志和分类：</a:t>
            </a:r>
            <a:endParaRPr lang="en-US" altLang="zh-CN" sz="1600" b="1" dirty="0">
              <a:solidFill>
                <a:schemeClr val="tx1">
                  <a:lumMod val="85000"/>
                  <a:lumOff val="15000"/>
                </a:schemeClr>
              </a:solidFill>
              <a:latin typeface="宋体" panose="02010600030101010101" pitchFamily="2" charset="-122"/>
              <a:ea typeface="Alibaba PuHuiTi R"/>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chemeClr val="tx1">
                    <a:lumMod val="85000"/>
                    <a:lumOff val="15000"/>
                  </a:schemeClr>
                </a:solidFill>
                <a:effectLst/>
                <a:latin typeface="宋体" panose="02010600030101010101" pitchFamily="2" charset="-122"/>
                <a:ea typeface="Alibaba PuHuiTi R"/>
              </a:rPr>
              <a:t>虽然可以实现可读性，但是入参值不受约束，代码相对不够严谨。</a:t>
            </a:r>
            <a:endParaRPr kumimoji="0" lang="en-US" altLang="zh-CN" sz="1600" u="none" strike="noStrike" cap="none" normalizeH="0" baseline="0" dirty="0">
              <a:ln>
                <a:noFill/>
              </a:ln>
              <a:solidFill>
                <a:schemeClr val="tx1">
                  <a:lumMod val="85000"/>
                  <a:lumOff val="15000"/>
                </a:schemeClr>
              </a:solidFill>
              <a:effectLst/>
              <a:latin typeface="宋体" panose="02010600030101010101" pitchFamily="2" charset="-122"/>
              <a:ea typeface="Alibaba PuHuiTi R"/>
            </a:endParaRPr>
          </a:p>
          <a:p>
            <a:pPr marR="0" lvl="0" algn="l" defTabSz="914400" rtl="0" eaLnBrk="0" fontAlgn="base" latinLnBrk="0" hangingPunct="0">
              <a:lnSpc>
                <a:spcPct val="150000"/>
              </a:lnSpc>
              <a:spcBef>
                <a:spcPct val="0"/>
              </a:spcBef>
              <a:spcAft>
                <a:spcPct val="0"/>
              </a:spcAft>
              <a:buClrTx/>
              <a:buSzTx/>
              <a:tabLst/>
            </a:pPr>
            <a:endParaRPr kumimoji="0" lang="en-US" altLang="zh-CN" sz="1600" u="none" strike="noStrike" cap="none" normalizeH="0" baseline="0" dirty="0">
              <a:ln>
                <a:noFill/>
              </a:ln>
              <a:solidFill>
                <a:schemeClr val="tx1">
                  <a:lumMod val="85000"/>
                  <a:lumOff val="15000"/>
                </a:schemeClr>
              </a:solidFill>
              <a:effectLst/>
              <a:latin typeface="宋体" panose="02010600030101010101" pitchFamily="2" charset="-122"/>
              <a:ea typeface="Alibaba PuHuiTi R"/>
            </a:endParaRPr>
          </a:p>
          <a:p>
            <a:pPr marR="0" lvl="0" algn="l" defTabSz="914400" rtl="0" eaLnBrk="0" fontAlgn="base" latinLnBrk="0" hangingPunct="0">
              <a:lnSpc>
                <a:spcPct val="150000"/>
              </a:lnSpc>
              <a:spcBef>
                <a:spcPct val="0"/>
              </a:spcBef>
              <a:spcAft>
                <a:spcPct val="0"/>
              </a:spcAft>
              <a:buClrTx/>
              <a:buSzTx/>
              <a:tabLst/>
            </a:pPr>
            <a:r>
              <a:rPr kumimoji="0" lang="zh-CN" altLang="zh-CN"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枚举做信息标志和分类：</a:t>
            </a:r>
            <a:endParaRPr lang="en-US" altLang="zh-CN" sz="1600" b="1" dirty="0">
              <a:solidFill>
                <a:schemeClr val="tx1">
                  <a:lumMod val="85000"/>
                  <a:lumOff val="15000"/>
                </a:schemeClr>
              </a:solidFill>
              <a:latin typeface="宋体" panose="02010600030101010101" pitchFamily="2" charset="-122"/>
              <a:ea typeface="Alibaba PuHuiTi R"/>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chemeClr val="tx1">
                    <a:lumMod val="85000"/>
                    <a:lumOff val="15000"/>
                  </a:schemeClr>
                </a:solidFill>
                <a:effectLst/>
                <a:latin typeface="宋体" panose="02010600030101010101" pitchFamily="2" charset="-122"/>
                <a:ea typeface="Alibaba PuHuiTi R"/>
              </a:rPr>
              <a:t>代码可读性好，入参约束严谨，代码优雅，是最好的信息分类技术！建议使用!</a:t>
            </a:r>
            <a:endParaRPr kumimoji="0" lang="zh-CN" altLang="zh-CN" sz="1600" u="none" strike="noStrike" cap="none" normalizeH="0" baseline="0" dirty="0">
              <a:ln>
                <a:noFill/>
              </a:ln>
              <a:solidFill>
                <a:schemeClr val="tx1">
                  <a:lumMod val="85000"/>
                  <a:lumOff val="15000"/>
                </a:schemeClr>
              </a:solidFill>
              <a:effectLst/>
              <a:latin typeface="Arial" panose="020B0604020202020204" pitchFamily="34" charset="0"/>
              <a:ea typeface="Alibaba PuHuiTi R"/>
            </a:endParaRPr>
          </a:p>
        </p:txBody>
      </p:sp>
    </p:spTree>
    <p:extLst>
      <p:ext uri="{BB962C8B-B14F-4D97-AF65-F5344CB8AC3E}">
        <p14:creationId xmlns:p14="http://schemas.microsoft.com/office/powerpoint/2010/main" val="2038472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415455" y="212832"/>
            <a:ext cx="4635130" cy="6156435"/>
          </a:xfrm>
        </p:spPr>
        <p:txBody>
          <a:bodyPr/>
          <a:lstStyle/>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权限修饰符</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a:t>
            </a: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常量</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枚举</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抽象类概述</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抽象类的案例</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抽象类的特征、注意事项</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抽象类的应用知识：模板方法模式</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283337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BC35EDD-14DC-4ABA-8808-232B14F31CF2}"/>
              </a:ext>
            </a:extLst>
          </p:cNvPr>
          <p:cNvSpPr txBox="1"/>
          <p:nvPr/>
        </p:nvSpPr>
        <p:spPr>
          <a:xfrm>
            <a:off x="609601" y="1763038"/>
            <a:ext cx="10099039" cy="1011880"/>
          </a:xfrm>
          <a:prstGeom prst="rect">
            <a:avLst/>
          </a:prstGeom>
          <a:noFill/>
        </p:spPr>
        <p:txBody>
          <a:bodyPr wrap="square">
            <a:spAutoFit/>
          </a:bodyPr>
          <a:lstStyle/>
          <a:p>
            <a:pPr marL="228594" indent="-228594">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a:t>
            </a:r>
            <a:r>
              <a:rPr lang="en-US"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abstract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是抽象的意思，如果一个类中的某个方法的具体实现不能确定，就可以申明成</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abstract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修饰的</a:t>
            </a: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抽象方法</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（不能写方法体了），这个类必须用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abstract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修饰，被称为</a:t>
            </a: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文本框 4">
            <a:extLst>
              <a:ext uri="{FF2B5EF4-FFF2-40B4-BE49-F238E27FC236}">
                <a16:creationId xmlns:a16="http://schemas.microsoft.com/office/drawing/2014/main" id="{C075C501-2710-4C2F-8FB9-6FBBD62962B5}"/>
              </a:ext>
            </a:extLst>
          </p:cNvPr>
          <p:cNvSpPr txBox="1"/>
          <p:nvPr/>
        </p:nvSpPr>
        <p:spPr>
          <a:xfrm>
            <a:off x="609601" y="1216370"/>
            <a:ext cx="9097433" cy="418191"/>
          </a:xfrm>
          <a:prstGeom prst="rect">
            <a:avLst/>
          </a:prstGeom>
          <a:noFill/>
        </p:spPr>
        <p:txBody>
          <a:bodyPr>
            <a:spAutoFit/>
          </a:bodyPr>
          <a:lstStyle/>
          <a:p>
            <a:pPr>
              <a:lnSpc>
                <a:spcPct val="150000"/>
              </a:lnSpc>
              <a:defRPr/>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抽象类</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TextBox 3">
            <a:extLst>
              <a:ext uri="{FF2B5EF4-FFF2-40B4-BE49-F238E27FC236}">
                <a16:creationId xmlns:a16="http://schemas.microsoft.com/office/drawing/2014/main" id="{EEAE4D58-AB20-4F77-8200-6D6BD0E08ACC}"/>
              </a:ext>
            </a:extLst>
          </p:cNvPr>
          <p:cNvSpPr txBox="1"/>
          <p:nvPr/>
        </p:nvSpPr>
        <p:spPr>
          <a:xfrm>
            <a:off x="5939692" y="3210954"/>
            <a:ext cx="2778381" cy="427105"/>
          </a:xfrm>
          <a:prstGeom prst="rect">
            <a:avLst/>
          </a:prstGeom>
          <a:solidFill>
            <a:srgbClr val="FFFFE4"/>
          </a:solidFill>
          <a:ln w="12700">
            <a:solidFill>
              <a:schemeClr val="tx1"/>
            </a:solidFill>
          </a:ln>
        </p:spPr>
        <p:txBody>
          <a:bodyPr wrap="square">
            <a:spAutoFit/>
          </a:bodyPr>
          <a:lstStyle/>
          <a:p>
            <a:pPr>
              <a:lnSpc>
                <a:spcPct val="150000"/>
              </a:lnSpc>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修饰符</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abstract</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class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类名</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endParaRPr lang="zh-CN"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TextBox 3">
            <a:extLst>
              <a:ext uri="{FF2B5EF4-FFF2-40B4-BE49-F238E27FC236}">
                <a16:creationId xmlns:a16="http://schemas.microsoft.com/office/drawing/2014/main" id="{64ABF581-DC28-45DB-9DAF-A0FD21879A5A}"/>
              </a:ext>
            </a:extLst>
          </p:cNvPr>
          <p:cNvSpPr txBox="1"/>
          <p:nvPr/>
        </p:nvSpPr>
        <p:spPr>
          <a:xfrm>
            <a:off x="772782" y="3215446"/>
            <a:ext cx="4299403" cy="427105"/>
          </a:xfrm>
          <a:prstGeom prst="rect">
            <a:avLst/>
          </a:prstGeom>
          <a:solidFill>
            <a:srgbClr val="FFFFE4"/>
          </a:solidFill>
          <a:ln w="12700">
            <a:solidFill>
              <a:schemeClr val="tx1"/>
            </a:solidFill>
          </a:ln>
        </p:spPr>
        <p:txBody>
          <a:bodyPr wrap="square">
            <a:spAutoFit/>
          </a:bodyPr>
          <a:lstStyle/>
          <a:p>
            <a:pPr>
              <a:lnSpc>
                <a:spcPct val="150000"/>
              </a:lnSpc>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修饰符</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 </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abstract</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 </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返回值类型</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 </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方法名称</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形参列表</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endParaRPr lang="zh-CN" altLang="zh-CN" sz="1600" dirty="0"/>
          </a:p>
        </p:txBody>
      </p:sp>
      <p:sp>
        <p:nvSpPr>
          <p:cNvPr id="2" name="Rectangle 1">
            <a:extLst>
              <a:ext uri="{FF2B5EF4-FFF2-40B4-BE49-F238E27FC236}">
                <a16:creationId xmlns:a16="http://schemas.microsoft.com/office/drawing/2014/main" id="{073F1151-35C3-46E0-AD4F-5BC7CFD01B2F}"/>
              </a:ext>
            </a:extLst>
          </p:cNvPr>
          <p:cNvSpPr>
            <a:spLocks noChangeArrowheads="1"/>
          </p:cNvSpPr>
          <p:nvPr/>
        </p:nvSpPr>
        <p:spPr bwMode="auto">
          <a:xfrm>
            <a:off x="772782" y="4094345"/>
            <a:ext cx="4078228" cy="1027204"/>
          </a:xfrm>
          <a:prstGeom prst="rect">
            <a:avLst/>
          </a:prstGeom>
          <a:solidFill>
            <a:srgbClr val="FFFFE4"/>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public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abstract class </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Animal</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public abstract void </a:t>
            </a:r>
            <a:r>
              <a:rPr kumimoji="0" lang="zh-CN" altLang="zh-CN" sz="1400" b="0" i="0" u="none" strike="noStrike" cap="none" normalizeH="0" baseline="0" dirty="0">
                <a:ln>
                  <a:noFill/>
                </a:ln>
                <a:solidFill>
                  <a:srgbClr val="00627A"/>
                </a:solidFill>
                <a:effectLst/>
                <a:latin typeface="Consolas" panose="020B0609020204030204" pitchFamily="49" charset="0"/>
                <a:ea typeface="JetBrains Mono"/>
              </a:rPr>
              <a:t>run</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endParaRPr kumimoji="0" lang="zh-CN" altLang="zh-CN" sz="1400" b="0" i="0" u="none" strike="noStrike" cap="none" normalizeH="0" baseline="0" dirty="0">
              <a:ln>
                <a:noFill/>
              </a:ln>
              <a:solidFill>
                <a:schemeClr val="tx1"/>
              </a:solidFill>
              <a:effectLst/>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485323" y="683846"/>
            <a:ext cx="4823169" cy="4989787"/>
          </a:xfrm>
        </p:spPr>
        <p:txBody>
          <a:bodyPr/>
          <a:lstStyle/>
          <a:p>
            <a:pPr>
              <a:buFont typeface="Wingdings" panose="05000000000000000000" pitchFamily="2" charset="2"/>
              <a:buChar char="Ø"/>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权限修饰符</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a:t>
            </a: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常量</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枚举</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871070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78667E6A-B45B-4CC8-99DF-2DAEFFE9EAE0}"/>
              </a:ext>
            </a:extLst>
          </p:cNvPr>
          <p:cNvSpPr txBox="1"/>
          <p:nvPr/>
        </p:nvSpPr>
        <p:spPr>
          <a:xfrm>
            <a:off x="781332" y="1272542"/>
            <a:ext cx="10121130" cy="2273764"/>
          </a:xfrm>
          <a:prstGeom prst="rect">
            <a:avLst/>
          </a:prstGeom>
          <a:noFill/>
        </p:spPr>
        <p:txBody>
          <a:bodyPr wrap="square">
            <a:spAutoFit/>
          </a:bodyPr>
          <a:lstStyle/>
          <a:p>
            <a:pPr>
              <a:lnSpc>
                <a:spcPct val="300000"/>
              </a:lnSpc>
              <a:defRPr/>
            </a:pPr>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抽象的使用总结与注意事项</a:t>
            </a:r>
            <a:endParaRPr lang="en-US" altLang="zh-CN"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3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抽象类可以理解成类的不完整设计图，是用来被子类继承的。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3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一个类如果继承了抽象类，那么这个类必须重写完抽象类的全部抽象方法，否则这个类也必须定义成抽象类。</a:t>
            </a:r>
          </a:p>
        </p:txBody>
      </p:sp>
    </p:spTree>
    <p:extLst>
      <p:ext uri="{BB962C8B-B14F-4D97-AF65-F5344CB8AC3E}">
        <p14:creationId xmlns:p14="http://schemas.microsoft.com/office/powerpoint/2010/main" val="147693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538414" y="1238767"/>
            <a:ext cx="7206897" cy="4511040"/>
          </a:xfrm>
        </p:spPr>
        <p:txBody>
          <a:bodyPr/>
          <a:lstStyle/>
          <a:p>
            <a:pPr marL="0" indent="0">
              <a:lnSpc>
                <a:spcPct val="250000"/>
              </a:lnSpc>
              <a:buNone/>
              <a:defRPr/>
            </a:pPr>
            <a:r>
              <a:rPr lang="en-US" altLang="zh-CN" sz="1600" dirty="0">
                <a:solidFill>
                  <a:schemeClr val="tx1">
                    <a:lumMod val="85000"/>
                    <a:lumOff val="15000"/>
                  </a:schemeClr>
                </a:solidFill>
              </a:rPr>
              <a:t>1</a:t>
            </a:r>
            <a:r>
              <a:rPr lang="zh-CN" altLang="en-US" sz="1600" dirty="0">
                <a:solidFill>
                  <a:schemeClr val="tx1">
                    <a:lumMod val="85000"/>
                    <a:lumOff val="15000"/>
                  </a:schemeClr>
                </a:solidFill>
              </a:rPr>
              <a:t>、抽象类的作用是什么样的？</a:t>
            </a:r>
            <a:endParaRPr lang="en-US" altLang="zh-CN" sz="1600" dirty="0">
              <a:solidFill>
                <a:schemeClr val="tx1">
                  <a:lumMod val="85000"/>
                  <a:lumOff val="15000"/>
                </a:schemeClr>
              </a:solidFill>
            </a:endParaRPr>
          </a:p>
          <a:p>
            <a:pPr marL="1162020" lvl="2" indent="-285750">
              <a:lnSpc>
                <a:spcPct val="250000"/>
              </a:lnSpc>
              <a:buFont typeface="Wingdings" panose="05000000000000000000"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可以被子类继承、充当模板的、同时也可以提高代码复用。</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lnSpc>
                <a:spcPct val="250000"/>
              </a:lnSpc>
              <a:buNone/>
              <a:defRPr/>
            </a:pPr>
            <a:r>
              <a:rPr lang="en-US" altLang="zh-CN" sz="1600" dirty="0">
                <a:solidFill>
                  <a:schemeClr val="tx1">
                    <a:lumMod val="85000"/>
                    <a:lumOff val="15000"/>
                  </a:schemeClr>
                </a:solidFill>
              </a:rPr>
              <a:t>2</a:t>
            </a:r>
            <a:r>
              <a:rPr lang="zh-CN" altLang="en-US" sz="1600" dirty="0">
                <a:solidFill>
                  <a:schemeClr val="tx1">
                    <a:lumMod val="85000"/>
                    <a:lumOff val="15000"/>
                  </a:schemeClr>
                </a:solidFill>
              </a:rPr>
              <a:t>、抽象方法是什么样的？</a:t>
            </a:r>
            <a:endParaRPr lang="en-US" altLang="zh-CN" sz="1600" dirty="0">
              <a:solidFill>
                <a:schemeClr val="tx1">
                  <a:lumMod val="85000"/>
                  <a:lumOff val="15000"/>
                </a:schemeClr>
              </a:solidFill>
            </a:endParaRPr>
          </a:p>
          <a:p>
            <a:pPr marL="1162020" lvl="2" indent="-285750">
              <a:lnSpc>
                <a:spcPct val="250000"/>
              </a:lnSpc>
              <a:buFont typeface="Wingdings" panose="05000000000000000000"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只有方法签名，没有方法体，使用了</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abstract</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lnSpc>
                <a:spcPct val="250000"/>
              </a:lnSpc>
              <a:buNone/>
              <a:defRPr/>
            </a:pPr>
            <a:r>
              <a:rPr lang="en-US" altLang="zh-CN" sz="1600" dirty="0">
                <a:solidFill>
                  <a:schemeClr val="tx1">
                    <a:lumMod val="85000"/>
                    <a:lumOff val="15000"/>
                  </a:schemeClr>
                </a:solidFill>
              </a:rPr>
              <a:t>3</a:t>
            </a:r>
            <a:r>
              <a:rPr lang="zh-CN" altLang="en-US" sz="1600" dirty="0">
                <a:solidFill>
                  <a:schemeClr val="tx1">
                    <a:lumMod val="85000"/>
                    <a:lumOff val="15000"/>
                  </a:schemeClr>
                </a:solidFill>
              </a:rPr>
              <a:t>、继承抽象类有哪些要注意？</a:t>
            </a:r>
            <a:endParaRPr lang="en-US" altLang="zh-CN" sz="1600" dirty="0">
              <a:solidFill>
                <a:schemeClr val="tx1">
                  <a:lumMod val="85000"/>
                  <a:lumOff val="15000"/>
                </a:schemeClr>
              </a:solidFill>
            </a:endParaRPr>
          </a:p>
          <a:p>
            <a:pPr marL="1162020" lvl="2" indent="-285750">
              <a:lnSpc>
                <a:spcPct val="25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一个类如果继承了抽象类，那么这个类必须重写完抽象类的全部抽象方法。</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162020" lvl="2" indent="-285750">
              <a:lnSpc>
                <a:spcPct val="25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否则这个类也必须定义成抽象类。</a:t>
            </a:r>
          </a:p>
        </p:txBody>
      </p:sp>
    </p:spTree>
    <p:extLst>
      <p:ext uri="{BB962C8B-B14F-4D97-AF65-F5344CB8AC3E}">
        <p14:creationId xmlns:p14="http://schemas.microsoft.com/office/powerpoint/2010/main" val="216436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05554" y="536027"/>
            <a:ext cx="5155324" cy="5651939"/>
          </a:xfrm>
        </p:spPr>
        <p:txBody>
          <a:bodyPr/>
          <a:lstStyle/>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权限修饰符</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a:t>
            </a: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常量</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抽象类概述</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抽象类的案例</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抽象类的特征、注意事项</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抽象类的应用知识：模板方法模式</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613637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52">
            <a:extLst>
              <a:ext uri="{FF2B5EF4-FFF2-40B4-BE49-F238E27FC236}">
                <a16:creationId xmlns:a16="http://schemas.microsoft.com/office/drawing/2014/main" id="{D9DFD49C-98C7-4249-93FC-953D5AB3C888}"/>
              </a:ext>
            </a:extLst>
          </p:cNvPr>
          <p:cNvSpPr txBox="1"/>
          <p:nvPr/>
        </p:nvSpPr>
        <p:spPr>
          <a:xfrm>
            <a:off x="4470400" y="1598085"/>
            <a:ext cx="787400" cy="307777"/>
          </a:xfrm>
          <a:prstGeom prst="rect">
            <a:avLst/>
          </a:prstGeom>
          <a:noFill/>
        </p:spPr>
        <p:txBody>
          <a:bodyPr>
            <a:spAutoFit/>
          </a:bodyPr>
          <a:lstStyle/>
          <a:p>
            <a:pPr algn="ctr">
              <a:defRPr/>
            </a:pPr>
            <a:r>
              <a:rPr lang="zh-CN" altLang="en-US" sz="1400" b="1" dirty="0">
                <a:solidFill>
                  <a:schemeClr val="bg1"/>
                </a:solidFill>
                <a:latin typeface="微软雅黑" panose="020B0503020204020204" pitchFamily="34" charset="-122"/>
                <a:ea typeface="微软雅黑" panose="020B0503020204020204" pitchFamily="34" charset="-122"/>
              </a:rPr>
              <a:t>练习</a:t>
            </a:r>
          </a:p>
        </p:txBody>
      </p:sp>
      <p:sp>
        <p:nvSpPr>
          <p:cNvPr id="29" name="文本框 28">
            <a:extLst>
              <a:ext uri="{FF2B5EF4-FFF2-40B4-BE49-F238E27FC236}">
                <a16:creationId xmlns:a16="http://schemas.microsoft.com/office/drawing/2014/main" id="{B8573476-28B5-4849-A622-D43A8007D4DF}"/>
              </a:ext>
            </a:extLst>
          </p:cNvPr>
          <p:cNvSpPr txBox="1"/>
          <p:nvPr/>
        </p:nvSpPr>
        <p:spPr>
          <a:xfrm>
            <a:off x="3845170" y="1048407"/>
            <a:ext cx="8197058" cy="4643644"/>
          </a:xfrm>
          <a:prstGeom prst="rect">
            <a:avLst/>
          </a:prstGeom>
          <a:noFill/>
        </p:spPr>
        <p:txBody>
          <a:bodyPr wrap="square">
            <a:spAutoFit/>
          </a:bodyPr>
          <a:lstStyle/>
          <a:p>
            <a:pPr>
              <a:lnSpc>
                <a:spcPct val="20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系统需求</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某加油站推出了</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种支付卡，一种是预存</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10000</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金卡</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，后续加油享受</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8</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折优惠</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，另一种是预存</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5000</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银卡</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后续加油享受</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8.5</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折优惠</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请分别实现</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种卡片进入收银系统后的逻辑，卡片需要包含主人</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名称，余额，支付功能</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分析实现</a:t>
            </a:r>
            <a:endParaRPr lang="en-US" altLang="zh-CN"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创建一张卡片父类：定义属性包括主人名称、余额、支付功能（具体实现交给子类）</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创建一张白金卡类：重写支付功能，按照原价的</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8</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折计算输出。</a:t>
            </a: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创建一张银卡类：重写支付功能，按照原价的</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8.5</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折计算输出。</a:t>
            </a:r>
          </a:p>
        </p:txBody>
      </p:sp>
      <p:pic>
        <p:nvPicPr>
          <p:cNvPr id="23566" name="图片 4">
            <a:extLst>
              <a:ext uri="{FF2B5EF4-FFF2-40B4-BE49-F238E27FC236}">
                <a16:creationId xmlns:a16="http://schemas.microsoft.com/office/drawing/2014/main" id="{422C80A1-17C4-4AB1-AB0D-1313E0873F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193" y="1333495"/>
            <a:ext cx="3316146" cy="246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05554" y="536027"/>
            <a:ext cx="5155324" cy="5651939"/>
          </a:xfrm>
        </p:spPr>
        <p:txBody>
          <a:bodyPr/>
          <a:lstStyle/>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权限修饰符</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a:t>
            </a: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常量</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枚举</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抽象类、抽象方法概述</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抽象类的案例</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抽象类的特征、注意事项小结</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抽象类的应用知识：模板方法模式</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558523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4E9D954-2CD0-45D3-A1E8-6C28A04E12F9}"/>
              </a:ext>
            </a:extLst>
          </p:cNvPr>
          <p:cNvSpPr txBox="1"/>
          <p:nvPr/>
        </p:nvSpPr>
        <p:spPr>
          <a:xfrm>
            <a:off x="882651" y="1246764"/>
            <a:ext cx="8552341" cy="4382033"/>
          </a:xfrm>
          <a:prstGeom prst="rect">
            <a:avLst/>
          </a:prstGeom>
          <a:noFill/>
        </p:spPr>
        <p:txBody>
          <a:bodyPr wrap="none">
            <a:spAutoFit/>
          </a:bodyPr>
          <a:lstStyle/>
          <a:p>
            <a:pPr>
              <a:lnSpc>
                <a:spcPct val="25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特征和注意事项</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Ø"/>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有得有失</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得到了抽象方法，失去了创建对象的能力。</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Ø"/>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抽象类为什么不能创建对象？</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Ø"/>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类有的成员（成员变量、方法、构造器）抽象类都具备</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Ø"/>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抽象类中不一定有抽象方法，有抽象方法的类一定是抽象类</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Ø"/>
              <a:defRPr/>
            </a:pP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一个类继承了抽象类必须重写完抽象类的全部抽象方法，否则这个类也必须定义成抽象类。</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Ø"/>
              <a:defRPr/>
            </a:pP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不能用</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abstract</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修饰变量、代码块、构造器</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A5C244-57CC-4DCB-BCE2-19DB3162F947}"/>
              </a:ext>
            </a:extLst>
          </p:cNvPr>
          <p:cNvSpPr txBox="1"/>
          <p:nvPr/>
        </p:nvSpPr>
        <p:spPr>
          <a:xfrm>
            <a:off x="829733" y="1111251"/>
            <a:ext cx="6274452" cy="2408736"/>
          </a:xfrm>
          <a:prstGeom prst="rect">
            <a:avLst/>
          </a:prstGeom>
          <a:noFill/>
        </p:spPr>
        <p:txBody>
          <a:bodyPr wrap="square">
            <a:spAutoFit/>
          </a:bodyPr>
          <a:lstStyle/>
          <a:p>
            <a:pPr>
              <a:lnSpc>
                <a:spcPct val="15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abstract</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是什么关系？</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50000"/>
              </a:lnSpc>
              <a:buFont typeface="Wingdings" panose="05000000000000000000"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互斥关系</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50000"/>
              </a:lnSpc>
              <a:buFont typeface="Wingdings" panose="05000000000000000000" pitchFamily="2" charset="2"/>
              <a:buChar char="l"/>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abstract</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定义的抽象类作为模板让子类继承，</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定义的类不能被继承。</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50000"/>
              </a:lnSpc>
              <a:buFont typeface="Wingdings" panose="05000000000000000000"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抽象方法定义通用功能让子类重写，</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定义的方法子类不能重写。</a:t>
            </a:r>
            <a:endParaRPr lang="zh-CN" altLang="zh-CN" sz="14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150000"/>
              </a:lnSpc>
              <a:buFont typeface="Wingdings" panose="05000000000000000000" pitchFamily="2" charset="2"/>
              <a:buChar char="l"/>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11262" y="98365"/>
            <a:ext cx="5431691" cy="6239912"/>
          </a:xfrm>
        </p:spPr>
        <p:txBody>
          <a:bodyPr/>
          <a:lstStyle/>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权限修饰符</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a:t>
            </a: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常量</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枚举</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抽象类、抽象方法概述</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抽象类的案例</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抽象类的特征、注意事项</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抽象类的应用知识：模板方法模式</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885549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28C6B213-B6B3-44F8-ABAE-0BBCCF1FD197}"/>
              </a:ext>
            </a:extLst>
          </p:cNvPr>
          <p:cNvSpPr txBox="1"/>
          <p:nvPr/>
        </p:nvSpPr>
        <p:spPr>
          <a:xfrm>
            <a:off x="506004" y="1712910"/>
            <a:ext cx="11342817" cy="427105"/>
          </a:xfrm>
          <a:prstGeom prst="rect">
            <a:avLst/>
          </a:prstGeom>
          <a:noFill/>
        </p:spPr>
        <p:txBody>
          <a:bodyPr wrap="square">
            <a:spAutoFit/>
          </a:bodyPr>
          <a:lstStyle/>
          <a:p>
            <a:pPr marL="285750" indent="-285750">
              <a:lnSpc>
                <a:spcPct val="150000"/>
              </a:lnSpc>
              <a:buFont typeface="Wingdings" panose="05000000000000000000"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使用场景说明</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当系统中出现同一个功能</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多处在开发，而该功能中大部分代码是一样的</a:t>
            </a: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，只有</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其中</a:t>
            </a: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部分可能不同的时候</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5" name="图片 24">
            <a:extLst>
              <a:ext uri="{FF2B5EF4-FFF2-40B4-BE49-F238E27FC236}">
                <a16:creationId xmlns:a16="http://schemas.microsoft.com/office/drawing/2014/main" id="{71AE1837-AE89-4DEB-9FF4-5C0DDB2F15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535" y="2636294"/>
            <a:ext cx="1579033" cy="1392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a:extLst>
              <a:ext uri="{FF2B5EF4-FFF2-40B4-BE49-F238E27FC236}">
                <a16:creationId xmlns:a16="http://schemas.microsoft.com/office/drawing/2014/main" id="{8EFCFBCA-B204-4D1D-9914-B3FD6A34B203}"/>
              </a:ext>
            </a:extLst>
          </p:cNvPr>
          <p:cNvSpPr txBox="1"/>
          <p:nvPr/>
        </p:nvSpPr>
        <p:spPr>
          <a:xfrm>
            <a:off x="4044846" y="2750007"/>
            <a:ext cx="2497667" cy="830997"/>
          </a:xfrm>
          <a:prstGeom prst="rect">
            <a:avLst/>
          </a:prstGeom>
          <a:noFill/>
        </p:spPr>
        <p:txBody>
          <a:bodyPr>
            <a:spAutoFit/>
          </a:bodyPr>
          <a:lstStyle/>
          <a:p>
            <a:pPr>
              <a:defRPr/>
            </a:pP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代码一样</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defRPr/>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p>
          <a:p>
            <a:pPr>
              <a:defRPr/>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到底做什么随着角色而变化</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代码一样</a:t>
            </a:r>
          </a:p>
        </p:txBody>
      </p:sp>
      <p:sp>
        <p:nvSpPr>
          <p:cNvPr id="13" name="思想气泡: 云 12">
            <a:extLst>
              <a:ext uri="{FF2B5EF4-FFF2-40B4-BE49-F238E27FC236}">
                <a16:creationId xmlns:a16="http://schemas.microsoft.com/office/drawing/2014/main" id="{DB2CDA58-015A-4164-86FB-3EE31BB32F7B}"/>
              </a:ext>
            </a:extLst>
          </p:cNvPr>
          <p:cNvSpPr/>
          <p:nvPr/>
        </p:nvSpPr>
        <p:spPr>
          <a:xfrm>
            <a:off x="3571323" y="2576201"/>
            <a:ext cx="3179969" cy="1233800"/>
          </a:xfrm>
          <a:prstGeom prst="cloudCallout">
            <a:avLst>
              <a:gd name="adj1" fmla="val -67849"/>
              <a:gd name="adj2" fmla="val -4428"/>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pic>
        <p:nvPicPr>
          <p:cNvPr id="14" name="图片 13">
            <a:extLst>
              <a:ext uri="{FF2B5EF4-FFF2-40B4-BE49-F238E27FC236}">
                <a16:creationId xmlns:a16="http://schemas.microsoft.com/office/drawing/2014/main" id="{86CD41B8-4509-42BF-8362-A854A3E2A4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7269" y="2636293"/>
            <a:ext cx="1579033" cy="1392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a:extLst>
              <a:ext uri="{FF2B5EF4-FFF2-40B4-BE49-F238E27FC236}">
                <a16:creationId xmlns:a16="http://schemas.microsoft.com/office/drawing/2014/main" id="{C6516126-0F33-4F6A-A19A-95F16A338C3E}"/>
              </a:ext>
            </a:extLst>
          </p:cNvPr>
          <p:cNvSpPr txBox="1"/>
          <p:nvPr/>
        </p:nvSpPr>
        <p:spPr>
          <a:xfrm>
            <a:off x="524063" y="1112176"/>
            <a:ext cx="2916183" cy="468975"/>
          </a:xfrm>
          <a:prstGeom prst="rect">
            <a:avLst/>
          </a:prstGeom>
          <a:noFill/>
        </p:spPr>
        <p:txBody>
          <a:bodyPr wrap="none">
            <a:spAutoFit/>
          </a:bodyPr>
          <a:lstStyle/>
          <a:p>
            <a:pPr>
              <a:lnSpc>
                <a:spcPct val="150000"/>
              </a:lnSpc>
              <a:defRPr/>
            </a:pPr>
            <a:r>
              <a:rPr lang="zh-CN" altLang="en-US" b="1"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什么时候使用模板方法模式</a:t>
            </a:r>
            <a:endParaRPr lang="en-US" altLang="zh-CN" b="1"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4CDA1C32-A8E6-4136-A5A4-028C760EE92D}"/>
              </a:ext>
            </a:extLst>
          </p:cNvPr>
          <p:cNvSpPr txBox="1"/>
          <p:nvPr/>
        </p:nvSpPr>
        <p:spPr>
          <a:xfrm>
            <a:off x="502815" y="4197183"/>
            <a:ext cx="11034308" cy="1919821"/>
          </a:xfrm>
          <a:prstGeom prst="rect">
            <a:avLst/>
          </a:prstGeom>
          <a:noFill/>
        </p:spPr>
        <p:txBody>
          <a:bodyPr wrap="square">
            <a:spAutoFit/>
          </a:bodyPr>
          <a:lstStyle/>
          <a:p>
            <a:pPr>
              <a:lnSpc>
                <a:spcPct val="250000"/>
              </a:lnSpc>
              <a:defRPr/>
            </a:pPr>
            <a:r>
              <a:rPr lang="zh-CN" altLang="en-US" b="1"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模板方法模式实现步骤</a:t>
            </a:r>
            <a:endParaRPr lang="en-US" altLang="zh-CN" b="1"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把功能定义成一个所谓的模板方法，放在抽象类中，模板方法中只定义通用且能确定的代码。</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模板方法中不能决定</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功能</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定义成抽象方法让</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具体子类</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去</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20397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fade">
                                      <p:cBhvr>
                                        <p:cTn id="12" dur="500"/>
                                        <p:tgtEl>
                                          <p:spTgt spid="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500"/>
                                        <p:tgtEl>
                                          <p:spTgt spid="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Effect transition="in" filter="fade">
                                      <p:cBhvr>
                                        <p:cTn id="3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a:xfrm>
            <a:off x="2195450" y="990725"/>
            <a:ext cx="9214230" cy="517190"/>
          </a:xfrm>
        </p:spPr>
        <p:txBody>
          <a:bodyPr/>
          <a:lstStyle/>
          <a:p>
            <a:r>
              <a:rPr lang="zh-CN" altLang="en-US" dirty="0"/>
              <a:t>银行利息结算系统</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3038614" y="1444122"/>
            <a:ext cx="8836334" cy="2130382"/>
          </a:xfrm>
        </p:spPr>
        <p:txBody>
          <a:bodyPr/>
          <a:lstStyle/>
          <a:p>
            <a:pPr>
              <a:defRPr/>
            </a:pPr>
            <a:r>
              <a:rPr lang="zh-CN" altLang="en-US" sz="1800" b="1" dirty="0"/>
              <a:t>需求：</a:t>
            </a:r>
            <a:br>
              <a:rPr lang="en-US" altLang="zh-CN" dirty="0">
                <a:latin typeface="Alibaba PuHuiTi R" pitchFamily="18" charset="-122"/>
                <a:ea typeface="Alibaba PuHuiTi R" pitchFamily="18" charset="-122"/>
                <a:cs typeface="Alibaba PuHuiTi R" pitchFamily="18" charset="-122"/>
              </a:rPr>
            </a:br>
            <a:endParaRPr lang="en-US" altLang="zh-CN" dirty="0">
              <a:latin typeface="微软雅黑" panose="020B0503020204020204" pitchFamily="34" charset="-122"/>
              <a:ea typeface="Alibaba PuHuiTi R"/>
              <a:cs typeface="Alibaba PuHuiTi R" pitchFamily="18" charset="-122"/>
            </a:endParaRPr>
          </a:p>
          <a:p>
            <a:pPr>
              <a:defRPr/>
            </a:pPr>
            <a:endParaRPr lang="en-US" altLang="zh-CN" sz="1600" dirty="0">
              <a:latin typeface="微软雅黑" panose="020B0503020204020204" pitchFamily="34" charset="-122"/>
              <a:ea typeface="Alibaba PuHuiTi R"/>
            </a:endParaRPr>
          </a:p>
          <a:p>
            <a:pPr>
              <a:defRPr/>
            </a:pPr>
            <a:endParaRPr lang="en-US" altLang="zh-CN" sz="1600" dirty="0">
              <a:latin typeface="微软雅黑" panose="020B0503020204020204" pitchFamily="34" charset="-122"/>
              <a:ea typeface="Alibaba PuHuiTi R"/>
            </a:endParaRPr>
          </a:p>
          <a:p>
            <a:endParaRPr lang="en-US" altLang="zh-CN" sz="1800" b="1" dirty="0"/>
          </a:p>
          <a:p>
            <a:r>
              <a:rPr lang="zh-CN" altLang="en-US" sz="1800" b="1" dirty="0"/>
              <a:t>分析：</a:t>
            </a:r>
            <a:endParaRPr lang="en-US" altLang="zh-CN" sz="1800" b="1" dirty="0"/>
          </a:p>
          <a:p>
            <a:endParaRPr lang="zh-CN" altLang="en-US" dirty="0"/>
          </a:p>
        </p:txBody>
      </p:sp>
      <p:pic>
        <p:nvPicPr>
          <p:cNvPr id="11" name="图片 6">
            <a:extLst>
              <a:ext uri="{FF2B5EF4-FFF2-40B4-BE49-F238E27FC236}">
                <a16:creationId xmlns:a16="http://schemas.microsoft.com/office/drawing/2014/main" id="{0D5D6233-9D50-449D-8EB6-35D60401B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102" y="1760086"/>
            <a:ext cx="1785310" cy="1615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a:extLst>
              <a:ext uri="{FF2B5EF4-FFF2-40B4-BE49-F238E27FC236}">
                <a16:creationId xmlns:a16="http://schemas.microsoft.com/office/drawing/2014/main" id="{9ECF569A-99D6-486E-B945-FDADCAFCE83F}"/>
              </a:ext>
            </a:extLst>
          </p:cNvPr>
          <p:cNvSpPr txBox="1"/>
          <p:nvPr/>
        </p:nvSpPr>
        <p:spPr>
          <a:xfrm>
            <a:off x="8463647" y="4809131"/>
            <a:ext cx="1543953" cy="1031629"/>
          </a:xfrm>
          <a:prstGeom prst="rect">
            <a:avLst/>
          </a:prstGeom>
          <a:noFill/>
        </p:spPr>
        <p:txBody>
          <a:bodyPr wrap="square">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登录验证</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计算利息</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输出利息</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思想气泡: 云 12">
            <a:extLst>
              <a:ext uri="{FF2B5EF4-FFF2-40B4-BE49-F238E27FC236}">
                <a16:creationId xmlns:a16="http://schemas.microsoft.com/office/drawing/2014/main" id="{DF56BD96-25D4-4B3C-BEDA-A57D8E26A977}"/>
              </a:ext>
            </a:extLst>
          </p:cNvPr>
          <p:cNvSpPr/>
          <p:nvPr/>
        </p:nvSpPr>
        <p:spPr>
          <a:xfrm>
            <a:off x="7788433" y="4494901"/>
            <a:ext cx="3251200" cy="1839384"/>
          </a:xfrm>
          <a:prstGeom prst="cloudCallout">
            <a:avLst>
              <a:gd name="adj1" fmla="val -67849"/>
              <a:gd name="adj2" fmla="val -4428"/>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14" name="直接箭头连接符 13">
            <a:extLst>
              <a:ext uri="{FF2B5EF4-FFF2-40B4-BE49-F238E27FC236}">
                <a16:creationId xmlns:a16="http://schemas.microsoft.com/office/drawing/2014/main" id="{5F44E678-D655-4954-A730-EB1295ED2FC8}"/>
              </a:ext>
            </a:extLst>
          </p:cNvPr>
          <p:cNvCxnSpPr>
            <a:cxnSpLocks/>
          </p:cNvCxnSpPr>
          <p:nvPr/>
        </p:nvCxnSpPr>
        <p:spPr>
          <a:xfrm>
            <a:off x="5959633" y="4329801"/>
            <a:ext cx="1828800" cy="7683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D71520D1-2E7A-43DF-863B-F46BC4BC0BC8}"/>
              </a:ext>
            </a:extLst>
          </p:cNvPr>
          <p:cNvCxnSpPr>
            <a:cxnSpLocks/>
          </p:cNvCxnSpPr>
          <p:nvPr/>
        </p:nvCxnSpPr>
        <p:spPr>
          <a:xfrm flipV="1">
            <a:off x="5864385" y="5578634"/>
            <a:ext cx="1924049" cy="5757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5B20AE8E-11D1-4AD3-8F41-D7E7DB8B69C1}"/>
              </a:ext>
            </a:extLst>
          </p:cNvPr>
          <p:cNvSpPr/>
          <p:nvPr/>
        </p:nvSpPr>
        <p:spPr>
          <a:xfrm>
            <a:off x="4903417" y="4065218"/>
            <a:ext cx="1056216" cy="429683"/>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sz="2400"/>
          </a:p>
        </p:txBody>
      </p:sp>
      <p:sp>
        <p:nvSpPr>
          <p:cNvPr id="17" name="矩形 16">
            <a:extLst>
              <a:ext uri="{FF2B5EF4-FFF2-40B4-BE49-F238E27FC236}">
                <a16:creationId xmlns:a16="http://schemas.microsoft.com/office/drawing/2014/main" id="{B2FDA30E-C1EB-4000-BE10-24CAC59B3057}"/>
              </a:ext>
            </a:extLst>
          </p:cNvPr>
          <p:cNvSpPr/>
          <p:nvPr/>
        </p:nvSpPr>
        <p:spPr>
          <a:xfrm>
            <a:off x="4903418" y="5853801"/>
            <a:ext cx="960967" cy="480484"/>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sz="2400"/>
          </a:p>
        </p:txBody>
      </p:sp>
      <p:sp>
        <p:nvSpPr>
          <p:cNvPr id="18" name="文本框 17">
            <a:extLst>
              <a:ext uri="{FF2B5EF4-FFF2-40B4-BE49-F238E27FC236}">
                <a16:creationId xmlns:a16="http://schemas.microsoft.com/office/drawing/2014/main" id="{5FC59083-DAD6-475B-803F-2C518A7139A7}"/>
              </a:ext>
            </a:extLst>
          </p:cNvPr>
          <p:cNvSpPr txBox="1"/>
          <p:nvPr/>
        </p:nvSpPr>
        <p:spPr>
          <a:xfrm>
            <a:off x="5081218" y="4147768"/>
            <a:ext cx="543739" cy="307777"/>
          </a:xfrm>
          <a:prstGeom prst="rect">
            <a:avLst/>
          </a:prstGeom>
          <a:noFill/>
        </p:spPr>
        <p:txBody>
          <a:bodyPr wrap="square">
            <a:spAutoFit/>
          </a:bodyPr>
          <a:lstStyle/>
          <a:p>
            <a:pPr>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活期</a:t>
            </a:r>
          </a:p>
        </p:txBody>
      </p:sp>
      <p:sp>
        <p:nvSpPr>
          <p:cNvPr id="19" name="文本框 18">
            <a:extLst>
              <a:ext uri="{FF2B5EF4-FFF2-40B4-BE49-F238E27FC236}">
                <a16:creationId xmlns:a16="http://schemas.microsoft.com/office/drawing/2014/main" id="{CA5CBFBB-3A33-4F4F-A0C7-34DEC785BFC6}"/>
              </a:ext>
            </a:extLst>
          </p:cNvPr>
          <p:cNvSpPr txBox="1"/>
          <p:nvPr/>
        </p:nvSpPr>
        <p:spPr>
          <a:xfrm>
            <a:off x="4947868" y="5965986"/>
            <a:ext cx="543739" cy="307777"/>
          </a:xfrm>
          <a:prstGeom prst="rect">
            <a:avLst/>
          </a:prstGeom>
          <a:noFill/>
        </p:spPr>
        <p:txBody>
          <a:bodyPr wrap="square">
            <a:spAutoFit/>
          </a:bodyPr>
          <a:lstStyle/>
          <a:p>
            <a:pPr>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定期</a:t>
            </a:r>
          </a:p>
        </p:txBody>
      </p:sp>
      <p:sp>
        <p:nvSpPr>
          <p:cNvPr id="20" name="文本框 19">
            <a:extLst>
              <a:ext uri="{FF2B5EF4-FFF2-40B4-BE49-F238E27FC236}">
                <a16:creationId xmlns:a16="http://schemas.microsoft.com/office/drawing/2014/main" id="{ADC13447-22DC-4E52-A4A1-FB6A897E0332}"/>
              </a:ext>
            </a:extLst>
          </p:cNvPr>
          <p:cNvSpPr txBox="1"/>
          <p:nvPr/>
        </p:nvSpPr>
        <p:spPr>
          <a:xfrm>
            <a:off x="3024167" y="1834245"/>
            <a:ext cx="8733510" cy="1504323"/>
          </a:xfrm>
          <a:prstGeom prst="rect">
            <a:avLst/>
          </a:prstGeom>
          <a:noFill/>
        </p:spPr>
        <p:txBody>
          <a:bodyPr wrap="square">
            <a:spAutoFit/>
          </a:bodyPr>
          <a:lstStyle/>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某软件公司要为某银行的业务支撑系统开发一个利息结算系统，账户有</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活期</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定期</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账户两种，</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活期是</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0.35%</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，定期是 </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1.75%</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，定期如果满</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10</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万额外给予</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的收益。</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结算利息要先进行用户名、密码验证，验证失败直接提示，登录成功进行结算</a:t>
            </a:r>
          </a:p>
        </p:txBody>
      </p:sp>
    </p:spTree>
    <p:extLst>
      <p:ext uri="{BB962C8B-B14F-4D97-AF65-F5344CB8AC3E}">
        <p14:creationId xmlns:p14="http://schemas.microsoft.com/office/powerpoint/2010/main" val="112034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arn(inVertical)">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6" grpId="0" animBg="1"/>
      <p:bldP spid="17" grpId="0" animBg="1"/>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53FD290-2438-47FF-A687-AC5CF3505398}"/>
              </a:ext>
            </a:extLst>
          </p:cNvPr>
          <p:cNvSpPr txBox="1"/>
          <p:nvPr/>
        </p:nvSpPr>
        <p:spPr>
          <a:xfrm>
            <a:off x="679451" y="1032716"/>
            <a:ext cx="9906000" cy="3589059"/>
          </a:xfrm>
          <a:prstGeom prst="rect">
            <a:avLst/>
          </a:prstGeom>
          <a:noFill/>
        </p:spPr>
        <p:txBody>
          <a:bodyPr>
            <a:spAutoFit/>
          </a:bodyPr>
          <a:lstStyle/>
          <a:p>
            <a:pPr>
              <a:lnSpc>
                <a:spcPct val="200000"/>
              </a:lnSpc>
              <a:defRPr/>
            </a:pPr>
            <a:r>
              <a:rPr lang="zh-CN" altLang="en-US" b="1"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什么是包？</a:t>
            </a:r>
          </a:p>
          <a:p>
            <a:pPr marL="228594" indent="-228594">
              <a:lnSpc>
                <a:spcPct val="200000"/>
              </a:lnSpc>
              <a:buFont typeface="Wingdings" panose="05000000000000000000" charset="0"/>
              <a:buChar char="l"/>
              <a:defRPr/>
            </a:pPr>
            <a:r>
              <a:rPr lang="zh-CN" altLang="en-US"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包是用来分门别类的管理各种不同类的，类似于文件夹、建包利于程序的管理和维护。</a:t>
            </a:r>
          </a:p>
          <a:p>
            <a:pPr marL="228594" indent="-228594">
              <a:lnSpc>
                <a:spcPct val="200000"/>
              </a:lnSpc>
              <a:buFont typeface="Wingdings" panose="05000000000000000000" charset="0"/>
              <a:buChar char="l"/>
              <a:defRPr/>
            </a:pPr>
            <a:r>
              <a:rPr lang="zh-CN" altLang="en-US"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建包的语法格式：</a:t>
            </a:r>
            <a:r>
              <a:rPr lang="en-US" altLang="zh-CN"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package </a:t>
            </a:r>
            <a:r>
              <a:rPr lang="zh-CN" altLang="en-US"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公司域名倒写</a:t>
            </a:r>
            <a:r>
              <a:rPr lang="en-US" altLang="zh-CN"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技术名称。报名建议全部英文小写，且具备意义</a:t>
            </a:r>
          </a:p>
          <a:p>
            <a:pPr>
              <a:lnSpc>
                <a:spcPct val="200000"/>
              </a:lnSpc>
              <a:defRPr/>
            </a:pPr>
            <a:endParaRPr lang="en-US" altLang="zh-CN"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zh-CN" altLang="en-US"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charset="0"/>
              <a:buChar char="l"/>
              <a:defRPr/>
            </a:pPr>
            <a:r>
              <a:rPr lang="zh-CN" altLang="en-US"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建包语句必须在第一行，一般</a:t>
            </a:r>
            <a:r>
              <a:rPr lang="en-US" altLang="zh-CN"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IDEA</a:t>
            </a:r>
            <a:r>
              <a:rPr lang="zh-CN" altLang="en-US"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工具会帮助创建</a:t>
            </a:r>
          </a:p>
          <a:p>
            <a:pPr marL="228594" indent="-228594">
              <a:lnSpc>
                <a:spcPct val="200000"/>
              </a:lnSpc>
              <a:defRPr/>
            </a:pPr>
            <a:endParaRPr lang="zh-CN" altLang="en-US"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TextBox 3">
            <a:extLst>
              <a:ext uri="{FF2B5EF4-FFF2-40B4-BE49-F238E27FC236}">
                <a16:creationId xmlns:a16="http://schemas.microsoft.com/office/drawing/2014/main" id="{D7DF4A8E-F7FC-4EB1-8A6D-14095724E9CA}"/>
              </a:ext>
            </a:extLst>
          </p:cNvPr>
          <p:cNvSpPr txBox="1"/>
          <p:nvPr/>
        </p:nvSpPr>
        <p:spPr>
          <a:xfrm>
            <a:off x="970674" y="2763509"/>
            <a:ext cx="3420024" cy="83099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defRPr/>
            </a:pPr>
            <a:r>
              <a:rPr lang="en-US" altLang="zh-CN" sz="1200" b="1" dirty="0">
                <a:solidFill>
                  <a:srgbClr val="000080"/>
                </a:solidFill>
                <a:latin typeface="Consolas" panose="020B0609020204030204" pitchFamily="49" charset="0"/>
              </a:rPr>
              <a:t>package </a:t>
            </a:r>
            <a:r>
              <a:rPr lang="en-US" altLang="zh-CN" sz="1200" b="1" dirty="0" err="1">
                <a:solidFill>
                  <a:srgbClr val="000080"/>
                </a:solidFill>
                <a:latin typeface="Consolas" panose="020B0609020204030204" pitchFamily="49" charset="0"/>
              </a:rPr>
              <a:t>com.itheima.javabean</a:t>
            </a:r>
            <a:r>
              <a:rPr lang="en-US" altLang="zh-CN" sz="1200" b="1" dirty="0">
                <a:solidFill>
                  <a:srgbClr val="000080"/>
                </a:solidFill>
                <a:latin typeface="Consolas" panose="020B0609020204030204" pitchFamily="49" charset="0"/>
              </a:rPr>
              <a:t>;</a:t>
            </a:r>
            <a:endParaRPr lang="zh-CN" altLang="zh-CN" sz="1200" b="1" dirty="0">
              <a:solidFill>
                <a:srgbClr val="000080"/>
              </a:solidFill>
              <a:latin typeface="Consolas" panose="020B0609020204030204" pitchFamily="49" charset="0"/>
            </a:endParaRPr>
          </a:p>
          <a:p>
            <a:pPr>
              <a:defRPr/>
            </a:pPr>
            <a:r>
              <a:rPr lang="zh-CN" altLang="zh-CN" sz="1200" b="1" dirty="0">
                <a:solidFill>
                  <a:srgbClr val="000080"/>
                </a:solidFill>
                <a:latin typeface="Consolas" panose="020B0609020204030204" pitchFamily="49" charset="0"/>
              </a:rPr>
              <a:t>public class </a:t>
            </a:r>
            <a:r>
              <a:rPr lang="en-US" altLang="zh-CN" sz="1200" dirty="0">
                <a:solidFill>
                  <a:srgbClr val="000000"/>
                </a:solidFill>
                <a:latin typeface="Consolas" panose="020B0609020204030204" pitchFamily="49" charset="0"/>
              </a:rPr>
              <a:t>Student</a:t>
            </a:r>
            <a:r>
              <a:rPr lang="zh-CN" altLang="zh-CN" sz="1200" dirty="0">
                <a:solidFill>
                  <a:srgbClr val="000000"/>
                </a:solidFill>
                <a:latin typeface="Consolas" panose="020B0609020204030204" pitchFamily="49" charset="0"/>
              </a:rPr>
              <a:t> {</a:t>
            </a:r>
            <a:endParaRPr lang="en-US" altLang="zh-CN" sz="1200" dirty="0">
              <a:solidFill>
                <a:srgbClr val="000000"/>
              </a:solidFill>
              <a:latin typeface="Consolas" panose="020B0609020204030204" pitchFamily="49" charset="0"/>
            </a:endParaRPr>
          </a:p>
          <a:p>
            <a:pPr>
              <a:defRPr/>
            </a:pPr>
            <a:r>
              <a:rPr lang="en-US" altLang="zh-CN" sz="1200" dirty="0">
                <a:solidFill>
                  <a:srgbClr val="000000"/>
                </a:solidFill>
                <a:latin typeface="Consolas" panose="020B0609020204030204" pitchFamily="49" charset="0"/>
              </a:rPr>
              <a:t>       </a:t>
            </a:r>
            <a:br>
              <a:rPr lang="zh-CN" altLang="zh-CN" sz="1200" dirty="0">
                <a:solidFill>
                  <a:srgbClr val="000000"/>
                </a:solidFill>
                <a:latin typeface="Consolas" panose="020B0609020204030204" pitchFamily="49" charset="0"/>
              </a:rPr>
            </a:br>
            <a:r>
              <a:rPr lang="zh-CN" altLang="zh-CN" sz="1200" dirty="0">
                <a:solidFill>
                  <a:srgbClr val="000000"/>
                </a:solidFill>
                <a:latin typeface="Consolas" panose="020B0609020204030204" pitchFamily="49" charset="0"/>
              </a:rPr>
              <a:t>}</a:t>
            </a:r>
            <a:endParaRPr lang="zh-CN" altLang="zh-CN" sz="1200" dirty="0"/>
          </a:p>
        </p:txBody>
      </p:sp>
      <p:sp>
        <p:nvSpPr>
          <p:cNvPr id="11" name="文本框 10">
            <a:extLst>
              <a:ext uri="{FF2B5EF4-FFF2-40B4-BE49-F238E27FC236}">
                <a16:creationId xmlns:a16="http://schemas.microsoft.com/office/drawing/2014/main" id="{F900E8CA-3849-4518-8056-7773F305E25C}"/>
              </a:ext>
            </a:extLst>
          </p:cNvPr>
          <p:cNvSpPr txBox="1"/>
          <p:nvPr/>
        </p:nvSpPr>
        <p:spPr>
          <a:xfrm>
            <a:off x="679451" y="4304251"/>
            <a:ext cx="10833098" cy="1627433"/>
          </a:xfrm>
          <a:prstGeom prst="rect">
            <a:avLst/>
          </a:prstGeom>
          <a:noFill/>
        </p:spPr>
        <p:txBody>
          <a:bodyPr wrap="square">
            <a:spAutoFit/>
          </a:bodyPr>
          <a:lstStyle/>
          <a:p>
            <a:pPr>
              <a:lnSpc>
                <a:spcPct val="20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导包</a:t>
            </a: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marL="228594" indent="-228594">
              <a:lnSpc>
                <a:spcPct val="200000"/>
              </a:lnSpc>
              <a:buFont typeface="Wingdings" panose="05000000000000000000" charset="0"/>
              <a:buChar char="l"/>
              <a:defRPr/>
            </a:pP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相同包下的类可以直接访问</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不同包下的类必须导包,才可以使用！导包格式：</a:t>
            </a:r>
            <a:r>
              <a:rPr lang="en-US" altLang="zh-CN" sz="1600" b="1"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import</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b="1"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包名.类名</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charset="0"/>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假如一个类中需要用到不同类，而这个两个类的名称是一样的，那么默认只能导入一个类，另一个类要带包名访问。</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6A5B2E9-20AC-4044-8B4A-8E35420DCA84}"/>
              </a:ext>
            </a:extLst>
          </p:cNvPr>
          <p:cNvSpPr>
            <a:spLocks noGrp="1"/>
          </p:cNvSpPr>
          <p:nvPr>
            <p:ph type="body" sz="quarter" idx="10"/>
          </p:nvPr>
        </p:nvSpPr>
        <p:spPr>
          <a:xfrm>
            <a:off x="2195449" y="1006321"/>
            <a:ext cx="9214230" cy="517190"/>
          </a:xfrm>
        </p:spPr>
        <p:txBody>
          <a:bodyPr/>
          <a:lstStyle/>
          <a:p>
            <a:r>
              <a:rPr lang="zh-CN" altLang="en-US" dirty="0"/>
              <a:t>银行利息结算系统实现</a:t>
            </a:r>
          </a:p>
        </p:txBody>
      </p:sp>
      <p:sp>
        <p:nvSpPr>
          <p:cNvPr id="7" name="文本占位符 6">
            <a:extLst>
              <a:ext uri="{FF2B5EF4-FFF2-40B4-BE49-F238E27FC236}">
                <a16:creationId xmlns:a16="http://schemas.microsoft.com/office/drawing/2014/main" id="{4ED2008D-6240-B54C-A7F8-AC0C679DEC3E}"/>
              </a:ext>
            </a:extLst>
          </p:cNvPr>
          <p:cNvSpPr>
            <a:spLocks noGrp="1"/>
          </p:cNvSpPr>
          <p:nvPr>
            <p:ph type="body" sz="quarter" idx="11"/>
          </p:nvPr>
        </p:nvSpPr>
        <p:spPr>
          <a:xfrm>
            <a:off x="2783841" y="1523511"/>
            <a:ext cx="9291122" cy="5192249"/>
          </a:xfrm>
        </p:spPr>
        <p:txBody>
          <a:bodyPr/>
          <a:lstStyle/>
          <a:p>
            <a:r>
              <a:rPr lang="zh-CN" altLang="en-US" b="1" dirty="0">
                <a:latin typeface="Alibaba PuHuiTi R" pitchFamily="18" charset="-122"/>
                <a:ea typeface="Alibaba PuHuiTi R" pitchFamily="18" charset="-122"/>
                <a:cs typeface="Alibaba PuHuiTi R" pitchFamily="18" charset="-122"/>
              </a:rPr>
              <a:t>需求：</a:t>
            </a:r>
            <a:endParaRPr lang="en-US" altLang="zh-CN" b="1" dirty="0">
              <a:latin typeface="Alibaba PuHuiTi R" pitchFamily="18" charset="-122"/>
              <a:ea typeface="Alibaba PuHuiTi R" pitchFamily="18" charset="-122"/>
              <a:cs typeface="Alibaba PuHuiTi R" pitchFamily="18" charset="-122"/>
            </a:endParaRPr>
          </a:p>
          <a:p>
            <a:pPr marL="285750" indent="-285750">
              <a:lnSpc>
                <a:spcPct val="200000"/>
              </a:lnSpc>
              <a:buFont typeface="Wingdings" panose="05000000000000000000" pitchFamily="2" charset="2"/>
              <a:buChar char="l"/>
              <a:defRPr/>
            </a:pPr>
            <a:r>
              <a:rPr lang="zh-CN" altLang="en-US" dirty="0"/>
              <a:t>活期是</a:t>
            </a:r>
            <a:r>
              <a:rPr lang="en-US" altLang="zh-CN" dirty="0"/>
              <a:t>0.35%</a:t>
            </a:r>
            <a:r>
              <a:rPr lang="zh-CN" altLang="en-US" dirty="0"/>
              <a:t>，定期是 </a:t>
            </a:r>
            <a:r>
              <a:rPr lang="en-US" altLang="zh-CN" dirty="0"/>
              <a:t>1.75%</a:t>
            </a:r>
            <a:r>
              <a:rPr lang="zh-CN" altLang="en-US" dirty="0"/>
              <a:t>，定期如果满</a:t>
            </a:r>
            <a:r>
              <a:rPr lang="en-US" altLang="zh-CN" dirty="0"/>
              <a:t>10</a:t>
            </a:r>
            <a:r>
              <a:rPr lang="zh-CN" altLang="en-US" dirty="0"/>
              <a:t>万额外给予</a:t>
            </a:r>
            <a:r>
              <a:rPr lang="en-US" altLang="zh-CN" dirty="0"/>
              <a:t>3%</a:t>
            </a:r>
            <a:r>
              <a:rPr lang="zh-CN" altLang="en-US" dirty="0"/>
              <a:t>的收益。</a:t>
            </a:r>
            <a:endParaRPr lang="en-US" altLang="zh-CN" dirty="0"/>
          </a:p>
          <a:p>
            <a:pPr marL="285750" indent="-285750">
              <a:lnSpc>
                <a:spcPct val="200000"/>
              </a:lnSpc>
              <a:buFont typeface="Wingdings" panose="05000000000000000000" pitchFamily="2" charset="2"/>
              <a:buChar char="l"/>
              <a:defRPr/>
            </a:pPr>
            <a:r>
              <a:rPr lang="zh-CN" altLang="en-US" dirty="0"/>
              <a:t>结算利息要先进行用户名、密码验证，验证失败直接提示，登录成功进行结算</a:t>
            </a:r>
          </a:p>
          <a:p>
            <a:r>
              <a:rPr lang="zh-CN" altLang="en-US" sz="1800" b="1" dirty="0"/>
              <a:t>分析：</a:t>
            </a:r>
            <a:endParaRPr lang="en-US" altLang="zh-CN" sz="1800" b="1" dirty="0"/>
          </a:p>
          <a:p>
            <a:pPr marL="342900" indent="-342900">
              <a:lnSpc>
                <a:spcPct val="200000"/>
              </a:lnSpc>
              <a:buFont typeface="+mj-ea"/>
              <a:buAutoNum type="circleNumDbPlain"/>
            </a:pPr>
            <a:r>
              <a:rPr lang="zh-CN" altLang="en-US" dirty="0"/>
              <a:t>：创建一个抽象的账户类</a:t>
            </a:r>
            <a:r>
              <a:rPr lang="en-US" altLang="zh-CN" dirty="0"/>
              <a:t>Account</a:t>
            </a:r>
            <a:r>
              <a:rPr lang="zh-CN" altLang="en-US" dirty="0"/>
              <a:t>作为父类模板，提供属性（卡号，余额）</a:t>
            </a:r>
            <a:endParaRPr lang="en-US" altLang="zh-CN" dirty="0"/>
          </a:p>
          <a:p>
            <a:pPr marL="342900" indent="-342900">
              <a:lnSpc>
                <a:spcPct val="200000"/>
              </a:lnSpc>
              <a:buFont typeface="+mj-ea"/>
              <a:buAutoNum type="circleNumDbPlain"/>
            </a:pPr>
            <a:r>
              <a:rPr lang="zh-CN" altLang="en-US" dirty="0"/>
              <a:t>：在父类</a:t>
            </a:r>
            <a:r>
              <a:rPr lang="en-US" altLang="zh-CN" dirty="0"/>
              <a:t>Account</a:t>
            </a:r>
            <a:r>
              <a:rPr lang="zh-CN" altLang="en-US" dirty="0"/>
              <a:t>中提供一个模板方法实现登录验证，利息结算、利息输出。</a:t>
            </a:r>
            <a:endParaRPr lang="en-US" altLang="zh-CN" dirty="0"/>
          </a:p>
          <a:p>
            <a:pPr marL="342900" indent="-342900">
              <a:lnSpc>
                <a:spcPct val="200000"/>
              </a:lnSpc>
              <a:buFont typeface="+mj-ea"/>
              <a:buAutoNum type="circleNumDbPlain"/>
            </a:pPr>
            <a:r>
              <a:rPr lang="zh-CN" altLang="en-US" dirty="0"/>
              <a:t>：具体的利息结算定义成抽象方法，交给子类实现。</a:t>
            </a:r>
            <a:endParaRPr lang="en-US" altLang="zh-CN" dirty="0"/>
          </a:p>
          <a:p>
            <a:pPr marL="342900" indent="-342900">
              <a:lnSpc>
                <a:spcPct val="200000"/>
              </a:lnSpc>
              <a:buFont typeface="+mj-ea"/>
              <a:buAutoNum type="circleNumDbPlain"/>
            </a:pPr>
            <a:r>
              <a:rPr lang="zh-CN" altLang="en-US" dirty="0"/>
              <a:t>：定义活期账户类，让子类重写实现具体的结算方法</a:t>
            </a:r>
            <a:endParaRPr lang="en-US" altLang="zh-CN" dirty="0"/>
          </a:p>
          <a:p>
            <a:pPr marL="342900" indent="-342900">
              <a:lnSpc>
                <a:spcPct val="200000"/>
              </a:lnSpc>
              <a:buFont typeface="+mj-ea"/>
              <a:buAutoNum type="circleNumDbPlain"/>
            </a:pPr>
            <a:r>
              <a:rPr lang="zh-CN" altLang="en-US" dirty="0"/>
              <a:t>：定义定期账户类，让子类重写实现具体的结算方法</a:t>
            </a:r>
            <a:endParaRPr lang="en-US" altLang="zh-CN" dirty="0"/>
          </a:p>
          <a:p>
            <a:pPr marL="342900" indent="-342900">
              <a:lnSpc>
                <a:spcPct val="200000"/>
              </a:lnSpc>
              <a:buFont typeface="+mj-ea"/>
              <a:buAutoNum type="circleNumDbPlain"/>
            </a:pPr>
            <a:r>
              <a:rPr lang="zh-CN" altLang="en-US" dirty="0"/>
              <a:t>：创建账户对象，完成相关功能。</a:t>
            </a:r>
          </a:p>
          <a:p>
            <a:endParaRPr lang="en-US" altLang="zh-CN" dirty="0">
              <a:latin typeface="Alibaba PuHuiTi R" pitchFamily="18" charset="-122"/>
              <a:ea typeface="Alibaba PuHuiTi R" pitchFamily="18" charset="-122"/>
              <a:cs typeface="Alibaba PuHuiTi R" pitchFamily="18" charset="-122"/>
            </a:endParaRPr>
          </a:p>
        </p:txBody>
      </p:sp>
      <p:pic>
        <p:nvPicPr>
          <p:cNvPr id="8" name="图片 6">
            <a:extLst>
              <a:ext uri="{FF2B5EF4-FFF2-40B4-BE49-F238E27FC236}">
                <a16:creationId xmlns:a16="http://schemas.microsoft.com/office/drawing/2014/main" id="{0AD066A6-3AE3-4706-BB2A-B8F2137B7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091" y="1808479"/>
            <a:ext cx="1477868" cy="133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787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fad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fade">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7" end="7"/>
                                            </p:txEl>
                                          </p:spTgt>
                                        </p:tgtEl>
                                        <p:attrNameLst>
                                          <p:attrName>style.visibility</p:attrName>
                                        </p:attrNameLst>
                                      </p:cBhvr>
                                      <p:to>
                                        <p:strVal val="visible"/>
                                      </p:to>
                                    </p:set>
                                    <p:animEffect transition="in" filter="fade">
                                      <p:cBhvr>
                                        <p:cTn id="22" dur="500"/>
                                        <p:tgtEl>
                                          <p:spTgt spid="7">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fade">
                                      <p:cBhvr>
                                        <p:cTn id="27" dur="500"/>
                                        <p:tgtEl>
                                          <p:spTgt spid="7">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9" end="9"/>
                                            </p:txEl>
                                          </p:spTgt>
                                        </p:tgtEl>
                                        <p:attrNameLst>
                                          <p:attrName>style.visibility</p:attrName>
                                        </p:attrNameLst>
                                      </p:cBhvr>
                                      <p:to>
                                        <p:strVal val="visible"/>
                                      </p:to>
                                    </p:set>
                                    <p:animEffect transition="in" filter="fade">
                                      <p:cBhvr>
                                        <p:cTn id="3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9B317E-631D-4BFF-BC4D-CF35F0C5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48" y="2282551"/>
            <a:ext cx="2475793" cy="2292897"/>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10D5A08-E887-4706-ABE8-A6CCD2CBE6F2}"/>
              </a:ext>
            </a:extLst>
          </p:cNvPr>
          <p:cNvSpPr txBox="1"/>
          <p:nvPr/>
        </p:nvSpPr>
        <p:spPr>
          <a:xfrm>
            <a:off x="633248" y="1450781"/>
            <a:ext cx="10925503" cy="468975"/>
          </a:xfrm>
          <a:prstGeom prst="rect">
            <a:avLst/>
          </a:prstGeom>
          <a:noFill/>
        </p:spPr>
        <p:txBody>
          <a:bodyPr wrap="square">
            <a:spAutoFit/>
          </a:bodyPr>
          <a:lstStyle/>
          <a:p>
            <a:pPr marL="0" indent="0">
              <a:lnSpc>
                <a:spcPct val="150000"/>
              </a:lnSpc>
              <a:buClr>
                <a:schemeClr val="tx1">
                  <a:lumMod val="85000"/>
                  <a:lumOff val="15000"/>
                </a:schemeClr>
              </a:buClr>
              <a:buNone/>
              <a:defRPr/>
            </a:pPr>
            <a:r>
              <a:rPr lang="zh-CN" altLang="en-US" sz="18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模板方法我们是建议使用</a:t>
            </a:r>
            <a:r>
              <a:rPr lang="en-US" altLang="zh-CN" sz="18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final</a:t>
            </a:r>
            <a:r>
              <a:rPr lang="zh-CN" altLang="en-US" sz="18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修饰的，这样会更专业，那么为什么呢？</a:t>
            </a:r>
            <a:endParaRPr lang="en-US" altLang="zh-CN" sz="18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7B631CE2-2D21-443C-9BE9-C640DFD6DAAA}"/>
              </a:ext>
            </a:extLst>
          </p:cNvPr>
          <p:cNvSpPr txBox="1"/>
          <p:nvPr/>
        </p:nvSpPr>
        <p:spPr>
          <a:xfrm>
            <a:off x="3716418" y="2282551"/>
            <a:ext cx="5161860" cy="1011880"/>
          </a:xfrm>
          <a:prstGeom prst="rect">
            <a:avLst/>
          </a:prstGeom>
          <a:noFill/>
        </p:spPr>
        <p:txBody>
          <a:bodyPr wrap="square">
            <a:spAutoFit/>
          </a:bodyPr>
          <a:lstStyle/>
          <a:p>
            <a:pPr marL="0" indent="0">
              <a:lnSpc>
                <a:spcPct val="200000"/>
              </a:lnSpc>
              <a:buClr>
                <a:schemeClr val="tx1">
                  <a:lumMod val="85000"/>
                  <a:lumOff val="15000"/>
                </a:schemeClr>
              </a:buClr>
              <a:buNone/>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答：模板方法是给子类直接使用的，不是让子类重写的，</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lnSpc>
                <a:spcPct val="200000"/>
              </a:lnSpc>
              <a:buClr>
                <a:schemeClr val="tx1">
                  <a:lumMod val="85000"/>
                  <a:lumOff val="15000"/>
                </a:schemeClr>
              </a:buClr>
              <a:buNone/>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一旦子类重写了模板方法就失效了。</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5764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522648" y="1041698"/>
            <a:ext cx="7801432" cy="4511040"/>
          </a:xfrm>
        </p:spPr>
        <p:txBody>
          <a:bodyPr/>
          <a:lstStyle/>
          <a:p>
            <a:pPr marL="0" indent="0">
              <a:lnSpc>
                <a:spcPct val="150000"/>
              </a:lnSpc>
              <a:buNone/>
              <a:defRPr/>
            </a:pPr>
            <a:r>
              <a:rPr lang="en-US" altLang="zh-CN" dirty="0">
                <a:solidFill>
                  <a:schemeClr val="tx1">
                    <a:lumMod val="85000"/>
                    <a:lumOff val="15000"/>
                  </a:schemeClr>
                </a:solidFill>
              </a:rPr>
              <a:t>1</a:t>
            </a:r>
            <a:r>
              <a:rPr lang="zh-CN" altLang="en-US" dirty="0">
                <a:solidFill>
                  <a:schemeClr val="tx1">
                    <a:lumMod val="85000"/>
                    <a:lumOff val="15000"/>
                  </a:schemeClr>
                </a:solidFill>
              </a:rPr>
              <a:t>、模板方法模式解决了什么问题？</a:t>
            </a:r>
            <a:endParaRPr lang="en-US" altLang="zh-CN" dirty="0">
              <a:solidFill>
                <a:schemeClr val="tx1">
                  <a:lumMod val="85000"/>
                  <a:lumOff val="15000"/>
                </a:schemeClr>
              </a:solidFill>
            </a:endParaRPr>
          </a:p>
          <a:p>
            <a:pPr marL="495279" lvl="1" indent="-228594">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极大的提高了代码的复用性</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495279" lvl="1" indent="-228594">
              <a:lnSpc>
                <a:spcPct val="250000"/>
              </a:lnSpc>
              <a:buFont typeface="Wingdings" panose="05000000000000000000"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模板</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已经定义了通用结构，</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模板不能确定的定义成抽象方法。</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495279" lvl="1" indent="-228594">
              <a:lnSpc>
                <a:spcPct val="250000"/>
              </a:lnSpc>
              <a:buFont typeface="Wingdings" panose="05000000000000000000"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使用者只需要关心自己需要实现的</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功能</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即可</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lnSpc>
                <a:spcPct val="150000"/>
              </a:lnSpc>
              <a:buNone/>
              <a:defRPr/>
            </a:pPr>
            <a:endParaRPr lang="zh-CN" altLang="en-US" b="0" dirty="0"/>
          </a:p>
        </p:txBody>
      </p:sp>
    </p:spTree>
    <p:extLst>
      <p:ext uri="{BB962C8B-B14F-4D97-AF65-F5344CB8AC3E}">
        <p14:creationId xmlns:p14="http://schemas.microsoft.com/office/powerpoint/2010/main" val="249516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423339" y="733096"/>
            <a:ext cx="5155324" cy="5651939"/>
          </a:xfrm>
        </p:spPr>
        <p:txBody>
          <a:bodyPr/>
          <a:lstStyle/>
          <a:p>
            <a:pPr>
              <a:buFont typeface="Wingdings" panose="05000000000000000000" pitchFamily="2" charset="2"/>
              <a:buChar char="Ø"/>
            </a:pPr>
            <a:r>
              <a:rPr lang="zh-CN" altLang="en-US"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a:t>
            </a:r>
            <a:endParaRPr lang="en-US" altLang="zh-CN"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权限修饰符</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a:t>
            </a:r>
          </a:p>
          <a:p>
            <a:pPr>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常量</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枚举</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接口概述、特点</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接口的基本使用：被实现</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接口与接口的关系：多继承</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JDK8</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开始接口新增方法</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使用接口的注意事项</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393001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61C40A-7651-46BB-86C2-5EE2117DBD65}"/>
              </a:ext>
            </a:extLst>
          </p:cNvPr>
          <p:cNvSpPr>
            <a:spLocks noGrp="1"/>
          </p:cNvSpPr>
          <p:nvPr>
            <p:ph type="title"/>
          </p:nvPr>
        </p:nvSpPr>
        <p:spPr/>
        <p:txBody>
          <a:bodyPr/>
          <a:lstStyle/>
          <a:p>
            <a:r>
              <a:rPr lang="zh-CN" altLang="en-US" dirty="0"/>
              <a:t>什么是接口</a:t>
            </a:r>
          </a:p>
        </p:txBody>
      </p:sp>
      <p:sp>
        <p:nvSpPr>
          <p:cNvPr id="3" name="文本占位符 2">
            <a:extLst>
              <a:ext uri="{FF2B5EF4-FFF2-40B4-BE49-F238E27FC236}">
                <a16:creationId xmlns:a16="http://schemas.microsoft.com/office/drawing/2014/main" id="{9E3290E1-304B-4BE6-B4AF-70E8919A2728}"/>
              </a:ext>
            </a:extLst>
          </p:cNvPr>
          <p:cNvSpPr>
            <a:spLocks noGrp="1"/>
          </p:cNvSpPr>
          <p:nvPr>
            <p:ph type="body" sz="quarter" idx="11"/>
          </p:nvPr>
        </p:nvSpPr>
        <p:spPr/>
        <p:txBody>
          <a:bodyPr/>
          <a:lstStyle/>
          <a:p>
            <a:pPr marL="0" indent="0">
              <a:buNone/>
            </a:pPr>
            <a:r>
              <a:rPr lang="zh-CN" altLang="en-US" dirty="0"/>
              <a:t>接口也是一种规范</a:t>
            </a:r>
            <a:endParaRPr lang="en-US" altLang="zh-CN" dirty="0"/>
          </a:p>
          <a:p>
            <a:pPr marL="0" indent="0">
              <a:buNone/>
            </a:pPr>
            <a:endParaRPr lang="en-US" altLang="zh-CN" dirty="0"/>
          </a:p>
          <a:p>
            <a:pPr marL="0" indent="0">
              <a:buNone/>
            </a:pPr>
            <a:endParaRPr lang="zh-CN" altLang="en-US" dirty="0"/>
          </a:p>
        </p:txBody>
      </p:sp>
      <p:pic>
        <p:nvPicPr>
          <p:cNvPr id="1026" name="Picture 2">
            <a:extLst>
              <a:ext uri="{FF2B5EF4-FFF2-40B4-BE49-F238E27FC236}">
                <a16:creationId xmlns:a16="http://schemas.microsoft.com/office/drawing/2014/main" id="{AE6A09C4-B063-4C59-B1E3-F63139018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156" y="2272566"/>
            <a:ext cx="3065656" cy="3065656"/>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EB4A106B-531E-4F8F-9E97-6496F06E8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8621" y="1829612"/>
            <a:ext cx="4762500" cy="3667125"/>
          </a:xfrm>
          <a:prstGeom prst="rect">
            <a:avLst/>
          </a:prstGeom>
        </p:spPr>
      </p:pic>
    </p:spTree>
    <p:extLst>
      <p:ext uri="{BB962C8B-B14F-4D97-AF65-F5344CB8AC3E}">
        <p14:creationId xmlns:p14="http://schemas.microsoft.com/office/powerpoint/2010/main" val="388625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61C40A-7651-46BB-86C2-5EE2117DBD65}"/>
              </a:ext>
            </a:extLst>
          </p:cNvPr>
          <p:cNvSpPr>
            <a:spLocks noGrp="1"/>
          </p:cNvSpPr>
          <p:nvPr>
            <p:ph type="title"/>
          </p:nvPr>
        </p:nvSpPr>
        <p:spPr/>
        <p:txBody>
          <a:bodyPr/>
          <a:lstStyle/>
          <a:p>
            <a:r>
              <a:rPr lang="zh-CN" altLang="en-US" dirty="0"/>
              <a:t>什么是接口</a:t>
            </a:r>
          </a:p>
        </p:txBody>
      </p:sp>
      <p:sp>
        <p:nvSpPr>
          <p:cNvPr id="3" name="文本占位符 2">
            <a:extLst>
              <a:ext uri="{FF2B5EF4-FFF2-40B4-BE49-F238E27FC236}">
                <a16:creationId xmlns:a16="http://schemas.microsoft.com/office/drawing/2014/main" id="{9E3290E1-304B-4BE6-B4AF-70E8919A2728}"/>
              </a:ext>
            </a:extLst>
          </p:cNvPr>
          <p:cNvSpPr>
            <a:spLocks noGrp="1"/>
          </p:cNvSpPr>
          <p:nvPr>
            <p:ph type="body" sz="quarter" idx="10"/>
          </p:nvPr>
        </p:nvSpPr>
        <p:spPr/>
        <p:txBody>
          <a:bodyPr/>
          <a:lstStyle/>
          <a:p>
            <a:pPr marL="0" indent="0">
              <a:buNone/>
            </a:pPr>
            <a:r>
              <a:rPr lang="zh-CN" altLang="en-US" dirty="0"/>
              <a:t>接口也是一种规范</a:t>
            </a:r>
            <a:endParaRPr lang="en-US" altLang="zh-CN" dirty="0"/>
          </a:p>
          <a:p>
            <a:pPr marL="0" indent="0">
              <a:buNone/>
            </a:pP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9E50B0F3-45E3-46AC-838E-0D026290DB6E}"/>
              </a:ext>
            </a:extLst>
          </p:cNvPr>
          <p:cNvPicPr>
            <a:picLocks noChangeAspect="1"/>
          </p:cNvPicPr>
          <p:nvPr/>
        </p:nvPicPr>
        <p:blipFill>
          <a:blip r:embed="rId3"/>
          <a:stretch>
            <a:fillRect/>
          </a:stretch>
        </p:blipFill>
        <p:spPr>
          <a:xfrm>
            <a:off x="0" y="225426"/>
            <a:ext cx="8229600" cy="6457950"/>
          </a:xfrm>
          <a:prstGeom prst="rect">
            <a:avLst/>
          </a:prstGeom>
        </p:spPr>
      </p:pic>
      <p:pic>
        <p:nvPicPr>
          <p:cNvPr id="10" name="图片 9">
            <a:extLst>
              <a:ext uri="{FF2B5EF4-FFF2-40B4-BE49-F238E27FC236}">
                <a16:creationId xmlns:a16="http://schemas.microsoft.com/office/drawing/2014/main" id="{A8E2C966-EA29-4DE4-A815-04DCC67E0A56}"/>
              </a:ext>
            </a:extLst>
          </p:cNvPr>
          <p:cNvPicPr>
            <a:picLocks noChangeAspect="1"/>
          </p:cNvPicPr>
          <p:nvPr/>
        </p:nvPicPr>
        <p:blipFill>
          <a:blip r:embed="rId4"/>
          <a:stretch>
            <a:fillRect/>
          </a:stretch>
        </p:blipFill>
        <p:spPr>
          <a:xfrm>
            <a:off x="8102523" y="3516313"/>
            <a:ext cx="3590925" cy="3305175"/>
          </a:xfrm>
          <a:prstGeom prst="rect">
            <a:avLst/>
          </a:prstGeom>
        </p:spPr>
      </p:pic>
      <p:pic>
        <p:nvPicPr>
          <p:cNvPr id="12" name="图片 11">
            <a:extLst>
              <a:ext uri="{FF2B5EF4-FFF2-40B4-BE49-F238E27FC236}">
                <a16:creationId xmlns:a16="http://schemas.microsoft.com/office/drawing/2014/main" id="{C1390C9A-802B-4036-9D4B-C701B04E9456}"/>
              </a:ext>
            </a:extLst>
          </p:cNvPr>
          <p:cNvPicPr>
            <a:picLocks noChangeAspect="1"/>
          </p:cNvPicPr>
          <p:nvPr/>
        </p:nvPicPr>
        <p:blipFill>
          <a:blip r:embed="rId5"/>
          <a:stretch>
            <a:fillRect/>
          </a:stretch>
        </p:blipFill>
        <p:spPr>
          <a:xfrm>
            <a:off x="6673850" y="-28575"/>
            <a:ext cx="5543550" cy="3457575"/>
          </a:xfrm>
          <a:prstGeom prst="rect">
            <a:avLst/>
          </a:prstGeom>
        </p:spPr>
      </p:pic>
    </p:spTree>
    <p:extLst>
      <p:ext uri="{BB962C8B-B14F-4D97-AF65-F5344CB8AC3E}">
        <p14:creationId xmlns:p14="http://schemas.microsoft.com/office/powerpoint/2010/main" val="664699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5F9CF0-1B2C-4006-83A4-68868A2D8DB6}"/>
              </a:ext>
            </a:extLst>
          </p:cNvPr>
          <p:cNvSpPr txBox="1"/>
          <p:nvPr/>
        </p:nvSpPr>
        <p:spPr>
          <a:xfrm>
            <a:off x="679910" y="1142633"/>
            <a:ext cx="8940800" cy="5012975"/>
          </a:xfrm>
          <a:prstGeom prst="rect">
            <a:avLst/>
          </a:prstGeom>
          <a:noFill/>
        </p:spPr>
        <p:txBody>
          <a:bodyPr>
            <a:spAutoFit/>
          </a:bodyPr>
          <a:lstStyle/>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接口的定义与特点</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接口的格式如下：</a:t>
            </a:r>
          </a:p>
          <a:p>
            <a:pPr>
              <a:lnSpc>
                <a:spcPct val="200000"/>
              </a:lnSpc>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p>
          <a:p>
            <a:pPr>
              <a:lnSpc>
                <a:spcPct val="200000"/>
              </a:lnSpc>
              <a:defRPr/>
            </a:pPr>
            <a:endPar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a:lnSpc>
                <a:spcPct val="200000"/>
              </a:lnSpc>
              <a:defRPr/>
            </a:pPr>
            <a:endPar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a:lnSpc>
                <a:spcPct val="200000"/>
              </a:lnSpc>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JDK8</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之前接口中只能是抽象方法和常量，没有其他成分了。</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接口不能实例化。</a:t>
            </a: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接口中的成员都是</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public</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修饰的，写不写都是，因为规范的目的是为了公开化。</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endParaRPr lang="zh-CN" altLang="en-US"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文本框 2">
            <a:extLst>
              <a:ext uri="{FF2B5EF4-FFF2-40B4-BE49-F238E27FC236}">
                <a16:creationId xmlns:a16="http://schemas.microsoft.com/office/drawing/2014/main" id="{0D327FE8-5BC9-4536-A30A-1D3E32ABBA89}"/>
              </a:ext>
            </a:extLst>
          </p:cNvPr>
          <p:cNvSpPr txBox="1"/>
          <p:nvPr/>
        </p:nvSpPr>
        <p:spPr>
          <a:xfrm>
            <a:off x="3901018" y="3183468"/>
            <a:ext cx="184731" cy="307777"/>
          </a:xfrm>
          <a:prstGeom prst="rect">
            <a:avLst/>
          </a:prstGeom>
          <a:noFill/>
        </p:spPr>
        <p:txBody>
          <a:bodyPr wrap="none">
            <a:spAutoFit/>
          </a:bodyPr>
          <a:lstStyle/>
          <a:p>
            <a:pPr>
              <a:defRPr/>
            </a:pPr>
            <a:endParaRPr lang="zh-CN" altLang="en-US" sz="1400" noProof="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TextBox 3">
            <a:extLst>
              <a:ext uri="{FF2B5EF4-FFF2-40B4-BE49-F238E27FC236}">
                <a16:creationId xmlns:a16="http://schemas.microsoft.com/office/drawing/2014/main" id="{1230C0B1-249A-4480-9187-ED1D99B2076F}"/>
              </a:ext>
            </a:extLst>
          </p:cNvPr>
          <p:cNvSpPr txBox="1"/>
          <p:nvPr/>
        </p:nvSpPr>
        <p:spPr>
          <a:xfrm>
            <a:off x="1206151" y="2423793"/>
            <a:ext cx="6290733" cy="1673728"/>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spAutoFit/>
          </a:bodyPr>
          <a:lstStyle/>
          <a:p>
            <a:pPr>
              <a:lnSpc>
                <a:spcPct val="150000"/>
              </a:lnSpc>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接口用关键字</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interface</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来定义</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public </a:t>
            </a:r>
            <a:r>
              <a:rPr lang="en-US" altLang="zh-CN" sz="1400" b="1" dirty="0">
                <a:solidFill>
                  <a:srgbClr val="C00000"/>
                </a:solidFill>
                <a:latin typeface="微软雅黑" panose="020B0503020204020204" pitchFamily="34" charset="-122"/>
                <a:ea typeface="微软雅黑" panose="020B0503020204020204" pitchFamily="34" charset="-122"/>
                <a:sym typeface="+mn-ea"/>
              </a:rPr>
              <a:t>interface</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 </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接口名 </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p>
          <a:p>
            <a:pPr>
              <a:lnSpc>
                <a:spcPct val="150000"/>
              </a:lnSpc>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       // </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常量</a:t>
            </a:r>
          </a:p>
          <a:p>
            <a:pPr>
              <a:lnSpc>
                <a:spcPct val="150000"/>
              </a:lnSpc>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       </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 </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抽象方法</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150000"/>
              </a:lnSpc>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 </a:t>
            </a:r>
            <a:endParaRPr lang="zh-CN"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76498" y="788276"/>
            <a:ext cx="5155324" cy="5651939"/>
          </a:xfrm>
        </p:spPr>
        <p:txBody>
          <a:bodyPr/>
          <a:lstStyle/>
          <a:p>
            <a:pPr>
              <a:buFont typeface="Wingdings" panose="05000000000000000000" pitchFamily="2" charset="2"/>
              <a:buChar char="Ø"/>
            </a:pPr>
            <a:r>
              <a:rPr lang="zh-CN" altLang="en-US"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a:t>
            </a:r>
            <a:endParaRPr lang="en-US" altLang="zh-CN"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权限修饰符</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a:t>
            </a:r>
          </a:p>
          <a:p>
            <a:pPr>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常量</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枚举</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接口概述、特点</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接口的基本使用：被实现</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接口与接口的关系：多继承</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JDK8</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开始接口新增方法</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使用接口的注意事项</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lang="en-US" altLang="zh-CN"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19851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1BF9E66-BEFB-4141-88FA-8BCDFE6D5169}"/>
              </a:ext>
            </a:extLst>
          </p:cNvPr>
          <p:cNvSpPr txBox="1"/>
          <p:nvPr/>
        </p:nvSpPr>
        <p:spPr>
          <a:xfrm>
            <a:off x="711784" y="906145"/>
            <a:ext cx="10104708" cy="5074531"/>
          </a:xfrm>
          <a:prstGeom prst="rect">
            <a:avLst/>
          </a:prstGeom>
          <a:noFill/>
        </p:spPr>
        <p:txBody>
          <a:bodyPr wrap="square">
            <a:spAutoFit/>
          </a:bodyPr>
          <a:lstStyle/>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接口的用法</a:t>
            </a: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28594" indent="-228594">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接口是用来被类</a:t>
            </a: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实现（</a:t>
            </a:r>
            <a:r>
              <a:rPr lang="en-US"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implements</a:t>
            </a: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的，实现接口的类称为</a:t>
            </a: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实现类</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。实现类可以理解成所谓的子类。</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28594" indent="-228594">
              <a:lnSpc>
                <a:spcPct val="200000"/>
              </a:lnSpc>
              <a:buFont typeface="Wingdings" panose="05000000000000000000" pitchFamily="2" charset="2"/>
              <a:buChar char="l"/>
              <a:defRPr/>
            </a:pPr>
            <a:endPar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a:lnSpc>
                <a:spcPct val="200000"/>
              </a:lnSpc>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a:lnSpc>
                <a:spcPct val="200000"/>
              </a:lnSpc>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从上面可以看出，</a:t>
            </a: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接口可以被类单实现，也可以被类多实现。</a:t>
            </a:r>
            <a:endParaRPr lang="en-US"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a:lnSpc>
                <a:spcPct val="200000"/>
              </a:lnSpc>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接口实现的注意事项：</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28594" indent="-228594">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一个类实现接口，必须重写完全部接口的全部抽象方法，否则这个类需要定义成抽象类。</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a:lnSpc>
                <a:spcPct val="200000"/>
              </a:lnSpc>
              <a:defRPr/>
            </a:pPr>
            <a:endParaRPr lang="zh-CN" altLang="en-US"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文本框 2">
            <a:extLst>
              <a:ext uri="{FF2B5EF4-FFF2-40B4-BE49-F238E27FC236}">
                <a16:creationId xmlns:a16="http://schemas.microsoft.com/office/drawing/2014/main" id="{B6D8F4AA-E860-456C-8829-526BBE27B207}"/>
              </a:ext>
            </a:extLst>
          </p:cNvPr>
          <p:cNvSpPr txBox="1"/>
          <p:nvPr/>
        </p:nvSpPr>
        <p:spPr>
          <a:xfrm>
            <a:off x="3893135" y="2868157"/>
            <a:ext cx="184731" cy="307777"/>
          </a:xfrm>
          <a:prstGeom prst="rect">
            <a:avLst/>
          </a:prstGeom>
          <a:noFill/>
        </p:spPr>
        <p:txBody>
          <a:bodyPr wrap="none">
            <a:spAutoFit/>
          </a:bodyPr>
          <a:lstStyle/>
          <a:p>
            <a:pPr>
              <a:defRPr/>
            </a:pPr>
            <a:endParaRPr lang="zh-CN" altLang="en-US" sz="1400" noProof="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TextBox 3">
            <a:extLst>
              <a:ext uri="{FF2B5EF4-FFF2-40B4-BE49-F238E27FC236}">
                <a16:creationId xmlns:a16="http://schemas.microsoft.com/office/drawing/2014/main" id="{E0DB366F-FAB9-4095-9DDE-D6FA9FFAB41A}"/>
              </a:ext>
            </a:extLst>
          </p:cNvPr>
          <p:cNvSpPr txBox="1"/>
          <p:nvPr/>
        </p:nvSpPr>
        <p:spPr>
          <a:xfrm>
            <a:off x="1065360" y="2148537"/>
            <a:ext cx="5265101" cy="102739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修饰符 </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class </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实现类 </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implements </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接口</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1, </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接口</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2, </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接口</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3 , ... {</a:t>
            </a:r>
          </a:p>
          <a:p>
            <a:pPr>
              <a:lnSpc>
                <a:spcPct val="150000"/>
              </a:lnSpc>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p>
          <a:p>
            <a:pPr>
              <a:lnSpc>
                <a:spcPct val="150000"/>
              </a:lnSpc>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实现的关键字：</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implements</a:t>
            </a:r>
            <a:endParaRPr lang="zh-CN"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fade">
                                      <p:cBhvr>
                                        <p:cTn id="3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81449" y="796158"/>
            <a:ext cx="5155324" cy="5651939"/>
          </a:xfrm>
        </p:spPr>
        <p:txBody>
          <a:bodyPr/>
          <a:lstStyle/>
          <a:p>
            <a:pPr>
              <a:buFont typeface="Wingdings" panose="05000000000000000000" pitchFamily="2" charset="2"/>
              <a:buChar char="Ø"/>
            </a:pPr>
            <a:r>
              <a:rPr lang="zh-CN" altLang="en-US"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a:t>
            </a:r>
            <a:endParaRPr lang="en-US" altLang="zh-CN"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权限修饰符</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a:t>
            </a:r>
          </a:p>
          <a:p>
            <a:pPr>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常量</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枚举</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接口概述、特点</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接口的基本使用：被实现</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接口与接口的关系：多继承</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JDK8</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开始接口新增方法</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使用接口的注意事项</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lang="en-US" altLang="zh-CN"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35613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400430" y="797168"/>
            <a:ext cx="5185239" cy="4634523"/>
          </a:xfrm>
        </p:spPr>
        <p:txBody>
          <a:bodyPr/>
          <a:lstStyle/>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权限修饰符</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a:t>
            </a: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常量</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枚举</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5814018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775A26-FB05-4136-A389-F4CF4938746B}"/>
              </a:ext>
            </a:extLst>
          </p:cNvPr>
          <p:cNvSpPr txBox="1"/>
          <p:nvPr/>
        </p:nvSpPr>
        <p:spPr>
          <a:xfrm>
            <a:off x="1035270" y="1191100"/>
            <a:ext cx="8092964" cy="3474093"/>
          </a:xfrm>
          <a:prstGeom prst="rect">
            <a:avLst/>
          </a:prstGeom>
          <a:noFill/>
        </p:spPr>
        <p:txBody>
          <a:bodyPr wrap="square">
            <a:spAutoFit/>
          </a:bodyPr>
          <a:lstStyle/>
          <a:p>
            <a:pPr>
              <a:lnSpc>
                <a:spcPct val="200000"/>
              </a:lnSpc>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基本小结</a:t>
            </a: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类和类的关系：单继承。</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类和接口的关系：多实现。</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接口和接口的关系：多继承，一个接口可以同时继承多个接口。</a:t>
            </a:r>
          </a:p>
          <a:p>
            <a:pPr marL="358131" indent="-358131">
              <a:lnSpc>
                <a:spcPct val="200000"/>
              </a:lnSpc>
              <a:buFont typeface="Wingdings" panose="05000000000000000000" pitchFamily="2" charset="2"/>
              <a:buChar char="l"/>
              <a:defRPr/>
            </a:pPr>
            <a:endPar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a:lnSpc>
                <a:spcPct val="200000"/>
              </a:lnSpc>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接口多继承的作用</a:t>
            </a: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规范合并，整合多个接口为同一个接口，便于子类实现。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423339" y="733096"/>
            <a:ext cx="5155324" cy="5651939"/>
          </a:xfrm>
        </p:spPr>
        <p:txBody>
          <a:bodyPr/>
          <a:lstStyle/>
          <a:p>
            <a:pPr>
              <a:buFont typeface="Wingdings" panose="05000000000000000000" pitchFamily="2" charset="2"/>
              <a:buChar char="Ø"/>
            </a:pPr>
            <a:r>
              <a:rPr lang="zh-CN" altLang="en-US"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a:t>
            </a:r>
            <a:endParaRPr lang="en-US" altLang="zh-CN"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权限修饰符</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a:t>
            </a:r>
          </a:p>
          <a:p>
            <a:pPr>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常量</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枚举</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接口概述、特点</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接口的基本使用：被实现</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接口与接口的关系：多继承</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JDK8</a:t>
            </a: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开始接口新增方法</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使用接口的注意事项</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726009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4">
            <a:extLst>
              <a:ext uri="{FF2B5EF4-FFF2-40B4-BE49-F238E27FC236}">
                <a16:creationId xmlns:a16="http://schemas.microsoft.com/office/drawing/2014/main" id="{E2BDC920-BA14-48A5-B2C1-05B3ECAEE7DA}"/>
              </a:ext>
            </a:extLst>
          </p:cNvPr>
          <p:cNvSpPr txBox="1"/>
          <p:nvPr/>
        </p:nvSpPr>
        <p:spPr>
          <a:xfrm>
            <a:off x="817034" y="1123948"/>
            <a:ext cx="10350500" cy="796436"/>
          </a:xfrm>
          <a:prstGeom prst="rect">
            <a:avLst/>
          </a:prstGeom>
          <a:noFill/>
        </p:spPr>
        <p:txBody>
          <a:bodyPr>
            <a:spAutoFit/>
          </a:bodyPr>
          <a:lstStyle/>
          <a:p>
            <a:pPr>
              <a:lnSpc>
                <a:spcPct val="150000"/>
              </a:lnSpc>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JDK8</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版本开始后，</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只对接口的成员方法进行了新增</a:t>
            </a:r>
          </a:p>
          <a:p>
            <a:pPr>
              <a:lnSpc>
                <a:spcPct val="150000"/>
              </a:lnSpc>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原因如下</a:t>
            </a:r>
          </a:p>
        </p:txBody>
      </p:sp>
      <p:pic>
        <p:nvPicPr>
          <p:cNvPr id="5" name="Picture 29">
            <a:extLst>
              <a:ext uri="{FF2B5EF4-FFF2-40B4-BE49-F238E27FC236}">
                <a16:creationId xmlns:a16="http://schemas.microsoft.com/office/drawing/2014/main" id="{EEA2748C-A1D9-4287-B04C-1832AA5E9B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00" y="3236384"/>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思想气泡: 云 6">
            <a:extLst>
              <a:ext uri="{FF2B5EF4-FFF2-40B4-BE49-F238E27FC236}">
                <a16:creationId xmlns:a16="http://schemas.microsoft.com/office/drawing/2014/main" id="{87800900-10B5-4563-BFA8-CFE13391E530}"/>
              </a:ext>
            </a:extLst>
          </p:cNvPr>
          <p:cNvSpPr/>
          <p:nvPr/>
        </p:nvSpPr>
        <p:spPr>
          <a:xfrm>
            <a:off x="3790951" y="3045885"/>
            <a:ext cx="6817783" cy="2688167"/>
          </a:xfrm>
          <a:prstGeom prst="cloudCallout">
            <a:avLst>
              <a:gd name="adj1" fmla="val -62023"/>
              <a:gd name="adj2" fmla="val -2562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latin typeface="Consolas" panose="020B0609020204030204" pitchFamily="49" charset="0"/>
            </a:endParaRPr>
          </a:p>
        </p:txBody>
      </p:sp>
      <p:sp>
        <p:nvSpPr>
          <p:cNvPr id="10" name="TextBox 3">
            <a:extLst>
              <a:ext uri="{FF2B5EF4-FFF2-40B4-BE49-F238E27FC236}">
                <a16:creationId xmlns:a16="http://schemas.microsoft.com/office/drawing/2014/main" id="{1A53773F-AE4A-4085-8B02-D574066BC4D6}"/>
              </a:ext>
            </a:extLst>
          </p:cNvPr>
          <p:cNvSpPr txBox="1"/>
          <p:nvPr/>
        </p:nvSpPr>
        <p:spPr>
          <a:xfrm>
            <a:off x="4895850" y="3406457"/>
            <a:ext cx="2400300" cy="646331"/>
          </a:xfrm>
          <a:prstGeom prst="rect">
            <a:avLst/>
          </a:prstGeom>
          <a:solidFill>
            <a:srgbClr val="FFFFCC"/>
          </a:solidFill>
          <a:ln w="12700">
            <a:solidFill>
              <a:schemeClr val="tx1"/>
            </a:solidFill>
          </a:ln>
        </p:spPr>
        <p:txBody>
          <a:bodyPr>
            <a:spAutoFit/>
          </a:bodyPr>
          <a:lstStyle/>
          <a:p>
            <a:pPr>
              <a:defRPr/>
            </a:pPr>
            <a:r>
              <a:rPr lang="zh-CN" altLang="zh-CN" sz="1200" b="1" dirty="0">
                <a:solidFill>
                  <a:srgbClr val="000080"/>
                </a:solidFill>
                <a:latin typeface="Consolas" panose="020B0609020204030204" pitchFamily="49" charset="0"/>
              </a:rPr>
              <a:t>public interface </a:t>
            </a:r>
            <a:r>
              <a:rPr lang="zh-CN" altLang="zh-CN" sz="1200" dirty="0">
                <a:solidFill>
                  <a:srgbClr val="000000"/>
                </a:solidFill>
                <a:latin typeface="Consolas" panose="020B0609020204030204" pitchFamily="49" charset="0"/>
              </a:rPr>
              <a:t>Inte</a:t>
            </a:r>
            <a:r>
              <a:rPr lang="en-US" altLang="zh-CN" sz="1200" dirty="0">
                <a:solidFill>
                  <a:srgbClr val="000000"/>
                </a:solidFill>
                <a:latin typeface="Consolas" panose="020B0609020204030204" pitchFamily="49" charset="0"/>
              </a:rPr>
              <a:t>r </a:t>
            </a:r>
            <a:r>
              <a:rPr lang="zh-CN" altLang="zh-CN" sz="1200" dirty="0">
                <a:solidFill>
                  <a:srgbClr val="000000"/>
                </a:solidFill>
                <a:latin typeface="Consolas" panose="020B0609020204030204" pitchFamily="49" charset="0"/>
              </a:rPr>
              <a:t>{</a:t>
            </a:r>
            <a:endParaRPr lang="en-US" altLang="zh-CN" sz="1200" dirty="0">
              <a:solidFill>
                <a:srgbClr val="000000"/>
              </a:solidFill>
              <a:latin typeface="Consolas" panose="020B0609020204030204" pitchFamily="49" charset="0"/>
            </a:endParaRPr>
          </a:p>
          <a:p>
            <a:pPr>
              <a:defRPr/>
            </a:pPr>
            <a:r>
              <a:rPr lang="en-US" altLang="zh-CN" sz="1200" dirty="0">
                <a:solidFill>
                  <a:srgbClr val="000000"/>
                </a:solidFill>
                <a:latin typeface="Consolas" panose="020B0609020204030204" pitchFamily="49" charset="0"/>
              </a:rPr>
              <a:t>    …</a:t>
            </a:r>
            <a:r>
              <a:rPr lang="zh-CN" altLang="en-US" sz="1200" dirty="0">
                <a:solidFill>
                  <a:srgbClr val="000000"/>
                </a:solidFill>
                <a:latin typeface="Consolas" panose="020B0609020204030204" pitchFamily="49" charset="0"/>
              </a:rPr>
              <a:t>若干抽象方法</a:t>
            </a:r>
            <a:endParaRPr lang="en-US" altLang="zh-CN" sz="1200" dirty="0">
              <a:solidFill>
                <a:srgbClr val="000000"/>
              </a:solidFill>
              <a:latin typeface="Consolas" panose="020B0609020204030204" pitchFamily="49" charset="0"/>
            </a:endParaRPr>
          </a:p>
          <a:p>
            <a:pPr>
              <a:defRPr/>
            </a:pPr>
            <a:r>
              <a:rPr lang="zh-CN" altLang="zh-CN" sz="1200" dirty="0">
                <a:solidFill>
                  <a:srgbClr val="000000"/>
                </a:solidFill>
                <a:latin typeface="Consolas" panose="020B0609020204030204" pitchFamily="49" charset="0"/>
              </a:rPr>
              <a:t>}</a:t>
            </a:r>
            <a:endParaRPr lang="zh-CN" altLang="zh-CN" sz="1200" dirty="0">
              <a:latin typeface="Consolas" panose="020B0609020204030204" pitchFamily="49" charset="0"/>
            </a:endParaRPr>
          </a:p>
        </p:txBody>
      </p:sp>
      <p:sp>
        <p:nvSpPr>
          <p:cNvPr id="12" name="TextBox 3">
            <a:extLst>
              <a:ext uri="{FF2B5EF4-FFF2-40B4-BE49-F238E27FC236}">
                <a16:creationId xmlns:a16="http://schemas.microsoft.com/office/drawing/2014/main" id="{F02024EB-B2F6-4532-88E7-C940331136D2}"/>
              </a:ext>
            </a:extLst>
          </p:cNvPr>
          <p:cNvSpPr txBox="1"/>
          <p:nvPr/>
        </p:nvSpPr>
        <p:spPr>
          <a:xfrm>
            <a:off x="4891618" y="4144434"/>
            <a:ext cx="4176183" cy="276999"/>
          </a:xfrm>
          <a:prstGeom prst="rect">
            <a:avLst/>
          </a:prstGeom>
          <a:solidFill>
            <a:srgbClr val="FFFFCC"/>
          </a:solidFill>
          <a:ln w="12700">
            <a:solidFill>
              <a:schemeClr val="tx1"/>
            </a:solidFill>
          </a:ln>
        </p:spPr>
        <p:txBody>
          <a:bodyPr>
            <a:spAutoFit/>
          </a:bodyPr>
          <a:lstStyle/>
          <a:p>
            <a:pPr>
              <a:defRPr/>
            </a:pPr>
            <a:r>
              <a:rPr lang="zh-CN" altLang="zh-CN" sz="1200" b="1" dirty="0">
                <a:solidFill>
                  <a:srgbClr val="000080"/>
                </a:solidFill>
                <a:latin typeface="Consolas" panose="020B0609020204030204" pitchFamily="49" charset="0"/>
              </a:rPr>
              <a:t>public class </a:t>
            </a:r>
            <a:r>
              <a:rPr lang="zh-CN" altLang="zh-CN" sz="1200" dirty="0">
                <a:solidFill>
                  <a:srgbClr val="000000"/>
                </a:solidFill>
                <a:latin typeface="Consolas" panose="020B0609020204030204" pitchFamily="49" charset="0"/>
              </a:rPr>
              <a:t>InterImpl</a:t>
            </a:r>
            <a:r>
              <a:rPr lang="en-US" altLang="zh-CN" sz="1200" dirty="0">
                <a:solidFill>
                  <a:srgbClr val="000000"/>
                </a:solidFill>
                <a:latin typeface="Consolas" panose="020B0609020204030204" pitchFamily="49" charset="0"/>
              </a:rPr>
              <a:t>A</a:t>
            </a:r>
            <a:r>
              <a:rPr lang="zh-CN" altLang="zh-CN" sz="1200" dirty="0">
                <a:solidFill>
                  <a:srgbClr val="000000"/>
                </a:solidFill>
                <a:latin typeface="Consolas" panose="020B0609020204030204" pitchFamily="49" charset="0"/>
              </a:rPr>
              <a:t> </a:t>
            </a:r>
            <a:r>
              <a:rPr lang="zh-CN" altLang="zh-CN" sz="1200" b="1" dirty="0">
                <a:solidFill>
                  <a:srgbClr val="000080"/>
                </a:solidFill>
                <a:latin typeface="Consolas" panose="020B0609020204030204" pitchFamily="49" charset="0"/>
              </a:rPr>
              <a:t>implements </a:t>
            </a:r>
            <a:r>
              <a:rPr lang="zh-CN" altLang="zh-CN" sz="1200" dirty="0">
                <a:solidFill>
                  <a:srgbClr val="000000"/>
                </a:solidFill>
                <a:latin typeface="Consolas" panose="020B0609020204030204" pitchFamily="49" charset="0"/>
              </a:rPr>
              <a:t>Inter {}</a:t>
            </a:r>
            <a:endParaRPr lang="zh-CN" altLang="zh-CN" sz="1200" dirty="0">
              <a:latin typeface="Consolas" panose="020B0609020204030204" pitchFamily="49" charset="0"/>
            </a:endParaRPr>
          </a:p>
        </p:txBody>
      </p:sp>
      <p:sp>
        <p:nvSpPr>
          <p:cNvPr id="14" name="文本框 13">
            <a:extLst>
              <a:ext uri="{FF2B5EF4-FFF2-40B4-BE49-F238E27FC236}">
                <a16:creationId xmlns:a16="http://schemas.microsoft.com/office/drawing/2014/main" id="{5E4EFBFA-F55C-4EE2-B21A-333CB5B92035}"/>
              </a:ext>
            </a:extLst>
          </p:cNvPr>
          <p:cNvSpPr txBox="1"/>
          <p:nvPr/>
        </p:nvSpPr>
        <p:spPr>
          <a:xfrm>
            <a:off x="6479117" y="2554817"/>
            <a:ext cx="3553883" cy="338554"/>
          </a:xfrm>
          <a:prstGeom prst="rect">
            <a:avLst/>
          </a:prstGeom>
          <a:noFill/>
        </p:spPr>
        <p:txBody>
          <a:bodyPr>
            <a:spAutoFit/>
          </a:bodyPr>
          <a:lstStyle/>
          <a:p>
            <a:pPr>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项目</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Version1.0  </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成功上线没有问题</a:t>
            </a:r>
          </a:p>
        </p:txBody>
      </p:sp>
      <p:sp>
        <p:nvSpPr>
          <p:cNvPr id="16" name="TextBox 3">
            <a:extLst>
              <a:ext uri="{FF2B5EF4-FFF2-40B4-BE49-F238E27FC236}">
                <a16:creationId xmlns:a16="http://schemas.microsoft.com/office/drawing/2014/main" id="{ED35362E-A0B6-4D70-8FDF-E92818DC2289}"/>
              </a:ext>
            </a:extLst>
          </p:cNvPr>
          <p:cNvSpPr txBox="1"/>
          <p:nvPr/>
        </p:nvSpPr>
        <p:spPr>
          <a:xfrm>
            <a:off x="4891618" y="4633385"/>
            <a:ext cx="4176183" cy="276999"/>
          </a:xfrm>
          <a:prstGeom prst="rect">
            <a:avLst/>
          </a:prstGeom>
          <a:solidFill>
            <a:srgbClr val="FFFFCC"/>
          </a:solidFill>
          <a:ln w="12700">
            <a:solidFill>
              <a:schemeClr val="tx1"/>
            </a:solidFill>
          </a:ln>
        </p:spPr>
        <p:txBody>
          <a:bodyPr>
            <a:spAutoFit/>
          </a:bodyPr>
          <a:lstStyle/>
          <a:p>
            <a:pPr>
              <a:defRPr/>
            </a:pPr>
            <a:r>
              <a:rPr lang="zh-CN" altLang="zh-CN" sz="1200" b="1" dirty="0">
                <a:solidFill>
                  <a:srgbClr val="000080"/>
                </a:solidFill>
                <a:latin typeface="Consolas" panose="020B0609020204030204" pitchFamily="49" charset="0"/>
              </a:rPr>
              <a:t>public class </a:t>
            </a:r>
            <a:r>
              <a:rPr lang="zh-CN" altLang="zh-CN" sz="1200" dirty="0">
                <a:solidFill>
                  <a:srgbClr val="000000"/>
                </a:solidFill>
                <a:latin typeface="Consolas" panose="020B0609020204030204" pitchFamily="49" charset="0"/>
              </a:rPr>
              <a:t>InterImpl</a:t>
            </a:r>
            <a:r>
              <a:rPr lang="en-US" altLang="zh-CN" sz="1200" dirty="0">
                <a:solidFill>
                  <a:srgbClr val="000000"/>
                </a:solidFill>
                <a:latin typeface="Consolas" panose="020B0609020204030204" pitchFamily="49" charset="0"/>
              </a:rPr>
              <a:t>B</a:t>
            </a:r>
            <a:r>
              <a:rPr lang="zh-CN" altLang="zh-CN" sz="1200" dirty="0">
                <a:solidFill>
                  <a:srgbClr val="000000"/>
                </a:solidFill>
                <a:latin typeface="Consolas" panose="020B0609020204030204" pitchFamily="49" charset="0"/>
              </a:rPr>
              <a:t> </a:t>
            </a:r>
            <a:r>
              <a:rPr lang="zh-CN" altLang="zh-CN" sz="1200" b="1" dirty="0">
                <a:solidFill>
                  <a:srgbClr val="000080"/>
                </a:solidFill>
                <a:latin typeface="Consolas" panose="020B0609020204030204" pitchFamily="49" charset="0"/>
              </a:rPr>
              <a:t>implements </a:t>
            </a:r>
            <a:r>
              <a:rPr lang="zh-CN" altLang="zh-CN" sz="1200" dirty="0">
                <a:solidFill>
                  <a:srgbClr val="000000"/>
                </a:solidFill>
                <a:latin typeface="Consolas" panose="020B0609020204030204" pitchFamily="49" charset="0"/>
              </a:rPr>
              <a:t>Inter {}</a:t>
            </a:r>
            <a:endParaRPr lang="zh-CN" altLang="zh-CN" sz="1200" dirty="0">
              <a:latin typeface="Consolas" panose="020B0609020204030204" pitchFamily="49" charset="0"/>
            </a:endParaRPr>
          </a:p>
        </p:txBody>
      </p:sp>
    </p:spTree>
    <p:extLst>
      <p:ext uri="{BB962C8B-B14F-4D97-AF65-F5344CB8AC3E}">
        <p14:creationId xmlns:p14="http://schemas.microsoft.com/office/powerpoint/2010/main" val="166025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bldLvl="0" animBg="1"/>
      <p:bldP spid="10" grpId="0" bldLvl="0" animBg="1"/>
      <p:bldP spid="12" grpId="0" bldLvl="0" animBg="1"/>
      <p:bldP spid="14" grpId="0"/>
      <p:bldP spid="16"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4">
            <a:extLst>
              <a:ext uri="{FF2B5EF4-FFF2-40B4-BE49-F238E27FC236}">
                <a16:creationId xmlns:a16="http://schemas.microsoft.com/office/drawing/2014/main" id="{E2BDC920-BA14-48A5-B2C1-05B3ECAEE7DA}"/>
              </a:ext>
            </a:extLst>
          </p:cNvPr>
          <p:cNvSpPr txBox="1"/>
          <p:nvPr/>
        </p:nvSpPr>
        <p:spPr>
          <a:xfrm>
            <a:off x="817034" y="1120350"/>
            <a:ext cx="11163673" cy="828240"/>
          </a:xfrm>
          <a:prstGeom prst="rect">
            <a:avLst/>
          </a:prstGeom>
          <a:noFill/>
        </p:spPr>
        <p:txBody>
          <a:bodyPr wrap="square">
            <a:spAutoFit/>
          </a:bodyPr>
          <a:lstStyle/>
          <a:p>
            <a:pPr>
              <a:lnSpc>
                <a:spcPct val="150000"/>
              </a:lnSpc>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项目</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Version2.0</a:t>
            </a:r>
            <a:r>
              <a:rPr lang="zh-CN" altLang="en-US" sz="1600" dirty="0">
                <a:latin typeface="Alibaba PuHuiTi R"/>
                <a:ea typeface="Alibaba PuHuiTi R"/>
                <a:sym typeface="+mn-ea"/>
              </a:rPr>
              <a:t>需要对</a:t>
            </a:r>
            <a:r>
              <a:rPr lang="en-US" altLang="zh-CN" sz="1600" dirty="0">
                <a:latin typeface="Alibaba PuHuiTi R"/>
                <a:ea typeface="Alibaba PuHuiTi R"/>
                <a:sym typeface="+mn-ea"/>
              </a:rPr>
              <a:t>Inter</a:t>
            </a:r>
            <a:r>
              <a:rPr lang="zh-CN" altLang="en-US" sz="1600" dirty="0">
                <a:latin typeface="Alibaba PuHuiTi R"/>
                <a:ea typeface="Alibaba PuHuiTi R"/>
                <a:sym typeface="+mn-ea"/>
              </a:rPr>
              <a:t>接口丰富，加入</a:t>
            </a:r>
            <a:r>
              <a:rPr lang="en-US" altLang="zh-CN" sz="1600" dirty="0">
                <a:latin typeface="Alibaba PuHuiTi R"/>
                <a:ea typeface="Alibaba PuHuiTi R"/>
                <a:sym typeface="+mn-ea"/>
              </a:rPr>
              <a:t>10</a:t>
            </a:r>
            <a:r>
              <a:rPr lang="zh-CN" altLang="en-US" sz="1600" dirty="0">
                <a:latin typeface="Alibaba PuHuiTi R"/>
                <a:ea typeface="Alibaba PuHuiTi R"/>
                <a:sym typeface="+mn-ea"/>
              </a:rPr>
              <a:t>个新的抽象方法，此时改了接口就要所有实现类实现这些方法。</a:t>
            </a:r>
            <a:endParaRPr lang="zh-CN" altLang="en-US" sz="1600" b="1" dirty="0">
              <a:solidFill>
                <a:srgbClr val="FF0000"/>
              </a:solidFill>
              <a:latin typeface="Alibaba PuHuiTi R"/>
              <a:ea typeface="微软雅黑" panose="020B0503020204020204" pitchFamily="34" charset="-122"/>
              <a:sym typeface="+mn-ea"/>
            </a:endParaRPr>
          </a:p>
          <a:p>
            <a:pPr>
              <a:lnSpc>
                <a:spcPct val="150000"/>
              </a:lnSpc>
              <a:defRPr/>
            </a:pPr>
            <a:endParaRPr lang="zh-CN" altLang="en-US" b="1" dirty="0">
              <a:solidFill>
                <a:srgbClr val="FF0000"/>
              </a:solidFill>
              <a:latin typeface="微软雅黑" panose="020B0503020204020204" pitchFamily="34" charset="-122"/>
              <a:ea typeface="Alibaba PuHuiTi R"/>
            </a:endParaRPr>
          </a:p>
        </p:txBody>
      </p:sp>
      <p:pic>
        <p:nvPicPr>
          <p:cNvPr id="5" name="Picture 29">
            <a:extLst>
              <a:ext uri="{FF2B5EF4-FFF2-40B4-BE49-F238E27FC236}">
                <a16:creationId xmlns:a16="http://schemas.microsoft.com/office/drawing/2014/main" id="{EEA2748C-A1D9-4287-B04C-1832AA5E9B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7877" y="2524091"/>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思想气泡: 云 6">
            <a:extLst>
              <a:ext uri="{FF2B5EF4-FFF2-40B4-BE49-F238E27FC236}">
                <a16:creationId xmlns:a16="http://schemas.microsoft.com/office/drawing/2014/main" id="{87800900-10B5-4563-BFA8-CFE13391E530}"/>
              </a:ext>
            </a:extLst>
          </p:cNvPr>
          <p:cNvSpPr/>
          <p:nvPr/>
        </p:nvSpPr>
        <p:spPr>
          <a:xfrm>
            <a:off x="3898528" y="2333366"/>
            <a:ext cx="6817783" cy="2688167"/>
          </a:xfrm>
          <a:prstGeom prst="cloudCallout">
            <a:avLst>
              <a:gd name="adj1" fmla="val -62023"/>
              <a:gd name="adj2" fmla="val -2562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 name="TextBox 3">
            <a:extLst>
              <a:ext uri="{FF2B5EF4-FFF2-40B4-BE49-F238E27FC236}">
                <a16:creationId xmlns:a16="http://schemas.microsoft.com/office/drawing/2014/main" id="{1A53773F-AE4A-4085-8B02-D574066BC4D6}"/>
              </a:ext>
            </a:extLst>
          </p:cNvPr>
          <p:cNvSpPr txBox="1"/>
          <p:nvPr/>
        </p:nvSpPr>
        <p:spPr>
          <a:xfrm>
            <a:off x="5003427" y="2693938"/>
            <a:ext cx="2400300" cy="646331"/>
          </a:xfrm>
          <a:prstGeom prst="rect">
            <a:avLst/>
          </a:prstGeom>
          <a:solidFill>
            <a:srgbClr val="FFFFCC"/>
          </a:solidFill>
          <a:ln w="12700">
            <a:solidFill>
              <a:schemeClr val="tx1"/>
            </a:solidFill>
          </a:ln>
        </p:spPr>
        <p:txBody>
          <a:bodyPr>
            <a:spAutoFit/>
          </a:bodyPr>
          <a:lstStyle/>
          <a:p>
            <a:pPr>
              <a:defRPr/>
            </a:pPr>
            <a:r>
              <a:rPr lang="zh-CN" altLang="zh-CN" sz="1200" b="1" dirty="0">
                <a:solidFill>
                  <a:srgbClr val="000080"/>
                </a:solidFill>
                <a:latin typeface="Consolas" panose="020B0609020204030204" pitchFamily="49" charset="0"/>
              </a:rPr>
              <a:t>public interface </a:t>
            </a:r>
            <a:r>
              <a:rPr lang="zh-CN" altLang="zh-CN" sz="1200" dirty="0">
                <a:solidFill>
                  <a:srgbClr val="000000"/>
                </a:solidFill>
                <a:latin typeface="Consolas" panose="020B0609020204030204" pitchFamily="49" charset="0"/>
              </a:rPr>
              <a:t>Inte</a:t>
            </a:r>
            <a:r>
              <a:rPr lang="en-US" altLang="zh-CN" sz="1200" dirty="0">
                <a:solidFill>
                  <a:srgbClr val="000000"/>
                </a:solidFill>
                <a:latin typeface="Consolas" panose="020B0609020204030204" pitchFamily="49" charset="0"/>
              </a:rPr>
              <a:t>r </a:t>
            </a:r>
            <a:r>
              <a:rPr lang="zh-CN" altLang="zh-CN" sz="1200" dirty="0">
                <a:solidFill>
                  <a:srgbClr val="000000"/>
                </a:solidFill>
                <a:latin typeface="Consolas" panose="020B0609020204030204" pitchFamily="49" charset="0"/>
              </a:rPr>
              <a:t>{</a:t>
            </a:r>
            <a:endParaRPr lang="en-US" altLang="zh-CN" sz="1200" dirty="0">
              <a:solidFill>
                <a:srgbClr val="000000"/>
              </a:solidFill>
              <a:latin typeface="Consolas" panose="020B0609020204030204" pitchFamily="49" charset="0"/>
            </a:endParaRPr>
          </a:p>
          <a:p>
            <a:pPr>
              <a:defRPr/>
            </a:pPr>
            <a:r>
              <a:rPr lang="en-US" altLang="zh-CN" sz="1200" dirty="0">
                <a:solidFill>
                  <a:srgbClr val="000000"/>
                </a:solidFill>
                <a:latin typeface="Consolas" panose="020B0609020204030204" pitchFamily="49" charset="0"/>
              </a:rPr>
              <a:t>    …</a:t>
            </a:r>
            <a:r>
              <a:rPr lang="zh-CN" altLang="en-US" sz="1200" dirty="0">
                <a:solidFill>
                  <a:srgbClr val="000000"/>
                </a:solidFill>
                <a:latin typeface="Consolas" panose="020B0609020204030204" pitchFamily="49" charset="0"/>
              </a:rPr>
              <a:t>若干抽象方法</a:t>
            </a:r>
            <a:endParaRPr lang="en-US" altLang="zh-CN" sz="1200" dirty="0">
              <a:solidFill>
                <a:srgbClr val="000000"/>
              </a:solidFill>
              <a:latin typeface="Consolas" panose="020B0609020204030204" pitchFamily="49" charset="0"/>
            </a:endParaRPr>
          </a:p>
          <a:p>
            <a:pPr>
              <a:defRPr/>
            </a:pPr>
            <a:r>
              <a:rPr lang="zh-CN" altLang="zh-CN" sz="1200" dirty="0">
                <a:solidFill>
                  <a:srgbClr val="000000"/>
                </a:solidFill>
                <a:latin typeface="Consolas" panose="020B0609020204030204" pitchFamily="49" charset="0"/>
              </a:rPr>
              <a:t>}</a:t>
            </a:r>
            <a:endParaRPr lang="zh-CN" altLang="zh-CN" sz="1400" dirty="0">
              <a:latin typeface="Consolas" panose="020B0609020204030204" pitchFamily="49" charset="0"/>
            </a:endParaRPr>
          </a:p>
        </p:txBody>
      </p:sp>
      <p:sp>
        <p:nvSpPr>
          <p:cNvPr id="12" name="TextBox 3">
            <a:extLst>
              <a:ext uri="{FF2B5EF4-FFF2-40B4-BE49-F238E27FC236}">
                <a16:creationId xmlns:a16="http://schemas.microsoft.com/office/drawing/2014/main" id="{F02024EB-B2F6-4532-88E7-C940331136D2}"/>
              </a:ext>
            </a:extLst>
          </p:cNvPr>
          <p:cNvSpPr txBox="1"/>
          <p:nvPr/>
        </p:nvSpPr>
        <p:spPr>
          <a:xfrm>
            <a:off x="4999195" y="3431915"/>
            <a:ext cx="4176183" cy="276999"/>
          </a:xfrm>
          <a:prstGeom prst="rect">
            <a:avLst/>
          </a:prstGeom>
          <a:solidFill>
            <a:srgbClr val="FFFFCC"/>
          </a:solidFill>
          <a:ln w="12700">
            <a:solidFill>
              <a:schemeClr val="tx1"/>
            </a:solidFill>
          </a:ln>
        </p:spPr>
        <p:txBody>
          <a:bodyPr>
            <a:spAutoFit/>
          </a:bodyPr>
          <a:lstStyle/>
          <a:p>
            <a:pPr>
              <a:defRPr/>
            </a:pPr>
            <a:r>
              <a:rPr lang="zh-CN" altLang="zh-CN" sz="1200" b="1" dirty="0">
                <a:solidFill>
                  <a:srgbClr val="000080"/>
                </a:solidFill>
                <a:latin typeface="Consolas" panose="020B0609020204030204" pitchFamily="49" charset="0"/>
              </a:rPr>
              <a:t>public class </a:t>
            </a:r>
            <a:r>
              <a:rPr lang="zh-CN" altLang="zh-CN" sz="1200" dirty="0">
                <a:solidFill>
                  <a:srgbClr val="000000"/>
                </a:solidFill>
                <a:latin typeface="Consolas" panose="020B0609020204030204" pitchFamily="49" charset="0"/>
              </a:rPr>
              <a:t>InterImpl</a:t>
            </a:r>
            <a:r>
              <a:rPr lang="en-US" altLang="zh-CN" sz="1200" dirty="0">
                <a:solidFill>
                  <a:srgbClr val="000000"/>
                </a:solidFill>
                <a:latin typeface="Consolas" panose="020B0609020204030204" pitchFamily="49" charset="0"/>
              </a:rPr>
              <a:t>A</a:t>
            </a:r>
            <a:r>
              <a:rPr lang="zh-CN" altLang="zh-CN" sz="1200" dirty="0">
                <a:solidFill>
                  <a:srgbClr val="000000"/>
                </a:solidFill>
                <a:latin typeface="Consolas" panose="020B0609020204030204" pitchFamily="49" charset="0"/>
              </a:rPr>
              <a:t> </a:t>
            </a:r>
            <a:r>
              <a:rPr lang="zh-CN" altLang="zh-CN" sz="1200" b="1" dirty="0">
                <a:solidFill>
                  <a:srgbClr val="000080"/>
                </a:solidFill>
                <a:latin typeface="Consolas" panose="020B0609020204030204" pitchFamily="49" charset="0"/>
              </a:rPr>
              <a:t>implements </a:t>
            </a:r>
            <a:r>
              <a:rPr lang="zh-CN" altLang="zh-CN" sz="1200" dirty="0">
                <a:solidFill>
                  <a:srgbClr val="000000"/>
                </a:solidFill>
                <a:latin typeface="Consolas" panose="020B0609020204030204" pitchFamily="49" charset="0"/>
              </a:rPr>
              <a:t>Inter {}</a:t>
            </a:r>
            <a:endParaRPr lang="zh-CN" altLang="zh-CN" sz="1400" dirty="0">
              <a:latin typeface="Consolas" panose="020B0609020204030204" pitchFamily="49" charset="0"/>
            </a:endParaRPr>
          </a:p>
        </p:txBody>
      </p:sp>
      <p:sp>
        <p:nvSpPr>
          <p:cNvPr id="14" name="文本框 13">
            <a:extLst>
              <a:ext uri="{FF2B5EF4-FFF2-40B4-BE49-F238E27FC236}">
                <a16:creationId xmlns:a16="http://schemas.microsoft.com/office/drawing/2014/main" id="{5E4EFBFA-F55C-4EE2-B21A-333CB5B92035}"/>
              </a:ext>
            </a:extLst>
          </p:cNvPr>
          <p:cNvSpPr txBox="1"/>
          <p:nvPr/>
        </p:nvSpPr>
        <p:spPr>
          <a:xfrm>
            <a:off x="6586694" y="1842298"/>
            <a:ext cx="3553883" cy="338554"/>
          </a:xfrm>
          <a:prstGeom prst="rect">
            <a:avLst/>
          </a:prstGeom>
          <a:noFill/>
        </p:spPr>
        <p:txBody>
          <a:bodyPr>
            <a:spAutoFit/>
          </a:bodyPr>
          <a:lstStyle/>
          <a:p>
            <a:pPr>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项目</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Version2.0  </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需要扩展功能</a:t>
            </a:r>
          </a:p>
        </p:txBody>
      </p:sp>
      <p:sp>
        <p:nvSpPr>
          <p:cNvPr id="16" name="TextBox 3">
            <a:extLst>
              <a:ext uri="{FF2B5EF4-FFF2-40B4-BE49-F238E27FC236}">
                <a16:creationId xmlns:a16="http://schemas.microsoft.com/office/drawing/2014/main" id="{ED35362E-A0B6-4D70-8FDF-E92818DC2289}"/>
              </a:ext>
            </a:extLst>
          </p:cNvPr>
          <p:cNvSpPr txBox="1"/>
          <p:nvPr/>
        </p:nvSpPr>
        <p:spPr>
          <a:xfrm>
            <a:off x="4999195" y="3920866"/>
            <a:ext cx="4176183" cy="276999"/>
          </a:xfrm>
          <a:prstGeom prst="rect">
            <a:avLst/>
          </a:prstGeom>
          <a:solidFill>
            <a:srgbClr val="FFFFCC"/>
          </a:solidFill>
          <a:ln w="12700">
            <a:solidFill>
              <a:schemeClr val="tx1"/>
            </a:solidFill>
          </a:ln>
        </p:spPr>
        <p:txBody>
          <a:bodyPr>
            <a:spAutoFit/>
          </a:bodyPr>
          <a:lstStyle/>
          <a:p>
            <a:pPr>
              <a:defRPr/>
            </a:pPr>
            <a:r>
              <a:rPr lang="zh-CN" altLang="zh-CN" sz="1200" b="1" dirty="0">
                <a:solidFill>
                  <a:srgbClr val="000080"/>
                </a:solidFill>
                <a:latin typeface="Consolas" panose="020B0609020204030204" pitchFamily="49" charset="0"/>
              </a:rPr>
              <a:t>public class </a:t>
            </a:r>
            <a:r>
              <a:rPr lang="zh-CN" altLang="zh-CN" sz="1200" dirty="0">
                <a:solidFill>
                  <a:srgbClr val="000000"/>
                </a:solidFill>
                <a:latin typeface="Consolas" panose="020B0609020204030204" pitchFamily="49" charset="0"/>
              </a:rPr>
              <a:t>InterImpl</a:t>
            </a:r>
            <a:r>
              <a:rPr lang="en-US" altLang="zh-CN" sz="1200" dirty="0">
                <a:solidFill>
                  <a:srgbClr val="000000"/>
                </a:solidFill>
                <a:latin typeface="Consolas" panose="020B0609020204030204" pitchFamily="49" charset="0"/>
              </a:rPr>
              <a:t>B</a:t>
            </a:r>
            <a:r>
              <a:rPr lang="zh-CN" altLang="zh-CN" sz="1200" dirty="0">
                <a:solidFill>
                  <a:srgbClr val="000000"/>
                </a:solidFill>
                <a:latin typeface="Consolas" panose="020B0609020204030204" pitchFamily="49" charset="0"/>
              </a:rPr>
              <a:t> </a:t>
            </a:r>
            <a:r>
              <a:rPr lang="zh-CN" altLang="zh-CN" sz="1200" b="1" dirty="0">
                <a:solidFill>
                  <a:srgbClr val="000080"/>
                </a:solidFill>
                <a:latin typeface="Consolas" panose="020B0609020204030204" pitchFamily="49" charset="0"/>
              </a:rPr>
              <a:t>implements </a:t>
            </a:r>
            <a:r>
              <a:rPr lang="zh-CN" altLang="zh-CN" sz="1200" dirty="0">
                <a:solidFill>
                  <a:srgbClr val="000000"/>
                </a:solidFill>
                <a:latin typeface="Consolas" panose="020B0609020204030204" pitchFamily="49" charset="0"/>
              </a:rPr>
              <a:t>Inter {}</a:t>
            </a:r>
            <a:endParaRPr lang="zh-CN" altLang="zh-CN" sz="1400" dirty="0">
              <a:latin typeface="Consolas" panose="020B0609020204030204" pitchFamily="49" charset="0"/>
            </a:endParaRPr>
          </a:p>
        </p:txBody>
      </p:sp>
      <p:sp>
        <p:nvSpPr>
          <p:cNvPr id="13" name="卷形: 水平 12">
            <a:extLst>
              <a:ext uri="{FF2B5EF4-FFF2-40B4-BE49-F238E27FC236}">
                <a16:creationId xmlns:a16="http://schemas.microsoft.com/office/drawing/2014/main" id="{0B072D73-20AF-4EA2-8EA6-D1E3903966CE}"/>
              </a:ext>
            </a:extLst>
          </p:cNvPr>
          <p:cNvSpPr/>
          <p:nvPr/>
        </p:nvSpPr>
        <p:spPr>
          <a:xfrm>
            <a:off x="408339" y="4396078"/>
            <a:ext cx="3600451" cy="1517651"/>
          </a:xfrm>
          <a:prstGeom prst="horizontalScroll">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5" name="文本框 14">
            <a:extLst>
              <a:ext uri="{FF2B5EF4-FFF2-40B4-BE49-F238E27FC236}">
                <a16:creationId xmlns:a16="http://schemas.microsoft.com/office/drawing/2014/main" id="{016670DD-9A05-4E9B-9F1E-0359E7EC0DD0}"/>
              </a:ext>
            </a:extLst>
          </p:cNvPr>
          <p:cNvSpPr txBox="1"/>
          <p:nvPr/>
        </p:nvSpPr>
        <p:spPr>
          <a:xfrm>
            <a:off x="702458" y="4671245"/>
            <a:ext cx="2852063" cy="791627"/>
          </a:xfrm>
          <a:prstGeom prst="rect">
            <a:avLst/>
          </a:prstGeom>
          <a:noFill/>
        </p:spPr>
        <p:txBody>
          <a:bodyPr wrap="none">
            <a:spAutoFit/>
          </a:bodyPr>
          <a:lstStyle/>
          <a:p>
            <a:pPr>
              <a:lnSpc>
                <a:spcPct val="150000"/>
              </a:lnSpc>
              <a:defRPr/>
            </a:pPr>
            <a:r>
              <a:rPr lang="zh-CN" altLang="en-US" sz="1600" dirty="0">
                <a:solidFill>
                  <a:schemeClr val="tx1">
                    <a:lumMod val="85000"/>
                    <a:lumOff val="15000"/>
                  </a:schemeClr>
                </a:solidFill>
                <a:latin typeface="Alibaba PuHuiTi R"/>
                <a:ea typeface="微软雅黑" panose="020B0503020204020204" pitchFamily="34" charset="-122"/>
              </a:rPr>
              <a:t>如何能在丰富接口功能的同时</a:t>
            </a:r>
            <a:endParaRPr lang="en-US" altLang="zh-CN" sz="1600" dirty="0">
              <a:solidFill>
                <a:schemeClr val="tx1">
                  <a:lumMod val="85000"/>
                  <a:lumOff val="15000"/>
                </a:schemeClr>
              </a:solidFill>
              <a:latin typeface="Alibaba PuHuiTi R"/>
              <a:ea typeface="微软雅黑" panose="020B0503020204020204" pitchFamily="34" charset="-122"/>
            </a:endParaRPr>
          </a:p>
          <a:p>
            <a:pPr>
              <a:lnSpc>
                <a:spcPct val="150000"/>
              </a:lnSpc>
              <a:defRPr/>
            </a:pPr>
            <a:r>
              <a:rPr lang="zh-CN" altLang="en-US" sz="1600" dirty="0">
                <a:solidFill>
                  <a:schemeClr val="tx1">
                    <a:lumMod val="85000"/>
                    <a:lumOff val="15000"/>
                  </a:schemeClr>
                </a:solidFill>
                <a:latin typeface="Alibaba PuHuiTi R"/>
                <a:ea typeface="微软雅黑" panose="020B0503020204020204" pitchFamily="34" charset="-122"/>
              </a:rPr>
              <a:t>又不对子类代码进行更改呢？</a:t>
            </a:r>
          </a:p>
        </p:txBody>
      </p:sp>
      <p:sp>
        <p:nvSpPr>
          <p:cNvPr id="18" name="文本框 17">
            <a:extLst>
              <a:ext uri="{FF2B5EF4-FFF2-40B4-BE49-F238E27FC236}">
                <a16:creationId xmlns:a16="http://schemas.microsoft.com/office/drawing/2014/main" id="{6F063F2E-35EE-4761-B54B-C925C99075EE}"/>
              </a:ext>
            </a:extLst>
          </p:cNvPr>
          <p:cNvSpPr txBox="1"/>
          <p:nvPr/>
        </p:nvSpPr>
        <p:spPr>
          <a:xfrm>
            <a:off x="4786551" y="5309285"/>
            <a:ext cx="6198918" cy="369332"/>
          </a:xfrm>
          <a:prstGeom prst="rect">
            <a:avLst/>
          </a:prstGeom>
          <a:noFill/>
        </p:spPr>
        <p:txBody>
          <a:bodyPr wrap="square">
            <a:spAutoFit/>
          </a:bodyPr>
          <a:lstStyle/>
          <a:p>
            <a:pPr>
              <a:defRPr/>
            </a:pPr>
            <a:r>
              <a:rPr lang="zh-CN" altLang="en-US" sz="1800" b="1" dirty="0">
                <a:solidFill>
                  <a:srgbClr val="C00000"/>
                </a:solidFill>
                <a:latin typeface="Alibaba PuHuiTi R"/>
                <a:ea typeface="Alibaba PuHuiTi M"/>
              </a:rPr>
              <a:t>允许接口中</a:t>
            </a:r>
            <a:r>
              <a:rPr lang="zh-CN" altLang="en-US" b="1" dirty="0">
                <a:solidFill>
                  <a:srgbClr val="C00000"/>
                </a:solidFill>
                <a:latin typeface="Alibaba PuHuiTi R"/>
                <a:ea typeface="Alibaba PuHuiTi M"/>
              </a:rPr>
              <a:t>直接</a:t>
            </a:r>
            <a:r>
              <a:rPr lang="zh-CN" altLang="en-US" sz="1800" b="1" dirty="0">
                <a:solidFill>
                  <a:srgbClr val="C00000"/>
                </a:solidFill>
                <a:latin typeface="Alibaba PuHuiTi R"/>
                <a:ea typeface="Alibaba PuHuiTi M"/>
              </a:rPr>
              <a:t>定义带有方法体的方法</a:t>
            </a:r>
          </a:p>
        </p:txBody>
      </p:sp>
    </p:spTree>
    <p:extLst>
      <p:ext uri="{BB962C8B-B14F-4D97-AF65-F5344CB8AC3E}">
        <p14:creationId xmlns:p14="http://schemas.microsoft.com/office/powerpoint/2010/main" val="1723114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ppt_x</p:attrName>
                                        </p:attrNameLst>
                                      </p:cBhvr>
                                      <p:tavLst>
                                        <p:tav tm="0">
                                          <p:val>
                                            <p:strVal val="#ppt_x"/>
                                          </p:val>
                                        </p:tav>
                                        <p:tav tm="100000">
                                          <p:val>
                                            <p:strVal val="#ppt_x"/>
                                          </p:val>
                                        </p:tav>
                                      </p:tavLst>
                                    </p:anim>
                                    <p:anim calcmode="lin" valueType="num">
                                      <p:cBhvr>
                                        <p:cTn id="34" dur="500" fill="hold"/>
                                        <p:tgtEl>
                                          <p:spTgt spid="13"/>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ppt_x</p:attrName>
                                        </p:attrNameLst>
                                      </p:cBhvr>
                                      <p:tavLst>
                                        <p:tav tm="0">
                                          <p:val>
                                            <p:strVal val="#ppt_x"/>
                                          </p:val>
                                        </p:tav>
                                        <p:tav tm="100000">
                                          <p:val>
                                            <p:strVal val="#ppt_x"/>
                                          </p:val>
                                        </p:tav>
                                      </p:tavLst>
                                    </p:anim>
                                    <p:anim calcmode="lin" valueType="num">
                                      <p:cBhvr>
                                        <p:cTn id="3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bldLvl="0" animBg="1"/>
      <p:bldP spid="10" grpId="0" bldLvl="0" animBg="1"/>
      <p:bldP spid="12" grpId="0" bldLvl="0" animBg="1"/>
      <p:bldP spid="14" grpId="0"/>
      <p:bldP spid="16" grpId="0" bldLvl="0" animBg="1"/>
      <p:bldP spid="13" grpId="0" bldLvl="0" animBg="1"/>
      <p:bldP spid="15" grpId="0"/>
      <p:bldP spid="1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BE36D4-3CD1-47F5-9140-37A8A7ACAC23}"/>
              </a:ext>
            </a:extLst>
          </p:cNvPr>
          <p:cNvSpPr txBox="1"/>
          <p:nvPr/>
        </p:nvSpPr>
        <p:spPr>
          <a:xfrm>
            <a:off x="716375" y="1578295"/>
            <a:ext cx="11000316" cy="3666966"/>
          </a:xfrm>
          <a:prstGeom prst="rect">
            <a:avLst/>
          </a:prstGeom>
          <a:noFill/>
        </p:spPr>
        <p:txBody>
          <a:bodyPr>
            <a:spAutoFit/>
          </a:bodyPr>
          <a:lstStyle/>
          <a:p>
            <a:pPr>
              <a:lnSpc>
                <a:spcPct val="200000"/>
              </a:lnSpc>
              <a:defRPr/>
            </a:pPr>
            <a:endParaRPr lang="zh-CN" altLang="en-US" sz="14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类似之前写的普通实例方法：</a:t>
            </a:r>
            <a:r>
              <a:rPr lang="zh-CN" altLang="en-US"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必须用default修饰</a:t>
            </a:r>
            <a:endParaRPr lang="en-US" altLang="zh-CN"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85750" indent="-285750">
              <a:lnSpc>
                <a:spcPct val="200000"/>
              </a:lnSpc>
              <a:buFont typeface="Wingdings" panose="05000000000000000000" pitchFamily="2" charset="2"/>
              <a:buChar char="l"/>
              <a:defRPr/>
            </a:pPr>
            <a:r>
              <a:rPr lang="zh-CN" altLang="en-US"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默认会public修饰。需要用接口的实现类的对象来调用</a:t>
            </a:r>
            <a:endParaRPr lang="zh-CN" altLang="en-US"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4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4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4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sz="14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zh-CN" altLang="en-US" sz="14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TextBox 3">
            <a:extLst>
              <a:ext uri="{FF2B5EF4-FFF2-40B4-BE49-F238E27FC236}">
                <a16:creationId xmlns:a16="http://schemas.microsoft.com/office/drawing/2014/main" id="{CF527C12-4F90-4787-8D89-7C5C864300CF}"/>
              </a:ext>
            </a:extLst>
          </p:cNvPr>
          <p:cNvSpPr txBox="1">
            <a:spLocks noChangeArrowheads="1"/>
          </p:cNvSpPr>
          <p:nvPr/>
        </p:nvSpPr>
        <p:spPr bwMode="auto">
          <a:xfrm>
            <a:off x="804803" y="3429000"/>
            <a:ext cx="6529296" cy="923330"/>
          </a:xfrm>
          <a:prstGeom prst="rect">
            <a:avLst/>
          </a:prstGeom>
          <a:solidFill>
            <a:srgbClr val="FFFFE4"/>
          </a:solidFill>
          <a:ln w="12700">
            <a:solidFill>
              <a:schemeClr val="tx1"/>
            </a:solidFill>
            <a:round/>
            <a:headEnd/>
            <a:tailEnd/>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eaLnBrk="0" fontAlgn="base" hangingPunct="0">
              <a:spcBef>
                <a:spcPct val="0"/>
              </a:spcBef>
              <a:spcAft>
                <a:spcPct val="0"/>
              </a:spcAft>
            </a:pPr>
            <a:r>
              <a:rPr lang="zh-CN" altLang="zh-CN" dirty="0">
                <a:solidFill>
                  <a:srgbClr val="0033B3"/>
                </a:solidFill>
                <a:latin typeface="Consolas" panose="020B0609020204030204" pitchFamily="49" charset="0"/>
                <a:ea typeface="Fira Code Medium"/>
              </a:rPr>
              <a:t>default void </a:t>
            </a:r>
            <a:r>
              <a:rPr lang="zh-CN" altLang="zh-CN" dirty="0">
                <a:solidFill>
                  <a:srgbClr val="00627A"/>
                </a:solidFill>
                <a:latin typeface="Consolas" panose="020B0609020204030204" pitchFamily="49" charset="0"/>
                <a:ea typeface="Fira Code Medium"/>
              </a:rPr>
              <a:t>run</a:t>
            </a:r>
            <a:r>
              <a:rPr lang="zh-CN" altLang="zh-CN" dirty="0">
                <a:solidFill>
                  <a:srgbClr val="080808"/>
                </a:solidFill>
                <a:latin typeface="Consolas" panose="020B0609020204030204" pitchFamily="49" charset="0"/>
                <a:ea typeface="Fira Code Medium"/>
              </a:rPr>
              <a:t>(){</a:t>
            </a:r>
            <a:br>
              <a:rPr lang="zh-CN" altLang="zh-CN" dirty="0">
                <a:solidFill>
                  <a:srgbClr val="080808"/>
                </a:solidFill>
                <a:latin typeface="Consolas" panose="020B0609020204030204" pitchFamily="49" charset="0"/>
                <a:ea typeface="Fira Code Medium"/>
              </a:rPr>
            </a:br>
            <a:r>
              <a:rPr lang="zh-CN" altLang="zh-CN" dirty="0">
                <a:solidFill>
                  <a:srgbClr val="080808"/>
                </a:solidFill>
                <a:latin typeface="Consolas" panose="020B0609020204030204" pitchFamily="49" charset="0"/>
                <a:ea typeface="Fira Code Medium"/>
              </a:rPr>
              <a:t>    </a:t>
            </a:r>
            <a:r>
              <a:rPr lang="zh-CN" altLang="zh-CN" dirty="0">
                <a:solidFill>
                  <a:srgbClr val="000000"/>
                </a:solidFill>
                <a:latin typeface="Consolas" panose="020B0609020204030204" pitchFamily="49" charset="0"/>
                <a:ea typeface="Fira Code Medium"/>
              </a:rPr>
              <a:t>System</a:t>
            </a:r>
            <a:r>
              <a:rPr lang="zh-CN" altLang="zh-CN" dirty="0">
                <a:solidFill>
                  <a:srgbClr val="080808"/>
                </a:solidFill>
                <a:latin typeface="Consolas" panose="020B0609020204030204" pitchFamily="49" charset="0"/>
                <a:ea typeface="Fira Code Medium"/>
              </a:rPr>
              <a:t>.</a:t>
            </a:r>
            <a:r>
              <a:rPr lang="zh-CN" altLang="zh-CN" i="1" dirty="0">
                <a:solidFill>
                  <a:srgbClr val="871094"/>
                </a:solidFill>
                <a:latin typeface="Consolas" panose="020B0609020204030204" pitchFamily="49" charset="0"/>
                <a:ea typeface="Fira Code Medium"/>
              </a:rPr>
              <a:t>out</a:t>
            </a:r>
            <a:r>
              <a:rPr lang="zh-CN" altLang="zh-CN" dirty="0">
                <a:solidFill>
                  <a:srgbClr val="080808"/>
                </a:solidFill>
                <a:latin typeface="Consolas" panose="020B0609020204030204" pitchFamily="49" charset="0"/>
                <a:ea typeface="Fira Code Medium"/>
              </a:rPr>
              <a:t>.println(</a:t>
            </a:r>
            <a:r>
              <a:rPr lang="zh-CN" altLang="zh-CN" dirty="0">
                <a:solidFill>
                  <a:srgbClr val="067D17"/>
                </a:solidFill>
                <a:latin typeface="Consolas" panose="020B0609020204030204" pitchFamily="49" charset="0"/>
                <a:ea typeface="Fira Code Medium"/>
              </a:rPr>
              <a:t>"--</a:t>
            </a:r>
            <a:r>
              <a:rPr lang="zh-CN" altLang="zh-CN" dirty="0">
                <a:solidFill>
                  <a:srgbClr val="067D17"/>
                </a:solidFill>
                <a:latin typeface="Consolas" panose="020B0609020204030204" pitchFamily="49" charset="0"/>
              </a:rPr>
              <a:t>开始跑</a:t>
            </a:r>
            <a:r>
              <a:rPr lang="zh-CN" altLang="zh-CN" dirty="0">
                <a:solidFill>
                  <a:srgbClr val="067D17"/>
                </a:solidFill>
                <a:latin typeface="Consolas" panose="020B0609020204030204" pitchFamily="49" charset="0"/>
                <a:ea typeface="Fira Code Medium"/>
              </a:rPr>
              <a:t>--"</a:t>
            </a:r>
            <a:r>
              <a:rPr lang="zh-CN" altLang="zh-CN" dirty="0">
                <a:solidFill>
                  <a:srgbClr val="080808"/>
                </a:solidFill>
                <a:latin typeface="Consolas" panose="020B0609020204030204" pitchFamily="49" charset="0"/>
                <a:ea typeface="Fira Code Medium"/>
              </a:rPr>
              <a:t>);</a:t>
            </a:r>
            <a:br>
              <a:rPr lang="zh-CN" altLang="zh-CN" dirty="0">
                <a:solidFill>
                  <a:srgbClr val="080808"/>
                </a:solidFill>
                <a:latin typeface="Consolas" panose="020B0609020204030204" pitchFamily="49" charset="0"/>
                <a:ea typeface="Fira Code Medium"/>
              </a:rPr>
            </a:br>
            <a:r>
              <a:rPr lang="zh-CN" altLang="zh-CN" dirty="0">
                <a:solidFill>
                  <a:srgbClr val="080808"/>
                </a:solidFill>
                <a:latin typeface="Consolas" panose="020B0609020204030204" pitchFamily="49" charset="0"/>
                <a:ea typeface="Fira Code Medium"/>
              </a:rPr>
              <a:t>}</a:t>
            </a:r>
            <a:endParaRPr lang="zh-CN" altLang="zh-CN" dirty="0">
              <a:latin typeface="Consolas" panose="020B0609020204030204" pitchFamily="49" charset="0"/>
            </a:endParaRPr>
          </a:p>
        </p:txBody>
      </p:sp>
      <p:sp>
        <p:nvSpPr>
          <p:cNvPr id="12" name="文本框 11">
            <a:extLst>
              <a:ext uri="{FF2B5EF4-FFF2-40B4-BE49-F238E27FC236}">
                <a16:creationId xmlns:a16="http://schemas.microsoft.com/office/drawing/2014/main" id="{4E567CBB-952A-458B-AE17-88FB5357B725}"/>
              </a:ext>
            </a:extLst>
          </p:cNvPr>
          <p:cNvSpPr txBox="1"/>
          <p:nvPr/>
        </p:nvSpPr>
        <p:spPr>
          <a:xfrm>
            <a:off x="716375" y="1387412"/>
            <a:ext cx="6133604" cy="369332"/>
          </a:xfrm>
          <a:prstGeom prst="rect">
            <a:avLst/>
          </a:prstGeom>
          <a:noFill/>
        </p:spPr>
        <p:txBody>
          <a:bodyPr wrap="square">
            <a:spAutoFit/>
          </a:bodyPr>
          <a:lstStyle/>
          <a:p>
            <a:pPr>
              <a:defRPr/>
            </a:pPr>
            <a:r>
              <a:rPr lang="zh-CN" altLang="en-US" b="1"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第一种：默认方法</a:t>
            </a:r>
            <a:endParaRPr lang="en-US" altLang="zh-CN" b="1"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131406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BE36D4-3CD1-47F5-9140-37A8A7ACAC23}"/>
              </a:ext>
            </a:extLst>
          </p:cNvPr>
          <p:cNvSpPr txBox="1"/>
          <p:nvPr/>
        </p:nvSpPr>
        <p:spPr>
          <a:xfrm>
            <a:off x="763671" y="1302399"/>
            <a:ext cx="11000316" cy="4028410"/>
          </a:xfrm>
          <a:prstGeom prst="rect">
            <a:avLst/>
          </a:prstGeom>
          <a:noFill/>
        </p:spPr>
        <p:txBody>
          <a:bodyPr>
            <a:spAutoFit/>
          </a:bodyPr>
          <a:lstStyle/>
          <a:p>
            <a:pPr>
              <a:lnSpc>
                <a:spcPct val="200000"/>
              </a:lnSpc>
              <a:defRPr/>
            </a:pPr>
            <a:endParaRPr lang="zh-CN" altLang="en-US" sz="1400" noProof="1">
              <a:solidFill>
                <a:schemeClr val="tx1">
                  <a:lumMod val="85000"/>
                  <a:lumOff val="15000"/>
                </a:schemeClr>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l"/>
              <a:defRPr/>
            </a:pPr>
            <a:r>
              <a:rPr lang="zh-CN" altLang="en-US" sz="1600" noProof="1">
                <a:solidFill>
                  <a:schemeClr val="tx1">
                    <a:lumMod val="85000"/>
                    <a:lumOff val="15000"/>
                  </a:schemeClr>
                </a:solidFill>
                <a:latin typeface="微软雅黑" panose="020B0503020204020204" pitchFamily="34" charset="-122"/>
                <a:ea typeface="Alibaba PuHuiTi R"/>
                <a:sym typeface="+mn-ea"/>
              </a:rPr>
              <a:t>默认会public修饰，必须</a:t>
            </a:r>
            <a:r>
              <a:rPr lang="en-US" altLang="zh-CN" sz="1600" noProof="1">
                <a:solidFill>
                  <a:schemeClr val="tx1">
                    <a:lumMod val="85000"/>
                    <a:lumOff val="15000"/>
                  </a:schemeClr>
                </a:solidFill>
                <a:latin typeface="微软雅黑" panose="020B0503020204020204" pitchFamily="34" charset="-122"/>
                <a:ea typeface="Alibaba PuHuiTi R"/>
                <a:sym typeface="+mn-ea"/>
              </a:rPr>
              <a:t>static</a:t>
            </a:r>
            <a:r>
              <a:rPr lang="zh-CN" altLang="en-US" sz="1600" noProof="1">
                <a:solidFill>
                  <a:schemeClr val="tx1">
                    <a:lumMod val="85000"/>
                    <a:lumOff val="15000"/>
                  </a:schemeClr>
                </a:solidFill>
                <a:latin typeface="微软雅黑" panose="020B0503020204020204" pitchFamily="34" charset="-122"/>
                <a:ea typeface="Alibaba PuHuiTi R"/>
                <a:sym typeface="+mn-ea"/>
              </a:rPr>
              <a:t>修饰。</a:t>
            </a:r>
            <a:endParaRPr lang="en-US" altLang="zh-CN" sz="1600" noProof="1">
              <a:solidFill>
                <a:schemeClr val="tx1">
                  <a:lumMod val="85000"/>
                  <a:lumOff val="15000"/>
                </a:schemeClr>
              </a:solidFill>
              <a:latin typeface="微软雅黑" panose="020B0503020204020204" pitchFamily="34" charset="-122"/>
              <a:ea typeface="Alibaba PuHuiTi R"/>
              <a:sym typeface="+mn-ea"/>
            </a:endParaRPr>
          </a:p>
          <a:p>
            <a:pPr marL="285750" indent="-285750">
              <a:lnSpc>
                <a:spcPct val="200000"/>
              </a:lnSpc>
              <a:buFont typeface="Wingdings" panose="05000000000000000000" pitchFamily="2" charset="2"/>
              <a:buChar char="l"/>
              <a:defRPr/>
            </a:pPr>
            <a:r>
              <a:rPr lang="zh-CN" altLang="en-US" sz="1600" b="1" noProof="1">
                <a:solidFill>
                  <a:srgbClr val="C00000"/>
                </a:solidFill>
                <a:latin typeface="微软雅黑" panose="020B0503020204020204" pitchFamily="34" charset="-122"/>
                <a:ea typeface="Alibaba PuHuiTi R"/>
                <a:sym typeface="+mn-ea"/>
              </a:rPr>
              <a:t>注意：接口的静态方法必须用本身的接口名来调用。</a:t>
            </a:r>
            <a:endParaRPr lang="zh-CN" altLang="en-US" sz="1600" b="1" noProof="1">
              <a:solidFill>
                <a:srgbClr val="C00000"/>
              </a:solidFill>
              <a:latin typeface="微软雅黑" panose="020B0503020204020204" pitchFamily="34" charset="-122"/>
              <a:ea typeface="Alibaba PuHuiTi R"/>
            </a:endParaRPr>
          </a:p>
          <a:p>
            <a:pPr>
              <a:lnSpc>
                <a:spcPct val="200000"/>
              </a:lnSpc>
              <a:defRPr/>
            </a:pPr>
            <a:r>
              <a:rPr lang="zh-CN" altLang="en-US" sz="1200" noProof="1">
                <a:solidFill>
                  <a:schemeClr val="tx1">
                    <a:lumMod val="85000"/>
                    <a:lumOff val="15000"/>
                  </a:schemeClr>
                </a:solidFill>
                <a:latin typeface="微软雅黑" panose="020B0503020204020204" pitchFamily="34" charset="-122"/>
                <a:ea typeface="微软雅黑" panose="020B0503020204020204" pitchFamily="34" charset="-122"/>
              </a:rPr>
              <a:t> </a:t>
            </a:r>
          </a:p>
          <a:p>
            <a:pPr>
              <a:lnSpc>
                <a:spcPct val="200000"/>
              </a:lnSpc>
              <a:defRPr/>
            </a:pPr>
            <a:endParaRPr lang="en-US" altLang="zh-CN" sz="1600" noProof="1">
              <a:solidFill>
                <a:schemeClr val="tx1">
                  <a:lumMod val="85000"/>
                  <a:lumOff val="15000"/>
                </a:schemeClr>
              </a:solidFill>
              <a:latin typeface="微软雅黑" panose="020B0503020204020204" pitchFamily="34" charset="-122"/>
              <a:ea typeface="Alibaba PuHuiTi R"/>
            </a:endParaRPr>
          </a:p>
          <a:p>
            <a:pPr>
              <a:lnSpc>
                <a:spcPct val="200000"/>
              </a:lnSpc>
              <a:defRPr/>
            </a:pPr>
            <a:endParaRPr lang="en-US" altLang="zh-CN" sz="1400" noProof="1">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defRPr/>
            </a:pPr>
            <a:endParaRPr lang="en-US" altLang="zh-CN" sz="1400" noProof="1">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defRPr/>
            </a:pPr>
            <a:r>
              <a:rPr lang="en-US" altLang="zh-CN" sz="1400" noProof="1">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1400" noProof="1">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defRPr/>
            </a:pPr>
            <a:endParaRPr lang="zh-CN" altLang="en-US" sz="1400" noProof="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4E567CBB-952A-458B-AE17-88FB5357B725}"/>
              </a:ext>
            </a:extLst>
          </p:cNvPr>
          <p:cNvSpPr txBox="1"/>
          <p:nvPr/>
        </p:nvSpPr>
        <p:spPr>
          <a:xfrm>
            <a:off x="763671" y="1111516"/>
            <a:ext cx="6133604" cy="369332"/>
          </a:xfrm>
          <a:prstGeom prst="rect">
            <a:avLst/>
          </a:prstGeom>
          <a:noFill/>
        </p:spPr>
        <p:txBody>
          <a:bodyPr wrap="square">
            <a:spAutoFit/>
          </a:bodyPr>
          <a:lstStyle/>
          <a:p>
            <a:pPr>
              <a:defRPr/>
            </a:pPr>
            <a:r>
              <a:rPr lang="zh-CN" altLang="en-US" b="1"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第二种：静态方法</a:t>
            </a:r>
            <a:endParaRPr lang="en-US" altLang="zh-CN" b="1"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TextBox 3">
            <a:extLst>
              <a:ext uri="{FF2B5EF4-FFF2-40B4-BE49-F238E27FC236}">
                <a16:creationId xmlns:a16="http://schemas.microsoft.com/office/drawing/2014/main" id="{C3E65CC8-2977-4225-AC8F-FEA757B6D6FC}"/>
              </a:ext>
            </a:extLst>
          </p:cNvPr>
          <p:cNvSpPr txBox="1">
            <a:spLocks noChangeArrowheads="1"/>
          </p:cNvSpPr>
          <p:nvPr/>
        </p:nvSpPr>
        <p:spPr bwMode="auto">
          <a:xfrm>
            <a:off x="863153" y="3173641"/>
            <a:ext cx="7826945" cy="830997"/>
          </a:xfrm>
          <a:prstGeom prst="rect">
            <a:avLst/>
          </a:prstGeom>
          <a:solidFill>
            <a:srgbClr val="FFFFE4"/>
          </a:solidFill>
          <a:ln w="12700">
            <a:solidFill>
              <a:schemeClr val="tx1"/>
            </a:solidFill>
            <a:round/>
            <a:headEnd/>
            <a:tailEnd/>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eaLnBrk="0" fontAlgn="base" hangingPunct="0">
              <a:spcBef>
                <a:spcPct val="0"/>
              </a:spcBef>
              <a:spcAft>
                <a:spcPct val="0"/>
              </a:spcAft>
            </a:pPr>
            <a:r>
              <a:rPr lang="zh-CN" altLang="zh-CN" sz="1600" dirty="0">
                <a:solidFill>
                  <a:srgbClr val="0033B3"/>
                </a:solidFill>
                <a:latin typeface="Consolas" panose="020B0609020204030204" pitchFamily="49" charset="0"/>
                <a:ea typeface="Fira Code Medium"/>
              </a:rPr>
              <a:t>static void </a:t>
            </a:r>
            <a:r>
              <a:rPr lang="zh-CN" altLang="zh-CN" sz="1600" dirty="0">
                <a:solidFill>
                  <a:srgbClr val="00627A"/>
                </a:solidFill>
                <a:latin typeface="Consolas" panose="020B0609020204030204" pitchFamily="49" charset="0"/>
                <a:ea typeface="Fira Code Medium"/>
              </a:rPr>
              <a:t>inAddr</a:t>
            </a:r>
            <a:r>
              <a:rPr lang="zh-CN" altLang="zh-CN" sz="1600" dirty="0">
                <a:solidFill>
                  <a:srgbClr val="080808"/>
                </a:solidFill>
                <a:latin typeface="Consolas" panose="020B0609020204030204" pitchFamily="49" charset="0"/>
                <a:ea typeface="Fira Code Medium"/>
              </a:rPr>
              <a:t>(){</a:t>
            </a:r>
            <a:br>
              <a:rPr lang="zh-CN" altLang="zh-CN" sz="1600" dirty="0">
                <a:solidFill>
                  <a:srgbClr val="080808"/>
                </a:solidFill>
                <a:latin typeface="Consolas" panose="020B0609020204030204" pitchFamily="49" charset="0"/>
                <a:ea typeface="Fira Code Medium"/>
              </a:rPr>
            </a:br>
            <a:r>
              <a:rPr lang="zh-CN" altLang="zh-CN" sz="1600" dirty="0">
                <a:solidFill>
                  <a:srgbClr val="080808"/>
                </a:solidFill>
                <a:latin typeface="Consolas" panose="020B0609020204030204" pitchFamily="49" charset="0"/>
                <a:ea typeface="Fira Code Medium"/>
              </a:rPr>
              <a:t>   </a:t>
            </a:r>
            <a:r>
              <a:rPr lang="zh-CN" altLang="zh-CN" sz="1600" dirty="0">
                <a:solidFill>
                  <a:srgbClr val="000000"/>
                </a:solidFill>
                <a:latin typeface="Consolas" panose="020B0609020204030204" pitchFamily="49" charset="0"/>
                <a:ea typeface="Fira Code Medium"/>
              </a:rPr>
              <a:t>System</a:t>
            </a:r>
            <a:r>
              <a:rPr lang="zh-CN" altLang="zh-CN" sz="1600" dirty="0">
                <a:solidFill>
                  <a:srgbClr val="080808"/>
                </a:solidFill>
                <a:latin typeface="Consolas" panose="020B0609020204030204" pitchFamily="49" charset="0"/>
                <a:ea typeface="Fira Code Medium"/>
              </a:rPr>
              <a:t>.</a:t>
            </a:r>
            <a:r>
              <a:rPr lang="zh-CN" altLang="zh-CN" sz="1600" i="1" dirty="0">
                <a:solidFill>
                  <a:srgbClr val="871094"/>
                </a:solidFill>
                <a:latin typeface="Consolas" panose="020B0609020204030204" pitchFamily="49" charset="0"/>
                <a:ea typeface="Fira Code Medium"/>
              </a:rPr>
              <a:t>out</a:t>
            </a:r>
            <a:r>
              <a:rPr lang="zh-CN" altLang="zh-CN" sz="1600" dirty="0">
                <a:solidFill>
                  <a:srgbClr val="080808"/>
                </a:solidFill>
                <a:latin typeface="Consolas" panose="020B0609020204030204" pitchFamily="49" charset="0"/>
                <a:ea typeface="Fira Code Medium"/>
              </a:rPr>
              <a:t>.println(</a:t>
            </a:r>
            <a:r>
              <a:rPr lang="zh-CN" altLang="zh-CN" sz="1600" dirty="0">
                <a:solidFill>
                  <a:srgbClr val="067D17"/>
                </a:solidFill>
                <a:latin typeface="Consolas" panose="020B0609020204030204" pitchFamily="49" charset="0"/>
                <a:ea typeface="Fira Code Medium"/>
              </a:rPr>
              <a:t>"</a:t>
            </a:r>
            <a:r>
              <a:rPr lang="zh-CN" altLang="zh-CN" sz="1600" dirty="0">
                <a:solidFill>
                  <a:srgbClr val="067D17"/>
                </a:solidFill>
                <a:latin typeface="Consolas" panose="020B0609020204030204" pitchFamily="49" charset="0"/>
              </a:rPr>
              <a:t>我们都在黑马培训中心快乐的学习</a:t>
            </a:r>
            <a:r>
              <a:rPr lang="zh-CN" altLang="zh-CN" sz="1600" dirty="0">
                <a:solidFill>
                  <a:srgbClr val="067D17"/>
                </a:solidFill>
                <a:latin typeface="Consolas" panose="020B0609020204030204" pitchFamily="49" charset="0"/>
                <a:ea typeface="Fira Code Medium"/>
              </a:rPr>
              <a:t>Java!"</a:t>
            </a:r>
            <a:r>
              <a:rPr lang="zh-CN" altLang="zh-CN" sz="1600" dirty="0">
                <a:solidFill>
                  <a:srgbClr val="080808"/>
                </a:solidFill>
                <a:latin typeface="Consolas" panose="020B0609020204030204" pitchFamily="49" charset="0"/>
                <a:ea typeface="Fira Code Medium"/>
              </a:rPr>
              <a:t>);</a:t>
            </a:r>
            <a:br>
              <a:rPr lang="zh-CN" altLang="zh-CN" sz="1600" dirty="0">
                <a:solidFill>
                  <a:srgbClr val="080808"/>
                </a:solidFill>
                <a:latin typeface="Consolas" panose="020B0609020204030204" pitchFamily="49" charset="0"/>
                <a:ea typeface="Fira Code Medium"/>
              </a:rPr>
            </a:br>
            <a:r>
              <a:rPr lang="zh-CN" altLang="zh-CN" sz="1600" dirty="0">
                <a:solidFill>
                  <a:srgbClr val="080808"/>
                </a:solidFill>
                <a:latin typeface="Consolas" panose="020B0609020204030204" pitchFamily="49" charset="0"/>
                <a:ea typeface="Fira Code Medium"/>
              </a:rPr>
              <a:t>}</a:t>
            </a:r>
            <a:endParaRPr lang="zh-CN" altLang="zh-CN" sz="1600" dirty="0">
              <a:latin typeface="Consolas" panose="020B0609020204030204" pitchFamily="49" charset="0"/>
            </a:endParaRPr>
          </a:p>
        </p:txBody>
      </p:sp>
    </p:spTree>
    <p:extLst>
      <p:ext uri="{BB962C8B-B14F-4D97-AF65-F5344CB8AC3E}">
        <p14:creationId xmlns:p14="http://schemas.microsoft.com/office/powerpoint/2010/main" val="426346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BE36D4-3CD1-47F5-9140-37A8A7ACAC23}"/>
              </a:ext>
            </a:extLst>
          </p:cNvPr>
          <p:cNvSpPr txBox="1"/>
          <p:nvPr/>
        </p:nvSpPr>
        <p:spPr>
          <a:xfrm>
            <a:off x="732140" y="1483702"/>
            <a:ext cx="11000316" cy="3659079"/>
          </a:xfrm>
          <a:prstGeom prst="rect">
            <a:avLst/>
          </a:prstGeom>
          <a:noFill/>
        </p:spPr>
        <p:txBody>
          <a:bodyPr>
            <a:spAutoFit/>
          </a:bodyPr>
          <a:lstStyle/>
          <a:p>
            <a:pPr>
              <a:lnSpc>
                <a:spcPct val="200000"/>
              </a:lnSpc>
              <a:defRPr/>
            </a:pPr>
            <a:endParaRPr lang="zh-CN" altLang="en-US" sz="1400" noProof="1">
              <a:solidFill>
                <a:schemeClr val="tx1">
                  <a:lumMod val="85000"/>
                  <a:lumOff val="15000"/>
                </a:schemeClr>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l"/>
              <a:defRPr/>
            </a:pPr>
            <a:r>
              <a:rPr lang="zh-CN" altLang="en-US" sz="1600" noProof="1">
                <a:solidFill>
                  <a:schemeClr val="tx1">
                    <a:lumMod val="85000"/>
                    <a:lumOff val="15000"/>
                  </a:schemeClr>
                </a:solidFill>
                <a:latin typeface="微软雅黑" panose="020B0503020204020204" pitchFamily="34" charset="-122"/>
                <a:ea typeface="Alibaba PuHuiTi R"/>
              </a:rPr>
              <a:t>就是私有的实例方法:，必须使用</a:t>
            </a:r>
            <a:r>
              <a:rPr lang="en-US" altLang="zh-CN" sz="1600" noProof="1">
                <a:solidFill>
                  <a:schemeClr val="tx1">
                    <a:lumMod val="85000"/>
                    <a:lumOff val="15000"/>
                  </a:schemeClr>
                </a:solidFill>
                <a:latin typeface="微软雅黑" panose="020B0503020204020204" pitchFamily="34" charset="-122"/>
                <a:ea typeface="Alibaba PuHuiTi R"/>
              </a:rPr>
              <a:t>private</a:t>
            </a:r>
            <a:r>
              <a:rPr lang="zh-CN" altLang="en-US" sz="1600" noProof="1">
                <a:solidFill>
                  <a:schemeClr val="tx1">
                    <a:lumMod val="85000"/>
                    <a:lumOff val="15000"/>
                  </a:schemeClr>
                </a:solidFill>
                <a:latin typeface="微软雅黑" panose="020B0503020204020204" pitchFamily="34" charset="-122"/>
                <a:ea typeface="Alibaba PuHuiTi R"/>
              </a:rPr>
              <a:t>修饰，从</a:t>
            </a:r>
            <a:r>
              <a:rPr lang="zh-CN" altLang="en-US" sz="1600" b="1" noProof="1">
                <a:solidFill>
                  <a:srgbClr val="C00000"/>
                </a:solidFill>
                <a:latin typeface="微软雅黑" panose="020B0503020204020204" pitchFamily="34" charset="-122"/>
                <a:ea typeface="Alibaba PuHuiTi R"/>
              </a:rPr>
              <a:t>JDK 1.9才开始有的</a:t>
            </a:r>
            <a:r>
              <a:rPr lang="zh-CN" altLang="en-US" sz="1600" noProof="1">
                <a:solidFill>
                  <a:schemeClr val="tx1">
                    <a:lumMod val="85000"/>
                    <a:lumOff val="15000"/>
                  </a:schemeClr>
                </a:solidFill>
                <a:latin typeface="微软雅黑" panose="020B0503020204020204" pitchFamily="34" charset="-122"/>
                <a:ea typeface="Alibaba PuHuiTi R"/>
              </a:rPr>
              <a:t>。</a:t>
            </a:r>
            <a:endParaRPr lang="en-US" altLang="zh-CN" sz="1600" noProof="1">
              <a:solidFill>
                <a:schemeClr val="tx1">
                  <a:lumMod val="85000"/>
                  <a:lumOff val="15000"/>
                </a:schemeClr>
              </a:solidFill>
              <a:latin typeface="微软雅黑" panose="020B0503020204020204" pitchFamily="34" charset="-122"/>
              <a:ea typeface="Alibaba PuHuiTi R"/>
            </a:endParaRPr>
          </a:p>
          <a:p>
            <a:pPr marL="285750" indent="-285750">
              <a:lnSpc>
                <a:spcPct val="200000"/>
              </a:lnSpc>
              <a:buFont typeface="Wingdings" panose="05000000000000000000" pitchFamily="2" charset="2"/>
              <a:buChar char="l"/>
              <a:defRPr/>
            </a:pPr>
            <a:r>
              <a:rPr lang="zh-CN" altLang="en-US" sz="1600" noProof="1">
                <a:solidFill>
                  <a:schemeClr val="tx1">
                    <a:lumMod val="85000"/>
                    <a:lumOff val="15000"/>
                  </a:schemeClr>
                </a:solidFill>
                <a:latin typeface="微软雅黑" panose="020B0503020204020204" pitchFamily="34" charset="-122"/>
                <a:ea typeface="Alibaba PuHuiTi R"/>
                <a:sym typeface="+mn-ea"/>
              </a:rPr>
              <a:t>只能在本类中被其他的默认方法或者私有方法访问。</a:t>
            </a:r>
            <a:endParaRPr lang="zh-CN" altLang="en-US" sz="1600" noProof="1">
              <a:solidFill>
                <a:schemeClr val="tx1">
                  <a:lumMod val="85000"/>
                  <a:lumOff val="15000"/>
                </a:schemeClr>
              </a:solidFill>
              <a:latin typeface="微软雅黑" panose="020B0503020204020204" pitchFamily="34" charset="-122"/>
              <a:ea typeface="Alibaba PuHuiTi R"/>
            </a:endParaRPr>
          </a:p>
          <a:p>
            <a:pPr>
              <a:lnSpc>
                <a:spcPct val="200000"/>
              </a:lnSpc>
              <a:defRPr/>
            </a:pPr>
            <a:endParaRPr lang="en-US" altLang="zh-CN" sz="1600" noProof="1">
              <a:solidFill>
                <a:schemeClr val="tx1">
                  <a:lumMod val="85000"/>
                  <a:lumOff val="15000"/>
                </a:schemeClr>
              </a:solidFill>
              <a:latin typeface="微软雅黑" panose="020B0503020204020204" pitchFamily="34" charset="-122"/>
              <a:ea typeface="Alibaba PuHuiTi R"/>
            </a:endParaRPr>
          </a:p>
          <a:p>
            <a:pPr>
              <a:lnSpc>
                <a:spcPct val="200000"/>
              </a:lnSpc>
              <a:defRPr/>
            </a:pPr>
            <a:endParaRPr lang="en-US" altLang="zh-CN" sz="1400" noProof="1">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defRPr/>
            </a:pPr>
            <a:endParaRPr lang="en-US" altLang="zh-CN" sz="1400" noProof="1">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defRPr/>
            </a:pPr>
            <a:r>
              <a:rPr lang="en-US" altLang="zh-CN" sz="1400" noProof="1">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1400" noProof="1">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defRPr/>
            </a:pPr>
            <a:endParaRPr lang="zh-CN" altLang="en-US" sz="1400" noProof="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4E567CBB-952A-458B-AE17-88FB5357B725}"/>
              </a:ext>
            </a:extLst>
          </p:cNvPr>
          <p:cNvSpPr txBox="1"/>
          <p:nvPr/>
        </p:nvSpPr>
        <p:spPr>
          <a:xfrm>
            <a:off x="732140" y="1292819"/>
            <a:ext cx="6133604" cy="369332"/>
          </a:xfrm>
          <a:prstGeom prst="rect">
            <a:avLst/>
          </a:prstGeom>
          <a:noFill/>
        </p:spPr>
        <p:txBody>
          <a:bodyPr wrap="square">
            <a:spAutoFit/>
          </a:bodyPr>
          <a:lstStyle/>
          <a:p>
            <a:pPr>
              <a:defRPr/>
            </a:pPr>
            <a:r>
              <a:rPr lang="zh-CN" altLang="en-US" b="1"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第三种：私有方法</a:t>
            </a:r>
            <a:endParaRPr lang="en-US" altLang="zh-CN" b="1"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TextBox 3">
            <a:extLst>
              <a:ext uri="{FF2B5EF4-FFF2-40B4-BE49-F238E27FC236}">
                <a16:creationId xmlns:a16="http://schemas.microsoft.com/office/drawing/2014/main" id="{C8BC6A18-4AFE-41D2-9242-5BCCA481E956}"/>
              </a:ext>
            </a:extLst>
          </p:cNvPr>
          <p:cNvSpPr txBox="1">
            <a:spLocks noChangeArrowheads="1"/>
          </p:cNvSpPr>
          <p:nvPr/>
        </p:nvSpPr>
        <p:spPr bwMode="auto">
          <a:xfrm>
            <a:off x="807354" y="3313241"/>
            <a:ext cx="6290733" cy="1154675"/>
          </a:xfrm>
          <a:prstGeom prst="rect">
            <a:avLst/>
          </a:prstGeom>
          <a:solidFill>
            <a:srgbClr val="FFFFE4"/>
          </a:solidFill>
          <a:ln w="12700">
            <a:solidFill>
              <a:schemeClr val="tx1"/>
            </a:solidFill>
            <a:round/>
            <a:headEnd/>
            <a:tailEnd/>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600" dirty="0">
                <a:solidFill>
                  <a:srgbClr val="0033B3"/>
                </a:solidFill>
                <a:latin typeface="Consolas" panose="020B0609020204030204" pitchFamily="49" charset="0"/>
                <a:ea typeface="Fira Code Medium"/>
              </a:rPr>
              <a:t>private void </a:t>
            </a:r>
            <a:r>
              <a:rPr lang="zh-CN" altLang="zh-CN" sz="1600" dirty="0">
                <a:solidFill>
                  <a:srgbClr val="00627A"/>
                </a:solidFill>
                <a:latin typeface="Consolas" panose="020B0609020204030204" pitchFamily="49" charset="0"/>
                <a:ea typeface="Fira Code Medium"/>
              </a:rPr>
              <a:t>go</a:t>
            </a:r>
            <a:r>
              <a:rPr lang="zh-CN" altLang="zh-CN" sz="1600" dirty="0">
                <a:solidFill>
                  <a:srgbClr val="080808"/>
                </a:solidFill>
                <a:latin typeface="Consolas" panose="020B0609020204030204" pitchFamily="49" charset="0"/>
                <a:ea typeface="Fira Code Medium"/>
              </a:rPr>
              <a:t>(){</a:t>
            </a:r>
            <a:br>
              <a:rPr lang="zh-CN" altLang="zh-CN" sz="1600" dirty="0">
                <a:solidFill>
                  <a:srgbClr val="080808"/>
                </a:solidFill>
                <a:latin typeface="Consolas" panose="020B0609020204030204" pitchFamily="49" charset="0"/>
                <a:ea typeface="Fira Code Medium"/>
              </a:rPr>
            </a:br>
            <a:r>
              <a:rPr lang="zh-CN" altLang="zh-CN" sz="1600" dirty="0">
                <a:solidFill>
                  <a:srgbClr val="080808"/>
                </a:solidFill>
                <a:latin typeface="Consolas" panose="020B0609020204030204" pitchFamily="49" charset="0"/>
                <a:ea typeface="Fira Code Medium"/>
              </a:rPr>
              <a:t>    </a:t>
            </a:r>
            <a:r>
              <a:rPr lang="zh-CN" altLang="zh-CN" sz="1600" dirty="0">
                <a:solidFill>
                  <a:srgbClr val="000000"/>
                </a:solidFill>
                <a:latin typeface="Consolas" panose="020B0609020204030204" pitchFamily="49" charset="0"/>
                <a:ea typeface="Fira Code Medium"/>
              </a:rPr>
              <a:t>System</a:t>
            </a:r>
            <a:r>
              <a:rPr lang="zh-CN" altLang="zh-CN" sz="1600" dirty="0">
                <a:solidFill>
                  <a:srgbClr val="080808"/>
                </a:solidFill>
                <a:latin typeface="Consolas" panose="020B0609020204030204" pitchFamily="49" charset="0"/>
                <a:ea typeface="Fira Code Medium"/>
              </a:rPr>
              <a:t>.</a:t>
            </a:r>
            <a:r>
              <a:rPr lang="zh-CN" altLang="zh-CN" sz="1600" i="1" dirty="0">
                <a:solidFill>
                  <a:srgbClr val="871094"/>
                </a:solidFill>
                <a:latin typeface="Consolas" panose="020B0609020204030204" pitchFamily="49" charset="0"/>
                <a:ea typeface="Fira Code Medium"/>
              </a:rPr>
              <a:t>out</a:t>
            </a:r>
            <a:r>
              <a:rPr lang="zh-CN" altLang="zh-CN" sz="1600" dirty="0">
                <a:solidFill>
                  <a:srgbClr val="080808"/>
                </a:solidFill>
                <a:latin typeface="Consolas" panose="020B0609020204030204" pitchFamily="49" charset="0"/>
                <a:ea typeface="Fira Code Medium"/>
              </a:rPr>
              <a:t>.println(</a:t>
            </a:r>
            <a:r>
              <a:rPr lang="zh-CN" altLang="zh-CN" sz="1600" dirty="0">
                <a:solidFill>
                  <a:srgbClr val="067D17"/>
                </a:solidFill>
                <a:latin typeface="Consolas" panose="020B0609020204030204" pitchFamily="49" charset="0"/>
                <a:ea typeface="Fira Code Medium"/>
              </a:rPr>
              <a:t>"--</a:t>
            </a:r>
            <a:r>
              <a:rPr lang="zh-CN" altLang="zh-CN" sz="1600" dirty="0">
                <a:solidFill>
                  <a:srgbClr val="067D17"/>
                </a:solidFill>
                <a:latin typeface="Consolas" panose="020B0609020204030204" pitchFamily="49" charset="0"/>
              </a:rPr>
              <a:t>准备</a:t>
            </a:r>
            <a:r>
              <a:rPr lang="zh-CN" altLang="zh-CN" sz="1600" dirty="0">
                <a:solidFill>
                  <a:srgbClr val="067D17"/>
                </a:solidFill>
                <a:latin typeface="Consolas" panose="020B0609020204030204" pitchFamily="49" charset="0"/>
                <a:ea typeface="Fira Code Medium"/>
              </a:rPr>
              <a:t>--"</a:t>
            </a:r>
            <a:r>
              <a:rPr lang="zh-CN" altLang="zh-CN" sz="1600" dirty="0">
                <a:solidFill>
                  <a:srgbClr val="080808"/>
                </a:solidFill>
                <a:latin typeface="Consolas" panose="020B0609020204030204" pitchFamily="49" charset="0"/>
                <a:ea typeface="Fira Code Medium"/>
              </a:rPr>
              <a:t>);</a:t>
            </a:r>
            <a:br>
              <a:rPr lang="zh-CN" altLang="zh-CN" sz="1600" dirty="0">
                <a:solidFill>
                  <a:srgbClr val="080808"/>
                </a:solidFill>
                <a:latin typeface="Consolas" panose="020B0609020204030204" pitchFamily="49" charset="0"/>
                <a:ea typeface="Fira Code Medium"/>
              </a:rPr>
            </a:br>
            <a:r>
              <a:rPr lang="zh-CN" altLang="zh-CN" sz="1600" dirty="0">
                <a:solidFill>
                  <a:srgbClr val="080808"/>
                </a:solidFill>
                <a:latin typeface="Consolas" panose="020B0609020204030204" pitchFamily="49" charset="0"/>
                <a:ea typeface="Fira Code Medium"/>
              </a:rPr>
              <a:t>}</a:t>
            </a:r>
            <a:endParaRPr lang="zh-CN" altLang="zh-CN" sz="1600" dirty="0">
              <a:latin typeface="Consolas" panose="020B0609020204030204" pitchFamily="49" charset="0"/>
            </a:endParaRPr>
          </a:p>
        </p:txBody>
      </p:sp>
    </p:spTree>
    <p:extLst>
      <p:ext uri="{BB962C8B-B14F-4D97-AF65-F5344CB8AC3E}">
        <p14:creationId xmlns:p14="http://schemas.microsoft.com/office/powerpoint/2010/main" val="6391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26707" y="1336429"/>
            <a:ext cx="7268307" cy="3106523"/>
          </a:xfrm>
        </p:spPr>
        <p:txBody>
          <a:bodyPr/>
          <a:lstStyle/>
          <a:p>
            <a:pPr marL="0" indent="0">
              <a:lnSpc>
                <a:spcPct val="150000"/>
              </a:lnSpc>
              <a:buNone/>
              <a:defRPr/>
            </a:pPr>
            <a:r>
              <a:rPr lang="en-US" altLang="zh-CN" dirty="0">
                <a:solidFill>
                  <a:schemeClr val="tx1">
                    <a:lumMod val="85000"/>
                    <a:lumOff val="15000"/>
                  </a:schemeClr>
                </a:solidFill>
              </a:rPr>
              <a:t>1</a:t>
            </a:r>
            <a:r>
              <a:rPr lang="zh-CN" altLang="en-US" dirty="0">
                <a:solidFill>
                  <a:schemeClr val="tx1">
                    <a:lumMod val="85000"/>
                    <a:lumOff val="15000"/>
                  </a:schemeClr>
                </a:solidFill>
              </a:rPr>
              <a:t>、</a:t>
            </a:r>
            <a:r>
              <a:rPr lang="en-US" altLang="zh-CN" dirty="0">
                <a:solidFill>
                  <a:schemeClr val="tx1">
                    <a:lumMod val="85000"/>
                    <a:lumOff val="15000"/>
                  </a:schemeClr>
                </a:solidFill>
              </a:rPr>
              <a:t>JDK8</a:t>
            </a:r>
            <a:r>
              <a:rPr lang="zh-CN" altLang="en-US" dirty="0">
                <a:solidFill>
                  <a:schemeClr val="tx1">
                    <a:lumMod val="85000"/>
                    <a:lumOff val="15000"/>
                  </a:schemeClr>
                </a:solidFill>
              </a:rPr>
              <a:t>开始后新增了那些方法</a:t>
            </a:r>
            <a:r>
              <a:rPr lang="en-US" altLang="zh-CN" dirty="0">
                <a:solidFill>
                  <a:schemeClr val="tx1">
                    <a:lumMod val="85000"/>
                    <a:lumOff val="15000"/>
                  </a:schemeClr>
                </a:solidFill>
              </a:rPr>
              <a:t>?</a:t>
            </a:r>
          </a:p>
          <a:p>
            <a:pPr marL="552435" lvl="1"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默认方法：</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default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修饰，实现类对象调用。</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静态方法：</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修饰，必须用当前接口名调用</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私有方法：</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private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jdk9</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开始才有的，只能在接口内部被调用。</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他们都会默认被</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文本框 3">
            <a:extLst>
              <a:ext uri="{FF2B5EF4-FFF2-40B4-BE49-F238E27FC236}">
                <a16:creationId xmlns:a16="http://schemas.microsoft.com/office/drawing/2014/main" id="{3760CFF4-29F6-4545-A316-02753B234A1D}"/>
              </a:ext>
            </a:extLst>
          </p:cNvPr>
          <p:cNvSpPr txBox="1"/>
          <p:nvPr/>
        </p:nvSpPr>
        <p:spPr>
          <a:xfrm>
            <a:off x="4908061" y="4550898"/>
            <a:ext cx="6815016" cy="1011880"/>
          </a:xfrm>
          <a:prstGeom prst="rect">
            <a:avLst/>
          </a:prstGeom>
          <a:noFill/>
        </p:spPr>
        <p:txBody>
          <a:bodyPr wrap="square">
            <a:spAutoFit/>
          </a:bodyPr>
          <a:lstStyle/>
          <a:p>
            <a:pPr marL="0" indent="0">
              <a:lnSpc>
                <a:spcPct val="200000"/>
              </a:lnSpc>
              <a:buNone/>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JDK8</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新增的</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种方法我们自己在开发中很少使用，通常是</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源码涉及到的，我们需要理解、识别语法、明白调用关系即可。</a:t>
            </a:r>
          </a:p>
        </p:txBody>
      </p:sp>
    </p:spTree>
    <p:extLst>
      <p:ext uri="{BB962C8B-B14F-4D97-AF65-F5344CB8AC3E}">
        <p14:creationId xmlns:p14="http://schemas.microsoft.com/office/powerpoint/2010/main" val="32160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423339" y="733096"/>
            <a:ext cx="5155324" cy="5651939"/>
          </a:xfrm>
        </p:spPr>
        <p:txBody>
          <a:bodyPr/>
          <a:lstStyle/>
          <a:p>
            <a:pPr>
              <a:buFont typeface="Wingdings" panose="05000000000000000000" pitchFamily="2" charset="2"/>
              <a:buChar char="Ø"/>
            </a:pPr>
            <a:r>
              <a:rPr lang="zh-CN" altLang="en-US"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a:t>
            </a:r>
            <a:endParaRPr lang="en-US" altLang="zh-CN"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权限修饰符</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a:t>
            </a:r>
          </a:p>
          <a:p>
            <a:pPr>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常量</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枚举</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接口概述、特点</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接口的基本使用：被实现</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接口与接口的关系：多继承</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JDK8</a:t>
            </a:r>
            <a:r>
              <a:rPr kumimoji="1"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开始接口新增方法</a:t>
            </a:r>
            <a:endParaRPr kumimoji="1"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使用接口的注意事项</a:t>
            </a: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了解</a:t>
            </a: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buFont typeface="Wingdings" panose="05000000000000000000" pitchFamily="2" charset="2"/>
              <a:buChar char="Ø"/>
            </a:pP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9787798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BE36D4-3CD1-47F5-9140-37A8A7ACAC23}"/>
              </a:ext>
            </a:extLst>
          </p:cNvPr>
          <p:cNvSpPr txBox="1"/>
          <p:nvPr/>
        </p:nvSpPr>
        <p:spPr>
          <a:xfrm>
            <a:off x="732140" y="1483702"/>
            <a:ext cx="11000316" cy="2243306"/>
          </a:xfrm>
          <a:prstGeom prst="rect">
            <a:avLst/>
          </a:prstGeom>
          <a:noFill/>
        </p:spPr>
        <p:txBody>
          <a:bodyPr>
            <a:spAutoFit/>
          </a:bodyPr>
          <a:lstStyle/>
          <a:p>
            <a:pPr>
              <a:lnSpc>
                <a:spcPct val="200000"/>
              </a:lnSpc>
              <a:defRPr/>
            </a:pPr>
            <a:endParaRPr lang="en-US" altLang="zh-CN" sz="1600" noProof="1">
              <a:solidFill>
                <a:schemeClr val="tx1">
                  <a:lumMod val="85000"/>
                  <a:lumOff val="15000"/>
                </a:schemeClr>
              </a:solidFill>
              <a:latin typeface="微软雅黑" panose="020B0503020204020204" pitchFamily="34" charset="-122"/>
              <a:ea typeface="Alibaba PuHuiTi R"/>
            </a:endParaRPr>
          </a:p>
          <a:p>
            <a:pPr>
              <a:lnSpc>
                <a:spcPct val="200000"/>
              </a:lnSpc>
              <a:defRPr/>
            </a:pPr>
            <a:endParaRPr lang="en-US" altLang="zh-CN" sz="1400" noProof="1">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defRPr/>
            </a:pPr>
            <a:endParaRPr lang="en-US" altLang="zh-CN" sz="1400" noProof="1">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defRPr/>
            </a:pPr>
            <a:r>
              <a:rPr lang="en-US" altLang="zh-CN" sz="1400" noProof="1">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1400" noProof="1">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defRPr/>
            </a:pPr>
            <a:endParaRPr lang="zh-CN" altLang="en-US" sz="1400" noProof="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4E567CBB-952A-458B-AE17-88FB5357B725}"/>
              </a:ext>
            </a:extLst>
          </p:cNvPr>
          <p:cNvSpPr txBox="1"/>
          <p:nvPr/>
        </p:nvSpPr>
        <p:spPr>
          <a:xfrm>
            <a:off x="732138" y="1292819"/>
            <a:ext cx="9881153" cy="3619837"/>
          </a:xfrm>
          <a:prstGeom prst="rect">
            <a:avLst/>
          </a:prstGeom>
          <a:noFill/>
        </p:spPr>
        <p:txBody>
          <a:bodyPr wrap="square">
            <a:spAutoFit/>
          </a:bodyPr>
          <a:lstStyle/>
          <a:p>
            <a:pPr>
              <a:defRPr/>
            </a:pPr>
            <a:r>
              <a:rPr lang="zh-CN" altLang="en-US" b="1"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接口的注意事项</a:t>
            </a:r>
            <a:endParaRPr lang="en-US" altLang="zh-CN" b="1"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、接口不能创建对象</a:t>
            </a:r>
            <a:endParaRPr lang="en-US" altLang="zh-CN"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、一个类实现多个接口，多个接口中有同样的静态方法不冲突。</a:t>
            </a:r>
            <a:endParaRPr lang="en-US" altLang="zh-CN"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、一个类继承了父类，同时又实现了接口，父类中和接口中有同名方法，默认用父类的。</a:t>
            </a:r>
            <a:endParaRPr lang="en-US" altLang="zh-CN"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en-US"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、一个类实现了多个接口，多个接口中存在同名的默认方法，不冲突，这个类重写该方法即可。</a:t>
            </a:r>
            <a:endParaRPr lang="en-US" altLang="zh-CN"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r>
              <a:rPr lang="zh-CN" altLang="en-US"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、一个接口继承多个接口，是没有问题的，如果多个接口中存在规范冲突则不能多继承。</a:t>
            </a:r>
            <a:endParaRPr lang="en-US" altLang="zh-CN" noProof="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75170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D8A7417-6C64-4020-9D2A-7219449B6595}"/>
              </a:ext>
            </a:extLst>
          </p:cNvPr>
          <p:cNvSpPr txBox="1"/>
          <p:nvPr/>
        </p:nvSpPr>
        <p:spPr>
          <a:xfrm>
            <a:off x="594784" y="929672"/>
            <a:ext cx="9906000" cy="1565878"/>
          </a:xfrm>
          <a:prstGeom prst="rect">
            <a:avLst/>
          </a:prstGeom>
          <a:noFill/>
        </p:spPr>
        <p:txBody>
          <a:bodyPr>
            <a:spAutoFit/>
          </a:bodyPr>
          <a:lstStyle/>
          <a:p>
            <a:pPr>
              <a:lnSpc>
                <a:spcPct val="200000"/>
              </a:lnSpc>
              <a:defRPr/>
            </a:pPr>
            <a:r>
              <a:rPr lang="zh-CN" altLang="en-US" b="1"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什么是权限修饰符？</a:t>
            </a:r>
          </a:p>
          <a:p>
            <a:pPr marL="228594" indent="-228594">
              <a:lnSpc>
                <a:spcPct val="200000"/>
              </a:lnSpc>
              <a:buFont typeface="Wingdings" panose="05000000000000000000" charset="0"/>
              <a:buChar char="l"/>
              <a:defRPr/>
            </a:pPr>
            <a:r>
              <a:rPr lang="zh-CN" altLang="en-US"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权限修饰符：是用来控制一个成员能够被访问的范围的。</a:t>
            </a:r>
          </a:p>
          <a:p>
            <a:pPr marL="228594" indent="-228594">
              <a:lnSpc>
                <a:spcPct val="200000"/>
              </a:lnSpc>
              <a:buFont typeface="Wingdings" panose="05000000000000000000" charset="0"/>
              <a:buChar char="l"/>
              <a:defRPr/>
            </a:pPr>
            <a:r>
              <a:rPr lang="zh-CN" altLang="en-US"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可以修饰成员变量，方法，构造器，内部类，不同权限修饰符修饰的成员能够被访问的范围将受到限制。</a:t>
            </a:r>
          </a:p>
        </p:txBody>
      </p:sp>
      <p:sp>
        <p:nvSpPr>
          <p:cNvPr id="12294" name="文本框 2">
            <a:extLst>
              <a:ext uri="{FF2B5EF4-FFF2-40B4-BE49-F238E27FC236}">
                <a16:creationId xmlns:a16="http://schemas.microsoft.com/office/drawing/2014/main" id="{AF95E887-1372-4F72-8930-E628E102B58C}"/>
              </a:ext>
            </a:extLst>
          </p:cNvPr>
          <p:cNvSpPr txBox="1">
            <a:spLocks noChangeArrowheads="1"/>
          </p:cNvSpPr>
          <p:nvPr/>
        </p:nvSpPr>
        <p:spPr bwMode="auto">
          <a:xfrm>
            <a:off x="594784" y="2765638"/>
            <a:ext cx="38266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权限修饰符的分类和具体作用范围：</a:t>
            </a:r>
          </a:p>
        </p:txBody>
      </p:sp>
      <p:sp>
        <p:nvSpPr>
          <p:cNvPr id="4" name="文本框 3">
            <a:extLst>
              <a:ext uri="{FF2B5EF4-FFF2-40B4-BE49-F238E27FC236}">
                <a16:creationId xmlns:a16="http://schemas.microsoft.com/office/drawing/2014/main" id="{EB640154-B8A8-4F47-AC63-E79119E19A3B}"/>
              </a:ext>
            </a:extLst>
          </p:cNvPr>
          <p:cNvSpPr txBox="1"/>
          <p:nvPr/>
        </p:nvSpPr>
        <p:spPr>
          <a:xfrm>
            <a:off x="594784" y="3134970"/>
            <a:ext cx="8596513" cy="519438"/>
          </a:xfrm>
          <a:prstGeom prst="rect">
            <a:avLst/>
          </a:prstGeom>
          <a:noFill/>
        </p:spPr>
        <p:txBody>
          <a:bodyPr wrap="square">
            <a:spAutoFit/>
          </a:bodyPr>
          <a:lstStyle/>
          <a:p>
            <a:pPr marL="228594" indent="-228594">
              <a:lnSpc>
                <a:spcPct val="200000"/>
              </a:lnSpc>
              <a:buFont typeface="Wingdings" panose="05000000000000000000" charset="0"/>
              <a:buChar char="l"/>
              <a:defRPr/>
            </a:pPr>
            <a:r>
              <a:rPr lang="zh-CN" altLang="en-US"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权限修饰符：有四种作用范围由小到大（private -&gt; 缺省 -&gt; protected - &gt; public ）</a:t>
            </a:r>
          </a:p>
        </p:txBody>
      </p:sp>
      <p:graphicFrame>
        <p:nvGraphicFramePr>
          <p:cNvPr id="5" name="表格 4">
            <a:extLst>
              <a:ext uri="{FF2B5EF4-FFF2-40B4-BE49-F238E27FC236}">
                <a16:creationId xmlns:a16="http://schemas.microsoft.com/office/drawing/2014/main" id="{330E8D22-0633-456E-9117-F5D321E99A36}"/>
              </a:ext>
            </a:extLst>
          </p:cNvPr>
          <p:cNvGraphicFramePr>
            <a:graphicFrameLocks noGrp="1"/>
          </p:cNvGraphicFramePr>
          <p:nvPr>
            <p:extLst>
              <p:ext uri="{D42A27DB-BD31-4B8C-83A1-F6EECF244321}">
                <p14:modId xmlns:p14="http://schemas.microsoft.com/office/powerpoint/2010/main" val="1590970036"/>
              </p:ext>
            </p:extLst>
          </p:nvPr>
        </p:nvGraphicFramePr>
        <p:xfrm>
          <a:off x="679085" y="3862646"/>
          <a:ext cx="9008826" cy="2593336"/>
        </p:xfrm>
        <a:graphic>
          <a:graphicData uri="http://schemas.openxmlformats.org/drawingml/2006/table">
            <a:tbl>
              <a:tblPr/>
              <a:tblGrid>
                <a:gridCol w="1756936">
                  <a:extLst>
                    <a:ext uri="{9D8B030D-6E8A-4147-A177-3AD203B41FA5}">
                      <a16:colId xmlns:a16="http://schemas.microsoft.com/office/drawing/2014/main" val="20000"/>
                    </a:ext>
                  </a:extLst>
                </a:gridCol>
                <a:gridCol w="1758033">
                  <a:extLst>
                    <a:ext uri="{9D8B030D-6E8A-4147-A177-3AD203B41FA5}">
                      <a16:colId xmlns:a16="http://schemas.microsoft.com/office/drawing/2014/main" val="20001"/>
                    </a:ext>
                  </a:extLst>
                </a:gridCol>
                <a:gridCol w="1758033">
                  <a:extLst>
                    <a:ext uri="{9D8B030D-6E8A-4147-A177-3AD203B41FA5}">
                      <a16:colId xmlns:a16="http://schemas.microsoft.com/office/drawing/2014/main" val="20002"/>
                    </a:ext>
                  </a:extLst>
                </a:gridCol>
                <a:gridCol w="1867912">
                  <a:extLst>
                    <a:ext uri="{9D8B030D-6E8A-4147-A177-3AD203B41FA5}">
                      <a16:colId xmlns:a16="http://schemas.microsoft.com/office/drawing/2014/main" val="20003"/>
                    </a:ext>
                  </a:extLst>
                </a:gridCol>
                <a:gridCol w="1867912">
                  <a:extLst>
                    <a:ext uri="{9D8B030D-6E8A-4147-A177-3AD203B41FA5}">
                      <a16:colId xmlns:a16="http://schemas.microsoft.com/office/drawing/2014/main" val="20004"/>
                    </a:ext>
                  </a:extLst>
                </a:gridCol>
              </a:tblGrid>
              <a:tr h="785442">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200" b="1"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修饰符</a:t>
                      </a: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200" b="1"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同一 个类中</a:t>
                      </a: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200" b="1"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同一个包中</a:t>
                      </a:r>
                      <a:endParaRPr kumimoji="0" lang="en-US" altLang="zh-CN" sz="1200" b="1"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200" b="1"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其他类</a:t>
                      </a: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200" b="1"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不同包下的</a:t>
                      </a:r>
                      <a:endParaRPr kumimoji="0" lang="en-US" altLang="zh-CN" sz="1200" b="1"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200" b="1"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子类</a:t>
                      </a: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200" b="1"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不同包下的</a:t>
                      </a:r>
                      <a:endParaRPr kumimoji="0" lang="en-US" altLang="zh-CN" sz="1200" b="1"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200" b="1"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无关类</a:t>
                      </a: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43766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private</a:t>
                      </a:r>
                      <a:endParaRPr kumimoji="0" lang="zh-CN" altLang="en-US" sz="12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1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1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1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1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45674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缺省</a:t>
                      </a: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1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1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1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1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r h="45674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protected</a:t>
                      </a:r>
                      <a:endParaRPr kumimoji="0" lang="zh-CN" altLang="en-US" sz="12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1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1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1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1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3"/>
                  </a:ext>
                </a:extLst>
              </a:tr>
              <a:tr h="45674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public</a:t>
                      </a:r>
                      <a:endParaRPr kumimoji="0" lang="zh-CN" altLang="en-US" sz="12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1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1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1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1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21869" marR="121869" marT="60947" marB="609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29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1">
            <a:extLst>
              <a:ext uri="{FF2B5EF4-FFF2-40B4-BE49-F238E27FC236}">
                <a16:creationId xmlns:a16="http://schemas.microsoft.com/office/drawing/2014/main" id="{DA2F3ADD-BD86-45B1-8996-C05C82318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7A1386D-1D62-4618-B281-6291AC5DFD96}"/>
              </a:ext>
            </a:extLst>
          </p:cNvPr>
          <p:cNvSpPr txBox="1"/>
          <p:nvPr/>
        </p:nvSpPr>
        <p:spPr>
          <a:xfrm>
            <a:off x="528291" y="1220369"/>
            <a:ext cx="9017000" cy="5139484"/>
          </a:xfrm>
          <a:prstGeom prst="rect">
            <a:avLst/>
          </a:prstGeom>
          <a:noFill/>
        </p:spPr>
        <p:txBody>
          <a:bodyPr>
            <a:spAutoFit/>
          </a:bodyPr>
          <a:lstStyle/>
          <a:p>
            <a:pPr>
              <a:lnSpc>
                <a:spcPct val="250000"/>
              </a:lnSpc>
              <a:defRPr/>
            </a:pPr>
            <a:r>
              <a:rPr lang="zh-CN" altLang="en-US"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学完权限修饰符需要具备如下能力</a:t>
            </a:r>
            <a:endParaRPr lang="en-US" altLang="zh-CN"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能够识别别人定义的成员的访问权限。</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自己定义成员（方法，成员变量，构造器等）一般满足如下要求：</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38179" lvl="1" indent="-228594">
              <a:lnSpc>
                <a:spcPct val="250000"/>
              </a:lnSpc>
              <a:buFont typeface="Wingdings" panose="05000000000000000000" pitchFamily="2" charset="2"/>
              <a:buChar char="n"/>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成员变量一般私有。</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38179" lvl="1" indent="-228594">
              <a:lnSpc>
                <a:spcPct val="250000"/>
              </a:lnSpc>
              <a:buFont typeface="Wingdings" panose="05000000000000000000" pitchFamily="2" charset="2"/>
              <a:buChar char="n"/>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方法一般公开。</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38179" lvl="1" indent="-228594">
              <a:lnSpc>
                <a:spcPct val="250000"/>
              </a:lnSpc>
              <a:buFont typeface="Wingdings" panose="05000000000000000000" pitchFamily="2" charset="2"/>
              <a:buChar char="n"/>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如果该成员只希望本类访问，使用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private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38179" lvl="1" indent="-228594">
              <a:lnSpc>
                <a:spcPct val="250000"/>
              </a:lnSpc>
              <a:buFont typeface="Wingdings" panose="05000000000000000000" pitchFamily="2" charset="2"/>
              <a:buChar char="n"/>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如果该成员只希望本类，同一个包下的其他类和子类访问，使用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protected</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defRPr/>
            </a:pPr>
            <a:endPar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97232" y="593970"/>
            <a:ext cx="5463022" cy="5025292"/>
          </a:xfrm>
        </p:spPr>
        <p:txBody>
          <a:bodyPr/>
          <a:lstStyle/>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权限修饰符</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a:t>
            </a: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常量</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枚举</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98631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C8F0AA8-2DEC-4E66-84EB-3D25A24774BC}"/>
              </a:ext>
            </a:extLst>
          </p:cNvPr>
          <p:cNvSpPr txBox="1"/>
          <p:nvPr/>
        </p:nvSpPr>
        <p:spPr>
          <a:xfrm>
            <a:off x="803386" y="1126650"/>
            <a:ext cx="9649152" cy="2550763"/>
          </a:xfrm>
          <a:prstGeom prst="rect">
            <a:avLst/>
          </a:prstGeom>
          <a:noFill/>
        </p:spPr>
        <p:txBody>
          <a:bodyPr wrap="square">
            <a:spAutoFit/>
          </a:bodyPr>
          <a:lstStyle/>
          <a:p>
            <a:pPr>
              <a:lnSpc>
                <a:spcPct val="200000"/>
              </a:lnSpc>
              <a:defRPr/>
            </a:pPr>
            <a:r>
              <a:rPr lang="en-US"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a:t>
            </a: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zh-CN"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endParaRPr lang="en-US" altLang="zh-CN"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关键字是最终的意思，可以修饰（方法，变量，类）</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修饰方法：表明该方法是最终方法，不能被重写。</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修饰变量：表示该变量第一次赋值后，不能再次被赋值</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有且仅能被赋值一次</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修饰类：表明该类是最终类，不能被继承。</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文本框 1">
            <a:extLst>
              <a:ext uri="{FF2B5EF4-FFF2-40B4-BE49-F238E27FC236}">
                <a16:creationId xmlns:a16="http://schemas.microsoft.com/office/drawing/2014/main" id="{C95DA095-CE25-4B4C-9569-FB2B492D8C40}"/>
              </a:ext>
            </a:extLst>
          </p:cNvPr>
          <p:cNvSpPr txBox="1"/>
          <p:nvPr/>
        </p:nvSpPr>
        <p:spPr>
          <a:xfrm>
            <a:off x="803385" y="4015700"/>
            <a:ext cx="11131111" cy="1565878"/>
          </a:xfrm>
          <a:prstGeom prst="rect">
            <a:avLst/>
          </a:prstGeom>
          <a:noFill/>
        </p:spPr>
        <p:txBody>
          <a:bodyPr wrap="square">
            <a:spAutoFit/>
          </a:bodyPr>
          <a:lstStyle/>
          <a:p>
            <a:pPr>
              <a:lnSpc>
                <a:spcPct val="200000"/>
              </a:lnSpc>
              <a:defRPr/>
            </a:pPr>
            <a:r>
              <a:rPr lang="en-US" altLang="zh-CN"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final</a:t>
            </a:r>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修饰变量的注意</a:t>
            </a:r>
          </a:p>
          <a:p>
            <a:pPr marL="358131" indent="-358131">
              <a:lnSpc>
                <a:spcPct val="200000"/>
              </a:lnSpc>
              <a:buFont typeface="Wingdings" panose="05000000000000000000" pitchFamily="2" charset="2"/>
              <a:buChar char="l"/>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final</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修饰的变量是基本类型：那么变量存储的</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数据值</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不能发生改变。</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final</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修饰的变量是引用类型：那么变量存储的</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地址值</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不能发生改变，但是地址指向的对象内容是可以发生变化的。</a:t>
            </a:r>
            <a:endParaRPr lang="zh-CN" altLang="en-US" sz="1600" noProof="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97231" y="570523"/>
            <a:ext cx="5173784" cy="5330092"/>
          </a:xfrm>
        </p:spPr>
        <p:txBody>
          <a:bodyPr/>
          <a:lstStyle/>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权限修饰符</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a:t>
            </a: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常量</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8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1" lang="zh-CN" altLang="en-US" sz="18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常量概述和基本作用</a:t>
            </a:r>
            <a:endParaRPr kumimoji="1" lang="en-US" altLang="zh-CN" sz="18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常量做信息标志和分类</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枚举</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抽象类</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021394586"/>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20556</TotalTime>
  <Words>3518</Words>
  <Application>Microsoft Office PowerPoint</Application>
  <PresentationFormat>宽屏</PresentationFormat>
  <Paragraphs>469</Paragraphs>
  <Slides>51</Slides>
  <Notes>23</Notes>
  <HiddenSlides>0</HiddenSlides>
  <MMClips>0</MMClips>
  <ScaleCrop>false</ScaleCrop>
  <HeadingPairs>
    <vt:vector size="6" baseType="variant">
      <vt:variant>
        <vt:lpstr>已用的字体</vt:lpstr>
      </vt:variant>
      <vt:variant>
        <vt:i4>18</vt:i4>
      </vt:variant>
      <vt:variant>
        <vt:lpstr>主题</vt:lpstr>
      </vt:variant>
      <vt:variant>
        <vt:i4>7</vt:i4>
      </vt:variant>
      <vt:variant>
        <vt:lpstr>幻灯片标题</vt:lpstr>
      </vt:variant>
      <vt:variant>
        <vt:i4>51</vt:i4>
      </vt:variant>
    </vt:vector>
  </HeadingPairs>
  <TitlesOfParts>
    <vt:vector size="76" baseType="lpstr">
      <vt:lpstr>Alibaba PuHuiTi B</vt:lpstr>
      <vt:lpstr>Alibaba PuHuiTi M</vt:lpstr>
      <vt:lpstr>Alibaba PuHuiTi Medium</vt:lpstr>
      <vt:lpstr>Alibaba PuHuiTi R</vt:lpstr>
      <vt:lpstr>Arial Unicode MS</vt:lpstr>
      <vt:lpstr>阿里巴巴普惠体</vt:lpstr>
      <vt:lpstr>等线</vt:lpstr>
      <vt:lpstr>黑体</vt:lpstr>
      <vt:lpstr>STKaiti</vt:lpstr>
      <vt:lpstr>STKaiti</vt:lpstr>
      <vt:lpstr>宋体</vt:lpstr>
      <vt:lpstr>微软雅黑</vt:lpstr>
      <vt:lpstr>Arial</vt:lpstr>
      <vt:lpstr>Calibri</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面向对象进阶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什么是接口</vt:lpstr>
      <vt:lpstr>什么是接口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3350</cp:revision>
  <dcterms:created xsi:type="dcterms:W3CDTF">2020-03-31T02:23:27Z</dcterms:created>
  <dcterms:modified xsi:type="dcterms:W3CDTF">2021-10-26T09:24:24Z</dcterms:modified>
</cp:coreProperties>
</file>