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77"/>
  </p:notesMasterIdLst>
  <p:handoutMasterIdLst>
    <p:handoutMasterId r:id="rId78"/>
  </p:handoutMasterIdLst>
  <p:sldIdLst>
    <p:sldId id="1105" r:id="rId8"/>
    <p:sldId id="1302" r:id="rId9"/>
    <p:sldId id="1407" r:id="rId10"/>
    <p:sldId id="762" r:id="rId11"/>
    <p:sldId id="805" r:id="rId12"/>
    <p:sldId id="1411" r:id="rId13"/>
    <p:sldId id="1428" r:id="rId14"/>
    <p:sldId id="806" r:id="rId15"/>
    <p:sldId id="1413" r:id="rId16"/>
    <p:sldId id="1414" r:id="rId17"/>
    <p:sldId id="1415" r:id="rId18"/>
    <p:sldId id="1429" r:id="rId19"/>
    <p:sldId id="1434" r:id="rId20"/>
    <p:sldId id="1418" r:id="rId21"/>
    <p:sldId id="1419" r:id="rId22"/>
    <p:sldId id="1436" r:id="rId23"/>
    <p:sldId id="807" r:id="rId24"/>
    <p:sldId id="776" r:id="rId25"/>
    <p:sldId id="781" r:id="rId26"/>
    <p:sldId id="809" r:id="rId27"/>
    <p:sldId id="820" r:id="rId28"/>
    <p:sldId id="1437" r:id="rId29"/>
    <p:sldId id="1438" r:id="rId30"/>
    <p:sldId id="785" r:id="rId31"/>
    <p:sldId id="786" r:id="rId32"/>
    <p:sldId id="1439" r:id="rId33"/>
    <p:sldId id="1440" r:id="rId34"/>
    <p:sldId id="810" r:id="rId35"/>
    <p:sldId id="789" r:id="rId36"/>
    <p:sldId id="1421" r:id="rId37"/>
    <p:sldId id="1441" r:id="rId38"/>
    <p:sldId id="1442" r:id="rId39"/>
    <p:sldId id="811" r:id="rId40"/>
    <p:sldId id="792" r:id="rId41"/>
    <p:sldId id="793" r:id="rId42"/>
    <p:sldId id="1443" r:id="rId43"/>
    <p:sldId id="812" r:id="rId44"/>
    <p:sldId id="813" r:id="rId45"/>
    <p:sldId id="1423" r:id="rId46"/>
    <p:sldId id="1424" r:id="rId47"/>
    <p:sldId id="1444" r:id="rId48"/>
    <p:sldId id="814" r:id="rId49"/>
    <p:sldId id="815" r:id="rId50"/>
    <p:sldId id="799" r:id="rId51"/>
    <p:sldId id="816" r:id="rId52"/>
    <p:sldId id="1445" r:id="rId53"/>
    <p:sldId id="817" r:id="rId54"/>
    <p:sldId id="1425" r:id="rId55"/>
    <p:sldId id="822" r:id="rId56"/>
    <p:sldId id="821" r:id="rId57"/>
    <p:sldId id="1426" r:id="rId58"/>
    <p:sldId id="1446" r:id="rId59"/>
    <p:sldId id="1449" r:id="rId60"/>
    <p:sldId id="1447" r:id="rId61"/>
    <p:sldId id="904" r:id="rId62"/>
    <p:sldId id="824" r:id="rId63"/>
    <p:sldId id="825" r:id="rId64"/>
    <p:sldId id="804" r:id="rId65"/>
    <p:sldId id="905" r:id="rId66"/>
    <p:sldId id="826" r:id="rId67"/>
    <p:sldId id="827" r:id="rId68"/>
    <p:sldId id="828" r:id="rId69"/>
    <p:sldId id="829" r:id="rId70"/>
    <p:sldId id="830" r:id="rId71"/>
    <p:sldId id="1448" r:id="rId72"/>
    <p:sldId id="516" r:id="rId73"/>
    <p:sldId id="1450" r:id="rId74"/>
    <p:sldId id="355" r:id="rId75"/>
    <p:sldId id="264" r:id="rId7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5852" autoAdjust="0"/>
  </p:normalViewPr>
  <p:slideViewPr>
    <p:cSldViewPr snapToGrid="0">
      <p:cViewPr varScale="1">
        <p:scale>
          <a:sx n="99" d="100"/>
          <a:sy n="99" d="100"/>
        </p:scale>
        <p:origin x="230" y="77"/>
      </p:cViewPr>
      <p:guideLst/>
    </p:cSldViewPr>
  </p:slideViewPr>
  <p:outlineViewPr>
    <p:cViewPr>
      <p:scale>
        <a:sx n="33" d="100"/>
        <a:sy n="33" d="100"/>
      </p:scale>
      <p:origin x="0" y="-291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2021/8/14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8BBA0196-0DA6-4C0E-AEC5-DC5CF75B5B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86F4EE1E-042D-4C67-91E1-74F486DFAD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JVM</a:t>
            </a:r>
            <a:r>
              <a:rPr lang="zh-CN" altLang="en-US"/>
              <a:t>的默认处理方案，我们先到代码中演示，再回来总结</a:t>
            </a: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E026D561-B25C-4468-88E6-DB333189A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741A28D-589D-48B3-A5F3-60AD9AA28524}" type="slidenum">
              <a:rPr lang="zh-CN" altLang="en-US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24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157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41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69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36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43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8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1838CBAF-AE2A-428F-8CF4-8C5C487845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33D7281F-DF97-4659-BF53-37C5F6C4B1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下面我们来说说集合的体系结构，从集合开始讲解，依次往下讲解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2C1A041B-BA47-4D5D-A8A8-B4707E3DC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7581FD8-54EF-49BB-BC0F-F33086511DE4}" type="slidenum">
              <a:rPr lang="zh-CN" altLang="en-US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32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1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1E749271-CDBB-475D-9F7C-68292733D0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C08BC0B4-93E4-4B4F-80B5-D108325265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关于</a:t>
            </a:r>
            <a:r>
              <a:rPr lang="en-US" altLang="zh-CN"/>
              <a:t>JVM</a:t>
            </a:r>
            <a:r>
              <a:rPr lang="zh-CN" altLang="en-US"/>
              <a:t>的默认处理方案，我们先到代码中演示，再回来总结</a:t>
            </a:r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B09D27EF-FA57-4035-AB6C-7344779CC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6EC5CF6-310D-437A-836A-B8C241EF5268}" type="slidenum">
              <a:rPr lang="zh-CN" altLang="en-US">
                <a:solidFill>
                  <a:srgbClr val="000000"/>
                </a:solidFill>
              </a:rPr>
              <a:pPr/>
              <a:t>9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465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66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54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06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41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04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0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D1B6058-8EAB-43FD-8958-6FC6735021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7055FF8D-3DBB-4A7E-88A1-503E8AACF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复制图片，其实做读写数据操作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83482944-F629-4782-92D0-C6F5E6322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BCFF9E9-6957-43FB-8A84-810124F78A9A}" type="slidenum">
              <a:rPr lang="zh-CN" altLang="en-US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15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21003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5773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8791159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806920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11079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021459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theme" Target="../theme/theme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3" r:id="rId16"/>
    <p:sldLayoutId id="2147483725" r:id="rId17"/>
    <p:sldLayoutId id="2147483734" r:id="rId18"/>
    <p:sldLayoutId id="2147483737" r:id="rId19"/>
    <p:sldLayoutId id="2147483744" r:id="rId20"/>
    <p:sldLayoutId id="2147483745" r:id="rId21"/>
    <p:sldLayoutId id="2147483746" r:id="rId22"/>
    <p:sldLayoutId id="2147483747" r:id="rId2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09" y="2244725"/>
            <a:ext cx="11352612" cy="1158875"/>
          </a:xfrm>
        </p:spPr>
        <p:txBody>
          <a:bodyPr/>
          <a:lstStyle/>
          <a:p>
            <a:r>
              <a:rPr kumimoji="1" lang="en-US" altLang="zh-CN" sz="6000" dirty="0"/>
              <a:t>IO</a:t>
            </a:r>
            <a:r>
              <a:rPr kumimoji="1" lang="zh-CN" altLang="en-US" sz="6000" dirty="0"/>
              <a:t>流</a:t>
            </a:r>
            <a:r>
              <a:rPr kumimoji="1" lang="en-US" altLang="zh-CN" sz="6000" dirty="0"/>
              <a:t>(</a:t>
            </a:r>
            <a:r>
              <a:rPr kumimoji="1" lang="zh-CN" altLang="en-US" sz="6000" dirty="0"/>
              <a:t>二</a:t>
            </a:r>
            <a:r>
              <a:rPr kumimoji="1" lang="en-US" altLang="zh-CN" sz="6000" dirty="0"/>
              <a:t>)</a:t>
            </a:r>
            <a:endParaRPr kumimoji="1"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2" y="1048688"/>
            <a:ext cx="9600705" cy="2058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字节缓冲输入流：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BufferedInputStream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，提高字节输入流读取数据的性能，读写功能上并无变化。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字节缓冲输出流：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BufferedOutputStream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，提高字节输出流读取数据的性能，读写功能上并无变化。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36634"/>
              </p:ext>
            </p:extLst>
          </p:nvPr>
        </p:nvGraphicFramePr>
        <p:xfrm>
          <a:off x="472442" y="2888426"/>
          <a:ext cx="10666307" cy="1923820"/>
        </p:xfrm>
        <a:graphic>
          <a:graphicData uri="http://schemas.openxmlformats.org/drawingml/2006/table">
            <a:tbl>
              <a:tblPr/>
              <a:tblGrid>
                <a:gridCol w="498855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67775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BufferedInputStream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InputStream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is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可以把低级的字节输入流包装成一个高级的缓冲字节输入流管道，从而提高字节输入流读数据的性能</a:t>
                      </a:r>
                      <a:endParaRPr lang="en-US" altLang="zh-CN" sz="1400" i="0" kern="1200" dirty="0"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BufferedOutputStream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OutputStream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os</a:t>
                      </a:r>
                      <a:r>
                        <a:rPr lang="zh-CN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可以把低级的字节输出流包装成一个高级的缓冲字节输出流，从而提高写数据的性能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59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4584" y="1387733"/>
            <a:ext cx="7827416" cy="451104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字节缓冲流为什么提高了操作数据的性能？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字节缓冲流自带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8KB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缓冲区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可以提高原始字节流、字符流读写数据的性能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字节缓冲流的功能如何调用？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BufferedOutputStream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OutputStream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BufferedInputStream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InputStream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is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功能上并无很大变化，性能提升了。</a:t>
            </a:r>
          </a:p>
          <a:p>
            <a:pPr lvl="1">
              <a:lnSpc>
                <a:spcPct val="2000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92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字节缓冲流的性能分析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字符缓冲流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99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87293" y="1337485"/>
            <a:ext cx="7433479" cy="386122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b="1" dirty="0"/>
              <a:t>1</a:t>
            </a:r>
            <a:r>
              <a:rPr lang="zh-CN" altLang="en-US" b="1" dirty="0"/>
              <a:t>、我们已经说明了字节缓冲流的性能高效，但是没有直接感受到。</a:t>
            </a:r>
            <a:endParaRPr lang="en-US" altLang="zh-CN" b="1" dirty="0"/>
          </a:p>
          <a:p>
            <a:pPr>
              <a:lnSpc>
                <a:spcPct val="250000"/>
              </a:lnSpc>
            </a:pPr>
            <a:r>
              <a:rPr lang="en-US" altLang="zh-CN" b="1" dirty="0"/>
              <a:t>2</a:t>
            </a:r>
            <a:r>
              <a:rPr lang="zh-CN" altLang="en-US" b="1" dirty="0"/>
              <a:t>、如何测试字节缓冲流的读写性能呢？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AA99BC-302D-4870-A8C3-CD2C5EC4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2" y="1455473"/>
            <a:ext cx="2816784" cy="26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30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分别使用不同的方式复制大视频观察性能情况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分别使用低级字节流和高级字节缓冲流拷贝大视频，记录耗时。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b="1" dirty="0"/>
              <a:t>分析</a:t>
            </a:r>
          </a:p>
          <a:p>
            <a:pPr marL="342900" lvl="0" indent="-342900">
              <a:lnSpc>
                <a:spcPct val="2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dirty="0"/>
              <a:t>使用低级的字节流按照一个一个字节的形式复制文件。</a:t>
            </a:r>
            <a:endParaRPr lang="en-US" altLang="zh-CN" dirty="0"/>
          </a:p>
          <a:p>
            <a:pPr marL="342900" lvl="0" indent="-342900">
              <a:lnSpc>
                <a:spcPct val="2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dirty="0"/>
              <a:t>使用低级的字节流按照一个一个字节数组的形式复制文件。</a:t>
            </a:r>
            <a:endParaRPr lang="en-US" altLang="zh-CN" dirty="0"/>
          </a:p>
          <a:p>
            <a:pPr marL="342900" lvl="0" indent="-342900">
              <a:lnSpc>
                <a:spcPct val="2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dirty="0"/>
              <a:t>使用高级的缓冲字节流按照一个一个字节的形式复制文件。</a:t>
            </a:r>
            <a:endParaRPr lang="en-US" altLang="zh-CN" dirty="0"/>
          </a:p>
          <a:p>
            <a:pPr marL="342900" lvl="0" indent="-342900">
              <a:lnSpc>
                <a:spcPct val="2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dirty="0"/>
              <a:t>使用高级的缓冲字节流按照一个一个字节数组的形式复制文件。</a:t>
            </a:r>
          </a:p>
        </p:txBody>
      </p:sp>
    </p:spTree>
    <p:extLst>
      <p:ext uri="{BB962C8B-B14F-4D97-AF65-F5344CB8AC3E}">
        <p14:creationId xmlns:p14="http://schemas.microsoft.com/office/powerpoint/2010/main" val="2754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4584" y="1054101"/>
            <a:ext cx="7290141" cy="451104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推荐使用哪种方式提高字节流读写数据的性能？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建议使用字节缓冲输入流、字节缓冲输出流，结合字节数组的方式，目前来看是性能最优的组合。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26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字节缓冲流的性能分析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字符缓冲流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68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934211" y="16416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600711" y="25522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381114" y="16908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9" name="圆角矩形 100">
            <a:extLst>
              <a:ext uri="{FF2B5EF4-FFF2-40B4-BE49-F238E27FC236}">
                <a16:creationId xmlns:a16="http://schemas.microsoft.com/office/drawing/2014/main" id="{0EC81CC8-BDFF-4489-B68E-89FCAE01CF86}"/>
              </a:ext>
            </a:extLst>
          </p:cNvPr>
          <p:cNvSpPr/>
          <p:nvPr/>
        </p:nvSpPr>
        <p:spPr>
          <a:xfrm>
            <a:off x="3934460" y="817881"/>
            <a:ext cx="1441451" cy="4783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IO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流体系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9690946" y="115386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2" name="曲线连接符 7177">
            <a:extLst>
              <a:ext uri="{FF2B5EF4-FFF2-40B4-BE49-F238E27FC236}">
                <a16:creationId xmlns:a16="http://schemas.microsoft.com/office/drawing/2014/main" id="{AC81A66A-FCC1-4C62-9748-94F17D122FC6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481812" y="468314"/>
            <a:ext cx="345440" cy="200130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7179">
            <a:extLst>
              <a:ext uri="{FF2B5EF4-FFF2-40B4-BE49-F238E27FC236}">
                <a16:creationId xmlns:a16="http://schemas.microsoft.com/office/drawing/2014/main" id="{65D9D499-8B53-4197-91B5-3D902D6117F7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5680676" y="270757"/>
            <a:ext cx="394615" cy="244559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889444" y="17878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951799" y="18242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507523" y="19053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42585" y="17886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472442" y="35090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1167766" y="26941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05503" y="27809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440741" y="27717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9152059" y="26451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768812" y="25924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877983" y="25684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468783" y="25667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9690154" y="1881929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183104" y="35090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889481" y="35040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750821" y="34574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496115" y="4335990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3204311" y="4341866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6155927" y="4331449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750821" y="4306184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87706A6-F5F7-4BCA-BFDA-B497C5C2217F}"/>
              </a:ext>
            </a:extLst>
          </p:cNvPr>
          <p:cNvSpPr txBox="1"/>
          <p:nvPr/>
        </p:nvSpPr>
        <p:spPr>
          <a:xfrm>
            <a:off x="600711" y="5359638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字节缓冲输入流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9224D4C-C066-4B66-AC47-F81A18E1711A}"/>
              </a:ext>
            </a:extLst>
          </p:cNvPr>
          <p:cNvSpPr txBox="1"/>
          <p:nvPr/>
        </p:nvSpPr>
        <p:spPr>
          <a:xfrm>
            <a:off x="3377533" y="53348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字节缓冲输出流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9246B2-67BA-459B-88CB-A2F4297624E9}"/>
              </a:ext>
            </a:extLst>
          </p:cNvPr>
          <p:cNvSpPr txBox="1"/>
          <p:nvPr/>
        </p:nvSpPr>
        <p:spPr>
          <a:xfrm>
            <a:off x="6319233" y="53348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121BA75-5A88-446C-A50D-ED53445BD0D4}"/>
              </a:ext>
            </a:extLst>
          </p:cNvPr>
          <p:cNvSpPr txBox="1"/>
          <p:nvPr/>
        </p:nvSpPr>
        <p:spPr>
          <a:xfrm>
            <a:off x="8991111" y="5344369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E7DD4AD-A201-4DFA-B2B7-939AEBCFD30A}"/>
              </a:ext>
            </a:extLst>
          </p:cNvPr>
          <p:cNvCxnSpPr/>
          <p:nvPr/>
        </p:nvCxnSpPr>
        <p:spPr>
          <a:xfrm>
            <a:off x="1555116" y="4811932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A0BC036-871F-48CB-AF3B-E431107510AF}"/>
              </a:ext>
            </a:extLst>
          </p:cNvPr>
          <p:cNvCxnSpPr/>
          <p:nvPr/>
        </p:nvCxnSpPr>
        <p:spPr>
          <a:xfrm>
            <a:off x="4224432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242BBED-B127-4C23-88C1-FAA50152E7B4}"/>
              </a:ext>
            </a:extLst>
          </p:cNvPr>
          <p:cNvCxnSpPr/>
          <p:nvPr/>
        </p:nvCxnSpPr>
        <p:spPr>
          <a:xfrm>
            <a:off x="6927099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DA375BC-0421-4F74-AA84-48713970FAA3}"/>
              </a:ext>
            </a:extLst>
          </p:cNvPr>
          <p:cNvCxnSpPr/>
          <p:nvPr/>
        </p:nvCxnSpPr>
        <p:spPr>
          <a:xfrm>
            <a:off x="9690154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" name="Picture 2">
            <a:extLst>
              <a:ext uri="{FF2B5EF4-FFF2-40B4-BE49-F238E27FC236}">
                <a16:creationId xmlns:a16="http://schemas.microsoft.com/office/drawing/2014/main" id="{3769FAE7-9059-450D-8F13-CDDB89D59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35" y="5762238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B58D2A40-9D48-4B2E-9E0C-C4321CA0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216" y="5736836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8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2" y="736945"/>
            <a:ext cx="7542449" cy="2058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BufferedReader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作用：提高字符输入流读取数据的性能，除此之外多了按照行读取数据的功能。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00683"/>
              </p:ext>
            </p:extLst>
          </p:nvPr>
        </p:nvGraphicFramePr>
        <p:xfrm>
          <a:off x="736601" y="2621226"/>
          <a:ext cx="10902626" cy="1096611"/>
        </p:xfrm>
        <a:graphic>
          <a:graphicData uri="http://schemas.openxmlformats.org/drawingml/2006/table">
            <a:tbl>
              <a:tblPr/>
              <a:tblGrid>
                <a:gridCol w="376195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14066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204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public </a:t>
                      </a:r>
                      <a:r>
                        <a:rPr lang="en-US" altLang="zh-CN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BufferedReader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​(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Reader r)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libaba PuHuiTi R"/>
                          <a:cs typeface="+mn-cs"/>
                        </a:rPr>
                        <a:t>可以把低级的字符输入流包装成一个高级的缓冲字符输入流管道，从而提高字符输入流读数据的性能</a:t>
                      </a:r>
                      <a:endParaRPr lang="en-US" altLang="zh-CN" sz="1200" i="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E9EF510-4976-41C8-A1BA-8403D2CEB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09" y="3897472"/>
            <a:ext cx="2688557" cy="572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字符缓冲输入流新增功能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D0EACF7-A366-4888-92D3-04A359E0E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69083"/>
              </p:ext>
            </p:extLst>
          </p:nvPr>
        </p:nvGraphicFramePr>
        <p:xfrm>
          <a:off x="736601" y="4682987"/>
          <a:ext cx="10666307" cy="885012"/>
        </p:xfrm>
        <a:graphic>
          <a:graphicData uri="http://schemas.openxmlformats.org/drawingml/2006/table">
            <a:tbl>
              <a:tblPr/>
              <a:tblGrid>
                <a:gridCol w="498855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67775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849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006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public String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readLine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()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libaba PuHuiTi R"/>
                          <a:cs typeface="+mn-cs"/>
                        </a:rPr>
                        <a:t>读取一行数据返回，如果读取没有完毕，无行可读返回</a:t>
                      </a:r>
                      <a:r>
                        <a:rPr lang="en-US" altLang="zh-CN" sz="120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libaba PuHuiTi R"/>
                          <a:cs typeface="+mn-cs"/>
                        </a:rPr>
                        <a:t>null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94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13" y="1104234"/>
            <a:ext cx="6181500" cy="15658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BufferedWriter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作用：提高字符输出流写取数据的性能，除此之外多了换行功能</a:t>
            </a:r>
            <a:endParaRPr lang="zh-CN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86862"/>
              </p:ext>
            </p:extLst>
          </p:nvPr>
        </p:nvGraphicFramePr>
        <p:xfrm>
          <a:off x="865013" y="2768633"/>
          <a:ext cx="10666307" cy="1196686"/>
        </p:xfrm>
        <a:graphic>
          <a:graphicData uri="http://schemas.openxmlformats.org/drawingml/2006/table">
            <a:tbl>
              <a:tblPr/>
              <a:tblGrid>
                <a:gridCol w="352100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714530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BufferedWriter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​(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Writer w)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tx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可以把低级的字符输出流包装成一个高级的缓冲字符输出流管道，从而提高字符输出流写数据的性能</a:t>
                      </a:r>
                      <a:endParaRPr lang="en-US" altLang="zh-CN" sz="1200" i="0" kern="1200" dirty="0">
                        <a:solidFill>
                          <a:schemeClr val="tx1"/>
                        </a:solidFill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E9EF510-4976-41C8-A1BA-8403D2CEB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13" y="4011298"/>
            <a:ext cx="2688557" cy="572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字符缓冲输出流新增功能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D0EACF7-A366-4888-92D3-04A359E0E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70518"/>
              </p:ext>
            </p:extLst>
          </p:nvPr>
        </p:nvGraphicFramePr>
        <p:xfrm>
          <a:off x="865013" y="4682668"/>
          <a:ext cx="8529318" cy="1047572"/>
        </p:xfrm>
        <a:graphic>
          <a:graphicData uri="http://schemas.openxmlformats.org/drawingml/2006/table">
            <a:tbl>
              <a:tblPr/>
              <a:tblGrid>
                <a:gridCol w="3989102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540216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55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91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public void </a:t>
                      </a:r>
                      <a:r>
                        <a:rPr lang="en-US" altLang="zh-CN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newLine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</a:rPr>
                        <a:t>()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Alibaba PuHuiTi R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换行操作</a:t>
                      </a:r>
                      <a:endParaRPr lang="en-US" altLang="zh-CN" sz="120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24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形状 4">
            <a:extLst>
              <a:ext uri="{FF2B5EF4-FFF2-40B4-BE49-F238E27FC236}">
                <a16:creationId xmlns:a16="http://schemas.microsoft.com/office/drawing/2014/main" id="{86D19A23-4E98-42DE-A0A1-53CB7E5212D0}"/>
              </a:ext>
            </a:extLst>
          </p:cNvPr>
          <p:cNvSpPr/>
          <p:nvPr/>
        </p:nvSpPr>
        <p:spPr>
          <a:xfrm>
            <a:off x="951787" y="1969862"/>
            <a:ext cx="2499942" cy="725981"/>
          </a:xfrm>
          <a:custGeom>
            <a:avLst/>
            <a:gdLst>
              <a:gd name="connsiteX0" fmla="*/ 0 w 2704111"/>
              <a:gd name="connsiteY0" fmla="*/ 0 h 967216"/>
              <a:gd name="connsiteX1" fmla="*/ 2142444 w 2704111"/>
              <a:gd name="connsiteY1" fmla="*/ 0 h 967216"/>
              <a:gd name="connsiteX2" fmla="*/ 2704111 w 2704111"/>
              <a:gd name="connsiteY2" fmla="*/ 494759 h 967216"/>
              <a:gd name="connsiteX3" fmla="*/ 2142444 w 2704111"/>
              <a:gd name="connsiteY3" fmla="*/ 967216 h 967216"/>
              <a:gd name="connsiteX4" fmla="*/ 0 w 2704111"/>
              <a:gd name="connsiteY4" fmla="*/ 967216 h 96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4111" h="967216">
                <a:moveTo>
                  <a:pt x="0" y="0"/>
                </a:moveTo>
                <a:lnTo>
                  <a:pt x="2142444" y="0"/>
                </a:lnTo>
                <a:lnTo>
                  <a:pt x="2704111" y="494759"/>
                </a:lnTo>
                <a:lnTo>
                  <a:pt x="2142444" y="967216"/>
                </a:lnTo>
                <a:lnTo>
                  <a:pt x="0" y="967216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任意多边形 3">
            <a:extLst>
              <a:ext uri="{FF2B5EF4-FFF2-40B4-BE49-F238E27FC236}">
                <a16:creationId xmlns:a16="http://schemas.microsoft.com/office/drawing/2014/main" id="{3E8285E7-93B5-4BB7-8BF3-8EF639C62C44}"/>
              </a:ext>
            </a:extLst>
          </p:cNvPr>
          <p:cNvSpPr/>
          <p:nvPr/>
        </p:nvSpPr>
        <p:spPr bwMode="auto">
          <a:xfrm>
            <a:off x="3014126" y="1969862"/>
            <a:ext cx="2519985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15" name="文本框 35">
            <a:extLst>
              <a:ext uri="{FF2B5EF4-FFF2-40B4-BE49-F238E27FC236}">
                <a16:creationId xmlns:a16="http://schemas.microsoft.com/office/drawing/2014/main" id="{DD33FEA4-3701-4E50-AEC4-9E67669C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627" y="2162401"/>
            <a:ext cx="2131778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</a:p>
        </p:txBody>
      </p:sp>
      <p:sp>
        <p:nvSpPr>
          <p:cNvPr id="16" name="文本框 43">
            <a:extLst>
              <a:ext uri="{FF2B5EF4-FFF2-40B4-BE49-F238E27FC236}">
                <a16:creationId xmlns:a16="http://schemas.microsoft.com/office/drawing/2014/main" id="{4688DB66-147F-4200-AFB1-74AD5C470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400" y="2170275"/>
            <a:ext cx="2391925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</a:p>
        </p:txBody>
      </p:sp>
      <p:sp>
        <p:nvSpPr>
          <p:cNvPr id="18" name="任意多边形 10">
            <a:extLst>
              <a:ext uri="{FF2B5EF4-FFF2-40B4-BE49-F238E27FC236}">
                <a16:creationId xmlns:a16="http://schemas.microsoft.com/office/drawing/2014/main" id="{72C02576-30F1-45CC-A13C-C936C9D883FA}"/>
              </a:ext>
            </a:extLst>
          </p:cNvPr>
          <p:cNvSpPr/>
          <p:nvPr/>
        </p:nvSpPr>
        <p:spPr bwMode="auto">
          <a:xfrm>
            <a:off x="7212163" y="1976785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4C5252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0" name="任意多边形 13">
            <a:extLst>
              <a:ext uri="{FF2B5EF4-FFF2-40B4-BE49-F238E27FC236}">
                <a16:creationId xmlns:a16="http://schemas.microsoft.com/office/drawing/2014/main" id="{22B3901B-5F75-4065-A7D7-0704E5248D88}"/>
              </a:ext>
            </a:extLst>
          </p:cNvPr>
          <p:cNvSpPr/>
          <p:nvPr/>
        </p:nvSpPr>
        <p:spPr bwMode="auto">
          <a:xfrm>
            <a:off x="5129781" y="1968911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381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noProof="1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文本框 49">
            <a:extLst>
              <a:ext uri="{FF2B5EF4-FFF2-40B4-BE49-F238E27FC236}">
                <a16:creationId xmlns:a16="http://schemas.microsoft.com/office/drawing/2014/main" id="{443BDFA3-12C3-4A88-A6A4-AB5390CB7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5734" y="2170275"/>
            <a:ext cx="3174996" cy="32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</a:t>
            </a:r>
          </a:p>
        </p:txBody>
      </p:sp>
      <p:sp>
        <p:nvSpPr>
          <p:cNvPr id="22" name="任意多边形 10">
            <a:extLst>
              <a:ext uri="{FF2B5EF4-FFF2-40B4-BE49-F238E27FC236}">
                <a16:creationId xmlns:a16="http://schemas.microsoft.com/office/drawing/2014/main" id="{E3C5AA37-D52C-42BA-A163-AD49866F2E62}"/>
              </a:ext>
            </a:extLst>
          </p:cNvPr>
          <p:cNvSpPr/>
          <p:nvPr/>
        </p:nvSpPr>
        <p:spPr bwMode="auto">
          <a:xfrm>
            <a:off x="9294545" y="1976785"/>
            <a:ext cx="2517900" cy="72598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800" b="1" noProof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3" name="文本框 46">
            <a:extLst>
              <a:ext uri="{FF2B5EF4-FFF2-40B4-BE49-F238E27FC236}">
                <a16:creationId xmlns:a16="http://schemas.microsoft.com/office/drawing/2014/main" id="{747AE2B1-79D0-495B-92E7-E41BFF8EE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9625" y="2150940"/>
            <a:ext cx="2130013" cy="33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000" b="1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/>
              <a:t>IO</a:t>
            </a:r>
            <a:r>
              <a:rPr lang="zh-CN" altLang="en-US" sz="1400" dirty="0"/>
              <a:t>框架等</a:t>
            </a:r>
          </a:p>
        </p:txBody>
      </p:sp>
      <p:sp>
        <p:nvSpPr>
          <p:cNvPr id="28" name="文本框 35">
            <a:extLst>
              <a:ext uri="{FF2B5EF4-FFF2-40B4-BE49-F238E27FC236}">
                <a16:creationId xmlns:a16="http://schemas.microsoft.com/office/drawing/2014/main" id="{4DF01AFE-80CB-4F53-9DEA-4CED53AB5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450" y="2191016"/>
            <a:ext cx="1940552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baseline="-3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</a:p>
        </p:txBody>
      </p:sp>
      <p:cxnSp>
        <p:nvCxnSpPr>
          <p:cNvPr id="29" name="直接连接符 8">
            <a:extLst>
              <a:ext uri="{FF2B5EF4-FFF2-40B4-BE49-F238E27FC236}">
                <a16:creationId xmlns:a16="http://schemas.microsoft.com/office/drawing/2014/main" id="{57AE61EC-86A8-476F-AF00-C225F40A8B7E}"/>
              </a:ext>
            </a:extLst>
          </p:cNvPr>
          <p:cNvCxnSpPr>
            <a:cxnSpLocks/>
          </p:cNvCxnSpPr>
          <p:nvPr/>
        </p:nvCxnSpPr>
        <p:spPr>
          <a:xfrm>
            <a:off x="989657" y="4492949"/>
            <a:ext cx="1080451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3">
            <a:extLst>
              <a:ext uri="{FF2B5EF4-FFF2-40B4-BE49-F238E27FC236}">
                <a16:creationId xmlns:a16="http://schemas.microsoft.com/office/drawing/2014/main" id="{DF221A37-6F24-4EAD-8A27-C6D16BD6789D}"/>
              </a:ext>
            </a:extLst>
          </p:cNvPr>
          <p:cNvSpPr txBox="1"/>
          <p:nvPr/>
        </p:nvSpPr>
        <p:spPr>
          <a:xfrm>
            <a:off x="5053368" y="2916997"/>
            <a:ext cx="2102163" cy="667162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如何把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对象进行长久保存。</a:t>
            </a:r>
          </a:p>
        </p:txBody>
      </p:sp>
      <p:sp>
        <p:nvSpPr>
          <p:cNvPr id="34" name="文本框 13">
            <a:extLst>
              <a:ext uri="{FF2B5EF4-FFF2-40B4-BE49-F238E27FC236}">
                <a16:creationId xmlns:a16="http://schemas.microsoft.com/office/drawing/2014/main" id="{A801FA6B-EFCB-468E-8DED-05E6B936B6FC}"/>
              </a:ext>
            </a:extLst>
          </p:cNvPr>
          <p:cNvSpPr txBox="1"/>
          <p:nvPr/>
        </p:nvSpPr>
        <p:spPr>
          <a:xfrm>
            <a:off x="7281602" y="2891418"/>
            <a:ext cx="1885739" cy="1258093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开发中有一种使用极为方便，性能高效的写数据的流，使用的很多。</a:t>
            </a:r>
          </a:p>
        </p:txBody>
      </p:sp>
      <p:sp>
        <p:nvSpPr>
          <p:cNvPr id="35" name="文本框 13">
            <a:extLst>
              <a:ext uri="{FF2B5EF4-FFF2-40B4-BE49-F238E27FC236}">
                <a16:creationId xmlns:a16="http://schemas.microsoft.com/office/drawing/2014/main" id="{C45DFA98-930D-4B63-8196-25C83800C08A}"/>
              </a:ext>
            </a:extLst>
          </p:cNvPr>
          <p:cNvSpPr txBox="1"/>
          <p:nvPr/>
        </p:nvSpPr>
        <p:spPr>
          <a:xfrm>
            <a:off x="9537002" y="2916997"/>
            <a:ext cx="2148238" cy="962628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en-US" altLang="zh-CN" dirty="0">
                <a:sym typeface="微软雅黑" panose="020B0503020204020204" pitchFamily="34" charset="-122"/>
              </a:rPr>
              <a:t>IO</a:t>
            </a:r>
            <a:r>
              <a:rPr lang="zh-CN" altLang="en-US" dirty="0">
                <a:sym typeface="微软雅黑" panose="020B0503020204020204" pitchFamily="34" charset="-122"/>
              </a:rPr>
              <a:t>流原生的</a:t>
            </a:r>
            <a:r>
              <a:rPr lang="en-US" altLang="zh-CN" dirty="0">
                <a:sym typeface="微软雅黑" panose="020B0503020204020204" pitchFamily="34" charset="-122"/>
              </a:rPr>
              <a:t>API</a:t>
            </a:r>
            <a:r>
              <a:rPr lang="zh-CN" altLang="en-US" dirty="0">
                <a:sym typeface="微软雅黑" panose="020B0503020204020204" pitchFamily="34" charset="-122"/>
              </a:rPr>
              <a:t>使用起来其实挺麻烦的，有没有更好用的方式。</a:t>
            </a:r>
            <a:endParaRPr lang="zh-CN" altLang="en-US" b="1" dirty="0">
              <a:solidFill>
                <a:srgbClr val="AD2A26"/>
              </a:solidFill>
              <a:sym typeface="微软雅黑" panose="020B0503020204020204" pitchFamily="34" charset="-122"/>
            </a:endParaRPr>
          </a:p>
        </p:txBody>
      </p:sp>
      <p:sp>
        <p:nvSpPr>
          <p:cNvPr id="39" name="文本框 13">
            <a:extLst>
              <a:ext uri="{FF2B5EF4-FFF2-40B4-BE49-F238E27FC236}">
                <a16:creationId xmlns:a16="http://schemas.microsoft.com/office/drawing/2014/main" id="{0ECB7DFD-6B91-4B3F-8C56-00DE13EB96BE}"/>
              </a:ext>
            </a:extLst>
          </p:cNvPr>
          <p:cNvSpPr txBox="1"/>
          <p:nvPr/>
        </p:nvSpPr>
        <p:spPr>
          <a:xfrm>
            <a:off x="951787" y="2938211"/>
            <a:ext cx="1942368" cy="155355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我们之前学习的流都是属于基础流，性能其实不是最好的，缓冲流读写数据的性能更好</a:t>
            </a:r>
          </a:p>
        </p:txBody>
      </p:sp>
      <p:sp>
        <p:nvSpPr>
          <p:cNvPr id="40" name="文本框 13">
            <a:extLst>
              <a:ext uri="{FF2B5EF4-FFF2-40B4-BE49-F238E27FC236}">
                <a16:creationId xmlns:a16="http://schemas.microsoft.com/office/drawing/2014/main" id="{26B4E691-AB8A-4369-94BF-0387257E2083}"/>
              </a:ext>
            </a:extLst>
          </p:cNvPr>
          <p:cNvSpPr txBox="1"/>
          <p:nvPr/>
        </p:nvSpPr>
        <p:spPr>
          <a:xfrm>
            <a:off x="2922680" y="2938211"/>
            <a:ext cx="2102163" cy="1553559"/>
          </a:xfrm>
          <a:prstGeom prst="rect">
            <a:avLst/>
          </a:prstGeom>
          <a:noFill/>
        </p:spPr>
        <p:txBody>
          <a:bodyPr wrap="square" lIns="91435" tIns="45716" rIns="91435" bIns="45716" rtlCol="0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微软雅黑" panose="020B0503020204020204" pitchFamily="34" charset="-122"/>
              </a:rPr>
              <a:t>使用字符流读取中文不会乱码，原因是什么？那么如果读取的文件编码与代码编码不一致怎么办？</a:t>
            </a:r>
          </a:p>
        </p:txBody>
      </p:sp>
      <p:sp>
        <p:nvSpPr>
          <p:cNvPr id="19" name="文本占位符 3">
            <a:extLst>
              <a:ext uri="{FF2B5EF4-FFF2-40B4-BE49-F238E27FC236}">
                <a16:creationId xmlns:a16="http://schemas.microsoft.com/office/drawing/2014/main" id="{46C6E6F9-642C-4396-BFE1-C71A02976F12}"/>
              </a:ext>
            </a:extLst>
          </p:cNvPr>
          <p:cNvSpPr txBox="1">
            <a:spLocks/>
          </p:cNvSpPr>
          <p:nvPr/>
        </p:nvSpPr>
        <p:spPr>
          <a:xfrm>
            <a:off x="787079" y="1072893"/>
            <a:ext cx="3730213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Consolas" panose="020B0609020204030204" pitchFamily="49" charset="0"/>
              </a:rPr>
              <a:t>今天同学们需要学会什么</a:t>
            </a:r>
          </a:p>
        </p:txBody>
      </p:sp>
    </p:spTree>
    <p:extLst>
      <p:ext uri="{BB962C8B-B14F-4D97-AF65-F5344CB8AC3E}">
        <p14:creationId xmlns:p14="http://schemas.microsoft.com/office/powerpoint/2010/main" val="59338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8" grpId="0" animBg="1"/>
      <p:bldP spid="20" grpId="0" animBg="1"/>
      <p:bldP spid="21" grpId="0"/>
      <p:bldP spid="22" grpId="0" animBg="1"/>
      <p:bldP spid="23" grpId="0"/>
      <p:bldP spid="28" grpId="0"/>
      <p:bldP spid="33" grpId="0"/>
      <p:bldP spid="34" grpId="0"/>
      <p:bldP spid="35" grpId="0"/>
      <p:bldP spid="39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4584" y="2120133"/>
            <a:ext cx="7827416" cy="451104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字符缓冲流为什么提高了操作数据的性能？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字符缓冲流自带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8K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缓冲区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可以提高原始字符流读写数据的性能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字符缓冲流的功能如何使用？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BufferedReader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Reader r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性能提升了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多了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readLine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按照行读取的功能</a:t>
            </a:r>
          </a:p>
          <a:p>
            <a:pPr lvl="1">
              <a:lnSpc>
                <a:spcPct val="20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BufferedWriter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​(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Writer w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性能提升了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多了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newLine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换行的功能</a:t>
            </a:r>
          </a:p>
          <a:p>
            <a:pPr lvl="1">
              <a:lnSpc>
                <a:spcPct val="200000"/>
              </a:lnSpc>
            </a:pP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27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拷贝出师表到另一个文件，恢复顺序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22265"/>
            <a:ext cx="9214230" cy="4219575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zh-CN" dirty="0">
                <a:solidFill>
                  <a:schemeClr val="tx1"/>
                </a:solidFill>
              </a:rPr>
              <a:t>需求：把《出师表》的文章顺序进行恢复到一个新文件中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D8CE5C-61F7-4871-95D1-30603D095E55}"/>
              </a:ext>
            </a:extLst>
          </p:cNvPr>
          <p:cNvSpPr txBox="1"/>
          <p:nvPr/>
        </p:nvSpPr>
        <p:spPr>
          <a:xfrm>
            <a:off x="2195450" y="2240618"/>
            <a:ext cx="6096000" cy="3474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分析：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定义一个缓存字符输入流管道与源文件接通。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定义一个List集合存储读取的每行数据。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定义一个循环按照行读取数据，存入到List集合中去。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对List集合中的每行数据按照首字符编号升序排序。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定义一个缓存字符输出管道与目标文件接通。</a:t>
            </a:r>
            <a:endParaRPr lang="en-US" altLang="zh-CN" sz="16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遍历List集合中的每个元素，用缓冲输出管道写出并换行。</a:t>
            </a:r>
          </a:p>
        </p:txBody>
      </p:sp>
    </p:spTree>
    <p:extLst>
      <p:ext uri="{BB962C8B-B14F-4D97-AF65-F5344CB8AC3E}">
        <p14:creationId xmlns:p14="http://schemas.microsoft.com/office/powerpoint/2010/main" val="164902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问题引出：不同编码读取乱码问题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字符输出转换流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312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44319" y="1337486"/>
            <a:ext cx="7276453" cy="32577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、之前我们使用字符流读取中文是否有乱码？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没有的，因为代码编码和文件编码都是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UTF-8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、如果代码编码和文件编码不一致，使用字符流直接读取还能不乱码吗？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会乱码。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文件编码和读取的编码必须一致才不会乱码。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AA99BC-302D-4870-A8C3-CD2C5EC4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2" y="1455473"/>
            <a:ext cx="2816784" cy="26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8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674917-1B20-2E40-8226-8EC87787C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5450" y="999177"/>
            <a:ext cx="9214230" cy="517190"/>
          </a:xfrm>
        </p:spPr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使用相同编码读取不同编码的文件内容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29E90-DAAD-4D46-ABD2-A6B8BF98C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/>
              <a:t>需求：分别使用如下两种方式读取文件内容</a:t>
            </a:r>
          </a:p>
          <a:p>
            <a:pPr marL="342900" lvl="0" indent="-342900">
              <a:lnSpc>
                <a:spcPct val="2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/>
              <a:t>代码编码是</a:t>
            </a:r>
            <a:r>
              <a:rPr lang="en-US" altLang="zh-CN" dirty="0"/>
              <a:t>UTF-8</a:t>
            </a:r>
            <a:r>
              <a:rPr lang="zh-CN" altLang="en-US" dirty="0"/>
              <a:t>，文件编码也是</a:t>
            </a:r>
            <a:r>
              <a:rPr lang="en-US" altLang="zh-CN" dirty="0"/>
              <a:t>UTF-8</a:t>
            </a:r>
            <a:r>
              <a:rPr lang="zh-CN" altLang="en-US" dirty="0"/>
              <a:t>，使用字符流读取观察输出的中文字符结果。</a:t>
            </a:r>
            <a:endParaRPr lang="en-US" altLang="zh-CN" dirty="0"/>
          </a:p>
          <a:p>
            <a:pPr marL="342900" lvl="0" indent="-342900">
              <a:lnSpc>
                <a:spcPct val="250000"/>
              </a:lnSpc>
              <a:spcBef>
                <a:spcPct val="0"/>
              </a:spcBef>
              <a:buFont typeface="+mj-ea"/>
              <a:buAutoNum type="circleNumDbPlain"/>
            </a:pPr>
            <a:r>
              <a:rPr lang="zh-CN" altLang="en-US" dirty="0"/>
              <a:t>代码编码是</a:t>
            </a:r>
            <a:r>
              <a:rPr lang="en-US" altLang="zh-CN" dirty="0"/>
              <a:t>UTF-8</a:t>
            </a:r>
            <a:r>
              <a:rPr lang="zh-CN" altLang="en-US" dirty="0"/>
              <a:t>，文件编码使用</a:t>
            </a:r>
            <a:r>
              <a:rPr lang="en-US" altLang="zh-CN" dirty="0"/>
              <a:t>GBK</a:t>
            </a:r>
            <a:r>
              <a:rPr lang="zh-CN" altLang="en-US" dirty="0"/>
              <a:t>，使用字符流读取观察输出的中文字符结果</a:t>
            </a:r>
            <a:endParaRPr lang="en-US" altLang="zh-CN" dirty="0"/>
          </a:p>
          <a:p>
            <a:pPr>
              <a:lnSpc>
                <a:spcPct val="2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05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009" y="1054101"/>
            <a:ext cx="7827416" cy="451104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字符流直接读取文本内容。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必须文件和代码编码一致才不会乱码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如果文件和代码编码不一致，读取将出现乱码。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8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问题引出：不同编码读取乱码问题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字符输出转换流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549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4353" y="1136008"/>
            <a:ext cx="8353586" cy="32577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、如果代码编码和文件编码不一致，使用字符流直接读取还能不乱码吗？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会乱码。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、如果如何解决呢？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使用字符输入转换流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可以提取文件（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GBK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）的原始字节流，原始字节不会存在问题。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然后把字节流以指定编码转换成字符输入流，这样字符输入流中的字符就不乱码了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AA99BC-302D-4870-A8C3-CD2C5EC4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2" y="1455473"/>
            <a:ext cx="2816784" cy="26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43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761218" y="10913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427718" y="20019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208121" y="11405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10504021" y="148009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716451" y="12375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778806" y="12739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334530" y="13550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9592" y="12383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299449" y="29587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994773" y="21438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2510" y="22306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267748" y="22214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8979066" y="20948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595819" y="20421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704990" y="20181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295790" y="20164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10504020" y="2142586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010111" y="29587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716488" y="29537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577828" y="29071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153932" y="3610999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2862128" y="3616875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5813744" y="3606458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408638" y="3581193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6ECB0F7-1FE7-4DA6-8464-29D523D6C7F6}"/>
              </a:ext>
            </a:extLst>
          </p:cNvPr>
          <p:cNvSpPr txBox="1"/>
          <p:nvPr/>
        </p:nvSpPr>
        <p:spPr>
          <a:xfrm>
            <a:off x="6208121" y="534455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98E0C0C-214F-4761-A47E-9424A268F53D}"/>
              </a:ext>
            </a:extLst>
          </p:cNvPr>
          <p:cNvSpPr txBox="1"/>
          <p:nvPr/>
        </p:nvSpPr>
        <p:spPr>
          <a:xfrm>
            <a:off x="8879999" y="5354119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字符输出转换流</a:t>
            </a:r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9FC32A6D-B501-49F1-AEA8-9B26230F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52" y="5737305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圆角矩形 94">
            <a:extLst>
              <a:ext uri="{FF2B5EF4-FFF2-40B4-BE49-F238E27FC236}">
                <a16:creationId xmlns:a16="http://schemas.microsoft.com/office/drawing/2014/main" id="{2312A33D-2151-4B77-9933-DF7A6046F450}"/>
              </a:ext>
            </a:extLst>
          </p:cNvPr>
          <p:cNvSpPr/>
          <p:nvPr/>
        </p:nvSpPr>
        <p:spPr>
          <a:xfrm>
            <a:off x="5758964" y="4345513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圆角矩形 94">
            <a:extLst>
              <a:ext uri="{FF2B5EF4-FFF2-40B4-BE49-F238E27FC236}">
                <a16:creationId xmlns:a16="http://schemas.microsoft.com/office/drawing/2014/main" id="{1E9FEB9F-6D66-4553-A1AC-BD9F8343FF02}"/>
              </a:ext>
            </a:extLst>
          </p:cNvPr>
          <p:cNvSpPr/>
          <p:nvPr/>
        </p:nvSpPr>
        <p:spPr>
          <a:xfrm>
            <a:off x="8483096" y="4296306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OutputStreamWrite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BD465FC-94EC-4230-BD46-41EE2064C19E}"/>
              </a:ext>
            </a:extLst>
          </p:cNvPr>
          <p:cNvCxnSpPr/>
          <p:nvPr/>
        </p:nvCxnSpPr>
        <p:spPr>
          <a:xfrm>
            <a:off x="6831682" y="4713750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43A8977-1429-4A20-A633-97E773EF405B}"/>
              </a:ext>
            </a:extLst>
          </p:cNvPr>
          <p:cNvCxnSpPr/>
          <p:nvPr/>
        </p:nvCxnSpPr>
        <p:spPr>
          <a:xfrm>
            <a:off x="9594737" y="4713750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9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53" grpId="0"/>
      <p:bldP spid="54" grpId="0"/>
      <p:bldP spid="57" grpId="0" animBg="1"/>
      <p:bldP spid="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2" y="810393"/>
            <a:ext cx="9201365" cy="15569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字符输入转换流：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InputStreamReader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可以把原始的字节流按照指定编码转换成字符输入流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77838"/>
              </p:ext>
            </p:extLst>
          </p:nvPr>
        </p:nvGraphicFramePr>
        <p:xfrm>
          <a:off x="472442" y="2190386"/>
          <a:ext cx="11352765" cy="1872860"/>
        </p:xfrm>
        <a:graphic>
          <a:graphicData uri="http://schemas.openxmlformats.org/drawingml/2006/table">
            <a:tbl>
              <a:tblPr/>
              <a:tblGrid>
                <a:gridCol w="480878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6543985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InputStreamReader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InputStream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is)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可以把原始的字节流按照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代码默认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编码转换成字符输入流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。几乎不用，与默认的</a:t>
                      </a:r>
                      <a:r>
                        <a:rPr lang="en-US" altLang="zh-CN" sz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FileReader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一样。</a:t>
                      </a:r>
                      <a:endParaRPr lang="zh-CN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InputStreamReader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InputStream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is 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charset)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可以把原始的字节流按照指定编码转换成字符输入流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，这样字符流中的字符就不乱码了</a:t>
                      </a:r>
                      <a:r>
                        <a:rPr lang="en-US" altLang="zh-CN" sz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重点</a:t>
                      </a:r>
                      <a:r>
                        <a:rPr lang="en-US" altLang="zh-CN" sz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zh-CN" sz="12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5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04599" y="1045221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缓冲流概述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字节缓冲流的性能分析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字符缓冲流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 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218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009" y="1054101"/>
            <a:ext cx="7827416" cy="4511040"/>
          </a:xfrm>
        </p:spPr>
        <p:txBody>
          <a:bodyPr/>
          <a:lstStyle/>
          <a:p>
            <a:pPr lvl="0"/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字符输入转换流InputStreamReader作用：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可以解决字符流读取不同编码乱码的问题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InputStreamReader(InputStream is,String charset):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	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可以指定编码把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原始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字节流转换成字符流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，如此字符流中的字符不乱码。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27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问题引出：不同编码读取乱码问题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字符输出转换流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586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63828-504B-4614-9DA1-BADB6DF2C1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4353" y="1136008"/>
            <a:ext cx="8353586" cy="325776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、如果需要控制写出去的字符使用的编码，怎么办？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可以把字符以指定编码获取字节后再使用字节输出流写出去：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67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“我爱你中国”</a:t>
            </a:r>
            <a:r>
              <a:rPr lang="en-US" altLang="zh-CN" sz="1667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667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getBytes</a:t>
            </a:r>
            <a:r>
              <a:rPr lang="en-US" altLang="zh-CN" sz="1667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67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编码</a:t>
            </a:r>
            <a:r>
              <a:rPr lang="en-US" altLang="zh-CN" sz="1667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也可以使用字符输出转换流实现。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AA99BC-302D-4870-A8C3-CD2C5EC4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2" y="1455473"/>
            <a:ext cx="2816784" cy="260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04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761218" y="10913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427718" y="20019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208121" y="11405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10504021" y="148009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716451" y="12375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778806" y="12739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334530" y="13550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9592" y="12383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299449" y="29587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994773" y="21438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2510" y="22306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267748" y="22214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8979066" y="20948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595819" y="20421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704990" y="20181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295790" y="20164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10504020" y="2142586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010111" y="29587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716488" y="29537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577828" y="29071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153932" y="3610999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2862128" y="3616875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5813744" y="3606458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408638" y="3581193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6ECB0F7-1FE7-4DA6-8464-29D523D6C7F6}"/>
              </a:ext>
            </a:extLst>
          </p:cNvPr>
          <p:cNvSpPr txBox="1"/>
          <p:nvPr/>
        </p:nvSpPr>
        <p:spPr>
          <a:xfrm>
            <a:off x="6208121" y="534455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98E0C0C-214F-4761-A47E-9424A268F53D}"/>
              </a:ext>
            </a:extLst>
          </p:cNvPr>
          <p:cNvSpPr txBox="1"/>
          <p:nvPr/>
        </p:nvSpPr>
        <p:spPr>
          <a:xfrm>
            <a:off x="8879999" y="5354119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字符输出转换流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6706BB5-7CD2-4C5F-89CE-74830C2C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104" y="5746586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圆角矩形 94">
            <a:extLst>
              <a:ext uri="{FF2B5EF4-FFF2-40B4-BE49-F238E27FC236}">
                <a16:creationId xmlns:a16="http://schemas.microsoft.com/office/drawing/2014/main" id="{2312A33D-2151-4B77-9933-DF7A6046F450}"/>
              </a:ext>
            </a:extLst>
          </p:cNvPr>
          <p:cNvSpPr/>
          <p:nvPr/>
        </p:nvSpPr>
        <p:spPr>
          <a:xfrm>
            <a:off x="5758964" y="4345513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圆角矩形 94">
            <a:extLst>
              <a:ext uri="{FF2B5EF4-FFF2-40B4-BE49-F238E27FC236}">
                <a16:creationId xmlns:a16="http://schemas.microsoft.com/office/drawing/2014/main" id="{1E9FEB9F-6D66-4553-A1AC-BD9F8343FF02}"/>
              </a:ext>
            </a:extLst>
          </p:cNvPr>
          <p:cNvSpPr/>
          <p:nvPr/>
        </p:nvSpPr>
        <p:spPr>
          <a:xfrm>
            <a:off x="8483096" y="4296306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OutputStreamWrite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BD465FC-94EC-4230-BD46-41EE2064C19E}"/>
              </a:ext>
            </a:extLst>
          </p:cNvPr>
          <p:cNvCxnSpPr/>
          <p:nvPr/>
        </p:nvCxnSpPr>
        <p:spPr>
          <a:xfrm>
            <a:off x="6831682" y="4713750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43A8977-1429-4A20-A633-97E773EF405B}"/>
              </a:ext>
            </a:extLst>
          </p:cNvPr>
          <p:cNvCxnSpPr/>
          <p:nvPr/>
        </p:nvCxnSpPr>
        <p:spPr>
          <a:xfrm>
            <a:off x="9594737" y="4713750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09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53" grpId="0"/>
      <p:bldP spid="54" grpId="0"/>
      <p:bldP spid="57" grpId="0" animBg="1"/>
      <p:bldP spid="5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2" y="805936"/>
            <a:ext cx="8938665" cy="15658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字符输出转换流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字符输入转换流：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OutputStreamWriter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把字节输出流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按照指定编码转换成字符输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出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33440"/>
              </p:ext>
            </p:extLst>
          </p:nvPr>
        </p:nvGraphicFramePr>
        <p:xfrm>
          <a:off x="557683" y="2325892"/>
          <a:ext cx="10174894" cy="1872860"/>
        </p:xfrm>
        <a:graphic>
          <a:graphicData uri="http://schemas.openxmlformats.org/drawingml/2006/table">
            <a:tbl>
              <a:tblPr/>
              <a:tblGrid>
                <a:gridCol w="455380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621093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OutputStreamWriter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OutputStream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os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可以把原始的字节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输出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流按照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代码默认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编码转换成字符输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出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流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。几乎不用。</a:t>
                      </a:r>
                      <a:endParaRPr lang="zh-CN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public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OutputStreamWriter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OutputStream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2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os</a:t>
                      </a:r>
                      <a:r>
                        <a:rPr lang="zh-CN" altLang="en-US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</a:t>
                      </a:r>
                      <a:r>
                        <a:rPr lang="en-US" altLang="zh-CN" sz="12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charset)</a:t>
                      </a:r>
                      <a:endParaRPr lang="zh-CN" altLang="en-US" sz="12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可以把原始的字节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输出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流按照指定编码转换成字符输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出</a:t>
                      </a:r>
                      <a:r>
                        <a:rPr lang="zh-CN" altLang="zh-CN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流</a:t>
                      </a:r>
                      <a:r>
                        <a:rPr lang="en-US" altLang="zh-CN" sz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重点</a:t>
                      </a:r>
                      <a:r>
                        <a:rPr lang="en-US" altLang="zh-CN" sz="1200" dirty="0">
                          <a:solidFill>
                            <a:srgbClr val="C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zh-CN" sz="1200" dirty="0">
                        <a:solidFill>
                          <a:srgbClr val="C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5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37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6371" y="1017030"/>
            <a:ext cx="7534332" cy="4511040"/>
          </a:xfr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zh-CN" dirty="0">
                <a:solidFill>
                  <a:srgbClr val="49504F"/>
                </a:solidFill>
              </a:rPr>
              <a:t>字符输出转换流OutputStreamWriter</a:t>
            </a:r>
            <a:r>
              <a:rPr lang="zh-CN" altLang="en-US" dirty="0">
                <a:solidFill>
                  <a:srgbClr val="49504F"/>
                </a:solidFill>
              </a:rPr>
              <a:t>的作用？</a:t>
            </a:r>
            <a:endParaRPr lang="en-US" altLang="zh-CN" dirty="0">
              <a:solidFill>
                <a:srgbClr val="49504F"/>
              </a:solidFill>
            </a:endParaRPr>
          </a:p>
          <a:p>
            <a:pPr marL="895335" lvl="1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OutputStreamWriter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OutputStream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String charset)</a:t>
            </a:r>
          </a:p>
          <a:p>
            <a:pPr marL="895335" lvl="1" indent="-28575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可以指定编码把字节输出流转换成字符输出流</a:t>
            </a: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zh-CN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从而</a:t>
            </a:r>
            <a:r>
              <a:rPr lang="zh-CN" altLang="en-US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</a:t>
            </a:r>
            <a:r>
              <a:rPr lang="zh-CN" altLang="zh-CN" sz="1400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指定写出去的字符编码！</a:t>
            </a:r>
            <a:endParaRPr lang="en-US" altLang="zh-CN" sz="14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</a:pPr>
            <a:endParaRPr lang="zh-CN" altLang="zh-CN" sz="16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58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对象序列化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对象反序列化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406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4" y="1024131"/>
            <a:ext cx="7654660" cy="12030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对象序列化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作用：以内存为基准，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把内存中的对象存储到磁盘文件中去，称为对象序列化。</a:t>
            </a: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Alibaba PuHuiTi R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使用到的流是对象字节输出流：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ObjectOutputStream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5F4CD19-13B8-4F98-8034-C5B6C26DC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87" y="2808495"/>
            <a:ext cx="1053296" cy="150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28BEB3-2F0A-43E9-8933-74C8AD11C8A2}"/>
              </a:ext>
            </a:extLst>
          </p:cNvPr>
          <p:cNvSpPr/>
          <p:nvPr/>
        </p:nvSpPr>
        <p:spPr>
          <a:xfrm>
            <a:off x="648650" y="2557749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5">
            <a:extLst>
              <a:ext uri="{FF2B5EF4-FFF2-40B4-BE49-F238E27FC236}">
                <a16:creationId xmlns:a16="http://schemas.microsoft.com/office/drawing/2014/main" id="{246D51D4-6F41-42B6-958E-F016AFEB7F15}"/>
              </a:ext>
            </a:extLst>
          </p:cNvPr>
          <p:cNvSpPr/>
          <p:nvPr/>
        </p:nvSpPr>
        <p:spPr>
          <a:xfrm rot="2651319">
            <a:off x="906238" y="2690679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84E820-E480-48BA-99B7-D615D915FAA5}"/>
              </a:ext>
            </a:extLst>
          </p:cNvPr>
          <p:cNvSpPr/>
          <p:nvPr/>
        </p:nvSpPr>
        <p:spPr>
          <a:xfrm>
            <a:off x="899623" y="2407278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磁盘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68C636-397E-483B-8E9B-63BBF593C5E8}"/>
              </a:ext>
            </a:extLst>
          </p:cNvPr>
          <p:cNvSpPr/>
          <p:nvPr/>
        </p:nvSpPr>
        <p:spPr>
          <a:xfrm>
            <a:off x="7821549" y="2438084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B552FE53-2CFB-4388-9A01-AFAED415E9BC}"/>
              </a:ext>
            </a:extLst>
          </p:cNvPr>
          <p:cNvSpPr/>
          <p:nvPr/>
        </p:nvSpPr>
        <p:spPr>
          <a:xfrm rot="2651319">
            <a:off x="8079137" y="257101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5CEA85-1298-4F5D-A8C0-7B3654DCFAD0}"/>
              </a:ext>
            </a:extLst>
          </p:cNvPr>
          <p:cNvSpPr/>
          <p:nvPr/>
        </p:nvSpPr>
        <p:spPr>
          <a:xfrm>
            <a:off x="8072522" y="228761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内存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DF7C372-3444-4EDE-B103-96DC3AD47FEE}"/>
              </a:ext>
            </a:extLst>
          </p:cNvPr>
          <p:cNvSpPr/>
          <p:nvPr/>
        </p:nvSpPr>
        <p:spPr>
          <a:xfrm>
            <a:off x="8533845" y="3075075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程序进程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5C721F-0E53-43CF-A27E-AA537AB85D54}"/>
              </a:ext>
            </a:extLst>
          </p:cNvPr>
          <p:cNvSpPr txBox="1"/>
          <p:nvPr/>
        </p:nvSpPr>
        <p:spPr>
          <a:xfrm>
            <a:off x="3326910" y="450388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对象字节输出流，写对象数据到磁盘文件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F423B70-8818-4811-ADE5-9DE6B5EE8935}"/>
              </a:ext>
            </a:extLst>
          </p:cNvPr>
          <p:cNvSpPr/>
          <p:nvPr/>
        </p:nvSpPr>
        <p:spPr>
          <a:xfrm flipH="1">
            <a:off x="2673834" y="4564365"/>
            <a:ext cx="5323022" cy="1052475"/>
          </a:xfrm>
          <a:prstGeom prst="rightArrow">
            <a:avLst>
              <a:gd name="adj1" fmla="val 28412"/>
              <a:gd name="adj2" fmla="val 36226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735E7D3-04DA-49D8-9A77-762F698E7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4797863"/>
            <a:ext cx="419100" cy="457200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519442BA-E4E0-4B9A-9746-49E814880605}"/>
              </a:ext>
            </a:extLst>
          </p:cNvPr>
          <p:cNvSpPr/>
          <p:nvPr/>
        </p:nvSpPr>
        <p:spPr>
          <a:xfrm>
            <a:off x="3868826" y="4993611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1B1A88F-6B76-4EF1-A763-FA4CE744BEC0}"/>
              </a:ext>
            </a:extLst>
          </p:cNvPr>
          <p:cNvSpPr/>
          <p:nvPr/>
        </p:nvSpPr>
        <p:spPr>
          <a:xfrm>
            <a:off x="4246290" y="4984539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A55424C-0BB9-487C-9CF6-D3081CE1176B}"/>
              </a:ext>
            </a:extLst>
          </p:cNvPr>
          <p:cNvSpPr/>
          <p:nvPr/>
        </p:nvSpPr>
        <p:spPr>
          <a:xfrm>
            <a:off x="4622925" y="4984538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40007CB-70E6-4449-9CE2-BC145537E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979" y="4891349"/>
            <a:ext cx="4191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4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761218" y="10913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427718" y="20019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208121" y="11405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10504021" y="148009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716451" y="12375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778806" y="12739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334530" y="13550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9592" y="12383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299449" y="29587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994773" y="21438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2510" y="22306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267748" y="22214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8979066" y="20948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595819" y="20421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704990" y="20181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295790" y="20164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10504020" y="2142586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010111" y="29587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716488" y="29537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577828" y="29071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153932" y="3610999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2862128" y="3616875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5813744" y="3606458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408638" y="3581193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6ECB0F7-1FE7-4DA6-8464-29D523D6C7F6}"/>
              </a:ext>
            </a:extLst>
          </p:cNvPr>
          <p:cNvSpPr txBox="1"/>
          <p:nvPr/>
        </p:nvSpPr>
        <p:spPr>
          <a:xfrm>
            <a:off x="835140" y="5644378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对象字节输入流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98E0C0C-214F-4761-A47E-9424A268F53D}"/>
              </a:ext>
            </a:extLst>
          </p:cNvPr>
          <p:cNvSpPr txBox="1"/>
          <p:nvPr/>
        </p:nvSpPr>
        <p:spPr>
          <a:xfrm>
            <a:off x="3506833" y="5679451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对象字节输出流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6706BB5-7CD2-4C5F-89CE-74830C2C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563" y="6018005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圆角矩形 94">
            <a:extLst>
              <a:ext uri="{FF2B5EF4-FFF2-40B4-BE49-F238E27FC236}">
                <a16:creationId xmlns:a16="http://schemas.microsoft.com/office/drawing/2014/main" id="{2312A33D-2151-4B77-9933-DF7A6046F450}"/>
              </a:ext>
            </a:extLst>
          </p:cNvPr>
          <p:cNvSpPr/>
          <p:nvPr/>
        </p:nvSpPr>
        <p:spPr>
          <a:xfrm>
            <a:off x="5758964" y="4345513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圆角矩形 94">
            <a:extLst>
              <a:ext uri="{FF2B5EF4-FFF2-40B4-BE49-F238E27FC236}">
                <a16:creationId xmlns:a16="http://schemas.microsoft.com/office/drawing/2014/main" id="{1E9FEB9F-6D66-4553-A1AC-BD9F8343FF02}"/>
              </a:ext>
            </a:extLst>
          </p:cNvPr>
          <p:cNvSpPr/>
          <p:nvPr/>
        </p:nvSpPr>
        <p:spPr>
          <a:xfrm>
            <a:off x="8483096" y="4296306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OutputStreamWrite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BD465FC-94EC-4230-BD46-41EE2064C19E}"/>
              </a:ext>
            </a:extLst>
          </p:cNvPr>
          <p:cNvCxnSpPr>
            <a:cxnSpLocks/>
          </p:cNvCxnSpPr>
          <p:nvPr/>
        </p:nvCxnSpPr>
        <p:spPr>
          <a:xfrm>
            <a:off x="1458701" y="5221966"/>
            <a:ext cx="0" cy="333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43A8977-1429-4A20-A633-97E773EF405B}"/>
              </a:ext>
            </a:extLst>
          </p:cNvPr>
          <p:cNvCxnSpPr>
            <a:cxnSpLocks/>
          </p:cNvCxnSpPr>
          <p:nvPr/>
        </p:nvCxnSpPr>
        <p:spPr>
          <a:xfrm>
            <a:off x="4221756" y="5221966"/>
            <a:ext cx="0" cy="333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圆角矩形 94">
            <a:extLst>
              <a:ext uri="{FF2B5EF4-FFF2-40B4-BE49-F238E27FC236}">
                <a16:creationId xmlns:a16="http://schemas.microsoft.com/office/drawing/2014/main" id="{558C56FC-A937-474F-B662-7F9CC1655D1E}"/>
              </a:ext>
            </a:extLst>
          </p:cNvPr>
          <p:cNvSpPr/>
          <p:nvPr/>
        </p:nvSpPr>
        <p:spPr>
          <a:xfrm>
            <a:off x="2932602" y="4725015"/>
            <a:ext cx="2649140" cy="4188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圆角矩形 94">
            <a:extLst>
              <a:ext uri="{FF2B5EF4-FFF2-40B4-BE49-F238E27FC236}">
                <a16:creationId xmlns:a16="http://schemas.microsoft.com/office/drawing/2014/main" id="{A913CD64-539F-4CF8-A344-2243A8CC8409}"/>
              </a:ext>
            </a:extLst>
          </p:cNvPr>
          <p:cNvSpPr/>
          <p:nvPr/>
        </p:nvSpPr>
        <p:spPr>
          <a:xfrm>
            <a:off x="106240" y="4713750"/>
            <a:ext cx="2649140" cy="4188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91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53" grpId="0"/>
      <p:bldP spid="54" grpId="0"/>
      <p:bldP spid="57" grpId="0" animBg="1"/>
      <p:bldP spid="58" grpId="0" animBg="1"/>
      <p:bldP spid="43" grpId="0" animBg="1"/>
      <p:bldP spid="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4" y="1208797"/>
            <a:ext cx="5387629" cy="8336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对象序列化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使用到的流是对象字节输出流：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ObjectOutputStream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/>
        </p:nvGraphicFramePr>
        <p:xfrm>
          <a:off x="619765" y="2242577"/>
          <a:ext cx="9651996" cy="937606"/>
        </p:xfrm>
        <a:graphic>
          <a:graphicData uri="http://schemas.openxmlformats.org/drawingml/2006/table">
            <a:tbl>
              <a:tblPr/>
              <a:tblGrid>
                <a:gridCol w="4589991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062005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078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297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ObjectOutputStream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OutputStream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out)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把低级字节输出流包装成高级的对象字节输出流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E58917D-3F5D-4B02-8939-6589DAFB94BD}"/>
              </a:ext>
            </a:extLst>
          </p:cNvPr>
          <p:cNvGraphicFramePr>
            <a:graphicFrameLocks noGrp="1"/>
          </p:cNvGraphicFramePr>
          <p:nvPr/>
        </p:nvGraphicFramePr>
        <p:xfrm>
          <a:off x="619765" y="4213106"/>
          <a:ext cx="8798556" cy="1029454"/>
        </p:xfrm>
        <a:graphic>
          <a:graphicData uri="http://schemas.openxmlformats.org/drawingml/2006/table">
            <a:tbl>
              <a:tblPr/>
              <a:tblGrid>
                <a:gridCol w="457199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226561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4477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81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final void </a:t>
                      </a:r>
                      <a:r>
                        <a:rPr lang="en-US" altLang="zh-CN" sz="14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writeObject</a:t>
                      </a:r>
                      <a:r>
                        <a:rPr lang="en-US" altLang="zh-CN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(Object obj)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把对象写出去到对象序列化流的文件中去</a:t>
                      </a:r>
                      <a:endParaRPr lang="en-US" altLang="zh-CN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D46408C-CC9A-4DB3-93FA-45784BB882B9}"/>
              </a:ext>
            </a:extLst>
          </p:cNvPr>
          <p:cNvSpPr txBox="1"/>
          <p:nvPr/>
        </p:nvSpPr>
        <p:spPr>
          <a:xfrm>
            <a:off x="538484" y="3843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ObjectOutputStream</a:t>
            </a:r>
            <a:r>
              <a:rPr lang="zh-CN" altLang="en-US" sz="1800" b="1" dirty="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序列化方法</a:t>
            </a:r>
            <a:endParaRPr lang="zh-CN" altLang="en-US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0C81CD78-B7F6-4FAE-8264-0171BD317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86" y="873744"/>
            <a:ext cx="4686300" cy="4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缓冲流概述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94401B4-5D6A-46F7-BC50-4763C79F158B}"/>
              </a:ext>
            </a:extLst>
          </p:cNvPr>
          <p:cNvSpPr txBox="1"/>
          <p:nvPr/>
        </p:nvSpPr>
        <p:spPr>
          <a:xfrm>
            <a:off x="813586" y="1296622"/>
            <a:ext cx="9984316" cy="18955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缓冲流也称为高效流、或者高级流。之前学习的字节流可以称为原始流。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作用：缓冲流自带缓冲区、可以提高原始字节流、字符流读写数据的性能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b="1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8" name="三角形 5">
            <a:extLst>
              <a:ext uri="{FF2B5EF4-FFF2-40B4-BE49-F238E27FC236}">
                <a16:creationId xmlns:a16="http://schemas.microsoft.com/office/drawing/2014/main" id="{7C42255F-D9D1-4180-ADA2-096B2302B2D4}"/>
              </a:ext>
            </a:extLst>
          </p:cNvPr>
          <p:cNvSpPr/>
          <p:nvPr/>
        </p:nvSpPr>
        <p:spPr>
          <a:xfrm rot="2651319">
            <a:off x="1805721" y="281463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三角形 5">
            <a:extLst>
              <a:ext uri="{FF2B5EF4-FFF2-40B4-BE49-F238E27FC236}">
                <a16:creationId xmlns:a16="http://schemas.microsoft.com/office/drawing/2014/main" id="{37C0FEB3-09BD-49A3-BB3C-429AEDAADA3B}"/>
              </a:ext>
            </a:extLst>
          </p:cNvPr>
          <p:cNvSpPr/>
          <p:nvPr/>
        </p:nvSpPr>
        <p:spPr>
          <a:xfrm rot="2651319">
            <a:off x="1805721" y="269496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46C7E9A-E7E2-41D5-8BFA-9C6FAE04EA82}"/>
              </a:ext>
            </a:extLst>
          </p:cNvPr>
          <p:cNvGrpSpPr>
            <a:grpSpLocks/>
          </p:cNvGrpSpPr>
          <p:nvPr/>
        </p:nvGrpSpPr>
        <p:grpSpPr bwMode="auto">
          <a:xfrm>
            <a:off x="555019" y="2323249"/>
            <a:ext cx="1054100" cy="1557867"/>
            <a:chOff x="605463" y="1598561"/>
            <a:chExt cx="790138" cy="116766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0376A6-3C99-42E1-A5A1-1F1A186A068B}"/>
                </a:ext>
              </a:extLst>
            </p:cNvPr>
            <p:cNvSpPr/>
            <p:nvPr/>
          </p:nvSpPr>
          <p:spPr>
            <a:xfrm>
              <a:off x="605463" y="1974563"/>
              <a:ext cx="790138" cy="7916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数据源</a:t>
              </a:r>
              <a:r>
                <a:rPr lang="en-US" altLang="zh-CN" sz="2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</a:t>
              </a:r>
              <a:endPara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EACDE65-2197-4333-8FD8-A71DCB21757F}"/>
                </a:ext>
              </a:extLst>
            </p:cNvPr>
            <p:cNvSpPr/>
            <p:nvPr/>
          </p:nvSpPr>
          <p:spPr>
            <a:xfrm>
              <a:off x="773645" y="1598561"/>
              <a:ext cx="407579" cy="2306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硬盘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BF5F1CD-CDF3-4AE3-A18A-19A5882E46DF}"/>
              </a:ext>
            </a:extLst>
          </p:cNvPr>
          <p:cNvGrpSpPr>
            <a:grpSpLocks/>
          </p:cNvGrpSpPr>
          <p:nvPr/>
        </p:nvGrpSpPr>
        <p:grpSpPr bwMode="auto">
          <a:xfrm>
            <a:off x="10811121" y="2297497"/>
            <a:ext cx="1054100" cy="1602316"/>
            <a:chOff x="7596336" y="1565526"/>
            <a:chExt cx="790138" cy="120070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FFC826A-815F-4FF3-B48D-647959E35EE7}"/>
                </a:ext>
              </a:extLst>
            </p:cNvPr>
            <p:cNvSpPr/>
            <p:nvPr/>
          </p:nvSpPr>
          <p:spPr>
            <a:xfrm>
              <a:off x="7596336" y="1974749"/>
              <a:ext cx="790138" cy="7914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目的地</a:t>
              </a:r>
              <a:r>
                <a:rPr lang="en-US" altLang="zh-CN" sz="2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</a:t>
              </a:r>
              <a:endPara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6670167-1D6F-4476-8024-64498376EE6E}"/>
                </a:ext>
              </a:extLst>
            </p:cNvPr>
            <p:cNvSpPr/>
            <p:nvPr/>
          </p:nvSpPr>
          <p:spPr>
            <a:xfrm>
              <a:off x="7689946" y="1565526"/>
              <a:ext cx="407579" cy="2306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硬盘</a:t>
              </a:r>
            </a:p>
          </p:txBody>
        </p:sp>
      </p:grpSp>
      <p:sp>
        <p:nvSpPr>
          <p:cNvPr id="17" name="Rectangle 7">
            <a:extLst>
              <a:ext uri="{FF2B5EF4-FFF2-40B4-BE49-F238E27FC236}">
                <a16:creationId xmlns:a16="http://schemas.microsoft.com/office/drawing/2014/main" id="{A30D1A65-2FD0-402B-94F8-8198DA744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337" y="3246746"/>
            <a:ext cx="80433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AEB34B-A897-48D8-A14D-44BB4D64BFB1}"/>
              </a:ext>
            </a:extLst>
          </p:cNvPr>
          <p:cNvSpPr/>
          <p:nvPr/>
        </p:nvSpPr>
        <p:spPr bwMode="auto">
          <a:xfrm>
            <a:off x="1613353" y="3195316"/>
            <a:ext cx="1572050" cy="359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字节流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A5F4CB-D41B-42FE-8038-DDE38613F5BE}"/>
              </a:ext>
            </a:extLst>
          </p:cNvPr>
          <p:cNvSpPr/>
          <p:nvPr/>
        </p:nvSpPr>
        <p:spPr bwMode="auto">
          <a:xfrm>
            <a:off x="9429571" y="3155101"/>
            <a:ext cx="1381550" cy="3994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字节流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5CA5192-DC52-4BBD-A80C-FAB2C2C49E62}"/>
              </a:ext>
            </a:extLst>
          </p:cNvPr>
          <p:cNvGrpSpPr>
            <a:grpSpLocks/>
          </p:cNvGrpSpPr>
          <p:nvPr/>
        </p:nvGrpSpPr>
        <p:grpSpPr bwMode="auto">
          <a:xfrm>
            <a:off x="3189637" y="2323249"/>
            <a:ext cx="6239933" cy="1737784"/>
            <a:chOff x="2339752" y="1565275"/>
            <a:chExt cx="4680520" cy="130333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BE8BBA-D753-4704-8E70-50AECFA0035F}"/>
                </a:ext>
              </a:extLst>
            </p:cNvPr>
            <p:cNvSpPr/>
            <p:nvPr/>
          </p:nvSpPr>
          <p:spPr bwMode="auto">
            <a:xfrm>
              <a:off x="4156073" y="1565275"/>
              <a:ext cx="40785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内存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910AB6F-10DD-4F78-870B-86712635CC29}"/>
                </a:ext>
              </a:extLst>
            </p:cNvPr>
            <p:cNvSpPr/>
            <p:nvPr/>
          </p:nvSpPr>
          <p:spPr bwMode="auto">
            <a:xfrm>
              <a:off x="2339752" y="1878013"/>
              <a:ext cx="4680520" cy="990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976DEB28-C49C-4E2B-AD01-4958E4A93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295" y="2932465"/>
            <a:ext cx="1124375" cy="99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A4FD3B89-072A-45B9-9107-47A2B4884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528" y="2916137"/>
            <a:ext cx="1124375" cy="99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6FE2E637-9B0B-4832-9F91-AC9E9DA541F4}"/>
              </a:ext>
            </a:extLst>
          </p:cNvPr>
          <p:cNvGrpSpPr>
            <a:grpSpLocks/>
          </p:cNvGrpSpPr>
          <p:nvPr/>
        </p:nvGrpSpPr>
        <p:grpSpPr bwMode="auto">
          <a:xfrm>
            <a:off x="112003" y="4549130"/>
            <a:ext cx="1054100" cy="1557867"/>
            <a:chOff x="605463" y="1598561"/>
            <a:chExt cx="790138" cy="1167669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0A5A42D-E7E4-4658-8651-F29AAF90EDF0}"/>
                </a:ext>
              </a:extLst>
            </p:cNvPr>
            <p:cNvSpPr/>
            <p:nvPr/>
          </p:nvSpPr>
          <p:spPr>
            <a:xfrm>
              <a:off x="605463" y="1974563"/>
              <a:ext cx="790138" cy="7916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数据源</a:t>
              </a:r>
              <a:r>
                <a:rPr lang="en-US" altLang="zh-CN" sz="2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</a:t>
              </a:r>
              <a:endPara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A71DE8A-2043-4AEF-9657-694C355A8639}"/>
                </a:ext>
              </a:extLst>
            </p:cNvPr>
            <p:cNvSpPr/>
            <p:nvPr/>
          </p:nvSpPr>
          <p:spPr>
            <a:xfrm>
              <a:off x="773645" y="1598561"/>
              <a:ext cx="407579" cy="2306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硬盘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36B72AE-69B9-4E13-A83D-3A3ED3506A71}"/>
              </a:ext>
            </a:extLst>
          </p:cNvPr>
          <p:cNvGrpSpPr>
            <a:grpSpLocks/>
          </p:cNvGrpSpPr>
          <p:nvPr/>
        </p:nvGrpSpPr>
        <p:grpSpPr bwMode="auto">
          <a:xfrm>
            <a:off x="11116554" y="4384031"/>
            <a:ext cx="1054100" cy="1602316"/>
            <a:chOff x="7596336" y="1565526"/>
            <a:chExt cx="790138" cy="120070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C730DC4-41EB-4E69-B6E2-98DC84E2F6B8}"/>
                </a:ext>
              </a:extLst>
            </p:cNvPr>
            <p:cNvSpPr/>
            <p:nvPr/>
          </p:nvSpPr>
          <p:spPr>
            <a:xfrm>
              <a:off x="7596336" y="1974749"/>
              <a:ext cx="790138" cy="7914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目的地</a:t>
              </a:r>
              <a:r>
                <a:rPr lang="en-US" altLang="zh-CN" sz="2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</a:t>
              </a:r>
              <a:endParaRPr lang="zh-CN" altLang="en-US" sz="2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0CE8143-DCF9-4D72-BA76-CD4D3CF17FF8}"/>
                </a:ext>
              </a:extLst>
            </p:cNvPr>
            <p:cNvSpPr/>
            <p:nvPr/>
          </p:nvSpPr>
          <p:spPr>
            <a:xfrm>
              <a:off x="7689946" y="1565526"/>
              <a:ext cx="407579" cy="2306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硬盘</a:t>
              </a:r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3E62B5E4-12CE-47EB-B819-DC11D5917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103" y="5428176"/>
            <a:ext cx="80433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5ABE11C-7F65-44B5-B2DF-A6EE7FB6FE71}"/>
              </a:ext>
            </a:extLst>
          </p:cNvPr>
          <p:cNvGrpSpPr>
            <a:grpSpLocks/>
          </p:cNvGrpSpPr>
          <p:nvPr/>
        </p:nvGrpSpPr>
        <p:grpSpPr bwMode="auto">
          <a:xfrm>
            <a:off x="1166103" y="5230697"/>
            <a:ext cx="2019300" cy="696383"/>
            <a:chOff x="826071" y="2110028"/>
            <a:chExt cx="1513682" cy="521803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CB6A33B-240B-46EA-AB47-433FDBA57FF5}"/>
                </a:ext>
              </a:extLst>
            </p:cNvPr>
            <p:cNvSpPr/>
            <p:nvPr/>
          </p:nvSpPr>
          <p:spPr>
            <a:xfrm>
              <a:off x="826071" y="2219463"/>
              <a:ext cx="721935" cy="2537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字节流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87A19A3-3585-44A1-B5E6-BA3F6E060314}"/>
                </a:ext>
              </a:extLst>
            </p:cNvPr>
            <p:cNvSpPr/>
            <p:nvPr/>
          </p:nvSpPr>
          <p:spPr>
            <a:xfrm>
              <a:off x="1549592" y="2110028"/>
              <a:ext cx="790161" cy="5218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缓冲流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847D0E9-994A-4A5F-91CB-BB841A449A38}"/>
              </a:ext>
            </a:extLst>
          </p:cNvPr>
          <p:cNvGrpSpPr>
            <a:grpSpLocks/>
          </p:cNvGrpSpPr>
          <p:nvPr/>
        </p:nvGrpSpPr>
        <p:grpSpPr bwMode="auto">
          <a:xfrm>
            <a:off x="9425336" y="5158731"/>
            <a:ext cx="1686984" cy="696383"/>
            <a:chOff x="7020272" y="2056116"/>
            <a:chExt cx="1264210" cy="521803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351F823-02C4-48F9-ADEF-F04EA10F3218}"/>
                </a:ext>
              </a:extLst>
            </p:cNvPr>
            <p:cNvSpPr/>
            <p:nvPr/>
          </p:nvSpPr>
          <p:spPr>
            <a:xfrm>
              <a:off x="7669032" y="2189342"/>
              <a:ext cx="615450" cy="255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字节流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663CE45-B1FD-46DA-A07D-DC598A4FDDA6}"/>
                </a:ext>
              </a:extLst>
            </p:cNvPr>
            <p:cNvSpPr/>
            <p:nvPr/>
          </p:nvSpPr>
          <p:spPr>
            <a:xfrm>
              <a:off x="7020272" y="2056116"/>
              <a:ext cx="648760" cy="5218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缓冲流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CA8B744-1304-4343-A4C1-F38AAEBE0802}"/>
              </a:ext>
            </a:extLst>
          </p:cNvPr>
          <p:cNvGrpSpPr>
            <a:grpSpLocks/>
          </p:cNvGrpSpPr>
          <p:nvPr/>
        </p:nvGrpSpPr>
        <p:grpSpPr bwMode="auto">
          <a:xfrm>
            <a:off x="3185403" y="4504679"/>
            <a:ext cx="6239933" cy="1737784"/>
            <a:chOff x="2339752" y="1565275"/>
            <a:chExt cx="4680520" cy="1303338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0D842C8-D8AD-4DD1-8FBC-B78EDE27EA62}"/>
                </a:ext>
              </a:extLst>
            </p:cNvPr>
            <p:cNvSpPr/>
            <p:nvPr/>
          </p:nvSpPr>
          <p:spPr bwMode="auto">
            <a:xfrm>
              <a:off x="4156073" y="1565275"/>
              <a:ext cx="40785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内存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D027B69-4ECB-48C6-AAA0-A211BC08F64D}"/>
                </a:ext>
              </a:extLst>
            </p:cNvPr>
            <p:cNvSpPr/>
            <p:nvPr/>
          </p:nvSpPr>
          <p:spPr bwMode="auto">
            <a:xfrm>
              <a:off x="2339752" y="1878013"/>
              <a:ext cx="4680520" cy="990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ADF7BC3-4654-4028-8915-B0FB98AED4F9}"/>
              </a:ext>
            </a:extLst>
          </p:cNvPr>
          <p:cNvGrpSpPr>
            <a:grpSpLocks/>
          </p:cNvGrpSpPr>
          <p:nvPr/>
        </p:nvGrpSpPr>
        <p:grpSpPr bwMode="auto">
          <a:xfrm>
            <a:off x="3240041" y="5271971"/>
            <a:ext cx="1124026" cy="851761"/>
            <a:chOff x="3165362" y="2169189"/>
            <a:chExt cx="843741" cy="637789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B54F5C9-4724-48F8-A1F0-1BE0F05CC631}"/>
                </a:ext>
              </a:extLst>
            </p:cNvPr>
            <p:cNvSpPr/>
            <p:nvPr/>
          </p:nvSpPr>
          <p:spPr>
            <a:xfrm>
              <a:off x="3236861" y="2169189"/>
              <a:ext cx="721342" cy="3550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缓冲输入流的数组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B7006A1-A5B9-4B04-9538-F4CDEF72DD8B}"/>
                </a:ext>
              </a:extLst>
            </p:cNvPr>
            <p:cNvSpPr/>
            <p:nvPr/>
          </p:nvSpPr>
          <p:spPr>
            <a:xfrm>
              <a:off x="3165362" y="2576518"/>
              <a:ext cx="843741" cy="230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长度：</a:t>
              </a:r>
              <a:r>
                <a:rPr lang="en-US" altLang="zh-CN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8192</a:t>
              </a:r>
              <a:endPara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0DAE11B-20F2-43B4-A55C-40266DF09012}"/>
              </a:ext>
            </a:extLst>
          </p:cNvPr>
          <p:cNvGrpSpPr>
            <a:grpSpLocks/>
          </p:cNvGrpSpPr>
          <p:nvPr/>
        </p:nvGrpSpPr>
        <p:grpSpPr bwMode="auto">
          <a:xfrm>
            <a:off x="8125308" y="5281496"/>
            <a:ext cx="1124026" cy="853877"/>
            <a:chOff x="5200233" y="2169189"/>
            <a:chExt cx="843741" cy="639204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A99675D-AE3C-4374-B631-596BC29C18AB}"/>
                </a:ext>
              </a:extLst>
            </p:cNvPr>
            <p:cNvSpPr/>
            <p:nvPr/>
          </p:nvSpPr>
          <p:spPr>
            <a:xfrm>
              <a:off x="5266965" y="2169189"/>
              <a:ext cx="722931" cy="3549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缓冲输出流的数组</a:t>
              </a: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359FCA5-4786-480D-830D-A31B94760545}"/>
                </a:ext>
              </a:extLst>
            </p:cNvPr>
            <p:cNvSpPr/>
            <p:nvPr/>
          </p:nvSpPr>
          <p:spPr>
            <a:xfrm>
              <a:off x="5200233" y="2577994"/>
              <a:ext cx="843741" cy="230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长度：</a:t>
              </a:r>
              <a:r>
                <a:rPr lang="en-US" altLang="zh-CN" sz="14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8192</a:t>
              </a:r>
              <a:endPara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76" name="Picture 4">
            <a:extLst>
              <a:ext uri="{FF2B5EF4-FFF2-40B4-BE49-F238E27FC236}">
                <a16:creationId xmlns:a16="http://schemas.microsoft.com/office/drawing/2014/main" id="{EB407626-B8B8-430A-B579-B5E36908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646" y="5098465"/>
            <a:ext cx="1540224" cy="96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id="{ACEE4DF5-A784-4DEF-9BEB-1CFDB4496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02" y="5098465"/>
            <a:ext cx="1540224" cy="96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250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EDE6B-69BE-414E-B7B2-D46F58250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7984" y="1173480"/>
            <a:ext cx="5760538" cy="4511040"/>
          </a:xfrm>
        </p:spPr>
        <p:txBody>
          <a:bodyPr/>
          <a:lstStyle/>
          <a:p>
            <a:r>
              <a:rPr lang="zh-CN" altLang="en-US" dirty="0"/>
              <a:t>对象序列化的含义是什么？</a:t>
            </a:r>
            <a:endParaRPr lang="en-US" altLang="zh-CN" dirty="0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把对象数据存入到文件中去。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对象序列化用到了哪个流？</a:t>
            </a:r>
            <a:endParaRPr lang="en-US" altLang="zh-CN" dirty="0"/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对象字节输出流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ObjectOutputStram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void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writeObject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 obj)</a:t>
            </a:r>
          </a:p>
          <a:p>
            <a:r>
              <a:rPr lang="zh-CN" altLang="en-US" dirty="0"/>
              <a:t>序列化对象的要求是怎么样的？</a:t>
            </a:r>
            <a:endParaRPr lang="en-US" altLang="zh-CN" dirty="0"/>
          </a:p>
          <a:p>
            <a:pPr marL="895335" lvl="1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对象必须实现序列化接口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86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对象序列化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对象反序列化</a:t>
            </a:r>
            <a:endParaRPr kumimoji="1"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106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4" y="1024131"/>
            <a:ext cx="9501319" cy="12030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对象反序列化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使用到的流是对象字节输入流：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ObjectInputStream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600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作用：以内存为基准，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把存储到磁盘文件中去的对象数据恢复成内存中的对象，称为对象反序列化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EE1ECB40-922A-4BF7-9C54-DC533A1E1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89" y="2888667"/>
            <a:ext cx="1645328" cy="23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19506BC-C80C-4F6B-A4E9-8DAC846F30CA}"/>
              </a:ext>
            </a:extLst>
          </p:cNvPr>
          <p:cNvSpPr/>
          <p:nvPr/>
        </p:nvSpPr>
        <p:spPr>
          <a:xfrm>
            <a:off x="538484" y="2637921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5">
            <a:extLst>
              <a:ext uri="{FF2B5EF4-FFF2-40B4-BE49-F238E27FC236}">
                <a16:creationId xmlns:a16="http://schemas.microsoft.com/office/drawing/2014/main" id="{23F3EECD-709A-4E13-800B-6C9C873D51C5}"/>
              </a:ext>
            </a:extLst>
          </p:cNvPr>
          <p:cNvSpPr/>
          <p:nvPr/>
        </p:nvSpPr>
        <p:spPr>
          <a:xfrm rot="2651319">
            <a:off x="796072" y="277085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E28020-6843-40DA-A305-3462199B1F5D}"/>
              </a:ext>
            </a:extLst>
          </p:cNvPr>
          <p:cNvSpPr/>
          <p:nvPr/>
        </p:nvSpPr>
        <p:spPr>
          <a:xfrm>
            <a:off x="789457" y="248745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磁盘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0367AE-E0AE-4B99-9245-051BD6B4D833}"/>
              </a:ext>
            </a:extLst>
          </p:cNvPr>
          <p:cNvSpPr/>
          <p:nvPr/>
        </p:nvSpPr>
        <p:spPr>
          <a:xfrm>
            <a:off x="7711383" y="2518256"/>
            <a:ext cx="2870282" cy="327612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5">
            <a:extLst>
              <a:ext uri="{FF2B5EF4-FFF2-40B4-BE49-F238E27FC236}">
                <a16:creationId xmlns:a16="http://schemas.microsoft.com/office/drawing/2014/main" id="{0405ECE3-C14B-4E40-BF1A-00503485B21C}"/>
              </a:ext>
            </a:extLst>
          </p:cNvPr>
          <p:cNvSpPr/>
          <p:nvPr/>
        </p:nvSpPr>
        <p:spPr>
          <a:xfrm rot="2651319">
            <a:off x="7968971" y="265118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76C935-CD82-4DFF-B8C7-C1B244E5E329}"/>
              </a:ext>
            </a:extLst>
          </p:cNvPr>
          <p:cNvSpPr/>
          <p:nvPr/>
        </p:nvSpPr>
        <p:spPr>
          <a:xfrm>
            <a:off x="7962356" y="236778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内存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9FA95C4-7BB7-42F0-89B3-4B2C1D502742}"/>
              </a:ext>
            </a:extLst>
          </p:cNvPr>
          <p:cNvSpPr/>
          <p:nvPr/>
        </p:nvSpPr>
        <p:spPr>
          <a:xfrm>
            <a:off x="8423679" y="3155247"/>
            <a:ext cx="1612201" cy="1612201"/>
          </a:xfrm>
          <a:prstGeom prst="ellipse">
            <a:avLst/>
          </a:pr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程序进程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9832F2-9A36-4EBC-AF17-608CF3FAE57F}"/>
              </a:ext>
            </a:extLst>
          </p:cNvPr>
          <p:cNvSpPr txBox="1"/>
          <p:nvPr/>
        </p:nvSpPr>
        <p:spPr>
          <a:xfrm>
            <a:off x="3541561" y="302772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对象字节输入流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B8033E7-5410-4445-A9AB-A76C89A78C96}"/>
              </a:ext>
            </a:extLst>
          </p:cNvPr>
          <p:cNvSpPr/>
          <p:nvPr/>
        </p:nvSpPr>
        <p:spPr>
          <a:xfrm>
            <a:off x="3163766" y="3325098"/>
            <a:ext cx="5127118" cy="658902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590212D-311F-4ED0-9CE4-5DDDA59FD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417" y="3227799"/>
            <a:ext cx="419100" cy="65890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41BB111-E4EF-4715-A746-BF2078356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334" y="4878035"/>
            <a:ext cx="419100" cy="457200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F44CA486-2C7A-433D-8915-15F40D95F01B}"/>
              </a:ext>
            </a:extLst>
          </p:cNvPr>
          <p:cNvSpPr/>
          <p:nvPr/>
        </p:nvSpPr>
        <p:spPr>
          <a:xfrm>
            <a:off x="3993204" y="3557250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1F55B2F-03D7-42F9-A570-593400432FC7}"/>
              </a:ext>
            </a:extLst>
          </p:cNvPr>
          <p:cNvSpPr/>
          <p:nvPr/>
        </p:nvSpPr>
        <p:spPr>
          <a:xfrm>
            <a:off x="4370668" y="3548178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1EEB6FD-3F14-42B5-ADF2-60C78D7976C1}"/>
              </a:ext>
            </a:extLst>
          </p:cNvPr>
          <p:cNvSpPr/>
          <p:nvPr/>
        </p:nvSpPr>
        <p:spPr>
          <a:xfrm>
            <a:off x="4747303" y="3548177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25D280A-B3F4-4FC8-9F50-7DCE1F239C89}"/>
              </a:ext>
            </a:extLst>
          </p:cNvPr>
          <p:cNvSpPr/>
          <p:nvPr/>
        </p:nvSpPr>
        <p:spPr>
          <a:xfrm>
            <a:off x="3891604" y="3548177"/>
            <a:ext cx="1249680" cy="2218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F0A446A-148B-4B7C-BD0A-BB4B45FD461D}"/>
              </a:ext>
            </a:extLst>
          </p:cNvPr>
          <p:cNvSpPr/>
          <p:nvPr/>
        </p:nvSpPr>
        <p:spPr>
          <a:xfrm>
            <a:off x="5580804" y="3548177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07D8DD9-6E02-40D5-AB5A-78B62B0C9BFF}"/>
              </a:ext>
            </a:extLst>
          </p:cNvPr>
          <p:cNvSpPr/>
          <p:nvPr/>
        </p:nvSpPr>
        <p:spPr>
          <a:xfrm>
            <a:off x="5958268" y="3539105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F265EB4-1FDA-47EF-ADED-181C7DBCB352}"/>
              </a:ext>
            </a:extLst>
          </p:cNvPr>
          <p:cNvSpPr/>
          <p:nvPr/>
        </p:nvSpPr>
        <p:spPr>
          <a:xfrm>
            <a:off x="6334903" y="3539104"/>
            <a:ext cx="243840" cy="2127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22D64A8-7F12-4787-9932-A62797FA96D9}"/>
              </a:ext>
            </a:extLst>
          </p:cNvPr>
          <p:cNvSpPr/>
          <p:nvPr/>
        </p:nvSpPr>
        <p:spPr>
          <a:xfrm>
            <a:off x="5479204" y="3539104"/>
            <a:ext cx="1249680" cy="2218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95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761218" y="10913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427718" y="20019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208121" y="11405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10504021" y="148009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716451" y="12375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778806" y="12739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334530" y="13550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9592" y="12383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299449" y="29587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994773" y="21438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2510" y="22306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267748" y="22214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8979066" y="20948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595819" y="20421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704990" y="20181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295790" y="20164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10504020" y="2142586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010111" y="29587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716488" y="29537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577828" y="29071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153932" y="3610999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2862128" y="3616875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5813744" y="3606458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408638" y="3581193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6ECB0F7-1FE7-4DA6-8464-29D523D6C7F6}"/>
              </a:ext>
            </a:extLst>
          </p:cNvPr>
          <p:cNvSpPr txBox="1"/>
          <p:nvPr/>
        </p:nvSpPr>
        <p:spPr>
          <a:xfrm>
            <a:off x="835140" y="5644378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对象字节输入流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98E0C0C-214F-4761-A47E-9424A268F53D}"/>
              </a:ext>
            </a:extLst>
          </p:cNvPr>
          <p:cNvSpPr txBox="1"/>
          <p:nvPr/>
        </p:nvSpPr>
        <p:spPr>
          <a:xfrm>
            <a:off x="3506833" y="5679451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对象字节输出流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6706BB5-7CD2-4C5F-89CE-74830C2C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38" y="6018005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圆角矩形 94">
            <a:extLst>
              <a:ext uri="{FF2B5EF4-FFF2-40B4-BE49-F238E27FC236}">
                <a16:creationId xmlns:a16="http://schemas.microsoft.com/office/drawing/2014/main" id="{2312A33D-2151-4B77-9933-DF7A6046F450}"/>
              </a:ext>
            </a:extLst>
          </p:cNvPr>
          <p:cNvSpPr/>
          <p:nvPr/>
        </p:nvSpPr>
        <p:spPr>
          <a:xfrm>
            <a:off x="5758964" y="4345513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圆角矩形 94">
            <a:extLst>
              <a:ext uri="{FF2B5EF4-FFF2-40B4-BE49-F238E27FC236}">
                <a16:creationId xmlns:a16="http://schemas.microsoft.com/office/drawing/2014/main" id="{1E9FEB9F-6D66-4553-A1AC-BD9F8343FF02}"/>
              </a:ext>
            </a:extLst>
          </p:cNvPr>
          <p:cNvSpPr/>
          <p:nvPr/>
        </p:nvSpPr>
        <p:spPr>
          <a:xfrm>
            <a:off x="8483096" y="4296306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OutputStreamWrite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BD465FC-94EC-4230-BD46-41EE2064C19E}"/>
              </a:ext>
            </a:extLst>
          </p:cNvPr>
          <p:cNvCxnSpPr>
            <a:cxnSpLocks/>
          </p:cNvCxnSpPr>
          <p:nvPr/>
        </p:nvCxnSpPr>
        <p:spPr>
          <a:xfrm>
            <a:off x="1458701" y="5221966"/>
            <a:ext cx="0" cy="333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43A8977-1429-4A20-A633-97E773EF405B}"/>
              </a:ext>
            </a:extLst>
          </p:cNvPr>
          <p:cNvCxnSpPr>
            <a:cxnSpLocks/>
          </p:cNvCxnSpPr>
          <p:nvPr/>
        </p:nvCxnSpPr>
        <p:spPr>
          <a:xfrm>
            <a:off x="4221756" y="5221966"/>
            <a:ext cx="0" cy="333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圆角矩形 94">
            <a:extLst>
              <a:ext uri="{FF2B5EF4-FFF2-40B4-BE49-F238E27FC236}">
                <a16:creationId xmlns:a16="http://schemas.microsoft.com/office/drawing/2014/main" id="{558C56FC-A937-474F-B662-7F9CC1655D1E}"/>
              </a:ext>
            </a:extLst>
          </p:cNvPr>
          <p:cNvSpPr/>
          <p:nvPr/>
        </p:nvSpPr>
        <p:spPr>
          <a:xfrm>
            <a:off x="2932602" y="4725015"/>
            <a:ext cx="2649140" cy="4188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圆角矩形 94">
            <a:extLst>
              <a:ext uri="{FF2B5EF4-FFF2-40B4-BE49-F238E27FC236}">
                <a16:creationId xmlns:a16="http://schemas.microsoft.com/office/drawing/2014/main" id="{A913CD64-539F-4CF8-A344-2243A8CC8409}"/>
              </a:ext>
            </a:extLst>
          </p:cNvPr>
          <p:cNvSpPr/>
          <p:nvPr/>
        </p:nvSpPr>
        <p:spPr>
          <a:xfrm>
            <a:off x="106240" y="4713750"/>
            <a:ext cx="2649140" cy="4188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619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53" grpId="0"/>
      <p:bldP spid="54" grpId="0"/>
      <p:bldP spid="57" grpId="0" animBg="1"/>
      <p:bldP spid="58" grpId="0" animBg="1"/>
      <p:bldP spid="43" grpId="0" animBg="1"/>
      <p:bldP spid="4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2" y="980690"/>
            <a:ext cx="10629833" cy="12899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对象反序列化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使用到的流是对象字节输入流：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ObjectInputStream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zh-CN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作用：以内存为基准，</a:t>
            </a:r>
            <a:r>
              <a:rPr lang="zh-CN" altLang="en-US" sz="1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把存储到磁盘文件中去的对象数据恢复成内存中的对象，称为对象反序列化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5B5A1BD-516F-443A-9071-2FCC2246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46773"/>
              </p:ext>
            </p:extLst>
          </p:nvPr>
        </p:nvGraphicFramePr>
        <p:xfrm>
          <a:off x="472442" y="2368581"/>
          <a:ext cx="10666307" cy="1196686"/>
        </p:xfrm>
        <a:graphic>
          <a:graphicData uri="http://schemas.openxmlformats.org/drawingml/2006/table">
            <a:tbl>
              <a:tblPr/>
              <a:tblGrid>
                <a:gridCol w="5072345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593962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6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ObjectInputStream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en-US" altLang="zh-CN" sz="16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InputStream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out)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把低级字节输如流包装成高级的对象字节输入流</a:t>
                      </a:r>
                      <a:endParaRPr lang="en-US" altLang="zh-CN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E58917D-3F5D-4B02-8939-6589DAFB9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9385"/>
              </p:ext>
            </p:extLst>
          </p:nvPr>
        </p:nvGraphicFramePr>
        <p:xfrm>
          <a:off x="472442" y="4287601"/>
          <a:ext cx="10666307" cy="1196686"/>
        </p:xfrm>
        <a:graphic>
          <a:graphicData uri="http://schemas.openxmlformats.org/drawingml/2006/table">
            <a:tbl>
              <a:tblPr/>
              <a:tblGrid>
                <a:gridCol w="4846317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819990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20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方法名称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6761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public Object </a:t>
                      </a:r>
                      <a:r>
                        <a:rPr lang="en-US" altLang="zh-CN" sz="16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readObject</a:t>
                      </a:r>
                      <a:r>
                        <a:rPr lang="en-US" altLang="zh-CN" sz="16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6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Alibaba PuHuiTi R"/>
                        </a:rPr>
                        <a:t>把存储到磁盘文件中去的对象数据恢复成内存中的对象返回</a:t>
                      </a:r>
                      <a:endParaRPr lang="en-US" altLang="zh-CN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Alibaba PuHuiTi R"/>
                        <a:cs typeface="+mn-cs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D46408C-CC9A-4DB3-93FA-45784BB882B9}"/>
              </a:ext>
            </a:extLst>
          </p:cNvPr>
          <p:cNvSpPr txBox="1"/>
          <p:nvPr/>
        </p:nvSpPr>
        <p:spPr>
          <a:xfrm>
            <a:off x="472442" y="3843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ObjectInputStream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序列化方法</a:t>
            </a:r>
            <a:endParaRPr lang="zh-CN" altLang="en-US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4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EDE6B-69BE-414E-B7B2-D46F58250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7984" y="1173480"/>
            <a:ext cx="5760538" cy="4511040"/>
          </a:xfrm>
        </p:spPr>
        <p:txBody>
          <a:bodyPr/>
          <a:lstStyle/>
          <a:p>
            <a:r>
              <a:rPr lang="zh-CN" altLang="en-US" dirty="0"/>
              <a:t>对象反序列化的含义是什么？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把磁盘中的对象数据恢复到内存的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对象中。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对象反序列化用到了哪个流？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对象字节输入流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ObjectInputStram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 Object </a:t>
            </a:r>
            <a:r>
              <a:rPr lang="en-US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readObject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762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600" b="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PrintWriter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输出语句的重定向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508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761218" y="10913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427718" y="20019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208121" y="11405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10504021" y="148009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716451" y="12375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778806" y="12739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334530" y="13550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9592" y="12383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299449" y="29587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994773" y="21438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32510" y="22306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267748" y="22214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8979066" y="20948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595819" y="20421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704990" y="20181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295790" y="20164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10504020" y="2142586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010111" y="29587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716488" y="29537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577828" y="29071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153932" y="3610999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2862128" y="3616875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5813744" y="3606458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408638" y="3581193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6706BB5-7CD2-4C5F-89CE-74830C2CC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42" y="5859805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圆角矩形 94">
            <a:extLst>
              <a:ext uri="{FF2B5EF4-FFF2-40B4-BE49-F238E27FC236}">
                <a16:creationId xmlns:a16="http://schemas.microsoft.com/office/drawing/2014/main" id="{2312A33D-2151-4B77-9933-DF7A6046F450}"/>
              </a:ext>
            </a:extLst>
          </p:cNvPr>
          <p:cNvSpPr/>
          <p:nvPr/>
        </p:nvSpPr>
        <p:spPr>
          <a:xfrm>
            <a:off x="5758964" y="4345513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圆角矩形 94">
            <a:extLst>
              <a:ext uri="{FF2B5EF4-FFF2-40B4-BE49-F238E27FC236}">
                <a16:creationId xmlns:a16="http://schemas.microsoft.com/office/drawing/2014/main" id="{1E9FEB9F-6D66-4553-A1AC-BD9F8343FF02}"/>
              </a:ext>
            </a:extLst>
          </p:cNvPr>
          <p:cNvSpPr/>
          <p:nvPr/>
        </p:nvSpPr>
        <p:spPr>
          <a:xfrm>
            <a:off x="8483096" y="4296306"/>
            <a:ext cx="2475181" cy="41744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OutputStreamWrite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圆角矩形 94">
            <a:extLst>
              <a:ext uri="{FF2B5EF4-FFF2-40B4-BE49-F238E27FC236}">
                <a16:creationId xmlns:a16="http://schemas.microsoft.com/office/drawing/2014/main" id="{558C56FC-A937-474F-B662-7F9CC1655D1E}"/>
              </a:ext>
            </a:extLst>
          </p:cNvPr>
          <p:cNvSpPr/>
          <p:nvPr/>
        </p:nvSpPr>
        <p:spPr>
          <a:xfrm>
            <a:off x="2932602" y="4725015"/>
            <a:ext cx="2649140" cy="4188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圆角矩形 94">
            <a:extLst>
              <a:ext uri="{FF2B5EF4-FFF2-40B4-BE49-F238E27FC236}">
                <a16:creationId xmlns:a16="http://schemas.microsoft.com/office/drawing/2014/main" id="{A913CD64-539F-4CF8-A344-2243A8CC8409}"/>
              </a:ext>
            </a:extLst>
          </p:cNvPr>
          <p:cNvSpPr/>
          <p:nvPr/>
        </p:nvSpPr>
        <p:spPr>
          <a:xfrm>
            <a:off x="106240" y="4713750"/>
            <a:ext cx="2649140" cy="41881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圆角矩形 94">
            <a:extLst>
              <a:ext uri="{FF2B5EF4-FFF2-40B4-BE49-F238E27FC236}">
                <a16:creationId xmlns:a16="http://schemas.microsoft.com/office/drawing/2014/main" id="{77400A03-31DA-42C2-92BA-0E4FEF2E90B8}"/>
              </a:ext>
            </a:extLst>
          </p:cNvPr>
          <p:cNvSpPr/>
          <p:nvPr/>
        </p:nvSpPr>
        <p:spPr>
          <a:xfrm>
            <a:off x="3235521" y="5325439"/>
            <a:ext cx="1863891" cy="44605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圆角矩形 94">
            <a:extLst>
              <a:ext uri="{FF2B5EF4-FFF2-40B4-BE49-F238E27FC236}">
                <a16:creationId xmlns:a16="http://schemas.microsoft.com/office/drawing/2014/main" id="{3D914E19-BE82-4BD9-9DEB-376312636DC4}"/>
              </a:ext>
            </a:extLst>
          </p:cNvPr>
          <p:cNvSpPr/>
          <p:nvPr/>
        </p:nvSpPr>
        <p:spPr>
          <a:xfrm>
            <a:off x="8524383" y="5290978"/>
            <a:ext cx="1863891" cy="44605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E658B889-23F2-409F-8748-FC043474B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520" y="5810304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9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57" grpId="0" animBg="1"/>
      <p:bldP spid="58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AEBC63-21D2-4D25-B54A-C428ED9A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2" y="927949"/>
            <a:ext cx="10698250" cy="12030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作用：打印流可以实现方便、高效的打印数据到文件中去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。打印流一般是指：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两个类。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可以实现打印什么数据就是什么数据，例如打印整数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97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写出去就是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97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，打印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boolean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，写出去就是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true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C88AD90-EC82-48A3-8D4B-B61C5ED7A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9763"/>
              </p:ext>
            </p:extLst>
          </p:nvPr>
        </p:nvGraphicFramePr>
        <p:xfrm>
          <a:off x="562294" y="2740490"/>
          <a:ext cx="10666307" cy="1647637"/>
        </p:xfrm>
        <a:graphic>
          <a:graphicData uri="http://schemas.openxmlformats.org/drawingml/2006/table">
            <a:tbl>
              <a:tblPr/>
              <a:tblGrid>
                <a:gridCol w="598550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68079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186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PrintStream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en-US" altLang="zh-CN" sz="1400" i="0" kern="120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OutputStream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</a:t>
                      </a:r>
                      <a:r>
                        <a:rPr lang="en-US" altLang="zh-CN" sz="1400" i="0" kern="120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os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打印流直接通向字节输出流管道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34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PrintStream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File  f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打印流直接通向文件对象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42493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PrintStream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String </a:t>
                      </a:r>
                      <a:r>
                        <a:rPr lang="en-US" altLang="zh-CN" sz="1400" i="0" kern="120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filepath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打印流直接通向文件路径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6058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DC74F50-2303-41F7-BADC-773E088BE1F7}"/>
              </a:ext>
            </a:extLst>
          </p:cNvPr>
          <p:cNvSpPr txBox="1"/>
          <p:nvPr/>
        </p:nvSpPr>
        <p:spPr>
          <a:xfrm>
            <a:off x="562294" y="2281661"/>
            <a:ext cx="6096000" cy="466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B4922D5-885D-46E7-980C-D4762D91F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156067"/>
              </p:ext>
            </p:extLst>
          </p:nvPr>
        </p:nvGraphicFramePr>
        <p:xfrm>
          <a:off x="562293" y="4997646"/>
          <a:ext cx="10666307" cy="804777"/>
        </p:xfrm>
        <a:graphic>
          <a:graphicData uri="http://schemas.openxmlformats.org/drawingml/2006/table">
            <a:tbl>
              <a:tblPr/>
              <a:tblGrid>
                <a:gridCol w="598550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68079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30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void print(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Xxx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xx)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打印任意类型的数据出去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0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1FA3844-8B13-4633-8C38-73D456C79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72129"/>
              </p:ext>
            </p:extLst>
          </p:nvPr>
        </p:nvGraphicFramePr>
        <p:xfrm>
          <a:off x="697818" y="1602105"/>
          <a:ext cx="10666307" cy="2111060"/>
        </p:xfrm>
        <a:graphic>
          <a:graphicData uri="http://schemas.openxmlformats.org/drawingml/2006/table">
            <a:tbl>
              <a:tblPr/>
              <a:tblGrid>
                <a:gridCol w="598550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68079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3106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30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PrintWriter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(</a:t>
                      </a:r>
                      <a:r>
                        <a:rPr lang="en-US" altLang="zh-CN" sz="1400" i="0" kern="120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OutputStream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</a:t>
                      </a:r>
                      <a:r>
                        <a:rPr lang="en-US" altLang="zh-CN" sz="1400" i="0" kern="120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os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打印流直接通向字节输出流管道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430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PrintWriter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(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Writer w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打印流直接通向字符输出流管道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56705"/>
                  </a:ext>
                </a:extLst>
              </a:tr>
              <a:tr h="346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PrintWriter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(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File  f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打印流直接通向文件对象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42493"/>
                  </a:ext>
                </a:extLst>
              </a:tr>
              <a:tr h="4987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PrintWriter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(</a:t>
                      </a:r>
                      <a:r>
                        <a:rPr lang="en-US" altLang="zh-CN" sz="1400" i="0" kern="1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String </a:t>
                      </a:r>
                      <a:r>
                        <a:rPr lang="en-US" altLang="zh-CN" sz="1400" i="0" kern="1200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filepath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打印流直接通向文件路径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6058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2C6DC41-DF50-4A30-B41F-891B2D72E24A}"/>
              </a:ext>
            </a:extLst>
          </p:cNvPr>
          <p:cNvSpPr txBox="1"/>
          <p:nvPr/>
        </p:nvSpPr>
        <p:spPr>
          <a:xfrm>
            <a:off x="616538" y="1026299"/>
            <a:ext cx="6096000" cy="42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PrintWriter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  <a:cs typeface="阿里巴巴普惠体" panose="00020600040101010101" pitchFamily="18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ADDF45-A5B3-4186-A75A-08A72A964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09173"/>
              </p:ext>
            </p:extLst>
          </p:nvPr>
        </p:nvGraphicFramePr>
        <p:xfrm>
          <a:off x="697817" y="3954439"/>
          <a:ext cx="10666307" cy="804777"/>
        </p:xfrm>
        <a:graphic>
          <a:graphicData uri="http://schemas.openxmlformats.org/drawingml/2006/table">
            <a:tbl>
              <a:tblPr/>
              <a:tblGrid>
                <a:gridCol w="598550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4680799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方法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430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public void print(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Xxx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  <a:cs typeface="+mn-cs"/>
                        </a:rPr>
                        <a:t> xx)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黑体" pitchFamily="49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打印任意类型的数据出去</a:t>
                      </a:r>
                      <a:endParaRPr lang="en-US" altLang="zh-CN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26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934211" y="16416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600711" y="25522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381114" y="16908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9" name="圆角矩形 100">
            <a:extLst>
              <a:ext uri="{FF2B5EF4-FFF2-40B4-BE49-F238E27FC236}">
                <a16:creationId xmlns:a16="http://schemas.microsoft.com/office/drawing/2014/main" id="{0EC81CC8-BDFF-4489-B68E-89FCAE01CF86}"/>
              </a:ext>
            </a:extLst>
          </p:cNvPr>
          <p:cNvSpPr/>
          <p:nvPr/>
        </p:nvSpPr>
        <p:spPr>
          <a:xfrm>
            <a:off x="3934460" y="817881"/>
            <a:ext cx="1441451" cy="4783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IO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流体系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9690946" y="115386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2" name="曲线连接符 7177">
            <a:extLst>
              <a:ext uri="{FF2B5EF4-FFF2-40B4-BE49-F238E27FC236}">
                <a16:creationId xmlns:a16="http://schemas.microsoft.com/office/drawing/2014/main" id="{AC81A66A-FCC1-4C62-9748-94F17D122FC6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481812" y="468314"/>
            <a:ext cx="345440" cy="200130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7179">
            <a:extLst>
              <a:ext uri="{FF2B5EF4-FFF2-40B4-BE49-F238E27FC236}">
                <a16:creationId xmlns:a16="http://schemas.microsoft.com/office/drawing/2014/main" id="{65D9D499-8B53-4197-91B5-3D902D6117F7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5680676" y="270757"/>
            <a:ext cx="394615" cy="244559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889444" y="17878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951799" y="18242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507523" y="19053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42585" y="17886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472442" y="35090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1167766" y="26941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05503" y="27809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440741" y="27717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9152059" y="26451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768812" y="25924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877983" y="25684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468783" y="25667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9690154" y="1881929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183104" y="35090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889481" y="35040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750821" y="34574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496115" y="4335990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3204311" y="4341866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6155927" y="4331449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750821" y="4306184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87706A6-F5F7-4BCA-BFDA-B497C5C2217F}"/>
              </a:ext>
            </a:extLst>
          </p:cNvPr>
          <p:cNvSpPr txBox="1"/>
          <p:nvPr/>
        </p:nvSpPr>
        <p:spPr>
          <a:xfrm>
            <a:off x="600711" y="5359638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字节缓冲输入流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9224D4C-C066-4B66-AC47-F81A18E1711A}"/>
              </a:ext>
            </a:extLst>
          </p:cNvPr>
          <p:cNvSpPr txBox="1"/>
          <p:nvPr/>
        </p:nvSpPr>
        <p:spPr>
          <a:xfrm>
            <a:off x="3377533" y="53348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字节缓冲输出流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9246B2-67BA-459B-88CB-A2F4297624E9}"/>
              </a:ext>
            </a:extLst>
          </p:cNvPr>
          <p:cNvSpPr txBox="1"/>
          <p:nvPr/>
        </p:nvSpPr>
        <p:spPr>
          <a:xfrm>
            <a:off x="6319233" y="53348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121BA75-5A88-446C-A50D-ED53445BD0D4}"/>
              </a:ext>
            </a:extLst>
          </p:cNvPr>
          <p:cNvSpPr txBox="1"/>
          <p:nvPr/>
        </p:nvSpPr>
        <p:spPr>
          <a:xfrm>
            <a:off x="8991111" y="5344369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E7DD4AD-A201-4DFA-B2B7-939AEBCFD30A}"/>
              </a:ext>
            </a:extLst>
          </p:cNvPr>
          <p:cNvCxnSpPr/>
          <p:nvPr/>
        </p:nvCxnSpPr>
        <p:spPr>
          <a:xfrm>
            <a:off x="1555116" y="4811932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A0BC036-871F-48CB-AF3B-E431107510AF}"/>
              </a:ext>
            </a:extLst>
          </p:cNvPr>
          <p:cNvCxnSpPr/>
          <p:nvPr/>
        </p:nvCxnSpPr>
        <p:spPr>
          <a:xfrm>
            <a:off x="4224432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242BBED-B127-4C23-88C1-FAA50152E7B4}"/>
              </a:ext>
            </a:extLst>
          </p:cNvPr>
          <p:cNvCxnSpPr/>
          <p:nvPr/>
        </p:nvCxnSpPr>
        <p:spPr>
          <a:xfrm>
            <a:off x="6927099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DA375BC-0421-4F74-AA84-48713970FAA3}"/>
              </a:ext>
            </a:extLst>
          </p:cNvPr>
          <p:cNvCxnSpPr/>
          <p:nvPr/>
        </p:nvCxnSpPr>
        <p:spPr>
          <a:xfrm>
            <a:off x="9690154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13C45F-A128-4E11-BC9D-7EE23EEAC87E}"/>
              </a:ext>
            </a:extLst>
          </p:cNvPr>
          <p:cNvSpPr txBox="1"/>
          <p:nvPr/>
        </p:nvSpPr>
        <p:spPr>
          <a:xfrm>
            <a:off x="300991" y="1087117"/>
            <a:ext cx="9628822" cy="2530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的区别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打印数据功能上是一模一样的，</a:t>
            </a:r>
            <a:r>
              <a:rPr lang="zh-CN" altLang="en-US" sz="1600" dirty="0">
                <a:solidFill>
                  <a:srgbClr val="C00000"/>
                </a:solidFill>
                <a:latin typeface="微软雅黑" pitchFamily="34" charset="-122"/>
                <a:ea typeface="Alibaba PuHuiTi R"/>
              </a:rPr>
              <a:t>都是使用方便，性能高效（核心优势）</a:t>
            </a: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Alibaba PuHuiTi R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PrintStream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继承自字节输出流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OutputStream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，支持写字节数据的方法。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PrintWriter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继承自字符输出流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Writer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，支持写字符数据出去。</a:t>
            </a:r>
            <a:endParaRPr lang="zh-CN" altLang="en-US" sz="1600" dirty="0"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3681294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009" y="1286576"/>
            <a:ext cx="6925499" cy="4511040"/>
          </a:xfrm>
        </p:spPr>
        <p:txBody>
          <a:bodyPr/>
          <a:lstStyle/>
          <a:p>
            <a:r>
              <a:rPr lang="zh-CN" altLang="en-US" dirty="0"/>
              <a:t>打印流有几种？各有什么特点？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打印流一般是指：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en-US" altLang="zh-CN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PrintWriter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两个类。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打印功能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者是一样的使用方式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继承自字节输出流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OutputStream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，支持写字节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继承自字符输出流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Writer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，支持写字符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dirty="0"/>
              <a:t>打印流的优势是什么？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两者在打印功能上都是使用方便，性能高效（核心优势）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lnSpc>
                <a:spcPct val="200000"/>
              </a:lnSpc>
            </a:pP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92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kumimoji="1"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kumimoji="1"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</a:t>
            </a:r>
            <a:r>
              <a:rPr kumimoji="1"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kumimoji="1" lang="en-US" altLang="zh-CN" sz="1600" b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PrintWriter</a:t>
            </a:r>
            <a:endParaRPr kumimoji="1"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kumimoji="1"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输出语句的重定向</a:t>
            </a:r>
            <a:endParaRPr kumimoji="1"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5487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813C45F-A128-4E11-BC9D-7EE23EEAC87E}"/>
              </a:ext>
            </a:extLst>
          </p:cNvPr>
          <p:cNvSpPr txBox="1"/>
          <p:nvPr/>
        </p:nvSpPr>
        <p:spPr>
          <a:xfrm>
            <a:off x="300991" y="1087117"/>
            <a:ext cx="9628822" cy="1218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输出语句重定向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Alibaba PuHuiTi R"/>
              </a:rPr>
              <a:t>属于打印流的一种应用，可以把输出语句的打印位置改到文件。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2CB4A-10F7-465D-834E-3DA2BE1AA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38" y="2680900"/>
            <a:ext cx="3603356" cy="66704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 ps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PrintStream(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"文件地址"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ps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771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92736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9B9FF-A65C-4E9E-834E-828473CC5EE3}"/>
              </a:ext>
            </a:extLst>
          </p:cNvPr>
          <p:cNvSpPr txBox="1"/>
          <p:nvPr/>
        </p:nvSpPr>
        <p:spPr>
          <a:xfrm>
            <a:off x="697655" y="1301305"/>
            <a:ext cx="766487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Map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Alibaba PuHuiTi B"/>
              </a:rPr>
              <a:t>集合体系</a:t>
            </a:r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DE33B8A8-2FEA-4148-9CEB-9C4059D590BF}"/>
              </a:ext>
            </a:extLst>
          </p:cNvPr>
          <p:cNvSpPr/>
          <p:nvPr/>
        </p:nvSpPr>
        <p:spPr>
          <a:xfrm>
            <a:off x="3824394" y="1622817"/>
            <a:ext cx="1441451" cy="4783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Alibaba PuHuiTi R"/>
              </a:rPr>
              <a:t>Map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107" name="圆角矩形 106">
            <a:extLst>
              <a:ext uri="{FF2B5EF4-FFF2-40B4-BE49-F238E27FC236}">
                <a16:creationId xmlns:a16="http://schemas.microsoft.com/office/drawing/2014/main" id="{6707E5B0-838E-4A3A-BC15-06BD7605D847}"/>
              </a:ext>
            </a:extLst>
          </p:cNvPr>
          <p:cNvSpPr/>
          <p:nvPr/>
        </p:nvSpPr>
        <p:spPr>
          <a:xfrm>
            <a:off x="9154160" y="2185247"/>
            <a:ext cx="1439333" cy="48048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接口</a:t>
            </a:r>
          </a:p>
        </p:txBody>
      </p: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4E9BF7-2300-4A4B-A625-B9CFFFB83339}"/>
              </a:ext>
            </a:extLst>
          </p:cNvPr>
          <p:cNvSpPr/>
          <p:nvPr/>
        </p:nvSpPr>
        <p:spPr>
          <a:xfrm>
            <a:off x="9154160" y="2879514"/>
            <a:ext cx="1439333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实现类</a:t>
            </a:r>
          </a:p>
        </p:txBody>
      </p:sp>
      <p:cxnSp>
        <p:nvCxnSpPr>
          <p:cNvPr id="7178" name="曲线连接符 7177">
            <a:extLst>
              <a:ext uri="{FF2B5EF4-FFF2-40B4-BE49-F238E27FC236}">
                <a16:creationId xmlns:a16="http://schemas.microsoft.com/office/drawing/2014/main" id="{098388FA-CFC2-4351-BA45-BC709E256953}"/>
              </a:ext>
            </a:extLst>
          </p:cNvPr>
          <p:cNvCxnSpPr>
            <a:cxnSpLocks/>
            <a:stCxn id="101" idx="2"/>
          </p:cNvCxnSpPr>
          <p:nvPr/>
        </p:nvCxnSpPr>
        <p:spPr>
          <a:xfrm rot="5400000">
            <a:off x="3307929" y="1337068"/>
            <a:ext cx="472017" cy="200024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0" name="曲线连接符 7179">
            <a:extLst>
              <a:ext uri="{FF2B5EF4-FFF2-40B4-BE49-F238E27FC236}">
                <a16:creationId xmlns:a16="http://schemas.microsoft.com/office/drawing/2014/main" id="{CF2BE329-A9CE-44BD-8F92-0B06187015F0}"/>
              </a:ext>
            </a:extLst>
          </p:cNvPr>
          <p:cNvCxnSpPr>
            <a:cxnSpLocks/>
            <a:stCxn id="101" idx="2"/>
          </p:cNvCxnSpPr>
          <p:nvPr/>
        </p:nvCxnSpPr>
        <p:spPr>
          <a:xfrm rot="16200000" flipH="1">
            <a:off x="5313470" y="1331775"/>
            <a:ext cx="463551" cy="200236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4" name="曲线连接符 7183">
            <a:extLst>
              <a:ext uri="{FF2B5EF4-FFF2-40B4-BE49-F238E27FC236}">
                <a16:creationId xmlns:a16="http://schemas.microsoft.com/office/drawing/2014/main" id="{E9777AC4-11FF-47E2-8AC8-92CB3F7D1B9B}"/>
              </a:ext>
            </a:extLst>
          </p:cNvPr>
          <p:cNvCxnSpPr>
            <a:cxnSpLocks/>
          </p:cNvCxnSpPr>
          <p:nvPr/>
        </p:nvCxnSpPr>
        <p:spPr>
          <a:xfrm rot="5400000">
            <a:off x="1865420" y="2798380"/>
            <a:ext cx="476251" cy="1026584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3" name="曲线连接符 7192">
            <a:extLst>
              <a:ext uri="{FF2B5EF4-FFF2-40B4-BE49-F238E27FC236}">
                <a16:creationId xmlns:a16="http://schemas.microsoft.com/office/drawing/2014/main" id="{C65634EB-BDC9-4E44-809B-3954DA2A78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03087" y="2688558"/>
            <a:ext cx="484717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5297EA90-1C3A-4815-8EEF-4A97B6E7AC7A}"/>
              </a:ext>
            </a:extLst>
          </p:cNvPr>
          <p:cNvSpPr/>
          <p:nvPr/>
        </p:nvSpPr>
        <p:spPr>
          <a:xfrm>
            <a:off x="1824145" y="2593065"/>
            <a:ext cx="1439333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HashMap</a:t>
            </a:r>
            <a:endParaRPr lang="zh-CN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圆角矩形 56">
            <a:extLst>
              <a:ext uri="{FF2B5EF4-FFF2-40B4-BE49-F238E27FC236}">
                <a16:creationId xmlns:a16="http://schemas.microsoft.com/office/drawing/2014/main" id="{76284CF5-0569-4B2D-8E75-D2518DE43216}"/>
              </a:ext>
            </a:extLst>
          </p:cNvPr>
          <p:cNvSpPr/>
          <p:nvPr/>
        </p:nvSpPr>
        <p:spPr>
          <a:xfrm>
            <a:off x="849420" y="3524186"/>
            <a:ext cx="194945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Alibaba PuHuiTi R"/>
              </a:rPr>
              <a:t>LinkedHashMap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29" name="圆角矩形 99">
            <a:extLst>
              <a:ext uri="{FF2B5EF4-FFF2-40B4-BE49-F238E27FC236}">
                <a16:creationId xmlns:a16="http://schemas.microsoft.com/office/drawing/2014/main" id="{77214D6D-BC04-468E-B4D7-1D992285A1C7}"/>
              </a:ext>
            </a:extLst>
          </p:cNvPr>
          <p:cNvSpPr/>
          <p:nvPr/>
        </p:nvSpPr>
        <p:spPr>
          <a:xfrm>
            <a:off x="3909060" y="2615224"/>
            <a:ext cx="1439333" cy="480483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Alibaba PuHuiTi R"/>
              </a:rPr>
              <a:t>HashTable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31" name="圆角矩形 99">
            <a:extLst>
              <a:ext uri="{FF2B5EF4-FFF2-40B4-BE49-F238E27FC236}">
                <a16:creationId xmlns:a16="http://schemas.microsoft.com/office/drawing/2014/main" id="{9BE18C77-47A1-4DF1-863D-46B9A18961DA}"/>
              </a:ext>
            </a:extLst>
          </p:cNvPr>
          <p:cNvSpPr/>
          <p:nvPr/>
        </p:nvSpPr>
        <p:spPr>
          <a:xfrm>
            <a:off x="3909060" y="3609496"/>
            <a:ext cx="1524306" cy="480483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Alibaba PuHuiTi R"/>
              </a:rPr>
              <a:t>Properties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Alibaba PuHuiTi R"/>
            </a:endParaRPr>
          </a:p>
        </p:txBody>
      </p:sp>
      <p:sp>
        <p:nvSpPr>
          <p:cNvPr id="32" name="圆角矩形 99">
            <a:extLst>
              <a:ext uri="{FF2B5EF4-FFF2-40B4-BE49-F238E27FC236}">
                <a16:creationId xmlns:a16="http://schemas.microsoft.com/office/drawing/2014/main" id="{48542AE5-21B6-499D-9281-D14CA5C20E0A}"/>
              </a:ext>
            </a:extLst>
          </p:cNvPr>
          <p:cNvSpPr/>
          <p:nvPr/>
        </p:nvSpPr>
        <p:spPr>
          <a:xfrm>
            <a:off x="6690361" y="3549798"/>
            <a:ext cx="1439333" cy="480483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Alibaba PuHuiTi R"/>
              </a:rPr>
              <a:t>TreeMap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Alibaba PuHuiTi R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0A33244-C354-41E8-A64D-80415B7BD5E3}"/>
              </a:ext>
            </a:extLst>
          </p:cNvPr>
          <p:cNvCxnSpPr/>
          <p:nvPr/>
        </p:nvCxnSpPr>
        <p:spPr>
          <a:xfrm>
            <a:off x="4544062" y="2185247"/>
            <a:ext cx="0" cy="407818"/>
          </a:xfrm>
          <a:prstGeom prst="straightConnector1">
            <a:avLst/>
          </a:prstGeom>
          <a:ln w="2794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25A61DE-CA1E-4046-9112-D0DA75F3FCF7}"/>
              </a:ext>
            </a:extLst>
          </p:cNvPr>
          <p:cNvCxnSpPr>
            <a:cxnSpLocks/>
          </p:cNvCxnSpPr>
          <p:nvPr/>
        </p:nvCxnSpPr>
        <p:spPr>
          <a:xfrm>
            <a:off x="4544062" y="3095707"/>
            <a:ext cx="0" cy="513789"/>
          </a:xfrm>
          <a:prstGeom prst="straightConnector1">
            <a:avLst/>
          </a:prstGeom>
          <a:ln w="2794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106">
            <a:extLst>
              <a:ext uri="{FF2B5EF4-FFF2-40B4-BE49-F238E27FC236}">
                <a16:creationId xmlns:a16="http://schemas.microsoft.com/office/drawing/2014/main" id="{5011C6DB-4D76-4A3C-ABD2-09C3451B9AF9}"/>
              </a:ext>
            </a:extLst>
          </p:cNvPr>
          <p:cNvSpPr/>
          <p:nvPr/>
        </p:nvSpPr>
        <p:spPr>
          <a:xfrm>
            <a:off x="6088380" y="2593065"/>
            <a:ext cx="1439333" cy="48048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…</a:t>
            </a:r>
            <a:endParaRPr lang="zh-CN" alt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libaba PuHuiTi R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87F6F20-0E12-4B95-AC29-F869AE5E4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630" y="4371575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4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9" grpId="0" animBg="1"/>
      <p:bldP spid="31" grpId="0" animBg="1"/>
      <p:bldP spid="32" grpId="0" animBg="1"/>
      <p:bldP spid="4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B0F2261-66D2-4F13-83DD-4ABC3EAD1FB9}"/>
              </a:ext>
            </a:extLst>
          </p:cNvPr>
          <p:cNvSpPr txBox="1"/>
          <p:nvPr/>
        </p:nvSpPr>
        <p:spPr>
          <a:xfrm>
            <a:off x="587903" y="966082"/>
            <a:ext cx="8625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Properties属性集对象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DDEC59-BBF8-4DF4-9101-055A9F001BF1}"/>
              </a:ext>
            </a:extLst>
          </p:cNvPr>
          <p:cNvSpPr txBox="1"/>
          <p:nvPr/>
        </p:nvSpPr>
        <p:spPr>
          <a:xfrm>
            <a:off x="518160" y="1959154"/>
            <a:ext cx="9001760" cy="2049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其实就是一个Map集合，但是我们一般不会当集合使用，因为HashMap更好用。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Properties核心作用：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3E134F-A897-4EF7-984B-B5FFF7F0C905}"/>
              </a:ext>
            </a:extLst>
          </p:cNvPr>
          <p:cNvSpPr txBox="1"/>
          <p:nvPr/>
        </p:nvSpPr>
        <p:spPr>
          <a:xfrm>
            <a:off x="518160" y="3462245"/>
            <a:ext cx="9628822" cy="1011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Properties代表的是一个属性文件，可以把自己对象中的键值对信息存入到一个属性文件中去。</a:t>
            </a:r>
            <a:endParaRPr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属性文件：后缀是.properties结尾的文件,里面的内容都是 key=value，后续做系统配置信息的。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74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C88AD90-EC82-48A3-8D4B-B61C5ED7A1E2}"/>
              </a:ext>
            </a:extLst>
          </p:cNvPr>
          <p:cNvGraphicFramePr>
            <a:graphicFrameLocks noGrp="1"/>
          </p:cNvGraphicFramePr>
          <p:nvPr/>
        </p:nvGraphicFramePr>
        <p:xfrm>
          <a:off x="543562" y="1970561"/>
          <a:ext cx="10666306" cy="4367219"/>
        </p:xfrm>
        <a:graphic>
          <a:graphicData uri="http://schemas.openxmlformats.org/drawingml/2006/table">
            <a:tbl>
              <a:tblPr/>
              <a:tblGrid>
                <a:gridCol w="5430518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5235788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构造器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Alibaba PuHuiTi R" pitchFamily="18" charset="-122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18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void load​(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InputStream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inStream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从输入字节流读取属性列表（键和元素对）</a:t>
                      </a:r>
                      <a:endParaRPr lang="en-US" altLang="zh-CN" sz="140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203927"/>
                  </a:ext>
                </a:extLst>
              </a:tr>
              <a:tr h="334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void load​(Reader reader)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微软雅黑" pitchFamily="34" charset="-122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从输入字符流读取属性列表（键和元素对）</a:t>
                      </a:r>
                      <a:endParaRPr lang="en-US" altLang="zh-CN" sz="140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42493"/>
                  </a:ext>
                </a:extLst>
              </a:tr>
              <a:tr h="601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void store​(OutputStream out, String comments)</a:t>
                      </a:r>
                      <a:endParaRPr lang="zh-CN" altLang="en-US" sz="14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将此属性列表（键和元素对）写入此 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Properties</a:t>
                      </a: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表中，以适合于使用 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load(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InputStream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)</a:t>
                      </a: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方法的格式写入输出字节流</a:t>
                      </a: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160588"/>
                  </a:ext>
                </a:extLst>
              </a:tr>
              <a:tr h="601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void store​(Writer </a:t>
                      </a:r>
                      <a:r>
                        <a:rPr lang="en-US" altLang="zh-CN" sz="14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writer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微软雅黑" pitchFamily="34" charset="-122"/>
                        </a:rPr>
                        <a:t>, String comments)</a:t>
                      </a:r>
                      <a:endParaRPr lang="zh-CN" altLang="en-US" sz="14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将此属性列表（键和元素对）写入此 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Properties</a:t>
                      </a: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表中，以适合使用 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load(Reader)</a:t>
                      </a: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方法的格式写入输出字符流</a:t>
                      </a:r>
                      <a:endParaRPr lang="en-US" altLang="zh-CN" sz="140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Alibaba PuHuiTi R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835918"/>
                  </a:ext>
                </a:extLst>
              </a:tr>
              <a:tr h="601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Object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setProperty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(String key, String value) </a:t>
                      </a:r>
                      <a:endParaRPr lang="zh-CN" altLang="en-US" sz="1400" i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保存键值对（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put</a:t>
                      </a: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）</a:t>
                      </a:r>
                      <a:endParaRPr lang="en-US" altLang="zh-CN" sz="140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itchFamily="34" charset="-122"/>
                        <a:ea typeface="Alibaba PuHuiTi R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56939"/>
                  </a:ext>
                </a:extLst>
              </a:tr>
              <a:tr h="601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String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getProperty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(String key) </a:t>
                      </a:r>
                      <a:endParaRPr lang="zh-CN" altLang="en-US" sz="140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使用此属性列表中指定的键搜索属性值 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(get)</a:t>
                      </a: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542405"/>
                  </a:ext>
                </a:extLst>
              </a:tr>
              <a:tr h="393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public Set&lt;String&gt; 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stringPropertyNames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libaba PuHuiTi R"/>
                          <a:cs typeface="+mn-cs"/>
                        </a:rPr>
                        <a:t>()</a:t>
                      </a:r>
                      <a:endParaRPr lang="zh-CN" altLang="en-US" sz="140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libaba PuHuiTi R"/>
                        <a:cs typeface="+mn-cs"/>
                      </a:endParaRP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所有键的名称的集合  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(</a:t>
                      </a:r>
                      <a:r>
                        <a:rPr lang="en-US" altLang="zh-CN" sz="140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keySet</a:t>
                      </a:r>
                      <a:r>
                        <a:rPr lang="en-US" altLang="zh-CN" sz="14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libaba PuHuiTi R"/>
                          <a:cs typeface="+mn-cs"/>
                        </a:rPr>
                        <a:t>())</a:t>
                      </a:r>
                    </a:p>
                  </a:txBody>
                  <a:tcPr marL="121885" marR="121885" marT="60964" marB="6096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659838"/>
                  </a:ext>
                </a:extLst>
              </a:tr>
            </a:tbl>
          </a:graphicData>
        </a:graphic>
      </p:graphicFrame>
      <p:sp>
        <p:nvSpPr>
          <p:cNvPr id="9" name="TextBox 2">
            <a:extLst>
              <a:ext uri="{FF2B5EF4-FFF2-40B4-BE49-F238E27FC236}">
                <a16:creationId xmlns:a16="http://schemas.microsoft.com/office/drawing/2014/main" id="{DFA11D23-A839-43F5-98EF-C307969D5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2" y="1032611"/>
            <a:ext cx="4686300" cy="46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  <a:r>
              <a:rPr lang="zh-CN" altLang="en-US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b="1" dirty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API:</a:t>
            </a:r>
            <a:endParaRPr lang="zh-CN" altLang="en-US" b="1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DAC0E-F390-44D2-A197-1F1F46264E86}"/>
              </a:ext>
            </a:extLst>
          </p:cNvPr>
          <p:cNvSpPr txBox="1"/>
          <p:nvPr/>
        </p:nvSpPr>
        <p:spPr>
          <a:xfrm>
            <a:off x="472442" y="1501586"/>
            <a:ext cx="10176933" cy="3774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Properties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rPr>
              <a:t>流结合的方法：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79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009" y="1054101"/>
            <a:ext cx="7827416" cy="4511040"/>
          </a:xfrm>
        </p:spPr>
        <p:txBody>
          <a:bodyPr/>
          <a:lstStyle/>
          <a:p>
            <a:r>
              <a:rPr lang="en-US" altLang="zh-CN" dirty="0"/>
              <a:t>Properties</a:t>
            </a:r>
            <a:r>
              <a:rPr lang="zh-CN" altLang="en-US" dirty="0"/>
              <a:t>的作用？</a:t>
            </a:r>
            <a:endParaRPr lang="en-US" altLang="zh-CN" dirty="0"/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可以存储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属性集的键值对数据到属性文件中去：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 store​(Writer </a:t>
            </a:r>
            <a:r>
              <a:rPr lang="en-US" altLang="zh-CN"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writer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String comments)</a:t>
            </a: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可以加载属性文件中的数据到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对象中来：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62070" lvl="2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void load​(Reader reader)</a:t>
            </a:r>
            <a:endParaRPr lang="zh-CN" altLang="en-US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84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拷贝文件夹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需求：将某个磁盘的文件夹拷贝到另一个文件夹下去，包括文件夹中的全部信息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IO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默认不可以拷贝文件夹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②：我们需要遍历文件夹，如果是文件则拷贝过去，如果是文件夹则要进行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1-1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创建，再递归。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21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A685B-F94D-194F-BA07-9413F6ABF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009" y="1054101"/>
            <a:ext cx="7827416" cy="45110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缓冲流的作用？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缓冲流自带缓冲区、可以提高原始字节流、字符流读写数据的性能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缓冲流有几种？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字节缓冲输入流： </a:t>
            </a:r>
            <a:r>
              <a:rPr lang="en-US" altLang="zh-CN" sz="16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BufferedInputStream</a:t>
            </a:r>
            <a:endParaRPr lang="en-US" altLang="zh-CN" sz="16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字节缓冲输出流：</a:t>
            </a:r>
            <a:r>
              <a:rPr lang="en-US" altLang="zh-CN" sz="16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BufferedOutputStream</a:t>
            </a:r>
            <a:endParaRPr lang="en-US" altLang="zh-CN" sz="16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字符缓冲流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字符缓冲输入流：</a:t>
            </a:r>
            <a:r>
              <a:rPr lang="en-US" altLang="zh-CN" sz="16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BufferedReader</a:t>
            </a:r>
            <a:endParaRPr lang="en-US" altLang="zh-CN" sz="16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504920" lvl="2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67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字符缓冲输出流：</a:t>
            </a:r>
            <a:r>
              <a:rPr lang="en-US" altLang="zh-CN" sz="1667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BufferedWriter</a:t>
            </a:r>
            <a:endParaRPr lang="en-US" altLang="zh-CN" sz="1667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3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删除文件夹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需求：将某个磁盘的文件夹拷贝到另一个文件夹下去，包括文件夹中的全部信息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分析：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①：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IO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默认不可以拷贝文件夹</a:t>
            </a:r>
            <a:endParaRPr lang="en-US" altLang="zh-CN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②：我们需要遍历文件夹，如果是文件则拷贝过去，如果是文件夹则要进行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1-1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创建，再递归。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4490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点名器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9E073E86-BAB3-4789-A8A5-52E9CB3786E2}"/>
              </a:ext>
            </a:extLst>
          </p:cNvPr>
          <p:cNvSpPr txBox="1"/>
          <p:nvPr/>
        </p:nvSpPr>
        <p:spPr>
          <a:xfrm>
            <a:off x="2195450" y="1838931"/>
            <a:ext cx="9819217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需求：有一个文件里面存储了班级同学的姓名，每一个姓名占一行，要求通过程序实现随机点名器。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876EA4D9-2EC2-40C7-A6C6-5F08DEB0F133}"/>
              </a:ext>
            </a:extLst>
          </p:cNvPr>
          <p:cNvSpPr txBox="1"/>
          <p:nvPr/>
        </p:nvSpPr>
        <p:spPr>
          <a:xfrm>
            <a:off x="2191217" y="2609398"/>
            <a:ext cx="9819217" cy="1526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思路：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把文件中的数据读取到到集合中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使用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Random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产生一个随机数，获得随机索引。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通过随机索引获取随机姓名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50327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点名器升级版</a:t>
            </a: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8C2A6938-EE3D-4957-8955-CEBC3F72F46F}"/>
              </a:ext>
            </a:extLst>
          </p:cNvPr>
          <p:cNvSpPr txBox="1"/>
          <p:nvPr/>
        </p:nvSpPr>
        <p:spPr>
          <a:xfrm>
            <a:off x="2195450" y="1838931"/>
            <a:ext cx="9819217" cy="78752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需求：有一个文件里面存储了班级同学的姓名，每一个姓名占一行，要求通过程序实现随机点名器。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          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第三次必定是张三同学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9C95D5E5-62C8-45BF-A82B-A7073558F45F}"/>
              </a:ext>
            </a:extLst>
          </p:cNvPr>
          <p:cNvSpPr txBox="1"/>
          <p:nvPr/>
        </p:nvSpPr>
        <p:spPr>
          <a:xfrm>
            <a:off x="2191217" y="2609398"/>
            <a:ext cx="9819217" cy="22648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思路：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第一次运行时随机的姓名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第二次运行时随机的姓名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第三次运行时随机的姓名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难点：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         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如何确定当前是第几次运行程序？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94656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登录案例</a:t>
            </a: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DA835969-4EE4-4391-9052-599D16DB8BCC}"/>
              </a:ext>
            </a:extLst>
          </p:cNvPr>
          <p:cNvSpPr txBox="1"/>
          <p:nvPr/>
        </p:nvSpPr>
        <p:spPr>
          <a:xfrm>
            <a:off x="2195450" y="1838931"/>
            <a:ext cx="9819217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需求：写一个登陆小案例。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4643D454-221D-42D5-8B88-1F3C1BBF80B9}"/>
              </a:ext>
            </a:extLst>
          </p:cNvPr>
          <p:cNvSpPr txBox="1"/>
          <p:nvPr/>
        </p:nvSpPr>
        <p:spPr>
          <a:xfrm>
            <a:off x="2206034" y="2619980"/>
            <a:ext cx="10782300" cy="263418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步骤：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将正确的用户名和密码手动保存在本地的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userinfo.txt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文件中。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保存格式为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:username=zhangsan&amp;password=123</a:t>
            </a: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让用户键盘录入用户名和密码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比较用户录入的和正确的用户名密码是否一致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如果一致则打印登陆成功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如果不一致则打印登陆失败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85143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自动登录案例</a:t>
            </a:r>
          </a:p>
        </p:txBody>
      </p:sp>
      <p:sp>
        <p:nvSpPr>
          <p:cNvPr id="7" name="TextBox 18">
            <a:extLst>
              <a:ext uri="{FF2B5EF4-FFF2-40B4-BE49-F238E27FC236}">
                <a16:creationId xmlns:a16="http://schemas.microsoft.com/office/drawing/2014/main" id="{0F2F87F5-6A40-4276-94E3-9655A37A2AA1}"/>
              </a:ext>
            </a:extLst>
          </p:cNvPr>
          <p:cNvSpPr txBox="1"/>
          <p:nvPr/>
        </p:nvSpPr>
        <p:spPr>
          <a:xfrm>
            <a:off x="2195450" y="1838931"/>
            <a:ext cx="9819217" cy="4181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需求：写一个自动登陆小案例。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94EC0907-B160-46B4-A27E-9F66A75D48F7}"/>
              </a:ext>
            </a:extLst>
          </p:cNvPr>
          <p:cNvSpPr txBox="1"/>
          <p:nvPr/>
        </p:nvSpPr>
        <p:spPr>
          <a:xfrm>
            <a:off x="2250483" y="2550130"/>
            <a:ext cx="10917767" cy="374217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步骤：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将正确的用户名和密码手动保存在本地的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userinfo.txt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文件中。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保存格式为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:username=</a:t>
            </a:r>
            <a:r>
              <a:rPr lang="en-US" altLang="zh-CN" sz="16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zhangsan&amp;password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=123</a:t>
            </a: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让用户键盘录入用户名和密码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比较用户录入的和正确的用户名密码是否一致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如果一致则打印登陆成功，并将用户录入的数据保存到本地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cookie.txt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文件中。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      	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保存格式为：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username=zhangsan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	                    password=123</a:t>
            </a:r>
          </a:p>
          <a:p>
            <a:pPr marL="914377" lvl="1" indent="-304792">
              <a:lnSpc>
                <a:spcPct val="150000"/>
              </a:lnSpc>
              <a:buFont typeface="+mj-ea"/>
              <a:buAutoNum type="circleNumDbPlain" startAt="5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如果不一致则打印登陆失败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  <a:p>
            <a:pPr marL="914369" lvl="1" indent="-304784">
              <a:lnSpc>
                <a:spcPct val="150000"/>
              </a:lnSpc>
              <a:buFont typeface="+mj-ea"/>
              <a:buAutoNum type="circleNumDbPlain" startAt="5"/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再次运行时，则从本地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cookie.txt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Alibaba PuHuiTi R"/>
              </a:rPr>
              <a:t>文件中读取第一次保存的数据，实现自动登陆。</a:t>
            </a:r>
            <a:endParaRPr lang="en-US" altLang="zh-CN" sz="1600" dirty="0">
              <a:solidFill>
                <a:prstClr val="black">
                  <a:lumMod val="85000"/>
                  <a:lumOff val="15000"/>
                </a:prstClr>
              </a:solidFill>
              <a:latin typeface="微软雅黑" pitchFamily="34" charset="-122"/>
              <a:ea typeface="Alibaba PuHuiTi R"/>
            </a:endParaRPr>
          </a:p>
        </p:txBody>
      </p:sp>
    </p:spTree>
    <p:extLst>
      <p:ext uri="{BB962C8B-B14F-4D97-AF65-F5344CB8AC3E}">
        <p14:creationId xmlns:p14="http://schemas.microsoft.com/office/powerpoint/2010/main" val="154026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补充知识：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281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6A6FC6-A484-4788-BB55-8E09BD35D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commons-io</a:t>
            </a:r>
            <a:r>
              <a:rPr lang="zh-CN" altLang="en-US" dirty="0"/>
              <a:t>概述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3368ED3-7E31-4DF8-B301-6691EE55B2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59955"/>
            <a:ext cx="10698800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49504F"/>
                </a:solidFill>
              </a:rPr>
              <a:t>commons-io</a:t>
            </a:r>
            <a:r>
              <a:rPr lang="zh-CN" altLang="en-US" dirty="0">
                <a:solidFill>
                  <a:srgbClr val="49504F"/>
                </a:solidFill>
              </a:rPr>
              <a:t>是</a:t>
            </a:r>
            <a:r>
              <a:rPr lang="en-US" altLang="zh-CN" dirty="0">
                <a:solidFill>
                  <a:srgbClr val="49504F"/>
                </a:solidFill>
              </a:rPr>
              <a:t>apache</a:t>
            </a:r>
            <a:r>
              <a:rPr lang="zh-CN" altLang="en-US" dirty="0">
                <a:solidFill>
                  <a:srgbClr val="49504F"/>
                </a:solidFill>
              </a:rPr>
              <a:t>开源基金组织提供的一组有关</a:t>
            </a:r>
            <a:r>
              <a:rPr lang="en-US" altLang="zh-CN" dirty="0">
                <a:solidFill>
                  <a:srgbClr val="49504F"/>
                </a:solidFill>
              </a:rPr>
              <a:t>IO</a:t>
            </a:r>
            <a:r>
              <a:rPr lang="zh-CN" altLang="en-US" dirty="0">
                <a:solidFill>
                  <a:srgbClr val="49504F"/>
                </a:solidFill>
              </a:rPr>
              <a:t>操作的类库，可以提高</a:t>
            </a:r>
            <a:r>
              <a:rPr lang="en-US" altLang="zh-CN" dirty="0">
                <a:solidFill>
                  <a:srgbClr val="49504F"/>
                </a:solidFill>
              </a:rPr>
              <a:t>IO</a:t>
            </a:r>
            <a:r>
              <a:rPr lang="zh-CN" altLang="en-US" dirty="0">
                <a:solidFill>
                  <a:srgbClr val="49504F"/>
                </a:solidFill>
              </a:rPr>
              <a:t>功能开发的效率。</a:t>
            </a:r>
            <a:endParaRPr lang="en-US" altLang="zh-CN" dirty="0">
              <a:solidFill>
                <a:srgbClr val="49504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49504F"/>
                </a:solidFill>
              </a:rPr>
              <a:t>commons-io</a:t>
            </a:r>
            <a:r>
              <a:rPr lang="zh-CN" altLang="en-US" dirty="0">
                <a:solidFill>
                  <a:srgbClr val="49504F"/>
                </a:solidFill>
              </a:rPr>
              <a:t>工具包提供了很多有关</a:t>
            </a:r>
            <a:r>
              <a:rPr lang="en-US" altLang="zh-CN" dirty="0">
                <a:solidFill>
                  <a:srgbClr val="49504F"/>
                </a:solidFill>
              </a:rPr>
              <a:t>io</a:t>
            </a:r>
            <a:r>
              <a:rPr lang="zh-CN" altLang="en-US" dirty="0">
                <a:solidFill>
                  <a:srgbClr val="49504F"/>
                </a:solidFill>
              </a:rPr>
              <a:t>操作的类。有两个主要的类</a:t>
            </a:r>
            <a:r>
              <a:rPr lang="en-US" altLang="zh-CN" dirty="0" err="1">
                <a:solidFill>
                  <a:srgbClr val="49504F"/>
                </a:solidFill>
              </a:rPr>
              <a:t>FileUtils</a:t>
            </a:r>
            <a:r>
              <a:rPr lang="en-US" altLang="zh-CN" dirty="0">
                <a:solidFill>
                  <a:srgbClr val="49504F"/>
                </a:solidFill>
              </a:rPr>
              <a:t>, </a:t>
            </a:r>
            <a:r>
              <a:rPr lang="en-US" altLang="zh-CN" dirty="0" err="1">
                <a:solidFill>
                  <a:srgbClr val="49504F"/>
                </a:solidFill>
              </a:rPr>
              <a:t>IOUtils</a:t>
            </a:r>
            <a:endParaRPr lang="en-US" altLang="zh-CN" dirty="0">
              <a:solidFill>
                <a:srgbClr val="49504F"/>
              </a:solidFill>
            </a:endParaRPr>
          </a:p>
          <a:p>
            <a:endParaRPr lang="en-US" altLang="zh-CN" dirty="0"/>
          </a:p>
          <a:p>
            <a:r>
              <a:rPr lang="en-US" altLang="zh-CN" sz="1800" b="1" dirty="0" err="1"/>
              <a:t>FileUtils</a:t>
            </a:r>
            <a:r>
              <a:rPr lang="zh-CN" altLang="en-US" sz="1800" b="1" dirty="0"/>
              <a:t>主要有如下方法</a:t>
            </a:r>
            <a:r>
              <a:rPr lang="en-US" altLang="zh-CN" sz="1800" b="1" dirty="0"/>
              <a:t>: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BEDF925-986A-42B4-AAF8-ED1C2E74A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36614"/>
              </p:ext>
            </p:extLst>
          </p:nvPr>
        </p:nvGraphicFramePr>
        <p:xfrm>
          <a:off x="782320" y="3278959"/>
          <a:ext cx="9283512" cy="2119086"/>
        </p:xfrm>
        <a:graphic>
          <a:graphicData uri="http://schemas.openxmlformats.org/drawingml/2006/table">
            <a:tbl>
              <a:tblPr/>
              <a:tblGrid>
                <a:gridCol w="5609780">
                  <a:extLst>
                    <a:ext uri="{9D8B030D-6E8A-4147-A177-3AD203B41FA5}">
                      <a16:colId xmlns:a16="http://schemas.microsoft.com/office/drawing/2014/main" val="1138920238"/>
                    </a:ext>
                  </a:extLst>
                </a:gridCol>
                <a:gridCol w="3673732">
                  <a:extLst>
                    <a:ext uri="{9D8B030D-6E8A-4147-A177-3AD203B41FA5}">
                      <a16:colId xmlns:a16="http://schemas.microsoft.com/office/drawing/2014/main" val="432614512"/>
                    </a:ext>
                  </a:extLst>
                </a:gridCol>
              </a:tblGrid>
              <a:tr h="5904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/>
                          <a:cs typeface="阿里巴巴普惠体" panose="00020600040101010101" pitchFamily="18" charset="-122"/>
                        </a:rPr>
                        <a:t>方法名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libaba PuHuiTi R" pitchFamily="18" charset="-122"/>
                          <a:ea typeface="阿里巴巴普惠体" panose="00020600040101010101"/>
                          <a:cs typeface="Alibaba PuHuiTi R" pitchFamily="18" charset="-122"/>
                        </a:rPr>
                        <a:t>说明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19644"/>
                  </a:ext>
                </a:extLst>
              </a:tr>
              <a:tr h="5095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l"/>
                      <a:r>
                        <a:rPr lang="nn-NO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String </a:t>
                      </a:r>
                      <a:r>
                        <a:rPr lang="nn-NO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/>
                        </a:rPr>
                        <a:t>readFileToString</a:t>
                      </a:r>
                      <a:r>
                        <a:rPr lang="nn-NO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(File file, String encoding)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6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l"/>
                      <a:r>
                        <a:rPr lang="zh-CN" altLang="en-US" sz="140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Alibaba PuHuiTi R"/>
                          <a:cs typeface="阿里巴巴普惠体" panose="00020600040101010101" pitchFamily="18" charset="-122"/>
                        </a:rPr>
                        <a:t>读取文件中的数据</a:t>
                      </a:r>
                      <a:r>
                        <a:rPr lang="en-US" altLang="zh-CN" sz="140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Alibaba PuHuiTi R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140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Alibaba PuHuiTi R"/>
                          <a:cs typeface="阿里巴巴普惠体" panose="00020600040101010101" pitchFamily="18" charset="-122"/>
                        </a:rPr>
                        <a:t>返回字符串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444889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fr-FR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void </a:t>
                      </a:r>
                      <a:r>
                        <a:rPr lang="fr-FR" altLang="zh-CN" sz="14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/>
                        </a:rPr>
                        <a:t>copyFile</a:t>
                      </a:r>
                      <a:r>
                        <a:rPr lang="fr-FR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(File srcFile, File destFile)</a:t>
                      </a:r>
                      <a:endParaRPr lang="zh-CN" altLang="en-US" sz="1400" dirty="0">
                        <a:latin typeface="Consolas" panose="020B0609020204030204" pitchFamily="49" charset="0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Alibaba PuHuiTi R"/>
                          <a:cs typeface="阿里巴巴普惠体" panose="00020600040101010101" pitchFamily="18" charset="-122"/>
                        </a:rPr>
                        <a:t>复制文件。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151486"/>
                  </a:ext>
                </a:extLst>
              </a:tr>
              <a:tr h="50954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void </a:t>
                      </a:r>
                      <a:r>
                        <a:rPr lang="en-US" altLang="zh-CN" sz="14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/>
                        </a:rPr>
                        <a:t>copyDirectoryToDirectory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(File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阿里巴巴普惠体" panose="00020600040101010101"/>
                        </a:rPr>
                        <a:t>srcDir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, File </a:t>
                      </a:r>
                      <a:r>
                        <a:rPr lang="en-US" altLang="zh-CN" sz="1400" dirty="0" err="1">
                          <a:latin typeface="Consolas" panose="020B0609020204030204" pitchFamily="49" charset="0"/>
                          <a:ea typeface="阿里巴巴普惠体" panose="00020600040101010101"/>
                        </a:rPr>
                        <a:t>destDir</a:t>
                      </a:r>
                      <a:r>
                        <a:rPr lang="en-US" altLang="zh-CN" sz="1400" dirty="0">
                          <a:latin typeface="Consolas" panose="020B0609020204030204" pitchFamily="49" charset="0"/>
                          <a:ea typeface="阿里巴巴普惠体" panose="00020600040101010101"/>
                        </a:rPr>
                        <a:t>)</a:t>
                      </a:r>
                      <a:endParaRPr lang="zh-CN" altLang="en-US" sz="1400" dirty="0">
                        <a:latin typeface="Consolas" panose="020B0609020204030204" pitchFamily="49" charset="0"/>
                        <a:ea typeface="阿里巴巴普惠体" panose="00020600040101010101"/>
                      </a:endParaRP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kern="1200" dirty="0">
                          <a:solidFill>
                            <a:srgbClr val="49504F"/>
                          </a:solidFill>
                          <a:latin typeface="阿里巴巴普惠体" panose="00020600040101010101" pitchFamily="18" charset="-122"/>
                          <a:ea typeface="Alibaba PuHuiTi R"/>
                          <a:cs typeface="阿里巴巴普惠体" panose="00020600040101010101" pitchFamily="18" charset="-122"/>
                        </a:rPr>
                        <a:t>复制文件夹。</a:t>
                      </a:r>
                    </a:p>
                  </a:txBody>
                  <a:tcPr marL="91408" marR="91408" marT="45741" marB="4574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86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0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6A5B2E9-20AC-4044-8B4A-8E35420DC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50000"/>
              </a:lnSpc>
              <a:defRPr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</a:t>
            </a:r>
            <a:r>
              <a: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commons-io-2.6.jar</a:t>
            </a: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做开发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D2008D-6240-B54C-A7F8-AC0C679DE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b="1" dirty="0"/>
              <a:t>需求</a:t>
            </a:r>
            <a:endParaRPr lang="en-US" altLang="zh-CN" b="1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commons-io</a:t>
            </a:r>
            <a:r>
              <a:rPr lang="zh-CN" altLang="en-US" dirty="0"/>
              <a:t>简化</a:t>
            </a:r>
            <a:r>
              <a:rPr lang="en-US" altLang="zh-CN" dirty="0"/>
              <a:t>io</a:t>
            </a:r>
            <a:r>
              <a:rPr lang="zh-CN" altLang="en-US" dirty="0"/>
              <a:t>流读写</a:t>
            </a:r>
            <a:endParaRPr lang="en-US" altLang="zh-CN" dirty="0"/>
          </a:p>
          <a:p>
            <a:pPr>
              <a:lnSpc>
                <a:spcPct val="250000"/>
              </a:lnSpc>
            </a:pPr>
            <a:r>
              <a:rPr lang="zh-CN" altLang="en-US" b="1" dirty="0"/>
              <a:t>分析</a:t>
            </a:r>
            <a:endParaRPr lang="en-US" altLang="zh-CN" b="1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dirty="0"/>
              <a:t>在项目中创建一个文件夹：</a:t>
            </a:r>
            <a:r>
              <a:rPr lang="en-US" altLang="zh-CN" dirty="0"/>
              <a:t>lib</a:t>
            </a: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dirty="0"/>
              <a:t>将</a:t>
            </a:r>
            <a:r>
              <a:rPr lang="en-US" altLang="zh-CN" dirty="0"/>
              <a:t>commons-io-2.6.jar</a:t>
            </a:r>
            <a:r>
              <a:rPr lang="zh-CN" altLang="en-US" dirty="0"/>
              <a:t>文件复制到</a:t>
            </a:r>
            <a:r>
              <a:rPr lang="en-US" altLang="zh-CN" dirty="0"/>
              <a:t>lib</a:t>
            </a:r>
            <a:r>
              <a:rPr lang="zh-CN" altLang="en-US" dirty="0"/>
              <a:t>文件夹</a:t>
            </a:r>
            <a:endParaRPr lang="en-US" altLang="zh-CN" dirty="0"/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dirty="0"/>
              <a:t>在</a:t>
            </a:r>
            <a:r>
              <a:rPr lang="en-US" altLang="zh-CN" dirty="0"/>
              <a:t>jar</a:t>
            </a:r>
            <a:r>
              <a:rPr lang="zh-CN" altLang="en-US" dirty="0"/>
              <a:t>文件上点右键，选择 </a:t>
            </a:r>
            <a:r>
              <a:rPr lang="en-US" altLang="zh-CN" dirty="0"/>
              <a:t>Add as Library -&gt; </a:t>
            </a:r>
            <a:r>
              <a:rPr lang="zh-CN" altLang="en-US" dirty="0"/>
              <a:t>点击</a:t>
            </a:r>
            <a:r>
              <a:rPr lang="en-US" altLang="zh-CN" dirty="0"/>
              <a:t>OK</a:t>
            </a:r>
          </a:p>
          <a:p>
            <a:pPr marL="342900" indent="-342900">
              <a:lnSpc>
                <a:spcPct val="250000"/>
              </a:lnSpc>
              <a:buFont typeface="+mj-ea"/>
              <a:buAutoNum type="circleNumDbPlain"/>
              <a:defRPr/>
            </a:pPr>
            <a:r>
              <a:rPr lang="zh-CN" altLang="en-US" dirty="0"/>
              <a:t>在类中导包使用</a:t>
            </a:r>
          </a:p>
        </p:txBody>
      </p:sp>
    </p:spTree>
    <p:extLst>
      <p:ext uri="{BB962C8B-B14F-4D97-AF65-F5344CB8AC3E}">
        <p14:creationId xmlns:p14="http://schemas.microsoft.com/office/powerpoint/2010/main" val="6046477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60719"/>
            <a:ext cx="5973761" cy="4256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缓冲流概述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字节缓冲流的性能分析</a:t>
            </a:r>
            <a:endParaRPr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字符缓冲流</a:t>
            </a:r>
            <a:endParaRPr kumimoji="1" lang="en-US" altLang="zh-CN" sz="1600" b="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转换流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序列化对象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打印流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Properties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框架</a:t>
            </a: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03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6">
            <a:extLst>
              <a:ext uri="{FF2B5EF4-FFF2-40B4-BE49-F238E27FC236}">
                <a16:creationId xmlns:a16="http://schemas.microsoft.com/office/drawing/2014/main" id="{80DA329A-03BF-4347-824A-188D083860D8}"/>
              </a:ext>
            </a:extLst>
          </p:cNvPr>
          <p:cNvSpPr/>
          <p:nvPr/>
        </p:nvSpPr>
        <p:spPr>
          <a:xfrm>
            <a:off x="1934211" y="1641688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字节流</a:t>
            </a:r>
          </a:p>
        </p:txBody>
      </p:sp>
      <p:sp>
        <p:nvSpPr>
          <p:cNvPr id="6" name="圆角矩形 94">
            <a:extLst>
              <a:ext uri="{FF2B5EF4-FFF2-40B4-BE49-F238E27FC236}">
                <a16:creationId xmlns:a16="http://schemas.microsoft.com/office/drawing/2014/main" id="{438C7536-BB04-4054-8104-FFC25491D875}"/>
              </a:ext>
            </a:extLst>
          </p:cNvPr>
          <p:cNvSpPr/>
          <p:nvPr/>
        </p:nvSpPr>
        <p:spPr>
          <a:xfrm>
            <a:off x="600711" y="2552277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圆角矩形 99">
            <a:extLst>
              <a:ext uri="{FF2B5EF4-FFF2-40B4-BE49-F238E27FC236}">
                <a16:creationId xmlns:a16="http://schemas.microsoft.com/office/drawing/2014/main" id="{C389F92D-A4C2-4CD9-B205-555F1CA9C130}"/>
              </a:ext>
            </a:extLst>
          </p:cNvPr>
          <p:cNvSpPr/>
          <p:nvPr/>
        </p:nvSpPr>
        <p:spPr>
          <a:xfrm>
            <a:off x="6381114" y="1690863"/>
            <a:ext cx="1439333" cy="4804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字符流</a:t>
            </a:r>
          </a:p>
        </p:txBody>
      </p:sp>
      <p:sp>
        <p:nvSpPr>
          <p:cNvPr id="9" name="圆角矩形 100">
            <a:extLst>
              <a:ext uri="{FF2B5EF4-FFF2-40B4-BE49-F238E27FC236}">
                <a16:creationId xmlns:a16="http://schemas.microsoft.com/office/drawing/2014/main" id="{0EC81CC8-BDFF-4489-B68E-89FCAE01CF86}"/>
              </a:ext>
            </a:extLst>
          </p:cNvPr>
          <p:cNvSpPr/>
          <p:nvPr/>
        </p:nvSpPr>
        <p:spPr>
          <a:xfrm>
            <a:off x="3934460" y="817881"/>
            <a:ext cx="1441451" cy="4783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IO</a:t>
            </a: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流体系</a:t>
            </a:r>
          </a:p>
        </p:txBody>
      </p:sp>
      <p:sp>
        <p:nvSpPr>
          <p:cNvPr id="11" name="圆角矩形 107">
            <a:extLst>
              <a:ext uri="{FF2B5EF4-FFF2-40B4-BE49-F238E27FC236}">
                <a16:creationId xmlns:a16="http://schemas.microsoft.com/office/drawing/2014/main" id="{3CE6714E-0F22-4A3A-A91B-DA59614B98CA}"/>
              </a:ext>
            </a:extLst>
          </p:cNvPr>
          <p:cNvSpPr/>
          <p:nvPr/>
        </p:nvSpPr>
        <p:spPr>
          <a:xfrm>
            <a:off x="9690946" y="1153865"/>
            <a:ext cx="1439333" cy="478367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libaba PuHuiTi R"/>
              </a:rPr>
              <a:t>抽象类</a:t>
            </a:r>
          </a:p>
        </p:txBody>
      </p:sp>
      <p:cxnSp>
        <p:nvCxnSpPr>
          <p:cNvPr id="12" name="曲线连接符 7177">
            <a:extLst>
              <a:ext uri="{FF2B5EF4-FFF2-40B4-BE49-F238E27FC236}">
                <a16:creationId xmlns:a16="http://schemas.microsoft.com/office/drawing/2014/main" id="{AC81A66A-FCC1-4C62-9748-94F17D122FC6}"/>
              </a:ext>
            </a:extLst>
          </p:cNvPr>
          <p:cNvCxnSpPr>
            <a:stCxn id="9" idx="2"/>
            <a:endCxn id="4" idx="0"/>
          </p:cNvCxnSpPr>
          <p:nvPr/>
        </p:nvCxnSpPr>
        <p:spPr>
          <a:xfrm rot="5400000">
            <a:off x="3481812" y="468314"/>
            <a:ext cx="345440" cy="200130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7179">
            <a:extLst>
              <a:ext uri="{FF2B5EF4-FFF2-40B4-BE49-F238E27FC236}">
                <a16:creationId xmlns:a16="http://schemas.microsoft.com/office/drawing/2014/main" id="{65D9D499-8B53-4197-91B5-3D902D6117F7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5680676" y="270757"/>
            <a:ext cx="394615" cy="244559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7183">
            <a:extLst>
              <a:ext uri="{FF2B5EF4-FFF2-40B4-BE49-F238E27FC236}">
                <a16:creationId xmlns:a16="http://schemas.microsoft.com/office/drawing/2014/main" id="{27387853-526F-425A-9DFE-3D722BC28D1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889444" y="1787843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7185">
            <a:extLst>
              <a:ext uri="{FF2B5EF4-FFF2-40B4-BE49-F238E27FC236}">
                <a16:creationId xmlns:a16="http://schemas.microsoft.com/office/drawing/2014/main" id="{2A47660D-331C-47DD-8FD7-654C22B392CF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951799" y="1824250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7189">
            <a:extLst>
              <a:ext uri="{FF2B5EF4-FFF2-40B4-BE49-F238E27FC236}">
                <a16:creationId xmlns:a16="http://schemas.microsoft.com/office/drawing/2014/main" id="{E2181E0B-DCBB-4E5F-BAFE-2A5836849C7A}"/>
              </a:ext>
            </a:extLst>
          </p:cNvPr>
          <p:cNvCxnSpPr>
            <a:cxnSpLocks/>
          </p:cNvCxnSpPr>
          <p:nvPr/>
        </p:nvCxnSpPr>
        <p:spPr>
          <a:xfrm rot="5400000">
            <a:off x="6507523" y="1905338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7192">
            <a:extLst>
              <a:ext uri="{FF2B5EF4-FFF2-40B4-BE49-F238E27FC236}">
                <a16:creationId xmlns:a16="http://schemas.microsoft.com/office/drawing/2014/main" id="{3C2EB7D6-CE46-4EF4-8B59-5AEEF9E11A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42585" y="1788606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94">
            <a:extLst>
              <a:ext uri="{FF2B5EF4-FFF2-40B4-BE49-F238E27FC236}">
                <a16:creationId xmlns:a16="http://schemas.microsoft.com/office/drawing/2014/main" id="{71FD6E53-5E34-4991-A5D6-CD4BFB2F6955}"/>
              </a:ext>
            </a:extLst>
          </p:cNvPr>
          <p:cNvSpPr/>
          <p:nvPr/>
        </p:nvSpPr>
        <p:spPr>
          <a:xfrm>
            <a:off x="472442" y="3509009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曲线连接符 7183">
            <a:extLst>
              <a:ext uri="{FF2B5EF4-FFF2-40B4-BE49-F238E27FC236}">
                <a16:creationId xmlns:a16="http://schemas.microsoft.com/office/drawing/2014/main" id="{AF213CBB-B88C-420A-BC49-86D3EF13BD68}"/>
              </a:ext>
            </a:extLst>
          </p:cNvPr>
          <p:cNvCxnSpPr>
            <a:cxnSpLocks/>
          </p:cNvCxnSpPr>
          <p:nvPr/>
        </p:nvCxnSpPr>
        <p:spPr>
          <a:xfrm rot="5400000">
            <a:off x="1167766" y="2694198"/>
            <a:ext cx="430106" cy="1098762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7185">
            <a:extLst>
              <a:ext uri="{FF2B5EF4-FFF2-40B4-BE49-F238E27FC236}">
                <a16:creationId xmlns:a16="http://schemas.microsoft.com/office/drawing/2014/main" id="{B11BD3F7-10FF-40A7-B2C3-1DEBE61E3C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05503" y="2780981"/>
            <a:ext cx="430106" cy="1025948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7189">
            <a:extLst>
              <a:ext uri="{FF2B5EF4-FFF2-40B4-BE49-F238E27FC236}">
                <a16:creationId xmlns:a16="http://schemas.microsoft.com/office/drawing/2014/main" id="{2828418A-A547-48B1-A469-96B6F6B5F08E}"/>
              </a:ext>
            </a:extLst>
          </p:cNvPr>
          <p:cNvCxnSpPr>
            <a:cxnSpLocks/>
          </p:cNvCxnSpPr>
          <p:nvPr/>
        </p:nvCxnSpPr>
        <p:spPr>
          <a:xfrm rot="5400000">
            <a:off x="6440741" y="2771706"/>
            <a:ext cx="410178" cy="979805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7192">
            <a:extLst>
              <a:ext uri="{FF2B5EF4-FFF2-40B4-BE49-F238E27FC236}">
                <a16:creationId xmlns:a16="http://schemas.microsoft.com/office/drawing/2014/main" id="{A4774136-A033-4CAB-B1F9-6990FE90A5BD}"/>
              </a:ext>
            </a:extLst>
          </p:cNvPr>
          <p:cNvCxnSpPr/>
          <p:nvPr/>
        </p:nvCxnSpPr>
        <p:spPr>
          <a:xfrm rot="16200000" flipH="1">
            <a:off x="9152059" y="2645163"/>
            <a:ext cx="410178" cy="1198033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94">
            <a:extLst>
              <a:ext uri="{FF2B5EF4-FFF2-40B4-BE49-F238E27FC236}">
                <a16:creationId xmlns:a16="http://schemas.microsoft.com/office/drawing/2014/main" id="{C7D27817-B803-409F-B025-D9BA9BD0254D}"/>
              </a:ext>
            </a:extLst>
          </p:cNvPr>
          <p:cNvSpPr/>
          <p:nvPr/>
        </p:nvSpPr>
        <p:spPr>
          <a:xfrm>
            <a:off x="2768812" y="2592493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圆角矩形 94">
            <a:extLst>
              <a:ext uri="{FF2B5EF4-FFF2-40B4-BE49-F238E27FC236}">
                <a16:creationId xmlns:a16="http://schemas.microsoft.com/office/drawing/2014/main" id="{F6489C65-11F8-4A54-8751-D9DC8BE919BA}"/>
              </a:ext>
            </a:extLst>
          </p:cNvPr>
          <p:cNvSpPr/>
          <p:nvPr/>
        </p:nvSpPr>
        <p:spPr>
          <a:xfrm>
            <a:off x="5877983" y="2568418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圆角矩形 94">
            <a:extLst>
              <a:ext uri="{FF2B5EF4-FFF2-40B4-BE49-F238E27FC236}">
                <a16:creationId xmlns:a16="http://schemas.microsoft.com/office/drawing/2014/main" id="{47835C6E-010F-45F1-8666-20D779B5C1A6}"/>
              </a:ext>
            </a:extLst>
          </p:cNvPr>
          <p:cNvSpPr/>
          <p:nvPr/>
        </p:nvSpPr>
        <p:spPr>
          <a:xfrm>
            <a:off x="8468783" y="2566705"/>
            <a:ext cx="1908810" cy="480483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圆角矩形 94">
            <a:extLst>
              <a:ext uri="{FF2B5EF4-FFF2-40B4-BE49-F238E27FC236}">
                <a16:creationId xmlns:a16="http://schemas.microsoft.com/office/drawing/2014/main" id="{0C03D2E0-B0C1-403D-81EC-264AE2E04F72}"/>
              </a:ext>
            </a:extLst>
          </p:cNvPr>
          <p:cNvSpPr/>
          <p:nvPr/>
        </p:nvSpPr>
        <p:spPr>
          <a:xfrm>
            <a:off x="9690154" y="1881929"/>
            <a:ext cx="1439334" cy="47836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133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实现类</a:t>
            </a:r>
          </a:p>
        </p:txBody>
      </p:sp>
      <p:sp>
        <p:nvSpPr>
          <p:cNvPr id="37" name="圆角矩形 94">
            <a:extLst>
              <a:ext uri="{FF2B5EF4-FFF2-40B4-BE49-F238E27FC236}">
                <a16:creationId xmlns:a16="http://schemas.microsoft.com/office/drawing/2014/main" id="{6117E6B4-9380-4EF7-8C62-4EE1ED4CA9F0}"/>
              </a:ext>
            </a:extLst>
          </p:cNvPr>
          <p:cNvSpPr/>
          <p:nvPr/>
        </p:nvSpPr>
        <p:spPr>
          <a:xfrm>
            <a:off x="3183104" y="3509008"/>
            <a:ext cx="232536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圆角矩形 94">
            <a:extLst>
              <a:ext uri="{FF2B5EF4-FFF2-40B4-BE49-F238E27FC236}">
                <a16:creationId xmlns:a16="http://schemas.microsoft.com/office/drawing/2014/main" id="{4C2DDE6D-52EE-4B05-97F2-CB544ACD513D}"/>
              </a:ext>
            </a:extLst>
          </p:cNvPr>
          <p:cNvSpPr/>
          <p:nvPr/>
        </p:nvSpPr>
        <p:spPr>
          <a:xfrm>
            <a:off x="5889481" y="3504021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圆角矩形 94">
            <a:extLst>
              <a:ext uri="{FF2B5EF4-FFF2-40B4-BE49-F238E27FC236}">
                <a16:creationId xmlns:a16="http://schemas.microsoft.com/office/drawing/2014/main" id="{C7454102-5FA1-4CA6-8728-B08A852D970D}"/>
              </a:ext>
            </a:extLst>
          </p:cNvPr>
          <p:cNvSpPr/>
          <p:nvPr/>
        </p:nvSpPr>
        <p:spPr>
          <a:xfrm>
            <a:off x="8750821" y="3457453"/>
            <a:ext cx="1659000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圆角矩形 94">
            <a:extLst>
              <a:ext uri="{FF2B5EF4-FFF2-40B4-BE49-F238E27FC236}">
                <a16:creationId xmlns:a16="http://schemas.microsoft.com/office/drawing/2014/main" id="{60E03034-FE08-42CD-BF66-C2C4F67C551F}"/>
              </a:ext>
            </a:extLst>
          </p:cNvPr>
          <p:cNvSpPr/>
          <p:nvPr/>
        </p:nvSpPr>
        <p:spPr>
          <a:xfrm>
            <a:off x="496115" y="4335990"/>
            <a:ext cx="260709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BufferedInputStream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圆角矩形 94">
            <a:extLst>
              <a:ext uri="{FF2B5EF4-FFF2-40B4-BE49-F238E27FC236}">
                <a16:creationId xmlns:a16="http://schemas.microsoft.com/office/drawing/2014/main" id="{25E3422A-CCE8-4B0B-82FD-9B2DA2BC5956}"/>
              </a:ext>
            </a:extLst>
          </p:cNvPr>
          <p:cNvSpPr/>
          <p:nvPr/>
        </p:nvSpPr>
        <p:spPr>
          <a:xfrm>
            <a:off x="3204311" y="4341866"/>
            <a:ext cx="2790089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BufferedOutputStream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圆角矩形 94">
            <a:extLst>
              <a:ext uri="{FF2B5EF4-FFF2-40B4-BE49-F238E27FC236}">
                <a16:creationId xmlns:a16="http://schemas.microsoft.com/office/drawing/2014/main" id="{31819A3F-438C-4E3D-8AA7-DFEF3341BA4F}"/>
              </a:ext>
            </a:extLst>
          </p:cNvPr>
          <p:cNvSpPr/>
          <p:nvPr/>
        </p:nvSpPr>
        <p:spPr>
          <a:xfrm>
            <a:off x="6155927" y="4331449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BufferedReader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圆角矩形 94">
            <a:extLst>
              <a:ext uri="{FF2B5EF4-FFF2-40B4-BE49-F238E27FC236}">
                <a16:creationId xmlns:a16="http://schemas.microsoft.com/office/drawing/2014/main" id="{ED1722CF-61FD-46C8-A7E9-67E8EE6A9FF8}"/>
              </a:ext>
            </a:extLst>
          </p:cNvPr>
          <p:cNvSpPr/>
          <p:nvPr/>
        </p:nvSpPr>
        <p:spPr>
          <a:xfrm>
            <a:off x="8750821" y="4306184"/>
            <a:ext cx="2095382" cy="4804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133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BufferedWriter</a:t>
            </a:r>
            <a:endParaRPr lang="zh-CN" altLang="en-US" sz="2133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87706A6-F5F7-4BCA-BFDA-B497C5C2217F}"/>
              </a:ext>
            </a:extLst>
          </p:cNvPr>
          <p:cNvSpPr txBox="1"/>
          <p:nvPr/>
        </p:nvSpPr>
        <p:spPr>
          <a:xfrm>
            <a:off x="600711" y="5359638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字节缓冲输入流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9224D4C-C066-4B66-AC47-F81A18E1711A}"/>
              </a:ext>
            </a:extLst>
          </p:cNvPr>
          <p:cNvSpPr txBox="1"/>
          <p:nvPr/>
        </p:nvSpPr>
        <p:spPr>
          <a:xfrm>
            <a:off x="3377533" y="53348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字节缓冲输出流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9246B2-67BA-459B-88CB-A2F4297624E9}"/>
              </a:ext>
            </a:extLst>
          </p:cNvPr>
          <p:cNvSpPr txBox="1"/>
          <p:nvPr/>
        </p:nvSpPr>
        <p:spPr>
          <a:xfrm>
            <a:off x="6319233" y="5334800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字符缓冲输入流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121BA75-5A88-446C-A50D-ED53445BD0D4}"/>
              </a:ext>
            </a:extLst>
          </p:cNvPr>
          <p:cNvSpPr txBox="1"/>
          <p:nvPr/>
        </p:nvSpPr>
        <p:spPr>
          <a:xfrm>
            <a:off x="8991111" y="5344369"/>
            <a:ext cx="192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字符缓冲输出流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E7DD4AD-A201-4DFA-B2B7-939AEBCFD30A}"/>
              </a:ext>
            </a:extLst>
          </p:cNvPr>
          <p:cNvCxnSpPr/>
          <p:nvPr/>
        </p:nvCxnSpPr>
        <p:spPr>
          <a:xfrm>
            <a:off x="1555116" y="4811932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A0BC036-871F-48CB-AF3B-E431107510AF}"/>
              </a:ext>
            </a:extLst>
          </p:cNvPr>
          <p:cNvCxnSpPr/>
          <p:nvPr/>
        </p:nvCxnSpPr>
        <p:spPr>
          <a:xfrm>
            <a:off x="4224432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242BBED-B127-4C23-88C1-FAA50152E7B4}"/>
              </a:ext>
            </a:extLst>
          </p:cNvPr>
          <p:cNvCxnSpPr/>
          <p:nvPr/>
        </p:nvCxnSpPr>
        <p:spPr>
          <a:xfrm>
            <a:off x="6927099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DA375BC-0421-4F74-AA84-48713970FAA3}"/>
              </a:ext>
            </a:extLst>
          </p:cNvPr>
          <p:cNvCxnSpPr/>
          <p:nvPr/>
        </p:nvCxnSpPr>
        <p:spPr>
          <a:xfrm>
            <a:off x="9690154" y="4786667"/>
            <a:ext cx="0" cy="5414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" name="Picture 2">
            <a:extLst>
              <a:ext uri="{FF2B5EF4-FFF2-40B4-BE49-F238E27FC236}">
                <a16:creationId xmlns:a16="http://schemas.microsoft.com/office/drawing/2014/main" id="{3769FAE7-9059-450D-8F13-CDDB89D59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07" y="5804222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B58D2A40-9D48-4B2E-9E0C-C4321CA0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88" y="5778820"/>
            <a:ext cx="763166" cy="7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1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24" grpId="0" animBg="1"/>
      <p:bldP spid="34" grpId="0" animBg="1"/>
      <p:bldP spid="35" grpId="0" animBg="1"/>
      <p:bldP spid="36" grpId="0" animBg="1"/>
      <p:bldP spid="32" grpId="0" animBg="1"/>
      <p:bldP spid="37" grpId="0" animBg="1"/>
      <p:bldP spid="38" grpId="0" animBg="1"/>
      <p:bldP spid="39" grpId="0" animBg="1"/>
      <p:bldP spid="27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3674A916-8A54-4385-B32D-D2AE94F3DF7A}"/>
              </a:ext>
            </a:extLst>
          </p:cNvPr>
          <p:cNvGrpSpPr>
            <a:grpSpLocks/>
          </p:cNvGrpSpPr>
          <p:nvPr/>
        </p:nvGrpSpPr>
        <p:grpSpPr bwMode="auto">
          <a:xfrm>
            <a:off x="46567" y="1402432"/>
            <a:ext cx="1054100" cy="1557867"/>
            <a:chOff x="605463" y="1598561"/>
            <a:chExt cx="790138" cy="116766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3410789-EC08-451C-9FE1-0BE9C706B941}"/>
                </a:ext>
              </a:extLst>
            </p:cNvPr>
            <p:cNvSpPr/>
            <p:nvPr/>
          </p:nvSpPr>
          <p:spPr>
            <a:xfrm>
              <a:off x="605463" y="1974563"/>
              <a:ext cx="790138" cy="7916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数据源</a:t>
              </a:r>
              <a:r>
                <a:rPr lang="en-US" altLang="zh-CN" sz="2400" dirty="0"/>
                <a:t>s</a:t>
              </a:r>
              <a:endParaRPr lang="zh-CN" altLang="en-US" sz="2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C3F204D-8E14-4A2C-8A6C-A33FD155FA55}"/>
                </a:ext>
              </a:extLst>
            </p:cNvPr>
            <p:cNvSpPr/>
            <p:nvPr/>
          </p:nvSpPr>
          <p:spPr>
            <a:xfrm>
              <a:off x="773645" y="1598561"/>
              <a:ext cx="407579" cy="2306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/>
                <a:t>硬盘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C9DC50-A42D-4FCE-BB28-F4B1F4DA22F8}"/>
              </a:ext>
            </a:extLst>
          </p:cNvPr>
          <p:cNvGrpSpPr>
            <a:grpSpLocks/>
          </p:cNvGrpSpPr>
          <p:nvPr/>
        </p:nvGrpSpPr>
        <p:grpSpPr bwMode="auto">
          <a:xfrm>
            <a:off x="11051118" y="1237333"/>
            <a:ext cx="1054100" cy="1602316"/>
            <a:chOff x="7596336" y="1565526"/>
            <a:chExt cx="790138" cy="120070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97DF25-F1DB-4010-AA3F-B6D9372C64D4}"/>
                </a:ext>
              </a:extLst>
            </p:cNvPr>
            <p:cNvSpPr/>
            <p:nvPr/>
          </p:nvSpPr>
          <p:spPr>
            <a:xfrm>
              <a:off x="7596336" y="1974749"/>
              <a:ext cx="790138" cy="79148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目的地</a:t>
              </a:r>
              <a:r>
                <a:rPr lang="en-US" altLang="zh-CN" sz="2400" dirty="0"/>
                <a:t>s</a:t>
              </a:r>
              <a:endParaRPr lang="zh-CN" altLang="en-US" sz="240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20C349D-8B40-45C2-8C0D-11C774E3505D}"/>
                </a:ext>
              </a:extLst>
            </p:cNvPr>
            <p:cNvSpPr/>
            <p:nvPr/>
          </p:nvSpPr>
          <p:spPr>
            <a:xfrm>
              <a:off x="7689946" y="1565526"/>
              <a:ext cx="407579" cy="2306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/>
                <a:t>硬盘</a:t>
              </a:r>
            </a:p>
          </p:txBody>
        </p:sp>
      </p:grpSp>
      <p:sp>
        <p:nvSpPr>
          <p:cNvPr id="21" name="Rectangle 7">
            <a:extLst>
              <a:ext uri="{FF2B5EF4-FFF2-40B4-BE49-F238E27FC236}">
                <a16:creationId xmlns:a16="http://schemas.microsoft.com/office/drawing/2014/main" id="{B835256A-0549-4773-B51C-A9CC2591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667" y="2281478"/>
            <a:ext cx="804333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zh-CN" sz="1400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38C4261-6E57-42E6-969C-F1429CBF4BB0}"/>
              </a:ext>
            </a:extLst>
          </p:cNvPr>
          <p:cNvGrpSpPr>
            <a:grpSpLocks/>
          </p:cNvGrpSpPr>
          <p:nvPr/>
        </p:nvGrpSpPr>
        <p:grpSpPr bwMode="auto">
          <a:xfrm>
            <a:off x="1100667" y="2083999"/>
            <a:ext cx="2019300" cy="696383"/>
            <a:chOff x="826071" y="2110028"/>
            <a:chExt cx="1513682" cy="52180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885A9C-6956-4361-93F4-079AE2BFCF50}"/>
                </a:ext>
              </a:extLst>
            </p:cNvPr>
            <p:cNvSpPr/>
            <p:nvPr/>
          </p:nvSpPr>
          <p:spPr>
            <a:xfrm>
              <a:off x="826071" y="2219463"/>
              <a:ext cx="721935" cy="2537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字节流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E192E4-E42B-4508-9B8F-DEF004E81D64}"/>
                </a:ext>
              </a:extLst>
            </p:cNvPr>
            <p:cNvSpPr/>
            <p:nvPr/>
          </p:nvSpPr>
          <p:spPr>
            <a:xfrm>
              <a:off x="1549592" y="2110028"/>
              <a:ext cx="790161" cy="5218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字节缓冲输入流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F566496-CCDA-4CA4-8F51-CE97989CD9FB}"/>
              </a:ext>
            </a:extLst>
          </p:cNvPr>
          <p:cNvGrpSpPr>
            <a:grpSpLocks/>
          </p:cNvGrpSpPr>
          <p:nvPr/>
        </p:nvGrpSpPr>
        <p:grpSpPr bwMode="auto">
          <a:xfrm>
            <a:off x="9359900" y="2012033"/>
            <a:ext cx="1686984" cy="696383"/>
            <a:chOff x="7020272" y="2056116"/>
            <a:chExt cx="1264210" cy="52180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6602A32-111E-44D1-8B5B-C7C8B7EC80F5}"/>
                </a:ext>
              </a:extLst>
            </p:cNvPr>
            <p:cNvSpPr/>
            <p:nvPr/>
          </p:nvSpPr>
          <p:spPr>
            <a:xfrm>
              <a:off x="7669032" y="2189342"/>
              <a:ext cx="615450" cy="255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字节流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BF2F666-6700-4022-B68B-7DD9ADE0B1E5}"/>
                </a:ext>
              </a:extLst>
            </p:cNvPr>
            <p:cNvSpPr/>
            <p:nvPr/>
          </p:nvSpPr>
          <p:spPr>
            <a:xfrm>
              <a:off x="7020272" y="2056116"/>
              <a:ext cx="648760" cy="52180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字节缓冲输出流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B7EEBB1-8000-4844-87E8-96A749CA04D9}"/>
              </a:ext>
            </a:extLst>
          </p:cNvPr>
          <p:cNvGrpSpPr>
            <a:grpSpLocks/>
          </p:cNvGrpSpPr>
          <p:nvPr/>
        </p:nvGrpSpPr>
        <p:grpSpPr bwMode="auto">
          <a:xfrm>
            <a:off x="3119967" y="1357981"/>
            <a:ext cx="6239933" cy="1737784"/>
            <a:chOff x="2339752" y="1565275"/>
            <a:chExt cx="4680520" cy="130333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14EDFE5-C755-4EC8-88F5-CECBA55281DF}"/>
                </a:ext>
              </a:extLst>
            </p:cNvPr>
            <p:cNvSpPr/>
            <p:nvPr/>
          </p:nvSpPr>
          <p:spPr bwMode="auto">
            <a:xfrm>
              <a:off x="4156073" y="1565275"/>
              <a:ext cx="40785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/>
                <a:t>内存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3FF8212-1692-42AA-98BA-DFE0817C94EE}"/>
                </a:ext>
              </a:extLst>
            </p:cNvPr>
            <p:cNvSpPr/>
            <p:nvPr/>
          </p:nvSpPr>
          <p:spPr bwMode="auto">
            <a:xfrm>
              <a:off x="2339752" y="1878013"/>
              <a:ext cx="4680520" cy="990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1757CF8-1756-4510-A11C-2A6D9A831C53}"/>
              </a:ext>
            </a:extLst>
          </p:cNvPr>
          <p:cNvGrpSpPr>
            <a:grpSpLocks/>
          </p:cNvGrpSpPr>
          <p:nvPr/>
        </p:nvGrpSpPr>
        <p:grpSpPr bwMode="auto">
          <a:xfrm>
            <a:off x="3174604" y="2125273"/>
            <a:ext cx="1088760" cy="851761"/>
            <a:chOff x="3165362" y="2169189"/>
            <a:chExt cx="817269" cy="63778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1955905-1FED-44FF-A633-5C4B8C023F8A}"/>
                </a:ext>
              </a:extLst>
            </p:cNvPr>
            <p:cNvSpPr/>
            <p:nvPr/>
          </p:nvSpPr>
          <p:spPr>
            <a:xfrm>
              <a:off x="3236861" y="2169189"/>
              <a:ext cx="721342" cy="35502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缓冲输入流的数组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BBC7251-D3E4-418F-8C1A-3EFDF0C1E8AD}"/>
                </a:ext>
              </a:extLst>
            </p:cNvPr>
            <p:cNvSpPr/>
            <p:nvPr/>
          </p:nvSpPr>
          <p:spPr>
            <a:xfrm>
              <a:off x="3165362" y="2576518"/>
              <a:ext cx="817269" cy="230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/>
                <a:t>长度：</a:t>
              </a:r>
              <a:r>
                <a:rPr lang="en-US" altLang="zh-CN" sz="1400" dirty="0"/>
                <a:t>8192</a:t>
              </a:r>
              <a:endParaRPr lang="zh-CN" altLang="en-US" sz="1400" dirty="0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F46290B-A0E0-4D18-93E5-B2B6EB171972}"/>
              </a:ext>
            </a:extLst>
          </p:cNvPr>
          <p:cNvGrpSpPr>
            <a:grpSpLocks/>
          </p:cNvGrpSpPr>
          <p:nvPr/>
        </p:nvGrpSpPr>
        <p:grpSpPr bwMode="auto">
          <a:xfrm>
            <a:off x="8059871" y="2134798"/>
            <a:ext cx="1088760" cy="853877"/>
            <a:chOff x="5200233" y="2169189"/>
            <a:chExt cx="817269" cy="63920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F4ACAED-F74B-4DC7-B6D6-D080CB168DAF}"/>
                </a:ext>
              </a:extLst>
            </p:cNvPr>
            <p:cNvSpPr/>
            <p:nvPr/>
          </p:nvSpPr>
          <p:spPr>
            <a:xfrm>
              <a:off x="5266965" y="2169189"/>
              <a:ext cx="722931" cy="3549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</a:rPr>
                <a:t>缓冲输出流的数组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1D348A4-FF2C-4F08-83F6-E108CC40672A}"/>
                </a:ext>
              </a:extLst>
            </p:cNvPr>
            <p:cNvSpPr/>
            <p:nvPr/>
          </p:nvSpPr>
          <p:spPr>
            <a:xfrm>
              <a:off x="5200233" y="2577994"/>
              <a:ext cx="817269" cy="2303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400" dirty="0"/>
                <a:t>长度：</a:t>
              </a:r>
              <a:r>
                <a:rPr lang="en-US" altLang="zh-CN" sz="1400" dirty="0"/>
                <a:t>8192</a:t>
              </a:r>
              <a:endParaRPr lang="zh-CN" altLang="en-US" sz="1400" dirty="0"/>
            </a:p>
          </p:txBody>
        </p:sp>
      </p:grpSp>
      <p:pic>
        <p:nvPicPr>
          <p:cNvPr id="43" name="Picture 4">
            <a:extLst>
              <a:ext uri="{FF2B5EF4-FFF2-40B4-BE49-F238E27FC236}">
                <a16:creationId xmlns:a16="http://schemas.microsoft.com/office/drawing/2014/main" id="{7747AA55-04D8-4AAD-A78A-F71486C78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10" y="1951767"/>
            <a:ext cx="1540224" cy="96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DB818CB2-8064-43B1-B3AA-016E7F50A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866" y="1951767"/>
            <a:ext cx="1540224" cy="96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47CDCB23-EC2C-47C3-80E4-4D64E5FF0581}"/>
              </a:ext>
            </a:extLst>
          </p:cNvPr>
          <p:cNvSpPr txBox="1"/>
          <p:nvPr/>
        </p:nvSpPr>
        <p:spPr>
          <a:xfrm>
            <a:off x="270934" y="3451789"/>
            <a:ext cx="11460989" cy="156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字节缓冲流性能优化原理：</a:t>
            </a:r>
            <a:endParaRPr lang="en-US" altLang="zh-CN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字节缓冲输入流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自带了</a:t>
            </a:r>
            <a:r>
              <a:rPr lang="zh-CN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8KB缓冲池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以后我们直接从缓冲池读取数据，所以性能较好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字节缓冲输出流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自带了</a:t>
            </a:r>
            <a:r>
              <a:rPr lang="zh-CN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8KB缓冲池</a:t>
            </a:r>
            <a:r>
              <a:rPr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数据就直接写入到缓冲池中去，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写数据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性能极高了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255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22936</TotalTime>
  <Words>3971</Words>
  <Application>Microsoft Office PowerPoint</Application>
  <PresentationFormat>宽屏</PresentationFormat>
  <Paragraphs>693</Paragraphs>
  <Slides>69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69</vt:i4>
      </vt:variant>
    </vt:vector>
  </HeadingPairs>
  <TitlesOfParts>
    <vt:vector size="92" baseType="lpstr">
      <vt:lpstr>Alibaba PuHuiTi B</vt:lpstr>
      <vt:lpstr>Alibaba PuHuiTi M</vt:lpstr>
      <vt:lpstr>Alibaba PuHuiTi Medium</vt:lpstr>
      <vt:lpstr>Alibaba PuHuiTi R</vt:lpstr>
      <vt:lpstr>阿里巴巴普惠体</vt:lpstr>
      <vt:lpstr>等线</vt:lpstr>
      <vt:lpstr>黑体</vt:lpstr>
      <vt:lpstr>华文楷体</vt:lpstr>
      <vt:lpstr>华文楷体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IO流(二)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4762</cp:revision>
  <dcterms:created xsi:type="dcterms:W3CDTF">2020-03-31T02:23:27Z</dcterms:created>
  <dcterms:modified xsi:type="dcterms:W3CDTF">2021-08-14T09:25:55Z</dcterms:modified>
</cp:coreProperties>
</file>