
<file path=[Content_Types].xml><?xml version="1.0" encoding="utf-8"?>
<Types xmlns="http://schemas.openxmlformats.org/package/2006/content-types">
  <Default Extension="GIF" ContentType="image/gif"/>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0" r:id="rId4"/>
    <p:sldId id="270" r:id="rId5"/>
    <p:sldId id="271" r:id="rId6"/>
    <p:sldId id="272" r:id="rId7"/>
    <p:sldId id="273" r:id="rId8"/>
    <p:sldId id="274" r:id="rId9"/>
    <p:sldId id="275" r:id="rId10"/>
    <p:sldId id="276" r:id="rId11"/>
    <p:sldId id="277" r:id="rId12"/>
    <p:sldId id="278" r:id="rId13"/>
    <p:sldId id="279" r:id="rId14"/>
    <p:sldId id="280" r:id="rId15"/>
    <p:sldId id="262" r:id="rId16"/>
    <p:sldId id="263" r:id="rId17"/>
    <p:sldId id="265" r:id="rId18"/>
    <p:sldId id="266" r:id="rId19"/>
    <p:sldId id="267" r:id="rId20"/>
    <p:sldId id="268" r:id="rId21"/>
    <p:sldId id="269" r:id="rId22"/>
    <p:sldId id="25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1" d="100"/>
          <a:sy n="61" d="100"/>
        </p:scale>
        <p:origin x="84" y="1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74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61C5E-0065-4ABF-BCFD-269E9E701E6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B3B7629-75FB-4E6E-875D-28F1932ECFA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CF1247-0B97-4900-A16B-FD9AC1B05F89}"/>
              </a:ext>
            </a:extLst>
          </p:cNvPr>
          <p:cNvSpPr>
            <a:spLocks noGrp="1"/>
          </p:cNvSpPr>
          <p:nvPr>
            <p:ph type="dt" sz="half" idx="10"/>
          </p:nvPr>
        </p:nvSpPr>
        <p:spPr/>
        <p:txBody>
          <a:bodyPr/>
          <a:lstStyle/>
          <a:p>
            <a:fld id="{70038D98-6AF6-4C80-966F-3CCE777FDBEB}" type="datetimeFigureOut">
              <a:rPr lang="zh-CN" altLang="en-US" smtClean="0"/>
              <a:t>2021/6/7</a:t>
            </a:fld>
            <a:endParaRPr lang="zh-CN" altLang="en-US"/>
          </a:p>
        </p:txBody>
      </p:sp>
      <p:sp>
        <p:nvSpPr>
          <p:cNvPr id="5" name="页脚占位符 4">
            <a:extLst>
              <a:ext uri="{FF2B5EF4-FFF2-40B4-BE49-F238E27FC236}">
                <a16:creationId xmlns:a16="http://schemas.microsoft.com/office/drawing/2014/main" id="{9611B047-351F-4087-B990-49C8F3CB57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BD2C58-9838-4016-945A-E8DAB3FCF10E}"/>
              </a:ext>
            </a:extLst>
          </p:cNvPr>
          <p:cNvSpPr>
            <a:spLocks noGrp="1"/>
          </p:cNvSpPr>
          <p:nvPr>
            <p:ph type="sldNum" sz="quarter" idx="12"/>
          </p:nvPr>
        </p:nvSpPr>
        <p:spPr/>
        <p:txBody>
          <a:bodyPr/>
          <a:lstStyle/>
          <a:p>
            <a:fld id="{08C8D7E6-4578-4FEA-83A1-D18DF273BB55}" type="slidenum">
              <a:rPr lang="zh-CN" altLang="en-US" smtClean="0"/>
              <a:t>‹#›</a:t>
            </a:fld>
            <a:endParaRPr lang="zh-CN" altLang="en-US"/>
          </a:p>
        </p:txBody>
      </p:sp>
    </p:spTree>
    <p:extLst>
      <p:ext uri="{BB962C8B-B14F-4D97-AF65-F5344CB8AC3E}">
        <p14:creationId xmlns:p14="http://schemas.microsoft.com/office/powerpoint/2010/main" val="3771559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A550BBB-319F-45EA-9854-CDE4412ED8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118C7-EE2D-4C33-BDF8-7B68B53B17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021F92-3046-449F-AF2F-8A85F34C79CD}"/>
              </a:ext>
            </a:extLst>
          </p:cNvPr>
          <p:cNvSpPr>
            <a:spLocks noGrp="1"/>
          </p:cNvSpPr>
          <p:nvPr>
            <p:ph type="dt" sz="half" idx="10"/>
          </p:nvPr>
        </p:nvSpPr>
        <p:spPr/>
        <p:txBody>
          <a:bodyPr/>
          <a:lstStyle/>
          <a:p>
            <a:fld id="{70038D98-6AF6-4C80-966F-3CCE777FDBEB}" type="datetimeFigureOut">
              <a:rPr lang="zh-CN" altLang="en-US" smtClean="0"/>
              <a:t>2021/6/7</a:t>
            </a:fld>
            <a:endParaRPr lang="zh-CN" altLang="en-US"/>
          </a:p>
        </p:txBody>
      </p:sp>
      <p:sp>
        <p:nvSpPr>
          <p:cNvPr id="5" name="页脚占位符 4">
            <a:extLst>
              <a:ext uri="{FF2B5EF4-FFF2-40B4-BE49-F238E27FC236}">
                <a16:creationId xmlns:a16="http://schemas.microsoft.com/office/drawing/2014/main" id="{B18E3712-B4C7-4FFA-9705-41DD773103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33EDEE-E7B7-4E74-A1B0-16F6CB2D89A8}"/>
              </a:ext>
            </a:extLst>
          </p:cNvPr>
          <p:cNvSpPr>
            <a:spLocks noGrp="1"/>
          </p:cNvSpPr>
          <p:nvPr>
            <p:ph type="sldNum" sz="quarter" idx="12"/>
          </p:nvPr>
        </p:nvSpPr>
        <p:spPr/>
        <p:txBody>
          <a:bodyPr/>
          <a:lstStyle/>
          <a:p>
            <a:fld id="{08C8D7E6-4578-4FEA-83A1-D18DF273BB55}" type="slidenum">
              <a:rPr lang="zh-CN" altLang="en-US" smtClean="0"/>
              <a:t>‹#›</a:t>
            </a:fld>
            <a:endParaRPr lang="zh-CN" altLang="en-US"/>
          </a:p>
        </p:txBody>
      </p:sp>
    </p:spTree>
    <p:extLst>
      <p:ext uri="{BB962C8B-B14F-4D97-AF65-F5344CB8AC3E}">
        <p14:creationId xmlns:p14="http://schemas.microsoft.com/office/powerpoint/2010/main" val="43761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11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D7F3C-FA29-4BB9-B59A-0F2D9C199F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CA5EDA-4A44-4615-93C2-0AF40B2CB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5AE43BF-5E35-4A74-B852-128EFA988C93}"/>
              </a:ext>
            </a:extLst>
          </p:cNvPr>
          <p:cNvSpPr>
            <a:spLocks noGrp="1"/>
          </p:cNvSpPr>
          <p:nvPr>
            <p:ph type="dt" sz="half" idx="10"/>
          </p:nvPr>
        </p:nvSpPr>
        <p:spPr/>
        <p:txBody>
          <a:bodyPr/>
          <a:lstStyle/>
          <a:p>
            <a:fld id="{70038D98-6AF6-4C80-966F-3CCE777FDBEB}" type="datetimeFigureOut">
              <a:rPr lang="zh-CN" altLang="en-US" smtClean="0"/>
              <a:t>2021/6/7</a:t>
            </a:fld>
            <a:endParaRPr lang="zh-CN" altLang="en-US"/>
          </a:p>
        </p:txBody>
      </p:sp>
      <p:sp>
        <p:nvSpPr>
          <p:cNvPr id="5" name="页脚占位符 4">
            <a:extLst>
              <a:ext uri="{FF2B5EF4-FFF2-40B4-BE49-F238E27FC236}">
                <a16:creationId xmlns:a16="http://schemas.microsoft.com/office/drawing/2014/main" id="{68AC1CF2-EB06-4654-B99A-91DDE5CA48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1F7C0F-6085-4A00-957A-916A9B8C6CEF}"/>
              </a:ext>
            </a:extLst>
          </p:cNvPr>
          <p:cNvSpPr>
            <a:spLocks noGrp="1"/>
          </p:cNvSpPr>
          <p:nvPr>
            <p:ph type="sldNum" sz="quarter" idx="12"/>
          </p:nvPr>
        </p:nvSpPr>
        <p:spPr/>
        <p:txBody>
          <a:bodyPr/>
          <a:lstStyle/>
          <a:p>
            <a:fld id="{08C8D7E6-4578-4FEA-83A1-D18DF273BB55}" type="slidenum">
              <a:rPr lang="zh-CN" altLang="en-US" smtClean="0"/>
              <a:t>‹#›</a:t>
            </a:fld>
            <a:endParaRPr lang="zh-CN" altLang="en-US"/>
          </a:p>
        </p:txBody>
      </p:sp>
    </p:spTree>
    <p:extLst>
      <p:ext uri="{BB962C8B-B14F-4D97-AF65-F5344CB8AC3E}">
        <p14:creationId xmlns:p14="http://schemas.microsoft.com/office/powerpoint/2010/main" val="3491381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37E8F-C6AE-4FB3-9B39-262DBA9608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6DBA16-7BB6-48FB-AF48-A0CCAFBA22E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17FD10F-9056-4C29-9C18-67946F7DE1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2272C28-3A2F-4908-9914-F65A34DE02C4}"/>
              </a:ext>
            </a:extLst>
          </p:cNvPr>
          <p:cNvSpPr>
            <a:spLocks noGrp="1"/>
          </p:cNvSpPr>
          <p:nvPr>
            <p:ph type="dt" sz="half" idx="10"/>
          </p:nvPr>
        </p:nvSpPr>
        <p:spPr/>
        <p:txBody>
          <a:bodyPr/>
          <a:lstStyle/>
          <a:p>
            <a:fld id="{70038D98-6AF6-4C80-966F-3CCE777FDBEB}" type="datetimeFigureOut">
              <a:rPr lang="zh-CN" altLang="en-US" smtClean="0"/>
              <a:t>2021/6/7</a:t>
            </a:fld>
            <a:endParaRPr lang="zh-CN" altLang="en-US"/>
          </a:p>
        </p:txBody>
      </p:sp>
      <p:sp>
        <p:nvSpPr>
          <p:cNvPr id="6" name="页脚占位符 5">
            <a:extLst>
              <a:ext uri="{FF2B5EF4-FFF2-40B4-BE49-F238E27FC236}">
                <a16:creationId xmlns:a16="http://schemas.microsoft.com/office/drawing/2014/main" id="{39887579-03CA-443E-B76E-C0707277F7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449451-D6BF-48AF-8590-AA68D4AEDAE1}"/>
              </a:ext>
            </a:extLst>
          </p:cNvPr>
          <p:cNvSpPr>
            <a:spLocks noGrp="1"/>
          </p:cNvSpPr>
          <p:nvPr>
            <p:ph type="sldNum" sz="quarter" idx="12"/>
          </p:nvPr>
        </p:nvSpPr>
        <p:spPr/>
        <p:txBody>
          <a:bodyPr/>
          <a:lstStyle/>
          <a:p>
            <a:fld id="{08C8D7E6-4578-4FEA-83A1-D18DF273BB55}" type="slidenum">
              <a:rPr lang="zh-CN" altLang="en-US" smtClean="0"/>
              <a:t>‹#›</a:t>
            </a:fld>
            <a:endParaRPr lang="zh-CN" altLang="en-US"/>
          </a:p>
        </p:txBody>
      </p:sp>
    </p:spTree>
    <p:extLst>
      <p:ext uri="{BB962C8B-B14F-4D97-AF65-F5344CB8AC3E}">
        <p14:creationId xmlns:p14="http://schemas.microsoft.com/office/powerpoint/2010/main" val="409847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4F317-0CBB-4FDE-B465-C543E566991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CFFED3B-8124-4259-A941-6930E9267D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2487BED-DD8D-42EA-8B8F-A30AB0E7264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EB77E5F-3DF6-4BBB-AD8D-AB4F5483C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B236745-FCA0-4E84-B1FD-66359604B5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534B10E-461D-470F-81FC-6CD9C01BE339}"/>
              </a:ext>
            </a:extLst>
          </p:cNvPr>
          <p:cNvSpPr>
            <a:spLocks noGrp="1"/>
          </p:cNvSpPr>
          <p:nvPr>
            <p:ph type="dt" sz="half" idx="10"/>
          </p:nvPr>
        </p:nvSpPr>
        <p:spPr/>
        <p:txBody>
          <a:bodyPr/>
          <a:lstStyle/>
          <a:p>
            <a:fld id="{70038D98-6AF6-4C80-966F-3CCE777FDBEB}" type="datetimeFigureOut">
              <a:rPr lang="zh-CN" altLang="en-US" smtClean="0"/>
              <a:t>2021/6/7</a:t>
            </a:fld>
            <a:endParaRPr lang="zh-CN" altLang="en-US"/>
          </a:p>
        </p:txBody>
      </p:sp>
      <p:sp>
        <p:nvSpPr>
          <p:cNvPr id="8" name="页脚占位符 7">
            <a:extLst>
              <a:ext uri="{FF2B5EF4-FFF2-40B4-BE49-F238E27FC236}">
                <a16:creationId xmlns:a16="http://schemas.microsoft.com/office/drawing/2014/main" id="{1ECFF347-2761-4A50-98D5-289272CE7BE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13432E-B6FC-48F4-8B5D-FC1DD6AB391C}"/>
              </a:ext>
            </a:extLst>
          </p:cNvPr>
          <p:cNvSpPr>
            <a:spLocks noGrp="1"/>
          </p:cNvSpPr>
          <p:nvPr>
            <p:ph type="sldNum" sz="quarter" idx="12"/>
          </p:nvPr>
        </p:nvSpPr>
        <p:spPr/>
        <p:txBody>
          <a:bodyPr/>
          <a:lstStyle/>
          <a:p>
            <a:fld id="{08C8D7E6-4578-4FEA-83A1-D18DF273BB55}" type="slidenum">
              <a:rPr lang="zh-CN" altLang="en-US" smtClean="0"/>
              <a:t>‹#›</a:t>
            </a:fld>
            <a:endParaRPr lang="zh-CN" altLang="en-US"/>
          </a:p>
        </p:txBody>
      </p:sp>
    </p:spTree>
    <p:extLst>
      <p:ext uri="{BB962C8B-B14F-4D97-AF65-F5344CB8AC3E}">
        <p14:creationId xmlns:p14="http://schemas.microsoft.com/office/powerpoint/2010/main" val="234830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48A3D-50E5-4816-873B-5B74593D281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DEECA5-5994-47D7-876A-80BC5938DA49}"/>
              </a:ext>
            </a:extLst>
          </p:cNvPr>
          <p:cNvSpPr>
            <a:spLocks noGrp="1"/>
          </p:cNvSpPr>
          <p:nvPr>
            <p:ph type="dt" sz="half" idx="10"/>
          </p:nvPr>
        </p:nvSpPr>
        <p:spPr/>
        <p:txBody>
          <a:bodyPr/>
          <a:lstStyle/>
          <a:p>
            <a:fld id="{70038D98-6AF6-4C80-966F-3CCE777FDBEB}" type="datetimeFigureOut">
              <a:rPr lang="zh-CN" altLang="en-US" smtClean="0"/>
              <a:t>2021/6/7</a:t>
            </a:fld>
            <a:endParaRPr lang="zh-CN" altLang="en-US"/>
          </a:p>
        </p:txBody>
      </p:sp>
      <p:sp>
        <p:nvSpPr>
          <p:cNvPr id="4" name="页脚占位符 3">
            <a:extLst>
              <a:ext uri="{FF2B5EF4-FFF2-40B4-BE49-F238E27FC236}">
                <a16:creationId xmlns:a16="http://schemas.microsoft.com/office/drawing/2014/main" id="{D2021F35-623D-4972-A724-39C5EB8212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571D33D-3301-4402-B1FB-2E99462AEA85}"/>
              </a:ext>
            </a:extLst>
          </p:cNvPr>
          <p:cNvSpPr>
            <a:spLocks noGrp="1"/>
          </p:cNvSpPr>
          <p:nvPr>
            <p:ph type="sldNum" sz="quarter" idx="12"/>
          </p:nvPr>
        </p:nvSpPr>
        <p:spPr/>
        <p:txBody>
          <a:bodyPr/>
          <a:lstStyle/>
          <a:p>
            <a:fld id="{08C8D7E6-4578-4FEA-83A1-D18DF273BB55}" type="slidenum">
              <a:rPr lang="zh-CN" altLang="en-US" smtClean="0"/>
              <a:t>‹#›</a:t>
            </a:fld>
            <a:endParaRPr lang="zh-CN" altLang="en-US"/>
          </a:p>
        </p:txBody>
      </p:sp>
    </p:spTree>
    <p:extLst>
      <p:ext uri="{BB962C8B-B14F-4D97-AF65-F5344CB8AC3E}">
        <p14:creationId xmlns:p14="http://schemas.microsoft.com/office/powerpoint/2010/main" val="90426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6B8DF4-6C85-4DF6-9CFA-08F3E339365F}"/>
              </a:ext>
            </a:extLst>
          </p:cNvPr>
          <p:cNvSpPr>
            <a:spLocks noGrp="1"/>
          </p:cNvSpPr>
          <p:nvPr>
            <p:ph type="dt" sz="half" idx="10"/>
          </p:nvPr>
        </p:nvSpPr>
        <p:spPr/>
        <p:txBody>
          <a:bodyPr/>
          <a:lstStyle/>
          <a:p>
            <a:fld id="{70038D98-6AF6-4C80-966F-3CCE777FDBEB}" type="datetimeFigureOut">
              <a:rPr lang="zh-CN" altLang="en-US" smtClean="0"/>
              <a:t>2021/6/7</a:t>
            </a:fld>
            <a:endParaRPr lang="zh-CN" altLang="en-US"/>
          </a:p>
        </p:txBody>
      </p:sp>
      <p:sp>
        <p:nvSpPr>
          <p:cNvPr id="3" name="页脚占位符 2">
            <a:extLst>
              <a:ext uri="{FF2B5EF4-FFF2-40B4-BE49-F238E27FC236}">
                <a16:creationId xmlns:a16="http://schemas.microsoft.com/office/drawing/2014/main" id="{1F9B321F-EA61-444E-8424-C4D87DCBB3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4306676-6064-46F8-B60C-5FC4CE716E96}"/>
              </a:ext>
            </a:extLst>
          </p:cNvPr>
          <p:cNvSpPr>
            <a:spLocks noGrp="1"/>
          </p:cNvSpPr>
          <p:nvPr>
            <p:ph type="sldNum" sz="quarter" idx="12"/>
          </p:nvPr>
        </p:nvSpPr>
        <p:spPr/>
        <p:txBody>
          <a:bodyPr/>
          <a:lstStyle/>
          <a:p>
            <a:fld id="{08C8D7E6-4578-4FEA-83A1-D18DF273BB55}" type="slidenum">
              <a:rPr lang="zh-CN" altLang="en-US" smtClean="0"/>
              <a:t>‹#›</a:t>
            </a:fld>
            <a:endParaRPr lang="zh-CN" altLang="en-US"/>
          </a:p>
        </p:txBody>
      </p:sp>
    </p:spTree>
    <p:extLst>
      <p:ext uri="{BB962C8B-B14F-4D97-AF65-F5344CB8AC3E}">
        <p14:creationId xmlns:p14="http://schemas.microsoft.com/office/powerpoint/2010/main" val="420598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A5C47-0329-46AE-BA4F-2F3A73C0D7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39E15D-A97E-461A-B10A-8A54F2EA0B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1905015-762E-4162-86F5-8A807EFB5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722504-F885-466A-8D4D-D45F0B8E85F8}"/>
              </a:ext>
            </a:extLst>
          </p:cNvPr>
          <p:cNvSpPr>
            <a:spLocks noGrp="1"/>
          </p:cNvSpPr>
          <p:nvPr>
            <p:ph type="dt" sz="half" idx="10"/>
          </p:nvPr>
        </p:nvSpPr>
        <p:spPr/>
        <p:txBody>
          <a:bodyPr/>
          <a:lstStyle/>
          <a:p>
            <a:fld id="{70038D98-6AF6-4C80-966F-3CCE777FDBEB}" type="datetimeFigureOut">
              <a:rPr lang="zh-CN" altLang="en-US" smtClean="0"/>
              <a:t>2021/6/7</a:t>
            </a:fld>
            <a:endParaRPr lang="zh-CN" altLang="en-US"/>
          </a:p>
        </p:txBody>
      </p:sp>
      <p:sp>
        <p:nvSpPr>
          <p:cNvPr id="6" name="页脚占位符 5">
            <a:extLst>
              <a:ext uri="{FF2B5EF4-FFF2-40B4-BE49-F238E27FC236}">
                <a16:creationId xmlns:a16="http://schemas.microsoft.com/office/drawing/2014/main" id="{5E73D034-8E16-437A-AEC7-B03988A8FA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EA5C39-F285-474D-87A1-35B40E5AAE93}"/>
              </a:ext>
            </a:extLst>
          </p:cNvPr>
          <p:cNvSpPr>
            <a:spLocks noGrp="1"/>
          </p:cNvSpPr>
          <p:nvPr>
            <p:ph type="sldNum" sz="quarter" idx="12"/>
          </p:nvPr>
        </p:nvSpPr>
        <p:spPr/>
        <p:txBody>
          <a:bodyPr/>
          <a:lstStyle/>
          <a:p>
            <a:fld id="{08C8D7E6-4578-4FEA-83A1-D18DF273BB55}" type="slidenum">
              <a:rPr lang="zh-CN" altLang="en-US" smtClean="0"/>
              <a:t>‹#›</a:t>
            </a:fld>
            <a:endParaRPr lang="zh-CN" altLang="en-US"/>
          </a:p>
        </p:txBody>
      </p:sp>
    </p:spTree>
    <p:extLst>
      <p:ext uri="{BB962C8B-B14F-4D97-AF65-F5344CB8AC3E}">
        <p14:creationId xmlns:p14="http://schemas.microsoft.com/office/powerpoint/2010/main" val="3504848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AFF82-1C24-4CC9-ADCE-A82F790CBB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8C1C01-5512-419D-B07A-2A1B77BFB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DFAD5C-EA8C-4BD0-91B4-68C385135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87E965-B3A8-4BBA-B6B3-BAF180003248}"/>
              </a:ext>
            </a:extLst>
          </p:cNvPr>
          <p:cNvSpPr>
            <a:spLocks noGrp="1"/>
          </p:cNvSpPr>
          <p:nvPr>
            <p:ph type="dt" sz="half" idx="10"/>
          </p:nvPr>
        </p:nvSpPr>
        <p:spPr/>
        <p:txBody>
          <a:bodyPr/>
          <a:lstStyle/>
          <a:p>
            <a:fld id="{70038D98-6AF6-4C80-966F-3CCE777FDBEB}" type="datetimeFigureOut">
              <a:rPr lang="zh-CN" altLang="en-US" smtClean="0"/>
              <a:t>2021/6/7</a:t>
            </a:fld>
            <a:endParaRPr lang="zh-CN" altLang="en-US"/>
          </a:p>
        </p:txBody>
      </p:sp>
      <p:sp>
        <p:nvSpPr>
          <p:cNvPr id="6" name="页脚占位符 5">
            <a:extLst>
              <a:ext uri="{FF2B5EF4-FFF2-40B4-BE49-F238E27FC236}">
                <a16:creationId xmlns:a16="http://schemas.microsoft.com/office/drawing/2014/main" id="{7641A007-A4FD-4133-90AA-FA9BB35720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29941C-854C-4056-BC28-AF633A952C0D}"/>
              </a:ext>
            </a:extLst>
          </p:cNvPr>
          <p:cNvSpPr>
            <a:spLocks noGrp="1"/>
          </p:cNvSpPr>
          <p:nvPr>
            <p:ph type="sldNum" sz="quarter" idx="12"/>
          </p:nvPr>
        </p:nvSpPr>
        <p:spPr/>
        <p:txBody>
          <a:bodyPr/>
          <a:lstStyle/>
          <a:p>
            <a:fld id="{08C8D7E6-4578-4FEA-83A1-D18DF273BB55}" type="slidenum">
              <a:rPr lang="zh-CN" altLang="en-US" smtClean="0"/>
              <a:t>‹#›</a:t>
            </a:fld>
            <a:endParaRPr lang="zh-CN" altLang="en-US"/>
          </a:p>
        </p:txBody>
      </p:sp>
    </p:spTree>
    <p:extLst>
      <p:ext uri="{BB962C8B-B14F-4D97-AF65-F5344CB8AC3E}">
        <p14:creationId xmlns:p14="http://schemas.microsoft.com/office/powerpoint/2010/main" val="165762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7A16B1-7493-4A07-B089-3A72961B7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8D2C367-0E8B-46AC-AA4A-9318048773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1F85BE-1DEC-45D6-AB68-079F7E4E2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38D98-6AF6-4C80-966F-3CCE777FDBEB}" type="datetimeFigureOut">
              <a:rPr lang="zh-CN" altLang="en-US" smtClean="0"/>
              <a:t>2021/6/7</a:t>
            </a:fld>
            <a:endParaRPr lang="zh-CN" altLang="en-US"/>
          </a:p>
        </p:txBody>
      </p:sp>
      <p:sp>
        <p:nvSpPr>
          <p:cNvPr id="5" name="页脚占位符 4">
            <a:extLst>
              <a:ext uri="{FF2B5EF4-FFF2-40B4-BE49-F238E27FC236}">
                <a16:creationId xmlns:a16="http://schemas.microsoft.com/office/drawing/2014/main" id="{80FEBF13-907F-4AB1-9EB3-0566F7203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6C74682-76FA-4A5C-952A-E34A9257F0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8D7E6-4578-4FEA-83A1-D18DF273BB55}" type="slidenum">
              <a:rPr lang="zh-CN" altLang="en-US" smtClean="0"/>
              <a:t>‹#›</a:t>
            </a:fld>
            <a:endParaRPr lang="zh-CN" altLang="en-US"/>
          </a:p>
        </p:txBody>
      </p:sp>
    </p:spTree>
    <p:extLst>
      <p:ext uri="{BB962C8B-B14F-4D97-AF65-F5344CB8AC3E}">
        <p14:creationId xmlns:p14="http://schemas.microsoft.com/office/powerpoint/2010/main" val="2724674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17/06/relationships/model3d" Target="../media/model3d4.glb"/><Relationship Id="rId3" Type="http://schemas.openxmlformats.org/officeDocument/2006/relationships/image" Target="../media/image2.png"/><Relationship Id="rId7" Type="http://schemas.openxmlformats.org/officeDocument/2006/relationships/image" Target="../media/image4.png"/><Relationship Id="rId2" Type="http://schemas.microsoft.com/office/2017/06/relationships/model3d" Target="../media/model3d1.glb"/><Relationship Id="rId1" Type="http://schemas.openxmlformats.org/officeDocument/2006/relationships/slideLayout" Target="../slideLayouts/slideLayout1.xml"/><Relationship Id="rId6" Type="http://schemas.microsoft.com/office/2017/06/relationships/model3d" Target="../media/model3d3.glb"/><Relationship Id="rId11" Type="http://schemas.openxmlformats.org/officeDocument/2006/relationships/image" Target="../media/image6.png"/><Relationship Id="rId5" Type="http://schemas.openxmlformats.org/officeDocument/2006/relationships/image" Target="../media/image3.png"/><Relationship Id="rId10" Type="http://schemas.microsoft.com/office/2017/06/relationships/model3d" Target="../media/model3d5.glb"/><Relationship Id="rId4" Type="http://schemas.microsoft.com/office/2017/06/relationships/model3d" Target="../media/model3d2.glb"/><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17/06/relationships/model3d" Target="../media/model3d4.glb"/><Relationship Id="rId3" Type="http://schemas.openxmlformats.org/officeDocument/2006/relationships/image" Target="../media/image7.png"/><Relationship Id="rId7" Type="http://schemas.openxmlformats.org/officeDocument/2006/relationships/image" Target="../media/image9.png"/><Relationship Id="rId2" Type="http://schemas.microsoft.com/office/2017/06/relationships/model3d" Target="../media/model3d1.glb"/><Relationship Id="rId1" Type="http://schemas.openxmlformats.org/officeDocument/2006/relationships/slideLayout" Target="../slideLayouts/slideLayout1.xml"/><Relationship Id="rId6" Type="http://schemas.microsoft.com/office/2017/06/relationships/model3d" Target="../media/model3d3.glb"/><Relationship Id="rId11" Type="http://schemas.openxmlformats.org/officeDocument/2006/relationships/image" Target="../media/image11.png"/><Relationship Id="rId5" Type="http://schemas.openxmlformats.org/officeDocument/2006/relationships/image" Target="../media/image8.png"/><Relationship Id="rId10" Type="http://schemas.microsoft.com/office/2017/06/relationships/model3d" Target="../media/model3d5.glb"/><Relationship Id="rId4" Type="http://schemas.microsoft.com/office/2017/06/relationships/model3d" Target="../media/model3d2.glb"/><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5" name="3D 模型 4">
                <a:extLst>
                  <a:ext uri="{FF2B5EF4-FFF2-40B4-BE49-F238E27FC236}">
                    <a16:creationId xmlns:a16="http://schemas.microsoft.com/office/drawing/2014/main" id="{C909CCE2-2EB0-486A-8F6C-5883CFBF48BB}"/>
                  </a:ext>
                </a:extLst>
              </p:cNvPr>
              <p:cNvGraphicFramePr>
                <a:graphicFrameLocks noChangeAspect="1"/>
              </p:cNvGraphicFramePr>
              <p:nvPr>
                <p:extLst>
                  <p:ext uri="{D42A27DB-BD31-4B8C-83A1-F6EECF244321}">
                    <p14:modId xmlns:p14="http://schemas.microsoft.com/office/powerpoint/2010/main" val="2760075262"/>
                  </p:ext>
                </p:extLst>
              </p:nvPr>
            </p:nvGraphicFramePr>
            <p:xfrm>
              <a:off x="1324549" y="-31317"/>
              <a:ext cx="921383" cy="3140754"/>
            </p:xfrm>
            <a:graphic>
              <a:graphicData uri="http://schemas.microsoft.com/office/drawing/2017/model3d">
                <am3d:model3d r:embed="rId2">
                  <am3d:spPr>
                    <a:xfrm>
                      <a:off x="0" y="0"/>
                      <a:ext cx="921383" cy="3140754"/>
                    </a:xfrm>
                    <a:prstGeom prst="rect">
                      <a:avLst/>
                    </a:prstGeom>
                  </am3d:spPr>
                  <am3d:camera>
                    <am3d:pos x="0" y="0" z="67457479"/>
                    <am3d:up dx="0" dy="36000000" dz="0"/>
                    <am3d:lookAt x="0" y="0" z="0"/>
                    <am3d:perspective fov="2700000"/>
                  </am3d:camera>
                  <am3d:trans>
                    <am3d:meterPerModelUnit n="10779634" d="1000000"/>
                    <am3d:preTrans dx="79863103" dy="-16266666" dz="-97000453"/>
                    <am3d:scale>
                      <am3d:sx n="1000000" d="1000000"/>
                      <am3d:sy n="1000000" d="1000000"/>
                      <am3d:sz n="1000000" d="1000000"/>
                    </am3d:scale>
                    <am3d:rot ax="-3107501" ay="5226075" az="-3105366"/>
                    <am3d:postTrans dx="0" dy="0" dz="0"/>
                  </am3d:trans>
                  <am3d:raster rName="Office3DRenderer" rVer="16.0.8326">
                    <am3d:blip r:embed="rId3"/>
                  </am3d:raster>
                  <am3d:objViewport viewportSz="378794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模型 4">
                <a:extLst>
                  <a:ext uri="{FF2B5EF4-FFF2-40B4-BE49-F238E27FC236}">
                    <a16:creationId xmlns:a16="http://schemas.microsoft.com/office/drawing/2014/main" id="{C909CCE2-2EB0-486A-8F6C-5883CFBF48BB}"/>
                  </a:ext>
                </a:extLst>
              </p:cNvPr>
              <p:cNvPicPr>
                <a:picLocks noGrp="1" noRot="1" noChangeAspect="1" noMove="1" noResize="1" noEditPoints="1" noAdjustHandles="1" noChangeArrowheads="1" noChangeShapeType="1" noCrop="1"/>
              </p:cNvPicPr>
              <p:nvPr/>
            </p:nvPicPr>
            <p:blipFill>
              <a:blip r:embed="rId3"/>
              <a:stretch>
                <a:fillRect/>
              </a:stretch>
            </p:blipFill>
            <p:spPr>
              <a:xfrm>
                <a:off x="1324549" y="-31317"/>
                <a:ext cx="921383" cy="3140754"/>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6" name="3D 模型 5">
                <a:extLst>
                  <a:ext uri="{FF2B5EF4-FFF2-40B4-BE49-F238E27FC236}">
                    <a16:creationId xmlns:a16="http://schemas.microsoft.com/office/drawing/2014/main" id="{444952A9-FBB4-4675-8B68-00A2F6164D8A}"/>
                  </a:ext>
                </a:extLst>
              </p:cNvPr>
              <p:cNvGraphicFramePr>
                <a:graphicFrameLocks noChangeAspect="1"/>
              </p:cNvGraphicFramePr>
              <p:nvPr>
                <p:extLst>
                  <p:ext uri="{D42A27DB-BD31-4B8C-83A1-F6EECF244321}">
                    <p14:modId xmlns:p14="http://schemas.microsoft.com/office/powerpoint/2010/main" val="4022039454"/>
                  </p:ext>
                </p:extLst>
              </p:nvPr>
            </p:nvGraphicFramePr>
            <p:xfrm>
              <a:off x="5629538" y="-191796"/>
              <a:ext cx="906222" cy="3447626"/>
            </p:xfrm>
            <a:graphic>
              <a:graphicData uri="http://schemas.microsoft.com/office/drawing/2017/model3d">
                <am3d:model3d r:embed="rId4">
                  <am3d:spPr>
                    <a:xfrm>
                      <a:off x="0" y="0"/>
                      <a:ext cx="906222" cy="3447626"/>
                    </a:xfrm>
                    <a:prstGeom prst="rect">
                      <a:avLst/>
                    </a:prstGeom>
                  </am3d:spPr>
                  <am3d:camera>
                    <am3d:pos x="0" y="0" z="65990457"/>
                    <am3d:up dx="0" dy="36000000" dz="0"/>
                    <am3d:lookAt x="0" y="0" z="0"/>
                    <am3d:perspective fov="2700000"/>
                  </am3d:camera>
                  <am3d:trans>
                    <am3d:meterPerModelUnit n="10812331" d="1000000"/>
                    <am3d:preTrans dx="-27811215" dy="-2101759" dz="-97294672"/>
                    <am3d:scale>
                      <am3d:sx n="1000000" d="1000000"/>
                      <am3d:sy n="1000000" d="1000000"/>
                      <am3d:sz n="1000000" d="1000000"/>
                    </am3d:scale>
                    <am3d:rot ax="-4554340" ay="5242713" az="-4553476"/>
                    <am3d:postTrans dx="0" dy="0" dz="0"/>
                  </am3d:trans>
                  <am3d:raster rName="Office3DRenderer" rVer="16.0.8326">
                    <am3d:blip r:embed="rId5"/>
                  </am3d:raster>
                  <am3d:objViewport viewportSz="387693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模型 5">
                <a:extLst>
                  <a:ext uri="{FF2B5EF4-FFF2-40B4-BE49-F238E27FC236}">
                    <a16:creationId xmlns:a16="http://schemas.microsoft.com/office/drawing/2014/main" id="{444952A9-FBB4-4675-8B68-00A2F6164D8A}"/>
                  </a:ext>
                </a:extLst>
              </p:cNvPr>
              <p:cNvPicPr>
                <a:picLocks noGrp="1" noRot="1" noChangeAspect="1" noMove="1" noResize="1" noEditPoints="1" noAdjustHandles="1" noChangeArrowheads="1" noChangeShapeType="1" noCrop="1"/>
              </p:cNvPicPr>
              <p:nvPr/>
            </p:nvPicPr>
            <p:blipFill>
              <a:blip r:embed="rId5"/>
              <a:stretch>
                <a:fillRect/>
              </a:stretch>
            </p:blipFill>
            <p:spPr>
              <a:xfrm>
                <a:off x="5629538" y="-191796"/>
                <a:ext cx="906222" cy="3447626"/>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7" name="3D 模型 6">
                <a:extLst>
                  <a:ext uri="{FF2B5EF4-FFF2-40B4-BE49-F238E27FC236}">
                    <a16:creationId xmlns:a16="http://schemas.microsoft.com/office/drawing/2014/main" id="{98D93AEA-52E2-4CB3-B9A5-2E1F8017AD97}"/>
                  </a:ext>
                </a:extLst>
              </p:cNvPr>
              <p:cNvGraphicFramePr>
                <a:graphicFrameLocks noChangeAspect="1"/>
              </p:cNvGraphicFramePr>
              <p:nvPr>
                <p:extLst>
                  <p:ext uri="{D42A27DB-BD31-4B8C-83A1-F6EECF244321}">
                    <p14:modId xmlns:p14="http://schemas.microsoft.com/office/powerpoint/2010/main" val="1639423601"/>
                  </p:ext>
                </p:extLst>
              </p:nvPr>
            </p:nvGraphicFramePr>
            <p:xfrm>
              <a:off x="9980515" y="-258480"/>
              <a:ext cx="855517" cy="3331232"/>
            </p:xfrm>
            <a:graphic>
              <a:graphicData uri="http://schemas.microsoft.com/office/drawing/2017/model3d">
                <am3d:model3d r:embed="rId6">
                  <am3d:spPr>
                    <a:xfrm>
                      <a:off x="0" y="0"/>
                      <a:ext cx="855517" cy="3331232"/>
                    </a:xfrm>
                    <a:prstGeom prst="rect">
                      <a:avLst/>
                    </a:prstGeom>
                  </am3d:spPr>
                  <am3d:camera>
                    <am3d:pos x="0" y="0" z="67455569"/>
                    <am3d:up dx="0" dy="36000000" dz="0"/>
                    <am3d:lookAt x="0" y="0" z="0"/>
                    <am3d:perspective fov="2700000"/>
                  </am3d:camera>
                  <am3d:trans>
                    <am3d:meterPerModelUnit n="10768777" d="1000000"/>
                    <am3d:preTrans dx="1558322" dy="27378296" dz="-96902752"/>
                    <am3d:scale>
                      <am3d:sx n="1000000" d="1000000"/>
                      <am3d:sy n="1000000" d="1000000"/>
                      <am3d:sz n="1000000" d="1000000"/>
                    </am3d:scale>
                    <am3d:rot ax="8465303" ay="5338028" az="8465580"/>
                    <am3d:postTrans dx="0" dy="0" dz="0"/>
                  </am3d:trans>
                  <am3d:raster rName="Office3DRenderer" rVer="16.0.8326">
                    <am3d:blip r:embed="rId7"/>
                  </am3d:raster>
                  <am3d:objViewport viewportSz="378808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模型 6">
                <a:extLst>
                  <a:ext uri="{FF2B5EF4-FFF2-40B4-BE49-F238E27FC236}">
                    <a16:creationId xmlns:a16="http://schemas.microsoft.com/office/drawing/2014/main" id="{98D93AEA-52E2-4CB3-B9A5-2E1F8017AD97}"/>
                  </a:ext>
                </a:extLst>
              </p:cNvPr>
              <p:cNvPicPr>
                <a:picLocks noGrp="1" noRot="1" noChangeAspect="1" noMove="1" noResize="1" noEditPoints="1" noAdjustHandles="1" noChangeArrowheads="1" noChangeShapeType="1" noCrop="1"/>
              </p:cNvPicPr>
              <p:nvPr/>
            </p:nvPicPr>
            <p:blipFill>
              <a:blip r:embed="rId7"/>
              <a:stretch>
                <a:fillRect/>
              </a:stretch>
            </p:blipFill>
            <p:spPr>
              <a:xfrm>
                <a:off x="9980515" y="-258480"/>
                <a:ext cx="855517" cy="3331232"/>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模型 7">
                <a:extLst>
                  <a:ext uri="{FF2B5EF4-FFF2-40B4-BE49-F238E27FC236}">
                    <a16:creationId xmlns:a16="http://schemas.microsoft.com/office/drawing/2014/main" id="{423A1A0E-F47D-47B8-A170-01D337BF4AE0}"/>
                  </a:ext>
                </a:extLst>
              </p:cNvPr>
              <p:cNvGraphicFramePr>
                <a:graphicFrameLocks noChangeAspect="1"/>
              </p:cNvGraphicFramePr>
              <p:nvPr>
                <p:extLst>
                  <p:ext uri="{D42A27DB-BD31-4B8C-83A1-F6EECF244321}">
                    <p14:modId xmlns:p14="http://schemas.microsoft.com/office/powerpoint/2010/main" val="625005990"/>
                  </p:ext>
                </p:extLst>
              </p:nvPr>
            </p:nvGraphicFramePr>
            <p:xfrm>
              <a:off x="3296316" y="3286821"/>
              <a:ext cx="924597" cy="3409486"/>
            </p:xfrm>
            <a:graphic>
              <a:graphicData uri="http://schemas.microsoft.com/office/drawing/2017/model3d">
                <am3d:model3d r:embed="rId8">
                  <am3d:spPr>
                    <a:xfrm>
                      <a:off x="0" y="0"/>
                      <a:ext cx="924597" cy="3409486"/>
                    </a:xfrm>
                    <a:prstGeom prst="rect">
                      <a:avLst/>
                    </a:prstGeom>
                  </am3d:spPr>
                  <am3d:camera>
                    <am3d:pos x="0" y="0" z="67382287"/>
                    <am3d:up dx="0" dy="36000000" dz="0"/>
                    <am3d:lookAt x="0" y="0" z="0"/>
                    <am3d:perspective fov="2700000"/>
                  </am3d:camera>
                  <am3d:trans>
                    <am3d:meterPerModelUnit n="10725572" d="1000000"/>
                    <am3d:preTrans dx="14632855" dy="-6714560" dz="-96513974"/>
                    <am3d:scale>
                      <am3d:sx n="1000000" d="1000000"/>
                      <am3d:sy n="1000000" d="1000000"/>
                      <am3d:sz n="1000000" d="1000000"/>
                    </am3d:scale>
                    <am3d:rot ax="6526159" ay="5203805" az="6527866"/>
                    <am3d:postTrans dx="0" dy="0" dz="0"/>
                  </am3d:trans>
                  <am3d:raster rName="Office3DRenderer" rVer="16.0.8326">
                    <am3d:blip r:embed="rId9"/>
                  </am3d:raster>
                  <am3d:objViewport viewportSz="398090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模型 7">
                <a:extLst>
                  <a:ext uri="{FF2B5EF4-FFF2-40B4-BE49-F238E27FC236}">
                    <a16:creationId xmlns:a16="http://schemas.microsoft.com/office/drawing/2014/main" id="{423A1A0E-F47D-47B8-A170-01D337BF4AE0}"/>
                  </a:ext>
                </a:extLst>
              </p:cNvPr>
              <p:cNvPicPr>
                <a:picLocks noGrp="1" noRot="1" noChangeAspect="1" noMove="1" noResize="1" noEditPoints="1" noAdjustHandles="1" noChangeArrowheads="1" noChangeShapeType="1" noCrop="1"/>
              </p:cNvPicPr>
              <p:nvPr/>
            </p:nvPicPr>
            <p:blipFill>
              <a:blip r:embed="rId9"/>
              <a:stretch>
                <a:fillRect/>
              </a:stretch>
            </p:blipFill>
            <p:spPr>
              <a:xfrm>
                <a:off x="3296316" y="3286821"/>
                <a:ext cx="924597" cy="3409486"/>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9" name="3D 模型 8">
                <a:extLst>
                  <a:ext uri="{FF2B5EF4-FFF2-40B4-BE49-F238E27FC236}">
                    <a16:creationId xmlns:a16="http://schemas.microsoft.com/office/drawing/2014/main" id="{95225F7E-4299-452E-A57B-312EFA63EF14}"/>
                  </a:ext>
                </a:extLst>
              </p:cNvPr>
              <p:cNvGraphicFramePr>
                <a:graphicFrameLocks noChangeAspect="1"/>
              </p:cNvGraphicFramePr>
              <p:nvPr>
                <p:extLst>
                  <p:ext uri="{D42A27DB-BD31-4B8C-83A1-F6EECF244321}">
                    <p14:modId xmlns:p14="http://schemas.microsoft.com/office/powerpoint/2010/main" val="3987732548"/>
                  </p:ext>
                </p:extLst>
              </p:nvPr>
            </p:nvGraphicFramePr>
            <p:xfrm>
              <a:off x="7936126" y="3308732"/>
              <a:ext cx="994521" cy="3390471"/>
            </p:xfrm>
            <a:graphic>
              <a:graphicData uri="http://schemas.microsoft.com/office/drawing/2017/model3d">
                <am3d:model3d r:embed="rId10">
                  <am3d:spPr>
                    <a:xfrm>
                      <a:off x="0" y="0"/>
                      <a:ext cx="994521" cy="3390471"/>
                    </a:xfrm>
                    <a:prstGeom prst="rect">
                      <a:avLst/>
                    </a:prstGeom>
                  </am3d:spPr>
                  <am3d:camera>
                    <am3d:pos x="0" y="0" z="67292551"/>
                    <am3d:up dx="0" dy="36000000" dz="0"/>
                    <am3d:lookAt x="0" y="0" z="0"/>
                    <am3d:perspective fov="2700000"/>
                  </am3d:camera>
                  <am3d:trans>
                    <am3d:meterPerModelUnit n="10779633" d="1000000"/>
                    <am3d:preTrans dx="-29659152" dy="-11855393" dz="-97000445"/>
                    <am3d:scale>
                      <am3d:sx n="1000000" d="1000000"/>
                      <am3d:sy n="1000000" d="1000000"/>
                      <am3d:sz n="1000000" d="1000000"/>
                    </am3d:scale>
                    <am3d:rot ax="7167261" ay="5142705" az="7171380"/>
                    <am3d:postTrans dx="0" dy="0" dz="0"/>
                  </am3d:trans>
                  <am3d:raster rName="Office3DRenderer" rVer="16.0.8326">
                    <am3d:blip r:embed="rId11"/>
                  </am3d:raster>
                  <am3d:objViewport viewportSz="396189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模型 8">
                <a:extLst>
                  <a:ext uri="{FF2B5EF4-FFF2-40B4-BE49-F238E27FC236}">
                    <a16:creationId xmlns:a16="http://schemas.microsoft.com/office/drawing/2014/main" id="{95225F7E-4299-452E-A57B-312EFA63EF14}"/>
                  </a:ext>
                </a:extLst>
              </p:cNvPr>
              <p:cNvPicPr>
                <a:picLocks noGrp="1" noRot="1" noChangeAspect="1" noMove="1" noResize="1" noEditPoints="1" noAdjustHandles="1" noChangeArrowheads="1" noChangeShapeType="1" noCrop="1"/>
              </p:cNvPicPr>
              <p:nvPr/>
            </p:nvPicPr>
            <p:blipFill>
              <a:blip r:embed="rId11"/>
              <a:stretch>
                <a:fillRect/>
              </a:stretch>
            </p:blipFill>
            <p:spPr>
              <a:xfrm>
                <a:off x="7936126" y="3308732"/>
                <a:ext cx="994521" cy="3390471"/>
              </a:xfrm>
              <a:prstGeom prst="rect">
                <a:avLst/>
              </a:prstGeom>
            </p:spPr>
          </p:pic>
        </mc:Fallback>
      </mc:AlternateContent>
    </p:spTree>
    <p:extLst>
      <p:ext uri="{BB962C8B-B14F-4D97-AF65-F5344CB8AC3E}">
        <p14:creationId xmlns:p14="http://schemas.microsoft.com/office/powerpoint/2010/main" val="295207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1C775E-8B15-45F5-9F52-010EFB621DD7}"/>
              </a:ext>
            </a:extLst>
          </p:cNvPr>
          <p:cNvSpPr txBox="1"/>
          <p:nvPr/>
        </p:nvSpPr>
        <p:spPr>
          <a:xfrm>
            <a:off x="424811" y="261456"/>
            <a:ext cx="10208525" cy="3416320"/>
          </a:xfrm>
          <a:prstGeom prst="rect">
            <a:avLst/>
          </a:prstGeom>
          <a:noFill/>
        </p:spPr>
        <p:txBody>
          <a:bodyPr wrap="square" rtlCol="0">
            <a:spAutoFit/>
          </a:bodyPr>
          <a:lstStyle/>
          <a:p>
            <a:r>
              <a:rPr lang="en-US" altLang="zh-CN" dirty="0"/>
              <a:t>2.Ratiocut </a:t>
            </a:r>
            <a:r>
              <a:rPr lang="zh-CN" altLang="en-US" dirty="0"/>
              <a:t>切图方法 </a:t>
            </a:r>
            <a:endParaRPr lang="en-US" altLang="zh-CN" dirty="0"/>
          </a:p>
          <a:p>
            <a:r>
              <a:rPr lang="zh-CN" altLang="en-US" dirty="0"/>
              <a:t>在本方法中，我们希望不仅让不同的组之间的权重最小化，同时使每个组所 包含的点数尽可能多。定义</a:t>
            </a:r>
            <a:r>
              <a:rPr lang="en-US" altLang="zh-CN" dirty="0"/>
              <a:t>|A|</a:t>
            </a:r>
            <a:r>
              <a:rPr lang="zh-CN" altLang="en-US" dirty="0"/>
              <a:t>为子集 </a:t>
            </a:r>
            <a:r>
              <a:rPr lang="en-US" altLang="zh-CN" dirty="0"/>
              <a:t>A </a:t>
            </a:r>
            <a:r>
              <a:rPr lang="zh-CN" altLang="en-US" dirty="0"/>
              <a:t>的顶点个数，并定义 </a:t>
            </a:r>
            <a:r>
              <a:rPr lang="en-US" altLang="zh-CN" dirty="0" err="1"/>
              <a:t>Ratiocut</a:t>
            </a:r>
            <a:r>
              <a:rPr lang="en-US" altLang="zh-CN" dirty="0"/>
              <a:t> </a:t>
            </a:r>
            <a:r>
              <a:rPr lang="zh-CN" altLang="en-US" dirty="0"/>
              <a:t>表达式如 下：</a:t>
            </a:r>
            <a:endParaRPr lang="en-US" altLang="zh-CN" dirty="0"/>
          </a:p>
          <a:p>
            <a:endParaRPr lang="en-US" altLang="zh-CN" dirty="0"/>
          </a:p>
          <a:p>
            <a:r>
              <a:rPr lang="zh-CN" altLang="en-US" dirty="0"/>
              <a:t> </a:t>
            </a:r>
            <a:endParaRPr lang="en-US" altLang="zh-CN" dirty="0"/>
          </a:p>
          <a:p>
            <a:endParaRPr lang="en-US" altLang="zh-CN" dirty="0"/>
          </a:p>
          <a:p>
            <a:r>
              <a:rPr lang="zh-CN" altLang="en-US" dirty="0"/>
              <a:t>我们定义指示向量为 </a:t>
            </a:r>
            <a:r>
              <a:rPr lang="en-US" altLang="zh-CN" dirty="0" err="1"/>
              <a:t>hj</a:t>
            </a:r>
            <a:r>
              <a:rPr lang="en-US" altLang="zh-CN" dirty="0"/>
              <a:t>=[h1j,...</a:t>
            </a:r>
            <a:r>
              <a:rPr lang="en-US" altLang="zh-CN" dirty="0" err="1"/>
              <a:t>hnj</a:t>
            </a:r>
            <a:r>
              <a:rPr lang="en-US" altLang="zh-CN" dirty="0"/>
              <a:t>] T</a:t>
            </a:r>
            <a:r>
              <a:rPr lang="zh-CN" altLang="en-US" dirty="0"/>
              <a:t>，其中：</a:t>
            </a:r>
            <a:endParaRPr lang="en-US" altLang="zh-CN" dirty="0"/>
          </a:p>
          <a:p>
            <a:endParaRPr lang="en-US" altLang="zh-CN" dirty="0"/>
          </a:p>
          <a:p>
            <a:endParaRPr lang="en-US" altLang="zh-CN" dirty="0"/>
          </a:p>
          <a:p>
            <a:endParaRPr lang="en-US" altLang="zh-CN" dirty="0"/>
          </a:p>
          <a:p>
            <a:r>
              <a:rPr lang="zh-CN" altLang="en-US" dirty="0"/>
              <a:t> 我们令 </a:t>
            </a:r>
            <a:r>
              <a:rPr lang="en-US" altLang="zh-CN" dirty="0"/>
              <a:t>H∈ R </a:t>
            </a:r>
            <a:r>
              <a:rPr lang="en-US" altLang="zh-CN" dirty="0" err="1"/>
              <a:t>n×k</a:t>
            </a:r>
            <a:r>
              <a:rPr lang="zh-CN" altLang="en-US" dirty="0"/>
              <a:t>，是包含 </a:t>
            </a:r>
            <a:r>
              <a:rPr lang="en-US" altLang="zh-CN" dirty="0"/>
              <a:t>k </a:t>
            </a:r>
            <a:r>
              <a:rPr lang="zh-CN" altLang="en-US" dirty="0"/>
              <a:t>个指示向量作为列向量的矩阵。注意到 </a:t>
            </a:r>
            <a:r>
              <a:rPr lang="en-US" altLang="zh-CN" dirty="0"/>
              <a:t>HHT=I</a:t>
            </a:r>
            <a:r>
              <a:rPr lang="zh-CN" altLang="en-US" dirty="0"/>
              <a:t>。 设 </a:t>
            </a:r>
            <a:r>
              <a:rPr lang="en-US" altLang="zh-CN" dirty="0"/>
              <a:t>L </a:t>
            </a:r>
            <a:r>
              <a:rPr lang="zh-CN" altLang="en-US" dirty="0"/>
              <a:t>为拉普拉斯矩阵，然后我们计算下式：</a:t>
            </a:r>
          </a:p>
        </p:txBody>
      </p:sp>
      <p:pic>
        <p:nvPicPr>
          <p:cNvPr id="3" name="图片 2" descr="LZC@5WQU~%UGO}3H0`KY3SD">
            <a:extLst>
              <a:ext uri="{FF2B5EF4-FFF2-40B4-BE49-F238E27FC236}">
                <a16:creationId xmlns:a16="http://schemas.microsoft.com/office/drawing/2014/main" id="{4B586EBA-D337-4740-B818-086CC4761E28}"/>
              </a:ext>
            </a:extLst>
          </p:cNvPr>
          <p:cNvPicPr/>
          <p:nvPr/>
        </p:nvPicPr>
        <p:blipFill>
          <a:blip r:embed="rId2"/>
          <a:stretch>
            <a:fillRect/>
          </a:stretch>
        </p:blipFill>
        <p:spPr>
          <a:xfrm>
            <a:off x="3683165" y="1273463"/>
            <a:ext cx="4046855" cy="457200"/>
          </a:xfrm>
          <a:prstGeom prst="rect">
            <a:avLst/>
          </a:prstGeom>
        </p:spPr>
      </p:pic>
      <p:pic>
        <p:nvPicPr>
          <p:cNvPr id="4" name="图片 3" descr="OHCN2E)@RI(0I9N}1FPZOPU">
            <a:extLst>
              <a:ext uri="{FF2B5EF4-FFF2-40B4-BE49-F238E27FC236}">
                <a16:creationId xmlns:a16="http://schemas.microsoft.com/office/drawing/2014/main" id="{BE8D789E-E60B-429A-80CC-AC29BED0EC49}"/>
              </a:ext>
            </a:extLst>
          </p:cNvPr>
          <p:cNvPicPr/>
          <p:nvPr/>
        </p:nvPicPr>
        <p:blipFill>
          <a:blip r:embed="rId3"/>
          <a:stretch>
            <a:fillRect/>
          </a:stretch>
        </p:blipFill>
        <p:spPr>
          <a:xfrm>
            <a:off x="3466629" y="2335375"/>
            <a:ext cx="4479925" cy="611505"/>
          </a:xfrm>
          <a:prstGeom prst="rect">
            <a:avLst/>
          </a:prstGeom>
        </p:spPr>
      </p:pic>
      <p:pic>
        <p:nvPicPr>
          <p:cNvPr id="5" name="图片 4" descr="ZYQS]KMLW(}SE~C4P1@3DT0">
            <a:extLst>
              <a:ext uri="{FF2B5EF4-FFF2-40B4-BE49-F238E27FC236}">
                <a16:creationId xmlns:a16="http://schemas.microsoft.com/office/drawing/2014/main" id="{B89637E0-CBF3-488E-9B1F-4D55DDDC0AB6}"/>
              </a:ext>
            </a:extLst>
          </p:cNvPr>
          <p:cNvPicPr/>
          <p:nvPr/>
        </p:nvPicPr>
        <p:blipFill>
          <a:blip r:embed="rId4"/>
          <a:stretch>
            <a:fillRect/>
          </a:stretch>
        </p:blipFill>
        <p:spPr>
          <a:xfrm>
            <a:off x="3351487" y="3429000"/>
            <a:ext cx="4710208" cy="3200929"/>
          </a:xfrm>
          <a:prstGeom prst="rect">
            <a:avLst/>
          </a:prstGeom>
        </p:spPr>
      </p:pic>
    </p:spTree>
    <p:extLst>
      <p:ext uri="{BB962C8B-B14F-4D97-AF65-F5344CB8AC3E}">
        <p14:creationId xmlns:p14="http://schemas.microsoft.com/office/powerpoint/2010/main" val="163205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80100A-C3CB-44DE-AF0A-94F117D781CA}"/>
              </a:ext>
            </a:extLst>
          </p:cNvPr>
          <p:cNvSpPr txBox="1"/>
          <p:nvPr/>
        </p:nvSpPr>
        <p:spPr>
          <a:xfrm>
            <a:off x="655093" y="232012"/>
            <a:ext cx="8584441" cy="6740307"/>
          </a:xfrm>
          <a:prstGeom prst="rect">
            <a:avLst/>
          </a:prstGeom>
          <a:noFill/>
        </p:spPr>
        <p:txBody>
          <a:bodyPr wrap="square" rtlCol="0">
            <a:spAutoFit/>
          </a:bodyPr>
          <a:lstStyle/>
          <a:p>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结合上面可以得到：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endParaRPr lang="en-US" altLang="zh-CN" dirty="0"/>
          </a:p>
          <a:p>
            <a:endParaRPr lang="en-US" altLang="zh-CN" dirty="0"/>
          </a:p>
          <a:p>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其中</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Tr</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表示运算矩阵的迹，此时我们的目标函数转化为：</a:t>
            </a:r>
            <a:endPar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endParaRPr>
          </a:p>
          <a:p>
            <a:endPar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kern="100" dirty="0">
              <a:solidFill>
                <a:srgbClr val="4D4D4D"/>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而此时我们有</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HHT=I</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，注意到</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H</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矩阵中每一个指示向量都是</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n</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维的，向量中的取值为</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0</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或</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1/√(</a:t>
            </a:r>
            <a:r>
              <a:rPr lang="en-US" altLang="zh-CN" kern="100" dirty="0" err="1">
                <a:solidFill>
                  <a:srgbClr val="4D4D4D"/>
                </a:solidFill>
                <a:latin typeface="Calibri" panose="020F0502020204030204" pitchFamily="34" charset="0"/>
                <a:ea typeface="宋体" panose="02010600030101010101" pitchFamily="2" charset="-122"/>
                <a:cs typeface="Times New Roman" panose="02020603050405020304" pitchFamily="18" charset="0"/>
              </a:rPr>
              <a:t>A_j</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 )</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，这样就有</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2n</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种取值，使得我们难以找到满足上面优化目标的</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H</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。但我们可以采取以下办法：</a:t>
            </a:r>
          </a:p>
          <a:p>
            <a:endPar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endParaRPr>
          </a:p>
          <a:p>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注意观察 中每一个优化子目标</a:t>
            </a:r>
            <a:r>
              <a:rPr lang="en-US" altLang="zh-CN" kern="100" dirty="0" err="1">
                <a:solidFill>
                  <a:srgbClr val="4D4D4D"/>
                </a:solidFill>
                <a:latin typeface="Calibri" panose="020F0502020204030204" pitchFamily="34" charset="0"/>
                <a:ea typeface="宋体" panose="02010600030101010101" pitchFamily="2" charset="-122"/>
                <a:cs typeface="Times New Roman" panose="02020603050405020304" pitchFamily="18" charset="0"/>
              </a:rPr>
              <a:t>hTiLhi</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，易知其中</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hi</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是单位正交基， </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L</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为对称矩阵。在机器学习的</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PCA</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数据分析方法中，我们的目标是找到协方差矩阵（对应此处的拉普拉斯矩阵</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L</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）的最大的特征值，而在我们的谱聚类算法中，我们的目标是找到</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L</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的最小的特征值，得到对应的特征向量，此时对应二分切图效果最佳。也就是说，我们这里要用到维度规约的思想来近似去解决这个问题。</a:t>
            </a:r>
          </a:p>
          <a:p>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对于</a:t>
            </a:r>
            <a:r>
              <a:rPr lang="en-US" altLang="zh-CN" kern="100" dirty="0" err="1">
                <a:solidFill>
                  <a:srgbClr val="4D4D4D"/>
                </a:solidFill>
                <a:latin typeface="Calibri" panose="020F0502020204030204" pitchFamily="34" charset="0"/>
                <a:ea typeface="宋体" panose="02010600030101010101" pitchFamily="2" charset="-122"/>
                <a:cs typeface="Times New Roman" panose="02020603050405020304" pitchFamily="18" charset="0"/>
              </a:rPr>
              <a:t>hTiLh</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，我们的目标是找到最小的</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L</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的特征值，而对于</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		</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，我们的目标就是找到</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k</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个最小的特征值，一般来说，</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k</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远远小于</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n</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，也就是说，此时我们进行了维度规约，将维度从</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n</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降到了</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k</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，从而近似可以解决。       </a:t>
            </a:r>
          </a:p>
          <a:p>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通过找到</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L</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的最小的</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k</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个特征值，可以得到对应的</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k</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个特征向量，这</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k</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个特征向量组成一个</a:t>
            </a:r>
            <a:r>
              <a:rPr lang="en-US" altLang="zh-CN" kern="100" dirty="0" err="1">
                <a:solidFill>
                  <a:srgbClr val="4D4D4D"/>
                </a:solidFill>
                <a:latin typeface="Calibri" panose="020F0502020204030204" pitchFamily="34" charset="0"/>
                <a:ea typeface="宋体" panose="02010600030101010101" pitchFamily="2" charset="-122"/>
                <a:cs typeface="Times New Roman" panose="02020603050405020304" pitchFamily="18" charset="0"/>
              </a:rPr>
              <a:t>n×k</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维度的矩阵，即为我们的</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H</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。一般需要对</a:t>
            </a:r>
            <a:r>
              <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H</a:t>
            </a:r>
            <a:r>
              <a:rPr lang="zh-CN" altLang="en-US" kern="100" dirty="0">
                <a:solidFill>
                  <a:srgbClr val="4D4D4D"/>
                </a:solidFill>
                <a:latin typeface="Calibri" panose="020F0502020204030204" pitchFamily="34" charset="0"/>
                <a:ea typeface="宋体" panose="02010600030101010101" pitchFamily="2" charset="-122"/>
                <a:cs typeface="Times New Roman" panose="02020603050405020304" pitchFamily="18" charset="0"/>
              </a:rPr>
              <a:t>矩阵按行做标准化，即</a:t>
            </a:r>
          </a:p>
          <a:p>
            <a:endPar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endParaRP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3" name="图片 2" descr="UKS}4O818WT9Y@BD~TWX%17">
            <a:extLst>
              <a:ext uri="{FF2B5EF4-FFF2-40B4-BE49-F238E27FC236}">
                <a16:creationId xmlns:a16="http://schemas.microsoft.com/office/drawing/2014/main" id="{589FF5D7-F465-4FB1-8D02-FDC4D6E417DA}"/>
              </a:ext>
            </a:extLst>
          </p:cNvPr>
          <p:cNvPicPr/>
          <p:nvPr/>
        </p:nvPicPr>
        <p:blipFill>
          <a:blip r:embed="rId2"/>
          <a:stretch>
            <a:fillRect/>
          </a:stretch>
        </p:blipFill>
        <p:spPr>
          <a:xfrm>
            <a:off x="2822285" y="655540"/>
            <a:ext cx="4250055" cy="493395"/>
          </a:xfrm>
          <a:prstGeom prst="rect">
            <a:avLst/>
          </a:prstGeom>
        </p:spPr>
      </p:pic>
      <p:pic>
        <p:nvPicPr>
          <p:cNvPr id="4" name="图片 3" descr="~6}GW7`~L8GO$Y_8]HC6Z%N">
            <a:extLst>
              <a:ext uri="{FF2B5EF4-FFF2-40B4-BE49-F238E27FC236}">
                <a16:creationId xmlns:a16="http://schemas.microsoft.com/office/drawing/2014/main" id="{C21EC880-E820-487F-BE03-078749B8D967}"/>
              </a:ext>
            </a:extLst>
          </p:cNvPr>
          <p:cNvPicPr/>
          <p:nvPr/>
        </p:nvPicPr>
        <p:blipFill>
          <a:blip r:embed="rId3"/>
          <a:stretch>
            <a:fillRect/>
          </a:stretch>
        </p:blipFill>
        <p:spPr>
          <a:xfrm>
            <a:off x="4534559" y="1724665"/>
            <a:ext cx="1157605" cy="315595"/>
          </a:xfrm>
          <a:prstGeom prst="rect">
            <a:avLst/>
          </a:prstGeom>
        </p:spPr>
      </p:pic>
      <p:pic>
        <p:nvPicPr>
          <p:cNvPr id="5" name="图片 4" descr="W`Z4F4]4221D3F_GH_AC~XY">
            <a:extLst>
              <a:ext uri="{FF2B5EF4-FFF2-40B4-BE49-F238E27FC236}">
                <a16:creationId xmlns:a16="http://schemas.microsoft.com/office/drawing/2014/main" id="{01A63599-D5F3-4F2C-BF9F-58FCA22D72D5}"/>
              </a:ext>
            </a:extLst>
          </p:cNvPr>
          <p:cNvPicPr/>
          <p:nvPr/>
        </p:nvPicPr>
        <p:blipFill>
          <a:blip r:embed="rId4"/>
          <a:stretch>
            <a:fillRect/>
          </a:stretch>
        </p:blipFill>
        <p:spPr>
          <a:xfrm>
            <a:off x="6544508" y="4492455"/>
            <a:ext cx="1370618" cy="359259"/>
          </a:xfrm>
          <a:prstGeom prst="rect">
            <a:avLst/>
          </a:prstGeom>
        </p:spPr>
      </p:pic>
      <p:pic>
        <p:nvPicPr>
          <p:cNvPr id="9" name="图片 8" descr="(]X]]GT%I`IHS@555B%U@@7">
            <a:extLst>
              <a:ext uri="{FF2B5EF4-FFF2-40B4-BE49-F238E27FC236}">
                <a16:creationId xmlns:a16="http://schemas.microsoft.com/office/drawing/2014/main" id="{B2F344AD-A819-4490-9B38-6F863FBABA1A}"/>
              </a:ext>
            </a:extLst>
          </p:cNvPr>
          <p:cNvPicPr/>
          <p:nvPr/>
        </p:nvPicPr>
        <p:blipFill>
          <a:blip r:embed="rId5"/>
          <a:stretch>
            <a:fillRect/>
          </a:stretch>
        </p:blipFill>
        <p:spPr>
          <a:xfrm>
            <a:off x="4324056" y="6202460"/>
            <a:ext cx="1578610" cy="508635"/>
          </a:xfrm>
          <a:prstGeom prst="rect">
            <a:avLst/>
          </a:prstGeom>
        </p:spPr>
      </p:pic>
    </p:spTree>
    <p:extLst>
      <p:ext uri="{BB962C8B-B14F-4D97-AF65-F5344CB8AC3E}">
        <p14:creationId xmlns:p14="http://schemas.microsoft.com/office/powerpoint/2010/main" val="148005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70CCBAE-1D26-4FC4-9768-42A31EA1D055}"/>
                  </a:ext>
                </a:extLst>
              </p:cNvPr>
              <p:cNvSpPr txBox="1"/>
              <p:nvPr/>
            </p:nvSpPr>
            <p:spPr>
              <a:xfrm>
                <a:off x="818866" y="723331"/>
                <a:ext cx="10194877" cy="5216813"/>
              </a:xfrm>
              <a:prstGeom prst="rect">
                <a:avLst/>
              </a:prstGeom>
              <a:noFill/>
            </p:spPr>
            <p:txBody>
              <a:bodyPr wrap="square" rtlCol="0">
                <a:spAutoFit/>
              </a:bodyPr>
              <a:lstStyle/>
              <a:p>
                <a:pPr indent="304800" algn="l">
                  <a:spcBef>
                    <a:spcPts val="600"/>
                  </a:spcBef>
                  <a:spcAft>
                    <a:spcPts val="600"/>
                  </a:spcAft>
                </a:pP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由于我们在使用维度规约的时候损失了少量信息，导致得到的优化后的指示向量</a:t>
                </a:r>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h</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对应的</a:t>
                </a:r>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H</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现在不能完全指示各样本的归属，因此一般在得到</a:t>
                </a:r>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n</a:t>
                </a:r>
                <a14:m>
                  <m:oMath xmlns:m="http://schemas.openxmlformats.org/officeDocument/2006/math">
                    <m:r>
                      <a:rPr lang="en-US" altLang="zh-CN" sz="2400"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m:t>
                    </m:r>
                  </m:oMath>
                </a14:m>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k</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维度的矩阵</a:t>
                </a:r>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H</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后还需要对</a:t>
                </a:r>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H</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的每一行进行一次传统的聚类，比如使用</a:t>
                </a:r>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K-Means</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聚类。</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Bef>
                    <a:spcPts val="600"/>
                  </a:spcBef>
                  <a:spcAft>
                    <a:spcPts val="600"/>
                  </a:spcAft>
                </a:pP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这一步的基本的步骤为：</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Bef>
                    <a:spcPts val="600"/>
                  </a:spcBef>
                  <a:spcAft>
                    <a:spcPts val="600"/>
                  </a:spcAft>
                </a:pPr>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step1</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：选定要聚类的类别数目</a:t>
                </a:r>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k</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，选择</a:t>
                </a:r>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k</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个中心点。</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Bef>
                    <a:spcPts val="600"/>
                  </a:spcBef>
                  <a:spcAft>
                    <a:spcPts val="600"/>
                  </a:spcAft>
                </a:pPr>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step2</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：针对每个样本点，找到距离其最近的中心点（寻找组织），距离同一中心点最近的点为一个类，这样完成了一次聚类。</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Bef>
                    <a:spcPts val="600"/>
                  </a:spcBef>
                  <a:spcAft>
                    <a:spcPts val="600"/>
                  </a:spcAft>
                </a:pPr>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step3</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：判断聚类前后的样本点的类别情况是否相同，如果相同，则算法终止，否则进入</a:t>
                </a:r>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step4</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step4</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：针对每个类别中的样本点，计算这些样本点的中心点，当做该类的新的中心点，继续</a:t>
                </a:r>
                <a:r>
                  <a:rPr lang="en-US"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step2</a:t>
                </a:r>
                <a:r>
                  <a:rPr lang="zh-CN" altLang="zh-CN" sz="24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a:t>
                </a:r>
                <a:endParaRPr lang="zh-CN" altLang="en-US" sz="2400" dirty="0"/>
              </a:p>
            </p:txBody>
          </p:sp>
        </mc:Choice>
        <mc:Fallback>
          <p:sp>
            <p:nvSpPr>
              <p:cNvPr id="2" name="文本框 1">
                <a:extLst>
                  <a:ext uri="{FF2B5EF4-FFF2-40B4-BE49-F238E27FC236}">
                    <a16:creationId xmlns:a16="http://schemas.microsoft.com/office/drawing/2014/main" id="{C70CCBAE-1D26-4FC4-9768-42A31EA1D055}"/>
                  </a:ext>
                </a:extLst>
              </p:cNvPr>
              <p:cNvSpPr txBox="1">
                <a:spLocks noRot="1" noChangeAspect="1" noMove="1" noResize="1" noEditPoints="1" noAdjustHandles="1" noChangeArrowheads="1" noChangeShapeType="1" noTextEdit="1"/>
              </p:cNvSpPr>
              <p:nvPr/>
            </p:nvSpPr>
            <p:spPr>
              <a:xfrm>
                <a:off x="818866" y="723331"/>
                <a:ext cx="10194877" cy="5216813"/>
              </a:xfrm>
              <a:prstGeom prst="rect">
                <a:avLst/>
              </a:prstGeom>
              <a:blipFill>
                <a:blip r:embed="rId2"/>
                <a:stretch>
                  <a:fillRect l="-897" t="-936" r="-897" b="-1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348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7" presetID="3" presetClass="emph" presetSubtype="2" fill="hold" grpId="0" nodeType="withEffect">
                                  <p:stCondLst>
                                    <p:cond delay="0"/>
                                  </p:stCondLst>
                                  <p:childTnLst>
                                    <p:animClr clrSpc="rgb" dir="cw">
                                      <p:cBhvr override="childStyle">
                                        <p:cTn id="18" dur="500" fill="hold"/>
                                        <p:tgtEl>
                                          <p:spTgt spid="2">
                                            <p:txEl>
                                              <p:pRg st="2" end="2"/>
                                            </p:txEl>
                                          </p:spTgt>
                                        </p:tgtEl>
                                        <p:attrNameLst>
                                          <p:attrName>style.color</p:attrName>
                                        </p:attrNameLst>
                                      </p:cBhvr>
                                      <p:to>
                                        <a:schemeClr val="accent2"/>
                                      </p:to>
                                    </p:animClr>
                                  </p:childTnLst>
                                  <p:subTnLst>
                                    <p:animClr clrSpc="rgb" dir="cw">
                                      <p:cBhvr override="childStyle">
                                        <p:cTn dur="1" fill="hold" display="0" masterRel="nextClick" afterEffect="1"/>
                                        <p:tgtEl>
                                          <p:spTgt spid="2">
                                            <p:txEl>
                                              <p:pRg st="2" end="2"/>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1000"/>
                                        <p:tgtEl>
                                          <p:spTgt spid="2">
                                            <p:txEl>
                                              <p:pRg st="3" end="3"/>
                                            </p:txEl>
                                          </p:spTgt>
                                        </p:tgtEl>
                                      </p:cBhvr>
                                    </p:animEffect>
                                    <p:anim calcmode="lin" valueType="num">
                                      <p:cBhvr>
                                        <p:cTn id="2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6" presetID="3" presetClass="emph" presetSubtype="2" fill="hold" grpId="0" nodeType="withEffect">
                                  <p:stCondLst>
                                    <p:cond delay="0"/>
                                  </p:stCondLst>
                                  <p:childTnLst>
                                    <p:animClr clrSpc="rgb" dir="cw">
                                      <p:cBhvr override="childStyle">
                                        <p:cTn id="27" dur="500" fill="hold"/>
                                        <p:tgtEl>
                                          <p:spTgt spid="2">
                                            <p:txEl>
                                              <p:pRg st="3" end="3"/>
                                            </p:txEl>
                                          </p:spTgt>
                                        </p:tgtEl>
                                        <p:attrNameLst>
                                          <p:attrName>style.color</p:attrName>
                                        </p:attrNameLst>
                                      </p:cBhvr>
                                      <p:to>
                                        <a:schemeClr val="accent2"/>
                                      </p:to>
                                    </p:animClr>
                                  </p:childTnLst>
                                  <p:subTnLst>
                                    <p:animClr clrSpc="rgb" dir="cw">
                                      <p:cBhvr override="childStyle">
                                        <p:cTn dur="1" fill="hold" display="0" masterRel="nextClick" afterEffect="1"/>
                                        <p:tgtEl>
                                          <p:spTgt spid="2">
                                            <p:txEl>
                                              <p:pRg st="3" end="3"/>
                                            </p:txEl>
                                          </p:spTgt>
                                        </p:tgtEl>
                                        <p:attrNameLst>
                                          <p:attrName>ppt_c</p:attrName>
                                        </p:attrNameLst>
                                      </p:cBhvr>
                                      <p:to>
                                        <a:schemeClr val="tx1"/>
                                      </p:to>
                                    </p:animClr>
                                  </p:sub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1000"/>
                                        <p:tgtEl>
                                          <p:spTgt spid="2">
                                            <p:txEl>
                                              <p:pRg st="4" end="4"/>
                                            </p:txEl>
                                          </p:spTgt>
                                        </p:tgtEl>
                                      </p:cBhvr>
                                    </p:animEffect>
                                    <p:anim calcmode="lin" valueType="num">
                                      <p:cBhvr>
                                        <p:cTn id="3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5" presetID="3" presetClass="emph" presetSubtype="2" fill="hold" grpId="0" nodeType="withEffect">
                                  <p:stCondLst>
                                    <p:cond delay="0"/>
                                  </p:stCondLst>
                                  <p:childTnLst>
                                    <p:animClr clrSpc="rgb" dir="cw">
                                      <p:cBhvr override="childStyle">
                                        <p:cTn id="36" dur="500" fill="hold"/>
                                        <p:tgtEl>
                                          <p:spTgt spid="2">
                                            <p:txEl>
                                              <p:pRg st="4" end="4"/>
                                            </p:txEl>
                                          </p:spTgt>
                                        </p:tgtEl>
                                        <p:attrNameLst>
                                          <p:attrName>style.color</p:attrName>
                                        </p:attrNameLst>
                                      </p:cBhvr>
                                      <p:to>
                                        <a:schemeClr val="accent2"/>
                                      </p:to>
                                    </p:animClr>
                                  </p:childTnLst>
                                  <p:subTnLst>
                                    <p:animClr clrSpc="rgb" dir="cw">
                                      <p:cBhvr override="childStyle">
                                        <p:cTn dur="1" fill="hold" display="0" masterRel="nextClick" afterEffect="1"/>
                                        <p:tgtEl>
                                          <p:spTgt spid="2">
                                            <p:txEl>
                                              <p:pRg st="4" end="4"/>
                                            </p:txEl>
                                          </p:spTgt>
                                        </p:tgtEl>
                                        <p:attrNameLst>
                                          <p:attrName>ppt_c</p:attrName>
                                        </p:attrNameLst>
                                      </p:cBhvr>
                                      <p:to>
                                        <a:schemeClr val="tx1"/>
                                      </p:to>
                                    </p:animClr>
                                  </p:sub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1000"/>
                                        <p:tgtEl>
                                          <p:spTgt spid="2">
                                            <p:txEl>
                                              <p:pRg st="5" end="5"/>
                                            </p:txEl>
                                          </p:spTgt>
                                        </p:tgtEl>
                                      </p:cBhvr>
                                    </p:animEffect>
                                    <p:anim calcmode="lin" valueType="num">
                                      <p:cBhvr>
                                        <p:cTn id="4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4" presetID="3" presetClass="emph" presetSubtype="2" fill="hold" grpId="0" nodeType="withEffect">
                                  <p:stCondLst>
                                    <p:cond delay="0"/>
                                  </p:stCondLst>
                                  <p:childTnLst>
                                    <p:animClr clrSpc="rgb" dir="cw">
                                      <p:cBhvr override="childStyle">
                                        <p:cTn id="45" dur="500" fill="hold"/>
                                        <p:tgtEl>
                                          <p:spTgt spid="2">
                                            <p:txEl>
                                              <p:pRg st="5" end="5"/>
                                            </p:txEl>
                                          </p:spTgt>
                                        </p:tgtEl>
                                        <p:attrNameLst>
                                          <p:attrName>style.color</p:attrName>
                                        </p:attrNameLst>
                                      </p:cBhvr>
                                      <p:to>
                                        <a:schemeClr val="accent2"/>
                                      </p:to>
                                    </p:animClr>
                                  </p:childTnLst>
                                  <p:subTnLst>
                                    <p:animClr clrSpc="rgb" dir="cw">
                                      <p:cBhvr override="childStyle">
                                        <p:cTn dur="1" fill="hold" display="0" masterRel="nextClick" afterEffect="1"/>
                                        <p:tgtEl>
                                          <p:spTgt spid="2">
                                            <p:txEl>
                                              <p:pRg st="5" end="5"/>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C16886E-FA67-45B2-808A-E483FE7CF8D2}"/>
              </a:ext>
            </a:extLst>
          </p:cNvPr>
          <p:cNvSpPr txBox="1"/>
          <p:nvPr/>
        </p:nvSpPr>
        <p:spPr>
          <a:xfrm>
            <a:off x="614149" y="805218"/>
            <a:ext cx="10617958" cy="4955203"/>
          </a:xfrm>
          <a:prstGeom prst="rect">
            <a:avLst/>
          </a:prstGeom>
          <a:noFill/>
        </p:spPr>
        <p:txBody>
          <a:bodyPr wrap="square" rtlCol="0">
            <a:spAutoFit/>
          </a:bodyPr>
          <a:lstStyle/>
          <a:p>
            <a:pPr algn="just">
              <a:spcBef>
                <a:spcPts val="600"/>
              </a:spcBef>
              <a:spcAft>
                <a:spcPts val="600"/>
              </a:spcAft>
            </a:pP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3.Ncut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切图</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Bef>
                <a:spcPts val="600"/>
              </a:spcBef>
              <a:spcAft>
                <a:spcPts val="600"/>
              </a:spcAft>
            </a:pP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    </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Ncut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在最小化损失函数之外，还考虑了子图之间的权重大小。</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Ncut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切图与</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Ratiocut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类似，只是把</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Ratiocut</a:t>
            </a:r>
            <a:endPar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endParaRPr>
          </a:p>
          <a:p>
            <a:pPr algn="just">
              <a:spcBef>
                <a:spcPts val="600"/>
              </a:spcBef>
              <a:spcAft>
                <a:spcPts val="600"/>
              </a:spcAft>
            </a:pP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分母中</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A</a:t>
            </a:r>
            <a:r>
              <a:rPr lang="en-US" altLang="zh-CN" sz="1800" kern="100" baseline="-250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j</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的替换成了</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	 </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其中：</a:t>
            </a:r>
            <a:endPar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endParaRPr>
          </a:p>
          <a:p>
            <a:pPr algn="just">
              <a:spcBef>
                <a:spcPts val="600"/>
              </a:spcBef>
              <a:spcAft>
                <a:spcPts val="600"/>
              </a:spcAft>
            </a:pPr>
            <a:endPar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endParaRPr>
          </a:p>
          <a:p>
            <a:pPr algn="just">
              <a:spcBef>
                <a:spcPts val="600"/>
              </a:spcBef>
              <a:spcAft>
                <a:spcPts val="600"/>
              </a:spcAft>
            </a:pPr>
            <a:endParaRPr lang="en-US" altLang="zh-CN" sz="1800" kern="100" dirty="0">
              <a:solidFill>
                <a:srgbClr val="4D4D4D"/>
              </a:solidFill>
              <a:effectLst/>
              <a:latin typeface="Calibri" panose="020F0502020204030204" pitchFamily="34" charset="0"/>
              <a:ea typeface="宋体" panose="02010600030101010101" pitchFamily="2" charset="-122"/>
              <a:cs typeface="Times New Roman" panose="02020603050405020304" pitchFamily="18" charset="0"/>
            </a:endParaRPr>
          </a:p>
          <a:p>
            <a:pPr algn="just">
              <a:spcBef>
                <a:spcPts val="600"/>
              </a:spcBef>
              <a:spcAft>
                <a:spcPts val="600"/>
              </a:spcAft>
            </a:pPr>
            <a:endParaRPr lang="en-US" altLang="zh-CN" kern="100" dirty="0">
              <a:solidFill>
                <a:srgbClr val="4D4D4D"/>
              </a:solidFill>
              <a:latin typeface="Calibri" panose="020F0502020204030204" pitchFamily="34" charset="0"/>
              <a:ea typeface="宋体" panose="02010600030101010101" pitchFamily="2" charset="-122"/>
              <a:cs typeface="Times New Roman" panose="02020603050405020304" pitchFamily="18" charset="0"/>
            </a:endParaRPr>
          </a:p>
          <a:p>
            <a:pPr indent="304800" algn="just">
              <a:spcBef>
                <a:spcPts val="600"/>
              </a:spcBef>
              <a:spcAft>
                <a:spcPts val="600"/>
              </a:spcAft>
            </a:pP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由于子图样本的个数多并不一定权重就大，我们切图时基于权重也更合我们的目标，因此一般来说</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Ncut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切图优于</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RatioCut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切图。</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Ncut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的目标函数如下：</a:t>
            </a:r>
            <a:endPar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endParaRPr>
          </a:p>
          <a:p>
            <a:pPr indent="304800" algn="just">
              <a:spcBef>
                <a:spcPts val="600"/>
              </a:spcBef>
              <a:spcAft>
                <a:spcPts val="600"/>
              </a:spcAft>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Bef>
                <a:spcPts val="600"/>
              </a:spcBef>
              <a:spcAft>
                <a:spcPts val="600"/>
              </a:spcAft>
            </a:pPr>
            <a:r>
              <a:rPr lang="en-US" altLang="zh-CN" sz="1800" kern="100" dirty="0">
                <a:solidFill>
                  <a:srgbClr val="4D4D4D"/>
                </a:solidFill>
                <a:effectLst/>
                <a:latin typeface="Cambria Math" panose="02040503050406030204" pitchFamily="18" charset="0"/>
                <a:ea typeface="宋体" panose="02010600030101010101" pitchFamily="2" charset="-122"/>
                <a:cs typeface="宋体" panose="02010600030101010101" pitchFamily="2" charset="-122"/>
              </a:rPr>
              <a:t> </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，证明同</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Ratiocut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方法。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Bef>
                <a:spcPts val="600"/>
              </a:spcBef>
              <a:spcAft>
                <a:spcPts val="600"/>
              </a:spcAft>
            </a:pP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在</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Ncut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中使用子图</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 	</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权重来表示指示向量</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h</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，定义如下：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Bef>
                <a:spcPts val="600"/>
              </a:spcBef>
              <a:spcAft>
                <a:spcPts val="600"/>
              </a:spcAft>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descr="8OR%2K}CN)I[BLVNUG(]JTC">
            <a:extLst>
              <a:ext uri="{FF2B5EF4-FFF2-40B4-BE49-F238E27FC236}">
                <a16:creationId xmlns:a16="http://schemas.microsoft.com/office/drawing/2014/main" id="{8AEF6F77-320F-49EA-B53C-363E56FCC3A0}"/>
              </a:ext>
            </a:extLst>
          </p:cNvPr>
          <p:cNvPicPr/>
          <p:nvPr/>
        </p:nvPicPr>
        <p:blipFill>
          <a:blip r:embed="rId2"/>
          <a:stretch>
            <a:fillRect/>
          </a:stretch>
        </p:blipFill>
        <p:spPr>
          <a:xfrm>
            <a:off x="2907399" y="1618276"/>
            <a:ext cx="590550" cy="264160"/>
          </a:xfrm>
          <a:prstGeom prst="rect">
            <a:avLst/>
          </a:prstGeom>
        </p:spPr>
      </p:pic>
      <p:pic>
        <p:nvPicPr>
          <p:cNvPr id="7" name="图片 6" descr="(]{M@FO1H0NJ7_E$VE@8T}V">
            <a:extLst>
              <a:ext uri="{FF2B5EF4-FFF2-40B4-BE49-F238E27FC236}">
                <a16:creationId xmlns:a16="http://schemas.microsoft.com/office/drawing/2014/main" id="{1C608E10-7AE3-47CB-9BA9-0913487DC049}"/>
              </a:ext>
            </a:extLst>
          </p:cNvPr>
          <p:cNvPicPr/>
          <p:nvPr/>
        </p:nvPicPr>
        <p:blipFill>
          <a:blip r:embed="rId3"/>
          <a:stretch>
            <a:fillRect/>
          </a:stretch>
        </p:blipFill>
        <p:spPr>
          <a:xfrm>
            <a:off x="4866005" y="2158621"/>
            <a:ext cx="1229995" cy="422275"/>
          </a:xfrm>
          <a:prstGeom prst="rect">
            <a:avLst/>
          </a:prstGeom>
        </p:spPr>
      </p:pic>
      <p:pic>
        <p:nvPicPr>
          <p:cNvPr id="8" name="图片 7" descr="E]{Z6N[H1{IF`W(`7)(K0@6">
            <a:extLst>
              <a:ext uri="{FF2B5EF4-FFF2-40B4-BE49-F238E27FC236}">
                <a16:creationId xmlns:a16="http://schemas.microsoft.com/office/drawing/2014/main" id="{C93CFF40-680F-44AE-A739-D3354EBCEB3A}"/>
              </a:ext>
            </a:extLst>
          </p:cNvPr>
          <p:cNvPicPr/>
          <p:nvPr/>
        </p:nvPicPr>
        <p:blipFill>
          <a:blip r:embed="rId4"/>
          <a:stretch>
            <a:fillRect/>
          </a:stretch>
        </p:blipFill>
        <p:spPr>
          <a:xfrm>
            <a:off x="4095432" y="2652547"/>
            <a:ext cx="2771140" cy="607060"/>
          </a:xfrm>
          <a:prstGeom prst="rect">
            <a:avLst/>
          </a:prstGeom>
        </p:spPr>
      </p:pic>
      <p:pic>
        <p:nvPicPr>
          <p:cNvPr id="9" name="图片 8" descr="5%61T301DTSBI5D60VQO%6L">
            <a:extLst>
              <a:ext uri="{FF2B5EF4-FFF2-40B4-BE49-F238E27FC236}">
                <a16:creationId xmlns:a16="http://schemas.microsoft.com/office/drawing/2014/main" id="{1E7D0592-72A5-48FE-B8A2-661967818732}"/>
              </a:ext>
            </a:extLst>
          </p:cNvPr>
          <p:cNvPicPr/>
          <p:nvPr/>
        </p:nvPicPr>
        <p:blipFill>
          <a:blip r:embed="rId5"/>
          <a:stretch>
            <a:fillRect/>
          </a:stretch>
        </p:blipFill>
        <p:spPr>
          <a:xfrm>
            <a:off x="4370704" y="3977375"/>
            <a:ext cx="2220595" cy="450850"/>
          </a:xfrm>
          <a:prstGeom prst="rect">
            <a:avLst/>
          </a:prstGeom>
        </p:spPr>
      </p:pic>
      <p:pic>
        <p:nvPicPr>
          <p:cNvPr id="10" name="图片 9" descr="2`8)65SAS7%`7J%NS6KEZK8">
            <a:extLst>
              <a:ext uri="{FF2B5EF4-FFF2-40B4-BE49-F238E27FC236}">
                <a16:creationId xmlns:a16="http://schemas.microsoft.com/office/drawing/2014/main" id="{4C0B3E3C-7F0B-4FF9-9B24-F11E86EDE65E}"/>
              </a:ext>
            </a:extLst>
          </p:cNvPr>
          <p:cNvPicPr/>
          <p:nvPr/>
        </p:nvPicPr>
        <p:blipFill>
          <a:blip r:embed="rId6"/>
          <a:stretch>
            <a:fillRect/>
          </a:stretch>
        </p:blipFill>
        <p:spPr>
          <a:xfrm>
            <a:off x="2722363" y="4900584"/>
            <a:ext cx="578485" cy="415925"/>
          </a:xfrm>
          <a:prstGeom prst="rect">
            <a:avLst/>
          </a:prstGeom>
        </p:spPr>
      </p:pic>
      <p:pic>
        <p:nvPicPr>
          <p:cNvPr id="11" name="图片 10" descr="(%@T7}1J0QTH7G]T31_~R20">
            <a:extLst>
              <a:ext uri="{FF2B5EF4-FFF2-40B4-BE49-F238E27FC236}">
                <a16:creationId xmlns:a16="http://schemas.microsoft.com/office/drawing/2014/main" id="{2DF3CD06-ABBF-4464-9A8A-6816D0BE7D8E}"/>
              </a:ext>
            </a:extLst>
          </p:cNvPr>
          <p:cNvPicPr/>
          <p:nvPr/>
        </p:nvPicPr>
        <p:blipFill>
          <a:blip r:embed="rId7"/>
          <a:stretch>
            <a:fillRect/>
          </a:stretch>
        </p:blipFill>
        <p:spPr>
          <a:xfrm>
            <a:off x="4370704" y="5576889"/>
            <a:ext cx="2188210" cy="566420"/>
          </a:xfrm>
          <a:prstGeom prst="rect">
            <a:avLst/>
          </a:prstGeom>
        </p:spPr>
      </p:pic>
    </p:spTree>
    <p:extLst>
      <p:ext uri="{BB962C8B-B14F-4D97-AF65-F5344CB8AC3E}">
        <p14:creationId xmlns:p14="http://schemas.microsoft.com/office/powerpoint/2010/main" val="4268527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93DD37F4-C18F-4DCA-8E95-FB06B25EDDA6}"/>
                  </a:ext>
                </a:extLst>
              </p:cNvPr>
              <p:cNvSpPr txBox="1"/>
              <p:nvPr/>
            </p:nvSpPr>
            <p:spPr>
              <a:xfrm>
                <a:off x="436728" y="545910"/>
                <a:ext cx="11068335" cy="5865195"/>
              </a:xfrm>
              <a:prstGeom prst="rect">
                <a:avLst/>
              </a:prstGeom>
              <a:noFill/>
            </p:spPr>
            <p:txBody>
              <a:bodyPr wrap="square" rtlCol="0">
                <a:spAutoFit/>
              </a:bodyPr>
              <a:lstStyle/>
              <a:p>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我们的优化目标函数是：</a:t>
                </a:r>
                <a:endPar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endParaRP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但是此时我们的</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HH</a:t>
                </a:r>
                <a:r>
                  <a:rPr lang="en-US" altLang="zh-CN" sz="1800" kern="100" baseline="300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T</a:t>
                </a:r>
                <a14:m>
                  <m:oMath xmlns:m="http://schemas.openxmlformats.org/officeDocument/2006/math">
                    <m:r>
                      <a:rPr lang="en-US" altLang="zh-CN" sz="1800"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m:t>
                    </m:r>
                    <m:r>
                      <m:rPr>
                        <m:sty m:val="p"/>
                      </m:rPr>
                      <a:rPr lang="en-US" altLang="zh-CN" sz="1800"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I</m:t>
                    </m:r>
                  </m:oMath>
                </a14:m>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，而是</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H</a:t>
                </a:r>
                <a:r>
                  <a:rPr lang="en-US" altLang="zh-CN" sz="1800" kern="100" baseline="300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T</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DH=I</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。推导如下：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endPar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endParaRPr>
              </a:p>
              <a:p>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也就是说，此时我们的优化目标最终为：</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	            </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约束条件：</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           </a:t>
                </a:r>
                <a:r>
                  <a:rPr lang="en-US" altLang="zh-CN" sz="1800" kern="100" dirty="0">
                    <a:solidFill>
                      <a:srgbClr val="4D4D4D"/>
                    </a:solidFill>
                    <a:effectLst/>
                    <a:latin typeface="Cambria Math" panose="02040503050406030204" pitchFamily="18" charset="0"/>
                    <a:ea typeface="宋体" panose="02010600030101010101" pitchFamily="2" charset="-122"/>
                    <a:cs typeface="宋体" panose="02010600030101010101" pitchFamily="2" charset="-122"/>
                  </a:rPr>
                  <a:t>  </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令</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                  </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则问题变成如下形式：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endParaRPr lang="en-US" altLang="zh-CN" dirty="0"/>
              </a:p>
              <a:p>
                <a:endParaRPr lang="en-US" altLang="zh-CN" dirty="0"/>
              </a:p>
              <a:p>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约束条件为：</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T</a:t>
                </a:r>
                <a:r>
                  <a:rPr lang="en-US" altLang="zh-CN" sz="1800" kern="100" baseline="300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T</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T=I</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spcBef>
                    <a:spcPts val="600"/>
                  </a:spcBef>
                  <a:spcAft>
                    <a:spcPts val="600"/>
                  </a:spcAft>
                </a:pP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可以发现这个式子和</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RatioCut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基本一致，只是中间的</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L</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变成了</a:t>
                </a:r>
                <a14:m>
                  <m:oMath xmlns:m="http://schemas.openxmlformats.org/officeDocument/2006/math">
                    <m:sSup>
                      <m:sSupPr>
                        <m:ctrlPr>
                          <a:rPr lang="zh-CN" altLang="zh-CN" sz="1800" i="1" kern="100">
                            <a:solidFill>
                              <a:srgbClr val="4D4D4D"/>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𝐷</m:t>
                        </m:r>
                      </m:e>
                      <m:sup>
                        <m:r>
                          <a:rPr lang="en-US" altLang="zh-CN" sz="1800" i="1"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m:t>
                        </m:r>
                        <m:f>
                          <m:fPr>
                            <m:ctrlPr>
                              <a:rPr lang="zh-CN" altLang="zh-CN" sz="1800" i="1" kern="100">
                                <a:solidFill>
                                  <a:srgbClr val="4D4D4D"/>
                                </a:solidFill>
                                <a:effectLst/>
                                <a:latin typeface="Cambria Math" panose="02040503050406030204" pitchFamily="18" charset="0"/>
                                <a:ea typeface="Cambria Math" panose="02040503050406030204" pitchFamily="18" charset="0"/>
                                <a:cs typeface="宋体" panose="02010600030101010101" pitchFamily="2" charset="-122"/>
                              </a:rPr>
                            </m:ctrlPr>
                          </m:fPr>
                          <m:num>
                            <m:r>
                              <a:rPr lang="en-US" altLang="zh-CN" sz="1800" i="1"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1</m:t>
                            </m:r>
                          </m:num>
                          <m:den>
                            <m:r>
                              <a:rPr lang="en-US" altLang="zh-CN" sz="1800" i="1"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2</m:t>
                            </m:r>
                          </m:den>
                        </m:f>
                      </m:sup>
                    </m:sSup>
                  </m:oMath>
                </a14:m>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LD</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。这样我们就可以继续按照</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RatioCut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的思想，求出的最小的前</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k</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个特征值，然后求出对应的特征向量，并标准化，得到最后的特征矩阵</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最后对进行一次传统的聚类（比如</a:t>
                </a:r>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K-Means</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）即可。</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spcBef>
                    <a:spcPts val="600"/>
                  </a:spcBef>
                  <a:spcAft>
                    <a:spcPts val="600"/>
                  </a:spcAft>
                </a:pP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一般来说，</a:t>
                </a:r>
                <a14:m>
                  <m:oMath xmlns:m="http://schemas.openxmlformats.org/officeDocument/2006/math">
                    <m:sSup>
                      <m:sSupPr>
                        <m:ctrlPr>
                          <a:rPr lang="zh-CN" altLang="zh-CN" sz="1800" i="1" kern="100">
                            <a:solidFill>
                              <a:srgbClr val="4D4D4D"/>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𝐷</m:t>
                        </m:r>
                      </m:e>
                      <m:sup>
                        <m:r>
                          <a:rPr lang="en-US" altLang="zh-CN" sz="1800" i="1"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m:t>
                        </m:r>
                        <m:f>
                          <m:fPr>
                            <m:ctrlPr>
                              <a:rPr lang="zh-CN" altLang="zh-CN" sz="1800" i="1" kern="100">
                                <a:solidFill>
                                  <a:srgbClr val="4D4D4D"/>
                                </a:solidFill>
                                <a:effectLst/>
                                <a:latin typeface="Cambria Math" panose="02040503050406030204" pitchFamily="18" charset="0"/>
                                <a:ea typeface="Cambria Math" panose="02040503050406030204" pitchFamily="18" charset="0"/>
                                <a:cs typeface="宋体" panose="02010600030101010101" pitchFamily="2" charset="-122"/>
                              </a:rPr>
                            </m:ctrlPr>
                          </m:fPr>
                          <m:num>
                            <m:r>
                              <a:rPr lang="en-US" altLang="zh-CN" sz="1800" i="1"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1</m:t>
                            </m:r>
                          </m:num>
                          <m:den>
                            <m:r>
                              <a:rPr lang="en-US" altLang="zh-CN" sz="1800" i="1"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2</m:t>
                            </m:r>
                          </m:den>
                        </m:f>
                      </m:sup>
                    </m:sSup>
                  </m:oMath>
                </a14:m>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LD</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相当于对拉普拉斯矩阵做了一次标准化，所以</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Ncut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会产生标准化的谱聚类，而</a:t>
                </a:r>
                <a:r>
                  <a:rPr lang="en-US" altLang="zh-CN" sz="1800" kern="100" dirty="0" err="1">
                    <a:solidFill>
                      <a:srgbClr val="4D4D4D"/>
                    </a:solidFill>
                    <a:effectLst/>
                    <a:latin typeface="Calibri" panose="020F0502020204030204" pitchFamily="34" charset="0"/>
                    <a:ea typeface="宋体" panose="02010600030101010101" pitchFamily="2" charset="-122"/>
                    <a:cs typeface="宋体" panose="02010600030101010101" pitchFamily="2" charset="-122"/>
                  </a:rPr>
                  <a:t>RatioCut</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会产生未标准化的谱聚类。</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Choice>
        <mc:Fallback>
          <p:sp>
            <p:nvSpPr>
              <p:cNvPr id="2" name="文本框 1">
                <a:extLst>
                  <a:ext uri="{FF2B5EF4-FFF2-40B4-BE49-F238E27FC236}">
                    <a16:creationId xmlns:a16="http://schemas.microsoft.com/office/drawing/2014/main" id="{93DD37F4-C18F-4DCA-8E95-FB06B25EDDA6}"/>
                  </a:ext>
                </a:extLst>
              </p:cNvPr>
              <p:cNvSpPr txBox="1">
                <a:spLocks noRot="1" noChangeAspect="1" noMove="1" noResize="1" noEditPoints="1" noAdjustHandles="1" noChangeArrowheads="1" noChangeShapeType="1" noTextEdit="1"/>
              </p:cNvSpPr>
              <p:nvPr/>
            </p:nvSpPr>
            <p:spPr>
              <a:xfrm>
                <a:off x="436728" y="545910"/>
                <a:ext cx="11068335" cy="5865195"/>
              </a:xfrm>
              <a:prstGeom prst="rect">
                <a:avLst/>
              </a:prstGeom>
              <a:blipFill>
                <a:blip r:embed="rId2"/>
                <a:stretch>
                  <a:fillRect l="-496" t="-936" r="-441"/>
                </a:stretch>
              </a:blipFill>
            </p:spPr>
            <p:txBody>
              <a:bodyPr/>
              <a:lstStyle/>
              <a:p>
                <a:r>
                  <a:rPr lang="zh-CN" altLang="en-US">
                    <a:noFill/>
                  </a:rPr>
                  <a:t> </a:t>
                </a:r>
              </a:p>
            </p:txBody>
          </p:sp>
        </mc:Fallback>
      </mc:AlternateContent>
      <p:pic>
        <p:nvPicPr>
          <p:cNvPr id="3" name="图片 2" descr="[%8U$A@8SO3D7S9K$I(J(75">
            <a:extLst>
              <a:ext uri="{FF2B5EF4-FFF2-40B4-BE49-F238E27FC236}">
                <a16:creationId xmlns:a16="http://schemas.microsoft.com/office/drawing/2014/main" id="{3A568D92-39A8-436C-99C7-AF9649487EB6}"/>
              </a:ext>
            </a:extLst>
          </p:cNvPr>
          <p:cNvPicPr/>
          <p:nvPr/>
        </p:nvPicPr>
        <p:blipFill>
          <a:blip r:embed="rId3"/>
          <a:stretch>
            <a:fillRect/>
          </a:stretch>
        </p:blipFill>
        <p:spPr>
          <a:xfrm>
            <a:off x="3137833" y="1030455"/>
            <a:ext cx="4196715" cy="438785"/>
          </a:xfrm>
          <a:prstGeom prst="rect">
            <a:avLst/>
          </a:prstGeom>
        </p:spPr>
      </p:pic>
      <p:pic>
        <p:nvPicPr>
          <p:cNvPr id="4" name="图片 3" descr="I4`IJT74S@VZCA}L$`22KKT">
            <a:extLst>
              <a:ext uri="{FF2B5EF4-FFF2-40B4-BE49-F238E27FC236}">
                <a16:creationId xmlns:a16="http://schemas.microsoft.com/office/drawing/2014/main" id="{5621AC94-78F6-4095-949C-35EC0DF25706}"/>
              </a:ext>
            </a:extLst>
          </p:cNvPr>
          <p:cNvPicPr/>
          <p:nvPr/>
        </p:nvPicPr>
        <p:blipFill>
          <a:blip r:embed="rId4"/>
          <a:stretch>
            <a:fillRect/>
          </a:stretch>
        </p:blipFill>
        <p:spPr>
          <a:xfrm>
            <a:off x="3195300" y="2128925"/>
            <a:ext cx="4081780" cy="448310"/>
          </a:xfrm>
          <a:prstGeom prst="rect">
            <a:avLst/>
          </a:prstGeom>
        </p:spPr>
      </p:pic>
      <p:pic>
        <p:nvPicPr>
          <p:cNvPr id="5" name="图片 4" descr="){N7T}P}BZ4D])7M_VIKPB1">
            <a:extLst>
              <a:ext uri="{FF2B5EF4-FFF2-40B4-BE49-F238E27FC236}">
                <a16:creationId xmlns:a16="http://schemas.microsoft.com/office/drawing/2014/main" id="{6368A84E-19FD-4AA9-AD4E-80F8FF962E7E}"/>
              </a:ext>
            </a:extLst>
          </p:cNvPr>
          <p:cNvPicPr/>
          <p:nvPr/>
        </p:nvPicPr>
        <p:blipFill>
          <a:blip r:embed="rId5"/>
          <a:stretch>
            <a:fillRect/>
          </a:stretch>
        </p:blipFill>
        <p:spPr>
          <a:xfrm>
            <a:off x="4535829" y="2687933"/>
            <a:ext cx="1155065" cy="304800"/>
          </a:xfrm>
          <a:prstGeom prst="rect">
            <a:avLst/>
          </a:prstGeom>
        </p:spPr>
      </p:pic>
      <p:pic>
        <p:nvPicPr>
          <p:cNvPr id="6" name="图片 5" descr="301FXZC$HX%}%1KME]_3GM7">
            <a:extLst>
              <a:ext uri="{FF2B5EF4-FFF2-40B4-BE49-F238E27FC236}">
                <a16:creationId xmlns:a16="http://schemas.microsoft.com/office/drawing/2014/main" id="{D7A78617-CFC8-46F5-8596-92667B631BA9}"/>
              </a:ext>
            </a:extLst>
          </p:cNvPr>
          <p:cNvPicPr/>
          <p:nvPr/>
        </p:nvPicPr>
        <p:blipFill>
          <a:blip r:embed="rId6"/>
          <a:stretch>
            <a:fillRect/>
          </a:stretch>
        </p:blipFill>
        <p:spPr>
          <a:xfrm>
            <a:off x="6740756" y="2687933"/>
            <a:ext cx="784860" cy="305435"/>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7D8E974A-8141-4ABC-8FD3-F4DC8F0B8118}"/>
                  </a:ext>
                </a:extLst>
              </p:cNvPr>
              <p:cNvSpPr txBox="1"/>
              <p:nvPr/>
            </p:nvSpPr>
            <p:spPr>
              <a:xfrm>
                <a:off x="7735920" y="2646941"/>
                <a:ext cx="6093724" cy="470385"/>
              </a:xfrm>
              <a:prstGeom prst="rect">
                <a:avLst/>
              </a:prstGeom>
              <a:noFill/>
            </p:spPr>
            <p:txBody>
              <a:bodyPr wrap="square">
                <a:spAutoFit/>
              </a:bodyPr>
              <a:lstStyle/>
              <a:p>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T=</a:t>
                </a:r>
                <a14:m>
                  <m:oMath xmlns:m="http://schemas.openxmlformats.org/officeDocument/2006/math">
                    <m:sSup>
                      <m:sSupPr>
                        <m:ctrlPr>
                          <a:rPr lang="zh-CN" altLang="zh-CN" i="1">
                            <a:solidFill>
                              <a:srgbClr val="4D4D4D"/>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𝐷</m:t>
                        </m:r>
                      </m:e>
                      <m:sup>
                        <m:r>
                          <a:rPr lang="en-US" altLang="zh-CN" sz="1800" i="1"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m:t>
                        </m:r>
                        <m:f>
                          <m:fPr>
                            <m:ctrlPr>
                              <a:rPr lang="zh-CN" altLang="zh-CN" i="1">
                                <a:solidFill>
                                  <a:srgbClr val="4D4D4D"/>
                                </a:solidFill>
                                <a:effectLst/>
                                <a:latin typeface="Cambria Math" panose="02040503050406030204" pitchFamily="18" charset="0"/>
                                <a:ea typeface="Cambria Math" panose="02040503050406030204" pitchFamily="18" charset="0"/>
                                <a:cs typeface="宋体" panose="02010600030101010101" pitchFamily="2" charset="-122"/>
                              </a:rPr>
                            </m:ctrlPr>
                          </m:fPr>
                          <m:num>
                            <m:r>
                              <a:rPr lang="en-US" altLang="zh-CN" sz="1800" i="1"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1</m:t>
                            </m:r>
                          </m:num>
                          <m:den>
                            <m:r>
                              <a:rPr lang="en-US" altLang="zh-CN" sz="1800" i="1" kern="100">
                                <a:solidFill>
                                  <a:srgbClr val="4D4D4D"/>
                                </a:solidFill>
                                <a:effectLst/>
                                <a:latin typeface="Cambria Math" panose="02040503050406030204" pitchFamily="18" charset="0"/>
                                <a:ea typeface="宋体" panose="02010600030101010101" pitchFamily="2" charset="-122"/>
                                <a:cs typeface="宋体" panose="02010600030101010101" pitchFamily="2" charset="-122"/>
                              </a:rPr>
                              <m:t>2</m:t>
                            </m:r>
                          </m:den>
                        </m:f>
                      </m:sup>
                    </m:sSup>
                  </m:oMath>
                </a14:m>
                <a:r>
                  <a:rPr lang="en-US"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H</a:t>
                </a:r>
                <a:r>
                  <a:rPr lang="zh-CN" altLang="zh-CN" sz="18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a:t>
                </a:r>
                <a:endParaRPr lang="zh-CN" altLang="en-US" dirty="0"/>
              </a:p>
            </p:txBody>
          </p:sp>
        </mc:Choice>
        <mc:Fallback>
          <p:sp>
            <p:nvSpPr>
              <p:cNvPr id="8" name="文本框 7">
                <a:extLst>
                  <a:ext uri="{FF2B5EF4-FFF2-40B4-BE49-F238E27FC236}">
                    <a16:creationId xmlns:a16="http://schemas.microsoft.com/office/drawing/2014/main" id="{7D8E974A-8141-4ABC-8FD3-F4DC8F0B8118}"/>
                  </a:ext>
                </a:extLst>
              </p:cNvPr>
              <p:cNvSpPr txBox="1">
                <a:spLocks noRot="1" noChangeAspect="1" noMove="1" noResize="1" noEditPoints="1" noAdjustHandles="1" noChangeArrowheads="1" noChangeShapeType="1" noTextEdit="1"/>
              </p:cNvSpPr>
              <p:nvPr/>
            </p:nvSpPr>
            <p:spPr>
              <a:xfrm>
                <a:off x="7735920" y="2646941"/>
                <a:ext cx="6093724" cy="470385"/>
              </a:xfrm>
              <a:prstGeom prst="rect">
                <a:avLst/>
              </a:prstGeom>
              <a:blipFill>
                <a:blip r:embed="rId7"/>
                <a:stretch>
                  <a:fillRect l="-800" b="-20779"/>
                </a:stretch>
              </a:blipFill>
            </p:spPr>
            <p:txBody>
              <a:bodyPr/>
              <a:lstStyle/>
              <a:p>
                <a:r>
                  <a:rPr lang="zh-CN" altLang="en-US">
                    <a:noFill/>
                  </a:rPr>
                  <a:t> </a:t>
                </a:r>
              </a:p>
            </p:txBody>
          </p:sp>
        </mc:Fallback>
      </mc:AlternateContent>
      <p:pic>
        <p:nvPicPr>
          <p:cNvPr id="9" name="图片 8" descr="6)JW2TE4D$IWKYPSMQKA92C">
            <a:extLst>
              <a:ext uri="{FF2B5EF4-FFF2-40B4-BE49-F238E27FC236}">
                <a16:creationId xmlns:a16="http://schemas.microsoft.com/office/drawing/2014/main" id="{A7C8005C-8EF0-4D44-82C3-7954AFC1BCBF}"/>
              </a:ext>
            </a:extLst>
          </p:cNvPr>
          <p:cNvPicPr/>
          <p:nvPr/>
        </p:nvPicPr>
        <p:blipFill>
          <a:blip r:embed="rId8"/>
          <a:stretch>
            <a:fillRect/>
          </a:stretch>
        </p:blipFill>
        <p:spPr>
          <a:xfrm>
            <a:off x="5005695" y="3276891"/>
            <a:ext cx="1930400" cy="373380"/>
          </a:xfrm>
          <a:prstGeom prst="rect">
            <a:avLst/>
          </a:prstGeom>
        </p:spPr>
      </p:pic>
    </p:spTree>
    <p:extLst>
      <p:ext uri="{BB962C8B-B14F-4D97-AF65-F5344CB8AC3E}">
        <p14:creationId xmlns:p14="http://schemas.microsoft.com/office/powerpoint/2010/main" val="2542324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CB0861-D726-470D-B48D-CAED4EDD0319}"/>
              </a:ext>
            </a:extLst>
          </p:cNvPr>
          <p:cNvSpPr txBox="1"/>
          <p:nvPr/>
        </p:nvSpPr>
        <p:spPr>
          <a:xfrm>
            <a:off x="102741" y="421241"/>
            <a:ext cx="9144000" cy="646331"/>
          </a:xfrm>
          <a:prstGeom prst="rect">
            <a:avLst/>
          </a:prstGeom>
          <a:noFill/>
        </p:spPr>
        <p:txBody>
          <a:bodyPr wrap="square" rtlCol="0">
            <a:spAutoFit/>
          </a:bodyPr>
          <a:lstStyle/>
          <a:p>
            <a:r>
              <a:rPr lang="zh-CN" altLang="zh-CN" sz="3600" b="1" dirty="0"/>
              <a:t>谱聚类算法与离散数学的关系 体会与思考：</a:t>
            </a:r>
            <a:endParaRPr lang="zh-CN" altLang="zh-CN" sz="3600" dirty="0"/>
          </a:p>
        </p:txBody>
      </p:sp>
      <p:sp>
        <p:nvSpPr>
          <p:cNvPr id="4" name="矩形: 圆角 3">
            <a:extLst>
              <a:ext uri="{FF2B5EF4-FFF2-40B4-BE49-F238E27FC236}">
                <a16:creationId xmlns:a16="http://schemas.microsoft.com/office/drawing/2014/main" id="{6C632ABC-26B7-4909-B427-8E9F8BEB76A3}"/>
              </a:ext>
            </a:extLst>
          </p:cNvPr>
          <p:cNvSpPr/>
          <p:nvPr/>
        </p:nvSpPr>
        <p:spPr>
          <a:xfrm>
            <a:off x="94593" y="2490952"/>
            <a:ext cx="3717119" cy="239791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55000" lnSpcReduction="20000"/>
          </a:bodyPr>
          <a:lstStyle/>
          <a:p>
            <a:pPr algn="just"/>
            <a:r>
              <a:rPr lang="zh-CN" altLang="zh-CN" sz="2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与图论相关知识的联系</a:t>
            </a:r>
          </a:p>
          <a:p>
            <a:pPr indent="304800">
              <a:spcBef>
                <a:spcPts val="1470"/>
              </a:spcBef>
              <a:spcAft>
                <a:spcPts val="1470"/>
              </a:spcAft>
            </a:pPr>
            <a:r>
              <a:rPr lang="zh-CN" altLang="zh-CN" sz="2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谱聚类是一种基于图的机器学习算法。基于图的算法把样本数据看作图的顶点，根据数据点之间的距离构造边，形成带权重的图，然后通过对图进行处理来完成算法所需的功能。对于聚类问题，通过图的切割实现聚类，即将图切分成多个子图，这些子图就是对应的簇。</a:t>
            </a:r>
            <a:endParaRPr lang="zh-CN" altLang="zh-CN" sz="20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2000" kern="100" dirty="0">
                <a:solidFill>
                  <a:schemeClr val="tx1"/>
                </a:solidFill>
                <a:effectLst/>
                <a:ea typeface="宋体" panose="02010600030101010101" pitchFamily="2" charset="-122"/>
                <a:cs typeface="宋体" panose="02010600030101010101" pitchFamily="2" charset="-122"/>
              </a:rPr>
              <a:t>谱聚类算法构造样本集的邻接图（也称为相似度图），得到图的拉普拉斯矩阵。接下来对矩阵进行特征值分解，通过对特征向量进行处理构造出簇。</a:t>
            </a:r>
            <a:endParaRPr lang="zh-CN" altLang="en-US" sz="2000" dirty="0">
              <a:solidFill>
                <a:schemeClr val="tx1"/>
              </a:solidFill>
            </a:endParaRPr>
          </a:p>
        </p:txBody>
      </p:sp>
      <p:sp>
        <p:nvSpPr>
          <p:cNvPr id="5" name="矩形: 圆角 4">
            <a:extLst>
              <a:ext uri="{FF2B5EF4-FFF2-40B4-BE49-F238E27FC236}">
                <a16:creationId xmlns:a16="http://schemas.microsoft.com/office/drawing/2014/main" id="{4D7AC298-B710-4DEE-90BE-20AFE1A71EFE}"/>
              </a:ext>
            </a:extLst>
          </p:cNvPr>
          <p:cNvSpPr/>
          <p:nvPr/>
        </p:nvSpPr>
        <p:spPr>
          <a:xfrm>
            <a:off x="4241514" y="2418988"/>
            <a:ext cx="3708971" cy="246987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fontScale="62500" lnSpcReduction="20000"/>
          </a:bodyPr>
          <a:lstStyle/>
          <a:p>
            <a:pPr algn="just"/>
            <a:r>
              <a:rPr lang="zh-CN" altLang="zh-CN" sz="2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与等价关系划分之间的联系：</a:t>
            </a:r>
            <a:endParaRPr lang="en-US" altLang="zh-CN" sz="2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谱聚类算法建立在图论的谱图理论上，其本质是将聚类问题转化为图</a:t>
            </a:r>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的最优划分问题。在对图的处理上，谱聚类算法相当于将集合簇细化</a:t>
            </a:r>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为点集合簇，使在某一特定的点集合中的点满足同在同在一个集合的</a:t>
            </a:r>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等价关系，不同的集合构成集合簇，即划分。</a:t>
            </a:r>
            <a:endParaRPr lang="zh-CN" altLang="en-US" dirty="0">
              <a:solidFill>
                <a:schemeClr val="tx1"/>
              </a:solidFill>
            </a:endParaRPr>
          </a:p>
        </p:txBody>
      </p:sp>
      <p:sp>
        <p:nvSpPr>
          <p:cNvPr id="6" name="矩形: 圆角 5">
            <a:extLst>
              <a:ext uri="{FF2B5EF4-FFF2-40B4-BE49-F238E27FC236}">
                <a16:creationId xmlns:a16="http://schemas.microsoft.com/office/drawing/2014/main" id="{B19F4DD7-3873-4642-A58E-06AE8B6AB606}"/>
              </a:ext>
            </a:extLst>
          </p:cNvPr>
          <p:cNvSpPr/>
          <p:nvPr/>
        </p:nvSpPr>
        <p:spPr>
          <a:xfrm>
            <a:off x="8380288" y="2418988"/>
            <a:ext cx="3708971" cy="246987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lnSpcReduction="10000"/>
          </a:bodyPr>
          <a:lstStyle/>
          <a:p>
            <a:pPr algn="just"/>
            <a:r>
              <a:rPr lang="zh-CN" altLang="zh-CN" sz="1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所涉及的常见的划分准则有：</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最小割集准则：在对图像分割中产生了较好的效果但该准则容易产生分割出只包含几个顶点的较小子图的歪斜分割现象。</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规范割集准则：此方法通过计算分割后的连接边损失值在各个子图与所有顶点之间的连接边权重总值中所占比例之和来衡量划分的优劣。</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比例割集准则</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平均割集准则：一种最小化两两分割之间相似度的计算方法。</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最小最大割集准则：充分体现了子图内部相似度最大，子图之间的相似度最小原则，能够产生比较平衡的划分。</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多路规范割集准则</a:t>
            </a:r>
          </a:p>
          <a:p>
            <a:pPr algn="just"/>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不同的划分方法往往得到的结果不同，所以采用以上划分方法时，应当根据实际情况进行选择。</a:t>
            </a:r>
          </a:p>
        </p:txBody>
      </p:sp>
    </p:spTree>
    <p:extLst>
      <p:ext uri="{BB962C8B-B14F-4D97-AF65-F5344CB8AC3E}">
        <p14:creationId xmlns:p14="http://schemas.microsoft.com/office/powerpoint/2010/main" val="10151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4"/>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CB0861-D726-470D-B48D-CAED4EDD0319}"/>
              </a:ext>
            </a:extLst>
          </p:cNvPr>
          <p:cNvSpPr txBox="1"/>
          <p:nvPr/>
        </p:nvSpPr>
        <p:spPr>
          <a:xfrm>
            <a:off x="102741" y="421241"/>
            <a:ext cx="9144000" cy="646331"/>
          </a:xfrm>
          <a:prstGeom prst="rect">
            <a:avLst/>
          </a:prstGeom>
          <a:noFill/>
        </p:spPr>
        <p:txBody>
          <a:bodyPr wrap="square" rtlCol="0">
            <a:spAutoFit/>
          </a:bodyPr>
          <a:lstStyle/>
          <a:p>
            <a:r>
              <a:rPr lang="zh-CN" altLang="zh-CN" sz="3600" b="1" dirty="0"/>
              <a:t>谱聚类算法与离散数学的关系 体会与思考：</a:t>
            </a:r>
            <a:endParaRPr lang="zh-CN" altLang="zh-CN" sz="3600" dirty="0"/>
          </a:p>
        </p:txBody>
      </p:sp>
      <p:sp>
        <p:nvSpPr>
          <p:cNvPr id="5" name="矩形: 圆角 4">
            <a:extLst>
              <a:ext uri="{FF2B5EF4-FFF2-40B4-BE49-F238E27FC236}">
                <a16:creationId xmlns:a16="http://schemas.microsoft.com/office/drawing/2014/main" id="{4D7AC298-B710-4DEE-90BE-20AFE1A71EFE}"/>
              </a:ext>
            </a:extLst>
          </p:cNvPr>
          <p:cNvSpPr/>
          <p:nvPr/>
        </p:nvSpPr>
        <p:spPr>
          <a:xfrm>
            <a:off x="4241514" y="2418988"/>
            <a:ext cx="3708971" cy="246987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fontScale="62500" lnSpcReduction="20000"/>
          </a:bodyPr>
          <a:lstStyle/>
          <a:p>
            <a:pPr algn="just"/>
            <a:r>
              <a:rPr lang="zh-CN" altLang="zh-CN" sz="2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与等价关系划分之间的联系：</a:t>
            </a:r>
            <a:endParaRPr lang="en-US" altLang="zh-CN" sz="2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谱聚类算法建立在图论的谱图理论上，其本质是将聚类问题转化为图</a:t>
            </a:r>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的最优划分问题。在对图的处理上，谱聚类算法相当于将集合簇细化</a:t>
            </a:r>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为点集合簇，使在某一特定的点集合中的点满足同在同在一个集合的</a:t>
            </a:r>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等价关系，不同的集合构成集合簇，即划分。</a:t>
            </a:r>
            <a:endParaRPr lang="zh-CN" altLang="en-US" dirty="0">
              <a:solidFill>
                <a:schemeClr val="tx1"/>
              </a:solidFill>
            </a:endParaRPr>
          </a:p>
        </p:txBody>
      </p:sp>
      <p:sp>
        <p:nvSpPr>
          <p:cNvPr id="6" name="矩形: 圆角 5">
            <a:extLst>
              <a:ext uri="{FF2B5EF4-FFF2-40B4-BE49-F238E27FC236}">
                <a16:creationId xmlns:a16="http://schemas.microsoft.com/office/drawing/2014/main" id="{B19F4DD7-3873-4642-A58E-06AE8B6AB606}"/>
              </a:ext>
            </a:extLst>
          </p:cNvPr>
          <p:cNvSpPr/>
          <p:nvPr/>
        </p:nvSpPr>
        <p:spPr>
          <a:xfrm>
            <a:off x="8380288" y="2418988"/>
            <a:ext cx="3708971" cy="246987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lnSpcReduction="10000"/>
          </a:bodyPr>
          <a:lstStyle/>
          <a:p>
            <a:pPr algn="just"/>
            <a:r>
              <a:rPr lang="zh-CN" altLang="zh-CN" sz="1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所涉及的常见的划分准则有：</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最小割集准则：在对图像分割中产生了较好的效果但该准则容易产生分割出只包含几个顶点的较小子图的歪斜分割现象。</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规范割集准则：此方法通过计算分割后的连接边损失值在各个子图与所有顶点之间的连接边权重总值中所占比例之和来衡量划分的优劣。</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比例割集准则</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平均割集准则：一种最小化两两分割之间相似度的计算方法。</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最小最大割集准则：充分体现了子图内部相似度最大，子图之间的相似度最小原则，能够产生比较平衡的划分。</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多路规范割集准则</a:t>
            </a:r>
          </a:p>
          <a:p>
            <a:pPr algn="just"/>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不同的划分方法往往得到的结果不同，所以采用以上划分方法时，应当根据实际情况进行选择。</a:t>
            </a:r>
          </a:p>
        </p:txBody>
      </p:sp>
      <p:sp>
        <p:nvSpPr>
          <p:cNvPr id="4" name="矩形: 圆角 3">
            <a:extLst>
              <a:ext uri="{FF2B5EF4-FFF2-40B4-BE49-F238E27FC236}">
                <a16:creationId xmlns:a16="http://schemas.microsoft.com/office/drawing/2014/main" id="{6C632ABC-26B7-4909-B427-8E9F8BEB76A3}"/>
              </a:ext>
            </a:extLst>
          </p:cNvPr>
          <p:cNvSpPr/>
          <p:nvPr/>
        </p:nvSpPr>
        <p:spPr>
          <a:xfrm>
            <a:off x="102739" y="1243173"/>
            <a:ext cx="11455687" cy="541448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lnSpcReduction="10000"/>
          </a:bodyPr>
          <a:lstStyle/>
          <a:p>
            <a:pPr algn="just"/>
            <a:r>
              <a:rPr lang="zh-CN" altLang="zh-CN" sz="4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与图论相关知识的联系</a:t>
            </a:r>
          </a:p>
          <a:p>
            <a:pPr indent="304800">
              <a:spcBef>
                <a:spcPts val="1470"/>
              </a:spcBef>
              <a:spcAft>
                <a:spcPts val="1470"/>
              </a:spcAft>
            </a:pPr>
            <a:r>
              <a:rPr lang="zh-CN" altLang="zh-CN" sz="32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谱聚类是一种基于图的机器学习算法。基于图的算法把样本数据看作图的顶点，根据数据点之间的距离构造边，形成带权重的图，然后通过对图进行处理来完成算法所需的功能。对于聚类问题，通过图的切割实现聚类，即将图切分成多个子图，这些子图就是对应的簇。</a:t>
            </a:r>
            <a:endParaRPr lang="zh-CN" altLang="zh-CN" sz="32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3200" kern="100" dirty="0">
                <a:solidFill>
                  <a:schemeClr val="tx1"/>
                </a:solidFill>
                <a:effectLst/>
                <a:ea typeface="宋体" panose="02010600030101010101" pitchFamily="2" charset="-122"/>
                <a:cs typeface="宋体" panose="02010600030101010101" pitchFamily="2" charset="-122"/>
              </a:rPr>
              <a:t>谱聚类算法构造样本集的</a:t>
            </a:r>
            <a:r>
              <a:rPr lang="zh-CN" altLang="zh-CN" sz="3200" b="1" kern="100" dirty="0">
                <a:solidFill>
                  <a:schemeClr val="tx1"/>
                </a:solidFill>
                <a:effectLst>
                  <a:outerShdw blurRad="38100" dist="38100" dir="2700000" algn="tl">
                    <a:srgbClr val="000000">
                      <a:alpha val="43137"/>
                    </a:srgbClr>
                  </a:outerShdw>
                </a:effectLst>
                <a:ea typeface="宋体" panose="02010600030101010101" pitchFamily="2" charset="-122"/>
                <a:cs typeface="宋体" panose="02010600030101010101" pitchFamily="2" charset="-122"/>
              </a:rPr>
              <a:t>邻接图</a:t>
            </a:r>
            <a:r>
              <a:rPr lang="zh-CN" altLang="zh-CN" sz="3200" kern="100" dirty="0">
                <a:solidFill>
                  <a:schemeClr val="tx1"/>
                </a:solidFill>
                <a:effectLst/>
                <a:ea typeface="宋体" panose="02010600030101010101" pitchFamily="2" charset="-122"/>
                <a:cs typeface="宋体" panose="02010600030101010101" pitchFamily="2" charset="-122"/>
              </a:rPr>
              <a:t>（也称为相似度图），得到图的</a:t>
            </a:r>
            <a:r>
              <a:rPr lang="zh-CN" altLang="zh-CN" sz="3200" b="1" kern="100" dirty="0">
                <a:solidFill>
                  <a:schemeClr val="tx1"/>
                </a:solidFill>
                <a:effectLst>
                  <a:outerShdw blurRad="38100" dist="38100" dir="2700000" algn="tl">
                    <a:srgbClr val="000000">
                      <a:alpha val="43137"/>
                    </a:srgbClr>
                  </a:outerShdw>
                </a:effectLst>
                <a:ea typeface="宋体" panose="02010600030101010101" pitchFamily="2" charset="-122"/>
                <a:cs typeface="宋体" panose="02010600030101010101" pitchFamily="2" charset="-122"/>
              </a:rPr>
              <a:t>拉普拉斯矩阵</a:t>
            </a:r>
            <a:r>
              <a:rPr lang="zh-CN" altLang="zh-CN" sz="3200" kern="100" dirty="0">
                <a:solidFill>
                  <a:schemeClr val="tx1"/>
                </a:solidFill>
                <a:effectLst/>
                <a:ea typeface="宋体" panose="02010600030101010101" pitchFamily="2" charset="-122"/>
                <a:cs typeface="宋体" panose="02010600030101010101" pitchFamily="2" charset="-122"/>
              </a:rPr>
              <a:t>。接下来对矩阵进行</a:t>
            </a:r>
            <a:r>
              <a:rPr lang="zh-CN" altLang="zh-CN" sz="3200" b="1" kern="100" dirty="0">
                <a:solidFill>
                  <a:schemeClr val="tx1"/>
                </a:solidFill>
                <a:effectLst>
                  <a:outerShdw blurRad="38100" dist="38100" dir="2700000" algn="tl">
                    <a:srgbClr val="000000">
                      <a:alpha val="43137"/>
                    </a:srgbClr>
                  </a:outerShdw>
                </a:effectLst>
                <a:ea typeface="宋体" panose="02010600030101010101" pitchFamily="2" charset="-122"/>
                <a:cs typeface="宋体" panose="02010600030101010101" pitchFamily="2" charset="-122"/>
              </a:rPr>
              <a:t>特征值</a:t>
            </a:r>
            <a:r>
              <a:rPr lang="zh-CN" altLang="zh-CN" sz="3200" kern="100" dirty="0">
                <a:solidFill>
                  <a:schemeClr val="tx1"/>
                </a:solidFill>
                <a:effectLst/>
                <a:ea typeface="宋体" panose="02010600030101010101" pitchFamily="2" charset="-122"/>
                <a:cs typeface="宋体" panose="02010600030101010101" pitchFamily="2" charset="-122"/>
              </a:rPr>
              <a:t>分解，通过对</a:t>
            </a:r>
            <a:r>
              <a:rPr lang="zh-CN" altLang="zh-CN" sz="3200" b="1" kern="100" dirty="0">
                <a:solidFill>
                  <a:schemeClr val="tx1"/>
                </a:solidFill>
                <a:effectLst>
                  <a:outerShdw blurRad="38100" dist="38100" dir="2700000" algn="tl">
                    <a:srgbClr val="000000">
                      <a:alpha val="43137"/>
                    </a:srgbClr>
                  </a:outerShdw>
                </a:effectLst>
                <a:ea typeface="宋体" panose="02010600030101010101" pitchFamily="2" charset="-122"/>
                <a:cs typeface="宋体" panose="02010600030101010101" pitchFamily="2" charset="-122"/>
              </a:rPr>
              <a:t>特征向量</a:t>
            </a:r>
            <a:r>
              <a:rPr lang="zh-CN" altLang="zh-CN" sz="3200" kern="100" dirty="0">
                <a:solidFill>
                  <a:schemeClr val="tx1"/>
                </a:solidFill>
                <a:effectLst/>
                <a:ea typeface="宋体" panose="02010600030101010101" pitchFamily="2" charset="-122"/>
                <a:cs typeface="宋体" panose="02010600030101010101" pitchFamily="2" charset="-122"/>
              </a:rPr>
              <a:t>进行处理构造出簇。</a:t>
            </a:r>
            <a:endParaRPr lang="zh-CN" altLang="en-US" sz="3200" dirty="0">
              <a:solidFill>
                <a:schemeClr val="tx1"/>
              </a:solidFill>
            </a:endParaRPr>
          </a:p>
        </p:txBody>
      </p:sp>
    </p:spTree>
    <p:extLst>
      <p:ext uri="{BB962C8B-B14F-4D97-AF65-F5344CB8AC3E}">
        <p14:creationId xmlns:p14="http://schemas.microsoft.com/office/powerpoint/2010/main" val="1389389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CB0861-D726-470D-B48D-CAED4EDD0319}"/>
              </a:ext>
            </a:extLst>
          </p:cNvPr>
          <p:cNvSpPr txBox="1"/>
          <p:nvPr/>
        </p:nvSpPr>
        <p:spPr>
          <a:xfrm>
            <a:off x="102741" y="421241"/>
            <a:ext cx="9144000" cy="646331"/>
          </a:xfrm>
          <a:prstGeom prst="rect">
            <a:avLst/>
          </a:prstGeom>
          <a:noFill/>
        </p:spPr>
        <p:txBody>
          <a:bodyPr wrap="square" rtlCol="0">
            <a:spAutoFit/>
          </a:bodyPr>
          <a:lstStyle/>
          <a:p>
            <a:r>
              <a:rPr lang="zh-CN" altLang="zh-CN" sz="3600" b="1" dirty="0"/>
              <a:t>谱聚类算法与离散数学的关系 体会与思考：</a:t>
            </a:r>
            <a:endParaRPr lang="zh-CN" altLang="zh-CN" sz="3600" dirty="0"/>
          </a:p>
        </p:txBody>
      </p:sp>
      <p:sp>
        <p:nvSpPr>
          <p:cNvPr id="5" name="矩形: 圆角 4">
            <a:extLst>
              <a:ext uri="{FF2B5EF4-FFF2-40B4-BE49-F238E27FC236}">
                <a16:creationId xmlns:a16="http://schemas.microsoft.com/office/drawing/2014/main" id="{4D7AC298-B710-4DEE-90BE-20AFE1A71EFE}"/>
              </a:ext>
            </a:extLst>
          </p:cNvPr>
          <p:cNvSpPr/>
          <p:nvPr/>
        </p:nvSpPr>
        <p:spPr>
          <a:xfrm>
            <a:off x="4241514" y="2418988"/>
            <a:ext cx="3708971" cy="246987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fontScale="62500" lnSpcReduction="20000"/>
          </a:bodyPr>
          <a:lstStyle/>
          <a:p>
            <a:pPr algn="just"/>
            <a:r>
              <a:rPr lang="zh-CN" altLang="zh-CN" sz="2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与等价关系划分之间的联系：</a:t>
            </a:r>
            <a:endParaRPr lang="en-US" altLang="zh-CN" sz="2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谱聚类算法建立在图论的谱图理论上，其本质是将聚类问题转化为图</a:t>
            </a:r>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的最优划分问题。在对图的处理上，谱聚类算法相当于将集合簇细化</a:t>
            </a:r>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为点集合簇，使在某一特定的点集合中的点满足同在同在一个集合的</a:t>
            </a:r>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等价关系，不同的集合构成集合簇，即划分。</a:t>
            </a:r>
            <a:endParaRPr lang="zh-CN" altLang="en-US" dirty="0">
              <a:solidFill>
                <a:schemeClr val="tx1"/>
              </a:solidFill>
            </a:endParaRPr>
          </a:p>
        </p:txBody>
      </p:sp>
      <p:sp>
        <p:nvSpPr>
          <p:cNvPr id="6" name="矩形: 圆角 5">
            <a:extLst>
              <a:ext uri="{FF2B5EF4-FFF2-40B4-BE49-F238E27FC236}">
                <a16:creationId xmlns:a16="http://schemas.microsoft.com/office/drawing/2014/main" id="{B19F4DD7-3873-4642-A58E-06AE8B6AB606}"/>
              </a:ext>
            </a:extLst>
          </p:cNvPr>
          <p:cNvSpPr/>
          <p:nvPr/>
        </p:nvSpPr>
        <p:spPr>
          <a:xfrm>
            <a:off x="8380288" y="2418988"/>
            <a:ext cx="3708971" cy="246987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lnSpcReduction="10000"/>
          </a:bodyPr>
          <a:lstStyle/>
          <a:p>
            <a:pPr algn="just"/>
            <a:r>
              <a:rPr lang="zh-CN" altLang="zh-CN" sz="1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所涉及的常见的划分准则有：</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最小割集准则：在对图像分割中产生了较好的效果但该准则容易产生分割出只包含几个顶点的较小子图的歪斜分割现象。</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规范割集准则：此方法通过计算分割后的连接边损失值在各个子图与所有顶点之间的连接边权重总值中所占比例之和来衡量划分的优劣。</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比例割集准则</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平均割集准则：一种最小化两两分割之间相似度的计算方法。</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最小最大割集准则：充分体现了子图内部相似度最大，子图之间的相似度最小原则，能够产生比较平衡的划分。</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多路规范割集准则</a:t>
            </a:r>
          </a:p>
          <a:p>
            <a:pPr algn="just"/>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不同的划分方法往往得到的结果不同，所以采用以上划分方法时，应当根据实际情况进行选择。</a:t>
            </a:r>
          </a:p>
        </p:txBody>
      </p:sp>
      <p:sp>
        <p:nvSpPr>
          <p:cNvPr id="4" name="矩形: 圆角 3">
            <a:extLst>
              <a:ext uri="{FF2B5EF4-FFF2-40B4-BE49-F238E27FC236}">
                <a16:creationId xmlns:a16="http://schemas.microsoft.com/office/drawing/2014/main" id="{6C632ABC-26B7-4909-B427-8E9F8BEB76A3}"/>
              </a:ext>
            </a:extLst>
          </p:cNvPr>
          <p:cNvSpPr/>
          <p:nvPr/>
        </p:nvSpPr>
        <p:spPr>
          <a:xfrm>
            <a:off x="102740" y="2418986"/>
            <a:ext cx="3626779" cy="246987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32500" lnSpcReduction="20000"/>
          </a:bodyPr>
          <a:lstStyle/>
          <a:p>
            <a:pPr algn="just"/>
            <a:r>
              <a:rPr lang="zh-CN" altLang="zh-CN" sz="4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与图论相关知识的联系</a:t>
            </a:r>
          </a:p>
          <a:p>
            <a:pPr indent="304800">
              <a:spcBef>
                <a:spcPts val="1470"/>
              </a:spcBef>
              <a:spcAft>
                <a:spcPts val="1470"/>
              </a:spcAft>
            </a:pPr>
            <a:r>
              <a:rPr lang="zh-CN" altLang="zh-CN" sz="32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谱聚类是一种基于图的机器学习算法。基于图的算法把样本数据看作图的顶点，根据数据点之间的距离构造边，形成带权重的图，然后通过对图进行处理来完成算法所需的功能。对于聚类问题，通过图的切割实现聚类，即将图切分成多个子图，这些子图就是对应的簇。</a:t>
            </a:r>
            <a:endParaRPr lang="zh-CN" altLang="zh-CN" sz="32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3200" kern="100" dirty="0">
                <a:solidFill>
                  <a:schemeClr val="tx1"/>
                </a:solidFill>
                <a:effectLst/>
                <a:ea typeface="宋体" panose="02010600030101010101" pitchFamily="2" charset="-122"/>
                <a:cs typeface="宋体" panose="02010600030101010101" pitchFamily="2" charset="-122"/>
              </a:rPr>
              <a:t>谱聚类算法构造样本集的邻接图（也称为相似度图），得到图的拉普拉斯矩阵。接下来对矩阵进行特征值分解，通过对特征向量进行处理构造出簇。</a:t>
            </a:r>
            <a:endParaRPr lang="zh-CN" altLang="en-US" sz="3200" dirty="0">
              <a:solidFill>
                <a:schemeClr val="tx1"/>
              </a:solidFill>
            </a:endParaRPr>
          </a:p>
        </p:txBody>
      </p:sp>
    </p:spTree>
    <p:extLst>
      <p:ext uri="{BB962C8B-B14F-4D97-AF65-F5344CB8AC3E}">
        <p14:creationId xmlns:p14="http://schemas.microsoft.com/office/powerpoint/2010/main" val="48931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5"/>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CB0861-D726-470D-B48D-CAED4EDD0319}"/>
              </a:ext>
            </a:extLst>
          </p:cNvPr>
          <p:cNvSpPr txBox="1"/>
          <p:nvPr/>
        </p:nvSpPr>
        <p:spPr>
          <a:xfrm>
            <a:off x="102741" y="421241"/>
            <a:ext cx="9144000" cy="646331"/>
          </a:xfrm>
          <a:prstGeom prst="rect">
            <a:avLst/>
          </a:prstGeom>
          <a:noFill/>
        </p:spPr>
        <p:txBody>
          <a:bodyPr wrap="square" rtlCol="0">
            <a:spAutoFit/>
          </a:bodyPr>
          <a:lstStyle/>
          <a:p>
            <a:r>
              <a:rPr lang="zh-CN" altLang="zh-CN" sz="3600" b="1" dirty="0"/>
              <a:t>谱聚类算法与离散数学的关系 体会与思考：</a:t>
            </a:r>
            <a:endParaRPr lang="zh-CN" altLang="zh-CN" sz="3600" dirty="0"/>
          </a:p>
        </p:txBody>
      </p:sp>
      <p:sp>
        <p:nvSpPr>
          <p:cNvPr id="6" name="矩形: 圆角 5">
            <a:extLst>
              <a:ext uri="{FF2B5EF4-FFF2-40B4-BE49-F238E27FC236}">
                <a16:creationId xmlns:a16="http://schemas.microsoft.com/office/drawing/2014/main" id="{B19F4DD7-3873-4642-A58E-06AE8B6AB606}"/>
              </a:ext>
            </a:extLst>
          </p:cNvPr>
          <p:cNvSpPr/>
          <p:nvPr/>
        </p:nvSpPr>
        <p:spPr>
          <a:xfrm>
            <a:off x="8380288" y="2418988"/>
            <a:ext cx="3708971" cy="246987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lnSpcReduction="10000"/>
          </a:bodyPr>
          <a:lstStyle/>
          <a:p>
            <a:pPr algn="just"/>
            <a:r>
              <a:rPr lang="zh-CN" altLang="zh-CN" sz="1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所涉及的常见的划分准则有：</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最小割集准则：在对图像分割中产生了较好的效果但该准则容易产生分割出只包含几个顶点的较小子图的歪斜分割现象。</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规范割集准则：此方法通过计算分割后的连接边损失值在各个子图与所有顶点之间的连接边权重总值中所占比例之和来衡量划分的优劣。</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比例割集准则</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平均割集准则：一种最小化两两分割之间相似度的计算方法。</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最小最大割集准则：充分体现了子图内部相似度最大，子图之间的相似度最小原则，能够产生比较平衡的划分。</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多路规范割集准则</a:t>
            </a:r>
          </a:p>
          <a:p>
            <a:pPr algn="just"/>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不同的划分方法往往得到的结果不同，所以采用以上划分方法时，应当根据实际情况进行选择。</a:t>
            </a:r>
          </a:p>
        </p:txBody>
      </p:sp>
      <p:sp>
        <p:nvSpPr>
          <p:cNvPr id="4" name="矩形: 圆角 3">
            <a:extLst>
              <a:ext uri="{FF2B5EF4-FFF2-40B4-BE49-F238E27FC236}">
                <a16:creationId xmlns:a16="http://schemas.microsoft.com/office/drawing/2014/main" id="{6C632ABC-26B7-4909-B427-8E9F8BEB76A3}"/>
              </a:ext>
            </a:extLst>
          </p:cNvPr>
          <p:cNvSpPr/>
          <p:nvPr/>
        </p:nvSpPr>
        <p:spPr>
          <a:xfrm>
            <a:off x="102740" y="2418986"/>
            <a:ext cx="3626779" cy="246987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32500" lnSpcReduction="20000"/>
          </a:bodyPr>
          <a:lstStyle/>
          <a:p>
            <a:pPr algn="just"/>
            <a:r>
              <a:rPr lang="zh-CN" altLang="zh-CN" sz="4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与图论相关知识的联系</a:t>
            </a:r>
          </a:p>
          <a:p>
            <a:pPr indent="304800">
              <a:spcBef>
                <a:spcPts val="1470"/>
              </a:spcBef>
              <a:spcAft>
                <a:spcPts val="1470"/>
              </a:spcAft>
            </a:pPr>
            <a:r>
              <a:rPr lang="zh-CN" altLang="zh-CN" sz="32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谱聚类是一种基于图的机器学习算法。基于图的算法把样本数据看作图的顶点，根据数据点之间的距离构造边，形成带权重的图，然后通过对图进行处理来完成算法所需的功能。对于聚类问题，通过图的切割实现聚类，即将图切分成多个子图，这些子图就是对应的簇。</a:t>
            </a:r>
            <a:endParaRPr lang="zh-CN" altLang="zh-CN" sz="32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3200" kern="100" dirty="0">
                <a:solidFill>
                  <a:schemeClr val="tx1"/>
                </a:solidFill>
                <a:effectLst/>
                <a:ea typeface="宋体" panose="02010600030101010101" pitchFamily="2" charset="-122"/>
                <a:cs typeface="宋体" panose="02010600030101010101" pitchFamily="2" charset="-122"/>
              </a:rPr>
              <a:t>谱聚类算法构造样本集的邻接图（也称为相似度图），得到图的拉普拉斯矩阵。接下来对矩阵进行特征值分解，通过对特征向量进行处理构造出簇。</a:t>
            </a:r>
            <a:endParaRPr lang="zh-CN" altLang="en-US" sz="3200" dirty="0">
              <a:solidFill>
                <a:schemeClr val="tx1"/>
              </a:solidFill>
            </a:endParaRPr>
          </a:p>
        </p:txBody>
      </p:sp>
      <p:sp>
        <p:nvSpPr>
          <p:cNvPr id="5" name="矩形: 圆角 4">
            <a:extLst>
              <a:ext uri="{FF2B5EF4-FFF2-40B4-BE49-F238E27FC236}">
                <a16:creationId xmlns:a16="http://schemas.microsoft.com/office/drawing/2014/main" id="{4D7AC298-B710-4DEE-90BE-20AFE1A71EFE}"/>
              </a:ext>
            </a:extLst>
          </p:cNvPr>
          <p:cNvSpPr/>
          <p:nvPr/>
        </p:nvSpPr>
        <p:spPr>
          <a:xfrm>
            <a:off x="914400" y="1171254"/>
            <a:ext cx="10243335" cy="50959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just"/>
            <a:r>
              <a:rPr lang="zh-CN" altLang="zh-CN" sz="4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与等价关系划分之间的联系：</a:t>
            </a:r>
            <a:endParaRPr lang="en-US" altLang="zh-CN" sz="4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谱聚类算法建立在图论的谱图理论上，其本质是将聚类问题转化为图的最优划分问题。在对图的处理上，谱聚类算法相当于将集合簇细化为点集合簇，使在某一特定的点集合中的点满足同在同在一个集合的</a:t>
            </a:r>
            <a:endParaRPr lang="en-US"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等价关系，不同的集合构成集合簇，即</a:t>
            </a:r>
            <a:r>
              <a:rPr lang="zh-CN" altLang="zh-CN" sz="3200" b="1" kern="100" dirty="0">
                <a:solidFill>
                  <a:schemeClr val="tx1"/>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rPr>
              <a:t>划分</a:t>
            </a:r>
            <a:r>
              <a:rPr lang="zh-CN"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3200" dirty="0">
              <a:solidFill>
                <a:schemeClr val="tx1"/>
              </a:solidFill>
            </a:endParaRPr>
          </a:p>
        </p:txBody>
      </p:sp>
    </p:spTree>
    <p:extLst>
      <p:ext uri="{BB962C8B-B14F-4D97-AF65-F5344CB8AC3E}">
        <p14:creationId xmlns:p14="http://schemas.microsoft.com/office/powerpoint/2010/main" val="1736712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CB0861-D726-470D-B48D-CAED4EDD0319}"/>
              </a:ext>
            </a:extLst>
          </p:cNvPr>
          <p:cNvSpPr txBox="1"/>
          <p:nvPr/>
        </p:nvSpPr>
        <p:spPr>
          <a:xfrm>
            <a:off x="102741" y="421241"/>
            <a:ext cx="9144000" cy="646331"/>
          </a:xfrm>
          <a:prstGeom prst="rect">
            <a:avLst/>
          </a:prstGeom>
          <a:noFill/>
        </p:spPr>
        <p:txBody>
          <a:bodyPr wrap="square" rtlCol="0">
            <a:spAutoFit/>
          </a:bodyPr>
          <a:lstStyle/>
          <a:p>
            <a:r>
              <a:rPr lang="zh-CN" altLang="zh-CN" sz="3600" b="1" dirty="0"/>
              <a:t>谱聚类算法与离散数学的关系 体会与思考：</a:t>
            </a:r>
            <a:endParaRPr lang="zh-CN" altLang="zh-CN" sz="3600" dirty="0"/>
          </a:p>
        </p:txBody>
      </p:sp>
      <p:sp>
        <p:nvSpPr>
          <p:cNvPr id="6" name="矩形: 圆角 5">
            <a:extLst>
              <a:ext uri="{FF2B5EF4-FFF2-40B4-BE49-F238E27FC236}">
                <a16:creationId xmlns:a16="http://schemas.microsoft.com/office/drawing/2014/main" id="{B19F4DD7-3873-4642-A58E-06AE8B6AB606}"/>
              </a:ext>
            </a:extLst>
          </p:cNvPr>
          <p:cNvSpPr/>
          <p:nvPr/>
        </p:nvSpPr>
        <p:spPr>
          <a:xfrm>
            <a:off x="8380288" y="2418988"/>
            <a:ext cx="3708971" cy="246987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lnSpcReduction="10000"/>
          </a:bodyPr>
          <a:lstStyle/>
          <a:p>
            <a:pPr algn="just"/>
            <a:r>
              <a:rPr lang="zh-CN" altLang="zh-CN" sz="1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所涉及的常见的划分准则有：</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最小割集准则：在对图像分割中产生了较好的效果但该准则容易产生分割出只包含几个顶点的较小子图的歪斜分割现象。</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规范割集准则：此方法通过计算分割后的连接边损失值在各个子图与所有顶点之间的连接边权重总值中所占比例之和来衡量划分的优劣。</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比例割集准则</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平均割集准则：一种最小化两两分割之间相似度的计算方法。</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最小最大割集准则：充分体现了子图内部相似度最大，子图之间的相似度最小原则，能够产生比较平衡的划分。</a:t>
            </a:r>
          </a:p>
          <a:p>
            <a:pPr lvl="0" algn="just"/>
            <a:r>
              <a:rPr lang="en-US"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多路规范割集准则</a:t>
            </a:r>
          </a:p>
          <a:p>
            <a:pPr algn="just"/>
            <a:r>
              <a:rPr lang="zh-CN" altLang="zh-CN" sz="1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不同的划分方法往往得到的结果不同，所以采用以上划分方法时，应当根据实际情况进行选择。</a:t>
            </a:r>
          </a:p>
        </p:txBody>
      </p:sp>
      <p:sp>
        <p:nvSpPr>
          <p:cNvPr id="4" name="矩形: 圆角 3">
            <a:extLst>
              <a:ext uri="{FF2B5EF4-FFF2-40B4-BE49-F238E27FC236}">
                <a16:creationId xmlns:a16="http://schemas.microsoft.com/office/drawing/2014/main" id="{6C632ABC-26B7-4909-B427-8E9F8BEB76A3}"/>
              </a:ext>
            </a:extLst>
          </p:cNvPr>
          <p:cNvSpPr/>
          <p:nvPr/>
        </p:nvSpPr>
        <p:spPr>
          <a:xfrm>
            <a:off x="102740" y="2418986"/>
            <a:ext cx="3626779" cy="246987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32500" lnSpcReduction="20000"/>
          </a:bodyPr>
          <a:lstStyle/>
          <a:p>
            <a:pPr algn="just"/>
            <a:r>
              <a:rPr lang="zh-CN" altLang="zh-CN" sz="4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与图论相关知识的联系</a:t>
            </a:r>
          </a:p>
          <a:p>
            <a:pPr indent="304800">
              <a:spcBef>
                <a:spcPts val="1470"/>
              </a:spcBef>
              <a:spcAft>
                <a:spcPts val="1470"/>
              </a:spcAft>
            </a:pPr>
            <a:r>
              <a:rPr lang="zh-CN" altLang="zh-CN" sz="32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谱聚类是一种基于图的机器学习算法。基于图的算法把样本数据看作图的顶点，根据数据点之间的距离构造边，形成带权重的图，然后通过对图进行处理来完成算法所需的功能。对于聚类问题，通过图的切割实现聚类，即将图切分成多个子图，这些子图就是对应的簇。</a:t>
            </a:r>
            <a:endParaRPr lang="zh-CN" altLang="zh-CN" sz="32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3200" kern="100" dirty="0">
                <a:solidFill>
                  <a:schemeClr val="tx1"/>
                </a:solidFill>
                <a:effectLst/>
                <a:ea typeface="宋体" panose="02010600030101010101" pitchFamily="2" charset="-122"/>
                <a:cs typeface="宋体" panose="02010600030101010101" pitchFamily="2" charset="-122"/>
              </a:rPr>
              <a:t>谱聚类算法构造样本集的邻接图（也称为相似度图），得到图的拉普拉斯矩阵。接下来对矩阵进行特征值分解，通过对特征向量进行处理构造出簇。</a:t>
            </a:r>
            <a:endParaRPr lang="zh-CN" altLang="en-US" sz="3200" dirty="0">
              <a:solidFill>
                <a:schemeClr val="tx1"/>
              </a:solidFill>
            </a:endParaRPr>
          </a:p>
        </p:txBody>
      </p:sp>
      <p:sp>
        <p:nvSpPr>
          <p:cNvPr id="5" name="矩形: 圆角 4">
            <a:extLst>
              <a:ext uri="{FF2B5EF4-FFF2-40B4-BE49-F238E27FC236}">
                <a16:creationId xmlns:a16="http://schemas.microsoft.com/office/drawing/2014/main" id="{4D7AC298-B710-4DEE-90BE-20AFE1A71EFE}"/>
              </a:ext>
            </a:extLst>
          </p:cNvPr>
          <p:cNvSpPr/>
          <p:nvPr/>
        </p:nvSpPr>
        <p:spPr>
          <a:xfrm>
            <a:off x="4161035" y="2418984"/>
            <a:ext cx="3791164" cy="246987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fontScale="47500" lnSpcReduction="20000"/>
          </a:bodyPr>
          <a:lstStyle/>
          <a:p>
            <a:pPr algn="just"/>
            <a:r>
              <a:rPr lang="zh-CN" altLang="zh-CN" sz="4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与等价关系划分之间的联系：</a:t>
            </a:r>
            <a:endParaRPr lang="en-US" altLang="zh-CN" sz="4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谱聚类算法建立在图论的谱图理论上，其本质是将聚类问题转化为图</a:t>
            </a:r>
            <a:endParaRPr lang="en-US"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的最优划分问题。在对图的处理上，谱聚类算法相当于将集合簇细化</a:t>
            </a:r>
            <a:endParaRPr lang="en-US"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为点集合簇，使在某一特定的点集合中的点满足同在同在一个集合的</a:t>
            </a:r>
            <a:endParaRPr lang="en-US"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等价关系，不同的集合构成集合簇，即划分。</a:t>
            </a:r>
            <a:endParaRPr lang="zh-CN" altLang="en-US" sz="3200" dirty="0">
              <a:solidFill>
                <a:schemeClr val="tx1"/>
              </a:solidFill>
            </a:endParaRPr>
          </a:p>
        </p:txBody>
      </p:sp>
    </p:spTree>
    <p:extLst>
      <p:ext uri="{BB962C8B-B14F-4D97-AF65-F5344CB8AC3E}">
        <p14:creationId xmlns:p14="http://schemas.microsoft.com/office/powerpoint/2010/main" val="1976749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6"/>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5" name="3D 模型 4">
                <a:extLst>
                  <a:ext uri="{FF2B5EF4-FFF2-40B4-BE49-F238E27FC236}">
                    <a16:creationId xmlns:a16="http://schemas.microsoft.com/office/drawing/2014/main" id="{C909CCE2-2EB0-486A-8F6C-5883CFBF48BB}"/>
                  </a:ext>
                </a:extLst>
              </p:cNvPr>
              <p:cNvGraphicFramePr>
                <a:graphicFrameLocks noChangeAspect="1"/>
              </p:cNvGraphicFramePr>
              <p:nvPr>
                <p:extLst>
                  <p:ext uri="{D42A27DB-BD31-4B8C-83A1-F6EECF244321}">
                    <p14:modId xmlns:p14="http://schemas.microsoft.com/office/powerpoint/2010/main" val="1122055901"/>
                  </p:ext>
                </p:extLst>
              </p:nvPr>
            </p:nvGraphicFramePr>
            <p:xfrm>
              <a:off x="468920" y="223284"/>
              <a:ext cx="2632640" cy="2631551"/>
            </p:xfrm>
            <a:graphic>
              <a:graphicData uri="http://schemas.microsoft.com/office/drawing/2017/model3d">
                <am3d:model3d r:embed="rId2">
                  <am3d:spPr>
                    <a:xfrm>
                      <a:off x="0" y="0"/>
                      <a:ext cx="2632640" cy="2631551"/>
                    </a:xfrm>
                    <a:prstGeom prst="rect">
                      <a:avLst/>
                    </a:prstGeom>
                  </am3d:spPr>
                  <am3d:camera>
                    <am3d:pos x="0" y="0" z="67457479"/>
                    <am3d:up dx="0" dy="36000000" dz="0"/>
                    <am3d:lookAt x="0" y="0" z="0"/>
                    <am3d:perspective fov="2700000"/>
                  </am3d:camera>
                  <am3d:trans>
                    <am3d:meterPerModelUnit n="10779634" d="1000000"/>
                    <am3d:preTrans dx="79863103" dy="-16266666" dz="-97000453"/>
                    <am3d:scale>
                      <am3d:sx n="1000000" d="1000000"/>
                      <am3d:sy n="1000000" d="1000000"/>
                      <am3d:sz n="1000000" d="1000000"/>
                    </am3d:scale>
                    <am3d:rot ax="-97637" ay="-117042" az="3313"/>
                    <am3d:postTrans dx="0" dy="0" dz="0"/>
                  </am3d:trans>
                  <am3d:raster rName="Office3DRenderer" rVer="16.0.8326">
                    <am3d:blip r:embed="rId3"/>
                  </am3d:raster>
                  <am3d:objViewport viewportSz="378793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模型 4">
                <a:extLst>
                  <a:ext uri="{FF2B5EF4-FFF2-40B4-BE49-F238E27FC236}">
                    <a16:creationId xmlns:a16="http://schemas.microsoft.com/office/drawing/2014/main" id="{C909CCE2-2EB0-486A-8F6C-5883CFBF48BB}"/>
                  </a:ext>
                </a:extLst>
              </p:cNvPr>
              <p:cNvPicPr>
                <a:picLocks noGrp="1" noRot="1" noChangeAspect="1" noMove="1" noResize="1" noEditPoints="1" noAdjustHandles="1" noChangeArrowheads="1" noChangeShapeType="1" noCrop="1"/>
              </p:cNvPicPr>
              <p:nvPr/>
            </p:nvPicPr>
            <p:blipFill>
              <a:blip r:embed="rId3"/>
              <a:stretch>
                <a:fillRect/>
              </a:stretch>
            </p:blipFill>
            <p:spPr>
              <a:xfrm>
                <a:off x="468920" y="223284"/>
                <a:ext cx="2632640" cy="2631551"/>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6" name="3D 模型 5">
                <a:extLst>
                  <a:ext uri="{FF2B5EF4-FFF2-40B4-BE49-F238E27FC236}">
                    <a16:creationId xmlns:a16="http://schemas.microsoft.com/office/drawing/2014/main" id="{444952A9-FBB4-4675-8B68-00A2F6164D8A}"/>
                  </a:ext>
                </a:extLst>
              </p:cNvPr>
              <p:cNvGraphicFramePr>
                <a:graphicFrameLocks noChangeAspect="1"/>
              </p:cNvGraphicFramePr>
              <p:nvPr>
                <p:extLst>
                  <p:ext uri="{D42A27DB-BD31-4B8C-83A1-F6EECF244321}">
                    <p14:modId xmlns:p14="http://schemas.microsoft.com/office/powerpoint/2010/main" val="3630467051"/>
                  </p:ext>
                </p:extLst>
              </p:nvPr>
            </p:nvGraphicFramePr>
            <p:xfrm>
              <a:off x="4685812" y="227154"/>
              <a:ext cx="2793673" cy="2609725"/>
            </p:xfrm>
            <a:graphic>
              <a:graphicData uri="http://schemas.microsoft.com/office/drawing/2017/model3d">
                <am3d:model3d r:embed="rId4">
                  <am3d:spPr>
                    <a:xfrm>
                      <a:off x="0" y="0"/>
                      <a:ext cx="2793673" cy="2609725"/>
                    </a:xfrm>
                    <a:prstGeom prst="rect">
                      <a:avLst/>
                    </a:prstGeom>
                  </am3d:spPr>
                  <am3d:camera>
                    <am3d:pos x="0" y="0" z="65990457"/>
                    <am3d:up dx="0" dy="36000000" dz="0"/>
                    <am3d:lookAt x="0" y="0" z="0"/>
                    <am3d:perspective fov="2700000"/>
                  </am3d:camera>
                  <am3d:trans>
                    <am3d:meterPerModelUnit n="10812331" d="1000000"/>
                    <am3d:preTrans dx="-27811215" dy="-2101759" dz="-97294672"/>
                    <am3d:scale>
                      <am3d:sx n="1000000" d="1000000"/>
                      <am3d:sy n="1000000" d="1000000"/>
                      <am3d:sz n="1000000" d="1000000"/>
                    </am3d:scale>
                    <am3d:rot ax="267243" ay="38091" az="2983"/>
                    <am3d:postTrans dx="0" dy="0" dz="0"/>
                  </am3d:trans>
                  <am3d:raster rName="Office3DRenderer" rVer="16.0.8326">
                    <am3d:blip r:embed="rId5"/>
                  </am3d:raster>
                  <am3d:objViewport viewportSz="387693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模型 5">
                <a:extLst>
                  <a:ext uri="{FF2B5EF4-FFF2-40B4-BE49-F238E27FC236}">
                    <a16:creationId xmlns:a16="http://schemas.microsoft.com/office/drawing/2014/main" id="{444952A9-FBB4-4675-8B68-00A2F6164D8A}"/>
                  </a:ext>
                </a:extLst>
              </p:cNvPr>
              <p:cNvPicPr>
                <a:picLocks noGrp="1" noRot="1" noChangeAspect="1" noMove="1" noResize="1" noEditPoints="1" noAdjustHandles="1" noChangeArrowheads="1" noChangeShapeType="1" noCrop="1"/>
              </p:cNvPicPr>
              <p:nvPr/>
            </p:nvPicPr>
            <p:blipFill>
              <a:blip r:embed="rId5"/>
              <a:stretch>
                <a:fillRect/>
              </a:stretch>
            </p:blipFill>
            <p:spPr>
              <a:xfrm>
                <a:off x="4685812" y="227154"/>
                <a:ext cx="2793673" cy="260972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7" name="3D 模型 6">
                <a:extLst>
                  <a:ext uri="{FF2B5EF4-FFF2-40B4-BE49-F238E27FC236}">
                    <a16:creationId xmlns:a16="http://schemas.microsoft.com/office/drawing/2014/main" id="{98D93AEA-52E2-4CB3-B9A5-2E1F8017AD97}"/>
                  </a:ext>
                </a:extLst>
              </p:cNvPr>
              <p:cNvGraphicFramePr>
                <a:graphicFrameLocks noChangeAspect="1"/>
              </p:cNvGraphicFramePr>
              <p:nvPr>
                <p:extLst>
                  <p:ext uri="{D42A27DB-BD31-4B8C-83A1-F6EECF244321}">
                    <p14:modId xmlns:p14="http://schemas.microsoft.com/office/powerpoint/2010/main" val="4183137399"/>
                  </p:ext>
                </p:extLst>
              </p:nvPr>
            </p:nvGraphicFramePr>
            <p:xfrm>
              <a:off x="9099371" y="73676"/>
              <a:ext cx="2617804" cy="2666919"/>
            </p:xfrm>
            <a:graphic>
              <a:graphicData uri="http://schemas.microsoft.com/office/drawing/2017/model3d">
                <am3d:model3d r:embed="rId6">
                  <am3d:spPr>
                    <a:xfrm>
                      <a:off x="0" y="0"/>
                      <a:ext cx="2617804" cy="2666919"/>
                    </a:xfrm>
                    <a:prstGeom prst="rect">
                      <a:avLst/>
                    </a:prstGeom>
                  </am3d:spPr>
                  <am3d:camera>
                    <am3d:pos x="0" y="0" z="67455569"/>
                    <am3d:up dx="0" dy="36000000" dz="0"/>
                    <am3d:lookAt x="0" y="0" z="0"/>
                    <am3d:perspective fov="2700000"/>
                  </am3d:camera>
                  <am3d:trans>
                    <am3d:meterPerModelUnit n="10768777" d="1000000"/>
                    <am3d:preTrans dx="1558322" dy="27378296" dz="-96902752"/>
                    <am3d:scale>
                      <am3d:sx n="1000000" d="1000000"/>
                      <am3d:sy n="1000000" d="1000000"/>
                      <am3d:sz n="1000000" d="1000000"/>
                    </am3d:scale>
                    <am3d:rot ax="-39338" ay="273255" az="-3109"/>
                    <am3d:postTrans dx="0" dy="0" dz="0"/>
                  </am3d:trans>
                  <am3d:raster rName="Office3DRenderer" rVer="16.0.8326">
                    <am3d:blip r:embed="rId7"/>
                  </am3d:raster>
                  <am3d:objViewport viewportSz="37880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模型 6">
                <a:extLst>
                  <a:ext uri="{FF2B5EF4-FFF2-40B4-BE49-F238E27FC236}">
                    <a16:creationId xmlns:a16="http://schemas.microsoft.com/office/drawing/2014/main" id="{98D93AEA-52E2-4CB3-B9A5-2E1F8017AD97}"/>
                  </a:ext>
                </a:extLst>
              </p:cNvPr>
              <p:cNvPicPr>
                <a:picLocks noGrp="1" noRot="1" noChangeAspect="1" noMove="1" noResize="1" noEditPoints="1" noAdjustHandles="1" noChangeArrowheads="1" noChangeShapeType="1" noCrop="1"/>
              </p:cNvPicPr>
              <p:nvPr/>
            </p:nvPicPr>
            <p:blipFill>
              <a:blip r:embed="rId7"/>
              <a:stretch>
                <a:fillRect/>
              </a:stretch>
            </p:blipFill>
            <p:spPr>
              <a:xfrm>
                <a:off x="9099371" y="73676"/>
                <a:ext cx="2617804" cy="2666919"/>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模型 7">
                <a:extLst>
                  <a:ext uri="{FF2B5EF4-FFF2-40B4-BE49-F238E27FC236}">
                    <a16:creationId xmlns:a16="http://schemas.microsoft.com/office/drawing/2014/main" id="{423A1A0E-F47D-47B8-A170-01D337BF4AE0}"/>
                  </a:ext>
                </a:extLst>
              </p:cNvPr>
              <p:cNvGraphicFramePr>
                <a:graphicFrameLocks noChangeAspect="1"/>
              </p:cNvGraphicFramePr>
              <p:nvPr>
                <p:extLst>
                  <p:ext uri="{D42A27DB-BD31-4B8C-83A1-F6EECF244321}">
                    <p14:modId xmlns:p14="http://schemas.microsoft.com/office/powerpoint/2010/main" val="33142805"/>
                  </p:ext>
                </p:extLst>
              </p:nvPr>
            </p:nvGraphicFramePr>
            <p:xfrm>
              <a:off x="2383304" y="3610604"/>
              <a:ext cx="2750620" cy="2761919"/>
            </p:xfrm>
            <a:graphic>
              <a:graphicData uri="http://schemas.microsoft.com/office/drawing/2017/model3d">
                <am3d:model3d r:embed="rId8">
                  <am3d:spPr>
                    <a:xfrm>
                      <a:off x="0" y="0"/>
                      <a:ext cx="2750620" cy="2761919"/>
                    </a:xfrm>
                    <a:prstGeom prst="rect">
                      <a:avLst/>
                    </a:prstGeom>
                  </am3d:spPr>
                  <am3d:camera>
                    <am3d:pos x="0" y="0" z="67382287"/>
                    <am3d:up dx="0" dy="36000000" dz="0"/>
                    <am3d:lookAt x="0" y="0" z="0"/>
                    <am3d:perspective fov="2700000"/>
                  </am3d:camera>
                  <am3d:trans>
                    <am3d:meterPerModelUnit n="10725572" d="1000000"/>
                    <am3d:preTrans dx="14632855" dy="-6714560" dz="-96513974"/>
                    <am3d:scale>
                      <am3d:sx n="1000000" d="1000000"/>
                      <am3d:sy n="1000000" d="1000000"/>
                      <am3d:sz n="1000000" d="1000000"/>
                    </am3d:scale>
                    <am3d:rot ax="55685" ay="74348" az="1208"/>
                    <am3d:postTrans dx="0" dy="0" dz="0"/>
                  </am3d:trans>
                  <am3d:raster rName="Office3DRenderer" rVer="16.0.8326">
                    <am3d:blip r:embed="rId9"/>
                  </am3d:raster>
                  <am3d:objViewport viewportSz="398090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模型 7">
                <a:extLst>
                  <a:ext uri="{FF2B5EF4-FFF2-40B4-BE49-F238E27FC236}">
                    <a16:creationId xmlns:a16="http://schemas.microsoft.com/office/drawing/2014/main" id="{423A1A0E-F47D-47B8-A170-01D337BF4AE0}"/>
                  </a:ext>
                </a:extLst>
              </p:cNvPr>
              <p:cNvPicPr>
                <a:picLocks noGrp="1" noRot="1" noChangeAspect="1" noMove="1" noResize="1" noEditPoints="1" noAdjustHandles="1" noChangeArrowheads="1" noChangeShapeType="1" noCrop="1"/>
              </p:cNvPicPr>
              <p:nvPr/>
            </p:nvPicPr>
            <p:blipFill>
              <a:blip r:embed="rId9"/>
              <a:stretch>
                <a:fillRect/>
              </a:stretch>
            </p:blipFill>
            <p:spPr>
              <a:xfrm>
                <a:off x="2383304" y="3610604"/>
                <a:ext cx="2750620" cy="2761919"/>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9" name="3D 模型 8">
                <a:extLst>
                  <a:ext uri="{FF2B5EF4-FFF2-40B4-BE49-F238E27FC236}">
                    <a16:creationId xmlns:a16="http://schemas.microsoft.com/office/drawing/2014/main" id="{95225F7E-4299-452E-A57B-312EFA63EF14}"/>
                  </a:ext>
                </a:extLst>
              </p:cNvPr>
              <p:cNvGraphicFramePr>
                <a:graphicFrameLocks noChangeAspect="1"/>
              </p:cNvGraphicFramePr>
              <p:nvPr>
                <p:extLst>
                  <p:ext uri="{D42A27DB-BD31-4B8C-83A1-F6EECF244321}">
                    <p14:modId xmlns:p14="http://schemas.microsoft.com/office/powerpoint/2010/main" val="610675196"/>
                  </p:ext>
                </p:extLst>
              </p:nvPr>
            </p:nvGraphicFramePr>
            <p:xfrm>
              <a:off x="7034165" y="3636370"/>
              <a:ext cx="2798442" cy="2735194"/>
            </p:xfrm>
            <a:graphic>
              <a:graphicData uri="http://schemas.microsoft.com/office/drawing/2017/model3d">
                <am3d:model3d r:embed="rId10">
                  <am3d:spPr>
                    <a:xfrm>
                      <a:off x="0" y="0"/>
                      <a:ext cx="2798442" cy="2735194"/>
                    </a:xfrm>
                    <a:prstGeom prst="rect">
                      <a:avLst/>
                    </a:prstGeom>
                  </am3d:spPr>
                  <am3d:camera>
                    <am3d:pos x="0" y="0" z="67292551"/>
                    <am3d:up dx="0" dy="36000000" dz="0"/>
                    <am3d:lookAt x="0" y="0" z="0"/>
                    <am3d:perspective fov="2700000"/>
                  </am3d:camera>
                  <am3d:trans>
                    <am3d:meterPerModelUnit n="10779633" d="1000000"/>
                    <am3d:preTrans dx="-29659152" dy="-11855393" dz="-97000445"/>
                    <am3d:scale>
                      <am3d:sx n="1000000" d="1000000"/>
                      <am3d:sy n="1000000" d="1000000"/>
                      <am3d:sz n="1000000" d="1000000"/>
                    </am3d:scale>
                    <am3d:rot ax="261421" ay="-93101" az="-7103"/>
                    <am3d:postTrans dx="0" dy="0" dz="0"/>
                  </am3d:trans>
                  <am3d:raster rName="Office3DRenderer" rVer="16.0.8326">
                    <am3d:blip r:embed="rId11"/>
                  </am3d:raster>
                  <am3d:objViewport viewportSz="396189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模型 8">
                <a:extLst>
                  <a:ext uri="{FF2B5EF4-FFF2-40B4-BE49-F238E27FC236}">
                    <a16:creationId xmlns:a16="http://schemas.microsoft.com/office/drawing/2014/main" id="{95225F7E-4299-452E-A57B-312EFA63EF14}"/>
                  </a:ext>
                </a:extLst>
              </p:cNvPr>
              <p:cNvPicPr>
                <a:picLocks noGrp="1" noRot="1" noChangeAspect="1" noMove="1" noResize="1" noEditPoints="1" noAdjustHandles="1" noChangeArrowheads="1" noChangeShapeType="1" noCrop="1"/>
              </p:cNvPicPr>
              <p:nvPr/>
            </p:nvPicPr>
            <p:blipFill>
              <a:blip r:embed="rId11"/>
              <a:stretch>
                <a:fillRect/>
              </a:stretch>
            </p:blipFill>
            <p:spPr>
              <a:xfrm>
                <a:off x="7034165" y="3636370"/>
                <a:ext cx="2798442" cy="2735194"/>
              </a:xfrm>
              <a:prstGeom prst="rect">
                <a:avLst/>
              </a:prstGeom>
            </p:spPr>
          </p:pic>
        </mc:Fallback>
      </mc:AlternateContent>
    </p:spTree>
    <p:extLst>
      <p:ext uri="{BB962C8B-B14F-4D97-AF65-F5344CB8AC3E}">
        <p14:creationId xmlns:p14="http://schemas.microsoft.com/office/powerpoint/2010/main" val="1884310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CB0861-D726-470D-B48D-CAED4EDD0319}"/>
              </a:ext>
            </a:extLst>
          </p:cNvPr>
          <p:cNvSpPr txBox="1"/>
          <p:nvPr/>
        </p:nvSpPr>
        <p:spPr>
          <a:xfrm>
            <a:off x="102741" y="421241"/>
            <a:ext cx="9144000" cy="646331"/>
          </a:xfrm>
          <a:prstGeom prst="rect">
            <a:avLst/>
          </a:prstGeom>
          <a:noFill/>
        </p:spPr>
        <p:txBody>
          <a:bodyPr wrap="square" rtlCol="0">
            <a:spAutoFit/>
          </a:bodyPr>
          <a:lstStyle/>
          <a:p>
            <a:r>
              <a:rPr lang="zh-CN" altLang="zh-CN" sz="3600" b="1" dirty="0"/>
              <a:t>谱聚类算法与离散数学的关系 体会与思考：</a:t>
            </a:r>
            <a:endParaRPr lang="zh-CN" altLang="zh-CN" sz="3600" dirty="0"/>
          </a:p>
        </p:txBody>
      </p:sp>
      <p:sp>
        <p:nvSpPr>
          <p:cNvPr id="4" name="矩形: 圆角 3">
            <a:extLst>
              <a:ext uri="{FF2B5EF4-FFF2-40B4-BE49-F238E27FC236}">
                <a16:creationId xmlns:a16="http://schemas.microsoft.com/office/drawing/2014/main" id="{6C632ABC-26B7-4909-B427-8E9F8BEB76A3}"/>
              </a:ext>
            </a:extLst>
          </p:cNvPr>
          <p:cNvSpPr/>
          <p:nvPr/>
        </p:nvSpPr>
        <p:spPr>
          <a:xfrm>
            <a:off x="102740" y="2418986"/>
            <a:ext cx="3626779" cy="246987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32500" lnSpcReduction="20000"/>
          </a:bodyPr>
          <a:lstStyle/>
          <a:p>
            <a:pPr algn="just"/>
            <a:r>
              <a:rPr lang="zh-CN" altLang="zh-CN" sz="4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与图论相关知识的联系</a:t>
            </a:r>
          </a:p>
          <a:p>
            <a:pPr indent="304800">
              <a:spcBef>
                <a:spcPts val="1470"/>
              </a:spcBef>
              <a:spcAft>
                <a:spcPts val="1470"/>
              </a:spcAft>
            </a:pPr>
            <a:r>
              <a:rPr lang="zh-CN" altLang="zh-CN" sz="32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谱聚类是一种基于图的机器学习算法。基于图的算法把样本数据看作图的顶点，根据数据点之间的距离构造边，形成带权重的图，然后通过对图进行处理来完成算法所需的功能。对于聚类问题，通过图的切割实现聚类，即将图切分成多个子图，这些子图就是对应的簇。</a:t>
            </a:r>
            <a:endParaRPr lang="zh-CN" altLang="zh-CN" sz="32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3200" kern="100" dirty="0">
                <a:solidFill>
                  <a:schemeClr val="tx1"/>
                </a:solidFill>
                <a:effectLst/>
                <a:ea typeface="宋体" panose="02010600030101010101" pitchFamily="2" charset="-122"/>
                <a:cs typeface="宋体" panose="02010600030101010101" pitchFamily="2" charset="-122"/>
              </a:rPr>
              <a:t>谱聚类算法构造样本集的邻接图（也称为相似度图），得到图的拉普拉斯矩阵。接下来对矩阵进行特征值分解，通过对特征向量进行处理构造出簇。</a:t>
            </a:r>
            <a:endParaRPr lang="zh-CN" altLang="en-US" sz="3200" dirty="0">
              <a:solidFill>
                <a:schemeClr val="tx1"/>
              </a:solidFill>
            </a:endParaRPr>
          </a:p>
        </p:txBody>
      </p:sp>
      <p:sp>
        <p:nvSpPr>
          <p:cNvPr id="5" name="矩形: 圆角 4">
            <a:extLst>
              <a:ext uri="{FF2B5EF4-FFF2-40B4-BE49-F238E27FC236}">
                <a16:creationId xmlns:a16="http://schemas.microsoft.com/office/drawing/2014/main" id="{4D7AC298-B710-4DEE-90BE-20AFE1A71EFE}"/>
              </a:ext>
            </a:extLst>
          </p:cNvPr>
          <p:cNvSpPr/>
          <p:nvPr/>
        </p:nvSpPr>
        <p:spPr>
          <a:xfrm>
            <a:off x="4161035" y="2418984"/>
            <a:ext cx="3791164" cy="246987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fontScale="47500" lnSpcReduction="20000"/>
          </a:bodyPr>
          <a:lstStyle/>
          <a:p>
            <a:pPr algn="just"/>
            <a:r>
              <a:rPr lang="zh-CN" altLang="zh-CN" sz="4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与等价关系划分之间的联系：</a:t>
            </a:r>
            <a:endParaRPr lang="en-US" altLang="zh-CN" sz="4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谱聚类算法建立在图论的谱图理论上，其本质是将聚类问题转化为图</a:t>
            </a:r>
            <a:endParaRPr lang="en-US"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的最优划分问题。在对图的处理上，谱聚类算法相当于将集合簇细化</a:t>
            </a:r>
            <a:endParaRPr lang="en-US"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为点集合簇，使在某一特定的点集合中的点满足同在同在一个集合的</a:t>
            </a:r>
            <a:endParaRPr lang="en-US"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等价关系，不同的集合构成集合簇，即划分。</a:t>
            </a:r>
            <a:endParaRPr lang="zh-CN" altLang="en-US" sz="3200" dirty="0">
              <a:solidFill>
                <a:schemeClr val="tx1"/>
              </a:solidFill>
            </a:endParaRPr>
          </a:p>
        </p:txBody>
      </p:sp>
      <p:sp>
        <p:nvSpPr>
          <p:cNvPr id="6" name="矩形: 圆角 5">
            <a:extLst>
              <a:ext uri="{FF2B5EF4-FFF2-40B4-BE49-F238E27FC236}">
                <a16:creationId xmlns:a16="http://schemas.microsoft.com/office/drawing/2014/main" id="{B19F4DD7-3873-4642-A58E-06AE8B6AB606}"/>
              </a:ext>
            </a:extLst>
          </p:cNvPr>
          <p:cNvSpPr/>
          <p:nvPr/>
        </p:nvSpPr>
        <p:spPr>
          <a:xfrm>
            <a:off x="965772" y="1253448"/>
            <a:ext cx="11123488" cy="5183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lnSpcReduction="10000"/>
          </a:bodyPr>
          <a:lstStyle/>
          <a:p>
            <a:pPr algn="just"/>
            <a:r>
              <a:rPr lang="zh-CN" altLang="zh-CN" sz="4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所涉及的常见的划分准则有：</a:t>
            </a:r>
          </a:p>
          <a:p>
            <a:pPr lvl="0" algn="just"/>
            <a:r>
              <a:rPr lang="en-US" alt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lang="zh-CN" altLang="zh-CN" sz="2400" b="1" kern="100" dirty="0">
                <a:solidFill>
                  <a:schemeClr val="tx1"/>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rPr>
              <a:t>最小割集准则</a:t>
            </a:r>
            <a:r>
              <a:rPr lang="zh-CN" alt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：在对图像分割中产生了较好的效果但该准则容易产生分割出只包含几个顶点的较小子图的歪斜分割现象。</a:t>
            </a:r>
          </a:p>
          <a:p>
            <a:pPr lvl="0" algn="just"/>
            <a:r>
              <a:rPr lang="en-US" alt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lang="zh-CN" altLang="zh-CN" sz="2400" b="1" kern="100" dirty="0">
                <a:solidFill>
                  <a:schemeClr val="tx1"/>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rPr>
              <a:t>规范割集准则</a:t>
            </a:r>
            <a:r>
              <a:rPr lang="zh-CN" alt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：此方法通过计算分割后的连接边损失值在各个子图与所有顶点之间的连接边权重总值中所占比例之和来衡量划分的优劣。</a:t>
            </a:r>
          </a:p>
          <a:p>
            <a:pPr lvl="0" algn="just"/>
            <a:r>
              <a:rPr lang="en-US" alt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r>
              <a:rPr lang="zh-CN" altLang="zh-CN" sz="2400" b="1" kern="100" dirty="0">
                <a:solidFill>
                  <a:schemeClr val="tx1"/>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rPr>
              <a:t>比例割集准则</a:t>
            </a:r>
          </a:p>
          <a:p>
            <a:pPr lvl="0" algn="just"/>
            <a:r>
              <a:rPr lang="en-US" alt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r>
              <a:rPr lang="zh-CN" altLang="zh-CN" sz="2400" b="1" kern="100" dirty="0">
                <a:solidFill>
                  <a:schemeClr val="tx1"/>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rPr>
              <a:t>平均割集准则</a:t>
            </a:r>
            <a:r>
              <a:rPr lang="zh-CN" alt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：一种最小化两两分割之间相似度的计算方法。</a:t>
            </a:r>
          </a:p>
          <a:p>
            <a:pPr lvl="0" algn="just"/>
            <a:r>
              <a:rPr lang="en-US" alt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r>
              <a:rPr lang="zh-CN" altLang="zh-CN" sz="2400" b="1" kern="100" dirty="0">
                <a:solidFill>
                  <a:schemeClr val="tx1"/>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rPr>
              <a:t>最小最大割集准则</a:t>
            </a:r>
            <a:r>
              <a:rPr lang="zh-CN" alt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：充分体现了子图内部相似度最大，子图之间的相似度最小原则，能够产生比较平衡的划分。</a:t>
            </a:r>
          </a:p>
          <a:p>
            <a:pPr lvl="0" algn="just"/>
            <a:r>
              <a:rPr lang="en-US" alt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r>
              <a:rPr lang="zh-CN" altLang="zh-CN" sz="2400" b="1" kern="100" dirty="0">
                <a:solidFill>
                  <a:schemeClr val="tx1"/>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rPr>
              <a:t>多路规范割集准则</a:t>
            </a:r>
          </a:p>
          <a:p>
            <a:pPr algn="just"/>
            <a:r>
              <a:rPr lang="zh-CN" alt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不同的划分方法往往得到的结果不同，所以采用以上划分方法时，应当根据实际情况进行选择。</a:t>
            </a:r>
          </a:p>
        </p:txBody>
      </p:sp>
    </p:spTree>
    <p:extLst>
      <p:ext uri="{BB962C8B-B14F-4D97-AF65-F5344CB8AC3E}">
        <p14:creationId xmlns:p14="http://schemas.microsoft.com/office/powerpoint/2010/main" val="88714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5CA23E-B8DE-4615-8189-F4E79F43FA45}"/>
              </a:ext>
            </a:extLst>
          </p:cNvPr>
          <p:cNvSpPr txBox="1"/>
          <p:nvPr/>
        </p:nvSpPr>
        <p:spPr>
          <a:xfrm>
            <a:off x="624115" y="449943"/>
            <a:ext cx="10058400" cy="5355312"/>
          </a:xfrm>
          <a:prstGeom prst="rect">
            <a:avLst/>
          </a:prstGeom>
          <a:noFill/>
        </p:spPr>
        <p:txBody>
          <a:bodyPr wrap="square" rtlCol="0">
            <a:spAutoFit/>
          </a:bodyPr>
          <a:lstStyle/>
          <a:p>
            <a:pPr algn="just"/>
            <a:r>
              <a:rPr lang="zh-CN" altLang="zh-CN" sz="3600" b="1" kern="100" dirty="0">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rPr>
              <a:t>谱聚类算法优缺点总结</a:t>
            </a:r>
          </a:p>
          <a:p>
            <a:pPr>
              <a:spcBef>
                <a:spcPts val="375"/>
              </a:spcBef>
              <a:spcAft>
                <a:spcPts val="375"/>
              </a:spcAft>
            </a:pPr>
            <a:r>
              <a:rPr lang="zh-CN" altLang="zh-CN" sz="28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谱聚类算法的主要优点有：</a:t>
            </a:r>
            <a:endPar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Bef>
                <a:spcPts val="375"/>
              </a:spcBef>
              <a:spcAft>
                <a:spcPts val="375"/>
              </a:spcAft>
            </a:pPr>
            <a:r>
              <a:rPr lang="en-US"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1</a:t>
            </a:r>
            <a:r>
              <a:rPr lang="zh-CN"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）谱聚类只需要数据之间的</a:t>
            </a:r>
            <a:r>
              <a:rPr lang="zh-CN" altLang="zh-CN" sz="24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相似度矩阵</a:t>
            </a:r>
            <a:r>
              <a:rPr lang="zh-CN"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，因此对于处理</a:t>
            </a:r>
            <a:r>
              <a:rPr lang="zh-CN" altLang="zh-CN" sz="24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稀疏数据</a:t>
            </a:r>
            <a:r>
              <a:rPr lang="zh-CN"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的聚类很有效。这点传统聚类算法比如</a:t>
            </a:r>
            <a:r>
              <a:rPr lang="en-US"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K-Means</a:t>
            </a:r>
            <a:r>
              <a:rPr lang="zh-CN"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很难做到</a:t>
            </a:r>
            <a:endPar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Bef>
                <a:spcPts val="375"/>
              </a:spcBef>
              <a:spcAft>
                <a:spcPts val="375"/>
              </a:spcAft>
            </a:pPr>
            <a:r>
              <a:rPr lang="en-US"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2</a:t>
            </a:r>
            <a:r>
              <a:rPr lang="zh-CN"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）由于使用了</a:t>
            </a:r>
            <a:r>
              <a:rPr lang="zh-CN" altLang="zh-CN" sz="24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降维</a:t>
            </a:r>
            <a:r>
              <a:rPr lang="zh-CN"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，因此在处理高维数据聚类时的复杂度比传统聚类算法好。</a:t>
            </a:r>
            <a:endPar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Bef>
                <a:spcPts val="375"/>
              </a:spcBef>
              <a:spcAft>
                <a:spcPts val="375"/>
              </a:spcAft>
            </a:pPr>
            <a:r>
              <a:rPr lang="zh-CN" altLang="zh-CN" sz="28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谱聚类算法的主要缺点有：</a:t>
            </a:r>
            <a:endPar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Bef>
                <a:spcPts val="375"/>
              </a:spcBef>
              <a:spcAft>
                <a:spcPts val="375"/>
              </a:spcAft>
            </a:pPr>
            <a:r>
              <a:rPr lang="en-US"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1</a:t>
            </a:r>
            <a:r>
              <a:rPr lang="zh-CN"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）如果最终聚类的维度非常高，则由于降维的</a:t>
            </a:r>
            <a:r>
              <a:rPr lang="zh-CN" altLang="zh-CN" sz="24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幅度不够</a:t>
            </a:r>
            <a:r>
              <a:rPr lang="zh-CN"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，谱聚类的运行速度和最后的聚类效果均不好。</a:t>
            </a:r>
            <a:endPar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Bef>
                <a:spcPts val="375"/>
              </a:spcBef>
              <a:spcAft>
                <a:spcPts val="375"/>
              </a:spcAft>
            </a:pPr>
            <a:r>
              <a:rPr lang="en-US"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2) </a:t>
            </a:r>
            <a:r>
              <a:rPr lang="zh-CN"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聚类效果</a:t>
            </a:r>
            <a:r>
              <a:rPr lang="zh-CN" altLang="zh-CN" sz="24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依赖</a:t>
            </a:r>
            <a:r>
              <a:rPr lang="zh-CN"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于相似矩阵，不同的相似矩阵得到的最终聚类效果可能很</a:t>
            </a:r>
            <a:r>
              <a:rPr lang="zh-CN" altLang="zh-CN" sz="24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不同</a:t>
            </a:r>
            <a:r>
              <a:rPr lang="zh-CN" altLang="zh-CN" sz="24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a:t>
            </a:r>
            <a:endPar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3894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3" presetClass="emph" presetSubtype="2" fill="hold" nodeType="withEffect">
                                  <p:stCondLst>
                                    <p:cond delay="0"/>
                                  </p:stCondLst>
                                  <p:childTnLst>
                                    <p:animClr clrSpc="rgb" dir="cw">
                                      <p:cBhvr override="childStyle">
                                        <p:cTn id="16" dur="1000" fill="hold"/>
                                        <p:tgtEl>
                                          <p:spTgt spid="2">
                                            <p:txEl>
                                              <p:pRg st="2" end="2"/>
                                            </p:txEl>
                                          </p:spTgt>
                                        </p:tgtEl>
                                        <p:attrNameLst>
                                          <p:attrName>style.color</p:attrName>
                                        </p:attrNameLst>
                                      </p:cBhvr>
                                      <p:to>
                                        <a:schemeClr val="accent2"/>
                                      </p:to>
                                    </p:animClr>
                                  </p:childTnLst>
                                  <p:subTnLst>
                                    <p:animClr clrSpc="rgb" dir="cw">
                                      <p:cBhvr override="childStyle">
                                        <p:cTn dur="1" fill="hold" display="0" masterRel="nextClick" afterEffect="1"/>
                                        <p:tgtEl>
                                          <p:spTgt spid="2">
                                            <p:txEl>
                                              <p:pRg st="2" end="2"/>
                                            </p:txEl>
                                          </p:spTgt>
                                        </p:tgtEl>
                                        <p:attrNameLst>
                                          <p:attrName>ppt_c</p:attrName>
                                        </p:attrNameLst>
                                      </p:cBhvr>
                                      <p:to>
                                        <a:schemeClr val="tx1"/>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mph" presetSubtype="2" fill="hold" nodeType="clickEffect">
                                  <p:stCondLst>
                                    <p:cond delay="0"/>
                                  </p:stCondLst>
                                  <p:childTnLst>
                                    <p:animClr clrSpc="rgb" dir="cw">
                                      <p:cBhvr override="childStyle">
                                        <p:cTn id="27" dur="1000" fill="hold"/>
                                        <p:tgtEl>
                                          <p:spTgt spid="2">
                                            <p:txEl>
                                              <p:pRg st="3" end="3"/>
                                            </p:txEl>
                                          </p:spTgt>
                                        </p:tgtEl>
                                        <p:attrNameLst>
                                          <p:attrName>style.color</p:attrName>
                                        </p:attrNameLst>
                                      </p:cBhvr>
                                      <p:to>
                                        <a:schemeClr val="accent2"/>
                                      </p:to>
                                    </p:animClr>
                                  </p:childTnLst>
                                  <p:subTnLst>
                                    <p:animClr clrSpc="rgb" dir="cw">
                                      <p:cBhvr override="childStyle">
                                        <p:cTn dur="1" fill="hold" display="0" masterRel="nextClick" afterEffect="1"/>
                                        <p:tgtEl>
                                          <p:spTgt spid="2">
                                            <p:txEl>
                                              <p:pRg st="3" end="3"/>
                                            </p:txEl>
                                          </p:spTgt>
                                        </p:tgtEl>
                                        <p:attrNameLst>
                                          <p:attrName>ppt_c</p:attrName>
                                        </p:attrNameLst>
                                      </p:cBhvr>
                                      <p:to>
                                        <a:schemeClr val="tx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1000"/>
                                        <p:tgtEl>
                                          <p:spTgt spid="2">
                                            <p:txEl>
                                              <p:pRg st="5" end="5"/>
                                            </p:txEl>
                                          </p:spTgt>
                                        </p:tgtEl>
                                      </p:cBhvr>
                                    </p:animEffect>
                                    <p:anim calcmode="lin" valueType="num">
                                      <p:cBhvr>
                                        <p:cTn id="3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mph" presetSubtype="2" fill="hold" nodeType="clickEffect">
                                  <p:stCondLst>
                                    <p:cond delay="300"/>
                                  </p:stCondLst>
                                  <p:childTnLst>
                                    <p:animClr clrSpc="rgb" dir="cw">
                                      <p:cBhvr override="childStyle">
                                        <p:cTn id="43" dur="1000" fill="hold"/>
                                        <p:tgtEl>
                                          <p:spTgt spid="2">
                                            <p:txEl>
                                              <p:pRg st="5" end="5"/>
                                            </p:txEl>
                                          </p:spTgt>
                                        </p:tgtEl>
                                        <p:attrNameLst>
                                          <p:attrName>style.color</p:attrName>
                                        </p:attrNameLst>
                                      </p:cBhvr>
                                      <p:to>
                                        <a:schemeClr val="accent2"/>
                                      </p:to>
                                    </p:animClr>
                                  </p:childTnLst>
                                  <p:subTnLst>
                                    <p:animClr clrSpc="rgb" dir="cw">
                                      <p:cBhvr override="childStyle">
                                        <p:cTn dur="1" fill="hold" display="0" masterRel="nextClick" afterEffect="1"/>
                                        <p:tgtEl>
                                          <p:spTgt spid="2">
                                            <p:txEl>
                                              <p:pRg st="5" end="5"/>
                                            </p:txEl>
                                          </p:spTgt>
                                        </p:tgtEl>
                                        <p:attrNameLst>
                                          <p:attrName>ppt_c</p:attrName>
                                        </p:attrNameLst>
                                      </p:cBhvr>
                                      <p:to>
                                        <a:schemeClr val="tx1"/>
                                      </p:to>
                                    </p:animClr>
                                  </p:sub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fade">
                                      <p:cBhvr>
                                        <p:cTn id="48" dur="1000"/>
                                        <p:tgtEl>
                                          <p:spTgt spid="2">
                                            <p:txEl>
                                              <p:pRg st="6" end="6"/>
                                            </p:txEl>
                                          </p:spTgt>
                                        </p:tgtEl>
                                      </p:cBhvr>
                                    </p:animEffect>
                                    <p:anim calcmode="lin" valueType="num">
                                      <p:cBhvr>
                                        <p:cTn id="4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1" presetID="3" presetClass="emph" presetSubtype="2" fill="hold" nodeType="withEffect">
                                  <p:stCondLst>
                                    <p:cond delay="300"/>
                                  </p:stCondLst>
                                  <p:childTnLst>
                                    <p:animClr clrSpc="rgb" dir="cw">
                                      <p:cBhvr override="childStyle">
                                        <p:cTn id="52" dur="1000" fill="hold"/>
                                        <p:tgtEl>
                                          <p:spTgt spid="2">
                                            <p:txEl>
                                              <p:pRg st="6" end="6"/>
                                            </p:txEl>
                                          </p:spTgt>
                                        </p:tgtEl>
                                        <p:attrNameLst>
                                          <p:attrName>style.color</p:attrName>
                                        </p:attrNameLst>
                                      </p:cBhvr>
                                      <p:to>
                                        <a:schemeClr val="accent2"/>
                                      </p:to>
                                    </p:animClr>
                                  </p:childTnLst>
                                  <p:subTnLst>
                                    <p:animClr clrSpc="rgb" dir="cw">
                                      <p:cBhvr override="childStyle">
                                        <p:cTn dur="1" fill="hold" display="0" masterRel="nextClick" afterEffect="1"/>
                                        <p:tgtEl>
                                          <p:spTgt spid="2">
                                            <p:txEl>
                                              <p:pRg st="6" end="6"/>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87E2423-67FB-4782-8455-E821F0A1769C}"/>
              </a:ext>
            </a:extLst>
          </p:cNvPr>
          <p:cNvSpPr txBox="1"/>
          <p:nvPr/>
        </p:nvSpPr>
        <p:spPr>
          <a:xfrm>
            <a:off x="893852" y="634429"/>
            <a:ext cx="11075541" cy="5016758"/>
          </a:xfrm>
          <a:prstGeom prst="rect">
            <a:avLst/>
          </a:prstGeom>
          <a:noFill/>
        </p:spPr>
        <p:txBody>
          <a:bodyPr wrap="square" rtlCol="0">
            <a:spAutoFit/>
          </a:bodyPr>
          <a:lstStyle/>
          <a:p>
            <a:r>
              <a:rPr lang="zh-CN" altLang="en-US" sz="4000" dirty="0">
                <a:latin typeface="楷体" panose="02010609060101010101" pitchFamily="49" charset="-122"/>
                <a:ea typeface="楷体" panose="02010609060101010101" pitchFamily="49" charset="-122"/>
              </a:rPr>
              <a:t>小组成员</a:t>
            </a:r>
            <a:r>
              <a:rPr lang="en-US" altLang="zh-CN" sz="4000" dirty="0">
                <a:latin typeface="楷体" panose="02010609060101010101" pitchFamily="49" charset="-122"/>
                <a:ea typeface="楷体" panose="02010609060101010101" pitchFamily="49" charset="-122"/>
              </a:rPr>
              <a:t>: </a:t>
            </a:r>
            <a:r>
              <a:rPr lang="zh-CN" altLang="en-US" sz="4000" dirty="0">
                <a:latin typeface="楷体" panose="02010609060101010101" pitchFamily="49" charset="-122"/>
                <a:ea typeface="楷体" panose="02010609060101010101" pitchFamily="49" charset="-122"/>
              </a:rPr>
              <a:t>蔡建峰</a:t>
            </a:r>
            <a:endParaRPr lang="en-US" altLang="zh-CN" sz="4000" dirty="0">
              <a:latin typeface="楷体" panose="02010609060101010101" pitchFamily="49" charset="-122"/>
              <a:ea typeface="楷体" panose="02010609060101010101" pitchFamily="49" charset="-122"/>
            </a:endParaRPr>
          </a:p>
          <a:p>
            <a:pPr lvl="1"/>
            <a:r>
              <a:rPr lang="en-US" altLang="zh-CN" sz="4000" dirty="0">
                <a:latin typeface="楷体" panose="02010609060101010101" pitchFamily="49" charset="-122"/>
                <a:ea typeface="楷体" panose="02010609060101010101" pitchFamily="49" charset="-122"/>
              </a:rPr>
              <a:t>	       </a:t>
            </a:r>
            <a:r>
              <a:rPr lang="zh-CN" altLang="en-US" sz="4000" dirty="0">
                <a:latin typeface="楷体" panose="02010609060101010101" pitchFamily="49" charset="-122"/>
                <a:ea typeface="楷体" panose="02010609060101010101" pitchFamily="49" charset="-122"/>
              </a:rPr>
              <a:t>陈恺</a:t>
            </a:r>
            <a:endParaRPr lang="en-US" altLang="zh-CN" sz="4000" dirty="0">
              <a:latin typeface="楷体" panose="02010609060101010101" pitchFamily="49" charset="-122"/>
              <a:ea typeface="楷体" panose="02010609060101010101" pitchFamily="49" charset="-122"/>
            </a:endParaRPr>
          </a:p>
          <a:p>
            <a:pPr lvl="1"/>
            <a:r>
              <a:rPr lang="en-US" altLang="zh-CN" sz="4000" dirty="0">
                <a:latin typeface="楷体" panose="02010609060101010101" pitchFamily="49" charset="-122"/>
                <a:ea typeface="楷体" panose="02010609060101010101" pitchFamily="49" charset="-122"/>
              </a:rPr>
              <a:t>	       </a:t>
            </a:r>
            <a:r>
              <a:rPr lang="zh-CN" altLang="en-US" sz="4000" dirty="0">
                <a:latin typeface="楷体" panose="02010609060101010101" pitchFamily="49" charset="-122"/>
                <a:ea typeface="楷体" panose="02010609060101010101" pitchFamily="49" charset="-122"/>
              </a:rPr>
              <a:t>刘焕宇</a:t>
            </a:r>
            <a:endParaRPr lang="en-US" altLang="zh-CN" sz="4000" dirty="0">
              <a:latin typeface="楷体" panose="02010609060101010101" pitchFamily="49" charset="-122"/>
              <a:ea typeface="楷体" panose="02010609060101010101" pitchFamily="49" charset="-122"/>
            </a:endParaRPr>
          </a:p>
          <a:p>
            <a:pPr lvl="1"/>
            <a:r>
              <a:rPr lang="en-US" altLang="zh-CN" sz="4000" dirty="0">
                <a:latin typeface="楷体" panose="02010609060101010101" pitchFamily="49" charset="-122"/>
                <a:ea typeface="楷体" panose="02010609060101010101" pitchFamily="49" charset="-122"/>
              </a:rPr>
              <a:t>	       </a:t>
            </a:r>
            <a:r>
              <a:rPr lang="zh-CN" altLang="en-US" sz="4000" dirty="0">
                <a:latin typeface="楷体" panose="02010609060101010101" pitchFamily="49" charset="-122"/>
                <a:ea typeface="楷体" panose="02010609060101010101" pitchFamily="49" charset="-122"/>
              </a:rPr>
              <a:t>杜千一</a:t>
            </a:r>
            <a:endParaRPr lang="en-US" altLang="zh-CN" sz="4000" dirty="0">
              <a:latin typeface="楷体" panose="02010609060101010101" pitchFamily="49" charset="-122"/>
              <a:ea typeface="楷体" panose="02010609060101010101" pitchFamily="49" charset="-122"/>
            </a:endParaRPr>
          </a:p>
          <a:p>
            <a:pPr lvl="1"/>
            <a:r>
              <a:rPr lang="en-US" altLang="zh-CN" sz="4000" dirty="0">
                <a:latin typeface="楷体" panose="02010609060101010101" pitchFamily="49" charset="-122"/>
                <a:ea typeface="楷体" panose="02010609060101010101" pitchFamily="49" charset="-122"/>
              </a:rPr>
              <a:t>	       </a:t>
            </a:r>
            <a:r>
              <a:rPr lang="zh-CN" altLang="en-US" sz="4000" dirty="0">
                <a:latin typeface="楷体" panose="02010609060101010101" pitchFamily="49" charset="-122"/>
                <a:ea typeface="楷体" panose="02010609060101010101" pitchFamily="49" charset="-122"/>
              </a:rPr>
              <a:t>蒋乐羊</a:t>
            </a:r>
            <a:endParaRPr lang="en-US" altLang="zh-CN" sz="4000" dirty="0">
              <a:latin typeface="楷体" panose="02010609060101010101" pitchFamily="49" charset="-122"/>
              <a:ea typeface="楷体" panose="02010609060101010101" pitchFamily="49" charset="-122"/>
            </a:endParaRPr>
          </a:p>
          <a:p>
            <a:pPr lvl="1"/>
            <a:r>
              <a:rPr lang="en-US" altLang="zh-CN" sz="4000" dirty="0">
                <a:latin typeface="楷体" panose="02010609060101010101" pitchFamily="49" charset="-122"/>
                <a:ea typeface="楷体" panose="02010609060101010101" pitchFamily="49" charset="-122"/>
              </a:rPr>
              <a:t>	       </a:t>
            </a:r>
            <a:r>
              <a:rPr lang="zh-CN" altLang="en-US" sz="4000" dirty="0">
                <a:latin typeface="楷体" panose="02010609060101010101" pitchFamily="49" charset="-122"/>
                <a:ea typeface="楷体" panose="02010609060101010101" pitchFamily="49" charset="-122"/>
              </a:rPr>
              <a:t>张美生</a:t>
            </a:r>
            <a:endParaRPr lang="en-US" altLang="zh-CN" sz="4000" dirty="0">
              <a:latin typeface="楷体" panose="02010609060101010101" pitchFamily="49" charset="-122"/>
              <a:ea typeface="楷体" panose="02010609060101010101" pitchFamily="49" charset="-122"/>
            </a:endParaRPr>
          </a:p>
          <a:p>
            <a:pPr lvl="1"/>
            <a:r>
              <a:rPr lang="en-US" altLang="zh-CN" sz="4000" dirty="0">
                <a:latin typeface="楷体" panose="02010609060101010101" pitchFamily="49" charset="-122"/>
                <a:ea typeface="楷体" panose="02010609060101010101" pitchFamily="49" charset="-122"/>
              </a:rPr>
              <a:t>	       </a:t>
            </a:r>
            <a:r>
              <a:rPr lang="zh-CN" altLang="en-US" sz="4000" dirty="0">
                <a:latin typeface="楷体" panose="02010609060101010101" pitchFamily="49" charset="-122"/>
                <a:ea typeface="楷体" panose="02010609060101010101" pitchFamily="49" charset="-122"/>
              </a:rPr>
              <a:t>郭文倩</a:t>
            </a:r>
            <a:endParaRPr lang="en-US" altLang="zh-CN" sz="4000" dirty="0">
              <a:latin typeface="楷体" panose="02010609060101010101" pitchFamily="49" charset="-122"/>
              <a:ea typeface="楷体" panose="02010609060101010101" pitchFamily="49" charset="-122"/>
            </a:endParaRPr>
          </a:p>
          <a:p>
            <a:pPr lvl="1"/>
            <a:r>
              <a:rPr lang="en-US" altLang="zh-CN" sz="4000" dirty="0">
                <a:latin typeface="楷体" panose="02010609060101010101" pitchFamily="49" charset="-122"/>
                <a:ea typeface="楷体" panose="02010609060101010101" pitchFamily="49" charset="-122"/>
              </a:rPr>
              <a:t>	       </a:t>
            </a:r>
            <a:r>
              <a:rPr lang="zh-CN" altLang="en-US" sz="4000" dirty="0">
                <a:latin typeface="楷体" panose="02010609060101010101" pitchFamily="49" charset="-122"/>
                <a:ea typeface="楷体" panose="02010609060101010101" pitchFamily="49" charset="-122"/>
              </a:rPr>
              <a:t>张明宇</a:t>
            </a:r>
          </a:p>
        </p:txBody>
      </p:sp>
    </p:spTree>
    <p:extLst>
      <p:ext uri="{BB962C8B-B14F-4D97-AF65-F5344CB8AC3E}">
        <p14:creationId xmlns:p14="http://schemas.microsoft.com/office/powerpoint/2010/main" val="151147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3DB867D-4FE6-498B-A86E-7BF964B6344F}"/>
              </a:ext>
            </a:extLst>
          </p:cNvPr>
          <p:cNvSpPr txBox="1"/>
          <p:nvPr/>
        </p:nvSpPr>
        <p:spPr>
          <a:xfrm>
            <a:off x="592476" y="1623317"/>
            <a:ext cx="10767317" cy="3970318"/>
          </a:xfrm>
          <a:prstGeom prst="rect">
            <a:avLst/>
          </a:prstGeom>
          <a:noFill/>
        </p:spPr>
        <p:txBody>
          <a:bodyPr wrap="square" rtlCol="0">
            <a:spAutoFit/>
          </a:bodyPr>
          <a:lstStyle/>
          <a:p>
            <a:r>
              <a:rPr lang="zh-CN" altLang="en-US" sz="3600" dirty="0">
                <a:solidFill>
                  <a:srgbClr val="4D4D4D"/>
                </a:solidFill>
                <a:effectLst/>
                <a:latin typeface="楷体" panose="02010609060101010101" pitchFamily="49" charset="-122"/>
                <a:ea typeface="楷体" panose="02010609060101010101" pitchFamily="49" charset="-122"/>
              </a:rPr>
              <a:t>谱聚类是基于图论的知识所演化出的算法，在聚类中广泛使用。主要思想是将所有的</a:t>
            </a:r>
            <a:r>
              <a:rPr lang="zh-CN" altLang="en-US" sz="3600" b="1" dirty="0">
                <a:solidFill>
                  <a:srgbClr val="4D4D4D"/>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数据</a:t>
            </a:r>
            <a:r>
              <a:rPr lang="zh-CN" altLang="en-US" sz="3600" dirty="0">
                <a:solidFill>
                  <a:srgbClr val="4D4D4D"/>
                </a:solidFill>
                <a:effectLst/>
                <a:latin typeface="楷体" panose="02010609060101010101" pitchFamily="49" charset="-122"/>
                <a:ea typeface="楷体" panose="02010609060101010101" pitchFamily="49" charset="-122"/>
              </a:rPr>
              <a:t>看成空间中的</a:t>
            </a:r>
            <a:r>
              <a:rPr lang="zh-CN" altLang="en-US" sz="3600" b="1" dirty="0">
                <a:solidFill>
                  <a:srgbClr val="4D4D4D"/>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点</a:t>
            </a:r>
            <a:r>
              <a:rPr lang="zh-CN" altLang="en-US" sz="3600" dirty="0">
                <a:solidFill>
                  <a:srgbClr val="4D4D4D"/>
                </a:solidFill>
                <a:effectLst/>
                <a:latin typeface="楷体" panose="02010609060101010101" pitchFamily="49" charset="-122"/>
                <a:ea typeface="楷体" panose="02010609060101010101" pitchFamily="49" charset="-122"/>
              </a:rPr>
              <a:t>，这些点之间可以用边连接起来，距离较远的两点之间边的权重值较低，距离较近的两点间边的权重值较高，然后通过对所有数据点组成的图进行</a:t>
            </a:r>
            <a:r>
              <a:rPr lang="zh-CN" altLang="en-US" sz="3600" b="1" dirty="0">
                <a:solidFill>
                  <a:srgbClr val="4D4D4D"/>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切图</a:t>
            </a:r>
            <a:r>
              <a:rPr lang="zh-CN" altLang="en-US" sz="3600" dirty="0">
                <a:solidFill>
                  <a:srgbClr val="4D4D4D"/>
                </a:solidFill>
                <a:effectLst/>
                <a:latin typeface="楷体" panose="02010609060101010101" pitchFamily="49" charset="-122"/>
                <a:ea typeface="楷体" panose="02010609060101010101" pitchFamily="49" charset="-122"/>
              </a:rPr>
              <a:t>，让切图后</a:t>
            </a:r>
            <a:r>
              <a:rPr lang="zh-CN" altLang="en-US" sz="3600" b="1" dirty="0">
                <a:solidFill>
                  <a:srgbClr val="4D4D4D"/>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不同</a:t>
            </a:r>
            <a:r>
              <a:rPr lang="zh-CN" altLang="en-US" sz="3600" dirty="0">
                <a:solidFill>
                  <a:srgbClr val="4D4D4D"/>
                </a:solidFill>
                <a:effectLst/>
                <a:latin typeface="楷体" panose="02010609060101010101" pitchFamily="49" charset="-122"/>
                <a:ea typeface="楷体" panose="02010609060101010101" pitchFamily="49" charset="-122"/>
              </a:rPr>
              <a:t>子图间边的权重之和</a:t>
            </a:r>
            <a:r>
              <a:rPr lang="zh-CN" altLang="en-US" sz="3600" b="1" dirty="0">
                <a:solidFill>
                  <a:srgbClr val="4D4D4D"/>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尽可能低</a:t>
            </a:r>
            <a:r>
              <a:rPr lang="zh-CN" altLang="en-US" sz="3600" dirty="0">
                <a:solidFill>
                  <a:srgbClr val="4D4D4D"/>
                </a:solidFill>
                <a:effectLst/>
                <a:latin typeface="楷体" panose="02010609060101010101" pitchFamily="49" charset="-122"/>
                <a:ea typeface="楷体" panose="02010609060101010101" pitchFamily="49" charset="-122"/>
              </a:rPr>
              <a:t>，子图</a:t>
            </a:r>
            <a:r>
              <a:rPr lang="zh-CN" altLang="en-US" sz="3600" b="1" dirty="0">
                <a:solidFill>
                  <a:srgbClr val="4D4D4D"/>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内</a:t>
            </a:r>
            <a:r>
              <a:rPr lang="zh-CN" altLang="en-US" sz="3600" dirty="0">
                <a:solidFill>
                  <a:srgbClr val="4D4D4D"/>
                </a:solidFill>
                <a:effectLst/>
                <a:latin typeface="楷体" panose="02010609060101010101" pitchFamily="49" charset="-122"/>
                <a:ea typeface="楷体" panose="02010609060101010101" pitchFamily="49" charset="-122"/>
              </a:rPr>
              <a:t>边的权重之和</a:t>
            </a:r>
            <a:r>
              <a:rPr lang="zh-CN" altLang="en-US" sz="3600" b="1" dirty="0">
                <a:solidFill>
                  <a:srgbClr val="4D4D4D"/>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尽可能高</a:t>
            </a:r>
            <a:r>
              <a:rPr lang="zh-CN" altLang="en-US" sz="3600" dirty="0">
                <a:solidFill>
                  <a:srgbClr val="4D4D4D"/>
                </a:solidFill>
                <a:effectLst/>
                <a:latin typeface="楷体" panose="02010609060101010101" pitchFamily="49" charset="-122"/>
                <a:ea typeface="楷体" panose="02010609060101010101" pitchFamily="49" charset="-122"/>
              </a:rPr>
              <a:t>，从而达到聚类的目的</a:t>
            </a:r>
            <a:endParaRPr lang="zh-CN" altLang="en-US" sz="3600" dirty="0">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8E494CB7-B72B-442E-B33A-75C77AC320D4}"/>
              </a:ext>
            </a:extLst>
          </p:cNvPr>
          <p:cNvSpPr txBox="1"/>
          <p:nvPr/>
        </p:nvSpPr>
        <p:spPr>
          <a:xfrm>
            <a:off x="592476" y="380144"/>
            <a:ext cx="4191856" cy="1015663"/>
          </a:xfrm>
          <a:prstGeom prst="rect">
            <a:avLst/>
          </a:prstGeom>
          <a:noFill/>
        </p:spPr>
        <p:txBody>
          <a:bodyPr wrap="square" rtlCol="0">
            <a:spAutoFit/>
          </a:bodyPr>
          <a:lstStyle/>
          <a:p>
            <a:r>
              <a:rPr lang="zh-CN" altLang="en-US" sz="6000" b="1" dirty="0">
                <a:latin typeface="楷体" panose="02010609060101010101" pitchFamily="49" charset="-122"/>
                <a:ea typeface="楷体" panose="02010609060101010101" pitchFamily="49" charset="-122"/>
              </a:rPr>
              <a:t>算法思想：</a:t>
            </a:r>
          </a:p>
        </p:txBody>
      </p:sp>
    </p:spTree>
    <p:extLst>
      <p:ext uri="{BB962C8B-B14F-4D97-AF65-F5344CB8AC3E}">
        <p14:creationId xmlns:p14="http://schemas.microsoft.com/office/powerpoint/2010/main" val="349098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DF8C8A6-51EB-47C0-8C2A-E3FBDAC04368}"/>
              </a:ext>
            </a:extLst>
          </p:cNvPr>
          <p:cNvSpPr txBox="1"/>
          <p:nvPr/>
        </p:nvSpPr>
        <p:spPr>
          <a:xfrm>
            <a:off x="297742" y="436728"/>
            <a:ext cx="9023679" cy="646331"/>
          </a:xfrm>
          <a:prstGeom prst="rect">
            <a:avLst/>
          </a:prstGeom>
          <a:noFill/>
        </p:spPr>
        <p:txBody>
          <a:bodyPr wrap="square" rtlCol="0">
            <a:spAutoFit/>
          </a:bodyPr>
          <a:lstStyle/>
          <a:p>
            <a:r>
              <a:rPr lang="zh-CN" altLang="zh-CN" sz="3600" b="1" dirty="0"/>
              <a:t>谱聚类算法的基础知识和属性</a:t>
            </a:r>
            <a:r>
              <a:rPr lang="zh-CN" altLang="en-US" sz="3600" b="1" dirty="0"/>
              <a:t>：</a:t>
            </a:r>
            <a:endParaRPr lang="zh-CN" altLang="en-US" sz="3600" dirty="0">
              <a:latin typeface="微软雅黑" panose="020B0503020204020204" pitchFamily="34" charset="-122"/>
              <a:ea typeface="微软雅黑" panose="020B0503020204020204" pitchFamily="34" charset="-122"/>
            </a:endParaRPr>
          </a:p>
        </p:txBody>
      </p:sp>
      <p:pic>
        <p:nvPicPr>
          <p:cNvPr id="34" name="图片 33" descr="IMG_256">
            <a:extLst>
              <a:ext uri="{FF2B5EF4-FFF2-40B4-BE49-F238E27FC236}">
                <a16:creationId xmlns:a16="http://schemas.microsoft.com/office/drawing/2014/main" id="{B6FE7B07-2366-4901-86BE-912FB3D92195}"/>
              </a:ext>
            </a:extLst>
          </p:cNvPr>
          <p:cNvPicPr/>
          <p:nvPr/>
        </p:nvPicPr>
        <p:blipFill>
          <a:blip r:embed="rId2"/>
          <a:stretch>
            <a:fillRect/>
          </a:stretch>
        </p:blipFill>
        <p:spPr>
          <a:xfrm>
            <a:off x="6015037" y="3343275"/>
            <a:ext cx="161925" cy="171450"/>
          </a:xfrm>
          <a:prstGeom prst="rect">
            <a:avLst/>
          </a:prstGeom>
          <a:noFill/>
          <a:ln w="9525">
            <a:noFill/>
          </a:ln>
        </p:spPr>
      </p:pic>
      <p:sp>
        <p:nvSpPr>
          <p:cNvPr id="21" name="文本框 20">
            <a:extLst>
              <a:ext uri="{FF2B5EF4-FFF2-40B4-BE49-F238E27FC236}">
                <a16:creationId xmlns:a16="http://schemas.microsoft.com/office/drawing/2014/main" id="{FC18AE64-057E-4607-B83B-A066C214917B}"/>
              </a:ext>
            </a:extLst>
          </p:cNvPr>
          <p:cNvSpPr txBox="1"/>
          <p:nvPr/>
        </p:nvSpPr>
        <p:spPr>
          <a:xfrm>
            <a:off x="709684" y="1733266"/>
            <a:ext cx="10577015" cy="1277273"/>
          </a:xfrm>
          <a:prstGeom prst="rect">
            <a:avLst/>
          </a:prstGeom>
          <a:noFill/>
        </p:spPr>
        <p:txBody>
          <a:bodyPr wrap="square" rtlCol="0">
            <a:spAutoFit/>
          </a:bodyPr>
          <a:lstStyle/>
          <a:p>
            <a:pPr algn="just">
              <a:spcBef>
                <a:spcPts val="600"/>
              </a:spcBef>
              <a:spcAft>
                <a:spcPts val="600"/>
              </a:spcAft>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①无向权重图</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对于一个图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，我们定义点的集合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和边的集合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来描述，记为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G(V,E)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，其中</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v1, v2,...,</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）。定义</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wij</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vj</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之间的权重，对于无向图，则有</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wij</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wji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。若两点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vj</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之间有边连接，则</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wij</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&gt;0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，若没有则</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wij</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。图中任意一点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的度</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就是与之相连的所有边的权重之和，即</a:t>
            </a:r>
            <a:endParaRPr lang="zh-CN" altLang="en-US" dirty="0"/>
          </a:p>
        </p:txBody>
      </p:sp>
      <p:pic>
        <p:nvPicPr>
          <p:cNvPr id="41" name="Image1">
            <a:extLst>
              <a:ext uri="{FF2B5EF4-FFF2-40B4-BE49-F238E27FC236}">
                <a16:creationId xmlns:a16="http://schemas.microsoft.com/office/drawing/2014/main" id="{89263443-549A-44E6-81EE-E5AEFFECE6A4}"/>
              </a:ext>
            </a:extLst>
          </p:cNvPr>
          <p:cNvPicPr/>
          <p:nvPr/>
        </p:nvPicPr>
        <p:blipFill>
          <a:blip r:embed="rId3" cstate="print"/>
          <a:srcRect/>
          <a:stretch>
            <a:fillRect/>
          </a:stretch>
        </p:blipFill>
        <p:spPr>
          <a:xfrm>
            <a:off x="4563186" y="3010539"/>
            <a:ext cx="2028683" cy="1024142"/>
          </a:xfrm>
          <a:prstGeom prst="rect">
            <a:avLst/>
          </a:prstGeom>
        </p:spPr>
      </p:pic>
      <p:sp>
        <p:nvSpPr>
          <p:cNvPr id="24" name="文本框 23">
            <a:extLst>
              <a:ext uri="{FF2B5EF4-FFF2-40B4-BE49-F238E27FC236}">
                <a16:creationId xmlns:a16="http://schemas.microsoft.com/office/drawing/2014/main" id="{B2E3C0E6-1E8D-4A0B-9805-67A170AF3028}"/>
              </a:ext>
            </a:extLst>
          </p:cNvPr>
          <p:cNvSpPr txBox="1"/>
          <p:nvPr/>
        </p:nvSpPr>
        <p:spPr>
          <a:xfrm>
            <a:off x="709683" y="4034681"/>
            <a:ext cx="10781731" cy="646331"/>
          </a:xfrm>
          <a:prstGeom prst="rect">
            <a:avLst/>
          </a:prstGeom>
          <a:noFill/>
        </p:spPr>
        <p:txBody>
          <a:bodyPr wrap="square" rtlCol="0">
            <a:spAutoFit/>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接着，我们利用所有点的度构建一个</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NxN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的度矩阵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，它是一个对角矩阵，定义如下：</a:t>
            </a:r>
          </a:p>
          <a:p>
            <a:endParaRPr lang="zh-CN" altLang="en-US" dirty="0"/>
          </a:p>
        </p:txBody>
      </p:sp>
      <p:pic>
        <p:nvPicPr>
          <p:cNvPr id="43" name="Image1">
            <a:extLst>
              <a:ext uri="{FF2B5EF4-FFF2-40B4-BE49-F238E27FC236}">
                <a16:creationId xmlns:a16="http://schemas.microsoft.com/office/drawing/2014/main" id="{7EDF60D2-993E-4FE6-87D7-247030416CD0}"/>
              </a:ext>
            </a:extLst>
          </p:cNvPr>
          <p:cNvPicPr/>
          <p:nvPr/>
        </p:nvPicPr>
        <p:blipFill>
          <a:blip r:embed="rId4" cstate="print"/>
          <a:srcRect/>
          <a:stretch>
            <a:fillRect/>
          </a:stretch>
        </p:blipFill>
        <p:spPr>
          <a:xfrm>
            <a:off x="4571360" y="4394286"/>
            <a:ext cx="1750060" cy="989965"/>
          </a:xfrm>
          <a:prstGeom prst="rect">
            <a:avLst/>
          </a:prstGeom>
        </p:spPr>
      </p:pic>
      <p:sp>
        <p:nvSpPr>
          <p:cNvPr id="25" name="文本框 24">
            <a:extLst>
              <a:ext uri="{FF2B5EF4-FFF2-40B4-BE49-F238E27FC236}">
                <a16:creationId xmlns:a16="http://schemas.microsoft.com/office/drawing/2014/main" id="{1FEB7C99-2321-459E-B5DE-75A3A95C2071}"/>
              </a:ext>
            </a:extLst>
          </p:cNvPr>
          <p:cNvSpPr txBox="1"/>
          <p:nvPr/>
        </p:nvSpPr>
        <p:spPr>
          <a:xfrm>
            <a:off x="700586" y="5538299"/>
            <a:ext cx="10781731" cy="923330"/>
          </a:xfrm>
          <a:prstGeom prst="rect">
            <a:avLst/>
          </a:prstGeom>
          <a:noFill/>
        </p:spPr>
        <p:txBody>
          <a:bodyPr wrap="square" rtlCol="0">
            <a:spAutoFit/>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利用所有点之间的权重值，我们可以得到一个</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NxN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的邻接矩阵，</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wij</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就是我们邻接矩阵第</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行和第</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j</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列的权重</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wij</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endParaRPr lang="zh-CN" altLang="en-US" dirty="0"/>
          </a:p>
        </p:txBody>
      </p:sp>
    </p:spTree>
    <p:extLst>
      <p:ext uri="{BB962C8B-B14F-4D97-AF65-F5344CB8AC3E}">
        <p14:creationId xmlns:p14="http://schemas.microsoft.com/office/powerpoint/2010/main" val="265685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1000"/>
                                        <p:tgtEl>
                                          <p:spTgt spid="21">
                                            <p:txEl>
                                              <p:pRg st="0" end="0"/>
                                            </p:txEl>
                                          </p:spTgt>
                                        </p:tgtEl>
                                      </p:cBhvr>
                                    </p:animEffect>
                                    <p:anim calcmode="lin" valueType="num">
                                      <p:cBhvr>
                                        <p:cTn id="8"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1000"/>
                                        <p:tgtEl>
                                          <p:spTgt spid="21">
                                            <p:txEl>
                                              <p:pRg st="1" end="1"/>
                                            </p:txEl>
                                          </p:spTgt>
                                        </p:tgtEl>
                                      </p:cBhvr>
                                    </p:animEffect>
                                    <p:anim calcmode="lin" valueType="num">
                                      <p:cBhvr>
                                        <p:cTn id="13"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4">
                                            <p:txEl>
                                              <p:pRg st="0" end="0"/>
                                            </p:txEl>
                                          </p:spTgt>
                                        </p:tgtEl>
                                        <p:attrNameLst>
                                          <p:attrName>style.visibility</p:attrName>
                                        </p:attrNameLst>
                                      </p:cBhvr>
                                      <p:to>
                                        <p:strVal val="visible"/>
                                      </p:to>
                                    </p:set>
                                    <p:animEffect transition="in" filter="fade">
                                      <p:cBhvr>
                                        <p:cTn id="24" dur="1000"/>
                                        <p:tgtEl>
                                          <p:spTgt spid="24">
                                            <p:txEl>
                                              <p:pRg st="0" end="0"/>
                                            </p:txEl>
                                          </p:spTgt>
                                        </p:tgtEl>
                                      </p:cBhvr>
                                    </p:animEffect>
                                    <p:anim calcmode="lin" valueType="num">
                                      <p:cBhvr>
                                        <p:cTn id="25"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24">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1000"/>
                                        <p:tgtEl>
                                          <p:spTgt spid="43"/>
                                        </p:tgtEl>
                                      </p:cBhvr>
                                    </p:animEffect>
                                    <p:anim calcmode="lin" valueType="num">
                                      <p:cBhvr>
                                        <p:cTn id="30" dur="1000" fill="hold"/>
                                        <p:tgtEl>
                                          <p:spTgt spid="43"/>
                                        </p:tgtEl>
                                        <p:attrNameLst>
                                          <p:attrName>ppt_x</p:attrName>
                                        </p:attrNameLst>
                                      </p:cBhvr>
                                      <p:tavLst>
                                        <p:tav tm="0">
                                          <p:val>
                                            <p:strVal val="#ppt_x"/>
                                          </p:val>
                                        </p:tav>
                                        <p:tav tm="100000">
                                          <p:val>
                                            <p:strVal val="#ppt_x"/>
                                          </p:val>
                                        </p:tav>
                                      </p:tavLst>
                                    </p:anim>
                                    <p:anim calcmode="lin" valueType="num">
                                      <p:cBhvr>
                                        <p:cTn id="31"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Effect transition="in" filter="fade">
                                      <p:cBhvr>
                                        <p:cTn id="36" dur="1000"/>
                                        <p:tgtEl>
                                          <p:spTgt spid="25">
                                            <p:txEl>
                                              <p:pRg st="0" end="0"/>
                                            </p:txEl>
                                          </p:spTgt>
                                        </p:tgtEl>
                                      </p:cBhvr>
                                    </p:animEffect>
                                    <p:anim calcmode="lin" valueType="num">
                                      <p:cBhvr>
                                        <p:cTn id="37"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E1E661A-BB1B-47D3-9F18-281187485CC9}"/>
              </a:ext>
            </a:extLst>
          </p:cNvPr>
          <p:cNvSpPr txBox="1"/>
          <p:nvPr/>
        </p:nvSpPr>
        <p:spPr>
          <a:xfrm>
            <a:off x="245661" y="272955"/>
            <a:ext cx="10413242" cy="1985159"/>
          </a:xfrm>
          <a:prstGeom prst="rect">
            <a:avLst/>
          </a:prstGeom>
          <a:noFill/>
        </p:spPr>
        <p:txBody>
          <a:bodyPr wrap="square" rtlCol="0">
            <a:spAutoFit/>
          </a:bodyPr>
          <a:lstStyle/>
          <a:p>
            <a:endParaRPr lang="zh-CN" altLang="en-US" dirty="0"/>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0110B43F-9188-4404-9E25-56FA6B85C8ED}"/>
                  </a:ext>
                </a:extLst>
              </p:cNvPr>
              <p:cNvSpPr txBox="1"/>
              <p:nvPr/>
            </p:nvSpPr>
            <p:spPr>
              <a:xfrm>
                <a:off x="245660" y="436730"/>
                <a:ext cx="11177516" cy="4139595"/>
              </a:xfrm>
              <a:prstGeom prst="rect">
                <a:avLst/>
              </a:prstGeom>
              <a:noFill/>
            </p:spPr>
            <p:txBody>
              <a:bodyPr wrap="square" rtlCol="0">
                <a:spAutoFit/>
              </a:bodyPr>
              <a:lstStyle/>
              <a:p>
                <a:pPr algn="just">
                  <a:spcBef>
                    <a:spcPts val="600"/>
                  </a:spcBef>
                  <a:spcAft>
                    <a:spcPts val="600"/>
                  </a:spcAft>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②相似度矩阵及其构造方法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事实上，在谱聚类中我们并没有直接给出权重，因此无法直接构建邻接矩阵。因此，在谱聚类中的基本思想是，距离较远的两点之间权重值较低，距离近的权重值较高，在定量的给定权重值时，我们是通过样本点距离度量的相似度矩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来得到邻接矩阵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的。为了得到相似度矩阵，从而求出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，我们一般有三类方法：</a:t>
                </a:r>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ε</m:t>
                    </m:r>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近邻法，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近邻法和全连接法。</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spcBef>
                    <a:spcPts val="600"/>
                  </a:spcBef>
                  <a:spcAft>
                    <a:spcPts val="60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对于</a:t>
                </a:r>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ε</m:t>
                    </m:r>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近邻法，设置一个距离阈值</a:t>
                </a:r>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ε</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，然后用欧氏距离</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Sij</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度量任意两点间的距离，即相似度矩阵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p>
              <a:p>
                <a:pPr indent="304800" algn="just">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，然后根据</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sij</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ε</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的大小关系，来定义邻接矩阵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如下：</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spcBef>
                    <a:spcPts val="600"/>
                  </a:spcBef>
                  <a:spcAft>
                    <a:spcPts val="60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spcBef>
                    <a:spcPts val="600"/>
                  </a:spcBef>
                  <a:spcAft>
                    <a:spcPts val="600"/>
                  </a:spcAft>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spcBef>
                    <a:spcPts val="600"/>
                  </a:spcBef>
                  <a:spcAft>
                    <a:spcPts val="600"/>
                  </a:spcAft>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Choice>
        <mc:Fallback>
          <p:sp>
            <p:nvSpPr>
              <p:cNvPr id="9" name="文本框 8">
                <a:extLst>
                  <a:ext uri="{FF2B5EF4-FFF2-40B4-BE49-F238E27FC236}">
                    <a16:creationId xmlns:a16="http://schemas.microsoft.com/office/drawing/2014/main" id="{0110B43F-9188-4404-9E25-56FA6B85C8ED}"/>
                  </a:ext>
                </a:extLst>
              </p:cNvPr>
              <p:cNvSpPr txBox="1">
                <a:spLocks noRot="1" noChangeAspect="1" noMove="1" noResize="1" noEditPoints="1" noAdjustHandles="1" noChangeArrowheads="1" noChangeShapeType="1" noTextEdit="1"/>
              </p:cNvSpPr>
              <p:nvPr/>
            </p:nvSpPr>
            <p:spPr>
              <a:xfrm>
                <a:off x="245660" y="436730"/>
                <a:ext cx="11177516" cy="4139595"/>
              </a:xfrm>
              <a:prstGeom prst="rect">
                <a:avLst/>
              </a:prstGeom>
              <a:blipFill>
                <a:blip r:embed="rId2"/>
                <a:stretch>
                  <a:fillRect l="-436" t="-1325" r="-436"/>
                </a:stretch>
              </a:blipFill>
            </p:spPr>
            <p:txBody>
              <a:bodyPr/>
              <a:lstStyle/>
              <a:p>
                <a:r>
                  <a:rPr lang="zh-CN" altLang="en-US">
                    <a:noFill/>
                  </a:rPr>
                  <a:t> </a:t>
                </a:r>
              </a:p>
            </p:txBody>
          </p:sp>
        </mc:Fallback>
      </mc:AlternateContent>
      <p:pic>
        <p:nvPicPr>
          <p:cNvPr id="24" name="Image1">
            <a:extLst>
              <a:ext uri="{FF2B5EF4-FFF2-40B4-BE49-F238E27FC236}">
                <a16:creationId xmlns:a16="http://schemas.microsoft.com/office/drawing/2014/main" id="{9DDC161F-85BB-47FB-9701-932328FD5BC9}"/>
              </a:ext>
            </a:extLst>
          </p:cNvPr>
          <p:cNvPicPr/>
          <p:nvPr/>
        </p:nvPicPr>
        <p:blipFill>
          <a:blip r:embed="rId3" cstate="print"/>
          <a:srcRect/>
          <a:stretch>
            <a:fillRect/>
          </a:stretch>
        </p:blipFill>
        <p:spPr>
          <a:xfrm>
            <a:off x="10333516" y="2125978"/>
            <a:ext cx="1089660" cy="295910"/>
          </a:xfrm>
          <a:prstGeom prst="rect">
            <a:avLst/>
          </a:prstGeom>
        </p:spPr>
      </p:pic>
      <p:pic>
        <p:nvPicPr>
          <p:cNvPr id="25" name="Image1">
            <a:extLst>
              <a:ext uri="{FF2B5EF4-FFF2-40B4-BE49-F238E27FC236}">
                <a16:creationId xmlns:a16="http://schemas.microsoft.com/office/drawing/2014/main" id="{164263A9-A3C2-4D03-8BDD-ACE4535314FC}"/>
              </a:ext>
            </a:extLst>
          </p:cNvPr>
          <p:cNvPicPr/>
          <p:nvPr/>
        </p:nvPicPr>
        <p:blipFill>
          <a:blip r:embed="rId4" cstate="print"/>
          <a:srcRect/>
          <a:stretch>
            <a:fillRect/>
          </a:stretch>
        </p:blipFill>
        <p:spPr>
          <a:xfrm>
            <a:off x="5452282" y="2933449"/>
            <a:ext cx="1466215" cy="608965"/>
          </a:xfrm>
          <a:prstGeom prst="rect">
            <a:avLst/>
          </a:prstGeom>
        </p:spPr>
      </p:pic>
      <p:sp>
        <p:nvSpPr>
          <p:cNvPr id="16" name="文本框 15">
            <a:extLst>
              <a:ext uri="{FF2B5EF4-FFF2-40B4-BE49-F238E27FC236}">
                <a16:creationId xmlns:a16="http://schemas.microsoft.com/office/drawing/2014/main" id="{72794861-D295-45A7-B188-A2164C412076}"/>
              </a:ext>
            </a:extLst>
          </p:cNvPr>
          <p:cNvSpPr txBox="1"/>
          <p:nvPr/>
        </p:nvSpPr>
        <p:spPr>
          <a:xfrm>
            <a:off x="245659" y="3474766"/>
            <a:ext cx="10699844" cy="923330"/>
          </a:xfrm>
          <a:prstGeom prst="rect">
            <a:avLst/>
          </a:prstGeom>
          <a:noFill/>
        </p:spPr>
        <p:txBody>
          <a:bodyPr wrap="square" rtlCol="0">
            <a:spAutoFit/>
          </a:bodyPr>
          <a:lstStyle/>
          <a:p>
            <a:pPr indent="304800" algn="just">
              <a:spcBef>
                <a:spcPts val="600"/>
              </a:spcBef>
              <a:spcAft>
                <a:spcPts val="60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近邻法，我们利用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KNN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算法遍历所有样本点，取每个样本最近的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个点作为近邻，只有和样本距离最近的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个点之间的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wij</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&gt;0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，但这种方法造成重构后的邻接矩阵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不是堆成的，，为解决这一问题，可以使用如下两种方法来解决：</a:t>
            </a:r>
          </a:p>
        </p:txBody>
      </p:sp>
      <p:pic>
        <p:nvPicPr>
          <p:cNvPr id="27" name="Image1">
            <a:extLst>
              <a:ext uri="{FF2B5EF4-FFF2-40B4-BE49-F238E27FC236}">
                <a16:creationId xmlns:a16="http://schemas.microsoft.com/office/drawing/2014/main" id="{64A6CD85-CB08-4309-BD69-2A2D1554729D}"/>
              </a:ext>
            </a:extLst>
          </p:cNvPr>
          <p:cNvPicPr/>
          <p:nvPr/>
        </p:nvPicPr>
        <p:blipFill>
          <a:blip r:embed="rId5" cstate="print"/>
          <a:srcRect/>
          <a:stretch>
            <a:fillRect/>
          </a:stretch>
        </p:blipFill>
        <p:spPr>
          <a:xfrm>
            <a:off x="3230516" y="4282951"/>
            <a:ext cx="6206455" cy="2521277"/>
          </a:xfrm>
          <a:prstGeom prst="rect">
            <a:avLst/>
          </a:prstGeom>
        </p:spPr>
      </p:pic>
    </p:spTree>
    <p:extLst>
      <p:ext uri="{BB962C8B-B14F-4D97-AF65-F5344CB8AC3E}">
        <p14:creationId xmlns:p14="http://schemas.microsoft.com/office/powerpoint/2010/main" val="397233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down)">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1000"/>
                                        <p:tgtEl>
                                          <p:spTgt spid="9">
                                            <p:txEl>
                                              <p:pRg st="2" end="2"/>
                                            </p:txEl>
                                          </p:spTgt>
                                        </p:tgtEl>
                                      </p:cBhvr>
                                    </p:animEffect>
                                    <p:anim calcmode="lin" valueType="num">
                                      <p:cBhvr>
                                        <p:cTn id="13"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1000"/>
                                        <p:tgtEl>
                                          <p:spTgt spid="9">
                                            <p:txEl>
                                              <p:pRg st="3" end="3"/>
                                            </p:txEl>
                                          </p:spTgt>
                                        </p:tgtEl>
                                      </p:cBhvr>
                                    </p:animEffect>
                                    <p:anim calcmode="lin" valueType="num">
                                      <p:cBhvr>
                                        <p:cTn id="1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fade">
                                      <p:cBhvr>
                                        <p:cTn id="29" dur="1000"/>
                                        <p:tgtEl>
                                          <p:spTgt spid="16">
                                            <p:txEl>
                                              <p:pRg st="0" end="0"/>
                                            </p:txEl>
                                          </p:spTgt>
                                        </p:tgtEl>
                                      </p:cBhvr>
                                    </p:animEffect>
                                    <p:anim calcmode="lin" valueType="num">
                                      <p:cBhvr>
                                        <p:cTn id="30"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7BBD68-A41F-429B-B926-9F6815F99273}"/>
              </a:ext>
            </a:extLst>
          </p:cNvPr>
          <p:cNvSpPr txBox="1"/>
          <p:nvPr/>
        </p:nvSpPr>
        <p:spPr>
          <a:xfrm>
            <a:off x="464024" y="450376"/>
            <a:ext cx="10385946" cy="2246769"/>
          </a:xfrm>
          <a:prstGeom prst="rect">
            <a:avLst/>
          </a:prstGeom>
          <a:noFill/>
        </p:spPr>
        <p:txBody>
          <a:bodyPr wrap="square" rtlCol="0">
            <a:spAutoFit/>
          </a:bodyPr>
          <a:lstStyle/>
          <a:p>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对于全连接法 （使用最普遍），由于所有点之间的权重都大于</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，所以叫全连接法。我们使用不同的核函数来定义边权重，常用的有多项式核函数，高斯核函数和</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Sigmoid</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核函数，最常用的是高斯核函数</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RBF</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，此时相似度矩阵和邻接矩阵相同：</a:t>
            </a:r>
          </a:p>
          <a:p>
            <a:endParaRPr lang="zh-CN" altLang="en-US" sz="2800" dirty="0"/>
          </a:p>
        </p:txBody>
      </p:sp>
      <p:pic>
        <p:nvPicPr>
          <p:cNvPr id="3" name="Image1">
            <a:extLst>
              <a:ext uri="{FF2B5EF4-FFF2-40B4-BE49-F238E27FC236}">
                <a16:creationId xmlns:a16="http://schemas.microsoft.com/office/drawing/2014/main" id="{17288DF4-E4CC-463E-B320-7B932B38E606}"/>
              </a:ext>
            </a:extLst>
          </p:cNvPr>
          <p:cNvPicPr/>
          <p:nvPr/>
        </p:nvPicPr>
        <p:blipFill>
          <a:blip r:embed="rId2" cstate="print"/>
          <a:srcRect/>
          <a:stretch>
            <a:fillRect/>
          </a:stretch>
        </p:blipFill>
        <p:spPr>
          <a:xfrm>
            <a:off x="1191653" y="2697145"/>
            <a:ext cx="9341829" cy="2246769"/>
          </a:xfrm>
          <a:prstGeom prst="rect">
            <a:avLst/>
          </a:prstGeom>
        </p:spPr>
      </p:pic>
    </p:spTree>
    <p:extLst>
      <p:ext uri="{BB962C8B-B14F-4D97-AF65-F5344CB8AC3E}">
        <p14:creationId xmlns:p14="http://schemas.microsoft.com/office/powerpoint/2010/main" val="3175514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15F3B4-1409-4733-87B4-9FEE2B2C8FA7}"/>
              </a:ext>
            </a:extLst>
          </p:cNvPr>
          <p:cNvSpPr txBox="1"/>
          <p:nvPr/>
        </p:nvSpPr>
        <p:spPr>
          <a:xfrm>
            <a:off x="177420" y="436727"/>
            <a:ext cx="11273051" cy="2446824"/>
          </a:xfrm>
          <a:prstGeom prst="rect">
            <a:avLst/>
          </a:prstGeom>
          <a:noFill/>
        </p:spPr>
        <p:txBody>
          <a:bodyPr wrap="square" rtlCol="0">
            <a:spAutoFit/>
          </a:bodyPr>
          <a:lstStyle/>
          <a:p>
            <a:pPr algn="just">
              <a:spcBef>
                <a:spcPts val="600"/>
              </a:spcBef>
              <a:spcAft>
                <a:spcPts val="600"/>
              </a:spcAft>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③拉普拉斯矩阵</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拉普拉斯矩阵的定义是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L=D-W</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为度矩阵，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为邻接矩阵。拉普拉斯具有一些较好的性质，如下：</a:t>
            </a:r>
          </a:p>
          <a:p>
            <a:pPr algn="just">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）是对称矩阵</a:t>
            </a:r>
          </a:p>
          <a:p>
            <a:pPr algn="just">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）所有的特征值都是实数</a:t>
            </a:r>
          </a:p>
          <a:p>
            <a:pPr algn="just">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）对于任意向量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Z,</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a:t>
            </a:r>
          </a:p>
          <a:p>
            <a:endParaRPr lang="zh-CN" altLang="en-US" dirty="0"/>
          </a:p>
        </p:txBody>
      </p:sp>
      <p:pic>
        <p:nvPicPr>
          <p:cNvPr id="3" name="Image1">
            <a:extLst>
              <a:ext uri="{FF2B5EF4-FFF2-40B4-BE49-F238E27FC236}">
                <a16:creationId xmlns:a16="http://schemas.microsoft.com/office/drawing/2014/main" id="{849B0F0D-BEDF-4593-BC3B-AD34DF8D5120}"/>
              </a:ext>
            </a:extLst>
          </p:cNvPr>
          <p:cNvPicPr/>
          <p:nvPr/>
        </p:nvPicPr>
        <p:blipFill>
          <a:blip r:embed="rId2" cstate="print"/>
          <a:srcRect/>
          <a:stretch>
            <a:fillRect/>
          </a:stretch>
        </p:blipFill>
        <p:spPr>
          <a:xfrm>
            <a:off x="2887074" y="2559636"/>
            <a:ext cx="5642777" cy="2630031"/>
          </a:xfrm>
          <a:prstGeom prst="rect">
            <a:avLst/>
          </a:prstGeom>
        </p:spPr>
      </p:pic>
      <p:sp>
        <p:nvSpPr>
          <p:cNvPr id="4" name="文本框 3">
            <a:extLst>
              <a:ext uri="{FF2B5EF4-FFF2-40B4-BE49-F238E27FC236}">
                <a16:creationId xmlns:a16="http://schemas.microsoft.com/office/drawing/2014/main" id="{0C31A15B-6021-4082-B95D-EFA797AF27C8}"/>
              </a:ext>
            </a:extLst>
          </p:cNvPr>
          <p:cNvSpPr txBox="1"/>
          <p:nvPr/>
        </p:nvSpPr>
        <p:spPr>
          <a:xfrm>
            <a:off x="177420" y="5773002"/>
            <a:ext cx="11273051" cy="369332"/>
          </a:xfrm>
          <a:prstGeom prst="rect">
            <a:avLst/>
          </a:prstGeom>
          <a:noFill/>
        </p:spPr>
        <p:txBody>
          <a:bodyPr wrap="square" rtlCol="0">
            <a:spAutoFit/>
          </a:bodyPr>
          <a:lstStyle/>
          <a:p>
            <a:pPr algn="just">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）是半正定的，且对应的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个实数特征值都大于等于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，且最小的特征值为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55586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7" presetID="3" presetClass="emph" presetSubtype="2" fill="hold" nodeType="withEffect">
                                  <p:stCondLst>
                                    <p:cond delay="0"/>
                                  </p:stCondLst>
                                  <p:childTnLst>
                                    <p:animClr clrSpc="rgb" dir="cw">
                                      <p:cBhvr override="childStyle">
                                        <p:cTn id="18" dur="500" fill="hold"/>
                                        <p:tgtEl>
                                          <p:spTgt spid="2">
                                            <p:txEl>
                                              <p:pRg st="2" end="2"/>
                                            </p:txEl>
                                          </p:spTgt>
                                        </p:tgtEl>
                                        <p:attrNameLst>
                                          <p:attrName>style.color</p:attrName>
                                        </p:attrNameLst>
                                      </p:cBhvr>
                                      <p:to>
                                        <a:schemeClr val="accent2"/>
                                      </p:to>
                                    </p:animClr>
                                  </p:childTnLst>
                                  <p:subTnLst>
                                    <p:animClr clrSpc="rgb" dir="cw">
                                      <p:cBhvr override="childStyle">
                                        <p:cTn dur="1" fill="hold" display="0" masterRel="nextClick" afterEffect="1"/>
                                        <p:tgtEl>
                                          <p:spTgt spid="2">
                                            <p:txEl>
                                              <p:pRg st="2" end="2"/>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1000"/>
                                        <p:tgtEl>
                                          <p:spTgt spid="2">
                                            <p:txEl>
                                              <p:pRg st="3" end="3"/>
                                            </p:txEl>
                                          </p:spTgt>
                                        </p:tgtEl>
                                      </p:cBhvr>
                                    </p:animEffect>
                                    <p:anim calcmode="lin" valueType="num">
                                      <p:cBhvr>
                                        <p:cTn id="2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6" presetID="3" presetClass="emph" presetSubtype="2" fill="hold" nodeType="withEffect">
                                  <p:stCondLst>
                                    <p:cond delay="300"/>
                                  </p:stCondLst>
                                  <p:childTnLst>
                                    <p:animClr clrSpc="rgb" dir="cw">
                                      <p:cBhvr override="childStyle">
                                        <p:cTn id="27" dur="500" fill="hold"/>
                                        <p:tgtEl>
                                          <p:spTgt spid="2">
                                            <p:txEl>
                                              <p:pRg st="3" end="3"/>
                                            </p:txEl>
                                          </p:spTgt>
                                        </p:tgtEl>
                                        <p:attrNameLst>
                                          <p:attrName>style.color</p:attrName>
                                        </p:attrNameLst>
                                      </p:cBhvr>
                                      <p:to>
                                        <a:schemeClr val="accent2"/>
                                      </p:to>
                                    </p:animClr>
                                  </p:childTnLst>
                                  <p:subTnLst>
                                    <p:animClr clrSpc="rgb" dir="cw">
                                      <p:cBhvr override="childStyle">
                                        <p:cTn dur="1" fill="hold" display="0" masterRel="nextClick" afterEffect="1"/>
                                        <p:tgtEl>
                                          <p:spTgt spid="2">
                                            <p:txEl>
                                              <p:pRg st="3" end="3"/>
                                            </p:txEl>
                                          </p:spTgt>
                                        </p:tgtEl>
                                        <p:attrNameLst>
                                          <p:attrName>ppt_c</p:attrName>
                                        </p:attrNameLst>
                                      </p:cBhvr>
                                      <p:to>
                                        <a:schemeClr val="tx1"/>
                                      </p:to>
                                    </p:animClr>
                                  </p:sub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1000"/>
                                        <p:tgtEl>
                                          <p:spTgt spid="2">
                                            <p:txEl>
                                              <p:pRg st="4" end="4"/>
                                            </p:txEl>
                                          </p:spTgt>
                                        </p:tgtEl>
                                      </p:cBhvr>
                                    </p:animEffect>
                                    <p:anim calcmode="lin" valueType="num">
                                      <p:cBhvr>
                                        <p:cTn id="3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5" presetID="3" presetClass="emph" presetSubtype="2" fill="hold" nodeType="withEffect">
                                  <p:stCondLst>
                                    <p:cond delay="0"/>
                                  </p:stCondLst>
                                  <p:childTnLst>
                                    <p:animClr clrSpc="rgb" dir="cw">
                                      <p:cBhvr override="childStyle">
                                        <p:cTn id="36" dur="500" fill="hold"/>
                                        <p:tgtEl>
                                          <p:spTgt spid="2">
                                            <p:txEl>
                                              <p:pRg st="4" end="4"/>
                                            </p:txEl>
                                          </p:spTgt>
                                        </p:tgtEl>
                                        <p:attrNameLst>
                                          <p:attrName>style.color</p:attrName>
                                        </p:attrNameLst>
                                      </p:cBhvr>
                                      <p:to>
                                        <a:schemeClr val="accent2"/>
                                      </p:to>
                                    </p:animClr>
                                  </p:childTnLst>
                                  <p:subTnLst>
                                    <p:animClr clrSpc="rgb" dir="cw">
                                      <p:cBhvr override="childStyle">
                                        <p:cTn dur="1" fill="hold" display="0" masterRel="nextClick" afterEffect="1"/>
                                        <p:tgtEl>
                                          <p:spTgt spid="2">
                                            <p:txEl>
                                              <p:pRg st="4" end="4"/>
                                            </p:txEl>
                                          </p:spTgt>
                                        </p:tgtEl>
                                        <p:attrNameLst>
                                          <p:attrName>ppt_c</p:attrName>
                                        </p:attrNameLst>
                                      </p:cBhvr>
                                      <p:to>
                                        <a:schemeClr val="tx1"/>
                                      </p:to>
                                    </p:animClr>
                                  </p:subTnLst>
                                </p:cTn>
                              </p:par>
                              <p:par>
                                <p:cTn id="37" presetID="42"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xEl>
                                              <p:pRg st="0" end="0"/>
                                            </p:txEl>
                                          </p:spTgt>
                                        </p:tgtEl>
                                        <p:attrNameLst>
                                          <p:attrName>style.visibility</p:attrName>
                                        </p:attrNameLst>
                                      </p:cBhvr>
                                      <p:to>
                                        <p:strVal val="visible"/>
                                      </p:to>
                                    </p:set>
                                    <p:animEffect transition="in" filter="fade">
                                      <p:cBhvr>
                                        <p:cTn id="46" dur="1000"/>
                                        <p:tgtEl>
                                          <p:spTgt spid="4">
                                            <p:txEl>
                                              <p:pRg st="0" end="0"/>
                                            </p:txEl>
                                          </p:spTgt>
                                        </p:tgtEl>
                                      </p:cBhvr>
                                    </p:animEffect>
                                    <p:anim calcmode="lin" valueType="num">
                                      <p:cBhvr>
                                        <p:cTn id="4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0" end="0"/>
                                            </p:txEl>
                                          </p:spTgt>
                                        </p:tgtEl>
                                        <p:attrNameLst>
                                          <p:attrName>ppt_y</p:attrName>
                                        </p:attrNameLst>
                                      </p:cBhvr>
                                      <p:tavLst>
                                        <p:tav tm="0">
                                          <p:val>
                                            <p:strVal val="#ppt_y+.1"/>
                                          </p:val>
                                        </p:tav>
                                        <p:tav tm="100000">
                                          <p:val>
                                            <p:strVal val="#ppt_y"/>
                                          </p:val>
                                        </p:tav>
                                      </p:tavLst>
                                    </p:anim>
                                  </p:childTnLst>
                                </p:cTn>
                              </p:par>
                              <p:par>
                                <p:cTn id="49" presetID="3" presetClass="emph" presetSubtype="2" fill="hold" grpId="0" nodeType="withEffect">
                                  <p:stCondLst>
                                    <p:cond delay="0"/>
                                  </p:stCondLst>
                                  <p:childTnLst>
                                    <p:animClr clrSpc="rgb" dir="cw">
                                      <p:cBhvr override="childStyle">
                                        <p:cTn id="50" dur="500" fill="hold"/>
                                        <p:tgtEl>
                                          <p:spTgt spid="4">
                                            <p:txEl>
                                              <p:pRg st="0" end="0"/>
                                            </p:txEl>
                                          </p:spTgt>
                                        </p:tgtEl>
                                        <p:attrNameLst>
                                          <p:attrName>style.color</p:attrName>
                                        </p:attrNameLst>
                                      </p:cBhvr>
                                      <p:to>
                                        <a:schemeClr val="accent2"/>
                                      </p:to>
                                    </p:animClr>
                                  </p:childTnLst>
                                  <p:subTnLst>
                                    <p:animClr clrSpc="rgb" dir="cw">
                                      <p:cBhvr override="childStyle">
                                        <p:cTn dur="1" fill="hold" display="0" masterRel="nextClick" afterEffect="1"/>
                                        <p:tgtEl>
                                          <p:spTgt spid="4">
                                            <p:txEl>
                                              <p:pRg st="0" end="0"/>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2D28D3-71A1-4489-AB8A-B2FF3AF5C910}"/>
              </a:ext>
            </a:extLst>
          </p:cNvPr>
          <p:cNvSpPr txBox="1"/>
          <p:nvPr/>
        </p:nvSpPr>
        <p:spPr>
          <a:xfrm>
            <a:off x="300251" y="354842"/>
            <a:ext cx="10590662" cy="6186309"/>
          </a:xfrm>
          <a:prstGeom prst="rect">
            <a:avLst/>
          </a:prstGeom>
          <a:noFill/>
        </p:spPr>
        <p:txBody>
          <a:bodyPr wrap="square" rtlCol="0">
            <a:spAutoFit/>
          </a:bodyPr>
          <a:lstStyle/>
          <a:p>
            <a:r>
              <a:rPr lang="zh-CN" altLang="zh-CN" sz="3600" kern="100" dirty="0">
                <a:effectLst/>
                <a:ea typeface="黑体" panose="02010609060101010101" pitchFamily="49" charset="-122"/>
                <a:cs typeface="黑体" panose="02010609060101010101" pitchFamily="49" charset="-122"/>
              </a:rPr>
              <a:t>通过谱聚类算法进行图的切分</a:t>
            </a:r>
            <a:r>
              <a:rPr lang="zh-CN" altLang="en-US" sz="3600" kern="100" dirty="0">
                <a:ea typeface="黑体" panose="02010609060101010101" pitchFamily="49" charset="-122"/>
                <a:cs typeface="黑体" panose="02010609060101010101" pitchFamily="49" charset="-122"/>
              </a:rPr>
              <a:t>：</a:t>
            </a:r>
            <a:endParaRPr lang="en-US" altLang="zh-CN" sz="3600" kern="100" dirty="0">
              <a:ea typeface="黑体" panose="02010609060101010101" pitchFamily="49" charset="-122"/>
              <a:cs typeface="黑体" panose="02010609060101010101" pitchFamily="49" charset="-122"/>
            </a:endParaRPr>
          </a:p>
          <a:p>
            <a:endParaRPr lang="en-US" altLang="zh-CN" sz="3600" kern="100" dirty="0">
              <a:ea typeface="黑体" panose="02010609060101010101" pitchFamily="49" charset="-122"/>
              <a:cs typeface="黑体" panose="02010609060101010101" pitchFamily="49" charset="-122"/>
            </a:endParaRPr>
          </a:p>
          <a:p>
            <a:r>
              <a:rPr lang="zh-CN" altLang="zh-CN" sz="32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聚类算法给我们的直观上的感觉就是根据样本点的相似性将他们划分成不同的组，使得在相同组内的数据点是相似的，不同组之间的数据点是不相似的。对于给定的样本点计算相似度，形成相似度图，因而谱聚类的问题可以被重新描述如下：我们想要找到图形的一个分区，使得不同分区之间的边具有非常低的</a:t>
            </a:r>
            <a:r>
              <a:rPr lang="zh-CN" altLang="zh-CN" sz="3200" dirty="0"/>
              <a:t>权重</a:t>
            </a:r>
            <a:r>
              <a:rPr lang="zh-CN" altLang="zh-CN" sz="3200" kern="100" dirty="0">
                <a:solidFill>
                  <a:srgbClr val="4D4D4D"/>
                </a:solidFill>
                <a:effectLst/>
                <a:latin typeface="Calibri" panose="020F0502020204030204" pitchFamily="34" charset="0"/>
                <a:ea typeface="宋体" panose="02010600030101010101" pitchFamily="2" charset="-122"/>
                <a:cs typeface="宋体" panose="02010600030101010101" pitchFamily="2" charset="-122"/>
              </a:rPr>
              <a:t>（这意味着不同分区中的点彼此不相似）并且分区内的边具有高权重（这意味着其中的点彼此相似）。在这个小节我们将讨论如何推导谱聚类为近似的图分区的问题。</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sz="3600" dirty="0"/>
          </a:p>
        </p:txBody>
      </p:sp>
    </p:spTree>
    <p:extLst>
      <p:ext uri="{BB962C8B-B14F-4D97-AF65-F5344CB8AC3E}">
        <p14:creationId xmlns:p14="http://schemas.microsoft.com/office/powerpoint/2010/main" val="191778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023B207-9B92-496E-A748-A959B125FE64}"/>
              </a:ext>
            </a:extLst>
          </p:cNvPr>
          <p:cNvSpPr txBox="1"/>
          <p:nvPr/>
        </p:nvSpPr>
        <p:spPr>
          <a:xfrm>
            <a:off x="464023" y="668740"/>
            <a:ext cx="11150221" cy="6001643"/>
          </a:xfrm>
          <a:prstGeom prst="rect">
            <a:avLst/>
          </a:prstGeom>
          <a:noFill/>
        </p:spPr>
        <p:txBody>
          <a:bodyPr wrap="square" rtlCol="0">
            <a:spAutoFit/>
          </a:bodyPr>
          <a:lstStyle/>
          <a:p>
            <a:r>
              <a:rPr lang="en-US" altLang="zh-CN" sz="3200" dirty="0"/>
              <a:t>1.</a:t>
            </a:r>
            <a:r>
              <a:rPr lang="zh-CN" altLang="en-US" sz="3200" dirty="0"/>
              <a:t>最小切操作 对于无向图 </a:t>
            </a:r>
            <a:r>
              <a:rPr lang="en-US" altLang="zh-CN" sz="3200" dirty="0"/>
              <a:t>G</a:t>
            </a:r>
            <a:r>
              <a:rPr lang="zh-CN" altLang="en-US" sz="3200" dirty="0"/>
              <a:t>，我们的目标是将图 </a:t>
            </a:r>
            <a:r>
              <a:rPr lang="en-US" altLang="zh-CN" sz="3200" dirty="0"/>
              <a:t>G(V,E)</a:t>
            </a:r>
            <a:r>
              <a:rPr lang="zh-CN" altLang="en-US" sz="3200" dirty="0"/>
              <a:t>切成互相没有连接的子图，每个子 图点的集合为 </a:t>
            </a:r>
            <a:r>
              <a:rPr lang="en-US" altLang="zh-CN" sz="3200" dirty="0"/>
              <a:t>A1</a:t>
            </a:r>
            <a:r>
              <a:rPr lang="zh-CN" altLang="en-US" sz="3200" dirty="0"/>
              <a:t>，</a:t>
            </a:r>
            <a:r>
              <a:rPr lang="en-US" altLang="zh-CN" sz="3200" dirty="0"/>
              <a:t>A2</a:t>
            </a:r>
            <a:r>
              <a:rPr lang="zh-CN" altLang="en-US" sz="3200" dirty="0"/>
              <a:t>，</a:t>
            </a:r>
            <a:r>
              <a:rPr lang="en-US" altLang="zh-CN" sz="3200" dirty="0"/>
              <a:t>...Ak</a:t>
            </a:r>
            <a:r>
              <a:rPr lang="zh-CN" altLang="en-US" sz="3200" dirty="0"/>
              <a:t>，其中</a:t>
            </a:r>
            <a:r>
              <a:rPr lang="en-US" altLang="zh-CN" sz="3200" dirty="0"/>
              <a:t>Ai </a:t>
            </a:r>
            <a:r>
              <a:rPr lang="zh-CN" altLang="en-US" sz="3200" dirty="0"/>
              <a:t>与 </a:t>
            </a:r>
            <a:r>
              <a:rPr lang="en-US" altLang="zh-CN" sz="3200" dirty="0" err="1"/>
              <a:t>Aj</a:t>
            </a:r>
            <a:r>
              <a:rPr lang="en-US" altLang="zh-CN" sz="3200" dirty="0"/>
              <a:t> </a:t>
            </a:r>
            <a:r>
              <a:rPr lang="zh-CN" altLang="en-US" sz="3200" dirty="0"/>
              <a:t>的交集为空集。且这些集合的并集 为 </a:t>
            </a:r>
            <a:r>
              <a:rPr lang="en-US" altLang="zh-CN" sz="3200" dirty="0"/>
              <a:t>V</a:t>
            </a:r>
            <a:r>
              <a:rPr lang="zh-CN" altLang="en-US" sz="3200" dirty="0"/>
              <a:t>。对于对任意两个子图点的集合 </a:t>
            </a:r>
            <a:r>
              <a:rPr lang="en-US" altLang="zh-CN" sz="3200" dirty="0"/>
              <a:t>A</a:t>
            </a:r>
            <a:r>
              <a:rPr lang="zh-CN" altLang="en-US" sz="3200" dirty="0"/>
              <a:t>，</a:t>
            </a:r>
            <a:r>
              <a:rPr lang="en-US" altLang="zh-CN" sz="3200" dirty="0"/>
              <a:t>B </a:t>
            </a:r>
            <a:r>
              <a:rPr lang="zh-CN" altLang="en-US" sz="3200" dirty="0"/>
              <a:t>包含于 </a:t>
            </a:r>
            <a:r>
              <a:rPr lang="en-US" altLang="zh-CN" sz="3200" dirty="0"/>
              <a:t>V</a:t>
            </a:r>
            <a:r>
              <a:rPr lang="zh-CN" altLang="en-US" sz="3200" dirty="0"/>
              <a:t>，</a:t>
            </a:r>
            <a:r>
              <a:rPr lang="en-US" altLang="zh-CN" sz="3200" dirty="0"/>
              <a:t>A </a:t>
            </a:r>
            <a:r>
              <a:rPr lang="zh-CN" altLang="en-US" sz="3200" dirty="0"/>
              <a:t>与 </a:t>
            </a:r>
            <a:r>
              <a:rPr lang="en-US" altLang="zh-CN" sz="3200" dirty="0"/>
              <a:t>B </a:t>
            </a:r>
            <a:r>
              <a:rPr lang="zh-CN" altLang="en-US" sz="3200" dirty="0"/>
              <a:t>的交集为空集，我 们定义 </a:t>
            </a:r>
            <a:r>
              <a:rPr lang="en-US" altLang="zh-CN" sz="3200" dirty="0"/>
              <a:t>A </a:t>
            </a:r>
            <a:r>
              <a:rPr lang="zh-CN" altLang="en-US" sz="3200" dirty="0"/>
              <a:t>和 </a:t>
            </a:r>
            <a:r>
              <a:rPr lang="en-US" altLang="zh-CN" sz="3200" dirty="0"/>
              <a:t>B </a:t>
            </a:r>
            <a:r>
              <a:rPr lang="zh-CN" altLang="en-US" sz="3200" dirty="0"/>
              <a:t>之间的权重切图为</a:t>
            </a:r>
            <a:endParaRPr lang="en-US" altLang="zh-CN" sz="3200" dirty="0"/>
          </a:p>
          <a:p>
            <a:pPr algn="ctr"/>
            <a:r>
              <a:rPr lang="zh-CN" altLang="en-US" sz="3200" dirty="0"/>
              <a:t> </a:t>
            </a:r>
            <a:r>
              <a:rPr lang="en-US" altLang="zh-CN" sz="3200" dirty="0"/>
              <a:t>W(A,B) = ∑ </a:t>
            </a:r>
            <a:r>
              <a:rPr lang="en-US" altLang="zh-CN" sz="3200" dirty="0" err="1"/>
              <a:t>wij</a:t>
            </a:r>
            <a:r>
              <a:rPr lang="en-US" altLang="zh-CN" sz="3200" dirty="0"/>
              <a:t> </a:t>
            </a:r>
            <a:r>
              <a:rPr lang="en-US" altLang="zh-CN" sz="3200" dirty="0" err="1"/>
              <a:t>i∈A,j∈B</a:t>
            </a:r>
            <a:endParaRPr lang="en-US" altLang="zh-CN" sz="3200" dirty="0"/>
          </a:p>
          <a:p>
            <a:r>
              <a:rPr lang="en-US" altLang="zh-CN" sz="3200" dirty="0"/>
              <a:t> </a:t>
            </a:r>
            <a:r>
              <a:rPr lang="zh-CN" altLang="en-US" sz="3200" dirty="0"/>
              <a:t>对于 </a:t>
            </a:r>
            <a:r>
              <a:rPr lang="en-US" altLang="zh-CN" sz="3200" dirty="0"/>
              <a:t>k </a:t>
            </a:r>
            <a:r>
              <a:rPr lang="zh-CN" altLang="en-US" sz="3200" dirty="0"/>
              <a:t>个子图集合 </a:t>
            </a:r>
            <a:r>
              <a:rPr lang="en-US" altLang="zh-CN" sz="3200" dirty="0"/>
              <a:t>A1</a:t>
            </a:r>
            <a:r>
              <a:rPr lang="zh-CN" altLang="en-US" sz="3200" dirty="0"/>
              <a:t>，</a:t>
            </a:r>
            <a:r>
              <a:rPr lang="en-US" altLang="zh-CN" sz="3200" dirty="0"/>
              <a:t>...AK</a:t>
            </a:r>
            <a:r>
              <a:rPr lang="zh-CN" altLang="en-US" sz="3200" dirty="0"/>
              <a:t>，我们定义切图 </a:t>
            </a:r>
            <a:r>
              <a:rPr lang="en-US" altLang="zh-CN" sz="3200" dirty="0"/>
              <a:t>cut </a:t>
            </a:r>
            <a:r>
              <a:rPr lang="zh-CN" altLang="en-US" sz="3200" dirty="0"/>
              <a:t>为：</a:t>
            </a:r>
            <a:endParaRPr lang="en-US" altLang="zh-CN" sz="3200" dirty="0"/>
          </a:p>
          <a:p>
            <a:pPr algn="ctr"/>
            <a:r>
              <a:rPr lang="zh-CN" altLang="en-US" sz="3200" dirty="0"/>
              <a:t> </a:t>
            </a:r>
            <a:r>
              <a:rPr lang="en-US" altLang="zh-CN" sz="3200" dirty="0"/>
              <a:t>cut</a:t>
            </a:r>
            <a:r>
              <a:rPr lang="zh-CN" altLang="en-US" sz="3200" dirty="0"/>
              <a:t>（</a:t>
            </a:r>
            <a:r>
              <a:rPr lang="en-US" altLang="zh-CN" sz="3200" dirty="0"/>
              <a:t>A1</a:t>
            </a:r>
            <a:r>
              <a:rPr lang="zh-CN" altLang="en-US" sz="3200" dirty="0"/>
              <a:t>，</a:t>
            </a:r>
            <a:r>
              <a:rPr lang="en-US" altLang="zh-CN" sz="3200" dirty="0"/>
              <a:t>...Ak</a:t>
            </a:r>
            <a:r>
              <a:rPr lang="zh-CN" altLang="en-US" sz="3200" dirty="0"/>
              <a:t>）</a:t>
            </a:r>
            <a:r>
              <a:rPr lang="en-US" altLang="zh-CN" sz="3200" dirty="0"/>
              <a:t>= 1 2 ∑ </a:t>
            </a:r>
            <a:r>
              <a:rPr lang="zh-CN" altLang="en-US" sz="3200" dirty="0"/>
              <a:t>𝑊</a:t>
            </a:r>
            <a:r>
              <a:rPr lang="en-US" altLang="zh-CN" sz="3200" dirty="0"/>
              <a:t>(</a:t>
            </a:r>
            <a:r>
              <a:rPr lang="zh-CN" altLang="en-US" sz="3200" dirty="0"/>
              <a:t>𝐴𝑖</a:t>
            </a:r>
            <a:r>
              <a:rPr lang="en-US" altLang="zh-CN" sz="3200" dirty="0"/>
              <a:t>, </a:t>
            </a:r>
            <a:r>
              <a:rPr lang="zh-CN" altLang="en-US" sz="3200" dirty="0"/>
              <a:t>𝐴𝑖−</a:t>
            </a:r>
            <a:r>
              <a:rPr lang="en-US" altLang="zh-CN" sz="3200" dirty="0"/>
              <a:t>) </a:t>
            </a:r>
            <a:r>
              <a:rPr lang="zh-CN" altLang="en-US" sz="3200" dirty="0"/>
              <a:t>𝑘 𝑖</a:t>
            </a:r>
            <a:r>
              <a:rPr lang="en-US" altLang="zh-CN" sz="3200" dirty="0"/>
              <a:t>=1</a:t>
            </a:r>
          </a:p>
          <a:p>
            <a:r>
              <a:rPr lang="zh-CN" altLang="en-US" sz="3200" dirty="0"/>
              <a:t>其中，𝐴𝑖−是 </a:t>
            </a:r>
            <a:r>
              <a:rPr lang="en-US" altLang="zh-CN" sz="3200" dirty="0"/>
              <a:t>Ai </a:t>
            </a:r>
            <a:r>
              <a:rPr lang="zh-CN" altLang="en-US" sz="3200" dirty="0"/>
              <a:t>的补集。我们可以通过使各个组之间的权重最小化，从而将 上式最小化。但是在很多情况下此方法仅能使图中的一个定点与其余的点分开， 而不是得到一个个切图，切图内的点尽量多，不能达到我们的要求。</a:t>
            </a:r>
          </a:p>
        </p:txBody>
      </p:sp>
    </p:spTree>
    <p:extLst>
      <p:ext uri="{BB962C8B-B14F-4D97-AF65-F5344CB8AC3E}">
        <p14:creationId xmlns:p14="http://schemas.microsoft.com/office/powerpoint/2010/main" val="13603246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4339</Words>
  <Application>Microsoft Office PowerPoint</Application>
  <PresentationFormat>宽屏</PresentationFormat>
  <Paragraphs>214</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等线</vt:lpstr>
      <vt:lpstr>等线 Light</vt:lpstr>
      <vt:lpstr>楷体</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 建峰</dc:creator>
  <cp:lastModifiedBy>蔡 建峰</cp:lastModifiedBy>
  <cp:revision>154</cp:revision>
  <dcterms:created xsi:type="dcterms:W3CDTF">2021-06-06T00:47:29Z</dcterms:created>
  <dcterms:modified xsi:type="dcterms:W3CDTF">2021-06-07T07:59:25Z</dcterms:modified>
</cp:coreProperties>
</file>