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handoutMasterIdLst>
    <p:handoutMasterId r:id="rId36"/>
  </p:handoutMasterIdLst>
  <p:sldIdLst>
    <p:sldId id="256" r:id="rId3"/>
    <p:sldId id="258" r:id="rId4"/>
    <p:sldId id="259" r:id="rId5"/>
    <p:sldId id="260" r:id="rId6"/>
    <p:sldId id="261" r:id="rId7"/>
    <p:sldId id="262" r:id="rId8"/>
    <p:sldId id="285" r:id="rId9"/>
    <p:sldId id="286" r:id="rId10"/>
    <p:sldId id="277" r:id="rId11"/>
    <p:sldId id="276" r:id="rId12"/>
    <p:sldId id="265" r:id="rId13"/>
    <p:sldId id="266" r:id="rId14"/>
    <p:sldId id="264" r:id="rId15"/>
    <p:sldId id="267" r:id="rId16"/>
    <p:sldId id="269" r:id="rId17"/>
    <p:sldId id="284" r:id="rId18"/>
    <p:sldId id="270" r:id="rId19"/>
    <p:sldId id="271" r:id="rId20"/>
    <p:sldId id="268" r:id="rId21"/>
    <p:sldId id="279" r:id="rId22"/>
    <p:sldId id="280" r:id="rId23"/>
    <p:sldId id="278" r:id="rId24"/>
    <p:sldId id="273" r:id="rId25"/>
    <p:sldId id="272" r:id="rId27"/>
    <p:sldId id="274" r:id="rId28"/>
    <p:sldId id="281" r:id="rId29"/>
    <p:sldId id="283" r:id="rId30"/>
    <p:sldId id="275" r:id="rId31"/>
    <p:sldId id="288" r:id="rId32"/>
    <p:sldId id="289" r:id="rId33"/>
    <p:sldId id="287" r:id="rId34"/>
    <p:sldId id="310" r:id="rId35"/>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61"/>
    <p:restoredTop sz="94578"/>
  </p:normalViewPr>
  <p:slideViewPr>
    <p:cSldViewPr showGuides="1">
      <p:cViewPr varScale="1">
        <p:scale>
          <a:sx n="70" d="100"/>
          <a:sy n="70" d="100"/>
        </p:scale>
        <p:origin x="1380"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handoutMaster" Target="handoutMasters/handoutMaster1.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notesMaster" Target="notesMasters/notesMaster1.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5298" name="页眉占位符 55297"/>
          <p:cNvSpPr>
            <a:spLocks noGrp="1"/>
          </p:cNvSpPr>
          <p:nvPr>
            <p:ph type="hdr" sz="quarter"/>
          </p:nvPr>
        </p:nvSpPr>
        <p:spPr>
          <a:xfrm>
            <a:off x="0" y="0"/>
            <a:ext cx="2971800" cy="457200"/>
          </a:xfrm>
          <a:prstGeom prst="rect">
            <a:avLst/>
          </a:prstGeom>
          <a:noFill/>
          <a:ln w="9525">
            <a:noFill/>
          </a:ln>
        </p:spPr>
        <p:txBody>
          <a:bodyPr/>
          <a:lstStyle>
            <a:lvl1pPr eaLnBrk="1" hangingPunct="1">
              <a:buFont typeface="Arial" panose="020B0604020202020204" pitchFamily="34" charset="0"/>
              <a:buNone/>
              <a:defRPr sz="120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2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5299" name="日期占位符 55298"/>
          <p:cNvSpPr>
            <a:spLocks noGrp="1"/>
          </p:cNvSpPr>
          <p:nvPr>
            <p:ph type="dt" sz="quarter" idx="1"/>
          </p:nvPr>
        </p:nvSpPr>
        <p:spPr>
          <a:xfrm>
            <a:off x="3884613" y="0"/>
            <a:ext cx="2971800" cy="457200"/>
          </a:xfrm>
          <a:prstGeom prst="rect">
            <a:avLst/>
          </a:prstGeom>
          <a:noFill/>
          <a:ln w="9525">
            <a:noFill/>
          </a:ln>
        </p:spPr>
        <p:txBody>
          <a:bodyPr/>
          <a:lstStyle>
            <a:lvl1pPr algn="r" eaLnBrk="1" hangingPunct="1">
              <a:buFont typeface="Arial" panose="020B0604020202020204" pitchFamily="34" charset="0"/>
              <a:buNone/>
              <a:defRPr sz="1200" noProof="1"/>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5300" name="页脚占位符 55299"/>
          <p:cNvSpPr>
            <a:spLocks noGrp="1"/>
          </p:cNvSpPr>
          <p:nvPr>
            <p:ph type="ftr" sz="quarter" idx="2"/>
          </p:nvPr>
        </p:nvSpPr>
        <p:spPr>
          <a:xfrm>
            <a:off x="0" y="8685213"/>
            <a:ext cx="2971800" cy="457200"/>
          </a:xfrm>
          <a:prstGeom prst="rect">
            <a:avLst/>
          </a:prstGeom>
          <a:noFill/>
          <a:ln w="9525">
            <a:noFill/>
          </a:ln>
        </p:spPr>
        <p:txBody>
          <a:bodyPr anchor="b"/>
          <a:lstStyle>
            <a:lvl1pPr eaLnBrk="1" hangingPunct="1">
              <a:buFont typeface="Arial" panose="020B0604020202020204" pitchFamily="34" charset="0"/>
              <a:buNone/>
              <a:defRPr sz="120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2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5301" name="灯片编号占位符 55300"/>
          <p:cNvSpPr>
            <a:spLocks noGrp="1"/>
          </p:cNvSpPr>
          <p:nvPr>
            <p:ph type="sldNum" sz="quarter" idx="3"/>
          </p:nvPr>
        </p:nvSpPr>
        <p:spPr>
          <a:xfrm>
            <a:off x="3884613" y="8685213"/>
            <a:ext cx="2971800" cy="457200"/>
          </a:xfrm>
          <a:prstGeom prst="rect">
            <a:avLst/>
          </a:prstGeom>
          <a:noFill/>
          <a:ln w="9525">
            <a:noFill/>
          </a:ln>
        </p:spPr>
        <p:txBody>
          <a:bodyPr anchor="b"/>
          <a:lstStyle>
            <a:lvl1pPr algn="r" eaLnBrk="1" hangingPunct="1">
              <a:buFont typeface="Arial" panose="020B0604020202020204" pitchFamily="34" charset="0"/>
              <a:buNone/>
              <a:defRPr sz="1200" noProof="1" dirty="0">
                <a:latin typeface="Arial" panose="020B0604020202020204" pitchFamily="34" charset="0"/>
                <a:cs typeface="+mn-ea"/>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203BF0A-31A7-42B5-86D8-18927A1766B7}" type="slidenum">
              <a:rPr kumimoji="0" lang="en-US" altLang="zh-CN"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rPr>
            </a:fld>
            <a:endParaRPr kumimoji="0" lang="zh-CN" sz="12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Font typeface="Arial" panose="020B0604020202020204" pitchFamily="34" charset="0"/>
              <a:buNone/>
              <a:defRPr sz="120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buFont typeface="Arial" panose="020B0604020202020204" pitchFamily="34" charset="0"/>
              <a:buNone/>
              <a:defRPr sz="1200" noProof="1" smtClean="0">
                <a:latin typeface="Arial" panose="020B0604020202020204" pitchFamily="34" charset="0"/>
                <a:cs typeface="+mn-ea"/>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5364" name="幻灯片图像占位符 3"/>
          <p:cNvSpPr>
            <a:spLocks noGrp="1" noRot="1" noChangeAspect="1"/>
          </p:cNvSpPr>
          <p:nvPr>
            <p:ph type="sldImg"/>
          </p:nvPr>
        </p:nvSpPr>
        <p:spPr>
          <a:xfrm>
            <a:off x="1371600" y="1143000"/>
            <a:ext cx="4114800" cy="3086100"/>
          </a:xfrm>
          <a:prstGeom prst="rect">
            <a:avLst/>
          </a:prstGeom>
          <a:noFill/>
          <a:ln w="12700" cap="flat" cmpd="sng">
            <a:solidFill>
              <a:srgbClr val="000000"/>
            </a:solidFill>
            <a:prstDash val="solid"/>
            <a:round/>
            <a:headEnd type="none" w="med" len="med"/>
            <a:tailEnd type="none" w="med" len="med"/>
          </a:ln>
        </p:spPr>
      </p:sp>
      <p:sp>
        <p:nvSpPr>
          <p:cNvPr id="4101" name="备注占位符 4"/>
          <p:cNvSpPr>
            <a:spLocks noGrp="1" noChangeArrowheads="1"/>
          </p:cNvSpPr>
          <p:nvPr>
            <p:ph type="body" sz="quarter" idx="4294967295"/>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ahoma" panose="020B0604030504040204" pitchFamily="34" charset="0"/>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Tahoma" panose="020B0604030504040204" pitchFamily="34" charset="0"/>
              <a:ea typeface="+mn-ea"/>
              <a:cs typeface="+mn-cs"/>
            </a:endParaRPr>
          </a:p>
          <a:p>
            <a:pPr marL="457200" marR="0" lvl="1"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ahoma" panose="020B0604030504040204" pitchFamily="34" charset="0"/>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Tahoma" panose="020B0604030504040204" pitchFamily="34" charset="0"/>
              <a:ea typeface="+mn-ea"/>
              <a:cs typeface="+mn-cs"/>
            </a:endParaRPr>
          </a:p>
          <a:p>
            <a:pPr marL="914400" marR="0" lvl="2"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ahoma" panose="020B0604030504040204" pitchFamily="34" charset="0"/>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Tahoma" panose="020B0604030504040204" pitchFamily="34" charset="0"/>
              <a:ea typeface="+mn-ea"/>
              <a:cs typeface="+mn-cs"/>
            </a:endParaRPr>
          </a:p>
          <a:p>
            <a:pPr marL="1371600" marR="0" lvl="3"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ahoma" panose="020B0604030504040204" pitchFamily="34" charset="0"/>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Tahoma" panose="020B0604030504040204" pitchFamily="34" charset="0"/>
              <a:ea typeface="+mn-ea"/>
              <a:cs typeface="+mn-cs"/>
            </a:endParaRPr>
          </a:p>
          <a:p>
            <a:pPr marL="1828800" marR="0" lvl="4"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ahoma" panose="020B0604030504040204" pitchFamily="34" charset="0"/>
                <a:ea typeface="+mn-ea"/>
                <a:cs typeface="+mn-cs"/>
              </a:rPr>
              <a:t>第五级</a:t>
            </a:r>
            <a:endParaRPr kumimoji="0" lang="zh-CN" altLang="en-US" sz="1200" b="0" i="0" u="none" strike="noStrike" kern="1200" cap="none" spc="0" normalizeH="0" baseline="0" noProof="0" smtClean="0">
              <a:ln>
                <a:noFill/>
              </a:ln>
              <a:solidFill>
                <a:schemeClr val="tx1"/>
              </a:solidFill>
              <a:effectLst/>
              <a:uLnTx/>
              <a:uFillTx/>
              <a:latin typeface="Tahoma" panose="020B0604030504040204" pitchFamily="34" charset="0"/>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hangingPunct="1">
              <a:buFont typeface="Arial" panose="020B0604020202020204" pitchFamily="34" charset="0"/>
              <a:buNone/>
              <a:defRPr sz="120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eaLnBrk="1" hangingPunct="1">
              <a:buFont typeface="Arial" panose="020B0604020202020204" pitchFamily="34" charset="0"/>
              <a:buNone/>
              <a:defRPr sz="1200" noProof="1" smtClean="0">
                <a:latin typeface="Arial" panose="020B0604020202020204" pitchFamily="34" charset="0"/>
                <a:cs typeface="+mn-ea"/>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5F11030-0CC2-401F-AB6E-77DF98105535}" type="slidenum">
              <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rPr>
            </a:fld>
            <a:endParaRPr kumimoji="0" lang="zh-CN" altLang="en-US" sz="12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0"/>
      </a:spcBef>
      <a:spcAft>
        <a:spcPct val="0"/>
      </a:spcAft>
      <a:defRPr sz="12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2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2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Tahoma" panose="020B060403050404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幻灯片图像占位符 1"/>
          <p:cNvSpPr>
            <a:spLocks noGrp="1" noRot="1"/>
          </p:cNvSpPr>
          <p:nvPr>
            <p:ph type="sldImg"/>
          </p:nvPr>
        </p:nvSpPr>
        <p:spPr>
          <a:ln/>
        </p:spPr>
      </p:sp>
      <p:sp>
        <p:nvSpPr>
          <p:cNvPr id="39938" name="文本占位符 2"/>
          <p:cNvSpPr/>
          <p:nvPr>
            <p:ph type="body"/>
          </p:nvPr>
        </p:nvSpPr>
        <p:spPr>
          <a:ln/>
        </p:spPr>
        <p:txBody>
          <a:bodyPr wrap="square" lIns="91440" tIns="45720" rIns="91440" bIns="45720" anchor="t"/>
          <a:p>
            <a:pPr lvl="0"/>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幻灯片图像占位符 1"/>
          <p:cNvSpPr>
            <a:spLocks noGrp="1" noRot="1" noTextEdit="1"/>
          </p:cNvSpPr>
          <p:nvPr>
            <p:ph type="sldImg"/>
          </p:nvPr>
        </p:nvSpPr>
        <p:spPr>
          <a:ln>
            <a:miter/>
          </a:ln>
        </p:spPr>
      </p:sp>
      <p:sp>
        <p:nvSpPr>
          <p:cNvPr id="45058" name="文本占位符 2"/>
          <p:cNvSpPr/>
          <p:nvPr>
            <p:ph type="body"/>
          </p:nvPr>
        </p:nvSpPr>
        <p:spPr>
          <a:ln/>
        </p:spPr>
        <p:txBody>
          <a:bodyPr wrap="square" lIns="91440" tIns="45720" rIns="91440" bIns="45720" anchor="t"/>
          <a:p>
            <a:pPr lvl="0" eaLnBrk="1" hangingPunct="1"/>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组合 11265"/>
          <p:cNvGrpSpPr/>
          <p:nvPr/>
        </p:nvGrpSpPr>
        <p:grpSpPr>
          <a:xfrm>
            <a:off x="0" y="2438400"/>
            <a:ext cx="9009063" cy="1052513"/>
            <a:chOff x="0" y="1536"/>
            <a:chExt cx="5675" cy="663"/>
          </a:xfrm>
        </p:grpSpPr>
        <p:grpSp>
          <p:nvGrpSpPr>
            <p:cNvPr id="2051" name="组合 11266"/>
            <p:cNvGrpSpPr/>
            <p:nvPr/>
          </p:nvGrpSpPr>
          <p:grpSpPr>
            <a:xfrm>
              <a:off x="183" y="1604"/>
              <a:ext cx="448" cy="299"/>
              <a:chOff x="720" y="336"/>
              <a:chExt cx="624" cy="432"/>
            </a:xfrm>
          </p:grpSpPr>
          <p:sp>
            <p:nvSpPr>
              <p:cNvPr id="22" name="矩形 11267"/>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23" name="矩形 11268"/>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grpSp>
        <p:grpSp>
          <p:nvGrpSpPr>
            <p:cNvPr id="2054" name="组合 11269"/>
            <p:cNvGrpSpPr/>
            <p:nvPr/>
          </p:nvGrpSpPr>
          <p:grpSpPr>
            <a:xfrm>
              <a:off x="261" y="1870"/>
              <a:ext cx="465" cy="299"/>
              <a:chOff x="912" y="2640"/>
              <a:chExt cx="672" cy="432"/>
            </a:xfrm>
          </p:grpSpPr>
          <p:sp>
            <p:nvSpPr>
              <p:cNvPr id="20" name="矩形 11270"/>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21" name="矩形 11271"/>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grpSp>
        <p:sp>
          <p:nvSpPr>
            <p:cNvPr id="17" name="矩形 11272"/>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18" name="矩形 11273"/>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19" name="矩形 11274"/>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grpSp>
      <p:sp>
        <p:nvSpPr>
          <p:cNvPr id="11276" name="标题 11275"/>
          <p:cNvSpPr>
            <a:spLocks noGrp="1"/>
          </p:cNvSpPr>
          <p:nvPr>
            <p:ph type="ctrTitle"/>
          </p:nvPr>
        </p:nvSpPr>
        <p:spPr>
          <a:xfrm>
            <a:off x="990600" y="1676400"/>
            <a:ext cx="7772400" cy="1462088"/>
          </a:xfrm>
          <a:prstGeom prst="rect">
            <a:avLst/>
          </a:prstGeom>
          <a:noFill/>
          <a:ln w="9525">
            <a:noFill/>
          </a:ln>
        </p:spPr>
        <p:txBody>
          <a:bodyPr/>
          <a:lstStyle>
            <a:lvl1pPr lvl="0">
              <a:defRPr kern="1200"/>
            </a:lvl1pPr>
          </a:lstStyle>
          <a:p>
            <a:pPr lvl="0" fontAlgn="base"/>
            <a:r>
              <a:rPr lang="zh-CN" altLang="en-US" strike="noStrike" noProof="1"/>
              <a:t>单击此处编辑母版标题样式</a:t>
            </a:r>
            <a:endParaRPr lang="zh-CN" altLang="en-US" strike="noStrike" noProof="1"/>
          </a:p>
        </p:txBody>
      </p:sp>
      <p:sp>
        <p:nvSpPr>
          <p:cNvPr id="11277" name="副标题 11276"/>
          <p:cNvSpPr>
            <a:spLocks noGrp="1"/>
          </p:cNvSpPr>
          <p:nvPr>
            <p:ph type="subTitle" idx="1"/>
          </p:nvPr>
        </p:nvSpPr>
        <p:spPr>
          <a:xfrm>
            <a:off x="1371600" y="3886200"/>
            <a:ext cx="6400800" cy="1752600"/>
          </a:xfrm>
          <a:prstGeom prst="rect">
            <a:avLst/>
          </a:prstGeom>
          <a:noFill/>
          <a:ln w="9525">
            <a:noFill/>
          </a:ln>
        </p:spPr>
        <p:txBody>
          <a:bodyPr/>
          <a:lstStyle>
            <a:lvl1pPr marL="0" lvl="0" indent="0" algn="ctr">
              <a:buNone/>
              <a:defRPr kern="1200"/>
            </a:lvl1pPr>
            <a:lvl2pPr marL="457200" lvl="1" indent="-457200" algn="ctr">
              <a:buNone/>
              <a:defRPr kern="1200"/>
            </a:lvl2pPr>
            <a:lvl3pPr marL="914400" lvl="2" indent="-914400" algn="ctr">
              <a:buNone/>
              <a:defRPr kern="1200"/>
            </a:lvl3pPr>
            <a:lvl4pPr marL="1371600" lvl="3" indent="-1371600" algn="ctr">
              <a:buNone/>
              <a:defRPr kern="1200"/>
            </a:lvl4pPr>
            <a:lvl5pPr marL="1828800" lvl="4" indent="-1828800" algn="ctr">
              <a:buNone/>
              <a:defRPr kern="1200"/>
            </a:lvl5pPr>
          </a:lstStyle>
          <a:p>
            <a:pPr lvl="0" fontAlgn="base"/>
            <a:r>
              <a:rPr lang="zh-CN" altLang="en-US" strike="noStrike" noProof="1"/>
              <a:t>单击此处编辑母版副标题样式</a:t>
            </a:r>
            <a:endParaRPr lang="zh-CN" altLang="en-US" strike="noStrike" noProof="1"/>
          </a:p>
        </p:txBody>
      </p:sp>
      <p:sp>
        <p:nvSpPr>
          <p:cNvPr id="24" name="日期占位符 11277"/>
          <p:cNvSpPr>
            <a:spLocks noGrp="1"/>
          </p:cNvSpPr>
          <p:nvPr>
            <p:ph type="dt" sz="half" idx="2"/>
          </p:nvPr>
        </p:nvSpPr>
        <p:spPr>
          <a:xfrm>
            <a:off x="990600" y="6248400"/>
            <a:ext cx="1905000" cy="457200"/>
          </a:xfrm>
          <a:prstGeom prst="rect">
            <a:avLst/>
          </a:prstGeom>
          <a:noFill/>
          <a:ln w="9525">
            <a:noFill/>
          </a:ln>
        </p:spPr>
        <p:txBody>
          <a:bodyPr anchor="b"/>
          <a:lstStyle>
            <a:lvl1pPr>
              <a:defRPr>
                <a:solidFill>
                  <a:schemeClr val="bg2"/>
                </a:solidFill>
              </a:defRPr>
            </a:lvl1pPr>
          </a:lstStyle>
          <a:p>
            <a:pPr marL="0" marR="0" lvl="0" indent="0" algn="l"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defRPr/>
            </a:pPr>
            <a:endParaRPr kumimoji="0" lang="zh-CN" altLang="en-US" sz="1400" b="0" i="0" u="none" strike="noStrike" kern="1200" cap="none" spc="0" normalizeH="0" baseline="0" noProof="1">
              <a:ln>
                <a:noFill/>
              </a:ln>
              <a:solidFill>
                <a:schemeClr val="bg2"/>
              </a:solidFill>
              <a:effectLst/>
              <a:uLnTx/>
              <a:uFillTx/>
              <a:latin typeface="Tahoma" panose="020B0604030504040204" pitchFamily="34" charset="0"/>
              <a:ea typeface="宋体" panose="02010600030101010101" pitchFamily="2" charset="-122"/>
              <a:cs typeface="+mn-cs"/>
            </a:endParaRPr>
          </a:p>
        </p:txBody>
      </p:sp>
      <p:sp>
        <p:nvSpPr>
          <p:cNvPr id="25" name="页脚占位符 11278"/>
          <p:cNvSpPr>
            <a:spLocks noGrp="1"/>
          </p:cNvSpPr>
          <p:nvPr>
            <p:ph type="ftr" sz="quarter" idx="3"/>
          </p:nvPr>
        </p:nvSpPr>
        <p:spPr>
          <a:xfrm>
            <a:off x="3429000" y="6248400"/>
            <a:ext cx="2895600" cy="457200"/>
          </a:xfrm>
          <a:prstGeom prst="rect">
            <a:avLst/>
          </a:prstGeom>
          <a:noFill/>
          <a:ln w="9525">
            <a:noFill/>
          </a:ln>
        </p:spPr>
        <p:txBody>
          <a:bodyPr anchor="b"/>
          <a:lstStyle>
            <a:lvl1pPr>
              <a:defRPr sz="1400" noProof="1">
                <a:solidFill>
                  <a:schemeClr val="bg2"/>
                </a:solidFill>
              </a:defRPr>
            </a:lvl1pPr>
          </a:lstStyle>
          <a:p>
            <a:pPr marL="0" marR="0" lvl="0" indent="0" algn="ctr"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defRPr/>
            </a:pPr>
            <a:endParaRPr kumimoji="0" lang="zh-CN" sz="1400" b="0" i="0" u="none" strike="noStrike" kern="1200" cap="none" spc="0" normalizeH="0" baseline="0" noProof="1">
              <a:ln>
                <a:noFill/>
              </a:ln>
              <a:solidFill>
                <a:schemeClr val="bg2"/>
              </a:solidFill>
              <a:effectLst/>
              <a:uLnTx/>
              <a:uFillTx/>
              <a:latin typeface="Tahoma" panose="020B0604030504040204" pitchFamily="34" charset="0"/>
              <a:ea typeface="华文行楷" panose="02010800040101010101" pitchFamily="2" charset="-122"/>
              <a:cs typeface="+mn-cs"/>
            </a:endParaRPr>
          </a:p>
        </p:txBody>
      </p:sp>
      <p:sp>
        <p:nvSpPr>
          <p:cNvPr id="26" name="灯片编号占位符 11279"/>
          <p:cNvSpPr>
            <a:spLocks noGrp="1"/>
          </p:cNvSpPr>
          <p:nvPr>
            <p:ph type="sldNum" sz="quarter" idx="4"/>
          </p:nvPr>
        </p:nvSpPr>
        <p:spPr>
          <a:xfrm>
            <a:off x="6858000" y="6248400"/>
            <a:ext cx="1905000" cy="457200"/>
          </a:xfrm>
          <a:prstGeom prst="rect">
            <a:avLst/>
          </a:prstGeom>
          <a:noFill/>
          <a:ln w="9525">
            <a:noFill/>
          </a:ln>
        </p:spPr>
        <p:txBody>
          <a:bodyPr anchor="b"/>
          <a:lstStyle>
            <a:lvl1pPr>
              <a:defRPr dirty="0">
                <a:solidFill>
                  <a:schemeClr val="bg2"/>
                </a:solidFill>
              </a:defRPr>
            </a:lvl1pPr>
          </a:lstStyle>
          <a:p>
            <a:pPr marL="0" marR="0" lvl="0" indent="0" algn="r"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defRPr/>
            </a:pPr>
            <a:fld id="{1891070B-711E-45AD-ADD8-4619191A188C}" type="slidenum">
              <a:rPr kumimoji="0" lang="en-US" altLang="zh-CN" sz="1400" b="0" i="0" u="none" strike="noStrike" kern="1200" cap="none" spc="0" normalizeH="0" baseline="0" noProof="1">
                <a:ln>
                  <a:noFill/>
                </a:ln>
                <a:solidFill>
                  <a:schemeClr val="bg2"/>
                </a:solidFill>
                <a:effectLst/>
                <a:uLnTx/>
                <a:uFillTx/>
                <a:latin typeface="Tahoma" panose="020B0604030504040204" pitchFamily="34" charset="0"/>
                <a:ea typeface="宋体" panose="02010600030101010101" pitchFamily="2" charset="-122"/>
                <a:cs typeface="+mn-ea"/>
              </a:rPr>
            </a:fld>
            <a:endParaRPr kumimoji="0" lang="zh-CN" sz="1400" b="0" i="0" u="none" strike="noStrike" kern="1200" cap="none" spc="0" normalizeH="0" baseline="0" noProof="1">
              <a:ln>
                <a:noFill/>
              </a:ln>
              <a:solidFill>
                <a:schemeClr val="bg2"/>
              </a:solidFill>
              <a:effectLst/>
              <a:uLnTx/>
              <a:uFillTx/>
              <a:latin typeface="Tahoma" panose="020B0604030504040204" pitchFamily="34" charset="0"/>
              <a:ea typeface="宋体" panose="02010600030101010101" pitchFamily="2" charset="-122"/>
              <a:cs typeface="+mn-ea"/>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4" name="日期占位符 10250"/>
          <p:cNvSpPr>
            <a:spLocks noGrp="1"/>
          </p:cNvSpPr>
          <p:nvPr>
            <p:ph type="dt" sz="half" idx="2"/>
          </p:nvPr>
        </p:nvSpPr>
        <p:spPr>
          <a:xfrm>
            <a:off x="1162050" y="6243638"/>
            <a:ext cx="1905000" cy="457200"/>
          </a:xfrm>
          <a:prstGeom prst="rect">
            <a:avLst/>
          </a:prstGeom>
          <a:noFill/>
          <a:ln w="9525">
            <a:noFill/>
          </a:ln>
        </p:spPr>
        <p:txBody>
          <a:bodyPr anchor="b"/>
          <a:lstStyle>
            <a:lvl1pPr>
              <a:defRPr/>
            </a:lvl1pPr>
          </a:lstStyle>
          <a:p>
            <a:pPr marL="0" marR="0" lvl="0" indent="0" algn="l"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5" name="页脚占位符 10251"/>
          <p:cNvSpPr>
            <a:spLocks noGrp="1"/>
          </p:cNvSpPr>
          <p:nvPr>
            <p:ph type="ftr" sz="quarter" idx="3"/>
          </p:nvPr>
        </p:nvSpPr>
        <p:spPr>
          <a:xfrm>
            <a:off x="3429000" y="6248400"/>
            <a:ext cx="2895600" cy="457200"/>
          </a:xfrm>
          <a:prstGeom prst="rect">
            <a:avLst/>
          </a:prstGeom>
          <a:noFill/>
          <a:ln w="9525">
            <a:noFill/>
          </a:ln>
        </p:spPr>
        <p:txBody>
          <a:bodyPr anchor="b"/>
          <a:lstStyle>
            <a:lvl1pPr>
              <a:defRPr/>
            </a:lvl1pPr>
          </a:lstStyle>
          <a:p>
            <a:pPr marL="0" marR="0" lvl="0" indent="0" algn="ctr"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defRPr/>
            </a:pPr>
            <a:endParaRPr kumimoji="0" sz="1600" b="0" i="0" u="none" strike="noStrike" kern="1200" cap="none" spc="0" normalizeH="0" baseline="0" noProof="0">
              <a:ln>
                <a:noFill/>
              </a:ln>
              <a:solidFill>
                <a:schemeClr val="tx1"/>
              </a:solidFill>
              <a:effectLst/>
              <a:uLnTx/>
              <a:uFillTx/>
              <a:latin typeface="Tahoma" panose="020B0604030504040204" pitchFamily="34" charset="0"/>
              <a:ea typeface="华文行楷" panose="02010800040101010101" pitchFamily="2" charset="-122"/>
              <a:cs typeface="+mn-cs"/>
            </a:endParaRPr>
          </a:p>
        </p:txBody>
      </p:sp>
      <p:sp>
        <p:nvSpPr>
          <p:cNvPr id="16" name="灯片编号占位符 10252"/>
          <p:cNvSpPr>
            <a:spLocks noGrp="1"/>
          </p:cNvSpPr>
          <p:nvPr>
            <p:ph type="sldNum" sz="quarter" idx="4"/>
          </p:nvPr>
        </p:nvSpPr>
        <p:spPr>
          <a:xfrm>
            <a:off x="7042150" y="6243638"/>
            <a:ext cx="1905000" cy="457200"/>
          </a:xfrm>
          <a:prstGeom prst="rect">
            <a:avLst/>
          </a:prstGeom>
          <a:noFill/>
          <a:ln w="9525">
            <a:noFill/>
          </a:ln>
        </p:spPr>
        <p:txBody>
          <a:bodyPr anchor="b"/>
          <a:lstStyle>
            <a:lvl1pPr>
              <a:defRPr dirty="0"/>
            </a:lvl1pPr>
          </a:lstStyle>
          <a:p>
            <a:pPr marL="0" marR="0" lvl="0" indent="0" algn="r"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defRPr/>
            </a:pPr>
            <a:fld id="{57B02D23-06AB-40ED-9FBE-F154251CA3E0}" type="slidenum">
              <a:rPr kumimoji="0" lang="en-US" alt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rPr>
            </a:fld>
            <a:endParaRPr kumimoji="0" 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1" y="214313"/>
            <a:ext cx="1951038" cy="59182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1150938" y="214313"/>
            <a:ext cx="5740009" cy="59182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4" name="日期占位符 10250"/>
          <p:cNvSpPr>
            <a:spLocks noGrp="1"/>
          </p:cNvSpPr>
          <p:nvPr>
            <p:ph type="dt" sz="half" idx="2"/>
          </p:nvPr>
        </p:nvSpPr>
        <p:spPr>
          <a:xfrm>
            <a:off x="1162050" y="6243638"/>
            <a:ext cx="1905000" cy="457200"/>
          </a:xfrm>
          <a:prstGeom prst="rect">
            <a:avLst/>
          </a:prstGeom>
          <a:noFill/>
          <a:ln w="9525">
            <a:noFill/>
          </a:ln>
        </p:spPr>
        <p:txBody>
          <a:bodyPr anchor="b"/>
          <a:lstStyle>
            <a:lvl1pPr>
              <a:defRPr/>
            </a:lvl1pPr>
          </a:lstStyle>
          <a:p>
            <a:pPr marL="0" marR="0" lvl="0" indent="0" algn="l"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5" name="页脚占位符 10251"/>
          <p:cNvSpPr>
            <a:spLocks noGrp="1"/>
          </p:cNvSpPr>
          <p:nvPr>
            <p:ph type="ftr" sz="quarter" idx="3"/>
          </p:nvPr>
        </p:nvSpPr>
        <p:spPr>
          <a:xfrm>
            <a:off x="3429000" y="6248400"/>
            <a:ext cx="2895600" cy="457200"/>
          </a:xfrm>
          <a:prstGeom prst="rect">
            <a:avLst/>
          </a:prstGeom>
          <a:noFill/>
          <a:ln w="9525">
            <a:noFill/>
          </a:ln>
        </p:spPr>
        <p:txBody>
          <a:bodyPr anchor="b"/>
          <a:lstStyle>
            <a:lvl1pPr>
              <a:defRPr/>
            </a:lvl1pPr>
          </a:lstStyle>
          <a:p>
            <a:pPr marL="0" marR="0" lvl="0" indent="0" algn="ctr"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defRPr/>
            </a:pPr>
            <a:endParaRPr kumimoji="0" sz="1600" b="0" i="0" u="none" strike="noStrike" kern="1200" cap="none" spc="0" normalizeH="0" baseline="0" noProof="0">
              <a:ln>
                <a:noFill/>
              </a:ln>
              <a:solidFill>
                <a:schemeClr val="tx1"/>
              </a:solidFill>
              <a:effectLst/>
              <a:uLnTx/>
              <a:uFillTx/>
              <a:latin typeface="Tahoma" panose="020B0604030504040204" pitchFamily="34" charset="0"/>
              <a:ea typeface="华文行楷" panose="02010800040101010101" pitchFamily="2" charset="-122"/>
              <a:cs typeface="+mn-cs"/>
            </a:endParaRPr>
          </a:p>
        </p:txBody>
      </p:sp>
      <p:sp>
        <p:nvSpPr>
          <p:cNvPr id="16" name="灯片编号占位符 10252"/>
          <p:cNvSpPr>
            <a:spLocks noGrp="1"/>
          </p:cNvSpPr>
          <p:nvPr>
            <p:ph type="sldNum" sz="quarter" idx="4"/>
          </p:nvPr>
        </p:nvSpPr>
        <p:spPr>
          <a:xfrm>
            <a:off x="7042150" y="6243638"/>
            <a:ext cx="1905000" cy="457200"/>
          </a:xfrm>
          <a:prstGeom prst="rect">
            <a:avLst/>
          </a:prstGeom>
          <a:noFill/>
          <a:ln w="9525">
            <a:noFill/>
          </a:ln>
        </p:spPr>
        <p:txBody>
          <a:bodyPr anchor="b"/>
          <a:lstStyle>
            <a:lvl1pPr>
              <a:defRPr dirty="0"/>
            </a:lvl1pPr>
          </a:lstStyle>
          <a:p>
            <a:pPr marL="0" marR="0" lvl="0" indent="0" algn="r"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defRPr/>
            </a:pPr>
            <a:fld id="{5B5D9841-BB59-4CE1-BDB2-C1C0CCEA2604}" type="slidenum">
              <a:rPr kumimoji="0" lang="en-US" alt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rPr>
            </a:fld>
            <a:endParaRPr kumimoji="0" 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4" name="日期占位符 10250"/>
          <p:cNvSpPr>
            <a:spLocks noGrp="1"/>
          </p:cNvSpPr>
          <p:nvPr>
            <p:ph type="dt" sz="half" idx="12"/>
          </p:nvPr>
        </p:nvSpPr>
        <p:spPr>
          <a:xfrm>
            <a:off x="1162050" y="6243638"/>
            <a:ext cx="1905000" cy="457200"/>
          </a:xfrm>
          <a:prstGeom prst="rect">
            <a:avLst/>
          </a:prstGeom>
          <a:noFill/>
          <a:ln w="9525">
            <a:noFill/>
          </a:ln>
        </p:spPr>
        <p:txBody>
          <a:bodyPr anchor="b"/>
          <a:lstStyle>
            <a:lvl1pPr>
              <a:defRPr/>
            </a:lvl1pPr>
          </a:lstStyle>
          <a:p>
            <a:pPr marL="0" marR="0" lvl="0" indent="0" algn="l"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5" name="页脚占位符 10251"/>
          <p:cNvSpPr>
            <a:spLocks noGrp="1"/>
          </p:cNvSpPr>
          <p:nvPr>
            <p:ph type="ftr" sz="quarter" idx="3"/>
          </p:nvPr>
        </p:nvSpPr>
        <p:spPr>
          <a:xfrm>
            <a:off x="3429000" y="6248400"/>
            <a:ext cx="2895600" cy="457200"/>
          </a:xfrm>
          <a:prstGeom prst="rect">
            <a:avLst/>
          </a:prstGeom>
          <a:noFill/>
          <a:ln w="9525">
            <a:noFill/>
          </a:ln>
        </p:spPr>
        <p:txBody>
          <a:bodyPr anchor="b"/>
          <a:lstStyle>
            <a:lvl1pPr>
              <a:defRPr/>
            </a:lvl1pPr>
          </a:lstStyle>
          <a:p>
            <a:pPr marL="0" marR="0" lvl="0" indent="0" algn="ctr"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defRPr/>
            </a:pPr>
            <a:endParaRPr kumimoji="0" sz="1600" b="0" i="0" u="none" strike="noStrike" kern="1200" cap="none" spc="0" normalizeH="0" baseline="0" noProof="0">
              <a:ln>
                <a:noFill/>
              </a:ln>
              <a:solidFill>
                <a:schemeClr val="tx1"/>
              </a:solidFill>
              <a:effectLst/>
              <a:uLnTx/>
              <a:uFillTx/>
              <a:latin typeface="Tahoma" panose="020B0604030504040204" pitchFamily="34" charset="0"/>
              <a:ea typeface="华文行楷" panose="02010800040101010101" pitchFamily="2" charset="-122"/>
              <a:cs typeface="+mn-cs"/>
            </a:endParaRPr>
          </a:p>
        </p:txBody>
      </p:sp>
      <p:sp>
        <p:nvSpPr>
          <p:cNvPr id="16" name="灯片编号占位符 10252"/>
          <p:cNvSpPr>
            <a:spLocks noGrp="1"/>
          </p:cNvSpPr>
          <p:nvPr>
            <p:ph type="sldNum" sz="quarter" idx="4"/>
          </p:nvPr>
        </p:nvSpPr>
        <p:spPr>
          <a:xfrm>
            <a:off x="7042150" y="6243638"/>
            <a:ext cx="1905000" cy="457200"/>
          </a:xfrm>
          <a:prstGeom prst="rect">
            <a:avLst/>
          </a:prstGeom>
          <a:noFill/>
          <a:ln w="9525">
            <a:noFill/>
          </a:ln>
        </p:spPr>
        <p:txBody>
          <a:bodyPr anchor="b"/>
          <a:lstStyle>
            <a:lvl1pPr>
              <a:defRPr dirty="0"/>
            </a:lvl1pPr>
          </a:lstStyle>
          <a:p>
            <a:pPr marL="0" marR="0" lvl="0" indent="0" algn="r"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defRPr/>
            </a:pPr>
            <a:fld id="{E04AF398-9954-4507-AC1B-2C397C2C2128}" type="slidenum">
              <a:rPr kumimoji="0" lang="en-US" alt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rPr>
            </a:fld>
            <a:endParaRPr kumimoji="0" 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4" name="日期占位符 10250"/>
          <p:cNvSpPr>
            <a:spLocks noGrp="1"/>
          </p:cNvSpPr>
          <p:nvPr>
            <p:ph type="dt" sz="half" idx="2"/>
          </p:nvPr>
        </p:nvSpPr>
        <p:spPr>
          <a:xfrm>
            <a:off x="1162050" y="6243638"/>
            <a:ext cx="1905000" cy="457200"/>
          </a:xfrm>
          <a:prstGeom prst="rect">
            <a:avLst/>
          </a:prstGeom>
          <a:noFill/>
          <a:ln w="9525">
            <a:noFill/>
          </a:ln>
        </p:spPr>
        <p:txBody>
          <a:bodyPr anchor="b"/>
          <a:lstStyle>
            <a:lvl1pPr>
              <a:defRPr/>
            </a:lvl1pPr>
          </a:lstStyle>
          <a:p>
            <a:pPr marL="0" marR="0" lvl="0" indent="0" algn="l"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5" name="页脚占位符 10251"/>
          <p:cNvSpPr>
            <a:spLocks noGrp="1"/>
          </p:cNvSpPr>
          <p:nvPr>
            <p:ph type="ftr" sz="quarter" idx="3"/>
          </p:nvPr>
        </p:nvSpPr>
        <p:spPr>
          <a:xfrm>
            <a:off x="3429000" y="6248400"/>
            <a:ext cx="2895600" cy="457200"/>
          </a:xfrm>
          <a:prstGeom prst="rect">
            <a:avLst/>
          </a:prstGeom>
          <a:noFill/>
          <a:ln w="9525">
            <a:noFill/>
          </a:ln>
        </p:spPr>
        <p:txBody>
          <a:bodyPr anchor="b"/>
          <a:lstStyle>
            <a:lvl1pPr>
              <a:defRPr/>
            </a:lvl1pPr>
          </a:lstStyle>
          <a:p>
            <a:pPr marL="0" marR="0" lvl="0" indent="0" algn="ctr"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defRPr/>
            </a:pPr>
            <a:endParaRPr kumimoji="0" sz="1600" b="0" i="0" u="none" strike="noStrike" kern="1200" cap="none" spc="0" normalizeH="0" baseline="0" noProof="0">
              <a:ln>
                <a:noFill/>
              </a:ln>
              <a:solidFill>
                <a:schemeClr val="tx1"/>
              </a:solidFill>
              <a:effectLst/>
              <a:uLnTx/>
              <a:uFillTx/>
              <a:latin typeface="Tahoma" panose="020B0604030504040204" pitchFamily="34" charset="0"/>
              <a:ea typeface="华文行楷" panose="02010800040101010101" pitchFamily="2" charset="-122"/>
              <a:cs typeface="+mn-cs"/>
            </a:endParaRPr>
          </a:p>
        </p:txBody>
      </p:sp>
      <p:sp>
        <p:nvSpPr>
          <p:cNvPr id="16" name="灯片编号占位符 10252"/>
          <p:cNvSpPr>
            <a:spLocks noGrp="1"/>
          </p:cNvSpPr>
          <p:nvPr>
            <p:ph type="sldNum" sz="quarter" idx="4"/>
          </p:nvPr>
        </p:nvSpPr>
        <p:spPr>
          <a:xfrm>
            <a:off x="7042150" y="6243638"/>
            <a:ext cx="1905000" cy="457200"/>
          </a:xfrm>
          <a:prstGeom prst="rect">
            <a:avLst/>
          </a:prstGeom>
          <a:noFill/>
          <a:ln w="9525">
            <a:noFill/>
          </a:ln>
        </p:spPr>
        <p:txBody>
          <a:bodyPr anchor="b"/>
          <a:lstStyle>
            <a:lvl1pPr>
              <a:defRPr dirty="0"/>
            </a:lvl1pPr>
          </a:lstStyle>
          <a:p>
            <a:pPr marL="0" marR="0" lvl="0" indent="0" algn="r"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defRPr/>
            </a:pPr>
            <a:fld id="{99322121-3C47-4F70-AB07-DFE836E55DBF}" type="slidenum">
              <a:rPr kumimoji="0" lang="en-US" alt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rPr>
            </a:fld>
            <a:endParaRPr kumimoji="0" 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14" name="日期占位符 10250"/>
          <p:cNvSpPr>
            <a:spLocks noGrp="1"/>
          </p:cNvSpPr>
          <p:nvPr>
            <p:ph type="dt" sz="half" idx="2"/>
          </p:nvPr>
        </p:nvSpPr>
        <p:spPr>
          <a:xfrm>
            <a:off x="1162050" y="6243638"/>
            <a:ext cx="1905000" cy="457200"/>
          </a:xfrm>
          <a:prstGeom prst="rect">
            <a:avLst/>
          </a:prstGeom>
          <a:noFill/>
          <a:ln w="9525">
            <a:noFill/>
          </a:ln>
        </p:spPr>
        <p:txBody>
          <a:bodyPr anchor="b"/>
          <a:lstStyle>
            <a:lvl1pPr>
              <a:defRPr/>
            </a:lvl1pPr>
          </a:lstStyle>
          <a:p>
            <a:pPr marL="0" marR="0" lvl="0" indent="0" algn="l"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5" name="页脚占位符 10251"/>
          <p:cNvSpPr>
            <a:spLocks noGrp="1"/>
          </p:cNvSpPr>
          <p:nvPr>
            <p:ph type="ftr" sz="quarter" idx="3"/>
          </p:nvPr>
        </p:nvSpPr>
        <p:spPr>
          <a:xfrm>
            <a:off x="3429000" y="6248400"/>
            <a:ext cx="2895600" cy="457200"/>
          </a:xfrm>
          <a:prstGeom prst="rect">
            <a:avLst/>
          </a:prstGeom>
          <a:noFill/>
          <a:ln w="9525">
            <a:noFill/>
          </a:ln>
        </p:spPr>
        <p:txBody>
          <a:bodyPr anchor="b"/>
          <a:lstStyle>
            <a:lvl1pPr>
              <a:defRPr/>
            </a:lvl1pPr>
          </a:lstStyle>
          <a:p>
            <a:pPr marL="0" marR="0" lvl="0" indent="0" algn="ctr"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defRPr/>
            </a:pPr>
            <a:endParaRPr kumimoji="0" sz="1600" b="0" i="0" u="none" strike="noStrike" kern="1200" cap="none" spc="0" normalizeH="0" baseline="0" noProof="0">
              <a:ln>
                <a:noFill/>
              </a:ln>
              <a:solidFill>
                <a:schemeClr val="tx1"/>
              </a:solidFill>
              <a:effectLst/>
              <a:uLnTx/>
              <a:uFillTx/>
              <a:latin typeface="Tahoma" panose="020B0604030504040204" pitchFamily="34" charset="0"/>
              <a:ea typeface="华文行楷" panose="02010800040101010101" pitchFamily="2" charset="-122"/>
              <a:cs typeface="+mn-cs"/>
            </a:endParaRPr>
          </a:p>
        </p:txBody>
      </p:sp>
      <p:sp>
        <p:nvSpPr>
          <p:cNvPr id="16" name="灯片编号占位符 10252"/>
          <p:cNvSpPr>
            <a:spLocks noGrp="1"/>
          </p:cNvSpPr>
          <p:nvPr>
            <p:ph type="sldNum" sz="quarter" idx="4"/>
          </p:nvPr>
        </p:nvSpPr>
        <p:spPr>
          <a:xfrm>
            <a:off x="7042150" y="6243638"/>
            <a:ext cx="1905000" cy="457200"/>
          </a:xfrm>
          <a:prstGeom prst="rect">
            <a:avLst/>
          </a:prstGeom>
          <a:noFill/>
          <a:ln w="9525">
            <a:noFill/>
          </a:ln>
        </p:spPr>
        <p:txBody>
          <a:bodyPr anchor="b"/>
          <a:lstStyle>
            <a:lvl1pPr>
              <a:defRPr dirty="0"/>
            </a:lvl1pPr>
          </a:lstStyle>
          <a:p>
            <a:pPr marL="0" marR="0" lvl="0" indent="0" algn="r"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defRPr/>
            </a:pPr>
            <a:fld id="{C709318B-F936-4422-A331-5512E1ED08D1}" type="slidenum">
              <a:rPr kumimoji="0" lang="en-US" alt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rPr>
            </a:fld>
            <a:endParaRPr kumimoji="0" 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1182688" y="2017713"/>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146612" y="2017713"/>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4" name="日期占位符 10250"/>
          <p:cNvSpPr>
            <a:spLocks noGrp="1"/>
          </p:cNvSpPr>
          <p:nvPr>
            <p:ph type="dt" sz="half" idx="12"/>
          </p:nvPr>
        </p:nvSpPr>
        <p:spPr>
          <a:xfrm>
            <a:off x="1162050" y="6243638"/>
            <a:ext cx="1905000" cy="457200"/>
          </a:xfrm>
          <a:prstGeom prst="rect">
            <a:avLst/>
          </a:prstGeom>
          <a:noFill/>
          <a:ln w="9525">
            <a:noFill/>
          </a:ln>
        </p:spPr>
        <p:txBody>
          <a:bodyPr anchor="b"/>
          <a:lstStyle>
            <a:lvl1pPr>
              <a:defRPr/>
            </a:lvl1pPr>
          </a:lstStyle>
          <a:p>
            <a:pPr marL="0" marR="0" lvl="0" indent="0" algn="l"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5" name="页脚占位符 10251"/>
          <p:cNvSpPr>
            <a:spLocks noGrp="1"/>
          </p:cNvSpPr>
          <p:nvPr>
            <p:ph type="ftr" sz="quarter" idx="3"/>
          </p:nvPr>
        </p:nvSpPr>
        <p:spPr>
          <a:xfrm>
            <a:off x="3429000" y="6248400"/>
            <a:ext cx="2895600" cy="457200"/>
          </a:xfrm>
          <a:prstGeom prst="rect">
            <a:avLst/>
          </a:prstGeom>
          <a:noFill/>
          <a:ln w="9525">
            <a:noFill/>
          </a:ln>
        </p:spPr>
        <p:txBody>
          <a:bodyPr anchor="b"/>
          <a:lstStyle>
            <a:lvl1pPr>
              <a:defRPr/>
            </a:lvl1pPr>
          </a:lstStyle>
          <a:p>
            <a:pPr marL="0" marR="0" lvl="0" indent="0" algn="ctr"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defRPr/>
            </a:pPr>
            <a:endParaRPr kumimoji="0" sz="1600" b="0" i="0" u="none" strike="noStrike" kern="1200" cap="none" spc="0" normalizeH="0" baseline="0" noProof="0">
              <a:ln>
                <a:noFill/>
              </a:ln>
              <a:solidFill>
                <a:schemeClr val="tx1"/>
              </a:solidFill>
              <a:effectLst/>
              <a:uLnTx/>
              <a:uFillTx/>
              <a:latin typeface="Tahoma" panose="020B0604030504040204" pitchFamily="34" charset="0"/>
              <a:ea typeface="华文行楷" panose="02010800040101010101" pitchFamily="2" charset="-122"/>
              <a:cs typeface="+mn-cs"/>
            </a:endParaRPr>
          </a:p>
        </p:txBody>
      </p:sp>
      <p:sp>
        <p:nvSpPr>
          <p:cNvPr id="16" name="灯片编号占位符 10252"/>
          <p:cNvSpPr>
            <a:spLocks noGrp="1"/>
          </p:cNvSpPr>
          <p:nvPr>
            <p:ph type="sldNum" sz="quarter" idx="4"/>
          </p:nvPr>
        </p:nvSpPr>
        <p:spPr>
          <a:xfrm>
            <a:off x="7042150" y="6243638"/>
            <a:ext cx="1905000" cy="457200"/>
          </a:xfrm>
          <a:prstGeom prst="rect">
            <a:avLst/>
          </a:prstGeom>
          <a:noFill/>
          <a:ln w="9525">
            <a:noFill/>
          </a:ln>
        </p:spPr>
        <p:txBody>
          <a:bodyPr anchor="b"/>
          <a:lstStyle>
            <a:lvl1pPr>
              <a:defRPr dirty="0"/>
            </a:lvl1pPr>
          </a:lstStyle>
          <a:p>
            <a:pPr marL="0" marR="0" lvl="0" indent="0" algn="r"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defRPr/>
            </a:pPr>
            <a:fld id="{CE46CB3F-E670-4806-A4F3-6DEAE7458A48}" type="slidenum">
              <a:rPr kumimoji="0" lang="en-US" alt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rPr>
            </a:fld>
            <a:endParaRPr kumimoji="0" 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4" name="日期占位符 10250"/>
          <p:cNvSpPr>
            <a:spLocks noGrp="1"/>
          </p:cNvSpPr>
          <p:nvPr>
            <p:ph type="dt" sz="half" idx="12"/>
          </p:nvPr>
        </p:nvSpPr>
        <p:spPr>
          <a:xfrm>
            <a:off x="1162050" y="6243638"/>
            <a:ext cx="1905000" cy="457200"/>
          </a:xfrm>
          <a:prstGeom prst="rect">
            <a:avLst/>
          </a:prstGeom>
          <a:noFill/>
          <a:ln w="9525">
            <a:noFill/>
          </a:ln>
        </p:spPr>
        <p:txBody>
          <a:bodyPr anchor="b"/>
          <a:lstStyle>
            <a:lvl1pPr>
              <a:defRPr/>
            </a:lvl1pPr>
          </a:lstStyle>
          <a:p>
            <a:pPr marL="0" marR="0" lvl="0" indent="0" algn="l"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5" name="页脚占位符 10251"/>
          <p:cNvSpPr>
            <a:spLocks noGrp="1"/>
          </p:cNvSpPr>
          <p:nvPr>
            <p:ph type="ftr" sz="quarter" idx="13"/>
          </p:nvPr>
        </p:nvSpPr>
        <p:spPr>
          <a:xfrm>
            <a:off x="3429000" y="6248400"/>
            <a:ext cx="2895600" cy="457200"/>
          </a:xfrm>
          <a:prstGeom prst="rect">
            <a:avLst/>
          </a:prstGeom>
          <a:noFill/>
          <a:ln w="9525">
            <a:noFill/>
          </a:ln>
        </p:spPr>
        <p:txBody>
          <a:bodyPr anchor="b"/>
          <a:lstStyle>
            <a:lvl1pPr>
              <a:defRPr/>
            </a:lvl1pPr>
          </a:lstStyle>
          <a:p>
            <a:pPr marL="0" marR="0" lvl="0" indent="0" algn="ctr"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defRPr/>
            </a:pPr>
            <a:endParaRPr kumimoji="0" sz="1600" b="0" i="0" u="none" strike="noStrike" kern="1200" cap="none" spc="0" normalizeH="0" baseline="0" noProof="0">
              <a:ln>
                <a:noFill/>
              </a:ln>
              <a:solidFill>
                <a:schemeClr val="tx1"/>
              </a:solidFill>
              <a:effectLst/>
              <a:uLnTx/>
              <a:uFillTx/>
              <a:latin typeface="Tahoma" panose="020B0604030504040204" pitchFamily="34" charset="0"/>
              <a:ea typeface="华文行楷" panose="02010800040101010101" pitchFamily="2" charset="-122"/>
              <a:cs typeface="+mn-cs"/>
            </a:endParaRPr>
          </a:p>
        </p:txBody>
      </p:sp>
      <p:sp>
        <p:nvSpPr>
          <p:cNvPr id="16" name="灯片编号占位符 10252"/>
          <p:cNvSpPr>
            <a:spLocks noGrp="1"/>
          </p:cNvSpPr>
          <p:nvPr>
            <p:ph type="sldNum" sz="quarter" idx="14"/>
          </p:nvPr>
        </p:nvSpPr>
        <p:spPr>
          <a:xfrm>
            <a:off x="7042150" y="6243638"/>
            <a:ext cx="1905000" cy="457200"/>
          </a:xfrm>
          <a:prstGeom prst="rect">
            <a:avLst/>
          </a:prstGeom>
          <a:noFill/>
          <a:ln w="9525">
            <a:noFill/>
          </a:ln>
        </p:spPr>
        <p:txBody>
          <a:bodyPr anchor="b"/>
          <a:lstStyle>
            <a:lvl1pPr>
              <a:defRPr dirty="0"/>
            </a:lvl1pPr>
          </a:lstStyle>
          <a:p>
            <a:pPr marL="0" marR="0" lvl="0" indent="0" algn="r"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defRPr/>
            </a:pPr>
            <a:fld id="{4E963BED-7AB0-4C5D-923F-946266EC21BF}" type="slidenum">
              <a:rPr kumimoji="0" lang="en-US" alt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rPr>
            </a:fld>
            <a:endParaRPr kumimoji="0" 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14" name="日期占位符 10250"/>
          <p:cNvSpPr>
            <a:spLocks noGrp="1"/>
          </p:cNvSpPr>
          <p:nvPr>
            <p:ph type="dt" sz="half" idx="2"/>
          </p:nvPr>
        </p:nvSpPr>
        <p:spPr>
          <a:xfrm>
            <a:off x="1162050" y="6243638"/>
            <a:ext cx="1905000" cy="457200"/>
          </a:xfrm>
          <a:prstGeom prst="rect">
            <a:avLst/>
          </a:prstGeom>
          <a:noFill/>
          <a:ln w="9525">
            <a:noFill/>
          </a:ln>
        </p:spPr>
        <p:txBody>
          <a:bodyPr anchor="b"/>
          <a:lstStyle>
            <a:lvl1pPr>
              <a:defRPr/>
            </a:lvl1pPr>
          </a:lstStyle>
          <a:p>
            <a:pPr marL="0" marR="0" lvl="0" indent="0" algn="l"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5" name="页脚占位符 10251"/>
          <p:cNvSpPr>
            <a:spLocks noGrp="1"/>
          </p:cNvSpPr>
          <p:nvPr>
            <p:ph type="ftr" sz="quarter" idx="3"/>
          </p:nvPr>
        </p:nvSpPr>
        <p:spPr>
          <a:xfrm>
            <a:off x="3429000" y="6248400"/>
            <a:ext cx="2895600" cy="457200"/>
          </a:xfrm>
          <a:prstGeom prst="rect">
            <a:avLst/>
          </a:prstGeom>
          <a:noFill/>
          <a:ln w="9525">
            <a:noFill/>
          </a:ln>
        </p:spPr>
        <p:txBody>
          <a:bodyPr anchor="b"/>
          <a:lstStyle>
            <a:lvl1pPr>
              <a:defRPr/>
            </a:lvl1pPr>
          </a:lstStyle>
          <a:p>
            <a:pPr marL="0" marR="0" lvl="0" indent="0" algn="ctr"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defRPr/>
            </a:pPr>
            <a:endParaRPr kumimoji="0" sz="1600" b="0" i="0" u="none" strike="noStrike" kern="1200" cap="none" spc="0" normalizeH="0" baseline="0" noProof="0">
              <a:ln>
                <a:noFill/>
              </a:ln>
              <a:solidFill>
                <a:schemeClr val="tx1"/>
              </a:solidFill>
              <a:effectLst/>
              <a:uLnTx/>
              <a:uFillTx/>
              <a:latin typeface="Tahoma" panose="020B0604030504040204" pitchFamily="34" charset="0"/>
              <a:ea typeface="华文行楷" panose="02010800040101010101" pitchFamily="2" charset="-122"/>
              <a:cs typeface="+mn-cs"/>
            </a:endParaRPr>
          </a:p>
        </p:txBody>
      </p:sp>
      <p:sp>
        <p:nvSpPr>
          <p:cNvPr id="16" name="灯片编号占位符 10252"/>
          <p:cNvSpPr>
            <a:spLocks noGrp="1"/>
          </p:cNvSpPr>
          <p:nvPr>
            <p:ph type="sldNum" sz="quarter" idx="4"/>
          </p:nvPr>
        </p:nvSpPr>
        <p:spPr>
          <a:xfrm>
            <a:off x="7042150" y="6243638"/>
            <a:ext cx="1905000" cy="457200"/>
          </a:xfrm>
          <a:prstGeom prst="rect">
            <a:avLst/>
          </a:prstGeom>
          <a:noFill/>
          <a:ln w="9525">
            <a:noFill/>
          </a:ln>
        </p:spPr>
        <p:txBody>
          <a:bodyPr anchor="b"/>
          <a:lstStyle>
            <a:lvl1pPr>
              <a:defRPr dirty="0"/>
            </a:lvl1pPr>
          </a:lstStyle>
          <a:p>
            <a:pPr marL="0" marR="0" lvl="0" indent="0" algn="r"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defRPr/>
            </a:pPr>
            <a:fld id="{F20A702C-9DE4-4F64-BFB4-54C52A501930}" type="slidenum">
              <a:rPr kumimoji="0" lang="en-US" alt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rPr>
            </a:fld>
            <a:endParaRPr kumimoji="0" 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4" name="日期占位符 10250"/>
          <p:cNvSpPr>
            <a:spLocks noGrp="1"/>
          </p:cNvSpPr>
          <p:nvPr>
            <p:ph type="dt" sz="half" idx="2"/>
          </p:nvPr>
        </p:nvSpPr>
        <p:spPr>
          <a:xfrm>
            <a:off x="1162050" y="6243638"/>
            <a:ext cx="1905000" cy="457200"/>
          </a:xfrm>
          <a:prstGeom prst="rect">
            <a:avLst/>
          </a:prstGeom>
          <a:noFill/>
          <a:ln w="9525">
            <a:noFill/>
          </a:ln>
        </p:spPr>
        <p:txBody>
          <a:bodyPr anchor="b"/>
          <a:lstStyle>
            <a:lvl1pPr>
              <a:defRPr/>
            </a:lvl1pPr>
          </a:lstStyle>
          <a:p>
            <a:pPr marL="0" marR="0" lvl="0" indent="0" algn="l"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5" name="页脚占位符 10251"/>
          <p:cNvSpPr>
            <a:spLocks noGrp="1"/>
          </p:cNvSpPr>
          <p:nvPr>
            <p:ph type="ftr" sz="quarter" idx="3"/>
          </p:nvPr>
        </p:nvSpPr>
        <p:spPr>
          <a:xfrm>
            <a:off x="3429000" y="6248400"/>
            <a:ext cx="2895600" cy="457200"/>
          </a:xfrm>
          <a:prstGeom prst="rect">
            <a:avLst/>
          </a:prstGeom>
          <a:noFill/>
          <a:ln w="9525">
            <a:noFill/>
          </a:ln>
        </p:spPr>
        <p:txBody>
          <a:bodyPr anchor="b"/>
          <a:lstStyle>
            <a:lvl1pPr>
              <a:defRPr/>
            </a:lvl1pPr>
          </a:lstStyle>
          <a:p>
            <a:pPr marL="0" marR="0" lvl="0" indent="0" algn="ctr"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defRPr/>
            </a:pPr>
            <a:endParaRPr kumimoji="0" sz="1600" b="0" i="0" u="none" strike="noStrike" kern="1200" cap="none" spc="0" normalizeH="0" baseline="0" noProof="0">
              <a:ln>
                <a:noFill/>
              </a:ln>
              <a:solidFill>
                <a:schemeClr val="tx1"/>
              </a:solidFill>
              <a:effectLst/>
              <a:uLnTx/>
              <a:uFillTx/>
              <a:latin typeface="Tahoma" panose="020B0604030504040204" pitchFamily="34" charset="0"/>
              <a:ea typeface="华文行楷" panose="02010800040101010101" pitchFamily="2" charset="-122"/>
              <a:cs typeface="+mn-cs"/>
            </a:endParaRPr>
          </a:p>
        </p:txBody>
      </p:sp>
      <p:sp>
        <p:nvSpPr>
          <p:cNvPr id="16" name="灯片编号占位符 10252"/>
          <p:cNvSpPr>
            <a:spLocks noGrp="1"/>
          </p:cNvSpPr>
          <p:nvPr>
            <p:ph type="sldNum" sz="quarter" idx="4"/>
          </p:nvPr>
        </p:nvSpPr>
        <p:spPr>
          <a:xfrm>
            <a:off x="7042150" y="6243638"/>
            <a:ext cx="1905000" cy="457200"/>
          </a:xfrm>
          <a:prstGeom prst="rect">
            <a:avLst/>
          </a:prstGeom>
          <a:noFill/>
          <a:ln w="9525">
            <a:noFill/>
          </a:ln>
        </p:spPr>
        <p:txBody>
          <a:bodyPr anchor="b"/>
          <a:lstStyle>
            <a:lvl1pPr>
              <a:defRPr dirty="0"/>
            </a:lvl1pPr>
          </a:lstStyle>
          <a:p>
            <a:pPr marL="0" marR="0" lvl="0" indent="0" algn="r"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defRPr/>
            </a:pPr>
            <a:fld id="{B2B6EC45-ABDB-4D50-86F7-3BFC3F07463E}" type="slidenum">
              <a:rPr kumimoji="0" lang="en-US" alt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rPr>
            </a:fld>
            <a:endParaRPr kumimoji="0" 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14" name="日期占位符 10250"/>
          <p:cNvSpPr>
            <a:spLocks noGrp="1"/>
          </p:cNvSpPr>
          <p:nvPr>
            <p:ph type="dt" sz="half" idx="12"/>
          </p:nvPr>
        </p:nvSpPr>
        <p:spPr>
          <a:xfrm>
            <a:off x="1162050" y="6243638"/>
            <a:ext cx="1905000" cy="457200"/>
          </a:xfrm>
          <a:prstGeom prst="rect">
            <a:avLst/>
          </a:prstGeom>
          <a:noFill/>
          <a:ln w="9525">
            <a:noFill/>
          </a:ln>
        </p:spPr>
        <p:txBody>
          <a:bodyPr anchor="b"/>
          <a:lstStyle>
            <a:lvl1pPr>
              <a:defRPr/>
            </a:lvl1pPr>
          </a:lstStyle>
          <a:p>
            <a:pPr marL="0" marR="0" lvl="0" indent="0" algn="l"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5" name="页脚占位符 10251"/>
          <p:cNvSpPr>
            <a:spLocks noGrp="1"/>
          </p:cNvSpPr>
          <p:nvPr>
            <p:ph type="ftr" sz="quarter" idx="3"/>
          </p:nvPr>
        </p:nvSpPr>
        <p:spPr>
          <a:xfrm>
            <a:off x="3429000" y="6248400"/>
            <a:ext cx="2895600" cy="457200"/>
          </a:xfrm>
          <a:prstGeom prst="rect">
            <a:avLst/>
          </a:prstGeom>
          <a:noFill/>
          <a:ln w="9525">
            <a:noFill/>
          </a:ln>
        </p:spPr>
        <p:txBody>
          <a:bodyPr anchor="b"/>
          <a:lstStyle>
            <a:lvl1pPr>
              <a:defRPr/>
            </a:lvl1pPr>
          </a:lstStyle>
          <a:p>
            <a:pPr marL="0" marR="0" lvl="0" indent="0" algn="ctr"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defRPr/>
            </a:pPr>
            <a:endParaRPr kumimoji="0" sz="1600" b="0" i="0" u="none" strike="noStrike" kern="1200" cap="none" spc="0" normalizeH="0" baseline="0" noProof="0">
              <a:ln>
                <a:noFill/>
              </a:ln>
              <a:solidFill>
                <a:schemeClr val="tx1"/>
              </a:solidFill>
              <a:effectLst/>
              <a:uLnTx/>
              <a:uFillTx/>
              <a:latin typeface="Tahoma" panose="020B0604030504040204" pitchFamily="34" charset="0"/>
              <a:ea typeface="华文行楷" panose="02010800040101010101" pitchFamily="2" charset="-122"/>
              <a:cs typeface="+mn-cs"/>
            </a:endParaRPr>
          </a:p>
        </p:txBody>
      </p:sp>
      <p:sp>
        <p:nvSpPr>
          <p:cNvPr id="16" name="灯片编号占位符 10252"/>
          <p:cNvSpPr>
            <a:spLocks noGrp="1"/>
          </p:cNvSpPr>
          <p:nvPr>
            <p:ph type="sldNum" sz="quarter" idx="4"/>
          </p:nvPr>
        </p:nvSpPr>
        <p:spPr>
          <a:xfrm>
            <a:off x="7042150" y="6243638"/>
            <a:ext cx="1905000" cy="457200"/>
          </a:xfrm>
          <a:prstGeom prst="rect">
            <a:avLst/>
          </a:prstGeom>
          <a:noFill/>
          <a:ln w="9525">
            <a:noFill/>
          </a:ln>
        </p:spPr>
        <p:txBody>
          <a:bodyPr anchor="b"/>
          <a:lstStyle>
            <a:lvl1pPr>
              <a:defRPr dirty="0"/>
            </a:lvl1pPr>
          </a:lstStyle>
          <a:p>
            <a:pPr marL="0" marR="0" lvl="0" indent="0" algn="r"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defRPr/>
            </a:pPr>
            <a:fld id="{D5CA9C4C-A8C2-4619-9AAF-2D07CB47018D}" type="slidenum">
              <a:rPr kumimoji="0" lang="en-US" alt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rPr>
            </a:fld>
            <a:endParaRPr kumimoji="0" 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14" name="日期占位符 10250"/>
          <p:cNvSpPr>
            <a:spLocks noGrp="1"/>
          </p:cNvSpPr>
          <p:nvPr>
            <p:ph type="dt" sz="half" idx="12"/>
          </p:nvPr>
        </p:nvSpPr>
        <p:spPr>
          <a:xfrm>
            <a:off x="1162050" y="6243638"/>
            <a:ext cx="1905000" cy="457200"/>
          </a:xfrm>
          <a:prstGeom prst="rect">
            <a:avLst/>
          </a:prstGeom>
          <a:noFill/>
          <a:ln w="9525">
            <a:noFill/>
          </a:ln>
        </p:spPr>
        <p:txBody>
          <a:bodyPr anchor="b"/>
          <a:lstStyle>
            <a:lvl1pPr>
              <a:defRPr/>
            </a:lvl1pPr>
          </a:lstStyle>
          <a:p>
            <a:pPr marL="0" marR="0" lvl="0" indent="0" algn="l"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5" name="页脚占位符 10251"/>
          <p:cNvSpPr>
            <a:spLocks noGrp="1"/>
          </p:cNvSpPr>
          <p:nvPr>
            <p:ph type="ftr" sz="quarter" idx="3"/>
          </p:nvPr>
        </p:nvSpPr>
        <p:spPr>
          <a:xfrm>
            <a:off x="3429000" y="6248400"/>
            <a:ext cx="2895600" cy="457200"/>
          </a:xfrm>
          <a:prstGeom prst="rect">
            <a:avLst/>
          </a:prstGeom>
          <a:noFill/>
          <a:ln w="9525">
            <a:noFill/>
          </a:ln>
        </p:spPr>
        <p:txBody>
          <a:bodyPr anchor="b"/>
          <a:lstStyle>
            <a:lvl1pPr>
              <a:defRPr/>
            </a:lvl1pPr>
          </a:lstStyle>
          <a:p>
            <a:pPr marL="0" marR="0" lvl="0" indent="0" algn="ctr"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defRPr/>
            </a:pPr>
            <a:endParaRPr kumimoji="0" sz="1600" b="0" i="0" u="none" strike="noStrike" kern="1200" cap="none" spc="0" normalizeH="0" baseline="0" noProof="0">
              <a:ln>
                <a:noFill/>
              </a:ln>
              <a:solidFill>
                <a:schemeClr val="tx1"/>
              </a:solidFill>
              <a:effectLst/>
              <a:uLnTx/>
              <a:uFillTx/>
              <a:latin typeface="Tahoma" panose="020B0604030504040204" pitchFamily="34" charset="0"/>
              <a:ea typeface="华文行楷" panose="02010800040101010101" pitchFamily="2" charset="-122"/>
              <a:cs typeface="+mn-cs"/>
            </a:endParaRPr>
          </a:p>
        </p:txBody>
      </p:sp>
      <p:sp>
        <p:nvSpPr>
          <p:cNvPr id="16" name="灯片编号占位符 10252"/>
          <p:cNvSpPr>
            <a:spLocks noGrp="1"/>
          </p:cNvSpPr>
          <p:nvPr>
            <p:ph type="sldNum" sz="quarter" idx="4"/>
          </p:nvPr>
        </p:nvSpPr>
        <p:spPr>
          <a:xfrm>
            <a:off x="7042150" y="6243638"/>
            <a:ext cx="1905000" cy="457200"/>
          </a:xfrm>
          <a:prstGeom prst="rect">
            <a:avLst/>
          </a:prstGeom>
          <a:noFill/>
          <a:ln w="9525">
            <a:noFill/>
          </a:ln>
        </p:spPr>
        <p:txBody>
          <a:bodyPr anchor="b"/>
          <a:lstStyle>
            <a:lvl1pPr>
              <a:defRPr dirty="0"/>
            </a:lvl1pPr>
          </a:lstStyle>
          <a:p>
            <a:pPr marL="0" marR="0" lvl="0" indent="0" algn="r"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defRPr/>
            </a:pPr>
            <a:fld id="{FC8D2867-A0D5-495E-98BC-F10D3BA46973}" type="slidenum">
              <a:rPr kumimoji="0" lang="en-US" alt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rPr>
            </a:fld>
            <a:endParaRPr kumimoji="0" 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41"/>
          <p:cNvSpPr>
            <a:spLocks noChangeArrowheads="1"/>
          </p:cNvSpPr>
          <p:nvPr/>
        </p:nvSpPr>
        <p:spPr bwMode="auto">
          <a:xfrm>
            <a:off x="417513" y="10985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sym typeface="+mn-ea"/>
            </a:endParaRPr>
          </a:p>
        </p:txBody>
      </p:sp>
      <p:sp>
        <p:nvSpPr>
          <p:cNvPr id="1027" name="矩形 10242"/>
          <p:cNvSpPr>
            <a:spLocks noChangeArrowheads="1"/>
          </p:cNvSpPr>
          <p:nvPr/>
        </p:nvSpPr>
        <p:spPr bwMode="auto">
          <a:xfrm>
            <a:off x="800100" y="10985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sym typeface="+mn-ea"/>
            </a:endParaRPr>
          </a:p>
        </p:txBody>
      </p:sp>
      <p:sp>
        <p:nvSpPr>
          <p:cNvPr id="1028" name="矩形 10243"/>
          <p:cNvSpPr>
            <a:spLocks noChangeArrowheads="1"/>
          </p:cNvSpPr>
          <p:nvPr/>
        </p:nvSpPr>
        <p:spPr bwMode="auto">
          <a:xfrm>
            <a:off x="541338" y="15208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sym typeface="+mn-ea"/>
            </a:endParaRPr>
          </a:p>
        </p:txBody>
      </p:sp>
      <p:sp>
        <p:nvSpPr>
          <p:cNvPr id="1029" name="矩形 10244"/>
          <p:cNvSpPr>
            <a:spLocks noChangeArrowheads="1"/>
          </p:cNvSpPr>
          <p:nvPr/>
        </p:nvSpPr>
        <p:spPr bwMode="auto">
          <a:xfrm>
            <a:off x="911225" y="15208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sym typeface="+mn-ea"/>
            </a:endParaRPr>
          </a:p>
        </p:txBody>
      </p:sp>
      <p:sp>
        <p:nvSpPr>
          <p:cNvPr id="1030" name="矩形 10245"/>
          <p:cNvSpPr>
            <a:spLocks noChangeArrowheads="1"/>
          </p:cNvSpPr>
          <p:nvPr/>
        </p:nvSpPr>
        <p:spPr bwMode="auto">
          <a:xfrm>
            <a:off x="127000" y="14478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sym typeface="+mn-ea"/>
            </a:endParaRPr>
          </a:p>
        </p:txBody>
      </p:sp>
      <p:sp>
        <p:nvSpPr>
          <p:cNvPr id="1031" name="矩形 10246"/>
          <p:cNvSpPr>
            <a:spLocks noChangeArrowheads="1"/>
          </p:cNvSpPr>
          <p:nvPr/>
        </p:nvSpPr>
        <p:spPr bwMode="auto">
          <a:xfrm>
            <a:off x="762000" y="99060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sym typeface="+mn-ea"/>
            </a:endParaRPr>
          </a:p>
        </p:txBody>
      </p:sp>
      <p:sp>
        <p:nvSpPr>
          <p:cNvPr id="1032" name="矩形 10247"/>
          <p:cNvSpPr>
            <a:spLocks noChangeArrowheads="1"/>
          </p:cNvSpPr>
          <p:nvPr/>
        </p:nvSpPr>
        <p:spPr bwMode="auto">
          <a:xfrm>
            <a:off x="442913" y="1781175"/>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sym typeface="+mn-ea"/>
            </a:endParaRPr>
          </a:p>
        </p:txBody>
      </p:sp>
      <p:sp>
        <p:nvSpPr>
          <p:cNvPr id="1033" name="标题 10248"/>
          <p:cNvSpPr>
            <a:spLocks noGrp="1"/>
          </p:cNvSpPr>
          <p:nvPr>
            <p:ph type="title"/>
          </p:nvPr>
        </p:nvSpPr>
        <p:spPr>
          <a:xfrm>
            <a:off x="1150938" y="214313"/>
            <a:ext cx="7793037" cy="1462087"/>
          </a:xfrm>
          <a:prstGeom prst="rect">
            <a:avLst/>
          </a:prstGeom>
          <a:noFill/>
          <a:ln w="9525">
            <a:noFill/>
          </a:ln>
        </p:spPr>
        <p:txBody>
          <a:bodyPr anchor="b"/>
          <a:p>
            <a:pPr lvl="0"/>
            <a:r>
              <a:rPr lang="zh-CN" altLang="en-US" dirty="0"/>
              <a:t>单击此处编辑母版标题样式</a:t>
            </a:r>
            <a:endParaRPr lang="zh-CN" altLang="en-US" dirty="0"/>
          </a:p>
        </p:txBody>
      </p:sp>
      <p:sp>
        <p:nvSpPr>
          <p:cNvPr id="1034" name="文本占位符 10249"/>
          <p:cNvSpPr>
            <a:spLocks noGrp="1"/>
          </p:cNvSpPr>
          <p:nvPr>
            <p:ph type="body"/>
          </p:nvPr>
        </p:nvSpPr>
        <p:spPr>
          <a:xfrm>
            <a:off x="1182688" y="2017713"/>
            <a:ext cx="7772400" cy="4114800"/>
          </a:xfrm>
          <a:prstGeom prst="rect">
            <a:avLst/>
          </a:prstGeom>
          <a:noFill/>
          <a:ln w="9525">
            <a:noFill/>
          </a:ln>
        </p:spPr>
        <p:txBody>
          <a:bodyPr anchor="t"/>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251" name="日期占位符 10250"/>
          <p:cNvSpPr>
            <a:spLocks noGrp="1"/>
          </p:cNvSpPr>
          <p:nvPr>
            <p:ph type="dt" sz="half" idx="2"/>
          </p:nvPr>
        </p:nvSpPr>
        <p:spPr>
          <a:xfrm>
            <a:off x="1162050" y="6243638"/>
            <a:ext cx="1905000" cy="457200"/>
          </a:xfrm>
          <a:prstGeom prst="rect">
            <a:avLst/>
          </a:prstGeom>
          <a:noFill/>
          <a:ln w="9525">
            <a:noFill/>
          </a:ln>
        </p:spPr>
        <p:txBody>
          <a:bodyPr anchor="b"/>
          <a:lstStyle>
            <a:lvl1pPr eaLnBrk="1" hangingPunct="1">
              <a:buClr>
                <a:srgbClr val="000000"/>
              </a:buClr>
              <a:buFont typeface="Arial" panose="020B0604020202020204" pitchFamily="34" charset="0"/>
              <a:buNone/>
              <a:defRPr sz="1400" noProof="1">
                <a:latin typeface="Tahoma" panose="020B0604030504040204" pitchFamily="34" charset="0"/>
              </a:defRPr>
            </a:lvl1pPr>
          </a:lstStyle>
          <a:p>
            <a:pPr marL="0" marR="0" lvl="0" indent="0" algn="l"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52" name="页脚占位符 10251"/>
          <p:cNvSpPr>
            <a:spLocks noGrp="1"/>
          </p:cNvSpPr>
          <p:nvPr>
            <p:ph type="ftr" sz="quarter" idx="3"/>
          </p:nvPr>
        </p:nvSpPr>
        <p:spPr>
          <a:xfrm>
            <a:off x="3429000" y="6248400"/>
            <a:ext cx="2895600" cy="457200"/>
          </a:xfrm>
          <a:prstGeom prst="rect">
            <a:avLst/>
          </a:prstGeom>
          <a:noFill/>
          <a:ln w="9525">
            <a:noFill/>
          </a:ln>
        </p:spPr>
        <p:txBody>
          <a:bodyPr anchor="b"/>
          <a:lstStyle>
            <a:lvl1pPr algn="ctr" eaLnBrk="1" hangingPunct="1">
              <a:buClr>
                <a:srgbClr val="000000"/>
              </a:buClr>
              <a:buFont typeface="Arial" panose="020B0604020202020204" pitchFamily="34" charset="0"/>
              <a:buNone/>
              <a:defRPr sz="1600">
                <a:latin typeface="Tahoma" panose="020B0604030504040204" pitchFamily="34" charset="0"/>
                <a:ea typeface="华文行楷" panose="02010800040101010101" pitchFamily="2" charset="-122"/>
              </a:defRPr>
            </a:lvl1pPr>
          </a:lstStyle>
          <a:p>
            <a:pPr marL="0" marR="0" lvl="0" indent="0" algn="ctr"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defRPr/>
            </a:pPr>
            <a:endParaRPr kumimoji="0" sz="1600" b="0" i="0" u="none" strike="noStrike" kern="1200" cap="none" spc="0" normalizeH="0" baseline="0" noProof="0">
              <a:ln>
                <a:noFill/>
              </a:ln>
              <a:solidFill>
                <a:schemeClr val="tx1"/>
              </a:solidFill>
              <a:effectLst/>
              <a:uLnTx/>
              <a:uFillTx/>
              <a:latin typeface="Tahoma" panose="020B0604030504040204" pitchFamily="34" charset="0"/>
              <a:ea typeface="华文行楷" panose="02010800040101010101" pitchFamily="2" charset="-122"/>
              <a:cs typeface="+mn-cs"/>
            </a:endParaRPr>
          </a:p>
        </p:txBody>
      </p:sp>
      <p:sp>
        <p:nvSpPr>
          <p:cNvPr id="10253" name="灯片编号占位符 10252"/>
          <p:cNvSpPr>
            <a:spLocks noGrp="1"/>
          </p:cNvSpPr>
          <p:nvPr>
            <p:ph type="sldNum" sz="quarter" idx="4"/>
          </p:nvPr>
        </p:nvSpPr>
        <p:spPr>
          <a:xfrm>
            <a:off x="7042150" y="6243638"/>
            <a:ext cx="1905000" cy="457200"/>
          </a:xfrm>
          <a:prstGeom prst="rect">
            <a:avLst/>
          </a:prstGeom>
          <a:noFill/>
          <a:ln w="9525">
            <a:noFill/>
          </a:ln>
        </p:spPr>
        <p:txBody>
          <a:bodyPr anchor="b"/>
          <a:lstStyle>
            <a:lvl1pPr algn="r" eaLnBrk="1" hangingPunct="1">
              <a:buClr>
                <a:srgbClr val="000000"/>
              </a:buClr>
              <a:buFont typeface="Arial" panose="020B0604020202020204" pitchFamily="34" charset="0"/>
              <a:buNone/>
              <a:defRPr sz="1400" noProof="1" dirty="0">
                <a:latin typeface="Tahoma" panose="020B0604030504040204" pitchFamily="34" charset="0"/>
                <a:cs typeface="+mn-ea"/>
              </a:defRPr>
            </a:lvl1pPr>
          </a:lstStyle>
          <a:p>
            <a:pPr marL="0" marR="0" lvl="0" indent="0" algn="r"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defRPr/>
            </a:pPr>
            <a:fld id="{62BB9328-6561-4C5A-8D11-6C59435AED54}" type="slidenum">
              <a:rPr kumimoji="0" lang="en-US" alt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rPr>
            </a:fld>
            <a:endParaRPr kumimoji="0" 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eaLnBrk="0" fontAlgn="base" hangingPunct="0">
        <a:spcBef>
          <a:spcPct val="0"/>
        </a:spcBef>
        <a:spcAft>
          <a:spcPct val="0"/>
        </a:spcAft>
        <a:buFont typeface="Arial" panose="020B0604020202020204" pitchFamily="34" charset="0"/>
        <a:defRPr sz="4400" kern="1200">
          <a:solidFill>
            <a:schemeClr val="tx2"/>
          </a:solidFill>
          <a:latin typeface="+mj-lt"/>
          <a:ea typeface="+mj-ea"/>
          <a:cs typeface="+mj-cs"/>
        </a:defRPr>
      </a:lvl1pPr>
      <a:lvl2pPr algn="l" rtl="0" eaLnBrk="0" fontAlgn="base" hangingPunct="0">
        <a:spcBef>
          <a:spcPct val="0"/>
        </a:spcBef>
        <a:spcAft>
          <a:spcPct val="0"/>
        </a:spcAft>
        <a:buFont typeface="Arial" panose="020B0604020202020204" pitchFamily="34" charset="0"/>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buFont typeface="Arial" panose="020B0604020202020204" pitchFamily="34" charset="0"/>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buFont typeface="Arial" panose="020B0604020202020204" pitchFamily="34" charset="0"/>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buFont typeface="Arial" panose="020B0604020202020204" pitchFamily="34" charset="0"/>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buFont typeface="Arial" panose="020B0604020202020204" pitchFamily="34" charset="0"/>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buFont typeface="Arial" panose="020B0604020202020204" pitchFamily="34" charset="0"/>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buFont typeface="Arial" panose="020B0604020202020204" pitchFamily="34" charset="0"/>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buFont typeface="Arial" panose="020B0604020202020204" pitchFamily="34" charset="0"/>
        <a:defRPr sz="4400">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jpeg"/><Relationship Id="rId1" Type="http://schemas.openxmlformats.org/officeDocument/2006/relationships/image" Target="../media/image7.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28.xml"/><Relationship Id="rId1" Type="http://schemas.openxmlformats.org/officeDocument/2006/relationships/slide" Target="slide26.xml"/></Relationships>
</file>

<file path=ppt/slides/_rels/slide2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1.emf"/><Relationship Id="rId1" Type="http://schemas.openxmlformats.org/officeDocument/2006/relationships/oleObject" Target="../embeddings/oleObject1.bin"/></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2.xml"/><Relationship Id="rId2" Type="http://schemas.openxmlformats.org/officeDocument/2006/relationships/slide" Target="slide25.xml"/><Relationship Id="rId1" Type="http://schemas.openxmlformats.org/officeDocument/2006/relationships/image" Target="../media/image12.jpe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jpeg"/><Relationship Id="rId1" Type="http://schemas.openxmlformats.org/officeDocument/2006/relationships/slide" Target="slide29.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slide" Target="slide6.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标题 6145"/>
          <p:cNvSpPr>
            <a:spLocks noGrp="1"/>
          </p:cNvSpPr>
          <p:nvPr>
            <p:ph type="ctrTitle"/>
          </p:nvPr>
        </p:nvSpPr>
        <p:spPr>
          <a:xfrm>
            <a:off x="1981200" y="1752600"/>
            <a:ext cx="6400800" cy="1462088"/>
          </a:xfrm>
          <a:ln/>
        </p:spPr>
        <p:txBody>
          <a:bodyPr wrap="square" lIns="91440" tIns="45720" rIns="91440" bIns="45720" anchor="b"/>
          <a:p>
            <a:pPr eaLnBrk="1" hangingPunct="1">
              <a:buFont typeface="Arial" panose="020B0604020202020204" pitchFamily="34" charset="0"/>
            </a:pPr>
            <a:r>
              <a:rPr lang="zh-CN" altLang="en-US" sz="5400" kern="1200" dirty="0">
                <a:latin typeface="+mj-lt"/>
                <a:ea typeface="+mj-ea"/>
                <a:cs typeface="+mj-cs"/>
              </a:rPr>
              <a:t>第一章 导 论</a:t>
            </a:r>
            <a:endParaRPr lang="zh-CN" altLang="en-US" sz="5400" kern="1200" dirty="0">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标题 30721"/>
          <p:cNvSpPr>
            <a:spLocks noGrp="1"/>
          </p:cNvSpPr>
          <p:nvPr>
            <p:ph type="title"/>
          </p:nvPr>
        </p:nvSpPr>
        <p:spPr>
          <a:ln/>
        </p:spPr>
        <p:txBody>
          <a:bodyPr wrap="square" lIns="91440" tIns="45720" rIns="91440" bIns="45720" anchor="b"/>
          <a:p>
            <a:pPr eaLnBrk="1" hangingPunct="1"/>
            <a:r>
              <a:rPr lang="zh-CN" altLang="en-US" dirty="0"/>
              <a:t>思考</a:t>
            </a:r>
            <a:endParaRPr lang="zh-CN" altLang="en-US" dirty="0"/>
          </a:p>
        </p:txBody>
      </p:sp>
      <p:sp>
        <p:nvSpPr>
          <p:cNvPr id="25602" name="文本占位符 30722"/>
          <p:cNvSpPr>
            <a:spLocks noGrp="1"/>
          </p:cNvSpPr>
          <p:nvPr>
            <p:ph idx="1"/>
          </p:nvPr>
        </p:nvSpPr>
        <p:spPr>
          <a:ln/>
        </p:spPr>
        <p:txBody>
          <a:bodyPr wrap="square" lIns="91440" tIns="45720" rIns="91440" bIns="45720" anchor="t"/>
          <a:p>
            <a:pPr eaLnBrk="1" hangingPunct="1">
              <a:lnSpc>
                <a:spcPct val="90000"/>
              </a:lnSpc>
              <a:buNone/>
            </a:pPr>
            <a:r>
              <a:rPr lang="en-US" altLang="zh-CN" sz="2800" dirty="0"/>
              <a:t>        </a:t>
            </a:r>
            <a:r>
              <a:rPr lang="zh-CN" altLang="en-US" sz="2800" dirty="0">
                <a:latin typeface="宋体" panose="02010600030101010101" pitchFamily="2" charset="-122"/>
              </a:rPr>
              <a:t>假如你一天有</a:t>
            </a:r>
            <a:r>
              <a:rPr lang="en-US" altLang="zh-CN" sz="2800" dirty="0">
                <a:latin typeface="宋体" panose="02010600030101010101" pitchFamily="2" charset="-122"/>
              </a:rPr>
              <a:t>16</a:t>
            </a:r>
            <a:r>
              <a:rPr lang="zh-CN" altLang="en-US" sz="2800" dirty="0">
                <a:latin typeface="宋体" panose="02010600030101010101" pitchFamily="2" charset="-122"/>
              </a:rPr>
              <a:t>个小时在闲暇和学习之间分配。设闲暇时间为变量</a:t>
            </a:r>
            <a:r>
              <a:rPr lang="en-US" altLang="zh-CN" sz="2800" dirty="0">
                <a:latin typeface="宋体" panose="02010600030101010101" pitchFamily="2" charset="-122"/>
              </a:rPr>
              <a:t>X</a:t>
            </a:r>
            <a:r>
              <a:rPr lang="zh-CN" altLang="en-US" sz="2800" dirty="0">
                <a:latin typeface="宋体" panose="02010600030101010101" pitchFamily="2" charset="-122"/>
              </a:rPr>
              <a:t>，学习时间为</a:t>
            </a:r>
            <a:r>
              <a:rPr lang="en-US" altLang="zh-CN" sz="2800" dirty="0">
                <a:latin typeface="宋体" panose="02010600030101010101" pitchFamily="2" charset="-122"/>
              </a:rPr>
              <a:t>Y</a:t>
            </a:r>
            <a:r>
              <a:rPr lang="zh-CN" altLang="en-US" sz="2800" dirty="0">
                <a:latin typeface="宋体" panose="02010600030101010101" pitchFamily="2" charset="-122"/>
              </a:rPr>
              <a:t>，用坐标图表示学习时间与闲暇时间的此消彼长的关系；如果你每天有</a:t>
            </a:r>
            <a:r>
              <a:rPr lang="en-US" altLang="zh-CN" sz="2800" dirty="0">
                <a:latin typeface="宋体" panose="02010600030101010101" pitchFamily="2" charset="-122"/>
              </a:rPr>
              <a:t>6</a:t>
            </a:r>
            <a:r>
              <a:rPr lang="zh-CN" altLang="en-US" sz="2800" dirty="0">
                <a:latin typeface="宋体" panose="02010600030101010101" pitchFamily="2" charset="-122"/>
              </a:rPr>
              <a:t>个小时用于闲暇，请在图上标出你要选择的点，假如你的闲暇变为</a:t>
            </a:r>
            <a:r>
              <a:rPr lang="en-US" altLang="zh-CN" sz="2800" dirty="0">
                <a:latin typeface="宋体" panose="02010600030101010101" pitchFamily="2" charset="-122"/>
              </a:rPr>
              <a:t>5</a:t>
            </a:r>
            <a:r>
              <a:rPr lang="zh-CN" altLang="en-US" sz="2800" dirty="0">
                <a:latin typeface="宋体" panose="02010600030101010101" pitchFamily="2" charset="-122"/>
              </a:rPr>
              <a:t>个小时如何？请标出新的点。如果你觉得时间少了，你可以将</a:t>
            </a:r>
            <a:r>
              <a:rPr lang="en-US" altLang="zh-CN" sz="2800" dirty="0">
                <a:latin typeface="宋体" panose="02010600030101010101" pitchFamily="2" charset="-122"/>
              </a:rPr>
              <a:t>18</a:t>
            </a:r>
            <a:r>
              <a:rPr lang="zh-CN" altLang="en-US" sz="2800" dirty="0">
                <a:latin typeface="宋体" panose="02010600030101010101" pitchFamily="2" charset="-122"/>
              </a:rPr>
              <a:t>小时分配在学习和闲暇上，画出新的曲线。</a:t>
            </a:r>
            <a:endParaRPr lang="zh-CN" altLang="en-US" sz="2800" dirty="0">
              <a:latin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标题 18433"/>
          <p:cNvSpPr>
            <a:spLocks noGrp="1"/>
          </p:cNvSpPr>
          <p:nvPr>
            <p:ph type="title"/>
          </p:nvPr>
        </p:nvSpPr>
        <p:spPr>
          <a:ln/>
        </p:spPr>
        <p:txBody>
          <a:bodyPr wrap="square" lIns="91440" tIns="45720" rIns="91440" bIns="45720" anchor="b"/>
          <a:p>
            <a:pPr eaLnBrk="1" hangingPunct="1"/>
            <a:r>
              <a:rPr lang="zh-CN" altLang="en-US" dirty="0">
                <a:ea typeface="楷体_GB2312" pitchFamily="49" charset="-122"/>
              </a:rPr>
              <a:t>三、微观经济学与宏观经济学</a:t>
            </a:r>
            <a:endParaRPr lang="zh-CN" altLang="en-US" dirty="0">
              <a:ea typeface="楷体_GB2312" pitchFamily="49" charset="-122"/>
            </a:endParaRPr>
          </a:p>
        </p:txBody>
      </p:sp>
      <p:sp>
        <p:nvSpPr>
          <p:cNvPr id="26626" name="文本框 18436"/>
          <p:cNvSpPr txBox="1"/>
          <p:nvPr/>
        </p:nvSpPr>
        <p:spPr>
          <a:xfrm>
            <a:off x="609600" y="3124200"/>
            <a:ext cx="2746375" cy="1393825"/>
          </a:xfrm>
          <a:prstGeom prst="rect">
            <a:avLst/>
          </a:prstGeom>
          <a:noFill/>
          <a:ln w="9525" cap="flat" cmpd="sng">
            <a:solidFill>
              <a:schemeClr val="folHlink"/>
            </a:solidFill>
            <a:prstDash val="solid"/>
            <a:miter/>
            <a:headEnd type="none" w="med" len="med"/>
            <a:tailEnd type="none" w="med" len="med"/>
          </a:ln>
        </p:spPr>
        <p:txBody>
          <a:bodyPr wrap="none" anchor="t">
            <a:spAutoFit/>
          </a:bodyPr>
          <a:p>
            <a:pPr>
              <a:spcBef>
                <a:spcPct val="20000"/>
              </a:spcBef>
              <a:buClr>
                <a:schemeClr val="folHlink"/>
              </a:buClr>
              <a:buSzPct val="60000"/>
              <a:buFont typeface="Wingdings" panose="05000000000000000000" pitchFamily="2" charset="2"/>
              <a:buNone/>
            </a:pPr>
            <a:r>
              <a:rPr lang="en-US" altLang="zh-CN" sz="2800" b="1" dirty="0">
                <a:solidFill>
                  <a:srgbClr val="0000CC"/>
                </a:solidFill>
                <a:latin typeface="Tahoma" panose="020B0604030504040204" pitchFamily="34" charset="0"/>
                <a:ea typeface="宋体" panose="02010600030101010101" pitchFamily="2" charset="-122"/>
              </a:rPr>
              <a:t>    </a:t>
            </a:r>
            <a:r>
              <a:rPr lang="zh-CN" altLang="en-US" sz="2800" b="1" dirty="0">
                <a:solidFill>
                  <a:srgbClr val="0000CC"/>
                </a:solidFill>
                <a:latin typeface="Tahoma" panose="020B0604030504040204" pitchFamily="34" charset="0"/>
                <a:ea typeface="宋体" panose="02010600030101010101" pitchFamily="2" charset="-122"/>
              </a:rPr>
              <a:t>微观经济学：</a:t>
            </a:r>
            <a:endParaRPr lang="zh-CN" altLang="en-US" sz="2800" b="1" dirty="0">
              <a:solidFill>
                <a:srgbClr val="0000CC"/>
              </a:solidFill>
              <a:latin typeface="Tahoma" panose="020B0604030504040204" pitchFamily="34" charset="0"/>
              <a:ea typeface="宋体" panose="02010600030101010101" pitchFamily="2" charset="-122"/>
            </a:endParaRPr>
          </a:p>
          <a:p>
            <a:pPr>
              <a:spcBef>
                <a:spcPct val="20000"/>
              </a:spcBef>
              <a:buClr>
                <a:schemeClr val="folHlink"/>
              </a:buClr>
              <a:buSzPct val="60000"/>
              <a:buFont typeface="Wingdings" panose="05000000000000000000" pitchFamily="2" charset="2"/>
              <a:buNone/>
            </a:pPr>
            <a:r>
              <a:rPr lang="zh-CN" altLang="en-US" sz="2400" b="1" dirty="0">
                <a:latin typeface="Tahoma" panose="020B0604030504040204" pitchFamily="34" charset="0"/>
                <a:ea typeface="宋体" panose="02010600030101010101" pitchFamily="2" charset="-122"/>
              </a:rPr>
              <a:t>研究资源配置问题</a:t>
            </a:r>
            <a:endParaRPr lang="zh-CN" altLang="en-US" sz="2400" b="1" dirty="0">
              <a:latin typeface="Tahoma" panose="020B0604030504040204" pitchFamily="34" charset="0"/>
              <a:ea typeface="宋体" panose="02010600030101010101" pitchFamily="2" charset="-122"/>
            </a:endParaRPr>
          </a:p>
          <a:p>
            <a:pPr>
              <a:buFont typeface="Arial" panose="020B0604020202020204" pitchFamily="34" charset="0"/>
              <a:buNone/>
            </a:pPr>
            <a:endParaRPr lang="zh-CN" altLang="en-US" sz="2800" dirty="0">
              <a:latin typeface="Tahoma" panose="020B0604030504040204" pitchFamily="34" charset="0"/>
              <a:ea typeface="宋体" panose="02010600030101010101" pitchFamily="2" charset="-122"/>
            </a:endParaRPr>
          </a:p>
        </p:txBody>
      </p:sp>
      <p:sp>
        <p:nvSpPr>
          <p:cNvPr id="26627" name="文本框 18437"/>
          <p:cNvSpPr txBox="1"/>
          <p:nvPr/>
        </p:nvSpPr>
        <p:spPr>
          <a:xfrm>
            <a:off x="5410200" y="3124200"/>
            <a:ext cx="2746375" cy="1331913"/>
          </a:xfrm>
          <a:prstGeom prst="rect">
            <a:avLst/>
          </a:prstGeom>
          <a:noFill/>
          <a:ln w="9525" cap="flat" cmpd="sng">
            <a:solidFill>
              <a:schemeClr val="folHlink"/>
            </a:solidFill>
            <a:prstDash val="solid"/>
            <a:miter/>
            <a:headEnd type="none" w="med" len="med"/>
            <a:tailEnd type="none" w="med" len="med"/>
          </a:ln>
        </p:spPr>
        <p:txBody>
          <a:bodyPr wrap="none" anchor="t">
            <a:spAutoFit/>
          </a:bodyPr>
          <a:p>
            <a:pPr>
              <a:spcBef>
                <a:spcPct val="20000"/>
              </a:spcBef>
              <a:buClr>
                <a:schemeClr val="folHlink"/>
              </a:buClr>
              <a:buSzPct val="60000"/>
              <a:buFont typeface="Wingdings" panose="05000000000000000000" pitchFamily="2" charset="2"/>
              <a:buNone/>
            </a:pPr>
            <a:r>
              <a:rPr lang="en-US" altLang="zh-CN" sz="2800" b="1" dirty="0">
                <a:solidFill>
                  <a:srgbClr val="0000CC"/>
                </a:solidFill>
                <a:latin typeface="Tahoma" panose="020B0604030504040204" pitchFamily="34" charset="0"/>
                <a:ea typeface="宋体" panose="02010600030101010101" pitchFamily="2" charset="-122"/>
              </a:rPr>
              <a:t>    </a:t>
            </a:r>
            <a:r>
              <a:rPr lang="zh-CN" altLang="en-US" sz="2800" b="1" dirty="0">
                <a:solidFill>
                  <a:srgbClr val="0000CC"/>
                </a:solidFill>
                <a:latin typeface="Tahoma" panose="020B0604030504040204" pitchFamily="34" charset="0"/>
                <a:ea typeface="宋体" panose="02010600030101010101" pitchFamily="2" charset="-122"/>
              </a:rPr>
              <a:t>宏观经济学：</a:t>
            </a:r>
            <a:endParaRPr lang="zh-CN" altLang="en-US" sz="2800" b="1" dirty="0">
              <a:solidFill>
                <a:srgbClr val="0000CC"/>
              </a:solidFill>
              <a:latin typeface="Tahoma" panose="020B0604030504040204" pitchFamily="34" charset="0"/>
              <a:ea typeface="宋体" panose="02010600030101010101" pitchFamily="2" charset="-122"/>
            </a:endParaRPr>
          </a:p>
          <a:p>
            <a:pPr>
              <a:spcBef>
                <a:spcPct val="20000"/>
              </a:spcBef>
              <a:buClr>
                <a:schemeClr val="folHlink"/>
              </a:buClr>
              <a:buSzPct val="60000"/>
              <a:buFont typeface="Wingdings" panose="05000000000000000000" pitchFamily="2" charset="2"/>
              <a:buNone/>
            </a:pPr>
            <a:r>
              <a:rPr lang="zh-CN" altLang="en-US" sz="2400" b="1" dirty="0">
                <a:latin typeface="Tahoma" panose="020B0604030504040204" pitchFamily="34" charset="0"/>
                <a:ea typeface="宋体" panose="02010600030101010101" pitchFamily="2" charset="-122"/>
              </a:rPr>
              <a:t>研究资源利用问题</a:t>
            </a:r>
            <a:endParaRPr lang="zh-CN" altLang="en-US" sz="2400" b="1" dirty="0">
              <a:latin typeface="Tahoma" panose="020B0604030504040204" pitchFamily="34" charset="0"/>
              <a:ea typeface="宋体" panose="02010600030101010101" pitchFamily="2" charset="-122"/>
            </a:endParaRPr>
          </a:p>
          <a:p>
            <a:pPr>
              <a:buFont typeface="Arial" panose="020B0604020202020204" pitchFamily="34" charset="0"/>
              <a:buNone/>
            </a:pPr>
            <a:endParaRPr lang="zh-CN" altLang="en-US" sz="2400" dirty="0">
              <a:latin typeface="Tahoma" panose="020B0604030504040204" pitchFamily="34" charset="0"/>
              <a:ea typeface="宋体" panose="02010600030101010101" pitchFamily="2" charset="-122"/>
            </a:endParaRPr>
          </a:p>
        </p:txBody>
      </p:sp>
      <p:sp>
        <p:nvSpPr>
          <p:cNvPr id="26628" name="左右箭头 18438"/>
          <p:cNvSpPr/>
          <p:nvPr/>
        </p:nvSpPr>
        <p:spPr>
          <a:xfrm>
            <a:off x="3657600" y="3581400"/>
            <a:ext cx="1676400" cy="485775"/>
          </a:xfrm>
          <a:prstGeom prst="leftRightArrow">
            <a:avLst>
              <a:gd name="adj1" fmla="val 50000"/>
              <a:gd name="adj2" fmla="val 68987"/>
            </a:avLst>
          </a:prstGeom>
          <a:solidFill>
            <a:schemeClr val="accent1"/>
          </a:solidFill>
          <a:ln w="9525" cap="flat" cmpd="sng">
            <a:solidFill>
              <a:schemeClr val="tx1"/>
            </a:solidFill>
            <a:prstDash val="solid"/>
            <a:miter/>
            <a:headEnd type="none" w="med" len="med"/>
            <a:tailEnd type="none" w="med" len="med"/>
          </a:ln>
        </p:spPr>
        <p:txBody>
          <a:bodyPr anchor="t"/>
          <a:p>
            <a:pPr>
              <a:buFont typeface="Arial" panose="020B0604020202020204" pitchFamily="34" charset="0"/>
              <a:buNone/>
            </a:pPr>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文本占位符 19459"/>
          <p:cNvSpPr>
            <a:spLocks noGrp="1"/>
          </p:cNvSpPr>
          <p:nvPr>
            <p:ph idx="1"/>
          </p:nvPr>
        </p:nvSpPr>
        <p:spPr>
          <a:xfrm>
            <a:off x="1177925" y="1773238"/>
            <a:ext cx="7543800" cy="4191000"/>
          </a:xfrm>
          <a:ln/>
        </p:spPr>
        <p:txBody>
          <a:bodyPr wrap="square" lIns="91440" tIns="45720" rIns="91440" bIns="45720" anchor="t"/>
          <a:p>
            <a:pPr eaLnBrk="1" hangingPunct="1">
              <a:lnSpc>
                <a:spcPct val="90000"/>
              </a:lnSpc>
              <a:buNone/>
            </a:pPr>
            <a:r>
              <a:rPr lang="en-US" altLang="zh-CN" sz="2800" b="1" dirty="0">
                <a:latin typeface="仿宋_GB2312" pitchFamily="49" charset="-122"/>
                <a:ea typeface="仿宋_GB2312" pitchFamily="49" charset="-122"/>
              </a:rPr>
              <a:t>⒈</a:t>
            </a:r>
            <a:r>
              <a:rPr lang="zh-CN" altLang="en-US" sz="2800" b="1" dirty="0">
                <a:latin typeface="仿宋_GB2312" pitchFamily="49" charset="-122"/>
                <a:ea typeface="仿宋_GB2312" pitchFamily="49" charset="-122"/>
              </a:rPr>
              <a:t>微观经济学：</a:t>
            </a:r>
            <a:r>
              <a:rPr lang="zh-CN" altLang="en-US" sz="2400" b="1" dirty="0">
                <a:latin typeface="仿宋_GB2312" pitchFamily="49" charset="-122"/>
                <a:ea typeface="仿宋_GB2312" pitchFamily="49" charset="-122"/>
              </a:rPr>
              <a:t>研究单个经济决策单位（如消费者、厂商和资源所有者）的经济行为，分析产品市场上和要素市场上的价格决定，以及相应的收入分配。</a:t>
            </a:r>
            <a:endParaRPr lang="zh-CN" altLang="en-US" sz="2400" b="1" dirty="0">
              <a:latin typeface="仿宋_GB2312" pitchFamily="49" charset="-122"/>
              <a:ea typeface="仿宋_GB2312" pitchFamily="49" charset="-122"/>
            </a:endParaRPr>
          </a:p>
          <a:p>
            <a:pPr eaLnBrk="1" hangingPunct="1">
              <a:lnSpc>
                <a:spcPct val="90000"/>
              </a:lnSpc>
              <a:buNone/>
            </a:pPr>
            <a:r>
              <a:rPr lang="zh-CN" altLang="en-US" sz="2400" b="1" dirty="0">
                <a:latin typeface="仿宋_GB2312" pitchFamily="49" charset="-122"/>
                <a:ea typeface="仿宋_GB2312" pitchFamily="49" charset="-122"/>
              </a:rPr>
              <a:t>  </a:t>
            </a:r>
            <a:r>
              <a:rPr lang="zh-CN" altLang="en-US" sz="2400" b="1" dirty="0">
                <a:solidFill>
                  <a:srgbClr val="0000CC"/>
                </a:solidFill>
                <a:latin typeface="仿宋_GB2312" pitchFamily="49" charset="-122"/>
                <a:ea typeface="仿宋_GB2312" pitchFamily="49" charset="-122"/>
              </a:rPr>
              <a:t>单个经济主体；资源配置；价格理论；个量分析</a:t>
            </a:r>
            <a:endParaRPr lang="zh-CN" altLang="en-US" sz="2400" b="1" dirty="0">
              <a:solidFill>
                <a:srgbClr val="0000CC"/>
              </a:solidFill>
              <a:latin typeface="仿宋_GB2312" pitchFamily="49" charset="-122"/>
              <a:ea typeface="仿宋_GB2312" pitchFamily="49" charset="-122"/>
            </a:endParaRPr>
          </a:p>
          <a:p>
            <a:pPr eaLnBrk="1" hangingPunct="1">
              <a:lnSpc>
                <a:spcPct val="90000"/>
              </a:lnSpc>
              <a:buNone/>
            </a:pPr>
            <a:endParaRPr lang="zh-CN" altLang="en-US" sz="2400" b="1" dirty="0">
              <a:latin typeface="仿宋_GB2312" pitchFamily="49" charset="-122"/>
              <a:ea typeface="仿宋_GB2312" pitchFamily="49" charset="-122"/>
            </a:endParaRPr>
          </a:p>
          <a:p>
            <a:pPr eaLnBrk="1" hangingPunct="1">
              <a:lnSpc>
                <a:spcPct val="90000"/>
              </a:lnSpc>
              <a:buNone/>
            </a:pPr>
            <a:r>
              <a:rPr lang="en-US" altLang="zh-CN" sz="2800" b="1" dirty="0">
                <a:latin typeface="仿宋_GB2312" pitchFamily="49" charset="-122"/>
                <a:ea typeface="仿宋_GB2312" pitchFamily="49" charset="-122"/>
              </a:rPr>
              <a:t>⒉</a:t>
            </a:r>
            <a:r>
              <a:rPr lang="zh-CN" altLang="en-US" sz="2800" b="1" dirty="0">
                <a:latin typeface="仿宋_GB2312" pitchFamily="49" charset="-122"/>
                <a:ea typeface="仿宋_GB2312" pitchFamily="49" charset="-122"/>
              </a:rPr>
              <a:t>宏观经济学：</a:t>
            </a:r>
            <a:r>
              <a:rPr lang="zh-CN" altLang="en-US" sz="2400" b="1" dirty="0">
                <a:latin typeface="仿宋_GB2312" pitchFamily="49" charset="-122"/>
                <a:ea typeface="仿宋_GB2312" pitchFamily="49" charset="-122"/>
              </a:rPr>
              <a:t>研究整个国民经济活动的，分析诸如一国国民生产总值和国民收入的变动及国民经济中有关经济总量的变动，所以宏观经济分析亦称总量分析。</a:t>
            </a:r>
            <a:endParaRPr lang="zh-CN" altLang="en-US" sz="2400" b="1" dirty="0">
              <a:latin typeface="仿宋_GB2312" pitchFamily="49" charset="-122"/>
              <a:ea typeface="仿宋_GB2312" pitchFamily="49" charset="-122"/>
            </a:endParaRPr>
          </a:p>
          <a:p>
            <a:pPr eaLnBrk="1" hangingPunct="1">
              <a:lnSpc>
                <a:spcPct val="90000"/>
              </a:lnSpc>
              <a:buNone/>
            </a:pPr>
            <a:r>
              <a:rPr lang="zh-CN" altLang="en-US" sz="2400" b="1" dirty="0">
                <a:solidFill>
                  <a:srgbClr val="0000CC"/>
                </a:solidFill>
                <a:latin typeface="仿宋_GB2312" pitchFamily="49" charset="-122"/>
                <a:ea typeface="仿宋_GB2312" pitchFamily="49" charset="-122"/>
              </a:rPr>
              <a:t>  整个经济；资源利用；国民收入决定理论；总量分析</a:t>
            </a:r>
            <a:endParaRPr lang="zh-CN" altLang="en-US" sz="2400" b="1" dirty="0">
              <a:solidFill>
                <a:srgbClr val="0000CC"/>
              </a:solidFill>
              <a:latin typeface="仿宋_GB2312" pitchFamily="49" charset="-122"/>
              <a:ea typeface="仿宋_GB2312" pitchFamily="49" charset="-122"/>
            </a:endParaRPr>
          </a:p>
          <a:p>
            <a:pPr eaLnBrk="1" hangingPunct="1">
              <a:lnSpc>
                <a:spcPct val="90000"/>
              </a:lnSpc>
              <a:buNone/>
            </a:pPr>
            <a:endParaRPr lang="zh-CN" altLang="en-US" sz="2400" b="1" dirty="0">
              <a:latin typeface="仿宋_GB2312" pitchFamily="49" charset="-122"/>
              <a:ea typeface="仿宋_GB2312" pitchFamily="49" charset="-122"/>
            </a:endParaRPr>
          </a:p>
          <a:p>
            <a:pPr eaLnBrk="1" hangingPunct="1">
              <a:lnSpc>
                <a:spcPct val="90000"/>
              </a:lnSpc>
            </a:pPr>
            <a:endParaRPr lang="zh-CN" altLang="en-US" sz="2400" dirty="0">
              <a:latin typeface="仿宋_GB2312" pitchFamily="49" charset="-122"/>
              <a:ea typeface="仿宋_GB2312" pitchFamily="49" charset="-122"/>
            </a:endParaRPr>
          </a:p>
        </p:txBody>
      </p:sp>
      <p:pic>
        <p:nvPicPr>
          <p:cNvPr id="27650" name="图片 2" descr="100142285[1]"/>
          <p:cNvPicPr>
            <a:picLocks noChangeAspect="1"/>
          </p:cNvPicPr>
          <p:nvPr/>
        </p:nvPicPr>
        <p:blipFill>
          <a:blip r:embed="rId1"/>
          <a:stretch>
            <a:fillRect/>
          </a:stretch>
        </p:blipFill>
        <p:spPr>
          <a:xfrm>
            <a:off x="5321300" y="1773238"/>
            <a:ext cx="3810000" cy="3714750"/>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波形 17414"/>
          <p:cNvSpPr/>
          <p:nvPr/>
        </p:nvSpPr>
        <p:spPr>
          <a:xfrm>
            <a:off x="5029200" y="3810000"/>
            <a:ext cx="2362200" cy="914400"/>
          </a:xfrm>
          <a:prstGeom prst="wave">
            <a:avLst>
              <a:gd name="adj1" fmla="val 13005"/>
              <a:gd name="adj2" fmla="val 0"/>
            </a:avLst>
          </a:prstGeom>
          <a:solidFill>
            <a:srgbClr val="993366"/>
          </a:solidFill>
          <a:ln w="9525" cap="flat" cmpd="sng">
            <a:solidFill>
              <a:schemeClr val="tx1"/>
            </a:solidFill>
            <a:prstDash val="solid"/>
            <a:round/>
            <a:headEnd type="none" w="med" len="med"/>
            <a:tailEnd type="none" w="med" len="med"/>
          </a:ln>
        </p:spPr>
        <p:txBody>
          <a:bodyPr anchor="t"/>
          <a:p>
            <a:pPr>
              <a:buFont typeface="Arial" panose="020B0604020202020204" pitchFamily="34" charset="0"/>
              <a:buNone/>
            </a:pPr>
            <a:endParaRPr lang="zh-CN" altLang="en-US" dirty="0">
              <a:latin typeface="Arial" panose="020B0604020202020204" pitchFamily="34" charset="0"/>
              <a:ea typeface="宋体" panose="02010600030101010101" pitchFamily="2" charset="-122"/>
            </a:endParaRPr>
          </a:p>
        </p:txBody>
      </p:sp>
      <p:sp>
        <p:nvSpPr>
          <p:cNvPr id="28674" name="标题 17409"/>
          <p:cNvSpPr>
            <a:spLocks noGrp="1"/>
          </p:cNvSpPr>
          <p:nvPr>
            <p:ph type="title"/>
          </p:nvPr>
        </p:nvSpPr>
        <p:spPr>
          <a:xfrm>
            <a:off x="1066800" y="762000"/>
            <a:ext cx="7877175" cy="914400"/>
          </a:xfrm>
          <a:ln/>
        </p:spPr>
        <p:txBody>
          <a:bodyPr wrap="square" lIns="91440" tIns="45720" rIns="91440" bIns="45720" anchor="b"/>
          <a:p>
            <a:pPr eaLnBrk="1" hangingPunct="1"/>
            <a:r>
              <a:rPr lang="en-US" altLang="zh-CN" sz="4000" dirty="0">
                <a:latin typeface="宋体" panose="02010600030101010101" pitchFamily="2" charset="-122"/>
              </a:rPr>
              <a:t>3.</a:t>
            </a:r>
            <a:r>
              <a:rPr lang="zh-CN" altLang="en-US" sz="4000" dirty="0">
                <a:ea typeface="楷体_GB2312" pitchFamily="49" charset="-122"/>
              </a:rPr>
              <a:t>微观经济学与宏观经济学的联系</a:t>
            </a:r>
            <a:endParaRPr lang="zh-CN" altLang="en-US" sz="4000" dirty="0">
              <a:ea typeface="楷体_GB2312" pitchFamily="49" charset="-122"/>
            </a:endParaRPr>
          </a:p>
        </p:txBody>
      </p:sp>
      <p:sp>
        <p:nvSpPr>
          <p:cNvPr id="28675" name="文本占位符 17410"/>
          <p:cNvSpPr>
            <a:spLocks noGrp="1"/>
          </p:cNvSpPr>
          <p:nvPr>
            <p:ph idx="1"/>
          </p:nvPr>
        </p:nvSpPr>
        <p:spPr>
          <a:xfrm>
            <a:off x="762000" y="2133600"/>
            <a:ext cx="7772400" cy="4114800"/>
          </a:xfrm>
          <a:ln/>
        </p:spPr>
        <p:txBody>
          <a:bodyPr wrap="square" lIns="91440" tIns="45720" rIns="91440" bIns="45720" anchor="t"/>
          <a:p>
            <a:pPr eaLnBrk="1" hangingPunct="1">
              <a:buNone/>
            </a:pPr>
            <a:r>
              <a:rPr lang="zh-CN" altLang="en-US" sz="2800" dirty="0">
                <a:latin typeface="宋体" panose="02010600030101010101" pitchFamily="2" charset="-122"/>
              </a:rPr>
              <a:t>（</a:t>
            </a:r>
            <a:r>
              <a:rPr lang="en-US" altLang="zh-CN" sz="2800" dirty="0">
                <a:latin typeface="宋体" panose="02010600030101010101" pitchFamily="2" charset="-122"/>
              </a:rPr>
              <a:t>1</a:t>
            </a:r>
            <a:r>
              <a:rPr lang="zh-CN" altLang="en-US" sz="2800" dirty="0">
                <a:latin typeface="宋体" panose="02010600030101010101" pitchFamily="2" charset="-122"/>
              </a:rPr>
              <a:t>）微观经济学与宏观经济学相互补充</a:t>
            </a:r>
            <a:endParaRPr lang="zh-CN" altLang="en-US" sz="2800" dirty="0">
              <a:latin typeface="宋体" panose="02010600030101010101" pitchFamily="2" charset="-122"/>
            </a:endParaRPr>
          </a:p>
          <a:p>
            <a:pPr eaLnBrk="1" hangingPunct="1">
              <a:buNone/>
            </a:pPr>
            <a:r>
              <a:rPr lang="zh-CN" altLang="en-US" sz="2800" dirty="0">
                <a:latin typeface="宋体" panose="02010600030101010101" pitchFamily="2" charset="-122"/>
              </a:rPr>
              <a:t>（</a:t>
            </a:r>
            <a:r>
              <a:rPr lang="en-US" altLang="zh-CN" sz="2800" dirty="0">
                <a:latin typeface="宋体" panose="02010600030101010101" pitchFamily="2" charset="-122"/>
              </a:rPr>
              <a:t>2</a:t>
            </a:r>
            <a:r>
              <a:rPr lang="zh-CN" altLang="en-US" sz="2800" dirty="0">
                <a:latin typeface="宋体" panose="02010600030101010101" pitchFamily="2" charset="-122"/>
              </a:rPr>
              <a:t>）微观经济学是宏观经济学的基础</a:t>
            </a:r>
            <a:endParaRPr lang="zh-CN" altLang="en-US" sz="2800" dirty="0">
              <a:latin typeface="宋体" panose="02010600030101010101" pitchFamily="2" charset="-122"/>
            </a:endParaRPr>
          </a:p>
          <a:p>
            <a:pPr eaLnBrk="1" hangingPunct="1">
              <a:buNone/>
            </a:pPr>
            <a:r>
              <a:rPr lang="zh-CN" altLang="en-US" sz="2800" dirty="0">
                <a:latin typeface="宋体" panose="02010600030101010101" pitchFamily="2" charset="-122"/>
              </a:rPr>
              <a:t>（</a:t>
            </a:r>
            <a:r>
              <a:rPr lang="en-US" altLang="zh-CN" sz="2800" dirty="0">
                <a:latin typeface="宋体" panose="02010600030101010101" pitchFamily="2" charset="-122"/>
              </a:rPr>
              <a:t>3</a:t>
            </a:r>
            <a:r>
              <a:rPr lang="zh-CN" altLang="en-US" sz="2800" dirty="0">
                <a:latin typeface="宋体" panose="02010600030101010101" pitchFamily="2" charset="-122"/>
              </a:rPr>
              <a:t>）微</a:t>
            </a:r>
            <a:r>
              <a:rPr lang="zh-CN" altLang="en-US" sz="2800" dirty="0"/>
              <a:t>观经济学与宏观经济学都是实证分析</a:t>
            </a:r>
            <a:endParaRPr lang="zh-CN" altLang="en-US" sz="2800" dirty="0"/>
          </a:p>
        </p:txBody>
      </p:sp>
      <p:sp>
        <p:nvSpPr>
          <p:cNvPr id="28676" name="文本框 17413"/>
          <p:cNvSpPr txBox="1"/>
          <p:nvPr/>
        </p:nvSpPr>
        <p:spPr>
          <a:xfrm>
            <a:off x="5410200" y="3962400"/>
            <a:ext cx="1828800" cy="519113"/>
          </a:xfrm>
          <a:prstGeom prst="rect">
            <a:avLst/>
          </a:prstGeom>
          <a:noFill/>
          <a:ln w="9525">
            <a:noFill/>
          </a:ln>
        </p:spPr>
        <p:txBody>
          <a:bodyPr anchor="t">
            <a:spAutoFit/>
          </a:bodyPr>
          <a:p>
            <a:pPr>
              <a:buFont typeface="Arial" panose="020B0604020202020204" pitchFamily="34" charset="0"/>
              <a:buNone/>
            </a:pPr>
            <a:r>
              <a:rPr lang="zh-CN" altLang="en-US" sz="2800" b="1" dirty="0">
                <a:solidFill>
                  <a:srgbClr val="FFFFFF"/>
                </a:solidFill>
                <a:latin typeface="Tahoma" panose="020B0604030504040204" pitchFamily="34" charset="0"/>
                <a:ea typeface="楷体_GB2312" pitchFamily="49" charset="-122"/>
              </a:rPr>
              <a:t>实证分析</a:t>
            </a:r>
            <a:endParaRPr lang="zh-CN" altLang="en-US" sz="2800" b="1" dirty="0">
              <a:solidFill>
                <a:srgbClr val="FFFFFF"/>
              </a:solidFill>
              <a:latin typeface="Tahoma" panose="020B0604030504040204" pitchFamily="34" charset="0"/>
              <a:ea typeface="楷体_GB2312" pitchFamily="49"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标题 20481"/>
          <p:cNvSpPr>
            <a:spLocks noGrp="1"/>
          </p:cNvSpPr>
          <p:nvPr>
            <p:ph type="title"/>
          </p:nvPr>
        </p:nvSpPr>
        <p:spPr>
          <a:ln/>
        </p:spPr>
        <p:txBody>
          <a:bodyPr wrap="square" lIns="91440" tIns="45720" rIns="91440" bIns="45720" anchor="b"/>
          <a:p>
            <a:pPr eaLnBrk="1" hangingPunct="1"/>
            <a:r>
              <a:rPr lang="zh-CN" altLang="en-US" dirty="0">
                <a:ea typeface="楷体_GB2312" pitchFamily="49" charset="-122"/>
              </a:rPr>
              <a:t>四、经济学的研究方法</a:t>
            </a:r>
            <a:endParaRPr lang="zh-CN" altLang="en-US" dirty="0">
              <a:ea typeface="楷体_GB2312" pitchFamily="49" charset="-122"/>
            </a:endParaRPr>
          </a:p>
        </p:txBody>
      </p:sp>
      <p:sp>
        <p:nvSpPr>
          <p:cNvPr id="29698" name="文本占位符 20482"/>
          <p:cNvSpPr>
            <a:spLocks noGrp="1"/>
          </p:cNvSpPr>
          <p:nvPr>
            <p:ph idx="1"/>
          </p:nvPr>
        </p:nvSpPr>
        <p:spPr>
          <a:ln/>
        </p:spPr>
        <p:txBody>
          <a:bodyPr wrap="square" lIns="91440" tIns="45720" rIns="91440" bIns="45720" anchor="t"/>
          <a:p>
            <a:pPr eaLnBrk="1" hangingPunct="1">
              <a:lnSpc>
                <a:spcPct val="90000"/>
              </a:lnSpc>
              <a:buNone/>
            </a:pPr>
            <a:r>
              <a:rPr lang="en-US" altLang="zh-CN" sz="2000" b="1" dirty="0">
                <a:ea typeface="Gulim" panose="020B0600000101010101" pitchFamily="34" charset="-127"/>
              </a:rPr>
              <a:t>    </a:t>
            </a:r>
            <a:r>
              <a:rPr lang="zh-CN" altLang="en-US" sz="2000" b="1" dirty="0">
                <a:ea typeface="Gulim" panose="020B0600000101010101" pitchFamily="34" charset="-127"/>
              </a:rPr>
              <a:t>因研究方法不同经济学可以分为实证经济学与规范经济学。</a:t>
            </a:r>
            <a:endParaRPr lang="zh-CN" altLang="en-US" sz="2000" b="1" dirty="0">
              <a:ea typeface="Gulim" panose="020B0600000101010101" pitchFamily="34" charset="-127"/>
            </a:endParaRPr>
          </a:p>
          <a:p>
            <a:pPr eaLnBrk="1" hangingPunct="1">
              <a:lnSpc>
                <a:spcPct val="90000"/>
              </a:lnSpc>
              <a:buNone/>
            </a:pPr>
            <a:r>
              <a:rPr lang="zh-CN" altLang="en-US" dirty="0"/>
              <a:t>  </a:t>
            </a:r>
            <a:r>
              <a:rPr lang="en-US" altLang="zh-CN" dirty="0">
                <a:latin typeface="宋体" panose="02010600030101010101" pitchFamily="2" charset="-122"/>
              </a:rPr>
              <a:t>1.</a:t>
            </a:r>
            <a:r>
              <a:rPr lang="zh-CN" altLang="en-US" dirty="0"/>
              <a:t>实证经济学与规范经济学的内涵</a:t>
            </a:r>
            <a:endParaRPr lang="zh-CN" altLang="en-US" dirty="0"/>
          </a:p>
          <a:p>
            <a:pPr eaLnBrk="1" hangingPunct="1">
              <a:lnSpc>
                <a:spcPct val="90000"/>
              </a:lnSpc>
              <a:buNone/>
            </a:pPr>
            <a:r>
              <a:rPr lang="zh-CN" altLang="en-US" dirty="0"/>
              <a:t>      </a:t>
            </a:r>
            <a:r>
              <a:rPr lang="zh-CN" altLang="en-US" b="1" dirty="0">
                <a:solidFill>
                  <a:srgbClr val="0000CC"/>
                </a:solidFill>
                <a:ea typeface="楷体_GB2312" pitchFamily="49" charset="-122"/>
              </a:rPr>
              <a:t>实证经济学</a:t>
            </a:r>
            <a:r>
              <a:rPr lang="zh-CN" altLang="en-US" sz="2800"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Positive Economics</a:t>
            </a:r>
            <a:r>
              <a:rPr lang="zh-CN" altLang="en-US" sz="2800" dirty="0">
                <a:latin typeface="楷体_GB2312" pitchFamily="49" charset="-122"/>
                <a:ea typeface="楷体_GB2312" pitchFamily="49" charset="-122"/>
              </a:rPr>
              <a:t>）</a:t>
            </a:r>
            <a:r>
              <a:rPr lang="zh-CN" altLang="en-US" sz="2400" dirty="0">
                <a:ea typeface="楷体_GB2312" pitchFamily="49" charset="-122"/>
              </a:rPr>
              <a:t>是指描述、解释、预测经济行为的经济理论部分，因此又称为描述经济学，是经济学的一种重要运用方式。从原则上说，实证经济学是独立于任何特殊的伦理观念的，</a:t>
            </a:r>
            <a:r>
              <a:rPr lang="zh-CN" altLang="en-US" sz="2800" b="1" dirty="0">
                <a:solidFill>
                  <a:srgbClr val="0000CC"/>
                </a:solidFill>
                <a:ea typeface="楷体_GB2312" pitchFamily="49" charset="-122"/>
              </a:rPr>
              <a:t>不涉及价值判断</a:t>
            </a:r>
            <a:r>
              <a:rPr lang="zh-CN" altLang="en-US" sz="2400" dirty="0">
                <a:ea typeface="楷体_GB2312" pitchFamily="49" charset="-122"/>
              </a:rPr>
              <a:t>，旨在回答</a:t>
            </a:r>
            <a:r>
              <a:rPr lang="zh-CN" altLang="en-US" sz="2800" dirty="0">
                <a:solidFill>
                  <a:srgbClr val="0000CC"/>
                </a:solidFill>
                <a:latin typeface="Arial" panose="020B0604020202020204" pitchFamily="34" charset="0"/>
                <a:ea typeface="楷体_GB2312" pitchFamily="49" charset="-122"/>
              </a:rPr>
              <a:t>“</a:t>
            </a:r>
            <a:r>
              <a:rPr lang="zh-CN" altLang="en-US" sz="2800" dirty="0">
                <a:solidFill>
                  <a:srgbClr val="0000CC"/>
                </a:solidFill>
                <a:ea typeface="楷体_GB2312" pitchFamily="49" charset="-122"/>
              </a:rPr>
              <a:t>是什么</a:t>
            </a:r>
            <a:r>
              <a:rPr lang="zh-CN" altLang="en-US" sz="2800" dirty="0">
                <a:solidFill>
                  <a:srgbClr val="0000CC"/>
                </a:solidFill>
                <a:latin typeface="Arial" panose="020B0604020202020204" pitchFamily="34" charset="0"/>
                <a:ea typeface="楷体_GB2312" pitchFamily="49" charset="-122"/>
              </a:rPr>
              <a:t>”</a:t>
            </a:r>
            <a:r>
              <a:rPr lang="zh-CN" altLang="en-US" sz="2800" dirty="0">
                <a:solidFill>
                  <a:srgbClr val="0000CC"/>
                </a:solidFill>
                <a:ea typeface="楷体_GB2312" pitchFamily="49" charset="-122"/>
              </a:rPr>
              <a:t>、</a:t>
            </a:r>
            <a:r>
              <a:rPr lang="zh-CN" altLang="en-US" sz="2800" dirty="0">
                <a:solidFill>
                  <a:srgbClr val="0000CC"/>
                </a:solidFill>
                <a:latin typeface="Arial" panose="020B0604020202020204" pitchFamily="34" charset="0"/>
                <a:ea typeface="楷体_GB2312" pitchFamily="49" charset="-122"/>
              </a:rPr>
              <a:t>“</a:t>
            </a:r>
            <a:r>
              <a:rPr lang="zh-CN" altLang="en-US" sz="2800" dirty="0">
                <a:solidFill>
                  <a:srgbClr val="0000CC"/>
                </a:solidFill>
                <a:ea typeface="楷体_GB2312" pitchFamily="49" charset="-122"/>
              </a:rPr>
              <a:t>为什么</a:t>
            </a:r>
            <a:r>
              <a:rPr lang="zh-CN" altLang="en-US" sz="2800" dirty="0">
                <a:solidFill>
                  <a:srgbClr val="0000CC"/>
                </a:solidFill>
                <a:latin typeface="Arial" panose="020B0604020202020204" pitchFamily="34" charset="0"/>
                <a:ea typeface="楷体_GB2312" pitchFamily="49" charset="-122"/>
              </a:rPr>
              <a:t>”</a:t>
            </a:r>
            <a:r>
              <a:rPr lang="zh-CN" altLang="en-US" sz="2400" dirty="0">
                <a:ea typeface="楷体_GB2312" pitchFamily="49" charset="-122"/>
              </a:rPr>
              <a:t>之类的实证问题。</a:t>
            </a:r>
            <a:endParaRPr lang="zh-CN" altLang="en-US" sz="2400" dirty="0">
              <a:ea typeface="楷体_GB2312" pitchFamily="49" charset="-122"/>
            </a:endParaRPr>
          </a:p>
          <a:p>
            <a:pPr eaLnBrk="1" hangingPunct="1">
              <a:lnSpc>
                <a:spcPct val="90000"/>
              </a:lnSpc>
              <a:buNone/>
            </a:pPr>
            <a:r>
              <a:rPr lang="zh-CN" altLang="en-US" sz="2400" dirty="0">
                <a:ea typeface="楷体_GB2312" pitchFamily="49" charset="-122"/>
              </a:rPr>
              <a:t>        </a:t>
            </a:r>
            <a:r>
              <a:rPr lang="zh-CN" altLang="en-US" sz="2400" b="1" dirty="0">
                <a:solidFill>
                  <a:schemeClr val="hlink"/>
                </a:solidFill>
                <a:ea typeface="楷体_GB2312" pitchFamily="49" charset="-122"/>
              </a:rPr>
              <a:t>最低工资标准的提高，使失业人数增加。</a:t>
            </a:r>
            <a:endParaRPr lang="zh-CN" altLang="en-US" sz="2400" b="1" dirty="0">
              <a:solidFill>
                <a:schemeClr val="hlink"/>
              </a:solidFill>
              <a:ea typeface="楷体_GB2312" pitchFamily="49" charset="-122"/>
            </a:endParaRPr>
          </a:p>
          <a:p>
            <a:pPr eaLnBrk="1" hangingPunct="1">
              <a:lnSpc>
                <a:spcPct val="90000"/>
              </a:lnSpc>
              <a:buNone/>
            </a:pPr>
            <a:r>
              <a:rPr lang="zh-CN" altLang="en-US" sz="2400" dirty="0">
                <a:solidFill>
                  <a:schemeClr val="hlink"/>
                </a:solidFill>
                <a:latin typeface="楷体_GB2312" pitchFamily="49" charset="-122"/>
                <a:ea typeface="楷体_GB2312" pitchFamily="49" charset="-122"/>
              </a:rPr>
              <a:t>    </a:t>
            </a:r>
            <a:endParaRPr lang="zh-CN" altLang="en-US" sz="2400" b="1" dirty="0">
              <a:solidFill>
                <a:schemeClr val="hlink"/>
              </a:solidFill>
              <a:latin typeface="楷体_GB2312" pitchFamily="49" charset="-122"/>
              <a:ea typeface="楷体_GB2312" pitchFamily="49"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文本占位符 22530"/>
          <p:cNvSpPr>
            <a:spLocks noGrp="1"/>
          </p:cNvSpPr>
          <p:nvPr>
            <p:ph idx="1"/>
          </p:nvPr>
        </p:nvSpPr>
        <p:spPr>
          <a:xfrm>
            <a:off x="1066800" y="2362200"/>
            <a:ext cx="7772400" cy="3011488"/>
          </a:xfrm>
          <a:ln/>
        </p:spPr>
        <p:txBody>
          <a:bodyPr wrap="square" lIns="91440" tIns="45720" rIns="91440" bIns="45720" anchor="t"/>
          <a:p>
            <a:pPr eaLnBrk="1" hangingPunct="1">
              <a:lnSpc>
                <a:spcPct val="80000"/>
              </a:lnSpc>
              <a:buNone/>
            </a:pPr>
            <a:r>
              <a:rPr lang="zh-CN" altLang="en-US" dirty="0">
                <a:solidFill>
                  <a:srgbClr val="0000CC"/>
                </a:solidFill>
                <a:latin typeface="楷体_GB2312" pitchFamily="49" charset="-122"/>
                <a:ea typeface="楷体_GB2312" pitchFamily="49" charset="-122"/>
              </a:rPr>
              <a:t>规范经济学</a:t>
            </a: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Normative economics</a:t>
            </a:r>
            <a:r>
              <a:rPr lang="zh-CN" altLang="en-US" dirty="0">
                <a:latin typeface="楷体_GB2312" pitchFamily="49" charset="-122"/>
                <a:ea typeface="楷体_GB2312" pitchFamily="49" charset="-122"/>
              </a:rPr>
              <a:t>） </a:t>
            </a:r>
            <a:endParaRPr lang="zh-CN" altLang="en-US" dirty="0">
              <a:latin typeface="楷体_GB2312" pitchFamily="49" charset="-122"/>
              <a:ea typeface="楷体_GB2312" pitchFamily="49" charset="-122"/>
            </a:endParaRPr>
          </a:p>
          <a:p>
            <a:pPr eaLnBrk="1" hangingPunct="1">
              <a:lnSpc>
                <a:spcPct val="80000"/>
              </a:lnSpc>
              <a:buNone/>
            </a:pPr>
            <a:r>
              <a:rPr lang="zh-CN" altLang="en-US" dirty="0">
                <a:latin typeface="楷体_GB2312" pitchFamily="49" charset="-122"/>
                <a:ea typeface="楷体_GB2312" pitchFamily="49" charset="-122"/>
              </a:rPr>
              <a:t>  　</a:t>
            </a:r>
            <a:r>
              <a:rPr lang="zh-CN" altLang="en-US" sz="2800" dirty="0">
                <a:latin typeface="楷体_GB2312" pitchFamily="49" charset="-122"/>
                <a:ea typeface="楷体_GB2312" pitchFamily="49" charset="-122"/>
              </a:rPr>
              <a:t>规范经济学考虑“应该怎样”，诸如公共政策价值判断，或公共政策目标之类的问题。因此规范经济学又称为价值判断经济学。</a:t>
            </a:r>
            <a:endParaRPr lang="zh-CN" altLang="en-US" sz="2800" dirty="0">
              <a:latin typeface="楷体_GB2312" pitchFamily="49" charset="-122"/>
              <a:ea typeface="楷体_GB2312" pitchFamily="49" charset="-122"/>
            </a:endParaRPr>
          </a:p>
          <a:p>
            <a:pPr eaLnBrk="1" hangingPunct="1">
              <a:lnSpc>
                <a:spcPct val="80000"/>
              </a:lnSpc>
              <a:buNone/>
            </a:pPr>
            <a:r>
              <a:rPr lang="zh-CN" altLang="en-US" sz="2800" dirty="0">
                <a:latin typeface="楷体_GB2312" pitchFamily="49" charset="-122"/>
                <a:ea typeface="楷体_GB2312" pitchFamily="49" charset="-122"/>
              </a:rPr>
              <a:t>     </a:t>
            </a:r>
            <a:r>
              <a:rPr lang="zh-CN" altLang="en-US" sz="2800" b="1" dirty="0">
                <a:solidFill>
                  <a:schemeClr val="hlink"/>
                </a:solidFill>
                <a:latin typeface="楷体_GB2312" pitchFamily="49" charset="-122"/>
                <a:ea typeface="楷体_GB2312" pitchFamily="49" charset="-122"/>
              </a:rPr>
              <a:t>政府应当救助社会弱势群体。</a:t>
            </a:r>
            <a:endParaRPr lang="zh-CN" altLang="en-US" sz="2800" b="1" dirty="0">
              <a:latin typeface="楷体_GB2312" pitchFamily="49" charset="-122"/>
              <a:ea typeface="楷体_GB2312" pitchFamily="49" charset="-122"/>
            </a:endParaRPr>
          </a:p>
          <a:p>
            <a:pPr eaLnBrk="1" hangingPunct="1">
              <a:lnSpc>
                <a:spcPct val="80000"/>
              </a:lnSpc>
              <a:buNone/>
            </a:pPr>
            <a:r>
              <a:rPr lang="zh-CN" altLang="en-US" sz="2800" dirty="0">
                <a:latin typeface="楷体_GB2312" pitchFamily="49" charset="-122"/>
                <a:ea typeface="楷体_GB2312" pitchFamily="49" charset="-122"/>
              </a:rPr>
              <a:t>   </a:t>
            </a:r>
            <a:br>
              <a:rPr lang="zh-CN" altLang="en-US" sz="2800" dirty="0">
                <a:latin typeface="楷体_GB2312" pitchFamily="49" charset="-122"/>
                <a:ea typeface="楷体_GB2312" pitchFamily="49" charset="-122"/>
              </a:rPr>
            </a:br>
            <a:endParaRPr lang="zh-CN" altLang="en-US" sz="2800" dirty="0">
              <a:latin typeface="楷体_GB2312" pitchFamily="49" charset="-122"/>
              <a:ea typeface="楷体_GB2312" pitchFamily="49"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标题 44033"/>
          <p:cNvSpPr>
            <a:spLocks noGrp="1"/>
          </p:cNvSpPr>
          <p:nvPr>
            <p:ph type="title"/>
          </p:nvPr>
        </p:nvSpPr>
        <p:spPr>
          <a:ln/>
        </p:spPr>
        <p:txBody>
          <a:bodyPr wrap="square" lIns="91440" tIns="45720" rIns="91440" bIns="45720" anchor="b"/>
          <a:p>
            <a:pPr eaLnBrk="1" hangingPunct="1"/>
            <a:r>
              <a:rPr lang="zh-CN" altLang="en-US" dirty="0"/>
              <a:t>练习</a:t>
            </a:r>
            <a:endParaRPr lang="zh-CN" altLang="en-US" dirty="0"/>
          </a:p>
        </p:txBody>
      </p:sp>
      <p:sp>
        <p:nvSpPr>
          <p:cNvPr id="31746" name="文本占位符 44034"/>
          <p:cNvSpPr>
            <a:spLocks noGrp="1"/>
          </p:cNvSpPr>
          <p:nvPr>
            <p:ph idx="1"/>
          </p:nvPr>
        </p:nvSpPr>
        <p:spPr>
          <a:xfrm>
            <a:off x="1066800" y="2286000"/>
            <a:ext cx="7772400" cy="2935288"/>
          </a:xfrm>
          <a:ln/>
        </p:spPr>
        <p:txBody>
          <a:bodyPr wrap="square" lIns="91440" tIns="45720" rIns="91440" bIns="45720" anchor="t"/>
          <a:p>
            <a:pPr eaLnBrk="1" hangingPunct="1">
              <a:buNone/>
            </a:pPr>
            <a:r>
              <a:rPr lang="en-US" altLang="zh-CN" sz="2400" dirty="0">
                <a:latin typeface="宋体" panose="02010600030101010101" pitchFamily="2" charset="-122"/>
              </a:rPr>
              <a:t>1.</a:t>
            </a:r>
            <a:r>
              <a:rPr lang="zh-CN" altLang="en-US" sz="2400" dirty="0">
                <a:latin typeface="宋体" panose="02010600030101010101" pitchFamily="2" charset="-122"/>
              </a:rPr>
              <a:t>房产新政的实施提高了房租。</a:t>
            </a:r>
            <a:endParaRPr lang="zh-CN" altLang="en-US" sz="2400" dirty="0">
              <a:latin typeface="宋体" panose="02010600030101010101" pitchFamily="2" charset="-122"/>
            </a:endParaRPr>
          </a:p>
          <a:p>
            <a:pPr eaLnBrk="1" hangingPunct="1">
              <a:buNone/>
            </a:pPr>
            <a:r>
              <a:rPr lang="en-US" altLang="zh-CN" sz="2400" dirty="0">
                <a:latin typeface="宋体" panose="02010600030101010101" pitchFamily="2" charset="-122"/>
              </a:rPr>
              <a:t>2.</a:t>
            </a:r>
            <a:r>
              <a:rPr lang="zh-CN" altLang="en-US" sz="2400" dirty="0">
                <a:latin typeface="宋体" panose="02010600030101010101" pitchFamily="2" charset="-122"/>
              </a:rPr>
              <a:t>巨额赤字对经济有不利影响。</a:t>
            </a:r>
            <a:endParaRPr lang="zh-CN" altLang="en-US" sz="2400" dirty="0">
              <a:latin typeface="宋体" panose="02010600030101010101" pitchFamily="2" charset="-122"/>
            </a:endParaRPr>
          </a:p>
          <a:p>
            <a:pPr eaLnBrk="1" hangingPunct="1">
              <a:buNone/>
            </a:pPr>
            <a:r>
              <a:rPr lang="en-US" altLang="zh-CN" sz="2400" dirty="0">
                <a:latin typeface="宋体" panose="02010600030101010101" pitchFamily="2" charset="-122"/>
              </a:rPr>
              <a:t>3.</a:t>
            </a:r>
            <a:r>
              <a:rPr lang="zh-CN" altLang="en-US" sz="2400" dirty="0">
                <a:latin typeface="宋体" panose="02010600030101010101" pitchFamily="2" charset="-122"/>
              </a:rPr>
              <a:t>最低工资提高了年轻人和不熟练工人的失业率。</a:t>
            </a:r>
            <a:endParaRPr lang="zh-CN" altLang="en-US" sz="2400" dirty="0">
              <a:latin typeface="宋体" panose="02010600030101010101" pitchFamily="2" charset="-122"/>
            </a:endParaRPr>
          </a:p>
          <a:p>
            <a:pPr eaLnBrk="1" hangingPunct="1">
              <a:buNone/>
            </a:pPr>
            <a:r>
              <a:rPr lang="en-US" altLang="zh-CN" sz="2400" dirty="0">
                <a:latin typeface="宋体" panose="02010600030101010101" pitchFamily="2" charset="-122"/>
              </a:rPr>
              <a:t>4.</a:t>
            </a:r>
            <a:r>
              <a:rPr lang="zh-CN" altLang="en-US" sz="2400" dirty="0">
                <a:latin typeface="宋体" panose="02010600030101010101" pitchFamily="2" charset="-122"/>
              </a:rPr>
              <a:t>对</a:t>
            </a:r>
            <a:r>
              <a:rPr lang="zh-CN" altLang="en-US" sz="2400" dirty="0"/>
              <a:t>低保户进行现金补贴的效果要好于实物补贴。</a:t>
            </a:r>
            <a:endParaRPr lang="zh-CN" altLang="en-US" sz="2400" dirty="0"/>
          </a:p>
          <a:p>
            <a:pPr eaLnBrk="1" hangingPunct="1">
              <a:buNone/>
            </a:pPr>
            <a:endParaRPr lang="zh-CN" altLang="en-US" sz="2400" dirty="0"/>
          </a:p>
          <a:p>
            <a:pPr eaLnBrk="1" hangingPunct="1">
              <a:buNone/>
            </a:pP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标题 23553"/>
          <p:cNvSpPr>
            <a:spLocks noGrp="1"/>
          </p:cNvSpPr>
          <p:nvPr>
            <p:ph type="title"/>
          </p:nvPr>
        </p:nvSpPr>
        <p:spPr>
          <a:xfrm>
            <a:off x="1350963" y="457200"/>
            <a:ext cx="7031037" cy="838200"/>
          </a:xfrm>
          <a:ln/>
        </p:spPr>
        <p:txBody>
          <a:bodyPr wrap="square" lIns="91440" tIns="45720" rIns="91440" bIns="45720" anchor="b"/>
          <a:p>
            <a:pPr eaLnBrk="1" hangingPunct="1"/>
            <a:r>
              <a:rPr lang="en-US" altLang="zh-CN" dirty="0">
                <a:latin typeface="宋体" panose="02010600030101010101" pitchFamily="2" charset="-122"/>
              </a:rPr>
              <a:t>2.</a:t>
            </a:r>
            <a:r>
              <a:rPr lang="zh-CN" altLang="en-US" dirty="0"/>
              <a:t>实证分析的过程</a:t>
            </a:r>
            <a:endParaRPr lang="zh-CN" altLang="en-US" dirty="0"/>
          </a:p>
        </p:txBody>
      </p:sp>
      <p:sp>
        <p:nvSpPr>
          <p:cNvPr id="32770" name="文本占位符 23554"/>
          <p:cNvSpPr>
            <a:spLocks noGrp="1"/>
          </p:cNvSpPr>
          <p:nvPr>
            <p:ph idx="1"/>
          </p:nvPr>
        </p:nvSpPr>
        <p:spPr>
          <a:xfrm>
            <a:off x="1143000" y="1371600"/>
            <a:ext cx="7772400" cy="1143000"/>
          </a:xfrm>
          <a:ln/>
        </p:spPr>
        <p:txBody>
          <a:bodyPr wrap="square" lIns="91440" tIns="45720" rIns="91440" bIns="45720" anchor="t"/>
          <a:p>
            <a:pPr eaLnBrk="1" hangingPunct="1">
              <a:buNone/>
            </a:pPr>
            <a:r>
              <a:rPr lang="en-US" altLang="zh-CN" sz="2400" dirty="0"/>
              <a:t>         </a:t>
            </a:r>
            <a:r>
              <a:rPr lang="zh-CN" altLang="en-US" sz="2400" dirty="0"/>
              <a:t>实证分析方法是以一种摆脱价值判断，集中研究和分析经济活动与经济过程如何运行的分析方法。</a:t>
            </a:r>
            <a:endParaRPr lang="zh-CN" altLang="en-US" sz="2400" dirty="0"/>
          </a:p>
        </p:txBody>
      </p:sp>
      <p:grpSp>
        <p:nvGrpSpPr>
          <p:cNvPr id="32771" name="组合 23573"/>
          <p:cNvGrpSpPr>
            <a:grpSpLocks noChangeAspect="1"/>
          </p:cNvGrpSpPr>
          <p:nvPr/>
        </p:nvGrpSpPr>
        <p:grpSpPr>
          <a:xfrm>
            <a:off x="990600" y="2438400"/>
            <a:ext cx="7772400" cy="4246563"/>
            <a:chOff x="2362" y="1930"/>
            <a:chExt cx="5948" cy="4212"/>
          </a:xfrm>
        </p:grpSpPr>
        <p:sp>
          <p:nvSpPr>
            <p:cNvPr id="32772" name="矩形 23574"/>
            <p:cNvSpPr>
              <a:spLocks noChangeAspect="1"/>
            </p:cNvSpPr>
            <p:nvPr/>
          </p:nvSpPr>
          <p:spPr>
            <a:xfrm>
              <a:off x="2362" y="1930"/>
              <a:ext cx="5948" cy="4212"/>
            </a:xfrm>
            <a:prstGeom prst="rect">
              <a:avLst/>
            </a:prstGeom>
            <a:noFill/>
            <a:ln w="9525">
              <a:noFill/>
            </a:ln>
          </p:spPr>
          <p:txBody>
            <a:bodyPr anchor="t"/>
            <a:p>
              <a:pPr>
                <a:buFont typeface="Arial" panose="020B0604020202020204" pitchFamily="34" charset="0"/>
                <a:buNone/>
              </a:pPr>
              <a:endParaRPr lang="zh-CN" altLang="en-US" dirty="0">
                <a:latin typeface="Arial" panose="020B0604020202020204" pitchFamily="34" charset="0"/>
                <a:ea typeface="宋体" panose="02010600030101010101" pitchFamily="2" charset="-122"/>
              </a:endParaRPr>
            </a:p>
          </p:txBody>
        </p:sp>
        <p:sp>
          <p:nvSpPr>
            <p:cNvPr id="32773" name="文本框 23575"/>
            <p:cNvSpPr txBox="1"/>
            <p:nvPr/>
          </p:nvSpPr>
          <p:spPr>
            <a:xfrm>
              <a:off x="2988" y="3017"/>
              <a:ext cx="470" cy="1359"/>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a:buFont typeface="Arial" panose="020B0604020202020204" pitchFamily="34" charset="0"/>
                <a:buNone/>
              </a:pPr>
              <a:r>
                <a:rPr lang="zh-CN" altLang="en-US" sz="2000" dirty="0">
                  <a:solidFill>
                    <a:srgbClr val="000000"/>
                  </a:solidFill>
                  <a:latin typeface="Times New Roman" panose="02020603050405020304" pitchFamily="18" charset="0"/>
                  <a:ea typeface="宋体" panose="02010600030101010101" pitchFamily="2" charset="-122"/>
                </a:rPr>
                <a:t>发现问题</a:t>
              </a:r>
              <a:endParaRPr lang="zh-CN" altLang="en-US" dirty="0">
                <a:latin typeface="Tahoma" panose="020B0604030504040204" pitchFamily="34" charset="0"/>
                <a:ea typeface="宋体" panose="02010600030101010101" pitchFamily="2" charset="-122"/>
              </a:endParaRPr>
            </a:p>
          </p:txBody>
        </p:sp>
        <p:sp>
          <p:nvSpPr>
            <p:cNvPr id="32774" name="直接连接符 23576"/>
            <p:cNvSpPr/>
            <p:nvPr/>
          </p:nvSpPr>
          <p:spPr>
            <a:xfrm>
              <a:off x="3458" y="3560"/>
              <a:ext cx="626" cy="2"/>
            </a:xfrm>
            <a:prstGeom prst="line">
              <a:avLst/>
            </a:prstGeom>
            <a:ln w="19050" cap="flat" cmpd="sng">
              <a:solidFill>
                <a:srgbClr val="000000"/>
              </a:solidFill>
              <a:prstDash val="solid"/>
              <a:round/>
              <a:headEnd type="none" w="med" len="med"/>
              <a:tailEnd type="triangle" w="med" len="med"/>
            </a:ln>
          </p:spPr>
        </p:sp>
        <p:sp>
          <p:nvSpPr>
            <p:cNvPr id="32775" name="文本框 23577"/>
            <p:cNvSpPr txBox="1"/>
            <p:nvPr/>
          </p:nvSpPr>
          <p:spPr>
            <a:xfrm>
              <a:off x="4084" y="3017"/>
              <a:ext cx="469" cy="1359"/>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a:buFont typeface="Arial" panose="020B0604020202020204" pitchFamily="34" charset="0"/>
                <a:buNone/>
              </a:pPr>
              <a:r>
                <a:rPr lang="zh-CN" altLang="en-US" sz="2000" b="1" dirty="0">
                  <a:solidFill>
                    <a:schemeClr val="hlink"/>
                  </a:solidFill>
                  <a:latin typeface="Times New Roman" panose="02020603050405020304" pitchFamily="18" charset="0"/>
                  <a:ea typeface="宋体" panose="02010600030101010101" pitchFamily="2" charset="-122"/>
                </a:rPr>
                <a:t>做出假设</a:t>
              </a:r>
              <a:endParaRPr lang="zh-CN" altLang="en-US" b="1" dirty="0">
                <a:solidFill>
                  <a:schemeClr val="hlink"/>
                </a:solidFill>
                <a:latin typeface="Tahoma" panose="020B0604030504040204" pitchFamily="34" charset="0"/>
                <a:ea typeface="宋体" panose="02010600030101010101" pitchFamily="2" charset="-122"/>
              </a:endParaRPr>
            </a:p>
          </p:txBody>
        </p:sp>
        <p:sp>
          <p:nvSpPr>
            <p:cNvPr id="32776" name="直接连接符 23578"/>
            <p:cNvSpPr/>
            <p:nvPr/>
          </p:nvSpPr>
          <p:spPr>
            <a:xfrm>
              <a:off x="4553" y="3560"/>
              <a:ext cx="470" cy="2"/>
            </a:xfrm>
            <a:prstGeom prst="line">
              <a:avLst/>
            </a:prstGeom>
            <a:ln w="19050" cap="flat" cmpd="sng">
              <a:solidFill>
                <a:srgbClr val="000000"/>
              </a:solidFill>
              <a:prstDash val="solid"/>
              <a:round/>
              <a:headEnd type="none" w="med" len="med"/>
              <a:tailEnd type="triangle" w="med" len="med"/>
            </a:ln>
          </p:spPr>
        </p:sp>
        <p:sp>
          <p:nvSpPr>
            <p:cNvPr id="32777" name="文本框 23579"/>
            <p:cNvSpPr txBox="1"/>
            <p:nvPr/>
          </p:nvSpPr>
          <p:spPr>
            <a:xfrm>
              <a:off x="5023" y="3017"/>
              <a:ext cx="469" cy="1359"/>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a:buFont typeface="Arial" panose="020B0604020202020204" pitchFamily="34" charset="0"/>
                <a:buNone/>
              </a:pPr>
              <a:r>
                <a:rPr lang="zh-CN" altLang="en-US" sz="2000" dirty="0">
                  <a:solidFill>
                    <a:srgbClr val="000000"/>
                  </a:solidFill>
                  <a:latin typeface="Times New Roman" panose="02020603050405020304" pitchFamily="18" charset="0"/>
                  <a:ea typeface="宋体" panose="02010600030101010101" pitchFamily="2" charset="-122"/>
                </a:rPr>
                <a:t>定义变量</a:t>
              </a:r>
              <a:endParaRPr lang="zh-CN" altLang="en-US" dirty="0">
                <a:latin typeface="Tahoma" panose="020B0604030504040204" pitchFamily="34" charset="0"/>
                <a:ea typeface="宋体" panose="02010600030101010101" pitchFamily="2" charset="-122"/>
              </a:endParaRPr>
            </a:p>
          </p:txBody>
        </p:sp>
        <p:sp>
          <p:nvSpPr>
            <p:cNvPr id="32778" name="直接连接符 23580"/>
            <p:cNvSpPr/>
            <p:nvPr/>
          </p:nvSpPr>
          <p:spPr>
            <a:xfrm>
              <a:off x="5492" y="3560"/>
              <a:ext cx="471" cy="2"/>
            </a:xfrm>
            <a:prstGeom prst="line">
              <a:avLst/>
            </a:prstGeom>
            <a:ln w="19050" cap="flat" cmpd="sng">
              <a:solidFill>
                <a:srgbClr val="000000"/>
              </a:solidFill>
              <a:prstDash val="solid"/>
              <a:round/>
              <a:headEnd type="none" w="med" len="med"/>
              <a:tailEnd type="triangle" w="med" len="med"/>
            </a:ln>
          </p:spPr>
        </p:sp>
        <p:sp>
          <p:nvSpPr>
            <p:cNvPr id="32779" name="文本框 23581"/>
            <p:cNvSpPr txBox="1"/>
            <p:nvPr/>
          </p:nvSpPr>
          <p:spPr>
            <a:xfrm>
              <a:off x="5962" y="3017"/>
              <a:ext cx="470" cy="1359"/>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a:buFont typeface="Arial" panose="020B0604020202020204" pitchFamily="34" charset="0"/>
                <a:buNone/>
              </a:pPr>
              <a:r>
                <a:rPr lang="zh-CN" altLang="en-US" sz="2000" dirty="0">
                  <a:solidFill>
                    <a:srgbClr val="000000"/>
                  </a:solidFill>
                  <a:latin typeface="Times New Roman" panose="02020603050405020304" pitchFamily="18" charset="0"/>
                  <a:ea typeface="宋体" panose="02010600030101010101" pitchFamily="2" charset="-122"/>
                </a:rPr>
                <a:t>提出假说</a:t>
              </a:r>
              <a:endParaRPr lang="zh-CN" altLang="en-US" dirty="0">
                <a:latin typeface="Tahoma" panose="020B0604030504040204" pitchFamily="34" charset="0"/>
                <a:ea typeface="宋体" panose="02010600030101010101" pitchFamily="2" charset="-122"/>
              </a:endParaRPr>
            </a:p>
          </p:txBody>
        </p:sp>
        <p:sp>
          <p:nvSpPr>
            <p:cNvPr id="32780" name="文本框 23582"/>
            <p:cNvSpPr txBox="1"/>
            <p:nvPr/>
          </p:nvSpPr>
          <p:spPr>
            <a:xfrm>
              <a:off x="6588" y="4512"/>
              <a:ext cx="470" cy="679"/>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a:buFont typeface="Arial" panose="020B0604020202020204" pitchFamily="34" charset="0"/>
                <a:buNone/>
              </a:pPr>
              <a:r>
                <a:rPr lang="zh-CN" altLang="en-US" sz="2000" dirty="0">
                  <a:solidFill>
                    <a:srgbClr val="000000"/>
                  </a:solidFill>
                  <a:latin typeface="Times New Roman" panose="02020603050405020304" pitchFamily="18" charset="0"/>
                  <a:ea typeface="宋体" panose="02010600030101010101" pitchFamily="2" charset="-122"/>
                </a:rPr>
                <a:t>验证</a:t>
              </a:r>
              <a:endParaRPr lang="zh-CN" altLang="en-US" dirty="0">
                <a:latin typeface="Tahoma" panose="020B0604030504040204" pitchFamily="34" charset="0"/>
                <a:ea typeface="宋体" panose="02010600030101010101" pitchFamily="2" charset="-122"/>
              </a:endParaRPr>
            </a:p>
          </p:txBody>
        </p:sp>
        <p:sp>
          <p:nvSpPr>
            <p:cNvPr id="32781" name="直接连接符 23583"/>
            <p:cNvSpPr/>
            <p:nvPr/>
          </p:nvSpPr>
          <p:spPr>
            <a:xfrm>
              <a:off x="7058" y="4783"/>
              <a:ext cx="469" cy="1"/>
            </a:xfrm>
            <a:prstGeom prst="line">
              <a:avLst/>
            </a:prstGeom>
            <a:ln w="19050" cap="flat" cmpd="sng">
              <a:solidFill>
                <a:srgbClr val="000000"/>
              </a:solidFill>
              <a:prstDash val="solid"/>
              <a:round/>
              <a:headEnd type="none" w="med" len="med"/>
              <a:tailEnd type="triangle" w="med" len="med"/>
            </a:ln>
          </p:spPr>
        </p:sp>
        <p:sp>
          <p:nvSpPr>
            <p:cNvPr id="32782" name="文本框 23584"/>
            <p:cNvSpPr txBox="1"/>
            <p:nvPr/>
          </p:nvSpPr>
          <p:spPr>
            <a:xfrm>
              <a:off x="7527" y="4512"/>
              <a:ext cx="469" cy="678"/>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a:buFont typeface="Arial" panose="020B0604020202020204" pitchFamily="34" charset="0"/>
                <a:buNone/>
              </a:pPr>
              <a:r>
                <a:rPr lang="zh-CN" altLang="en-US" sz="2000" b="1" dirty="0">
                  <a:solidFill>
                    <a:srgbClr val="FF0000"/>
                  </a:solidFill>
                  <a:latin typeface="Times New Roman" panose="02020603050405020304" pitchFamily="18" charset="0"/>
                  <a:ea typeface="宋体" panose="02010600030101010101" pitchFamily="2" charset="-122"/>
                </a:rPr>
                <a:t>理论</a:t>
              </a:r>
              <a:endParaRPr lang="zh-CN" altLang="en-US" dirty="0">
                <a:latin typeface="Tahoma" panose="020B0604030504040204" pitchFamily="34" charset="0"/>
                <a:ea typeface="宋体" panose="02010600030101010101" pitchFamily="2" charset="-122"/>
              </a:endParaRPr>
            </a:p>
          </p:txBody>
        </p:sp>
        <p:sp>
          <p:nvSpPr>
            <p:cNvPr id="32783" name="直接连接符 23585"/>
            <p:cNvSpPr/>
            <p:nvPr/>
          </p:nvSpPr>
          <p:spPr>
            <a:xfrm>
              <a:off x="6119" y="4376"/>
              <a:ext cx="0" cy="407"/>
            </a:xfrm>
            <a:prstGeom prst="line">
              <a:avLst/>
            </a:prstGeom>
            <a:ln w="19050" cap="flat" cmpd="sng">
              <a:solidFill>
                <a:srgbClr val="000000"/>
              </a:solidFill>
              <a:prstDash val="solid"/>
              <a:round/>
              <a:headEnd type="none" w="med" len="med"/>
              <a:tailEnd type="none" w="med" len="med"/>
            </a:ln>
          </p:spPr>
        </p:sp>
        <p:sp>
          <p:nvSpPr>
            <p:cNvPr id="32784" name="直接连接符 23586"/>
            <p:cNvSpPr/>
            <p:nvPr/>
          </p:nvSpPr>
          <p:spPr>
            <a:xfrm>
              <a:off x="6119" y="4783"/>
              <a:ext cx="469" cy="0"/>
            </a:xfrm>
            <a:prstGeom prst="line">
              <a:avLst/>
            </a:prstGeom>
            <a:ln w="19050" cap="flat" cmpd="sng">
              <a:solidFill>
                <a:srgbClr val="000000"/>
              </a:solidFill>
              <a:prstDash val="solid"/>
              <a:round/>
              <a:headEnd type="none" w="med" len="med"/>
              <a:tailEnd type="triangle" w="med" len="med"/>
            </a:ln>
          </p:spPr>
        </p:sp>
        <p:sp>
          <p:nvSpPr>
            <p:cNvPr id="32785" name="直接连接符 23587"/>
            <p:cNvSpPr/>
            <p:nvPr/>
          </p:nvSpPr>
          <p:spPr>
            <a:xfrm flipV="1">
              <a:off x="7214" y="2473"/>
              <a:ext cx="0" cy="2310"/>
            </a:xfrm>
            <a:prstGeom prst="line">
              <a:avLst/>
            </a:prstGeom>
            <a:ln w="19050" cap="flat" cmpd="sng">
              <a:solidFill>
                <a:srgbClr val="0000FF"/>
              </a:solidFill>
              <a:prstDash val="lgDash"/>
              <a:round/>
              <a:headEnd type="none" w="med" len="med"/>
              <a:tailEnd type="none" w="med" len="med"/>
            </a:ln>
          </p:spPr>
        </p:sp>
        <p:sp>
          <p:nvSpPr>
            <p:cNvPr id="32786" name="直接连接符 23588"/>
            <p:cNvSpPr/>
            <p:nvPr/>
          </p:nvSpPr>
          <p:spPr>
            <a:xfrm flipH="1">
              <a:off x="5806" y="2473"/>
              <a:ext cx="1408" cy="0"/>
            </a:xfrm>
            <a:prstGeom prst="line">
              <a:avLst/>
            </a:prstGeom>
            <a:ln w="19050" cap="flat" cmpd="sng">
              <a:solidFill>
                <a:srgbClr val="0000FF"/>
              </a:solidFill>
              <a:prstDash val="lgDash"/>
              <a:round/>
              <a:headEnd type="none" w="med" len="med"/>
              <a:tailEnd type="none" w="med" len="med"/>
            </a:ln>
          </p:spPr>
        </p:sp>
        <p:sp>
          <p:nvSpPr>
            <p:cNvPr id="32787" name="直接连接符 23589"/>
            <p:cNvSpPr/>
            <p:nvPr/>
          </p:nvSpPr>
          <p:spPr>
            <a:xfrm>
              <a:off x="5806" y="2473"/>
              <a:ext cx="1" cy="1087"/>
            </a:xfrm>
            <a:prstGeom prst="line">
              <a:avLst/>
            </a:prstGeom>
            <a:ln w="19050" cap="flat" cmpd="sng">
              <a:solidFill>
                <a:srgbClr val="0000FF"/>
              </a:solidFill>
              <a:prstDash val="lgDash"/>
              <a:round/>
              <a:headEnd type="none" w="med" len="med"/>
              <a:tailEnd type="triangle" w="med" len="med"/>
            </a:ln>
          </p:spPr>
        </p:sp>
        <p:sp>
          <p:nvSpPr>
            <p:cNvPr id="32788" name="文本框 23590"/>
            <p:cNvSpPr txBox="1"/>
            <p:nvPr/>
          </p:nvSpPr>
          <p:spPr>
            <a:xfrm>
              <a:off x="4240" y="5463"/>
              <a:ext cx="1722" cy="407"/>
            </a:xfrm>
            <a:prstGeom prst="rect">
              <a:avLst/>
            </a:prstGeom>
            <a:solidFill>
              <a:srgbClr val="FFFFFF"/>
            </a:solidFill>
            <a:ln w="9525">
              <a:noFill/>
            </a:ln>
          </p:spPr>
          <p:txBody>
            <a:bodyPr anchor="t"/>
            <a:p>
              <a:pPr algn="just">
                <a:buFont typeface="Arial" panose="020B0604020202020204" pitchFamily="34" charset="0"/>
                <a:buNone/>
              </a:pPr>
              <a:r>
                <a:rPr lang="zh-CN" altLang="en-US" sz="2000" b="1" dirty="0">
                  <a:solidFill>
                    <a:srgbClr val="000000"/>
                  </a:solidFill>
                  <a:latin typeface="楷体_GB2312" pitchFamily="49" charset="-122"/>
                  <a:ea typeface="楷体_GB2312" pitchFamily="49" charset="-122"/>
                </a:rPr>
                <a:t>实证分析过程</a:t>
              </a:r>
              <a:endParaRPr lang="zh-CN" altLang="en-US" dirty="0">
                <a:latin typeface="Tahoma" panose="020B0604030504040204" pitchFamily="34" charset="0"/>
                <a:ea typeface="宋体" panose="02010600030101010101" pitchFamily="2" charset="-122"/>
              </a:endParaRPr>
            </a:p>
          </p:txBody>
        </p:sp>
        <p:sp>
          <p:nvSpPr>
            <p:cNvPr id="32789" name="文本框 23591"/>
            <p:cNvSpPr txBox="1"/>
            <p:nvPr/>
          </p:nvSpPr>
          <p:spPr>
            <a:xfrm>
              <a:off x="7367" y="2772"/>
              <a:ext cx="470" cy="1359"/>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a:buFont typeface="Arial" panose="020B0604020202020204" pitchFamily="34" charset="0"/>
                <a:buNone/>
              </a:pPr>
              <a:endParaRPr lang="en-US" altLang="zh-CN" sz="2000" dirty="0">
                <a:solidFill>
                  <a:srgbClr val="000000"/>
                </a:solidFill>
                <a:latin typeface="Times New Roman" panose="02020603050405020304" pitchFamily="18" charset="0"/>
                <a:ea typeface="宋体" panose="02010600030101010101" pitchFamily="2" charset="-122"/>
              </a:endParaRPr>
            </a:p>
            <a:p>
              <a:pPr algn="just">
                <a:buFont typeface="Arial" panose="020B0604020202020204" pitchFamily="34" charset="0"/>
                <a:buNone/>
              </a:pPr>
              <a:r>
                <a:rPr lang="zh-CN" altLang="en-US" sz="2000" dirty="0">
                  <a:solidFill>
                    <a:srgbClr val="000000"/>
                  </a:solidFill>
                  <a:latin typeface="Times New Roman" panose="02020603050405020304" pitchFamily="18" charset="0"/>
                  <a:ea typeface="宋体" panose="02010600030101010101" pitchFamily="2" charset="-122"/>
                </a:rPr>
                <a:t>修正</a:t>
              </a:r>
              <a:endParaRPr lang="zh-CN" altLang="en-US" dirty="0">
                <a:latin typeface="Tahoma" panose="020B0604030504040204" pitchFamily="34" charset="0"/>
                <a:ea typeface="宋体" panose="02010600030101010101" pitchFamily="2" charset="-122"/>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标题 24577"/>
          <p:cNvSpPr>
            <a:spLocks noGrp="1"/>
          </p:cNvSpPr>
          <p:nvPr>
            <p:ph type="title"/>
          </p:nvPr>
        </p:nvSpPr>
        <p:spPr>
          <a:xfrm>
            <a:off x="1150938" y="990600"/>
            <a:ext cx="7793037" cy="685800"/>
          </a:xfrm>
          <a:ln/>
        </p:spPr>
        <p:txBody>
          <a:bodyPr wrap="square" lIns="91440" tIns="45720" rIns="91440" bIns="45720" anchor="b"/>
          <a:p>
            <a:pPr eaLnBrk="1" hangingPunct="1"/>
            <a:r>
              <a:rPr lang="zh-CN" altLang="en-US" sz="4000" dirty="0"/>
              <a:t>理论的表达方法</a:t>
            </a:r>
            <a:endParaRPr lang="zh-CN" altLang="en-US" sz="4000" dirty="0"/>
          </a:p>
        </p:txBody>
      </p:sp>
      <p:sp>
        <p:nvSpPr>
          <p:cNvPr id="24580" name="椭圆 24579"/>
          <p:cNvSpPr/>
          <p:nvPr/>
        </p:nvSpPr>
        <p:spPr>
          <a:xfrm>
            <a:off x="2124075" y="2659063"/>
            <a:ext cx="1447800" cy="914400"/>
          </a:xfrm>
          <a:prstGeom prst="ellipse">
            <a:avLst/>
          </a:prstGeom>
          <a:solidFill>
            <a:srgbClr val="FFFF00"/>
          </a:solidFill>
          <a:ln w="9525" cap="flat" cmpd="sng">
            <a:solidFill>
              <a:schemeClr val="tx1"/>
            </a:solidFill>
            <a:prstDash val="solid"/>
            <a:round/>
            <a:headEnd type="none" w="med" len="med"/>
            <a:tailEnd type="none" w="med" len="med"/>
          </a:ln>
        </p:spPr>
        <p:txBody>
          <a:bodyPr wrap="none" anchor="ctr"/>
          <a:p>
            <a:pPr algn="ctr">
              <a:buFont typeface="Arial" panose="020B0604020202020204" pitchFamily="34" charset="0"/>
              <a:buNone/>
            </a:pPr>
            <a:r>
              <a:rPr lang="zh-CN" altLang="en-US" b="1" dirty="0">
                <a:latin typeface="Tahoma" panose="020B0604030504040204" pitchFamily="34" charset="0"/>
                <a:ea typeface="宋体" panose="02010600030101010101" pitchFamily="2" charset="-122"/>
              </a:rPr>
              <a:t>文字表述法</a:t>
            </a:r>
            <a:endParaRPr lang="zh-CN" altLang="en-US" b="1" dirty="0">
              <a:latin typeface="Tahoma" panose="020B0604030504040204" pitchFamily="34" charset="0"/>
              <a:ea typeface="宋体" panose="02010600030101010101" pitchFamily="2" charset="-122"/>
            </a:endParaRPr>
          </a:p>
        </p:txBody>
      </p:sp>
      <p:sp>
        <p:nvSpPr>
          <p:cNvPr id="24582" name="椭圆 24581"/>
          <p:cNvSpPr/>
          <p:nvPr/>
        </p:nvSpPr>
        <p:spPr>
          <a:xfrm>
            <a:off x="5602288" y="2247900"/>
            <a:ext cx="1447800" cy="914400"/>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pPr algn="ctr">
              <a:buFont typeface="Arial" panose="020B0604020202020204" pitchFamily="34" charset="0"/>
              <a:buNone/>
            </a:pPr>
            <a:r>
              <a:rPr lang="zh-CN" altLang="en-US" dirty="0">
                <a:latin typeface="Tahoma" panose="020B0604030504040204" pitchFamily="34" charset="0"/>
                <a:ea typeface="宋体" panose="02010600030101010101" pitchFamily="2" charset="-122"/>
              </a:rPr>
              <a:t>列表法</a:t>
            </a:r>
            <a:endParaRPr lang="zh-CN" altLang="en-US" dirty="0">
              <a:latin typeface="Tahoma" panose="020B0604030504040204" pitchFamily="34" charset="0"/>
              <a:ea typeface="宋体" panose="02010600030101010101" pitchFamily="2" charset="-122"/>
            </a:endParaRPr>
          </a:p>
        </p:txBody>
      </p:sp>
      <p:sp>
        <p:nvSpPr>
          <p:cNvPr id="24583" name="椭圆 24582"/>
          <p:cNvSpPr/>
          <p:nvPr/>
        </p:nvSpPr>
        <p:spPr>
          <a:xfrm>
            <a:off x="1771650" y="4648200"/>
            <a:ext cx="1447800" cy="914400"/>
          </a:xfrm>
          <a:prstGeom prst="ellipse">
            <a:avLst/>
          </a:prstGeom>
          <a:solidFill>
            <a:srgbClr val="FF6600"/>
          </a:solidFill>
          <a:ln w="9525" cap="flat" cmpd="sng">
            <a:solidFill>
              <a:schemeClr val="tx1"/>
            </a:solidFill>
            <a:prstDash val="solid"/>
            <a:round/>
            <a:headEnd type="none" w="med" len="med"/>
            <a:tailEnd type="none" w="med" len="med"/>
          </a:ln>
        </p:spPr>
        <p:txBody>
          <a:bodyPr wrap="none" anchor="ctr"/>
          <a:p>
            <a:pPr algn="ctr">
              <a:buFont typeface="Arial" panose="020B0604020202020204" pitchFamily="34" charset="0"/>
              <a:buNone/>
            </a:pPr>
            <a:r>
              <a:rPr lang="zh-CN" altLang="en-US" dirty="0">
                <a:latin typeface="Tahoma" panose="020B0604030504040204" pitchFamily="34" charset="0"/>
                <a:ea typeface="宋体" panose="02010600030101010101" pitchFamily="2" charset="-122"/>
              </a:rPr>
              <a:t>图形表述法</a:t>
            </a:r>
            <a:endParaRPr lang="zh-CN" altLang="en-US" dirty="0">
              <a:latin typeface="Tahoma" panose="020B0604030504040204" pitchFamily="34" charset="0"/>
              <a:ea typeface="宋体" panose="02010600030101010101" pitchFamily="2" charset="-122"/>
            </a:endParaRPr>
          </a:p>
        </p:txBody>
      </p:sp>
      <p:sp>
        <p:nvSpPr>
          <p:cNvPr id="24584" name="椭圆 24583"/>
          <p:cNvSpPr/>
          <p:nvPr/>
        </p:nvSpPr>
        <p:spPr>
          <a:xfrm>
            <a:off x="5318125" y="4548188"/>
            <a:ext cx="2362200" cy="1524000"/>
          </a:xfrm>
          <a:prstGeom prst="ellipse">
            <a:avLst/>
          </a:prstGeom>
          <a:solidFill>
            <a:srgbClr val="0000FF"/>
          </a:solidFill>
          <a:ln w="9525" cap="flat" cmpd="sng">
            <a:solidFill>
              <a:schemeClr val="tx1"/>
            </a:solidFill>
            <a:prstDash val="solid"/>
            <a:round/>
            <a:headEnd type="none" w="med" len="med"/>
            <a:tailEnd type="none" w="med" len="med"/>
          </a:ln>
        </p:spPr>
        <p:txBody>
          <a:bodyPr wrap="none" anchor="ctr"/>
          <a:p>
            <a:pPr algn="ctr">
              <a:buFont typeface="Arial" panose="020B0604020202020204" pitchFamily="34" charset="0"/>
              <a:buNone/>
            </a:pPr>
            <a:r>
              <a:rPr lang="zh-CN" altLang="en-US" sz="2400" b="1" dirty="0">
                <a:solidFill>
                  <a:schemeClr val="bg1"/>
                </a:solidFill>
                <a:latin typeface="Tahoma" panose="020B0604030504040204" pitchFamily="34" charset="0"/>
                <a:ea typeface="宋体" panose="02010600030101010101" pitchFamily="2" charset="-122"/>
              </a:rPr>
              <a:t>模型表述法</a:t>
            </a:r>
            <a:endParaRPr lang="zh-CN" altLang="en-US" sz="2400" b="1" dirty="0">
              <a:solidFill>
                <a:schemeClr val="bg1"/>
              </a:solidFill>
              <a:latin typeface="Tahoma" panose="020B0604030504040204" pitchFamily="34" charset="0"/>
              <a:ea typeface="宋体" panose="02010600030101010101" pitchFamily="2" charset="-122"/>
            </a:endParaRPr>
          </a:p>
          <a:p>
            <a:pPr algn="ctr">
              <a:buFont typeface="Arial" panose="020B0604020202020204" pitchFamily="34" charset="0"/>
              <a:buNone/>
            </a:pPr>
            <a:r>
              <a:rPr lang="en-US" altLang="zh-CN" sz="2400" b="1" dirty="0">
                <a:solidFill>
                  <a:schemeClr val="bg1"/>
                </a:solidFill>
                <a:latin typeface="Tahoma" panose="020B0604030504040204" pitchFamily="34" charset="0"/>
                <a:ea typeface="宋体" panose="02010600030101010101" pitchFamily="2" charset="-122"/>
              </a:rPr>
              <a:t>Q=a+bP</a:t>
            </a:r>
            <a:endParaRPr lang="en-US" altLang="zh-CN" sz="2400" b="1" dirty="0">
              <a:solidFill>
                <a:schemeClr val="bg1"/>
              </a:solidFill>
              <a:latin typeface="Tahoma" panose="020B0604030504040204" pitchFamily="34" charset="0"/>
              <a:ea typeface="宋体" panose="02010600030101010101" pitchFamily="2" charset="-122"/>
            </a:endParaRPr>
          </a:p>
        </p:txBody>
      </p:sp>
      <p:sp>
        <p:nvSpPr>
          <p:cNvPr id="33798" name="椭圆 24584"/>
          <p:cNvSpPr/>
          <p:nvPr/>
        </p:nvSpPr>
        <p:spPr>
          <a:xfrm>
            <a:off x="3810000" y="3733800"/>
            <a:ext cx="1295400" cy="914400"/>
          </a:xfrm>
          <a:prstGeom prst="ellipse">
            <a:avLst/>
          </a:prstGeom>
          <a:solidFill>
            <a:srgbClr val="FF0000"/>
          </a:solidFill>
          <a:ln w="9525" cap="flat" cmpd="sng">
            <a:solidFill>
              <a:schemeClr val="tx1"/>
            </a:solidFill>
            <a:prstDash val="solid"/>
            <a:round/>
            <a:headEnd type="none" w="med" len="med"/>
            <a:tailEnd type="none" w="med" len="med"/>
          </a:ln>
        </p:spPr>
        <p:txBody>
          <a:bodyPr wrap="none" anchor="ctr"/>
          <a:p>
            <a:pPr algn="ctr">
              <a:buFont typeface="Arial" panose="020B0604020202020204" pitchFamily="34" charset="0"/>
              <a:buNone/>
            </a:pPr>
            <a:r>
              <a:rPr lang="zh-CN" altLang="en-US" b="1" dirty="0">
                <a:latin typeface="Tahoma" panose="020B0604030504040204" pitchFamily="34" charset="0"/>
                <a:ea typeface="楷体_GB2312" pitchFamily="49" charset="-122"/>
              </a:rPr>
              <a:t>理论</a:t>
            </a:r>
            <a:endParaRPr lang="zh-CN" altLang="en-US" b="1" dirty="0">
              <a:latin typeface="Tahoma" panose="020B0604030504040204" pitchFamily="34" charset="0"/>
              <a:ea typeface="楷体_GB2312" pitchFamily="49" charset="-122"/>
            </a:endParaRPr>
          </a:p>
        </p:txBody>
      </p:sp>
      <p:sp>
        <p:nvSpPr>
          <p:cNvPr id="33799" name="右箭头 24589"/>
          <p:cNvSpPr/>
          <p:nvPr/>
        </p:nvSpPr>
        <p:spPr>
          <a:xfrm rot="-2446800">
            <a:off x="3370263" y="4545013"/>
            <a:ext cx="685800" cy="381000"/>
          </a:xfrm>
          <a:prstGeom prst="rightArrow">
            <a:avLst>
              <a:gd name="adj1" fmla="val 50000"/>
              <a:gd name="adj2" fmla="val 45000"/>
            </a:avLst>
          </a:prstGeom>
          <a:solidFill>
            <a:schemeClr val="accent1"/>
          </a:solidFill>
          <a:ln w="9525" cap="flat" cmpd="sng">
            <a:solidFill>
              <a:schemeClr val="tx1"/>
            </a:solidFill>
            <a:prstDash val="solid"/>
            <a:miter/>
            <a:headEnd type="none" w="med" len="med"/>
            <a:tailEnd type="none" w="med" len="med"/>
          </a:ln>
        </p:spPr>
        <p:txBody>
          <a:bodyPr anchor="t"/>
          <a:p>
            <a:pPr>
              <a:buFont typeface="Arial" panose="020B0604020202020204" pitchFamily="34" charset="0"/>
              <a:buNone/>
            </a:pPr>
            <a:endParaRPr lang="zh-CN" altLang="en-US" dirty="0">
              <a:latin typeface="Arial" panose="020B0604020202020204" pitchFamily="34" charset="0"/>
              <a:ea typeface="宋体" panose="02010600030101010101" pitchFamily="2" charset="-122"/>
            </a:endParaRPr>
          </a:p>
        </p:txBody>
      </p:sp>
      <p:sp>
        <p:nvSpPr>
          <p:cNvPr id="33800" name="右箭头 24590"/>
          <p:cNvSpPr/>
          <p:nvPr/>
        </p:nvSpPr>
        <p:spPr>
          <a:xfrm rot="2924312">
            <a:off x="3352800" y="3429000"/>
            <a:ext cx="685800" cy="381000"/>
          </a:xfrm>
          <a:prstGeom prst="rightArrow">
            <a:avLst>
              <a:gd name="adj1" fmla="val 50000"/>
              <a:gd name="adj2" fmla="val 45000"/>
            </a:avLst>
          </a:prstGeom>
          <a:solidFill>
            <a:schemeClr val="accent1"/>
          </a:solidFill>
          <a:ln w="9525" cap="flat" cmpd="sng">
            <a:solidFill>
              <a:schemeClr val="tx1"/>
            </a:solidFill>
            <a:prstDash val="solid"/>
            <a:miter/>
            <a:headEnd type="none" w="med" len="med"/>
            <a:tailEnd type="none" w="med" len="med"/>
          </a:ln>
        </p:spPr>
        <p:txBody>
          <a:bodyPr anchor="t"/>
          <a:p>
            <a:pPr>
              <a:buFont typeface="Arial" panose="020B0604020202020204" pitchFamily="34" charset="0"/>
              <a:buNone/>
            </a:pPr>
            <a:endParaRPr lang="zh-CN" altLang="en-US" dirty="0">
              <a:latin typeface="Arial" panose="020B0604020202020204" pitchFamily="34" charset="0"/>
              <a:ea typeface="宋体" panose="02010600030101010101" pitchFamily="2" charset="-122"/>
            </a:endParaRPr>
          </a:p>
        </p:txBody>
      </p:sp>
      <p:sp>
        <p:nvSpPr>
          <p:cNvPr id="33801" name="右箭头 24591"/>
          <p:cNvSpPr/>
          <p:nvPr/>
        </p:nvSpPr>
        <p:spPr>
          <a:xfrm rot="8092395">
            <a:off x="4800600" y="3429000"/>
            <a:ext cx="685800" cy="381000"/>
          </a:xfrm>
          <a:prstGeom prst="rightArrow">
            <a:avLst>
              <a:gd name="adj1" fmla="val 50000"/>
              <a:gd name="adj2" fmla="val 45000"/>
            </a:avLst>
          </a:prstGeom>
          <a:solidFill>
            <a:schemeClr val="accent1"/>
          </a:solidFill>
          <a:ln w="9525" cap="flat" cmpd="sng">
            <a:solidFill>
              <a:schemeClr val="tx1"/>
            </a:solidFill>
            <a:prstDash val="solid"/>
            <a:miter/>
            <a:headEnd type="none" w="med" len="med"/>
            <a:tailEnd type="none" w="med" len="med"/>
          </a:ln>
        </p:spPr>
        <p:txBody>
          <a:bodyPr anchor="t"/>
          <a:p>
            <a:pPr>
              <a:buFont typeface="Arial" panose="020B0604020202020204" pitchFamily="34" charset="0"/>
              <a:buNone/>
            </a:pPr>
            <a:endParaRPr lang="zh-CN" altLang="en-US" dirty="0">
              <a:latin typeface="Arial" panose="020B0604020202020204" pitchFamily="34" charset="0"/>
              <a:ea typeface="宋体" panose="02010600030101010101" pitchFamily="2" charset="-122"/>
            </a:endParaRPr>
          </a:p>
        </p:txBody>
      </p:sp>
      <p:sp>
        <p:nvSpPr>
          <p:cNvPr id="33802" name="右箭头 24592"/>
          <p:cNvSpPr/>
          <p:nvPr/>
        </p:nvSpPr>
        <p:spPr>
          <a:xfrm rot="-8372337">
            <a:off x="4876800" y="4495800"/>
            <a:ext cx="685800" cy="381000"/>
          </a:xfrm>
          <a:prstGeom prst="rightArrow">
            <a:avLst>
              <a:gd name="adj1" fmla="val 50000"/>
              <a:gd name="adj2" fmla="val 45000"/>
            </a:avLst>
          </a:prstGeom>
          <a:solidFill>
            <a:schemeClr val="accent1"/>
          </a:solidFill>
          <a:ln w="9525" cap="flat" cmpd="sng">
            <a:solidFill>
              <a:schemeClr val="tx1"/>
            </a:solidFill>
            <a:prstDash val="solid"/>
            <a:miter/>
            <a:headEnd type="none" w="med" len="med"/>
            <a:tailEnd type="none" w="med" len="med"/>
          </a:ln>
        </p:spPr>
        <p:txBody>
          <a:bodyPr anchor="t"/>
          <a:p>
            <a:pPr>
              <a:buFont typeface="Arial" panose="020B0604020202020204" pitchFamily="34" charset="0"/>
              <a:buNone/>
            </a:pPr>
            <a:endParaRPr lang="zh-CN" altLang="en-US" dirty="0">
              <a:latin typeface="Arial" panose="020B0604020202020204" pitchFamily="34" charset="0"/>
              <a:ea typeface="宋体" panose="02010600030101010101" pitchFamily="2" charset="-122"/>
            </a:endParaRPr>
          </a:p>
        </p:txBody>
      </p:sp>
      <p:pic>
        <p:nvPicPr>
          <p:cNvPr id="33803" name="图片 1"/>
          <p:cNvPicPr>
            <a:picLocks noChangeAspect="1"/>
          </p:cNvPicPr>
          <p:nvPr/>
        </p:nvPicPr>
        <p:blipFill>
          <a:blip r:embed="rId1"/>
          <a:stretch>
            <a:fillRect/>
          </a:stretch>
        </p:blipFill>
        <p:spPr>
          <a:xfrm>
            <a:off x="427038" y="4367213"/>
            <a:ext cx="2901950" cy="2360612"/>
          </a:xfrm>
          <a:prstGeom prst="rect">
            <a:avLst/>
          </a:prstGeom>
          <a:noFill/>
          <a:ln w="9525">
            <a:noFill/>
          </a:ln>
        </p:spPr>
      </p:pic>
      <p:pic>
        <p:nvPicPr>
          <p:cNvPr id="33804" name="图片 4"/>
          <p:cNvPicPr>
            <a:picLocks noChangeAspect="1"/>
          </p:cNvPicPr>
          <p:nvPr/>
        </p:nvPicPr>
        <p:blipFill>
          <a:blip r:embed="rId2"/>
          <a:stretch>
            <a:fillRect/>
          </a:stretch>
        </p:blipFill>
        <p:spPr>
          <a:xfrm>
            <a:off x="5454650" y="1106488"/>
            <a:ext cx="3232150" cy="2466975"/>
          </a:xfrm>
          <a:prstGeom prst="rect">
            <a:avLst/>
          </a:prstGeom>
          <a:solidFill>
            <a:schemeClr val="bg1"/>
          </a:solid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80"/>
                                        </p:tgtEl>
                                        <p:attrNameLst>
                                          <p:attrName>style.visibility</p:attrName>
                                        </p:attrNameLst>
                                      </p:cBhvr>
                                      <p:to>
                                        <p:strVal val="visible"/>
                                      </p:to>
                                    </p:set>
                                    <p:animEffect transition="in" filter="blinds(horizontal)">
                                      <p:cBhvr>
                                        <p:cTn id="7" dur="500"/>
                                        <p:tgtEl>
                                          <p:spTgt spid="2458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4582"/>
                                        </p:tgtEl>
                                        <p:attrNameLst>
                                          <p:attrName>style.visibility</p:attrName>
                                        </p:attrNameLst>
                                      </p:cBhvr>
                                      <p:to>
                                        <p:strVal val="visible"/>
                                      </p:to>
                                    </p:set>
                                    <p:anim calcmode="lin" valueType="num">
                                      <p:cBhvr additive="base">
                                        <p:cTn id="12" dur="500" fill="hold"/>
                                        <p:tgtEl>
                                          <p:spTgt spid="24582"/>
                                        </p:tgtEl>
                                        <p:attrNameLst>
                                          <p:attrName>ppt_x</p:attrName>
                                        </p:attrNameLst>
                                      </p:cBhvr>
                                      <p:tavLst>
                                        <p:tav tm="0">
                                          <p:val>
                                            <p:strVal val="#ppt_x"/>
                                          </p:val>
                                        </p:tav>
                                        <p:tav tm="100000">
                                          <p:val>
                                            <p:strVal val="#ppt_x"/>
                                          </p:val>
                                        </p:tav>
                                      </p:tavLst>
                                    </p:anim>
                                    <p:anim calcmode="lin" valueType="num">
                                      <p:cBhvr additive="base">
                                        <p:cTn id="13" dur="500" fill="hold"/>
                                        <p:tgtEl>
                                          <p:spTgt spid="2458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24583"/>
                                        </p:tgtEl>
                                        <p:attrNameLst>
                                          <p:attrName>style.visibility</p:attrName>
                                        </p:attrNameLst>
                                      </p:cBhvr>
                                      <p:to>
                                        <p:strVal val="visible"/>
                                      </p:to>
                                    </p:set>
                                    <p:animEffect transition="in" filter="box(in)">
                                      <p:cBhvr>
                                        <p:cTn id="18" dur="500"/>
                                        <p:tgtEl>
                                          <p:spTgt spid="24583"/>
                                        </p:tgtEl>
                                      </p:cBhvr>
                                    </p:animEffect>
                                  </p:childTnLst>
                                </p:cTn>
                              </p:par>
                            </p:childTnLst>
                          </p:cTn>
                        </p:par>
                      </p:childTnLst>
                    </p:cTn>
                  </p:par>
                  <p:par>
                    <p:cTn id="19" fill="hold">
                      <p:stCondLst>
                        <p:cond delay="indefinite"/>
                      </p:stCondLst>
                      <p:childTnLst>
                        <p:par>
                          <p:cTn id="20" fill="hold">
                            <p:stCondLst>
                              <p:cond delay="0"/>
                            </p:stCondLst>
                            <p:childTnLst>
                              <p:par>
                                <p:cTn id="21" presetID="13" presetClass="entr" presetSubtype="16" fill="hold" grpId="0" nodeType="clickEffect">
                                  <p:stCondLst>
                                    <p:cond delay="0"/>
                                  </p:stCondLst>
                                  <p:childTnLst>
                                    <p:set>
                                      <p:cBhvr>
                                        <p:cTn id="22" dur="1" fill="hold">
                                          <p:stCondLst>
                                            <p:cond delay="0"/>
                                          </p:stCondLst>
                                        </p:cTn>
                                        <p:tgtEl>
                                          <p:spTgt spid="24584"/>
                                        </p:tgtEl>
                                        <p:attrNameLst>
                                          <p:attrName>style.visibility</p:attrName>
                                        </p:attrNameLst>
                                      </p:cBhvr>
                                      <p:to>
                                        <p:strVal val="visible"/>
                                      </p:to>
                                    </p:set>
                                    <p:animEffect transition="in" filter="plus(in)">
                                      <p:cBhvr>
                                        <p:cTn id="23" dur="2000"/>
                                        <p:tgtEl>
                                          <p:spTgt spid="245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bldLvl="0" animBg="1"/>
      <p:bldP spid="24582" grpId="0" animBg="1"/>
      <p:bldP spid="24583" grpId="0" bldLvl="0" animBg="1"/>
      <p:bldP spid="24584"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4817" name="图片 1"/>
          <p:cNvPicPr>
            <a:picLocks noChangeAspect="1"/>
          </p:cNvPicPr>
          <p:nvPr/>
        </p:nvPicPr>
        <p:blipFill>
          <a:blip r:embed="rId1"/>
          <a:stretch>
            <a:fillRect/>
          </a:stretch>
        </p:blipFill>
        <p:spPr>
          <a:xfrm>
            <a:off x="4181475" y="1828800"/>
            <a:ext cx="4762500" cy="4762500"/>
          </a:xfrm>
          <a:prstGeom prst="rect">
            <a:avLst/>
          </a:prstGeom>
          <a:noFill/>
          <a:ln w="9525">
            <a:noFill/>
          </a:ln>
        </p:spPr>
      </p:pic>
      <p:sp>
        <p:nvSpPr>
          <p:cNvPr id="34818" name="标题 21505"/>
          <p:cNvSpPr>
            <a:spLocks noGrp="1"/>
          </p:cNvSpPr>
          <p:nvPr>
            <p:ph type="title"/>
          </p:nvPr>
        </p:nvSpPr>
        <p:spPr>
          <a:xfrm>
            <a:off x="1150938" y="685800"/>
            <a:ext cx="7793037" cy="990600"/>
          </a:xfrm>
          <a:ln/>
        </p:spPr>
        <p:txBody>
          <a:bodyPr wrap="square" lIns="91440" tIns="45720" rIns="91440" bIns="45720" anchor="b"/>
          <a:p>
            <a:pPr eaLnBrk="1" hangingPunct="1"/>
            <a:r>
              <a:rPr lang="en-US" altLang="zh-CN" dirty="0">
                <a:latin typeface="宋体" panose="02010600030101010101" pitchFamily="2" charset="-122"/>
              </a:rPr>
              <a:t>3.</a:t>
            </a:r>
            <a:r>
              <a:rPr lang="zh-CN" altLang="en-US" dirty="0"/>
              <a:t>实证分析的工具</a:t>
            </a:r>
            <a:endParaRPr lang="zh-CN" altLang="en-US" dirty="0"/>
          </a:p>
        </p:txBody>
      </p:sp>
      <p:sp>
        <p:nvSpPr>
          <p:cNvPr id="34819" name="文本占位符 21506"/>
          <p:cNvSpPr>
            <a:spLocks noGrp="1"/>
          </p:cNvSpPr>
          <p:nvPr>
            <p:ph idx="1"/>
          </p:nvPr>
        </p:nvSpPr>
        <p:spPr>
          <a:xfrm>
            <a:off x="152400" y="1828800"/>
            <a:ext cx="7772400" cy="4114800"/>
          </a:xfrm>
          <a:ln/>
        </p:spPr>
        <p:txBody>
          <a:bodyPr wrap="square" lIns="91440" tIns="45720" rIns="91440" bIns="45720" anchor="t"/>
          <a:p>
            <a:pPr eaLnBrk="1" hangingPunct="1">
              <a:buNone/>
            </a:pPr>
            <a:endParaRPr lang="en-US" altLang="zh-CN" dirty="0"/>
          </a:p>
          <a:p>
            <a:pPr eaLnBrk="1" hangingPunct="1">
              <a:buNone/>
            </a:pPr>
            <a:r>
              <a:rPr lang="zh-CN" altLang="en-US" b="1" dirty="0">
                <a:solidFill>
                  <a:srgbClr val="0000CC"/>
                </a:solidFill>
                <a:latin typeface="宋体" panose="02010600030101010101" pitchFamily="2" charset="-122"/>
              </a:rPr>
              <a:t>（</a:t>
            </a:r>
            <a:r>
              <a:rPr lang="en-US" altLang="zh-CN" b="1" dirty="0">
                <a:solidFill>
                  <a:srgbClr val="0000CC"/>
                </a:solidFill>
                <a:latin typeface="宋体" panose="02010600030101010101" pitchFamily="2" charset="-122"/>
              </a:rPr>
              <a:t>1</a:t>
            </a:r>
            <a:r>
              <a:rPr lang="zh-CN" altLang="en-US" b="1" dirty="0">
                <a:solidFill>
                  <a:srgbClr val="0000CC"/>
                </a:solidFill>
                <a:latin typeface="宋体" panose="02010600030101010101" pitchFamily="2" charset="-122"/>
              </a:rPr>
              <a:t>）均衡分析</a:t>
            </a:r>
            <a:endParaRPr lang="zh-CN" altLang="en-US" b="1" dirty="0">
              <a:solidFill>
                <a:srgbClr val="0000CC"/>
              </a:solidFill>
              <a:latin typeface="宋体" panose="02010600030101010101" pitchFamily="2" charset="-122"/>
            </a:endParaRPr>
          </a:p>
          <a:p>
            <a:pPr eaLnBrk="1" hangingPunct="1">
              <a:buNone/>
            </a:pPr>
            <a:r>
              <a:rPr lang="zh-CN" altLang="en-US" b="1" dirty="0">
                <a:solidFill>
                  <a:srgbClr val="0000CC"/>
                </a:solidFill>
                <a:latin typeface="宋体" panose="02010600030101010101" pitchFamily="2" charset="-122"/>
              </a:rPr>
              <a:t>（</a:t>
            </a:r>
            <a:r>
              <a:rPr lang="en-US" altLang="zh-CN" b="1" dirty="0">
                <a:solidFill>
                  <a:srgbClr val="0000CC"/>
                </a:solidFill>
                <a:latin typeface="宋体" panose="02010600030101010101" pitchFamily="2" charset="-122"/>
              </a:rPr>
              <a:t>2</a:t>
            </a:r>
            <a:r>
              <a:rPr lang="zh-CN" altLang="en-US" b="1" dirty="0">
                <a:solidFill>
                  <a:srgbClr val="0000CC"/>
                </a:solidFill>
                <a:latin typeface="宋体" panose="02010600030101010101" pitchFamily="2" charset="-122"/>
              </a:rPr>
              <a:t>）边际分析</a:t>
            </a:r>
            <a:endParaRPr lang="zh-CN" altLang="en-US" b="1" dirty="0">
              <a:solidFill>
                <a:srgbClr val="0000CC"/>
              </a:solidFill>
              <a:latin typeface="宋体" panose="02010600030101010101" pitchFamily="2" charset="-122"/>
            </a:endParaRPr>
          </a:p>
          <a:p>
            <a:pPr eaLnBrk="1" hangingPunct="1">
              <a:buNone/>
            </a:pPr>
            <a:r>
              <a:rPr lang="zh-CN" altLang="en-US" b="1" dirty="0">
                <a:solidFill>
                  <a:srgbClr val="0000CC"/>
                </a:solidFill>
                <a:latin typeface="宋体" panose="02010600030101010101" pitchFamily="2" charset="-122"/>
              </a:rPr>
              <a:t>（</a:t>
            </a:r>
            <a:r>
              <a:rPr lang="en-US" altLang="zh-CN" b="1" dirty="0">
                <a:solidFill>
                  <a:srgbClr val="0000CC"/>
                </a:solidFill>
                <a:latin typeface="宋体" panose="02010600030101010101" pitchFamily="2" charset="-122"/>
              </a:rPr>
              <a:t>3</a:t>
            </a:r>
            <a:r>
              <a:rPr lang="zh-CN" altLang="en-US" b="1" dirty="0">
                <a:solidFill>
                  <a:srgbClr val="0000CC"/>
                </a:solidFill>
                <a:latin typeface="宋体" panose="02010600030101010101" pitchFamily="2" charset="-122"/>
              </a:rPr>
              <a:t>）静态与动态分析</a:t>
            </a:r>
            <a:endParaRPr lang="zh-CN" altLang="en-US" b="1" dirty="0">
              <a:solidFill>
                <a:srgbClr val="0000CC"/>
              </a:solidFill>
              <a:latin typeface="宋体" panose="02010600030101010101" pitchFamily="2" charset="-122"/>
            </a:endParaRPr>
          </a:p>
          <a:p>
            <a:pPr algn="ctr" eaLnBrk="1" hangingPunct="1"/>
            <a:endParaRPr lang="zh-CN" altLang="en-US" b="1" dirty="0">
              <a:solidFill>
                <a:srgbClr val="0000CC"/>
              </a:solidFill>
              <a:latin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8193"/>
          <p:cNvSpPr>
            <a:spLocks noGrp="1"/>
          </p:cNvSpPr>
          <p:nvPr>
            <p:ph type="title"/>
          </p:nvPr>
        </p:nvSpPr>
        <p:spPr>
          <a:ln/>
        </p:spPr>
        <p:txBody>
          <a:bodyPr wrap="square" lIns="91440" tIns="45720" rIns="91440" bIns="45720" anchor="b"/>
          <a:p>
            <a:pPr eaLnBrk="1" hangingPunct="1"/>
            <a:r>
              <a:rPr lang="zh-CN" altLang="en-US" dirty="0"/>
              <a:t>第一章 导论</a:t>
            </a:r>
            <a:endParaRPr lang="zh-CN" altLang="en-US" dirty="0"/>
          </a:p>
        </p:txBody>
      </p:sp>
      <p:sp>
        <p:nvSpPr>
          <p:cNvPr id="17410" name="文本占位符 8194"/>
          <p:cNvSpPr>
            <a:spLocks noGrp="1"/>
          </p:cNvSpPr>
          <p:nvPr>
            <p:ph idx="1"/>
          </p:nvPr>
        </p:nvSpPr>
        <p:spPr>
          <a:xfrm>
            <a:off x="1692275" y="2060575"/>
            <a:ext cx="6989763" cy="4114800"/>
          </a:xfrm>
          <a:ln/>
        </p:spPr>
        <p:txBody>
          <a:bodyPr wrap="square" lIns="91440" tIns="45720" rIns="91440" bIns="45720" anchor="t"/>
          <a:p>
            <a:pPr eaLnBrk="1" hangingPunct="1">
              <a:buNone/>
            </a:pPr>
            <a:r>
              <a:rPr lang="zh-CN" altLang="en-US" dirty="0">
                <a:ea typeface="楷体_GB2312" pitchFamily="49" charset="-122"/>
              </a:rPr>
              <a:t>一、经济学的定义</a:t>
            </a:r>
            <a:endParaRPr lang="zh-CN" altLang="en-US" dirty="0">
              <a:ea typeface="楷体_GB2312" pitchFamily="49" charset="-122"/>
            </a:endParaRPr>
          </a:p>
          <a:p>
            <a:pPr eaLnBrk="1" hangingPunct="1">
              <a:buNone/>
            </a:pPr>
            <a:r>
              <a:rPr lang="zh-CN" altLang="en-US" dirty="0">
                <a:ea typeface="楷体_GB2312" pitchFamily="49" charset="-122"/>
              </a:rPr>
              <a:t>二、经济学的研究对象</a:t>
            </a:r>
            <a:endParaRPr lang="zh-CN" altLang="en-US" dirty="0">
              <a:ea typeface="楷体_GB2312" pitchFamily="49" charset="-122"/>
            </a:endParaRPr>
          </a:p>
          <a:p>
            <a:pPr eaLnBrk="1" hangingPunct="1">
              <a:buNone/>
            </a:pPr>
            <a:r>
              <a:rPr lang="zh-CN" altLang="en-US" dirty="0">
                <a:ea typeface="楷体_GB2312" pitchFamily="49" charset="-122"/>
              </a:rPr>
              <a:t>三、微观与宏观经济学</a:t>
            </a:r>
            <a:endParaRPr lang="zh-CN" altLang="en-US" dirty="0">
              <a:ea typeface="楷体_GB2312" pitchFamily="49" charset="-122"/>
            </a:endParaRPr>
          </a:p>
          <a:p>
            <a:pPr eaLnBrk="1" hangingPunct="1">
              <a:buNone/>
            </a:pPr>
            <a:r>
              <a:rPr lang="zh-CN" altLang="en-US" dirty="0">
                <a:ea typeface="楷体_GB2312" pitchFamily="49" charset="-122"/>
              </a:rPr>
              <a:t>四、经济学的研究方法</a:t>
            </a:r>
            <a:endParaRPr lang="zh-CN" altLang="en-US" dirty="0">
              <a:ea typeface="楷体_GB2312" pitchFamily="49" charset="-122"/>
            </a:endParaRPr>
          </a:p>
          <a:p>
            <a:pPr eaLnBrk="1" hangingPunct="1">
              <a:buNone/>
            </a:pPr>
            <a:r>
              <a:rPr lang="zh-CN" altLang="en-US" dirty="0">
                <a:ea typeface="楷体_GB2312" pitchFamily="49" charset="-122"/>
              </a:rPr>
              <a:t>五、经济学的发展历程</a:t>
            </a:r>
            <a:endParaRPr lang="zh-CN" altLang="en-US" dirty="0">
              <a:ea typeface="楷体_GB2312" pitchFamily="49" charset="-122"/>
            </a:endParaRPr>
          </a:p>
          <a:p>
            <a:pPr eaLnBrk="1" hangingPunct="1">
              <a:buNone/>
            </a:pPr>
            <a:r>
              <a:rPr lang="zh-CN" altLang="en-US" dirty="0">
                <a:ea typeface="楷体_GB2312" pitchFamily="49" charset="-122"/>
              </a:rPr>
              <a:t>六、经济学与社会生活的关系</a:t>
            </a:r>
            <a:endParaRPr lang="zh-CN" altLang="en-US" dirty="0">
              <a:ea typeface="楷体_GB2312"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标题 33793"/>
          <p:cNvSpPr>
            <a:spLocks noGrp="1"/>
          </p:cNvSpPr>
          <p:nvPr>
            <p:ph type="title"/>
          </p:nvPr>
        </p:nvSpPr>
        <p:spPr>
          <a:xfrm>
            <a:off x="788988" y="641350"/>
            <a:ext cx="7793037" cy="990600"/>
          </a:xfrm>
          <a:ln/>
        </p:spPr>
        <p:txBody>
          <a:bodyPr wrap="square" lIns="91440" tIns="45720" rIns="91440" bIns="45720" anchor="b"/>
          <a:p>
            <a:pPr eaLnBrk="1" hangingPunct="1"/>
            <a:r>
              <a:rPr lang="zh-CN" altLang="en-US" dirty="0">
                <a:latin typeface="宋体" panose="02010600030101010101" pitchFamily="2" charset="-122"/>
              </a:rPr>
              <a:t>（</a:t>
            </a:r>
            <a:r>
              <a:rPr lang="en-US" altLang="zh-CN" dirty="0">
                <a:latin typeface="宋体" panose="02010600030101010101" pitchFamily="2" charset="-122"/>
              </a:rPr>
              <a:t>1</a:t>
            </a:r>
            <a:r>
              <a:rPr lang="zh-CN" altLang="en-US" dirty="0">
                <a:latin typeface="宋体" panose="02010600030101010101" pitchFamily="2" charset="-122"/>
              </a:rPr>
              <a:t>）</a:t>
            </a:r>
            <a:r>
              <a:rPr lang="zh-CN" altLang="en-US" dirty="0"/>
              <a:t>均衡分析</a:t>
            </a:r>
            <a:endParaRPr lang="zh-CN" altLang="en-US" dirty="0"/>
          </a:p>
        </p:txBody>
      </p:sp>
      <p:grpSp>
        <p:nvGrpSpPr>
          <p:cNvPr id="35842" name="组合 33825"/>
          <p:cNvGrpSpPr>
            <a:grpSpLocks noChangeAspect="1"/>
          </p:cNvGrpSpPr>
          <p:nvPr/>
        </p:nvGrpSpPr>
        <p:grpSpPr>
          <a:xfrm>
            <a:off x="277813" y="2297113"/>
            <a:ext cx="6705600" cy="3962400"/>
            <a:chOff x="2362" y="2230"/>
            <a:chExt cx="5165" cy="4348"/>
          </a:xfrm>
        </p:grpSpPr>
        <p:sp>
          <p:nvSpPr>
            <p:cNvPr id="35843" name="矩形 33826"/>
            <p:cNvSpPr>
              <a:spLocks noChangeAspect="1"/>
            </p:cNvSpPr>
            <p:nvPr/>
          </p:nvSpPr>
          <p:spPr>
            <a:xfrm>
              <a:off x="2362" y="2230"/>
              <a:ext cx="5165" cy="4348"/>
            </a:xfrm>
            <a:prstGeom prst="rect">
              <a:avLst/>
            </a:prstGeom>
            <a:solidFill>
              <a:srgbClr val="FFFFFF"/>
            </a:solidFill>
            <a:ln w="9525">
              <a:noFill/>
            </a:ln>
          </p:spPr>
          <p:txBody>
            <a:bodyPr anchor="t"/>
            <a:p>
              <a:pPr>
                <a:buFont typeface="Arial" panose="020B0604020202020204" pitchFamily="34" charset="0"/>
                <a:buNone/>
              </a:pPr>
              <a:endParaRPr lang="zh-CN" altLang="en-US" dirty="0">
                <a:latin typeface="Arial" panose="020B0604020202020204" pitchFamily="34" charset="0"/>
                <a:ea typeface="宋体" panose="02010600030101010101" pitchFamily="2" charset="-122"/>
              </a:endParaRPr>
            </a:p>
          </p:txBody>
        </p:sp>
        <p:sp>
          <p:nvSpPr>
            <p:cNvPr id="35844" name="直接连接符 33827"/>
            <p:cNvSpPr/>
            <p:nvPr/>
          </p:nvSpPr>
          <p:spPr>
            <a:xfrm>
              <a:off x="3145" y="2502"/>
              <a:ext cx="0" cy="2989"/>
            </a:xfrm>
            <a:prstGeom prst="line">
              <a:avLst/>
            </a:prstGeom>
            <a:ln w="28575" cap="flat" cmpd="sng">
              <a:solidFill>
                <a:srgbClr val="000000"/>
              </a:solidFill>
              <a:prstDash val="solid"/>
              <a:round/>
              <a:headEnd type="none" w="med" len="med"/>
              <a:tailEnd type="none" w="med" len="med"/>
            </a:ln>
          </p:spPr>
        </p:sp>
        <p:sp>
          <p:nvSpPr>
            <p:cNvPr id="35845" name="直接连接符 33828"/>
            <p:cNvSpPr/>
            <p:nvPr/>
          </p:nvSpPr>
          <p:spPr>
            <a:xfrm>
              <a:off x="3145" y="5491"/>
              <a:ext cx="3443" cy="0"/>
            </a:xfrm>
            <a:prstGeom prst="line">
              <a:avLst/>
            </a:prstGeom>
            <a:ln w="28575" cap="flat" cmpd="sng">
              <a:solidFill>
                <a:srgbClr val="000000"/>
              </a:solidFill>
              <a:prstDash val="solid"/>
              <a:round/>
              <a:headEnd type="none" w="med" len="med"/>
              <a:tailEnd type="none" w="med" len="med"/>
            </a:ln>
          </p:spPr>
        </p:sp>
        <p:sp>
          <p:nvSpPr>
            <p:cNvPr id="35846" name="直接连接符 33829"/>
            <p:cNvSpPr/>
            <p:nvPr/>
          </p:nvSpPr>
          <p:spPr>
            <a:xfrm flipV="1">
              <a:off x="3458" y="3045"/>
              <a:ext cx="2504" cy="1902"/>
            </a:xfrm>
            <a:prstGeom prst="line">
              <a:avLst/>
            </a:prstGeom>
            <a:ln w="28575" cap="flat" cmpd="sng">
              <a:solidFill>
                <a:srgbClr val="000000"/>
              </a:solidFill>
              <a:prstDash val="solid"/>
              <a:round/>
              <a:headEnd type="none" w="med" len="med"/>
              <a:tailEnd type="none" w="med" len="med"/>
            </a:ln>
          </p:spPr>
        </p:sp>
        <p:sp>
          <p:nvSpPr>
            <p:cNvPr id="35847" name="直接连接符 33830"/>
            <p:cNvSpPr/>
            <p:nvPr/>
          </p:nvSpPr>
          <p:spPr>
            <a:xfrm>
              <a:off x="3458" y="3453"/>
              <a:ext cx="2191" cy="1495"/>
            </a:xfrm>
            <a:prstGeom prst="line">
              <a:avLst/>
            </a:prstGeom>
            <a:ln w="28575" cap="flat" cmpd="sng">
              <a:solidFill>
                <a:schemeClr val="hlink"/>
              </a:solidFill>
              <a:prstDash val="solid"/>
              <a:round/>
              <a:headEnd type="none" w="med" len="med"/>
              <a:tailEnd type="none" w="med" len="med"/>
            </a:ln>
          </p:spPr>
        </p:sp>
        <p:sp>
          <p:nvSpPr>
            <p:cNvPr id="35848" name="直接连接符 33831"/>
            <p:cNvSpPr/>
            <p:nvPr/>
          </p:nvSpPr>
          <p:spPr>
            <a:xfrm flipH="1">
              <a:off x="3145" y="4132"/>
              <a:ext cx="1408" cy="1"/>
            </a:xfrm>
            <a:prstGeom prst="line">
              <a:avLst/>
            </a:prstGeom>
            <a:ln w="9525" cap="flat" cmpd="sng">
              <a:solidFill>
                <a:srgbClr val="000000"/>
              </a:solidFill>
              <a:prstDash val="lgDash"/>
              <a:round/>
              <a:headEnd type="none" w="med" len="med"/>
              <a:tailEnd type="none" w="med" len="med"/>
            </a:ln>
          </p:spPr>
        </p:sp>
        <p:sp>
          <p:nvSpPr>
            <p:cNvPr id="35849" name="文本框 33832"/>
            <p:cNvSpPr txBox="1"/>
            <p:nvPr/>
          </p:nvSpPr>
          <p:spPr>
            <a:xfrm>
              <a:off x="6275" y="5559"/>
              <a:ext cx="470" cy="407"/>
            </a:xfrm>
            <a:prstGeom prst="rect">
              <a:avLst/>
            </a:prstGeom>
            <a:solidFill>
              <a:srgbClr val="FFFFFF"/>
            </a:solidFill>
            <a:ln w="9525">
              <a:noFill/>
            </a:ln>
          </p:spPr>
          <p:txBody>
            <a:bodyPr anchor="t"/>
            <a:p>
              <a:pPr algn="just">
                <a:buFont typeface="Arial" panose="020B0604020202020204" pitchFamily="34" charset="0"/>
                <a:buNone/>
              </a:pPr>
              <a:r>
                <a:rPr lang="en-US" altLang="zh-CN" sz="2000" dirty="0">
                  <a:solidFill>
                    <a:srgbClr val="200B5B"/>
                  </a:solidFill>
                  <a:latin typeface="Times New Roman" panose="02020603050405020304" pitchFamily="18" charset="0"/>
                  <a:ea typeface="宋体" panose="02010600030101010101" pitchFamily="2" charset="-122"/>
                </a:rPr>
                <a:t>Q</a:t>
              </a:r>
              <a:endParaRPr lang="en-US" altLang="zh-CN" sz="2000" dirty="0">
                <a:latin typeface="Tahoma" panose="020B0604030504040204" pitchFamily="34" charset="0"/>
                <a:ea typeface="宋体" panose="02010600030101010101" pitchFamily="2" charset="-122"/>
              </a:endParaRPr>
            </a:p>
          </p:txBody>
        </p:sp>
        <p:sp>
          <p:nvSpPr>
            <p:cNvPr id="35850" name="文本框 33833"/>
            <p:cNvSpPr txBox="1"/>
            <p:nvPr/>
          </p:nvSpPr>
          <p:spPr>
            <a:xfrm>
              <a:off x="2519" y="2638"/>
              <a:ext cx="469" cy="406"/>
            </a:xfrm>
            <a:prstGeom prst="rect">
              <a:avLst/>
            </a:prstGeom>
            <a:solidFill>
              <a:srgbClr val="FFFFFF"/>
            </a:solidFill>
            <a:ln w="9525">
              <a:noFill/>
            </a:ln>
          </p:spPr>
          <p:txBody>
            <a:bodyPr anchor="t"/>
            <a:p>
              <a:pPr algn="just">
                <a:buFont typeface="Arial" panose="020B0604020202020204" pitchFamily="34" charset="0"/>
                <a:buNone/>
              </a:pPr>
              <a:r>
                <a:rPr lang="en-US" altLang="zh-CN" sz="2000" dirty="0">
                  <a:solidFill>
                    <a:srgbClr val="200B5B"/>
                  </a:solidFill>
                  <a:latin typeface="Times New Roman" panose="02020603050405020304" pitchFamily="18" charset="0"/>
                  <a:ea typeface="宋体" panose="02010600030101010101" pitchFamily="2" charset="-122"/>
                </a:rPr>
                <a:t>P</a:t>
              </a:r>
              <a:endParaRPr lang="en-US" altLang="zh-CN" sz="2000" dirty="0">
                <a:latin typeface="Tahoma" panose="020B0604030504040204" pitchFamily="34" charset="0"/>
                <a:ea typeface="宋体" panose="02010600030101010101" pitchFamily="2" charset="-122"/>
              </a:endParaRPr>
            </a:p>
          </p:txBody>
        </p:sp>
        <p:sp>
          <p:nvSpPr>
            <p:cNvPr id="35851" name="文本框 33834"/>
            <p:cNvSpPr txBox="1"/>
            <p:nvPr/>
          </p:nvSpPr>
          <p:spPr>
            <a:xfrm>
              <a:off x="2519" y="3996"/>
              <a:ext cx="469" cy="407"/>
            </a:xfrm>
            <a:prstGeom prst="rect">
              <a:avLst/>
            </a:prstGeom>
            <a:solidFill>
              <a:srgbClr val="FFFFFF"/>
            </a:solidFill>
            <a:ln w="9525">
              <a:noFill/>
            </a:ln>
          </p:spPr>
          <p:txBody>
            <a:bodyPr anchor="t"/>
            <a:p>
              <a:pPr algn="just">
                <a:buFont typeface="Arial" panose="020B0604020202020204" pitchFamily="34" charset="0"/>
                <a:buNone/>
              </a:pPr>
              <a:r>
                <a:rPr lang="en-US" altLang="zh-CN" sz="2000" dirty="0">
                  <a:solidFill>
                    <a:srgbClr val="200B5B"/>
                  </a:solidFill>
                  <a:latin typeface="Times New Roman" panose="02020603050405020304" pitchFamily="18" charset="0"/>
                  <a:ea typeface="宋体" panose="02010600030101010101" pitchFamily="2" charset="-122"/>
                </a:rPr>
                <a:t>P</a:t>
              </a:r>
              <a:r>
                <a:rPr lang="en-US" altLang="zh-CN" sz="2000" baseline="-25000" dirty="0">
                  <a:solidFill>
                    <a:srgbClr val="200B5B"/>
                  </a:solidFill>
                  <a:latin typeface="Times New Roman" panose="02020603050405020304" pitchFamily="18" charset="0"/>
                  <a:ea typeface="宋体" panose="02010600030101010101" pitchFamily="2" charset="-122"/>
                </a:rPr>
                <a:t>0</a:t>
              </a:r>
              <a:endParaRPr lang="en-US" altLang="zh-CN" sz="2000" baseline="-25000" dirty="0">
                <a:solidFill>
                  <a:srgbClr val="200B5B"/>
                </a:solidFill>
                <a:latin typeface="Times New Roman" panose="02020603050405020304" pitchFamily="18" charset="0"/>
                <a:ea typeface="宋体" panose="02010600030101010101" pitchFamily="2" charset="-122"/>
              </a:endParaRPr>
            </a:p>
          </p:txBody>
        </p:sp>
        <p:sp>
          <p:nvSpPr>
            <p:cNvPr id="35852" name="文本框 33835"/>
            <p:cNvSpPr txBox="1"/>
            <p:nvPr/>
          </p:nvSpPr>
          <p:spPr>
            <a:xfrm>
              <a:off x="5336" y="2638"/>
              <a:ext cx="468" cy="406"/>
            </a:xfrm>
            <a:prstGeom prst="rect">
              <a:avLst/>
            </a:prstGeom>
            <a:solidFill>
              <a:srgbClr val="FFFFFF"/>
            </a:solidFill>
            <a:ln w="9525">
              <a:noFill/>
            </a:ln>
          </p:spPr>
          <p:txBody>
            <a:bodyPr anchor="t"/>
            <a:p>
              <a:pPr algn="just">
                <a:buFont typeface="Arial" panose="020B0604020202020204" pitchFamily="34" charset="0"/>
                <a:buNone/>
              </a:pPr>
              <a:r>
                <a:rPr lang="en-US" altLang="zh-CN" sz="2000" dirty="0">
                  <a:solidFill>
                    <a:srgbClr val="200B5B"/>
                  </a:solidFill>
                  <a:latin typeface="Times New Roman" panose="02020603050405020304" pitchFamily="18" charset="0"/>
                  <a:ea typeface="宋体" panose="02010600030101010101" pitchFamily="2" charset="-122"/>
                </a:rPr>
                <a:t>S</a:t>
              </a:r>
              <a:endParaRPr lang="en-US" altLang="zh-CN" sz="2000" dirty="0">
                <a:latin typeface="Tahoma" panose="020B0604030504040204" pitchFamily="34" charset="0"/>
                <a:ea typeface="宋体" panose="02010600030101010101" pitchFamily="2" charset="-122"/>
              </a:endParaRPr>
            </a:p>
          </p:txBody>
        </p:sp>
        <p:sp>
          <p:nvSpPr>
            <p:cNvPr id="35853" name="文本框 33836"/>
            <p:cNvSpPr txBox="1"/>
            <p:nvPr/>
          </p:nvSpPr>
          <p:spPr>
            <a:xfrm>
              <a:off x="5492" y="4404"/>
              <a:ext cx="473" cy="408"/>
            </a:xfrm>
            <a:prstGeom prst="rect">
              <a:avLst/>
            </a:prstGeom>
            <a:solidFill>
              <a:srgbClr val="FFFFFF"/>
            </a:solidFill>
            <a:ln w="9525">
              <a:noFill/>
            </a:ln>
          </p:spPr>
          <p:txBody>
            <a:bodyPr anchor="t"/>
            <a:p>
              <a:pPr algn="just">
                <a:buFont typeface="Arial" panose="020B0604020202020204" pitchFamily="34" charset="0"/>
                <a:buNone/>
              </a:pPr>
              <a:r>
                <a:rPr lang="en-US" altLang="zh-CN" sz="2000" dirty="0">
                  <a:solidFill>
                    <a:srgbClr val="200B5B"/>
                  </a:solidFill>
                  <a:latin typeface="Times New Roman" panose="02020603050405020304" pitchFamily="18" charset="0"/>
                  <a:ea typeface="宋体" panose="02010600030101010101" pitchFamily="2" charset="-122"/>
                </a:rPr>
                <a:t>D</a:t>
              </a:r>
              <a:endParaRPr lang="en-US" altLang="zh-CN" sz="2000" dirty="0">
                <a:latin typeface="Tahoma" panose="020B0604030504040204" pitchFamily="34" charset="0"/>
                <a:ea typeface="宋体" panose="02010600030101010101" pitchFamily="2" charset="-122"/>
              </a:endParaRPr>
            </a:p>
          </p:txBody>
        </p:sp>
        <p:sp>
          <p:nvSpPr>
            <p:cNvPr id="35854" name="文本框 33837"/>
            <p:cNvSpPr txBox="1"/>
            <p:nvPr/>
          </p:nvSpPr>
          <p:spPr>
            <a:xfrm>
              <a:off x="4240" y="3453"/>
              <a:ext cx="470" cy="407"/>
            </a:xfrm>
            <a:prstGeom prst="rect">
              <a:avLst/>
            </a:prstGeom>
            <a:solidFill>
              <a:srgbClr val="FFFFFF"/>
            </a:solidFill>
            <a:ln w="9525">
              <a:noFill/>
            </a:ln>
          </p:spPr>
          <p:txBody>
            <a:bodyPr anchor="t"/>
            <a:p>
              <a:pPr algn="just">
                <a:buFont typeface="Arial" panose="020B0604020202020204" pitchFamily="34" charset="0"/>
                <a:buNone/>
              </a:pPr>
              <a:r>
                <a:rPr lang="en-US" altLang="zh-CN" sz="2000" dirty="0">
                  <a:solidFill>
                    <a:srgbClr val="200B5B"/>
                  </a:solidFill>
                  <a:latin typeface="Times New Roman" panose="02020603050405020304" pitchFamily="18" charset="0"/>
                  <a:ea typeface="宋体" panose="02010600030101010101" pitchFamily="2" charset="-122"/>
                </a:rPr>
                <a:t>E</a:t>
              </a:r>
              <a:r>
                <a:rPr lang="en-US" altLang="zh-CN" sz="2000" baseline="-25000" dirty="0">
                  <a:solidFill>
                    <a:srgbClr val="200B5B"/>
                  </a:solidFill>
                  <a:latin typeface="Times New Roman" panose="02020603050405020304" pitchFamily="18" charset="0"/>
                  <a:ea typeface="宋体" panose="02010600030101010101" pitchFamily="2" charset="-122"/>
                </a:rPr>
                <a:t>0</a:t>
              </a:r>
              <a:endParaRPr lang="en-US" altLang="zh-CN" sz="2000" baseline="-25000" dirty="0">
                <a:solidFill>
                  <a:srgbClr val="200B5B"/>
                </a:solidFill>
                <a:latin typeface="Times New Roman" panose="02020603050405020304" pitchFamily="18" charset="0"/>
                <a:ea typeface="宋体" panose="02010600030101010101" pitchFamily="2" charset="-122"/>
              </a:endParaRPr>
            </a:p>
          </p:txBody>
        </p:sp>
        <p:sp>
          <p:nvSpPr>
            <p:cNvPr id="35855" name="直接连接符 33838"/>
            <p:cNvSpPr/>
            <p:nvPr/>
          </p:nvSpPr>
          <p:spPr>
            <a:xfrm>
              <a:off x="4553" y="4132"/>
              <a:ext cx="1" cy="1359"/>
            </a:xfrm>
            <a:prstGeom prst="line">
              <a:avLst/>
            </a:prstGeom>
            <a:ln w="9525" cap="flat" cmpd="sng">
              <a:solidFill>
                <a:srgbClr val="000000"/>
              </a:solidFill>
              <a:prstDash val="lgDash"/>
              <a:round/>
              <a:headEnd type="none" w="med" len="med"/>
              <a:tailEnd type="none" w="med" len="med"/>
            </a:ln>
          </p:spPr>
        </p:sp>
        <p:sp>
          <p:nvSpPr>
            <p:cNvPr id="35856" name="文本框 33839"/>
            <p:cNvSpPr txBox="1"/>
            <p:nvPr/>
          </p:nvSpPr>
          <p:spPr>
            <a:xfrm>
              <a:off x="4394" y="5660"/>
              <a:ext cx="626" cy="407"/>
            </a:xfrm>
            <a:prstGeom prst="rect">
              <a:avLst/>
            </a:prstGeom>
            <a:solidFill>
              <a:srgbClr val="FFFFFF"/>
            </a:solidFill>
            <a:ln w="9525">
              <a:noFill/>
            </a:ln>
          </p:spPr>
          <p:txBody>
            <a:bodyPr anchor="t"/>
            <a:p>
              <a:pPr algn="just">
                <a:buFont typeface="Arial" panose="020B0604020202020204" pitchFamily="34" charset="0"/>
                <a:buNone/>
              </a:pPr>
              <a:r>
                <a:rPr lang="en-US" altLang="zh-CN" sz="2000" dirty="0">
                  <a:solidFill>
                    <a:srgbClr val="200B5B"/>
                  </a:solidFill>
                  <a:latin typeface="Times New Roman" panose="02020603050405020304" pitchFamily="18" charset="0"/>
                  <a:ea typeface="宋体" panose="02010600030101010101" pitchFamily="2" charset="-122"/>
                </a:rPr>
                <a:t>Q</a:t>
              </a:r>
              <a:r>
                <a:rPr lang="en-US" altLang="zh-CN" sz="2000" baseline="-25000" dirty="0">
                  <a:solidFill>
                    <a:srgbClr val="200B5B"/>
                  </a:solidFill>
                  <a:latin typeface="Times New Roman" panose="02020603050405020304" pitchFamily="18" charset="0"/>
                  <a:ea typeface="宋体" panose="02010600030101010101" pitchFamily="2" charset="-122"/>
                </a:rPr>
                <a:t>0</a:t>
              </a:r>
              <a:endParaRPr lang="en-US" altLang="zh-CN" sz="2000" baseline="-25000" dirty="0">
                <a:solidFill>
                  <a:srgbClr val="200B5B"/>
                </a:solidFill>
                <a:latin typeface="Times New Roman" panose="02020603050405020304" pitchFamily="18" charset="0"/>
                <a:ea typeface="宋体" panose="02010600030101010101" pitchFamily="2" charset="-122"/>
              </a:endParaRPr>
            </a:p>
          </p:txBody>
        </p:sp>
        <p:sp>
          <p:nvSpPr>
            <p:cNvPr id="35857" name="文本框 33840"/>
            <p:cNvSpPr txBox="1"/>
            <p:nvPr/>
          </p:nvSpPr>
          <p:spPr>
            <a:xfrm>
              <a:off x="2832" y="5627"/>
              <a:ext cx="469" cy="407"/>
            </a:xfrm>
            <a:prstGeom prst="rect">
              <a:avLst/>
            </a:prstGeom>
            <a:solidFill>
              <a:srgbClr val="FFFFFF"/>
            </a:solidFill>
            <a:ln w="9525">
              <a:noFill/>
            </a:ln>
          </p:spPr>
          <p:txBody>
            <a:bodyPr anchor="t"/>
            <a:p>
              <a:pPr algn="just">
                <a:buFont typeface="Arial" panose="020B0604020202020204" pitchFamily="34" charset="0"/>
                <a:buNone/>
              </a:pPr>
              <a:r>
                <a:rPr lang="en-US" altLang="zh-CN" sz="2000" dirty="0">
                  <a:solidFill>
                    <a:srgbClr val="200B5B"/>
                  </a:solidFill>
                  <a:latin typeface="Times New Roman" panose="02020603050405020304" pitchFamily="18" charset="0"/>
                  <a:ea typeface="宋体" panose="02010600030101010101" pitchFamily="2" charset="-122"/>
                </a:rPr>
                <a:t>0</a:t>
              </a:r>
              <a:endParaRPr lang="en-US" altLang="zh-CN" sz="2000" dirty="0">
                <a:latin typeface="Tahoma" panose="020B0604030504040204" pitchFamily="34" charset="0"/>
                <a:ea typeface="宋体" panose="02010600030101010101" pitchFamily="2" charset="-122"/>
              </a:endParaRPr>
            </a:p>
          </p:txBody>
        </p:sp>
      </p:grpSp>
      <p:pic>
        <p:nvPicPr>
          <p:cNvPr id="35858" name="图片 1" descr="u=903254484,1013508062&amp;fm=27&amp;gp=0[1]"/>
          <p:cNvPicPr>
            <a:picLocks noChangeAspect="1"/>
          </p:cNvPicPr>
          <p:nvPr/>
        </p:nvPicPr>
        <p:blipFill>
          <a:blip r:embed="rId1"/>
          <a:stretch>
            <a:fillRect/>
          </a:stretch>
        </p:blipFill>
        <p:spPr>
          <a:xfrm>
            <a:off x="5118100" y="-12700"/>
            <a:ext cx="4098925" cy="2713038"/>
          </a:xfrm>
          <a:prstGeom prst="rect">
            <a:avLst/>
          </a:prstGeom>
          <a:noFill/>
          <a:ln w="9525">
            <a:noFill/>
          </a:ln>
        </p:spPr>
      </p:pic>
      <p:pic>
        <p:nvPicPr>
          <p:cNvPr id="35859" name="图片 2" descr="u=1544277475,435089937&amp;fm=27&amp;gp=0[1]"/>
          <p:cNvPicPr>
            <a:picLocks noChangeAspect="1"/>
          </p:cNvPicPr>
          <p:nvPr/>
        </p:nvPicPr>
        <p:blipFill>
          <a:blip r:embed="rId2"/>
          <a:stretch>
            <a:fillRect/>
          </a:stretch>
        </p:blipFill>
        <p:spPr>
          <a:xfrm>
            <a:off x="5116513" y="2700338"/>
            <a:ext cx="4100512" cy="2568575"/>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标题 34817"/>
          <p:cNvSpPr>
            <a:spLocks noGrp="1"/>
          </p:cNvSpPr>
          <p:nvPr>
            <p:ph type="title"/>
          </p:nvPr>
        </p:nvSpPr>
        <p:spPr>
          <a:ln/>
        </p:spPr>
        <p:txBody>
          <a:bodyPr wrap="square" lIns="91440" tIns="45720" rIns="91440" bIns="45720" anchor="b"/>
          <a:p>
            <a:pPr eaLnBrk="1" hangingPunct="1"/>
            <a:r>
              <a:rPr lang="zh-CN" altLang="en-US" dirty="0">
                <a:latin typeface="宋体" panose="02010600030101010101" pitchFamily="2" charset="-122"/>
              </a:rPr>
              <a:t>（</a:t>
            </a:r>
            <a:r>
              <a:rPr lang="en-US" altLang="zh-CN" dirty="0">
                <a:latin typeface="宋体" panose="02010600030101010101" pitchFamily="2" charset="-122"/>
              </a:rPr>
              <a:t>2</a:t>
            </a:r>
            <a:r>
              <a:rPr lang="zh-CN" altLang="en-US" dirty="0">
                <a:latin typeface="宋体" panose="02010600030101010101" pitchFamily="2" charset="-122"/>
              </a:rPr>
              <a:t>）</a:t>
            </a:r>
            <a:r>
              <a:rPr lang="zh-CN" altLang="en-US" dirty="0"/>
              <a:t>边际分析</a:t>
            </a:r>
            <a:endParaRPr lang="zh-CN" altLang="en-US" dirty="0"/>
          </a:p>
        </p:txBody>
      </p:sp>
      <p:sp>
        <p:nvSpPr>
          <p:cNvPr id="36866" name="文本占位符 34818"/>
          <p:cNvSpPr>
            <a:spLocks noGrp="1"/>
          </p:cNvSpPr>
          <p:nvPr>
            <p:ph idx="1"/>
          </p:nvPr>
        </p:nvSpPr>
        <p:spPr>
          <a:xfrm>
            <a:off x="685800" y="2819400"/>
            <a:ext cx="7772400" cy="2173288"/>
          </a:xfrm>
          <a:ln/>
        </p:spPr>
        <p:txBody>
          <a:bodyPr wrap="square" lIns="91440" tIns="45720" rIns="91440" bIns="45720" anchor="t"/>
          <a:p>
            <a:pPr eaLnBrk="1" hangingPunct="1">
              <a:buNone/>
            </a:pPr>
            <a:r>
              <a:rPr lang="en-US" altLang="zh-CN" dirty="0"/>
              <a:t>    </a:t>
            </a:r>
            <a:r>
              <a:rPr lang="zh-CN" altLang="en-US" dirty="0"/>
              <a:t>假设：一</a:t>
            </a:r>
            <a:r>
              <a:rPr lang="en-US" altLang="zh-CN" dirty="0"/>
              <a:t>200</a:t>
            </a:r>
            <a:r>
              <a:rPr lang="zh-CN" altLang="en-US" dirty="0"/>
              <a:t>座飞机的一次国际飞行成本为</a:t>
            </a:r>
            <a:r>
              <a:rPr lang="en-US" altLang="zh-CN" dirty="0"/>
              <a:t>10</a:t>
            </a:r>
            <a:r>
              <a:rPr lang="zh-CN" altLang="en-US" dirty="0"/>
              <a:t>万美元。问：航空公司的票价是否决不应该低于</a:t>
            </a:r>
            <a:r>
              <a:rPr lang="en-US" altLang="zh-CN" dirty="0"/>
              <a:t>500</a:t>
            </a:r>
            <a:r>
              <a:rPr lang="zh-CN" altLang="en-US" dirty="0"/>
              <a:t>美元？</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标题 32769"/>
          <p:cNvSpPr>
            <a:spLocks noGrp="1"/>
          </p:cNvSpPr>
          <p:nvPr>
            <p:ph type="title"/>
          </p:nvPr>
        </p:nvSpPr>
        <p:spPr>
          <a:xfrm>
            <a:off x="1150938" y="762000"/>
            <a:ext cx="7793037" cy="914400"/>
          </a:xfrm>
          <a:ln/>
        </p:spPr>
        <p:txBody>
          <a:bodyPr wrap="square" lIns="91440" tIns="45720" rIns="91440" bIns="45720" anchor="b"/>
          <a:p>
            <a:pPr eaLnBrk="1" hangingPunct="1"/>
            <a:r>
              <a:rPr lang="zh-CN" altLang="en-US" dirty="0">
                <a:latin typeface="宋体" panose="02010600030101010101" pitchFamily="2" charset="-122"/>
              </a:rPr>
              <a:t>（</a:t>
            </a:r>
            <a:r>
              <a:rPr lang="en-US" altLang="zh-CN" dirty="0">
                <a:latin typeface="宋体" panose="02010600030101010101" pitchFamily="2" charset="-122"/>
              </a:rPr>
              <a:t>3</a:t>
            </a:r>
            <a:r>
              <a:rPr lang="zh-CN" altLang="en-US" dirty="0">
                <a:latin typeface="宋体" panose="02010600030101010101" pitchFamily="2" charset="-122"/>
              </a:rPr>
              <a:t>）</a:t>
            </a:r>
            <a:r>
              <a:rPr lang="zh-CN" altLang="en-US" dirty="0"/>
              <a:t>动态分析</a:t>
            </a:r>
            <a:endParaRPr lang="zh-CN" altLang="en-US" dirty="0"/>
          </a:p>
        </p:txBody>
      </p:sp>
      <p:pic>
        <p:nvPicPr>
          <p:cNvPr id="37890" name="文本占位符 32771"/>
          <p:cNvPicPr>
            <a:picLocks noGrp="1" noChangeAspect="1"/>
          </p:cNvPicPr>
          <p:nvPr>
            <p:ph idx="1"/>
          </p:nvPr>
        </p:nvPicPr>
        <p:blipFill>
          <a:blip r:embed="rId1"/>
          <a:stretch>
            <a:fillRect/>
          </a:stretch>
        </p:blipFill>
        <p:spPr>
          <a:xfrm>
            <a:off x="1066800" y="1981200"/>
            <a:ext cx="7239000" cy="4114800"/>
          </a:xfrm>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8913" name="图片 1" descr="u=655417633,3332086724&amp;fm=27&amp;gp=0[1]"/>
          <p:cNvPicPr>
            <a:picLocks noChangeAspect="1"/>
          </p:cNvPicPr>
          <p:nvPr/>
        </p:nvPicPr>
        <p:blipFill>
          <a:blip r:embed="rId1"/>
          <a:stretch>
            <a:fillRect/>
          </a:stretch>
        </p:blipFill>
        <p:spPr>
          <a:xfrm>
            <a:off x="-57150" y="1743075"/>
            <a:ext cx="4576763" cy="3371850"/>
          </a:xfrm>
          <a:prstGeom prst="rect">
            <a:avLst/>
          </a:prstGeom>
          <a:noFill/>
          <a:ln w="9525">
            <a:noFill/>
          </a:ln>
        </p:spPr>
      </p:pic>
      <p:sp>
        <p:nvSpPr>
          <p:cNvPr id="38914" name="标题 27649"/>
          <p:cNvSpPr>
            <a:spLocks noGrp="1"/>
          </p:cNvSpPr>
          <p:nvPr>
            <p:ph type="title"/>
          </p:nvPr>
        </p:nvSpPr>
        <p:spPr>
          <a:xfrm>
            <a:off x="1150938" y="730250"/>
            <a:ext cx="6959600" cy="946150"/>
          </a:xfrm>
          <a:ln/>
        </p:spPr>
        <p:txBody>
          <a:bodyPr wrap="square" lIns="91440" tIns="45720" rIns="91440" bIns="45720" anchor="b"/>
          <a:p>
            <a:pPr eaLnBrk="1" hangingPunct="1"/>
            <a:r>
              <a:rPr lang="en-US" altLang="zh-CN" dirty="0">
                <a:latin typeface="宋体" panose="02010600030101010101" pitchFamily="2" charset="-122"/>
              </a:rPr>
              <a:t>4.</a:t>
            </a:r>
            <a:r>
              <a:rPr lang="zh-CN" altLang="en-US" dirty="0"/>
              <a:t>经济理论与经济政策</a:t>
            </a:r>
            <a:endParaRPr lang="zh-CN" altLang="en-US" dirty="0"/>
          </a:p>
        </p:txBody>
      </p:sp>
      <p:sp>
        <p:nvSpPr>
          <p:cNvPr id="38915" name="文本占位符 27650"/>
          <p:cNvSpPr>
            <a:spLocks noGrp="1"/>
          </p:cNvSpPr>
          <p:nvPr>
            <p:ph idx="1"/>
          </p:nvPr>
        </p:nvSpPr>
        <p:spPr>
          <a:xfrm>
            <a:off x="1150938" y="1371600"/>
            <a:ext cx="7772400" cy="4114800"/>
          </a:xfrm>
          <a:ln/>
        </p:spPr>
        <p:txBody>
          <a:bodyPr wrap="square" lIns="91440" tIns="45720" rIns="91440" bIns="45720" anchor="t"/>
          <a:p>
            <a:pPr eaLnBrk="1" hangingPunct="1">
              <a:buNone/>
            </a:pPr>
            <a:r>
              <a:rPr lang="en-US" altLang="zh-CN" dirty="0"/>
              <a:t>         </a:t>
            </a:r>
            <a:endParaRPr lang="en-US" altLang="zh-CN" dirty="0"/>
          </a:p>
          <a:p>
            <a:pPr eaLnBrk="1" hangingPunct="1">
              <a:buNone/>
            </a:pPr>
            <a:r>
              <a:rPr lang="en-US" altLang="zh-CN" dirty="0"/>
              <a:t>      </a:t>
            </a:r>
            <a:endParaRPr lang="en-US" altLang="zh-CN" dirty="0">
              <a:ea typeface="楷体_GB2312" pitchFamily="49" charset="-122"/>
            </a:endParaRPr>
          </a:p>
        </p:txBody>
      </p:sp>
      <p:sp>
        <p:nvSpPr>
          <p:cNvPr id="38916" name="矩形 27651"/>
          <p:cNvSpPr/>
          <p:nvPr/>
        </p:nvSpPr>
        <p:spPr>
          <a:xfrm>
            <a:off x="2819400" y="2590800"/>
            <a:ext cx="1295400" cy="914400"/>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p>
            <a:pPr algn="ctr">
              <a:buFont typeface="Arial" panose="020B0604020202020204" pitchFamily="34" charset="0"/>
              <a:buNone/>
            </a:pPr>
            <a:r>
              <a:rPr lang="zh-CN" altLang="en-US" dirty="0">
                <a:latin typeface="Tahoma" panose="020B0604030504040204" pitchFamily="34" charset="0"/>
                <a:ea typeface="宋体" panose="02010600030101010101" pitchFamily="2" charset="-122"/>
              </a:rPr>
              <a:t>经济理论</a:t>
            </a:r>
            <a:endParaRPr lang="zh-CN" altLang="en-US" dirty="0">
              <a:latin typeface="Tahoma" panose="020B0604030504040204" pitchFamily="34" charset="0"/>
              <a:ea typeface="宋体" panose="02010600030101010101" pitchFamily="2" charset="-122"/>
            </a:endParaRPr>
          </a:p>
        </p:txBody>
      </p:sp>
      <p:sp>
        <p:nvSpPr>
          <p:cNvPr id="38917" name="矩形 27653"/>
          <p:cNvSpPr/>
          <p:nvPr/>
        </p:nvSpPr>
        <p:spPr>
          <a:xfrm>
            <a:off x="2819400" y="4343400"/>
            <a:ext cx="1295400" cy="1905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buFont typeface="Arial" panose="020B0604020202020204" pitchFamily="34" charset="0"/>
              <a:buNone/>
            </a:pPr>
            <a:r>
              <a:rPr lang="zh-CN" altLang="en-US" dirty="0">
                <a:latin typeface="Tahoma" panose="020B0604030504040204" pitchFamily="34" charset="0"/>
                <a:ea typeface="宋体" panose="02010600030101010101" pitchFamily="2" charset="-122"/>
              </a:rPr>
              <a:t>经济理论为</a:t>
            </a:r>
            <a:endParaRPr lang="zh-CN" altLang="en-US" dirty="0">
              <a:latin typeface="Tahoma" panose="020B0604030504040204" pitchFamily="34" charset="0"/>
              <a:ea typeface="宋体" panose="02010600030101010101" pitchFamily="2" charset="-122"/>
            </a:endParaRPr>
          </a:p>
          <a:p>
            <a:pPr algn="ctr">
              <a:buFont typeface="Arial" panose="020B0604020202020204" pitchFamily="34" charset="0"/>
              <a:buNone/>
            </a:pPr>
            <a:r>
              <a:rPr lang="zh-CN" altLang="en-US" dirty="0">
                <a:latin typeface="Tahoma" panose="020B0604030504040204" pitchFamily="34" charset="0"/>
                <a:ea typeface="宋体" panose="02010600030101010101" pitchFamily="2" charset="-122"/>
              </a:rPr>
              <a:t>经济政策的</a:t>
            </a:r>
            <a:endParaRPr lang="zh-CN" altLang="en-US" dirty="0">
              <a:latin typeface="Tahoma" panose="020B0604030504040204" pitchFamily="34" charset="0"/>
              <a:ea typeface="宋体" panose="02010600030101010101" pitchFamily="2" charset="-122"/>
            </a:endParaRPr>
          </a:p>
          <a:p>
            <a:pPr algn="ctr">
              <a:buFont typeface="Arial" panose="020B0604020202020204" pitchFamily="34" charset="0"/>
              <a:buNone/>
            </a:pPr>
            <a:r>
              <a:rPr lang="zh-CN" altLang="en-US" dirty="0">
                <a:latin typeface="Tahoma" panose="020B0604030504040204" pitchFamily="34" charset="0"/>
                <a:ea typeface="宋体" panose="02010600030101010101" pitchFamily="2" charset="-122"/>
              </a:rPr>
              <a:t>制定提供</a:t>
            </a:r>
            <a:endParaRPr lang="zh-CN" altLang="en-US" dirty="0">
              <a:latin typeface="Tahoma" panose="020B0604030504040204" pitchFamily="34" charset="0"/>
              <a:ea typeface="宋体" panose="02010600030101010101" pitchFamily="2" charset="-122"/>
            </a:endParaRPr>
          </a:p>
          <a:p>
            <a:pPr algn="ctr">
              <a:buFont typeface="Arial" panose="020B0604020202020204" pitchFamily="34" charset="0"/>
              <a:buNone/>
            </a:pPr>
            <a:r>
              <a:rPr lang="zh-CN" altLang="en-US" dirty="0">
                <a:latin typeface="Tahoma" panose="020B0604030504040204" pitchFamily="34" charset="0"/>
                <a:ea typeface="宋体" panose="02010600030101010101" pitchFamily="2" charset="-122"/>
              </a:rPr>
              <a:t>理论依据</a:t>
            </a:r>
            <a:endParaRPr lang="zh-CN" altLang="en-US" dirty="0">
              <a:latin typeface="Tahoma" panose="020B0604030504040204" pitchFamily="34" charset="0"/>
              <a:ea typeface="宋体" panose="02010600030101010101" pitchFamily="2" charset="-122"/>
            </a:endParaRPr>
          </a:p>
        </p:txBody>
      </p:sp>
      <p:sp>
        <p:nvSpPr>
          <p:cNvPr id="38918" name="矩形 27654"/>
          <p:cNvSpPr/>
          <p:nvPr/>
        </p:nvSpPr>
        <p:spPr>
          <a:xfrm>
            <a:off x="5410200" y="2590800"/>
            <a:ext cx="1295400" cy="914400"/>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p>
            <a:pPr algn="ctr">
              <a:buFont typeface="Arial" panose="020B0604020202020204" pitchFamily="34" charset="0"/>
              <a:buNone/>
            </a:pPr>
            <a:r>
              <a:rPr lang="zh-CN" altLang="en-US" dirty="0">
                <a:latin typeface="Tahoma" panose="020B0604030504040204" pitchFamily="34" charset="0"/>
                <a:ea typeface="宋体" panose="02010600030101010101" pitchFamily="2" charset="-122"/>
              </a:rPr>
              <a:t>经济政策</a:t>
            </a:r>
            <a:endParaRPr lang="zh-CN" altLang="en-US" dirty="0">
              <a:latin typeface="Tahoma" panose="020B0604030504040204" pitchFamily="34" charset="0"/>
              <a:ea typeface="宋体" panose="02010600030101010101" pitchFamily="2" charset="-122"/>
            </a:endParaRPr>
          </a:p>
        </p:txBody>
      </p:sp>
      <p:sp>
        <p:nvSpPr>
          <p:cNvPr id="38919" name="矩形 27656"/>
          <p:cNvSpPr/>
          <p:nvPr/>
        </p:nvSpPr>
        <p:spPr>
          <a:xfrm>
            <a:off x="5334000" y="4343400"/>
            <a:ext cx="1295400" cy="1905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buFont typeface="Arial" panose="020B0604020202020204" pitchFamily="34" charset="0"/>
              <a:buNone/>
            </a:pPr>
            <a:r>
              <a:rPr lang="zh-CN" altLang="en-US" dirty="0">
                <a:latin typeface="Tahoma" panose="020B0604030504040204" pitchFamily="34" charset="0"/>
                <a:ea typeface="宋体" panose="02010600030101010101" pitchFamily="2" charset="-122"/>
              </a:rPr>
              <a:t>经济政策</a:t>
            </a:r>
            <a:endParaRPr lang="zh-CN" altLang="en-US" dirty="0">
              <a:latin typeface="Tahoma" panose="020B0604030504040204" pitchFamily="34" charset="0"/>
              <a:ea typeface="宋体" panose="02010600030101010101" pitchFamily="2" charset="-122"/>
            </a:endParaRPr>
          </a:p>
          <a:p>
            <a:pPr algn="ctr">
              <a:buFont typeface="Arial" panose="020B0604020202020204" pitchFamily="34" charset="0"/>
              <a:buNone/>
            </a:pPr>
            <a:r>
              <a:rPr lang="zh-CN" altLang="en-US" dirty="0">
                <a:latin typeface="Tahoma" panose="020B0604030504040204" pitchFamily="34" charset="0"/>
                <a:ea typeface="宋体" panose="02010600030101010101" pitchFamily="2" charset="-122"/>
              </a:rPr>
              <a:t>是经济理</a:t>
            </a:r>
            <a:endParaRPr lang="zh-CN" altLang="en-US" dirty="0">
              <a:latin typeface="Tahoma" panose="020B0604030504040204" pitchFamily="34" charset="0"/>
              <a:ea typeface="宋体" panose="02010600030101010101" pitchFamily="2" charset="-122"/>
            </a:endParaRPr>
          </a:p>
          <a:p>
            <a:pPr algn="ctr">
              <a:buFont typeface="Arial" panose="020B0604020202020204" pitchFamily="34" charset="0"/>
              <a:buNone/>
            </a:pPr>
            <a:r>
              <a:rPr lang="zh-CN" altLang="en-US" dirty="0">
                <a:latin typeface="Tahoma" panose="020B0604030504040204" pitchFamily="34" charset="0"/>
                <a:ea typeface="宋体" panose="02010600030101010101" pitchFamily="2" charset="-122"/>
              </a:rPr>
              <a:t>论的具体</a:t>
            </a:r>
            <a:endParaRPr lang="zh-CN" altLang="en-US" dirty="0">
              <a:latin typeface="Tahoma" panose="020B0604030504040204" pitchFamily="34" charset="0"/>
              <a:ea typeface="宋体" panose="02010600030101010101" pitchFamily="2" charset="-122"/>
            </a:endParaRPr>
          </a:p>
          <a:p>
            <a:pPr algn="ctr">
              <a:buFont typeface="Arial" panose="020B0604020202020204" pitchFamily="34" charset="0"/>
              <a:buNone/>
            </a:pPr>
            <a:r>
              <a:rPr lang="zh-CN" altLang="en-US" dirty="0">
                <a:latin typeface="Tahoma" panose="020B0604030504040204" pitchFamily="34" charset="0"/>
                <a:ea typeface="宋体" panose="02010600030101010101" pitchFamily="2" charset="-122"/>
              </a:rPr>
              <a:t>应用。</a:t>
            </a:r>
            <a:endParaRPr lang="zh-CN" altLang="en-US" dirty="0">
              <a:latin typeface="Tahoma" panose="020B0604030504040204" pitchFamily="34" charset="0"/>
              <a:ea typeface="宋体" panose="02010600030101010101" pitchFamily="2" charset="-122"/>
            </a:endParaRPr>
          </a:p>
        </p:txBody>
      </p:sp>
      <p:sp>
        <p:nvSpPr>
          <p:cNvPr id="38920" name="左右箭头 27657"/>
          <p:cNvSpPr/>
          <p:nvPr/>
        </p:nvSpPr>
        <p:spPr>
          <a:xfrm>
            <a:off x="4191000" y="3048000"/>
            <a:ext cx="1219200" cy="76200"/>
          </a:xfrm>
          <a:prstGeom prst="leftRightArrow">
            <a:avLst>
              <a:gd name="adj1" fmla="val 50000"/>
              <a:gd name="adj2" fmla="val 320000"/>
            </a:avLst>
          </a:prstGeom>
          <a:solidFill>
            <a:schemeClr val="accent1"/>
          </a:solidFill>
          <a:ln w="9525" cap="flat" cmpd="sng">
            <a:solidFill>
              <a:schemeClr val="tx1"/>
            </a:solidFill>
            <a:prstDash val="solid"/>
            <a:miter/>
            <a:headEnd type="none" w="med" len="med"/>
            <a:tailEnd type="none" w="med" len="med"/>
          </a:ln>
        </p:spPr>
        <p:txBody>
          <a:bodyPr anchor="t"/>
          <a:p>
            <a:pPr>
              <a:buFont typeface="Arial" panose="020B0604020202020204" pitchFamily="34" charset="0"/>
              <a:buNone/>
            </a:pPr>
            <a:endParaRPr lang="zh-CN" altLang="en-US" dirty="0">
              <a:latin typeface="Arial" panose="020B0604020202020204" pitchFamily="34" charset="0"/>
              <a:ea typeface="宋体" panose="02010600030101010101" pitchFamily="2" charset="-122"/>
            </a:endParaRPr>
          </a:p>
        </p:txBody>
      </p:sp>
      <p:sp>
        <p:nvSpPr>
          <p:cNvPr id="38921" name="下箭头 27658"/>
          <p:cNvSpPr/>
          <p:nvPr/>
        </p:nvSpPr>
        <p:spPr>
          <a:xfrm>
            <a:off x="3429000" y="3505200"/>
            <a:ext cx="76200" cy="838200"/>
          </a:xfrm>
          <a:prstGeom prst="downArrow">
            <a:avLst>
              <a:gd name="adj1" fmla="val 50000"/>
              <a:gd name="adj2" fmla="val 275000"/>
            </a:avLst>
          </a:prstGeom>
          <a:solidFill>
            <a:schemeClr val="accent1"/>
          </a:solidFill>
          <a:ln w="9525" cap="flat" cmpd="sng">
            <a:solidFill>
              <a:schemeClr val="tx1"/>
            </a:solidFill>
            <a:prstDash val="solid"/>
            <a:miter/>
            <a:headEnd type="none" w="med" len="med"/>
            <a:tailEnd type="none" w="med" len="med"/>
          </a:ln>
        </p:spPr>
        <p:txBody>
          <a:bodyPr anchor="t"/>
          <a:p>
            <a:pPr>
              <a:buFont typeface="Arial" panose="020B0604020202020204" pitchFamily="34" charset="0"/>
              <a:buNone/>
            </a:pPr>
            <a:endParaRPr lang="zh-CN" altLang="en-US" dirty="0">
              <a:latin typeface="Arial" panose="020B0604020202020204" pitchFamily="34" charset="0"/>
              <a:ea typeface="宋体" panose="02010600030101010101" pitchFamily="2" charset="-122"/>
            </a:endParaRPr>
          </a:p>
        </p:txBody>
      </p:sp>
      <p:sp>
        <p:nvSpPr>
          <p:cNvPr id="38922" name="下箭头 27659"/>
          <p:cNvSpPr/>
          <p:nvPr/>
        </p:nvSpPr>
        <p:spPr>
          <a:xfrm>
            <a:off x="5943600" y="3505200"/>
            <a:ext cx="76200" cy="838200"/>
          </a:xfrm>
          <a:prstGeom prst="downArrow">
            <a:avLst>
              <a:gd name="adj1" fmla="val 50000"/>
              <a:gd name="adj2" fmla="val 275000"/>
            </a:avLst>
          </a:prstGeom>
          <a:solidFill>
            <a:schemeClr val="accent1"/>
          </a:solidFill>
          <a:ln w="9525" cap="flat" cmpd="sng">
            <a:solidFill>
              <a:schemeClr val="tx1"/>
            </a:solidFill>
            <a:prstDash val="solid"/>
            <a:miter/>
            <a:headEnd type="none" w="med" len="med"/>
            <a:tailEnd type="none" w="med" len="med"/>
          </a:ln>
        </p:spPr>
        <p:txBody>
          <a:bodyPr anchor="t"/>
          <a:p>
            <a:pPr>
              <a:buFont typeface="Arial" panose="020B0604020202020204" pitchFamily="34" charset="0"/>
              <a:buNone/>
            </a:pPr>
            <a:endParaRPr lang="zh-CN" altLang="en-US" dirty="0">
              <a:latin typeface="Arial" panose="020B0604020202020204" pitchFamily="34" charset="0"/>
              <a:ea typeface="宋体" panose="02010600030101010101" pitchFamily="2" charset="-122"/>
            </a:endParaRPr>
          </a:p>
        </p:txBody>
      </p:sp>
      <p:sp>
        <p:nvSpPr>
          <p:cNvPr id="38923" name="文本框 27660"/>
          <p:cNvSpPr txBox="1"/>
          <p:nvPr/>
        </p:nvSpPr>
        <p:spPr>
          <a:xfrm>
            <a:off x="3581400" y="2057400"/>
            <a:ext cx="2552700" cy="366713"/>
          </a:xfrm>
          <a:prstGeom prst="rect">
            <a:avLst/>
          </a:prstGeom>
          <a:noFill/>
          <a:ln w="9525">
            <a:noFill/>
          </a:ln>
        </p:spPr>
        <p:txBody>
          <a:bodyPr wrap="none" anchor="t">
            <a:spAutoFit/>
          </a:bodyPr>
          <a:p>
            <a:pPr>
              <a:buFont typeface="Arial" panose="020B0604020202020204" pitchFamily="34" charset="0"/>
              <a:buNone/>
            </a:pPr>
            <a:r>
              <a:rPr lang="zh-CN" altLang="en-US" b="1" dirty="0">
                <a:latin typeface="Tahoma" panose="020B0604030504040204" pitchFamily="34" charset="0"/>
                <a:ea typeface="宋体" panose="02010600030101010101" pitchFamily="2" charset="-122"/>
              </a:rPr>
              <a:t>例如 家电以旧换新政策</a:t>
            </a:r>
            <a:endParaRPr lang="zh-CN" altLang="en-US" b="1" dirty="0">
              <a:latin typeface="Tahoma" panose="020B0604030504040204" pitchFamily="34" charset="0"/>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矩形 25639"/>
          <p:cNvSpPr/>
          <p:nvPr/>
        </p:nvSpPr>
        <p:spPr>
          <a:xfrm>
            <a:off x="533400" y="5181600"/>
            <a:ext cx="5181600" cy="685800"/>
          </a:xfrm>
          <a:prstGeom prst="rect">
            <a:avLst/>
          </a:prstGeom>
          <a:noFill/>
          <a:ln w="9525">
            <a:noFill/>
          </a:ln>
        </p:spPr>
        <p:txBody>
          <a:bodyPr anchor="b"/>
          <a:p>
            <a:pPr>
              <a:buFont typeface="Arial" panose="020B0604020202020204" pitchFamily="34" charset="0"/>
              <a:buNone/>
            </a:pPr>
            <a:r>
              <a:rPr lang="en-US" altLang="zh-CN" sz="3200" dirty="0">
                <a:solidFill>
                  <a:schemeClr val="tx2"/>
                </a:solidFill>
                <a:latin typeface="Tahoma" panose="020B0604030504040204" pitchFamily="34" charset="0"/>
                <a:ea typeface="楷体_GB2312" pitchFamily="49" charset="-122"/>
              </a:rPr>
              <a:t>*</a:t>
            </a:r>
            <a:r>
              <a:rPr lang="zh-CN" altLang="en-US" sz="3200" dirty="0">
                <a:solidFill>
                  <a:schemeClr val="tx2"/>
                </a:solidFill>
                <a:latin typeface="Arial" panose="020B0604020202020204" pitchFamily="34" charset="0"/>
                <a:ea typeface="楷体_GB2312" pitchFamily="49" charset="-122"/>
              </a:rPr>
              <a:t>五、经济学的发展历程</a:t>
            </a:r>
            <a:endParaRPr lang="zh-CN" altLang="en-US" sz="3200" dirty="0">
              <a:solidFill>
                <a:schemeClr val="tx2"/>
              </a:solidFill>
              <a:latin typeface="Arial" panose="020B0604020202020204" pitchFamily="34" charset="0"/>
              <a:ea typeface="楷体_GB2312" pitchFamily="49" charset="-122"/>
            </a:endParaRPr>
          </a:p>
        </p:txBody>
      </p:sp>
      <p:grpSp>
        <p:nvGrpSpPr>
          <p:cNvPr id="40962" name="组合 25640"/>
          <p:cNvGrpSpPr>
            <a:grpSpLocks noChangeAspect="1"/>
          </p:cNvGrpSpPr>
          <p:nvPr/>
        </p:nvGrpSpPr>
        <p:grpSpPr>
          <a:xfrm>
            <a:off x="-1104900" y="400050"/>
            <a:ext cx="9729788" cy="9466263"/>
            <a:chOff x="967" y="2066"/>
            <a:chExt cx="8283" cy="13587"/>
          </a:xfrm>
        </p:grpSpPr>
        <p:sp>
          <p:nvSpPr>
            <p:cNvPr id="40963" name="矩形 25641"/>
            <p:cNvSpPr>
              <a:spLocks noChangeAspect="1"/>
            </p:cNvSpPr>
            <p:nvPr/>
          </p:nvSpPr>
          <p:spPr>
            <a:xfrm>
              <a:off x="967" y="6685"/>
              <a:ext cx="7200" cy="8968"/>
            </a:xfrm>
            <a:prstGeom prst="rect">
              <a:avLst/>
            </a:prstGeom>
            <a:noFill/>
            <a:ln w="9525">
              <a:noFill/>
            </a:ln>
          </p:spPr>
          <p:txBody>
            <a:bodyPr anchor="t"/>
            <a:p>
              <a:pPr>
                <a:buFont typeface="Arial" panose="020B0604020202020204" pitchFamily="34" charset="0"/>
                <a:buNone/>
              </a:pPr>
              <a:endParaRPr lang="zh-CN" altLang="en-US" dirty="0">
                <a:latin typeface="Arial" panose="020B0604020202020204" pitchFamily="34" charset="0"/>
                <a:ea typeface="宋体" panose="02010600030101010101" pitchFamily="2" charset="-122"/>
              </a:endParaRPr>
            </a:p>
          </p:txBody>
        </p:sp>
        <p:sp>
          <p:nvSpPr>
            <p:cNvPr id="40964" name="椭圆 25642"/>
            <p:cNvSpPr/>
            <p:nvPr/>
          </p:nvSpPr>
          <p:spPr>
            <a:xfrm>
              <a:off x="2988" y="2066"/>
              <a:ext cx="1565" cy="951"/>
            </a:xfrm>
            <a:prstGeom prst="ellipse">
              <a:avLst/>
            </a:prstGeom>
            <a:solidFill>
              <a:srgbClr val="FFFFFF"/>
            </a:solidFill>
            <a:ln w="9525" cap="flat" cmpd="sng">
              <a:solidFill>
                <a:srgbClr val="000000"/>
              </a:solidFill>
              <a:prstDash val="solid"/>
              <a:round/>
              <a:headEnd type="none" w="med" len="med"/>
              <a:tailEnd type="none" w="med" len="med"/>
            </a:ln>
          </p:spPr>
          <p:txBody>
            <a:bodyPr anchor="t"/>
            <a:p>
              <a:pPr>
                <a:buFont typeface="Arial" panose="020B0604020202020204" pitchFamily="34" charset="0"/>
                <a:buNone/>
              </a:pPr>
              <a:endParaRPr lang="zh-CN" altLang="en-US" dirty="0">
                <a:latin typeface="Arial" panose="020B0604020202020204" pitchFamily="34" charset="0"/>
                <a:ea typeface="宋体" panose="02010600030101010101" pitchFamily="2" charset="-122"/>
              </a:endParaRPr>
            </a:p>
          </p:txBody>
        </p:sp>
        <p:sp>
          <p:nvSpPr>
            <p:cNvPr id="40965" name="文本框 25643"/>
            <p:cNvSpPr txBox="1"/>
            <p:nvPr/>
          </p:nvSpPr>
          <p:spPr>
            <a:xfrm>
              <a:off x="3145" y="2338"/>
              <a:ext cx="1095" cy="409"/>
            </a:xfrm>
            <a:prstGeom prst="rect">
              <a:avLst/>
            </a:prstGeom>
            <a:solidFill>
              <a:srgbClr val="FFFFFF"/>
            </a:solidFill>
            <a:ln w="9525">
              <a:noFill/>
            </a:ln>
          </p:spPr>
          <p:txBody>
            <a:bodyPr anchor="t"/>
            <a:p>
              <a:pPr algn="just">
                <a:buFont typeface="Arial" panose="020B0604020202020204" pitchFamily="34" charset="0"/>
                <a:buNone/>
              </a:pPr>
              <a:r>
                <a:rPr lang="zh-CN" altLang="en-US" sz="2000" dirty="0">
                  <a:solidFill>
                    <a:srgbClr val="000000"/>
                  </a:solidFill>
                  <a:latin typeface="Times New Roman" panose="02020603050405020304" pitchFamily="18" charset="0"/>
                  <a:ea typeface="宋体" panose="02010600030101010101" pitchFamily="2" charset="-122"/>
                </a:rPr>
                <a:t>重农主义</a:t>
              </a:r>
              <a:endParaRPr lang="zh-CN" altLang="en-US" dirty="0">
                <a:latin typeface="Tahoma" panose="020B0604030504040204" pitchFamily="34" charset="0"/>
                <a:ea typeface="宋体" panose="02010600030101010101" pitchFamily="2" charset="-122"/>
              </a:endParaRPr>
            </a:p>
          </p:txBody>
        </p:sp>
        <p:sp>
          <p:nvSpPr>
            <p:cNvPr id="40966" name="椭圆 25644"/>
            <p:cNvSpPr/>
            <p:nvPr/>
          </p:nvSpPr>
          <p:spPr>
            <a:xfrm>
              <a:off x="5179" y="2066"/>
              <a:ext cx="1566" cy="951"/>
            </a:xfrm>
            <a:prstGeom prst="ellipse">
              <a:avLst/>
            </a:prstGeom>
            <a:solidFill>
              <a:srgbClr val="FFFFFF"/>
            </a:solidFill>
            <a:ln w="9525" cap="flat" cmpd="sng">
              <a:solidFill>
                <a:srgbClr val="000000"/>
              </a:solidFill>
              <a:prstDash val="solid"/>
              <a:round/>
              <a:headEnd type="none" w="med" len="med"/>
              <a:tailEnd type="none" w="med" len="med"/>
            </a:ln>
          </p:spPr>
          <p:txBody>
            <a:bodyPr anchor="t"/>
            <a:p>
              <a:pPr>
                <a:buFont typeface="Arial" panose="020B0604020202020204" pitchFamily="34" charset="0"/>
                <a:buNone/>
              </a:pPr>
              <a:endParaRPr lang="zh-CN" altLang="en-US" dirty="0">
                <a:latin typeface="Arial" panose="020B0604020202020204" pitchFamily="34" charset="0"/>
                <a:ea typeface="宋体" panose="02010600030101010101" pitchFamily="2" charset="-122"/>
              </a:endParaRPr>
            </a:p>
          </p:txBody>
        </p:sp>
        <p:sp>
          <p:nvSpPr>
            <p:cNvPr id="40967" name="文本框 25645"/>
            <p:cNvSpPr txBox="1"/>
            <p:nvPr/>
          </p:nvSpPr>
          <p:spPr>
            <a:xfrm>
              <a:off x="5492" y="2338"/>
              <a:ext cx="1095" cy="409"/>
            </a:xfrm>
            <a:prstGeom prst="rect">
              <a:avLst/>
            </a:prstGeom>
            <a:solidFill>
              <a:srgbClr val="FFFFFF"/>
            </a:solidFill>
            <a:ln w="9525">
              <a:noFill/>
            </a:ln>
          </p:spPr>
          <p:txBody>
            <a:bodyPr anchor="t"/>
            <a:p>
              <a:pPr algn="just">
                <a:buFont typeface="Arial" panose="020B0604020202020204" pitchFamily="34" charset="0"/>
                <a:buNone/>
              </a:pPr>
              <a:r>
                <a:rPr lang="zh-CN" altLang="en-US" sz="2000" dirty="0">
                  <a:solidFill>
                    <a:srgbClr val="000000"/>
                  </a:solidFill>
                  <a:latin typeface="Times New Roman" panose="02020603050405020304" pitchFamily="18" charset="0"/>
                  <a:ea typeface="宋体" panose="02010600030101010101" pitchFamily="2" charset="-122"/>
                </a:rPr>
                <a:t>重商主义</a:t>
              </a:r>
              <a:endParaRPr lang="zh-CN" altLang="en-US" dirty="0">
                <a:latin typeface="Tahoma" panose="020B0604030504040204" pitchFamily="34" charset="0"/>
                <a:ea typeface="宋体" panose="02010600030101010101" pitchFamily="2" charset="-122"/>
              </a:endParaRPr>
            </a:p>
          </p:txBody>
        </p:sp>
        <p:sp>
          <p:nvSpPr>
            <p:cNvPr id="40968" name="椭圆 25646"/>
            <p:cNvSpPr/>
            <p:nvPr/>
          </p:nvSpPr>
          <p:spPr>
            <a:xfrm>
              <a:off x="4397" y="3289"/>
              <a:ext cx="1565" cy="951"/>
            </a:xfrm>
            <a:prstGeom prst="ellipse">
              <a:avLst/>
            </a:prstGeom>
            <a:solidFill>
              <a:srgbClr val="FFCC00"/>
            </a:solidFill>
            <a:ln w="9525" cap="flat" cmpd="sng">
              <a:solidFill>
                <a:srgbClr val="000000"/>
              </a:solidFill>
              <a:prstDash val="solid"/>
              <a:round/>
              <a:headEnd type="none" w="med" len="med"/>
              <a:tailEnd type="none" w="med" len="med"/>
            </a:ln>
          </p:spPr>
          <p:txBody>
            <a:bodyPr anchor="t"/>
            <a:p>
              <a:pPr>
                <a:buFont typeface="Arial" panose="020B0604020202020204" pitchFamily="34" charset="0"/>
                <a:buNone/>
              </a:pPr>
              <a:endParaRPr lang="zh-CN" altLang="en-US" dirty="0">
                <a:latin typeface="Arial" panose="020B0604020202020204" pitchFamily="34" charset="0"/>
                <a:ea typeface="宋体" panose="02010600030101010101" pitchFamily="2" charset="-122"/>
              </a:endParaRPr>
            </a:p>
          </p:txBody>
        </p:sp>
        <p:sp>
          <p:nvSpPr>
            <p:cNvPr id="40969" name="文本框 25647"/>
            <p:cNvSpPr txBox="1"/>
            <p:nvPr/>
          </p:nvSpPr>
          <p:spPr>
            <a:xfrm>
              <a:off x="4553" y="3560"/>
              <a:ext cx="1096" cy="410"/>
            </a:xfrm>
            <a:prstGeom prst="rect">
              <a:avLst/>
            </a:prstGeom>
            <a:solidFill>
              <a:srgbClr val="FFCC00"/>
            </a:solidFill>
            <a:ln w="9525">
              <a:noFill/>
            </a:ln>
          </p:spPr>
          <p:txBody>
            <a:bodyPr anchor="t"/>
            <a:p>
              <a:pPr algn="just">
                <a:buFont typeface="Arial" panose="020B0604020202020204" pitchFamily="34" charset="0"/>
                <a:buNone/>
              </a:pPr>
              <a:r>
                <a:rPr lang="zh-CN" altLang="en-US" dirty="0">
                  <a:solidFill>
                    <a:srgbClr val="000000"/>
                  </a:solidFill>
                  <a:latin typeface="Times New Roman" panose="02020603050405020304" pitchFamily="18" charset="0"/>
                  <a:ea typeface="宋体" panose="02010600030101010101" pitchFamily="2" charset="-122"/>
                </a:rPr>
                <a:t>亚当</a:t>
              </a:r>
              <a:r>
                <a:rPr lang="en-US" altLang="zh-CN" dirty="0">
                  <a:solidFill>
                    <a:srgbClr val="000000"/>
                  </a:solidFill>
                  <a:latin typeface="Times New Roman" panose="02020603050405020304" pitchFamily="18" charset="0"/>
                  <a:ea typeface="宋体" panose="02010600030101010101" pitchFamily="2" charset="-122"/>
                </a:rPr>
                <a:t>.</a:t>
              </a:r>
              <a:r>
                <a:rPr lang="zh-CN" altLang="en-US" dirty="0">
                  <a:solidFill>
                    <a:srgbClr val="000000"/>
                  </a:solidFill>
                  <a:latin typeface="Times New Roman" panose="02020603050405020304" pitchFamily="18" charset="0"/>
                  <a:ea typeface="宋体" panose="02010600030101010101" pitchFamily="2" charset="-122"/>
                </a:rPr>
                <a:t>斯密</a:t>
              </a:r>
              <a:endParaRPr lang="zh-CN" altLang="en-US" dirty="0">
                <a:latin typeface="Tahoma" panose="020B0604030504040204" pitchFamily="34" charset="0"/>
                <a:ea typeface="宋体" panose="02010600030101010101" pitchFamily="2" charset="-122"/>
              </a:endParaRPr>
            </a:p>
          </p:txBody>
        </p:sp>
        <p:sp>
          <p:nvSpPr>
            <p:cNvPr id="40970" name="椭圆 25648"/>
            <p:cNvSpPr/>
            <p:nvPr/>
          </p:nvSpPr>
          <p:spPr>
            <a:xfrm>
              <a:off x="2988" y="4647"/>
              <a:ext cx="1565" cy="952"/>
            </a:xfrm>
            <a:prstGeom prst="ellipse">
              <a:avLst/>
            </a:prstGeom>
            <a:solidFill>
              <a:schemeClr val="accent2"/>
            </a:solidFill>
            <a:ln w="9525" cap="flat" cmpd="sng">
              <a:solidFill>
                <a:srgbClr val="000000"/>
              </a:solidFill>
              <a:prstDash val="solid"/>
              <a:round/>
              <a:headEnd type="none" w="med" len="med"/>
              <a:tailEnd type="none" w="med" len="med"/>
            </a:ln>
          </p:spPr>
          <p:txBody>
            <a:bodyPr anchor="t"/>
            <a:p>
              <a:pPr>
                <a:buFont typeface="Arial" panose="020B0604020202020204" pitchFamily="34" charset="0"/>
                <a:buNone/>
              </a:pPr>
              <a:endParaRPr lang="zh-CN" altLang="en-US" dirty="0">
                <a:latin typeface="Arial" panose="020B0604020202020204" pitchFamily="34" charset="0"/>
                <a:ea typeface="宋体" panose="02010600030101010101" pitchFamily="2" charset="-122"/>
              </a:endParaRPr>
            </a:p>
          </p:txBody>
        </p:sp>
        <p:sp>
          <p:nvSpPr>
            <p:cNvPr id="40971" name="文本框 25649"/>
            <p:cNvSpPr txBox="1"/>
            <p:nvPr/>
          </p:nvSpPr>
          <p:spPr>
            <a:xfrm>
              <a:off x="3301" y="4919"/>
              <a:ext cx="1096" cy="410"/>
            </a:xfrm>
            <a:prstGeom prst="rect">
              <a:avLst/>
            </a:prstGeom>
            <a:solidFill>
              <a:schemeClr val="accent2"/>
            </a:solidFill>
            <a:ln w="9525" cap="flat" cmpd="sng">
              <a:solidFill>
                <a:schemeClr val="accent2"/>
              </a:solidFill>
              <a:prstDash val="solid"/>
              <a:miter/>
              <a:headEnd type="none" w="med" len="med"/>
              <a:tailEnd type="none" w="med" len="med"/>
            </a:ln>
          </p:spPr>
          <p:txBody>
            <a:bodyPr anchor="t"/>
            <a:p>
              <a:pPr algn="just">
                <a:buFont typeface="Arial" panose="020B0604020202020204" pitchFamily="34" charset="0"/>
                <a:buNone/>
              </a:pPr>
              <a:r>
                <a:rPr lang="zh-CN" altLang="en-US" sz="1400" dirty="0">
                  <a:solidFill>
                    <a:srgbClr val="000000"/>
                  </a:solidFill>
                  <a:latin typeface="Times New Roman" panose="02020603050405020304" pitchFamily="18" charset="0"/>
                  <a:ea typeface="宋体" panose="02010600030101010101" pitchFamily="2" charset="-122"/>
                </a:rPr>
                <a:t>大卫</a:t>
              </a:r>
              <a:r>
                <a:rPr lang="en-US" altLang="zh-CN" sz="1400" dirty="0">
                  <a:solidFill>
                    <a:srgbClr val="000000"/>
                  </a:solidFill>
                  <a:latin typeface="Times New Roman" panose="02020603050405020304" pitchFamily="18" charset="0"/>
                  <a:ea typeface="宋体" panose="02010600030101010101" pitchFamily="2" charset="-122"/>
                </a:rPr>
                <a:t>.</a:t>
              </a:r>
              <a:r>
                <a:rPr lang="zh-CN" altLang="en-US" sz="1400" dirty="0">
                  <a:solidFill>
                    <a:srgbClr val="000000"/>
                  </a:solidFill>
                  <a:latin typeface="Times New Roman" panose="02020603050405020304" pitchFamily="18" charset="0"/>
                  <a:ea typeface="宋体" panose="02010600030101010101" pitchFamily="2" charset="-122"/>
                </a:rPr>
                <a:t>李嘉图</a:t>
              </a:r>
              <a:endParaRPr lang="zh-CN" altLang="en-US" dirty="0">
                <a:latin typeface="Tahoma" panose="020B0604030504040204" pitchFamily="34" charset="0"/>
                <a:ea typeface="宋体" panose="02010600030101010101" pitchFamily="2" charset="-122"/>
              </a:endParaRPr>
            </a:p>
          </p:txBody>
        </p:sp>
        <p:sp>
          <p:nvSpPr>
            <p:cNvPr id="40972" name="椭圆 25650"/>
            <p:cNvSpPr/>
            <p:nvPr/>
          </p:nvSpPr>
          <p:spPr>
            <a:xfrm>
              <a:off x="2851" y="5822"/>
              <a:ext cx="1566" cy="951"/>
            </a:xfrm>
            <a:prstGeom prst="ellipse">
              <a:avLst/>
            </a:prstGeom>
            <a:solidFill>
              <a:srgbClr val="FFCC00"/>
            </a:solidFill>
            <a:ln w="9525" cap="flat" cmpd="sng">
              <a:solidFill>
                <a:srgbClr val="000000"/>
              </a:solidFill>
              <a:prstDash val="solid"/>
              <a:round/>
              <a:headEnd type="none" w="med" len="med"/>
              <a:tailEnd type="none" w="med" len="med"/>
            </a:ln>
          </p:spPr>
          <p:txBody>
            <a:bodyPr anchor="t"/>
            <a:p>
              <a:pPr>
                <a:buFont typeface="Arial" panose="020B0604020202020204" pitchFamily="34" charset="0"/>
                <a:buNone/>
              </a:pPr>
              <a:endParaRPr lang="zh-CN" altLang="en-US" dirty="0">
                <a:latin typeface="Arial" panose="020B0604020202020204" pitchFamily="34" charset="0"/>
                <a:ea typeface="宋体" panose="02010600030101010101" pitchFamily="2" charset="-122"/>
              </a:endParaRPr>
            </a:p>
          </p:txBody>
        </p:sp>
        <p:sp>
          <p:nvSpPr>
            <p:cNvPr id="40973" name="文本框 25651"/>
            <p:cNvSpPr txBox="1"/>
            <p:nvPr/>
          </p:nvSpPr>
          <p:spPr>
            <a:xfrm>
              <a:off x="2988" y="6142"/>
              <a:ext cx="1252" cy="410"/>
            </a:xfrm>
            <a:prstGeom prst="rect">
              <a:avLst/>
            </a:prstGeom>
            <a:solidFill>
              <a:srgbClr val="FFCC00"/>
            </a:solidFill>
            <a:ln w="9525">
              <a:noFill/>
            </a:ln>
          </p:spPr>
          <p:txBody>
            <a:bodyPr anchor="t"/>
            <a:p>
              <a:pPr algn="just">
                <a:buFont typeface="Arial" panose="020B0604020202020204" pitchFamily="34" charset="0"/>
                <a:buNone/>
              </a:pPr>
              <a:r>
                <a:rPr lang="zh-CN" altLang="en-US" sz="1400" dirty="0">
                  <a:solidFill>
                    <a:srgbClr val="000000"/>
                  </a:solidFill>
                  <a:latin typeface="Times New Roman" panose="02020603050405020304" pitchFamily="18" charset="0"/>
                  <a:ea typeface="宋体" panose="02010600030101010101" pitchFamily="2" charset="-122"/>
                </a:rPr>
                <a:t>卡尔</a:t>
              </a:r>
              <a:r>
                <a:rPr lang="en-US" altLang="zh-CN" sz="1400" dirty="0">
                  <a:solidFill>
                    <a:srgbClr val="000000"/>
                  </a:solidFill>
                  <a:latin typeface="Times New Roman" panose="02020603050405020304" pitchFamily="18" charset="0"/>
                  <a:ea typeface="宋体" panose="02010600030101010101" pitchFamily="2" charset="-122"/>
                </a:rPr>
                <a:t>.</a:t>
              </a:r>
              <a:r>
                <a:rPr lang="zh-CN" altLang="en-US" sz="1400" dirty="0">
                  <a:solidFill>
                    <a:srgbClr val="000000"/>
                  </a:solidFill>
                  <a:latin typeface="Times New Roman" panose="02020603050405020304" pitchFamily="18" charset="0"/>
                  <a:ea typeface="宋体" panose="02010600030101010101" pitchFamily="2" charset="-122"/>
                </a:rPr>
                <a:t>马克思</a:t>
              </a:r>
              <a:endParaRPr lang="zh-CN" altLang="en-US" dirty="0">
                <a:latin typeface="Tahoma" panose="020B0604030504040204" pitchFamily="34" charset="0"/>
                <a:ea typeface="宋体" panose="02010600030101010101" pitchFamily="2" charset="-122"/>
              </a:endParaRPr>
            </a:p>
          </p:txBody>
        </p:sp>
        <p:sp>
          <p:nvSpPr>
            <p:cNvPr id="40974" name="椭圆 25652"/>
            <p:cNvSpPr/>
            <p:nvPr/>
          </p:nvSpPr>
          <p:spPr>
            <a:xfrm>
              <a:off x="4866" y="4512"/>
              <a:ext cx="1566" cy="949"/>
            </a:xfrm>
            <a:prstGeom prst="ellipse">
              <a:avLst/>
            </a:prstGeom>
            <a:solidFill>
              <a:srgbClr val="CCFFCC"/>
            </a:solidFill>
            <a:ln w="9525" cap="flat" cmpd="sng">
              <a:solidFill>
                <a:srgbClr val="000000"/>
              </a:solidFill>
              <a:prstDash val="solid"/>
              <a:round/>
              <a:headEnd type="none" w="med" len="med"/>
              <a:tailEnd type="none" w="med" len="med"/>
            </a:ln>
          </p:spPr>
          <p:txBody>
            <a:bodyPr anchor="t"/>
            <a:p>
              <a:pPr>
                <a:buFont typeface="Arial" panose="020B0604020202020204" pitchFamily="34" charset="0"/>
                <a:buNone/>
              </a:pPr>
              <a:endParaRPr lang="zh-CN" altLang="en-US" dirty="0">
                <a:latin typeface="Arial" panose="020B0604020202020204" pitchFamily="34" charset="0"/>
                <a:ea typeface="宋体" panose="02010600030101010101" pitchFamily="2" charset="-122"/>
              </a:endParaRPr>
            </a:p>
          </p:txBody>
        </p:sp>
        <p:sp>
          <p:nvSpPr>
            <p:cNvPr id="40975" name="文本框 25653"/>
            <p:cNvSpPr txBox="1"/>
            <p:nvPr/>
          </p:nvSpPr>
          <p:spPr>
            <a:xfrm>
              <a:off x="5179" y="4783"/>
              <a:ext cx="1096" cy="411"/>
            </a:xfrm>
            <a:prstGeom prst="rect">
              <a:avLst/>
            </a:prstGeom>
            <a:noFill/>
            <a:ln w="9525">
              <a:noFill/>
            </a:ln>
          </p:spPr>
          <p:txBody>
            <a:bodyPr anchor="t"/>
            <a:p>
              <a:pPr algn="just">
                <a:buFont typeface="Arial" panose="020B0604020202020204" pitchFamily="34" charset="0"/>
                <a:buNone/>
              </a:pPr>
              <a:r>
                <a:rPr lang="zh-CN" altLang="en-US" dirty="0">
                  <a:solidFill>
                    <a:srgbClr val="000000"/>
                  </a:solidFill>
                  <a:latin typeface="Times New Roman" panose="02020603050405020304" pitchFamily="18" charset="0"/>
                  <a:ea typeface="宋体" panose="02010600030101010101" pitchFamily="2" charset="-122"/>
                </a:rPr>
                <a:t>马尔萨斯</a:t>
              </a:r>
              <a:endParaRPr lang="zh-CN" altLang="en-US" dirty="0">
                <a:latin typeface="Tahoma" panose="020B0604030504040204" pitchFamily="34" charset="0"/>
                <a:ea typeface="宋体" panose="02010600030101010101" pitchFamily="2" charset="-122"/>
              </a:endParaRPr>
            </a:p>
          </p:txBody>
        </p:sp>
        <p:sp>
          <p:nvSpPr>
            <p:cNvPr id="40976" name="椭圆 25654"/>
            <p:cNvSpPr/>
            <p:nvPr/>
          </p:nvSpPr>
          <p:spPr>
            <a:xfrm>
              <a:off x="5805" y="5734"/>
              <a:ext cx="1567" cy="951"/>
            </a:xfrm>
            <a:prstGeom prst="ellipse">
              <a:avLst/>
            </a:prstGeom>
            <a:solidFill>
              <a:srgbClr val="CCFFCC"/>
            </a:solidFill>
            <a:ln w="9525" cap="flat" cmpd="sng">
              <a:solidFill>
                <a:srgbClr val="000000"/>
              </a:solidFill>
              <a:prstDash val="solid"/>
              <a:round/>
              <a:headEnd type="none" w="med" len="med"/>
              <a:tailEnd type="none" w="med" len="med"/>
            </a:ln>
          </p:spPr>
          <p:txBody>
            <a:bodyPr anchor="t"/>
            <a:p>
              <a:pPr>
                <a:buFont typeface="Arial" panose="020B0604020202020204" pitchFamily="34" charset="0"/>
                <a:buNone/>
              </a:pPr>
              <a:endParaRPr lang="zh-CN" altLang="en-US" dirty="0">
                <a:latin typeface="Arial" panose="020B0604020202020204" pitchFamily="34" charset="0"/>
                <a:ea typeface="宋体" panose="02010600030101010101" pitchFamily="2" charset="-122"/>
              </a:endParaRPr>
            </a:p>
          </p:txBody>
        </p:sp>
        <p:sp>
          <p:nvSpPr>
            <p:cNvPr id="40977" name="文本框 25655"/>
            <p:cNvSpPr txBox="1"/>
            <p:nvPr/>
          </p:nvSpPr>
          <p:spPr>
            <a:xfrm>
              <a:off x="6119" y="6006"/>
              <a:ext cx="939" cy="411"/>
            </a:xfrm>
            <a:prstGeom prst="rect">
              <a:avLst/>
            </a:prstGeom>
            <a:noFill/>
            <a:ln w="9525">
              <a:noFill/>
            </a:ln>
          </p:spPr>
          <p:txBody>
            <a:bodyPr anchor="t"/>
            <a:p>
              <a:pPr algn="just">
                <a:buFont typeface="Arial" panose="020B0604020202020204" pitchFamily="34" charset="0"/>
                <a:buNone/>
              </a:pPr>
              <a:r>
                <a:rPr lang="zh-CN" altLang="en-US" sz="2000" dirty="0">
                  <a:solidFill>
                    <a:srgbClr val="000000"/>
                  </a:solidFill>
                  <a:latin typeface="Times New Roman" panose="02020603050405020304" pitchFamily="18" charset="0"/>
                  <a:ea typeface="宋体" panose="02010600030101010101" pitchFamily="2" charset="-122"/>
                </a:rPr>
                <a:t>穆勒</a:t>
              </a:r>
              <a:endParaRPr lang="zh-CN" altLang="en-US" dirty="0">
                <a:latin typeface="Tahoma" panose="020B0604030504040204" pitchFamily="34" charset="0"/>
                <a:ea typeface="宋体" panose="02010600030101010101" pitchFamily="2" charset="-122"/>
              </a:endParaRPr>
            </a:p>
          </p:txBody>
        </p:sp>
        <p:sp>
          <p:nvSpPr>
            <p:cNvPr id="40978" name="椭圆 25656"/>
            <p:cNvSpPr/>
            <p:nvPr/>
          </p:nvSpPr>
          <p:spPr>
            <a:xfrm>
              <a:off x="7684" y="5599"/>
              <a:ext cx="1566" cy="1222"/>
            </a:xfrm>
            <a:prstGeom prst="ellipse">
              <a:avLst/>
            </a:prstGeom>
            <a:solidFill>
              <a:srgbClr val="CC99FF"/>
            </a:solidFill>
            <a:ln w="9525" cap="flat" cmpd="sng">
              <a:solidFill>
                <a:srgbClr val="000000"/>
              </a:solidFill>
              <a:prstDash val="solid"/>
              <a:round/>
              <a:headEnd type="none" w="med" len="med"/>
              <a:tailEnd type="none" w="med" len="med"/>
            </a:ln>
          </p:spPr>
          <p:txBody>
            <a:bodyPr anchor="t"/>
            <a:p>
              <a:pPr>
                <a:buFont typeface="Arial" panose="020B0604020202020204" pitchFamily="34" charset="0"/>
                <a:buNone/>
              </a:pPr>
              <a:endParaRPr lang="zh-CN" altLang="en-US" dirty="0">
                <a:latin typeface="Arial" panose="020B0604020202020204" pitchFamily="34" charset="0"/>
                <a:ea typeface="宋体" panose="02010600030101010101" pitchFamily="2" charset="-122"/>
              </a:endParaRPr>
            </a:p>
          </p:txBody>
        </p:sp>
        <p:sp>
          <p:nvSpPr>
            <p:cNvPr id="40979" name="文本框 25657"/>
            <p:cNvSpPr txBox="1"/>
            <p:nvPr/>
          </p:nvSpPr>
          <p:spPr>
            <a:xfrm>
              <a:off x="7997" y="5870"/>
              <a:ext cx="1095" cy="680"/>
            </a:xfrm>
            <a:prstGeom prst="rect">
              <a:avLst/>
            </a:prstGeom>
            <a:noFill/>
            <a:ln w="9525">
              <a:noFill/>
            </a:ln>
          </p:spPr>
          <p:txBody>
            <a:bodyPr anchor="t"/>
            <a:p>
              <a:pPr algn="just">
                <a:buFont typeface="Arial" panose="020B0604020202020204" pitchFamily="34" charset="0"/>
                <a:buNone/>
              </a:pPr>
              <a:r>
                <a:rPr lang="zh-CN" altLang="en-US" sz="2000" dirty="0">
                  <a:solidFill>
                    <a:srgbClr val="0000CC"/>
                  </a:solidFill>
                  <a:latin typeface="Times New Roman" panose="02020603050405020304" pitchFamily="18" charset="0"/>
                  <a:ea typeface="华文行楷" panose="02010800040101010101" pitchFamily="2" charset="-122"/>
                </a:rPr>
                <a:t>马歇尔</a:t>
              </a:r>
              <a:endParaRPr lang="zh-CN" altLang="en-US" sz="2000" dirty="0">
                <a:solidFill>
                  <a:srgbClr val="0000CC"/>
                </a:solidFill>
                <a:latin typeface="宋体" panose="02010600030101010101" pitchFamily="2" charset="-122"/>
                <a:ea typeface="华文行楷" panose="02010800040101010101" pitchFamily="2" charset="-122"/>
              </a:endParaRPr>
            </a:p>
            <a:p>
              <a:pPr>
                <a:buFont typeface="Arial" panose="020B0604020202020204" pitchFamily="34" charset="0"/>
                <a:buNone/>
              </a:pPr>
              <a:endParaRPr lang="zh-CN" altLang="en-US" dirty="0">
                <a:latin typeface="Tahoma" panose="020B0604030504040204" pitchFamily="34" charset="0"/>
                <a:ea typeface="宋体" panose="02010600030101010101" pitchFamily="2" charset="-122"/>
              </a:endParaRPr>
            </a:p>
          </p:txBody>
        </p:sp>
        <p:sp>
          <p:nvSpPr>
            <p:cNvPr id="40980" name="椭圆 25658"/>
            <p:cNvSpPr/>
            <p:nvPr/>
          </p:nvSpPr>
          <p:spPr>
            <a:xfrm>
              <a:off x="5649" y="7229"/>
              <a:ext cx="1568" cy="950"/>
            </a:xfrm>
            <a:prstGeom prst="ellipse">
              <a:avLst/>
            </a:prstGeom>
            <a:solidFill>
              <a:srgbClr val="CC99FF"/>
            </a:solidFill>
            <a:ln w="9525" cap="flat" cmpd="sng">
              <a:solidFill>
                <a:srgbClr val="000000"/>
              </a:solidFill>
              <a:prstDash val="solid"/>
              <a:round/>
              <a:headEnd type="none" w="med" len="med"/>
              <a:tailEnd type="none" w="med" len="med"/>
            </a:ln>
          </p:spPr>
          <p:txBody>
            <a:bodyPr anchor="t"/>
            <a:p>
              <a:pPr>
                <a:buFont typeface="Arial" panose="020B0604020202020204" pitchFamily="34" charset="0"/>
                <a:buNone/>
              </a:pPr>
              <a:endParaRPr lang="zh-CN" altLang="en-US" dirty="0">
                <a:latin typeface="Arial" panose="020B0604020202020204" pitchFamily="34" charset="0"/>
                <a:ea typeface="宋体" panose="02010600030101010101" pitchFamily="2" charset="-122"/>
              </a:endParaRPr>
            </a:p>
          </p:txBody>
        </p:sp>
        <p:sp>
          <p:nvSpPr>
            <p:cNvPr id="40981" name="椭圆 25659"/>
            <p:cNvSpPr/>
            <p:nvPr/>
          </p:nvSpPr>
          <p:spPr>
            <a:xfrm>
              <a:off x="7214" y="8316"/>
              <a:ext cx="1724" cy="1630"/>
            </a:xfrm>
            <a:prstGeom prst="ellipse">
              <a:avLst/>
            </a:prstGeom>
            <a:solidFill>
              <a:srgbClr val="CC99FF"/>
            </a:solidFill>
            <a:ln w="9525" cap="flat" cmpd="sng">
              <a:solidFill>
                <a:srgbClr val="000000"/>
              </a:solidFill>
              <a:prstDash val="solid"/>
              <a:round/>
              <a:headEnd type="none" w="med" len="med"/>
              <a:tailEnd type="none" w="med" len="med"/>
            </a:ln>
          </p:spPr>
          <p:txBody>
            <a:bodyPr anchor="t"/>
            <a:p>
              <a:pPr>
                <a:buFont typeface="Arial" panose="020B0604020202020204" pitchFamily="34" charset="0"/>
                <a:buNone/>
              </a:pPr>
              <a:endParaRPr lang="zh-CN" altLang="en-US" dirty="0">
                <a:latin typeface="Arial" panose="020B0604020202020204" pitchFamily="34" charset="0"/>
                <a:ea typeface="宋体" panose="02010600030101010101" pitchFamily="2" charset="-122"/>
              </a:endParaRPr>
            </a:p>
          </p:txBody>
        </p:sp>
        <p:sp>
          <p:nvSpPr>
            <p:cNvPr id="40982" name="文本框 25660"/>
            <p:cNvSpPr txBox="1"/>
            <p:nvPr/>
          </p:nvSpPr>
          <p:spPr>
            <a:xfrm>
              <a:off x="5962" y="7501"/>
              <a:ext cx="938" cy="411"/>
            </a:xfrm>
            <a:prstGeom prst="rect">
              <a:avLst/>
            </a:prstGeom>
            <a:noFill/>
            <a:ln w="9525">
              <a:noFill/>
            </a:ln>
          </p:spPr>
          <p:txBody>
            <a:bodyPr anchor="t"/>
            <a:p>
              <a:pPr algn="just">
                <a:buFont typeface="Arial" panose="020B0604020202020204" pitchFamily="34" charset="0"/>
                <a:buNone/>
              </a:pPr>
              <a:r>
                <a:rPr lang="zh-CN" altLang="en-US" sz="2000" dirty="0">
                  <a:solidFill>
                    <a:srgbClr val="0000CC"/>
                  </a:solidFill>
                  <a:latin typeface="Times New Roman" panose="02020603050405020304" pitchFamily="18" charset="0"/>
                  <a:ea typeface="华文行楷" panose="02010800040101010101" pitchFamily="2" charset="-122"/>
                </a:rPr>
                <a:t>凯恩斯</a:t>
              </a:r>
              <a:endParaRPr lang="zh-CN" altLang="en-US" dirty="0">
                <a:solidFill>
                  <a:srgbClr val="0000CC"/>
                </a:solidFill>
                <a:latin typeface="Tahoma" panose="020B0604030504040204" pitchFamily="34" charset="0"/>
                <a:ea typeface="华文行楷" panose="02010800040101010101" pitchFamily="2" charset="-122"/>
              </a:endParaRPr>
            </a:p>
          </p:txBody>
        </p:sp>
        <p:sp>
          <p:nvSpPr>
            <p:cNvPr id="40983" name="文本框 25661"/>
            <p:cNvSpPr txBox="1"/>
            <p:nvPr/>
          </p:nvSpPr>
          <p:spPr>
            <a:xfrm>
              <a:off x="7527" y="8724"/>
              <a:ext cx="1094" cy="951"/>
            </a:xfrm>
            <a:prstGeom prst="rect">
              <a:avLst/>
            </a:prstGeom>
            <a:noFill/>
            <a:ln w="9525">
              <a:noFill/>
            </a:ln>
          </p:spPr>
          <p:txBody>
            <a:bodyPr anchor="t"/>
            <a:p>
              <a:pPr algn="just">
                <a:buFont typeface="Arial" panose="020B0604020202020204" pitchFamily="34" charset="0"/>
                <a:buNone/>
              </a:pPr>
              <a:r>
                <a:rPr lang="zh-CN" altLang="en-US" sz="1200" b="1" dirty="0">
                  <a:solidFill>
                    <a:srgbClr val="0000CC"/>
                  </a:solidFill>
                  <a:latin typeface="Times New Roman" panose="02020603050405020304" pitchFamily="18" charset="0"/>
                  <a:ea typeface="宋体" panose="02010600030101010101" pitchFamily="2" charset="-122"/>
                </a:rPr>
                <a:t>现代主流经济学</a:t>
              </a:r>
              <a:endParaRPr lang="zh-CN" altLang="en-US" sz="1200" b="1" dirty="0">
                <a:solidFill>
                  <a:srgbClr val="0000CC"/>
                </a:solidFill>
                <a:latin typeface="宋体" panose="02010600030101010101" pitchFamily="2" charset="-122"/>
                <a:ea typeface="宋体" panose="02010600030101010101" pitchFamily="2" charset="-122"/>
              </a:endParaRPr>
            </a:p>
            <a:p>
              <a:pPr algn="just">
                <a:buFont typeface="Arial" panose="020B0604020202020204" pitchFamily="34" charset="0"/>
                <a:buNone/>
              </a:pPr>
              <a:r>
                <a:rPr lang="zh-CN" altLang="en-US" dirty="0">
                  <a:solidFill>
                    <a:srgbClr val="0000CC"/>
                  </a:solidFill>
                  <a:latin typeface="Times New Roman" panose="02020603050405020304" pitchFamily="18" charset="0"/>
                  <a:ea typeface="华文行楷" panose="02010800040101010101" pitchFamily="2" charset="-122"/>
                </a:rPr>
                <a:t>萨缪尔森</a:t>
              </a:r>
              <a:endParaRPr lang="zh-CN" altLang="en-US" dirty="0">
                <a:solidFill>
                  <a:srgbClr val="0000CC"/>
                </a:solidFill>
                <a:latin typeface="Tahoma" panose="020B0604030504040204" pitchFamily="34" charset="0"/>
                <a:ea typeface="华文行楷" panose="02010800040101010101" pitchFamily="2" charset="-122"/>
              </a:endParaRPr>
            </a:p>
          </p:txBody>
        </p:sp>
        <p:sp>
          <p:nvSpPr>
            <p:cNvPr id="40984" name="直接连接符 25662"/>
            <p:cNvSpPr/>
            <p:nvPr/>
          </p:nvSpPr>
          <p:spPr>
            <a:xfrm>
              <a:off x="4240" y="3017"/>
              <a:ext cx="470" cy="272"/>
            </a:xfrm>
            <a:prstGeom prst="line">
              <a:avLst/>
            </a:prstGeom>
            <a:ln w="28575" cap="flat" cmpd="sng">
              <a:solidFill>
                <a:srgbClr val="000000"/>
              </a:solidFill>
              <a:prstDash val="dash"/>
              <a:round/>
              <a:headEnd type="none" w="med" len="med"/>
              <a:tailEnd type="triangle" w="med" len="med"/>
            </a:ln>
          </p:spPr>
        </p:sp>
        <p:sp>
          <p:nvSpPr>
            <p:cNvPr id="40985" name="直接连接符 25663"/>
            <p:cNvSpPr/>
            <p:nvPr/>
          </p:nvSpPr>
          <p:spPr>
            <a:xfrm flipH="1">
              <a:off x="5649" y="3017"/>
              <a:ext cx="156" cy="272"/>
            </a:xfrm>
            <a:prstGeom prst="line">
              <a:avLst/>
            </a:prstGeom>
            <a:ln w="28575" cap="flat" cmpd="sng">
              <a:solidFill>
                <a:srgbClr val="000000"/>
              </a:solidFill>
              <a:prstDash val="solid"/>
              <a:round/>
              <a:headEnd type="none" w="med" len="med"/>
              <a:tailEnd type="triangle" w="med" len="med"/>
            </a:ln>
          </p:spPr>
        </p:sp>
        <p:sp>
          <p:nvSpPr>
            <p:cNvPr id="40986" name="直接连接符 25664"/>
            <p:cNvSpPr/>
            <p:nvPr/>
          </p:nvSpPr>
          <p:spPr>
            <a:xfrm flipH="1">
              <a:off x="4084" y="4240"/>
              <a:ext cx="782" cy="407"/>
            </a:xfrm>
            <a:prstGeom prst="line">
              <a:avLst/>
            </a:prstGeom>
            <a:ln w="28575" cap="flat" cmpd="sng">
              <a:solidFill>
                <a:srgbClr val="FF0000"/>
              </a:solidFill>
              <a:prstDash val="solid"/>
              <a:round/>
              <a:headEnd type="none" w="med" len="med"/>
              <a:tailEnd type="triangle" w="med" len="med"/>
            </a:ln>
          </p:spPr>
        </p:sp>
        <p:sp>
          <p:nvSpPr>
            <p:cNvPr id="40987" name="直接连接符 25665"/>
            <p:cNvSpPr/>
            <p:nvPr/>
          </p:nvSpPr>
          <p:spPr>
            <a:xfrm>
              <a:off x="5492" y="4240"/>
              <a:ext cx="157" cy="272"/>
            </a:xfrm>
            <a:prstGeom prst="line">
              <a:avLst/>
            </a:prstGeom>
            <a:ln w="28575" cap="flat" cmpd="sng">
              <a:solidFill>
                <a:srgbClr val="000080"/>
              </a:solidFill>
              <a:prstDash val="solid"/>
              <a:round/>
              <a:headEnd type="none" w="med" len="med"/>
              <a:tailEnd type="triangle" w="med" len="med"/>
            </a:ln>
          </p:spPr>
        </p:sp>
        <p:sp>
          <p:nvSpPr>
            <p:cNvPr id="40988" name="直接连接符 25666"/>
            <p:cNvSpPr/>
            <p:nvPr/>
          </p:nvSpPr>
          <p:spPr>
            <a:xfrm>
              <a:off x="6119" y="5463"/>
              <a:ext cx="156" cy="271"/>
            </a:xfrm>
            <a:prstGeom prst="line">
              <a:avLst/>
            </a:prstGeom>
            <a:ln w="28575" cap="flat" cmpd="sng">
              <a:solidFill>
                <a:srgbClr val="000080"/>
              </a:solidFill>
              <a:prstDash val="solid"/>
              <a:round/>
              <a:headEnd type="none" w="med" len="med"/>
              <a:tailEnd type="triangle" w="med" len="med"/>
            </a:ln>
          </p:spPr>
        </p:sp>
        <p:sp>
          <p:nvSpPr>
            <p:cNvPr id="40989" name="直接连接符 25667"/>
            <p:cNvSpPr/>
            <p:nvPr/>
          </p:nvSpPr>
          <p:spPr>
            <a:xfrm>
              <a:off x="7371" y="6278"/>
              <a:ext cx="313" cy="0"/>
            </a:xfrm>
            <a:prstGeom prst="line">
              <a:avLst/>
            </a:prstGeom>
            <a:ln w="28575" cap="flat" cmpd="sng">
              <a:solidFill>
                <a:srgbClr val="000080"/>
              </a:solidFill>
              <a:prstDash val="solid"/>
              <a:round/>
              <a:headEnd type="none" w="med" len="med"/>
              <a:tailEnd type="triangle" w="med" len="med"/>
            </a:ln>
          </p:spPr>
        </p:sp>
        <p:sp>
          <p:nvSpPr>
            <p:cNvPr id="40990" name="直接连接符 25668"/>
            <p:cNvSpPr/>
            <p:nvPr/>
          </p:nvSpPr>
          <p:spPr>
            <a:xfrm>
              <a:off x="6588" y="6686"/>
              <a:ext cx="0" cy="543"/>
            </a:xfrm>
            <a:prstGeom prst="line">
              <a:avLst/>
            </a:prstGeom>
            <a:ln w="28575" cap="flat" cmpd="sng">
              <a:solidFill>
                <a:srgbClr val="000080"/>
              </a:solidFill>
              <a:prstDash val="solid"/>
              <a:round/>
              <a:headEnd type="none" w="med" len="med"/>
              <a:tailEnd type="triangle" w="med" len="med"/>
            </a:ln>
          </p:spPr>
        </p:sp>
        <p:sp>
          <p:nvSpPr>
            <p:cNvPr id="40991" name="直接连接符 25669"/>
            <p:cNvSpPr/>
            <p:nvPr/>
          </p:nvSpPr>
          <p:spPr>
            <a:xfrm flipH="1">
              <a:off x="6745" y="6686"/>
              <a:ext cx="1252" cy="542"/>
            </a:xfrm>
            <a:prstGeom prst="line">
              <a:avLst/>
            </a:prstGeom>
            <a:ln w="28575" cap="flat" cmpd="sng">
              <a:solidFill>
                <a:schemeClr val="tx2"/>
              </a:solidFill>
              <a:prstDash val="solid"/>
              <a:round/>
              <a:headEnd type="none" w="med" len="med"/>
              <a:tailEnd type="triangle" w="med" len="med"/>
            </a:ln>
          </p:spPr>
        </p:sp>
        <p:sp>
          <p:nvSpPr>
            <p:cNvPr id="40992" name="直接连接符 25670"/>
            <p:cNvSpPr/>
            <p:nvPr/>
          </p:nvSpPr>
          <p:spPr>
            <a:xfrm flipH="1">
              <a:off x="8310" y="6957"/>
              <a:ext cx="156" cy="1223"/>
            </a:xfrm>
            <a:prstGeom prst="line">
              <a:avLst/>
            </a:prstGeom>
            <a:ln w="28575" cap="flat" cmpd="sng">
              <a:solidFill>
                <a:srgbClr val="339966"/>
              </a:solidFill>
              <a:prstDash val="solid"/>
              <a:round/>
              <a:headEnd type="none" w="med" len="med"/>
              <a:tailEnd type="triangle" w="med" len="med"/>
            </a:ln>
          </p:spPr>
        </p:sp>
        <p:sp>
          <p:nvSpPr>
            <p:cNvPr id="40993" name="直接连接符 25671"/>
            <p:cNvSpPr/>
            <p:nvPr/>
          </p:nvSpPr>
          <p:spPr>
            <a:xfrm>
              <a:off x="6745" y="8180"/>
              <a:ext cx="626" cy="408"/>
            </a:xfrm>
            <a:prstGeom prst="line">
              <a:avLst/>
            </a:prstGeom>
            <a:ln w="28575" cap="flat" cmpd="sng">
              <a:solidFill>
                <a:srgbClr val="339966"/>
              </a:solidFill>
              <a:prstDash val="solid"/>
              <a:round/>
              <a:headEnd type="none" w="med" len="med"/>
              <a:tailEnd type="triangle" w="med" len="med"/>
            </a:ln>
          </p:spPr>
        </p:sp>
        <p:sp>
          <p:nvSpPr>
            <p:cNvPr id="40994" name="直接连接符 25672"/>
            <p:cNvSpPr/>
            <p:nvPr/>
          </p:nvSpPr>
          <p:spPr>
            <a:xfrm flipH="1">
              <a:off x="3614" y="5599"/>
              <a:ext cx="157" cy="271"/>
            </a:xfrm>
            <a:prstGeom prst="line">
              <a:avLst/>
            </a:prstGeom>
            <a:ln w="28575" cap="flat" cmpd="sng">
              <a:solidFill>
                <a:srgbClr val="FF0000"/>
              </a:solidFill>
              <a:prstDash val="solid"/>
              <a:round/>
              <a:headEnd type="none" w="med" len="med"/>
              <a:tailEnd type="triangle" w="med" len="med"/>
            </a:ln>
          </p:spPr>
        </p:sp>
        <p:sp>
          <p:nvSpPr>
            <p:cNvPr id="40995" name="直接连接符 25673"/>
            <p:cNvSpPr/>
            <p:nvPr/>
          </p:nvSpPr>
          <p:spPr>
            <a:xfrm>
              <a:off x="4397" y="5463"/>
              <a:ext cx="1408" cy="543"/>
            </a:xfrm>
            <a:prstGeom prst="line">
              <a:avLst/>
            </a:prstGeom>
            <a:ln w="28575" cap="flat" cmpd="sng">
              <a:solidFill>
                <a:srgbClr val="000080"/>
              </a:solidFill>
              <a:prstDash val="solid"/>
              <a:round/>
              <a:headEnd type="none" w="med" len="med"/>
              <a:tailEnd type="triangle" w="med" len="med"/>
            </a:ln>
          </p:spPr>
        </p:sp>
        <p:sp>
          <p:nvSpPr>
            <p:cNvPr id="40996" name="文本框 25674"/>
            <p:cNvSpPr txBox="1"/>
            <p:nvPr/>
          </p:nvSpPr>
          <p:spPr>
            <a:xfrm>
              <a:off x="4553" y="10218"/>
              <a:ext cx="1721" cy="411"/>
            </a:xfrm>
            <a:prstGeom prst="rect">
              <a:avLst/>
            </a:prstGeom>
            <a:solidFill>
              <a:srgbClr val="FFFFFF"/>
            </a:solidFill>
            <a:ln w="9525">
              <a:noFill/>
            </a:ln>
          </p:spPr>
          <p:txBody>
            <a:bodyPr anchor="t"/>
            <a:p>
              <a:pPr algn="just">
                <a:buFont typeface="Arial" panose="020B0604020202020204" pitchFamily="34" charset="0"/>
                <a:buNone/>
              </a:pPr>
              <a:r>
                <a:rPr lang="zh-CN" altLang="en-US" b="1" dirty="0">
                  <a:solidFill>
                    <a:srgbClr val="000000"/>
                  </a:solidFill>
                  <a:latin typeface="Times New Roman" panose="02020603050405020304" pitchFamily="18" charset="0"/>
                  <a:ea typeface="楷体_GB2312" pitchFamily="49" charset="-122"/>
                </a:rPr>
                <a:t>经济学发展历程</a:t>
              </a:r>
              <a:endParaRPr lang="zh-CN" altLang="en-US" dirty="0">
                <a:latin typeface="Tahoma" panose="020B0604030504040204" pitchFamily="34" charset="0"/>
                <a:ea typeface="宋体" panose="02010600030101010101" pitchFamily="2" charset="-122"/>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标题 28673"/>
          <p:cNvSpPr>
            <a:spLocks noGrp="1"/>
          </p:cNvSpPr>
          <p:nvPr>
            <p:ph type="title"/>
          </p:nvPr>
        </p:nvSpPr>
        <p:spPr>
          <a:ln/>
        </p:spPr>
        <p:txBody>
          <a:bodyPr wrap="square" lIns="91440" tIns="45720" rIns="91440" bIns="45720" anchor="b"/>
          <a:p>
            <a:pPr eaLnBrk="1" hangingPunct="1"/>
            <a:r>
              <a:rPr lang="zh-CN" altLang="en-US" dirty="0"/>
              <a:t>六、经济学与社会经济生活</a:t>
            </a:r>
            <a:endParaRPr lang="zh-CN" altLang="en-US" dirty="0"/>
          </a:p>
        </p:txBody>
      </p:sp>
      <p:sp>
        <p:nvSpPr>
          <p:cNvPr id="41986" name="文本占位符 28674"/>
          <p:cNvSpPr>
            <a:spLocks noGrp="1"/>
          </p:cNvSpPr>
          <p:nvPr>
            <p:ph idx="1"/>
          </p:nvPr>
        </p:nvSpPr>
        <p:spPr>
          <a:xfrm>
            <a:off x="1143000" y="2057400"/>
            <a:ext cx="7772400" cy="4343400"/>
          </a:xfrm>
          <a:ln/>
        </p:spPr>
        <p:txBody>
          <a:bodyPr wrap="square" lIns="91440" tIns="45720" rIns="91440" bIns="45720" anchor="t"/>
          <a:p>
            <a:pPr eaLnBrk="1" hangingPunct="1">
              <a:buNone/>
            </a:pPr>
            <a:r>
              <a:rPr lang="zh-CN" altLang="en-US" sz="2800" dirty="0">
                <a:ea typeface="Gulim" panose="020B0600000101010101" pitchFamily="34" charset="-127"/>
              </a:rPr>
              <a:t>学习经济学的目的在于：像经济学家一样思考。</a:t>
            </a:r>
            <a:endParaRPr lang="zh-CN" altLang="en-US" sz="2800" dirty="0">
              <a:ea typeface="Gulim" panose="020B0600000101010101" pitchFamily="34" charset="-127"/>
            </a:endParaRPr>
          </a:p>
          <a:p>
            <a:pPr eaLnBrk="1" hangingPunct="1">
              <a:buNone/>
            </a:pPr>
            <a:r>
              <a:rPr lang="en-US" altLang="zh-CN" dirty="0">
                <a:latin typeface="宋体" panose="02010600030101010101" pitchFamily="2" charset="-122"/>
              </a:rPr>
              <a:t>1.</a:t>
            </a:r>
            <a:r>
              <a:rPr lang="zh-CN" altLang="en-US" dirty="0">
                <a:latin typeface="宋体" panose="02010600030101010101" pitchFamily="2" charset="-122"/>
              </a:rPr>
              <a:t>经济学与政府</a:t>
            </a:r>
            <a:endParaRPr lang="zh-CN" altLang="en-US" dirty="0">
              <a:latin typeface="宋体" panose="02010600030101010101" pitchFamily="2" charset="-122"/>
            </a:endParaRPr>
          </a:p>
          <a:p>
            <a:pPr eaLnBrk="1" hangingPunct="1">
              <a:buNone/>
            </a:pPr>
            <a:r>
              <a:rPr lang="en-US" altLang="zh-CN" dirty="0">
                <a:latin typeface="宋体" panose="02010600030101010101" pitchFamily="2" charset="-122"/>
              </a:rPr>
              <a:t>2.</a:t>
            </a:r>
            <a:r>
              <a:rPr lang="zh-CN" altLang="en-US" dirty="0">
                <a:latin typeface="宋体" panose="02010600030101010101" pitchFamily="2" charset="-122"/>
              </a:rPr>
              <a:t>经济学与企业</a:t>
            </a:r>
            <a:endParaRPr lang="zh-CN" altLang="en-US" dirty="0">
              <a:latin typeface="宋体" panose="02010600030101010101" pitchFamily="2" charset="-122"/>
            </a:endParaRPr>
          </a:p>
          <a:p>
            <a:pPr eaLnBrk="1" hangingPunct="1">
              <a:buNone/>
            </a:pPr>
            <a:r>
              <a:rPr lang="en-US" altLang="zh-CN" dirty="0">
                <a:latin typeface="宋体" panose="02010600030101010101" pitchFamily="2" charset="-122"/>
              </a:rPr>
              <a:t>3.</a:t>
            </a:r>
            <a:r>
              <a:rPr lang="zh-CN" altLang="en-US" dirty="0">
                <a:latin typeface="宋体" panose="02010600030101010101" pitchFamily="2" charset="-122"/>
              </a:rPr>
              <a:t>经济学与个人</a:t>
            </a:r>
            <a:endParaRPr lang="zh-CN" altLang="en-US" dirty="0">
              <a:latin typeface="宋体" panose="02010600030101010101" pitchFamily="2" charset="-122"/>
            </a:endParaRPr>
          </a:p>
          <a:p>
            <a:pPr eaLnBrk="1" hangingPunct="1">
              <a:buNone/>
            </a:pPr>
            <a:r>
              <a:rPr lang="zh-CN" altLang="en-US" sz="2400" dirty="0">
                <a:latin typeface="宋体" panose="02010600030101010101" pitchFamily="2" charset="-122"/>
              </a:rPr>
              <a:t>（</a:t>
            </a:r>
            <a:r>
              <a:rPr lang="en-US" altLang="zh-CN" sz="2400" dirty="0">
                <a:latin typeface="宋体" panose="02010600030101010101" pitchFamily="2" charset="-122"/>
              </a:rPr>
              <a:t>1</a:t>
            </a:r>
            <a:r>
              <a:rPr lang="zh-CN" altLang="en-US" sz="2400" dirty="0">
                <a:latin typeface="宋体" panose="02010600030101010101" pitchFamily="2" charset="-122"/>
              </a:rPr>
              <a:t>）有助于了解生活：工资高低？</a:t>
            </a:r>
            <a:endParaRPr lang="zh-CN" altLang="en-US" sz="2400" dirty="0">
              <a:latin typeface="宋体" panose="02010600030101010101" pitchFamily="2" charset="-122"/>
            </a:endParaRPr>
          </a:p>
          <a:p>
            <a:pPr eaLnBrk="1" hangingPunct="1">
              <a:buNone/>
            </a:pPr>
            <a:r>
              <a:rPr lang="zh-CN" altLang="en-US" sz="2400" dirty="0">
                <a:latin typeface="宋体" panose="02010600030101010101" pitchFamily="2" charset="-122"/>
                <a:hlinkClick r:id="rId1" action="ppaction://hlinksldjump"/>
              </a:rPr>
              <a:t>（</a:t>
            </a:r>
            <a:r>
              <a:rPr lang="en-US" altLang="zh-CN" sz="2400" dirty="0">
                <a:latin typeface="宋体" panose="02010600030101010101" pitchFamily="2" charset="-122"/>
                <a:hlinkClick r:id="rId1" action="ppaction://hlinksldjump"/>
              </a:rPr>
              <a:t>2</a:t>
            </a:r>
            <a:r>
              <a:rPr lang="zh-CN" altLang="en-US" sz="2400" dirty="0">
                <a:latin typeface="宋体" panose="02010600030101010101" pitchFamily="2" charset="-122"/>
                <a:hlinkClick r:id="rId1" action="ppaction://hlinksldjump"/>
              </a:rPr>
              <a:t>）有助于参与经济</a:t>
            </a:r>
            <a:r>
              <a:rPr lang="zh-CN" altLang="en-US" sz="2400" dirty="0">
                <a:latin typeface="宋体" panose="02010600030101010101" pitchFamily="2" charset="-122"/>
              </a:rPr>
              <a:t>：例如，积极参与交换</a:t>
            </a:r>
            <a:endParaRPr lang="zh-CN" altLang="en-US" sz="2400" dirty="0">
              <a:latin typeface="宋体" panose="02010600030101010101" pitchFamily="2" charset="-122"/>
            </a:endParaRPr>
          </a:p>
          <a:p>
            <a:pPr eaLnBrk="1" hangingPunct="1">
              <a:buNone/>
            </a:pPr>
            <a:r>
              <a:rPr lang="zh-CN" altLang="en-US" sz="2400" dirty="0">
                <a:latin typeface="宋体" panose="02010600030101010101" pitchFamily="2" charset="-122"/>
              </a:rPr>
              <a:t>（</a:t>
            </a:r>
            <a:r>
              <a:rPr lang="en-US" altLang="zh-CN" sz="2400" dirty="0">
                <a:latin typeface="宋体" panose="02010600030101010101" pitchFamily="2" charset="-122"/>
              </a:rPr>
              <a:t>3</a:t>
            </a:r>
            <a:r>
              <a:rPr lang="zh-CN" altLang="en-US" sz="2400" dirty="0">
                <a:latin typeface="宋体" panose="02010600030101010101" pitchFamily="2" charset="-122"/>
              </a:rPr>
              <a:t>）有助于评判政策</a:t>
            </a:r>
            <a:endParaRPr lang="zh-CN" altLang="en-US" sz="2400" dirty="0">
              <a:latin typeface="宋体" panose="02010600030101010101" pitchFamily="2" charset="-122"/>
            </a:endParaRPr>
          </a:p>
        </p:txBody>
      </p:sp>
      <p:sp>
        <p:nvSpPr>
          <p:cNvPr id="41987" name="动作按钮: 前进或下一项 28675">
            <a:hlinkClick r:id="rId2" action="ppaction://hlinksldjump"/>
          </p:cNvPr>
          <p:cNvSpPr/>
          <p:nvPr/>
        </p:nvSpPr>
        <p:spPr>
          <a:xfrm>
            <a:off x="8101013" y="5815013"/>
            <a:ext cx="1042987" cy="1042987"/>
          </a:xfrm>
          <a:prstGeom prst="actionButtonForwardNext">
            <a:avLst/>
          </a:prstGeom>
          <a:solidFill>
            <a:schemeClr val="accent1"/>
          </a:solidFill>
          <a:ln w="9525">
            <a:noFill/>
          </a:ln>
        </p:spPr>
        <p:txBody>
          <a:bodyPr anchor="t"/>
          <a:p>
            <a:pPr>
              <a:buFont typeface="Arial" panose="020B0604020202020204" pitchFamily="34" charset="0"/>
              <a:buNone/>
            </a:pPr>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标题 40961"/>
          <p:cNvSpPr>
            <a:spLocks noGrp="1"/>
          </p:cNvSpPr>
          <p:nvPr>
            <p:ph type="title"/>
          </p:nvPr>
        </p:nvSpPr>
        <p:spPr>
          <a:xfrm>
            <a:off x="1150938" y="381000"/>
            <a:ext cx="7231062" cy="1295400"/>
          </a:xfrm>
          <a:ln/>
        </p:spPr>
        <p:txBody>
          <a:bodyPr wrap="square" lIns="91440" tIns="45720" rIns="91440" bIns="45720" anchor="b"/>
          <a:p>
            <a:pPr eaLnBrk="1" hangingPunct="1"/>
            <a:r>
              <a:rPr lang="zh-CN" altLang="en-US" sz="3600" dirty="0"/>
              <a:t>贸易理论之：绝对优势理论</a:t>
            </a:r>
            <a:br>
              <a:rPr lang="zh-CN" altLang="en-US" sz="3600" dirty="0"/>
            </a:br>
            <a:r>
              <a:rPr lang="zh-CN" altLang="en-US" sz="3600" dirty="0"/>
              <a:t>                 </a:t>
            </a:r>
            <a:endParaRPr lang="zh-CN" altLang="en-US" dirty="0"/>
          </a:p>
        </p:txBody>
      </p:sp>
      <p:graphicFrame>
        <p:nvGraphicFramePr>
          <p:cNvPr id="43010" name="内容占位符 40962"/>
          <p:cNvGraphicFramePr>
            <a:graphicFrameLocks noGrp="1"/>
          </p:cNvGraphicFramePr>
          <p:nvPr>
            <p:ph idx="1"/>
          </p:nvPr>
        </p:nvGraphicFramePr>
        <p:xfrm>
          <a:off x="1143000" y="1981200"/>
          <a:ext cx="7086600" cy="2895600"/>
        </p:xfrm>
        <a:graphic>
          <a:graphicData uri="http://schemas.openxmlformats.org/presentationml/2006/ole">
            <mc:AlternateContent xmlns:mc="http://schemas.openxmlformats.org/markup-compatibility/2006">
              <mc:Choice xmlns:v="urn:schemas-microsoft-com:vml" Requires="v">
                <p:oleObj spid="_x0000_s3076" name="" r:id="rId1" imgW="5181600" imgH="1612900" progId="Excel.Sheet.8">
                  <p:embed/>
                </p:oleObj>
              </mc:Choice>
              <mc:Fallback>
                <p:oleObj name="" r:id="rId1" imgW="5181600" imgH="1612900" progId="Excel.Sheet.8">
                  <p:embed/>
                  <p:pic>
                    <p:nvPicPr>
                      <p:cNvPr id="0" name="图片 3075"/>
                      <p:cNvPicPr/>
                      <p:nvPr/>
                    </p:nvPicPr>
                    <p:blipFill>
                      <a:blip r:embed="rId2"/>
                      <a:stretch>
                        <a:fillRect/>
                      </a:stretch>
                    </p:blipFill>
                    <p:spPr>
                      <a:xfrm>
                        <a:off x="1143000" y="1981200"/>
                        <a:ext cx="7086600" cy="2895600"/>
                      </a:xfrm>
                      <a:prstGeom prst="rect">
                        <a:avLst/>
                      </a:prstGeom>
                      <a:noFill/>
                      <a:ln w="38100">
                        <a:miter/>
                      </a:ln>
                    </p:spPr>
                  </p:pic>
                </p:oleObj>
              </mc:Fallback>
            </mc:AlternateContent>
          </a:graphicData>
        </a:graphic>
      </p:graphicFrame>
      <p:sp>
        <p:nvSpPr>
          <p:cNvPr id="43011" name="文本框 40963"/>
          <p:cNvSpPr txBox="1"/>
          <p:nvPr/>
        </p:nvSpPr>
        <p:spPr>
          <a:xfrm>
            <a:off x="1143000" y="5257800"/>
            <a:ext cx="7239000" cy="822325"/>
          </a:xfrm>
          <a:prstGeom prst="rect">
            <a:avLst/>
          </a:prstGeom>
          <a:noFill/>
          <a:ln w="9525">
            <a:noFill/>
          </a:ln>
        </p:spPr>
        <p:txBody>
          <a:bodyPr anchor="t">
            <a:spAutoFit/>
          </a:bodyPr>
          <a:p>
            <a:pPr>
              <a:spcBef>
                <a:spcPct val="50000"/>
              </a:spcBef>
              <a:buFont typeface="Arial" panose="020B0604020202020204" pitchFamily="34" charset="0"/>
              <a:buNone/>
            </a:pPr>
            <a:r>
              <a:rPr lang="zh-CN" altLang="en-US" b="1" dirty="0">
                <a:solidFill>
                  <a:srgbClr val="0000CC"/>
                </a:solidFill>
                <a:latin typeface="Tahoma" panose="020B0604030504040204" pitchFamily="34" charset="0"/>
                <a:ea typeface="宋体" panose="02010600030101010101" pitchFamily="2" charset="-122"/>
              </a:rPr>
              <a:t>小</a:t>
            </a:r>
            <a:r>
              <a:rPr lang="zh-CN" altLang="en-US" sz="2400" b="1" dirty="0">
                <a:solidFill>
                  <a:srgbClr val="0000CC"/>
                </a:solidFill>
                <a:latin typeface="Times New Roman" panose="02020603050405020304" pitchFamily="18" charset="0"/>
                <a:ea typeface="宋体" panose="02010600030101010101" pitchFamily="2" charset="-122"/>
              </a:rPr>
              <a:t>麦与布的交换比率为：</a:t>
            </a:r>
            <a:r>
              <a:rPr lang="en-US" altLang="zh-CN" sz="2400" b="1" dirty="0">
                <a:solidFill>
                  <a:srgbClr val="0000CC"/>
                </a:solidFill>
                <a:latin typeface="Times New Roman" panose="02020603050405020304" pitchFamily="18" charset="0"/>
                <a:ea typeface="宋体" panose="02010600030101010101" pitchFamily="2" charset="-122"/>
              </a:rPr>
              <a:t>1</a:t>
            </a:r>
            <a:r>
              <a:rPr lang="zh-CN" altLang="en-US" sz="2400" b="1" dirty="0">
                <a:solidFill>
                  <a:srgbClr val="0000CC"/>
                </a:solidFill>
                <a:latin typeface="Times New Roman" panose="02020603050405020304" pitchFamily="18" charset="0"/>
                <a:ea typeface="宋体" panose="02010600030101010101" pitchFamily="2" charset="-122"/>
              </a:rPr>
              <a:t>：</a:t>
            </a:r>
            <a:r>
              <a:rPr lang="en-US" altLang="zh-CN" sz="2400" b="1" dirty="0">
                <a:solidFill>
                  <a:srgbClr val="0000CC"/>
                </a:solidFill>
                <a:latin typeface="Times New Roman" panose="02020603050405020304" pitchFamily="18" charset="0"/>
                <a:ea typeface="宋体" panose="02010600030101010101" pitchFamily="2" charset="-122"/>
              </a:rPr>
              <a:t>2</a:t>
            </a:r>
            <a:r>
              <a:rPr lang="zh-CN" altLang="en-US" sz="2400" b="1" dirty="0">
                <a:solidFill>
                  <a:srgbClr val="0000CC"/>
                </a:solidFill>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交换以后，各人均拥有</a:t>
            </a:r>
            <a:r>
              <a:rPr lang="en-US" altLang="zh-CN" sz="2400" dirty="0">
                <a:latin typeface="Times New Roman" panose="02020603050405020304" pitchFamily="18" charset="0"/>
                <a:ea typeface="宋体" panose="02010600030101010101" pitchFamily="2" charset="-122"/>
              </a:rPr>
              <a:t>1</a:t>
            </a:r>
            <a:r>
              <a:rPr lang="zh-CN" altLang="en-US" sz="2400" dirty="0">
                <a:latin typeface="Times New Roman" panose="02020603050405020304" pitchFamily="18" charset="0"/>
                <a:ea typeface="宋体" panose="02010600030101010101" pitchFamily="2" charset="-122"/>
              </a:rPr>
              <a:t>单位小麦；</a:t>
            </a:r>
            <a:r>
              <a:rPr lang="en-US" altLang="zh-CN" sz="2400" dirty="0">
                <a:latin typeface="Times New Roman" panose="02020603050405020304" pitchFamily="18" charset="0"/>
                <a:ea typeface="宋体" panose="02010600030101010101" pitchFamily="2" charset="-122"/>
              </a:rPr>
              <a:t>2</a:t>
            </a:r>
            <a:r>
              <a:rPr lang="zh-CN" altLang="en-US" sz="2400" dirty="0">
                <a:latin typeface="Times New Roman" panose="02020603050405020304" pitchFamily="18" charset="0"/>
                <a:ea typeface="宋体" panose="02010600030101010101" pitchFamily="2" charset="-122"/>
              </a:rPr>
              <a:t>单位布，社会福利均得到改善。</a:t>
            </a:r>
            <a:endParaRPr lang="zh-CN" altLang="en-US" sz="2400" dirty="0">
              <a:latin typeface="Times New Roman" panose="02020603050405020304" pitchFamily="18" charset="0"/>
              <a:ea typeface="宋体" panose="02010600030101010101" pitchFamily="2" charset="-122"/>
            </a:endParaRPr>
          </a:p>
        </p:txBody>
      </p:sp>
      <p:sp>
        <p:nvSpPr>
          <p:cNvPr id="43012" name="文本框 40965"/>
          <p:cNvSpPr txBox="1"/>
          <p:nvPr/>
        </p:nvSpPr>
        <p:spPr>
          <a:xfrm>
            <a:off x="1050925" y="4908550"/>
            <a:ext cx="4997450" cy="366713"/>
          </a:xfrm>
          <a:prstGeom prst="rect">
            <a:avLst/>
          </a:prstGeom>
          <a:noFill/>
          <a:ln w="9525">
            <a:noFill/>
          </a:ln>
        </p:spPr>
        <p:txBody>
          <a:bodyPr wrap="none" anchor="t">
            <a:spAutoFit/>
          </a:bodyPr>
          <a:p>
            <a:pPr>
              <a:buFont typeface="Arial" panose="020B0604020202020204" pitchFamily="34" charset="0"/>
              <a:buNone/>
            </a:pPr>
            <a:r>
              <a:rPr lang="zh-CN" altLang="en-US" dirty="0">
                <a:latin typeface="Tahoma" panose="020B0604030504040204" pitchFamily="34" charset="0"/>
                <a:ea typeface="宋体" panose="02010600030101010101" pitchFamily="2" charset="-122"/>
              </a:rPr>
              <a:t>注</a:t>
            </a:r>
            <a:r>
              <a:rPr lang="en-US" altLang="zh-CN" dirty="0">
                <a:latin typeface="Tahoma" panose="020B0604030504040204" pitchFamily="34" charset="0"/>
                <a:ea typeface="宋体" panose="02010600030101010101" pitchFamily="2" charset="-122"/>
              </a:rPr>
              <a:t>*</a:t>
            </a:r>
            <a:r>
              <a:rPr lang="zh-CN" altLang="en-US" dirty="0">
                <a:latin typeface="Tahoma" panose="020B0604030504040204" pitchFamily="34" charset="0"/>
                <a:ea typeface="宋体" panose="02010600030101010101" pitchFamily="2" charset="-122"/>
              </a:rPr>
              <a:t>表示投入</a:t>
            </a:r>
            <a:r>
              <a:rPr lang="en-US" altLang="zh-CN" dirty="0">
                <a:latin typeface="Tahoma" panose="020B0604030504040204" pitchFamily="34" charset="0"/>
                <a:ea typeface="宋体" panose="02010600030101010101" pitchFamily="2" charset="-122"/>
              </a:rPr>
              <a:t>100</a:t>
            </a:r>
            <a:r>
              <a:rPr lang="zh-CN" altLang="en-US" dirty="0">
                <a:latin typeface="Tahoma" panose="020B0604030504040204" pitchFamily="34" charset="0"/>
                <a:ea typeface="宋体" panose="02010600030101010101" pitchFamily="2" charset="-122"/>
              </a:rPr>
              <a:t>个单位劳动生产</a:t>
            </a:r>
            <a:r>
              <a:rPr lang="en-US" altLang="zh-CN" dirty="0">
                <a:latin typeface="Tahoma" panose="020B0604030504040204" pitchFamily="34" charset="0"/>
                <a:ea typeface="宋体" panose="02010600030101010101" pitchFamily="2" charset="-122"/>
              </a:rPr>
              <a:t>1</a:t>
            </a:r>
            <a:r>
              <a:rPr lang="zh-CN" altLang="en-US" dirty="0">
                <a:latin typeface="Tahoma" panose="020B0604030504040204" pitchFamily="34" charset="0"/>
                <a:ea typeface="宋体" panose="02010600030101010101" pitchFamily="2" charset="-122"/>
              </a:rPr>
              <a:t>个单位小麦。 </a:t>
            </a:r>
            <a:endParaRPr lang="zh-CN" altLang="en-US" dirty="0">
              <a:latin typeface="Tahoma" panose="020B0604030504040204" pitchFamily="34" charset="0"/>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4033" name="内容占位符 43019" descr="R{[T8`$3059}ZTA8]GF`HXF"/>
          <p:cNvPicPr>
            <a:picLocks noGrp="1" noChangeAspect="1"/>
          </p:cNvPicPr>
          <p:nvPr>
            <p:ph sz="half" idx="2"/>
          </p:nvPr>
        </p:nvPicPr>
        <p:blipFill>
          <a:blip r:embed="rId1"/>
          <a:stretch>
            <a:fillRect/>
          </a:stretch>
        </p:blipFill>
        <p:spPr>
          <a:xfrm>
            <a:off x="4419600" y="-73025"/>
            <a:ext cx="4724400" cy="3668713"/>
          </a:xfrm>
          <a:ln/>
        </p:spPr>
      </p:pic>
      <p:sp>
        <p:nvSpPr>
          <p:cNvPr id="44034" name="标题 43009"/>
          <p:cNvSpPr>
            <a:spLocks noGrp="1"/>
          </p:cNvSpPr>
          <p:nvPr>
            <p:ph type="title"/>
          </p:nvPr>
        </p:nvSpPr>
        <p:spPr>
          <a:xfrm>
            <a:off x="307975" y="288925"/>
            <a:ext cx="7793038" cy="1219200"/>
          </a:xfrm>
          <a:ln/>
        </p:spPr>
        <p:txBody>
          <a:bodyPr wrap="square" lIns="91440" tIns="45720" rIns="91440" bIns="45720" anchor="b"/>
          <a:p>
            <a:pPr eaLnBrk="1" hangingPunct="1"/>
            <a:r>
              <a:rPr lang="zh-CN" altLang="en-US" sz="4000" dirty="0"/>
              <a:t>贸易理论之</a:t>
            </a:r>
            <a:r>
              <a:rPr lang="en-US" altLang="zh-CN" sz="4000" dirty="0"/>
              <a:t>:</a:t>
            </a:r>
            <a:br>
              <a:rPr lang="en-US" altLang="zh-CN" sz="4000" dirty="0"/>
            </a:br>
            <a:r>
              <a:rPr lang="zh-CN" altLang="en-US" sz="3200" dirty="0"/>
              <a:t>比较优势理论及应用</a:t>
            </a:r>
            <a:endParaRPr lang="zh-CN" altLang="en-US" sz="3200" dirty="0"/>
          </a:p>
        </p:txBody>
      </p:sp>
      <p:sp>
        <p:nvSpPr>
          <p:cNvPr id="44035" name="文本占位符 43010"/>
          <p:cNvSpPr>
            <a:spLocks noGrp="1"/>
          </p:cNvSpPr>
          <p:nvPr>
            <p:ph type="body" sz="half" idx="1"/>
          </p:nvPr>
        </p:nvSpPr>
        <p:spPr>
          <a:xfrm>
            <a:off x="484188" y="2036763"/>
            <a:ext cx="3810000" cy="4114800"/>
          </a:xfrm>
          <a:ln/>
        </p:spPr>
        <p:txBody>
          <a:bodyPr wrap="square" lIns="91440" tIns="45720" rIns="91440" bIns="45720" anchor="t"/>
          <a:p>
            <a:pPr eaLnBrk="1" hangingPunct="1">
              <a:lnSpc>
                <a:spcPct val="80000"/>
              </a:lnSpc>
              <a:buNone/>
            </a:pPr>
            <a:r>
              <a:rPr lang="zh-CN" altLang="en-US" sz="2000" dirty="0"/>
              <a:t>（</a:t>
            </a:r>
            <a:r>
              <a:rPr lang="en-US" altLang="zh-CN" sz="2000" dirty="0"/>
              <a:t>1</a:t>
            </a:r>
            <a:r>
              <a:rPr lang="zh-CN" altLang="en-US" sz="2000" dirty="0"/>
              <a:t>）律师打字比打字员快，他为什么还要雇佣打字员？</a:t>
            </a:r>
            <a:endParaRPr lang="zh-CN" altLang="en-US" sz="2000" dirty="0"/>
          </a:p>
          <a:p>
            <a:pPr eaLnBrk="1" hangingPunct="1">
              <a:lnSpc>
                <a:spcPct val="80000"/>
              </a:lnSpc>
              <a:buNone/>
            </a:pPr>
            <a:endParaRPr lang="zh-CN" altLang="en-US" sz="2000" dirty="0"/>
          </a:p>
          <a:p>
            <a:pPr eaLnBrk="1" hangingPunct="1">
              <a:lnSpc>
                <a:spcPct val="80000"/>
              </a:lnSpc>
              <a:buNone/>
            </a:pPr>
            <a:r>
              <a:rPr lang="zh-CN" altLang="en-US" sz="2000" dirty="0"/>
              <a:t>  </a:t>
            </a:r>
            <a:endParaRPr lang="zh-CN" altLang="en-US" sz="2000" dirty="0"/>
          </a:p>
          <a:p>
            <a:pPr eaLnBrk="1" hangingPunct="1">
              <a:lnSpc>
                <a:spcPct val="80000"/>
              </a:lnSpc>
              <a:buNone/>
            </a:pPr>
            <a:r>
              <a:rPr lang="zh-CN" altLang="en-US" sz="2000" dirty="0"/>
              <a:t>（</a:t>
            </a:r>
            <a:r>
              <a:rPr lang="en-US" altLang="zh-CN" sz="2000" dirty="0"/>
              <a:t>2</a:t>
            </a:r>
            <a:r>
              <a:rPr lang="zh-CN" altLang="en-US" sz="2000" dirty="0"/>
              <a:t>） 梅西应当自己做家务还是请保姆来做家务？</a:t>
            </a:r>
            <a:endParaRPr lang="zh-CN" altLang="en-US" sz="2000" dirty="0"/>
          </a:p>
        </p:txBody>
      </p:sp>
      <p:sp>
        <p:nvSpPr>
          <p:cNvPr id="44036" name="矩形 43016"/>
          <p:cNvSpPr>
            <a:spLocks noChangeAspect="1"/>
          </p:cNvSpPr>
          <p:nvPr/>
        </p:nvSpPr>
        <p:spPr>
          <a:xfrm>
            <a:off x="4024313" y="2762250"/>
            <a:ext cx="1095375" cy="1333500"/>
          </a:xfrm>
          <a:prstGeom prst="rect">
            <a:avLst/>
          </a:prstGeom>
          <a:noFill/>
          <a:ln w="9525">
            <a:noFill/>
          </a:ln>
        </p:spPr>
        <p:txBody>
          <a:bodyPr anchor="t"/>
          <a:p>
            <a:pPr>
              <a:buFont typeface="Arial" panose="020B0604020202020204" pitchFamily="34" charset="0"/>
              <a:buNone/>
            </a:pPr>
            <a:endParaRPr lang="zh-CN" altLang="en-US" dirty="0">
              <a:latin typeface="Arial" panose="020B0604020202020204" pitchFamily="34" charset="0"/>
              <a:ea typeface="宋体" panose="02010600030101010101" pitchFamily="2" charset="-122"/>
            </a:endParaRPr>
          </a:p>
        </p:txBody>
      </p:sp>
      <p:graphicFrame>
        <p:nvGraphicFramePr>
          <p:cNvPr id="2" name="表格 1"/>
          <p:cNvGraphicFramePr/>
          <p:nvPr/>
        </p:nvGraphicFramePr>
        <p:xfrm>
          <a:off x="387350" y="4079875"/>
          <a:ext cx="8369300" cy="2071688"/>
        </p:xfrm>
        <a:graphic>
          <a:graphicData uri="http://schemas.openxmlformats.org/drawingml/2006/table">
            <a:tbl>
              <a:tblPr firstRow="1" bandRow="1">
                <a:tableStyleId>{5C22544A-7EE6-4342-B048-85BDC9FD1C3A}</a:tableStyleId>
              </a:tblPr>
              <a:tblGrid>
                <a:gridCol w="1449070"/>
                <a:gridCol w="684530"/>
                <a:gridCol w="997585"/>
                <a:gridCol w="1447800"/>
                <a:gridCol w="1497330"/>
                <a:gridCol w="1203325"/>
                <a:gridCol w="1089660"/>
              </a:tblGrid>
              <a:tr h="381000">
                <a:tc rowSpan="2">
                  <a:txBody>
                    <a:bodyPr/>
                    <a:p>
                      <a:pPr algn="ctr">
                        <a:buNone/>
                      </a:pPr>
                      <a:endParaRPr lang="zh-CN" altLang="en-US">
                        <a:solidFill>
                          <a:schemeClr val="tx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gridSpan="2">
                  <a:txBody>
                    <a:bodyPr/>
                    <a:p>
                      <a:pPr algn="ctr">
                        <a:buNone/>
                      </a:pPr>
                      <a:r>
                        <a:rPr lang="zh-CN" altLang="en-US">
                          <a:solidFill>
                            <a:schemeClr val="tx1"/>
                          </a:solidFill>
                        </a:rPr>
                        <a:t>分工前</a:t>
                      </a:r>
                      <a:endParaRPr lang="zh-CN" altLang="en-US">
                        <a:solidFill>
                          <a:schemeClr val="tx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hMerge="1">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gridSpan="2">
                  <a:txBody>
                    <a:bodyPr/>
                    <a:p>
                      <a:pPr algn="ctr">
                        <a:buNone/>
                      </a:pPr>
                      <a:r>
                        <a:rPr lang="zh-CN" altLang="en-US">
                          <a:solidFill>
                            <a:schemeClr val="tx1"/>
                          </a:solidFill>
                        </a:rPr>
                        <a:t>机会成本</a:t>
                      </a:r>
                      <a:endParaRPr lang="zh-CN" altLang="en-US">
                        <a:solidFill>
                          <a:schemeClr val="tx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hMerge="1">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gridSpan="2">
                  <a:txBody>
                    <a:bodyPr/>
                    <a:p>
                      <a:pPr algn="ctr">
                        <a:buNone/>
                      </a:pPr>
                      <a:r>
                        <a:rPr lang="zh-CN" altLang="en-US">
                          <a:solidFill>
                            <a:schemeClr val="tx1"/>
                          </a:solidFill>
                        </a:rPr>
                        <a:t>分工后</a:t>
                      </a:r>
                      <a:endParaRPr lang="zh-CN" altLang="en-US">
                        <a:solidFill>
                          <a:schemeClr val="tx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hMerge="1">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r>
              <a:tr h="381000">
                <a:tc vMerge="1">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zh-CN" altLang="en-US">
                          <a:solidFill>
                            <a:schemeClr val="tx1"/>
                          </a:solidFill>
                        </a:rPr>
                        <a:t>呢绒</a:t>
                      </a:r>
                      <a:endParaRPr lang="zh-CN" altLang="en-US">
                        <a:solidFill>
                          <a:schemeClr val="tx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zh-CN" altLang="en-US">
                          <a:solidFill>
                            <a:schemeClr val="tx1"/>
                          </a:solidFill>
                        </a:rPr>
                        <a:t>酒</a:t>
                      </a:r>
                      <a:endParaRPr lang="zh-CN" altLang="en-US">
                        <a:solidFill>
                          <a:schemeClr val="tx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zh-CN" altLang="en-US">
                          <a:solidFill>
                            <a:schemeClr val="tx1"/>
                          </a:solidFill>
                        </a:rPr>
                        <a:t>呢绒</a:t>
                      </a:r>
                      <a:endParaRPr lang="zh-CN" altLang="en-US">
                        <a:solidFill>
                          <a:schemeClr val="tx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zh-CN" altLang="en-US">
                          <a:solidFill>
                            <a:schemeClr val="tx1"/>
                          </a:solidFill>
                        </a:rPr>
                        <a:t>酒</a:t>
                      </a:r>
                      <a:endParaRPr lang="zh-CN" altLang="en-US">
                        <a:solidFill>
                          <a:schemeClr val="tx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zh-CN" altLang="en-US">
                          <a:solidFill>
                            <a:schemeClr val="tx1"/>
                          </a:solidFill>
                        </a:rPr>
                        <a:t>呢绒</a:t>
                      </a:r>
                      <a:endParaRPr lang="zh-CN" altLang="en-US">
                        <a:solidFill>
                          <a:schemeClr val="tx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zh-CN" altLang="en-US">
                          <a:solidFill>
                            <a:schemeClr val="tx1"/>
                          </a:solidFill>
                        </a:rPr>
                        <a:t>酒</a:t>
                      </a:r>
                      <a:endParaRPr lang="zh-CN" altLang="en-US">
                        <a:solidFill>
                          <a:schemeClr val="tx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r>
              <a:tr h="381000">
                <a:tc>
                  <a:txBody>
                    <a:bodyPr/>
                    <a:p>
                      <a:pPr algn="ctr">
                        <a:buNone/>
                      </a:pPr>
                      <a:r>
                        <a:rPr lang="zh-CN" altLang="en-US">
                          <a:solidFill>
                            <a:schemeClr val="tx1"/>
                          </a:solidFill>
                        </a:rPr>
                        <a:t>英国的劳动</a:t>
                      </a:r>
                      <a:endParaRPr lang="zh-CN" altLang="en-US">
                        <a:solidFill>
                          <a:schemeClr val="tx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a:solidFill>
                            <a:schemeClr val="tx1"/>
                          </a:solidFill>
                        </a:rPr>
                        <a:t>100</a:t>
                      </a:r>
                      <a:endParaRPr lang="en-US" altLang="zh-CN">
                        <a:solidFill>
                          <a:schemeClr val="tx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a:solidFill>
                            <a:schemeClr val="tx1"/>
                          </a:solidFill>
                        </a:rPr>
                        <a:t>120</a:t>
                      </a:r>
                      <a:endParaRPr lang="en-US" altLang="zh-CN">
                        <a:solidFill>
                          <a:schemeClr val="tx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200">
                          <a:solidFill>
                            <a:schemeClr val="tx1"/>
                          </a:solidFill>
                        </a:rPr>
                        <a:t>100/120=</a:t>
                      </a:r>
                      <a:r>
                        <a:rPr lang="en-US">
                          <a:solidFill>
                            <a:srgbClr val="C00000"/>
                          </a:solidFill>
                        </a:rPr>
                        <a:t>0.833</a:t>
                      </a:r>
                      <a:endParaRPr lang="en-US">
                        <a:solidFill>
                          <a:srgbClr val="C00000"/>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200">
                          <a:solidFill>
                            <a:schemeClr val="tx1"/>
                          </a:solidFill>
                        </a:rPr>
                        <a:t>120/100=</a:t>
                      </a:r>
                      <a:r>
                        <a:rPr lang="en-US" altLang="zh-CN">
                          <a:solidFill>
                            <a:schemeClr val="tx1"/>
                          </a:solidFill>
                        </a:rPr>
                        <a:t>1.2</a:t>
                      </a:r>
                      <a:endParaRPr lang="en-US" altLang="zh-CN">
                        <a:solidFill>
                          <a:schemeClr val="tx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a:solidFill>
                            <a:schemeClr val="tx1"/>
                          </a:solidFill>
                        </a:rPr>
                        <a:t>220</a:t>
                      </a:r>
                      <a:endParaRPr lang="en-US" altLang="zh-CN">
                        <a:solidFill>
                          <a:schemeClr val="tx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a:solidFill>
                            <a:schemeClr val="tx1"/>
                          </a:solidFill>
                        </a:rPr>
                        <a:t>/</a:t>
                      </a:r>
                      <a:endParaRPr lang="en-US" altLang="zh-CN">
                        <a:solidFill>
                          <a:schemeClr val="tx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r>
              <a:tr h="381000">
                <a:tc>
                  <a:txBody>
                    <a:bodyPr/>
                    <a:p>
                      <a:pPr algn="ctr">
                        <a:buNone/>
                      </a:pPr>
                      <a:r>
                        <a:rPr lang="zh-CN" altLang="en-US">
                          <a:solidFill>
                            <a:schemeClr val="tx1"/>
                          </a:solidFill>
                        </a:rPr>
                        <a:t>葡国的劳动</a:t>
                      </a:r>
                      <a:endParaRPr lang="zh-CN" altLang="en-US">
                        <a:solidFill>
                          <a:schemeClr val="tx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a:solidFill>
                            <a:schemeClr val="tx1"/>
                          </a:solidFill>
                        </a:rPr>
                        <a:t>90</a:t>
                      </a:r>
                      <a:endParaRPr lang="en-US" altLang="zh-CN">
                        <a:solidFill>
                          <a:schemeClr val="tx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a:solidFill>
                            <a:schemeClr val="tx1"/>
                          </a:solidFill>
                        </a:rPr>
                        <a:t>80</a:t>
                      </a:r>
                      <a:endParaRPr lang="en-US" altLang="zh-CN">
                        <a:solidFill>
                          <a:schemeClr val="tx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200">
                          <a:solidFill>
                            <a:schemeClr val="tx1"/>
                          </a:solidFill>
                        </a:rPr>
                        <a:t>90/80=</a:t>
                      </a:r>
                      <a:r>
                        <a:rPr lang="en-US" altLang="zh-CN">
                          <a:solidFill>
                            <a:schemeClr val="tx1"/>
                          </a:solidFill>
                        </a:rPr>
                        <a:t>1.125</a:t>
                      </a:r>
                      <a:endParaRPr lang="en-US" altLang="zh-CN">
                        <a:solidFill>
                          <a:schemeClr val="tx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sz="1200">
                          <a:solidFill>
                            <a:schemeClr val="tx1"/>
                          </a:solidFill>
                        </a:rPr>
                        <a:t>80/90=</a:t>
                      </a:r>
                      <a:r>
                        <a:rPr lang="en-US" altLang="zh-CN">
                          <a:solidFill>
                            <a:srgbClr val="C00000"/>
                          </a:solidFill>
                        </a:rPr>
                        <a:t>0.9</a:t>
                      </a:r>
                      <a:endParaRPr lang="en-US" altLang="zh-CN">
                        <a:solidFill>
                          <a:srgbClr val="C00000"/>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a:solidFill>
                            <a:schemeClr val="tx1"/>
                          </a:solidFill>
                        </a:rPr>
                        <a:t>/</a:t>
                      </a:r>
                      <a:endParaRPr lang="en-US" altLang="zh-CN">
                        <a:solidFill>
                          <a:schemeClr val="tx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a:solidFill>
                            <a:schemeClr val="tx1"/>
                          </a:solidFill>
                        </a:rPr>
                        <a:t>170</a:t>
                      </a:r>
                      <a:endParaRPr lang="en-US" altLang="zh-CN">
                        <a:solidFill>
                          <a:schemeClr val="tx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r>
              <a:tr h="381000">
                <a:tc>
                  <a:txBody>
                    <a:bodyPr/>
                    <a:p>
                      <a:pPr algn="ctr">
                        <a:buNone/>
                      </a:pPr>
                      <a:r>
                        <a:rPr lang="zh-CN" altLang="en-US">
                          <a:solidFill>
                            <a:schemeClr val="tx1"/>
                          </a:solidFill>
                        </a:rPr>
                        <a:t>产量合计</a:t>
                      </a:r>
                      <a:endParaRPr lang="zh-CN" altLang="en-US">
                        <a:solidFill>
                          <a:schemeClr val="tx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a:solidFill>
                            <a:schemeClr val="tx1"/>
                          </a:solidFill>
                        </a:rPr>
                        <a:t>2</a:t>
                      </a:r>
                      <a:endParaRPr lang="en-US" altLang="zh-CN">
                        <a:solidFill>
                          <a:schemeClr val="tx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a:solidFill>
                            <a:schemeClr val="tx1"/>
                          </a:solidFill>
                        </a:rPr>
                        <a:t>2</a:t>
                      </a:r>
                      <a:endParaRPr lang="en-US" altLang="zh-CN">
                        <a:solidFill>
                          <a:schemeClr val="tx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a:solidFill>
                            <a:schemeClr val="tx1"/>
                          </a:solidFill>
                        </a:rPr>
                        <a:t>/</a:t>
                      </a:r>
                      <a:endParaRPr lang="en-US" altLang="zh-CN">
                        <a:solidFill>
                          <a:schemeClr val="tx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a:solidFill>
                            <a:schemeClr val="tx1"/>
                          </a:solidFill>
                        </a:rPr>
                        <a:t>/</a:t>
                      </a:r>
                      <a:endParaRPr lang="en-US" altLang="zh-CN">
                        <a:solidFill>
                          <a:schemeClr val="tx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a:solidFill>
                            <a:schemeClr val="tx1"/>
                          </a:solidFill>
                        </a:rPr>
                        <a:t>2.2</a:t>
                      </a:r>
                      <a:endParaRPr lang="en-US" altLang="zh-CN">
                        <a:solidFill>
                          <a:schemeClr val="tx1"/>
                        </a:solidFill>
                      </a:endParaRPr>
                    </a:p>
                    <a:p>
                      <a:pPr algn="ctr">
                        <a:buNone/>
                      </a:pPr>
                      <a:r>
                        <a:rPr lang="zh-CN" altLang="en-US" sz="1200">
                          <a:solidFill>
                            <a:schemeClr val="tx1"/>
                          </a:solidFill>
                        </a:rPr>
                        <a:t>（</a:t>
                      </a:r>
                      <a:r>
                        <a:rPr lang="en-US" altLang="zh-CN" sz="1200">
                          <a:solidFill>
                            <a:schemeClr val="tx1"/>
                          </a:solidFill>
                        </a:rPr>
                        <a:t>220/100</a:t>
                      </a:r>
                      <a:r>
                        <a:rPr lang="zh-CN" altLang="en-US" sz="1200">
                          <a:solidFill>
                            <a:schemeClr val="tx1"/>
                          </a:solidFill>
                        </a:rPr>
                        <a:t>）</a:t>
                      </a:r>
                      <a:endParaRPr lang="zh-CN" altLang="en-US" sz="1200">
                        <a:solidFill>
                          <a:schemeClr val="tx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algn="ctr">
                        <a:buNone/>
                      </a:pPr>
                      <a:r>
                        <a:rPr lang="en-US" altLang="zh-CN">
                          <a:solidFill>
                            <a:schemeClr val="tx1"/>
                          </a:solidFill>
                        </a:rPr>
                        <a:t>2.125</a:t>
                      </a:r>
                      <a:r>
                        <a:rPr lang="zh-CN" altLang="en-US" sz="1200">
                          <a:solidFill>
                            <a:schemeClr val="tx1"/>
                          </a:solidFill>
                        </a:rPr>
                        <a:t>（</a:t>
                      </a:r>
                      <a:r>
                        <a:rPr lang="en-US" altLang="zh-CN" sz="1200">
                          <a:solidFill>
                            <a:schemeClr val="tx1"/>
                          </a:solidFill>
                        </a:rPr>
                        <a:t>170/80</a:t>
                      </a:r>
                      <a:r>
                        <a:rPr lang="zh-CN" altLang="en-US" sz="1200">
                          <a:solidFill>
                            <a:schemeClr val="tx1"/>
                          </a:solidFill>
                        </a:rPr>
                        <a:t>）</a:t>
                      </a:r>
                      <a:endParaRPr lang="zh-CN" altLang="en-US" sz="1200">
                        <a:solidFill>
                          <a:schemeClr val="tx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r>
            </a:tbl>
          </a:graphicData>
        </a:graphic>
      </p:graphicFrame>
      <p:sp>
        <p:nvSpPr>
          <p:cNvPr id="44083" name="动作按钮: 后退或前一项 43014">
            <a:hlinkClick r:id="rId2" action="ppaction://hlinksldjump"/>
          </p:cNvPr>
          <p:cNvSpPr/>
          <p:nvPr/>
        </p:nvSpPr>
        <p:spPr>
          <a:xfrm>
            <a:off x="8101013" y="3763963"/>
            <a:ext cx="1042987" cy="1042987"/>
          </a:xfrm>
          <a:prstGeom prst="actionButtonBackPrevious">
            <a:avLst/>
          </a:prstGeom>
          <a:solidFill>
            <a:schemeClr val="accent1"/>
          </a:solidFill>
          <a:ln w="9525">
            <a:noFill/>
          </a:ln>
        </p:spPr>
        <p:txBody>
          <a:bodyPr anchor="t"/>
          <a:p>
            <a:pPr>
              <a:buFont typeface="Arial" panose="020B0604020202020204" pitchFamily="34" charset="0"/>
              <a:buNone/>
            </a:pPr>
            <a:endParaRPr lang="zh-CN" altLang="en-US" dirty="0">
              <a:latin typeface="Arial" panose="020B0604020202020204" pitchFamily="34" charset="0"/>
              <a:ea typeface="宋体" panose="02010600030101010101" pitchFamily="2" charset="-122"/>
            </a:endParaRPr>
          </a:p>
        </p:txBody>
      </p:sp>
      <p:sp>
        <p:nvSpPr>
          <p:cNvPr id="44084" name="文本框 3"/>
          <p:cNvSpPr txBox="1"/>
          <p:nvPr/>
        </p:nvSpPr>
        <p:spPr>
          <a:xfrm>
            <a:off x="484188" y="6237288"/>
            <a:ext cx="4525962" cy="368300"/>
          </a:xfrm>
          <a:prstGeom prst="rect">
            <a:avLst/>
          </a:prstGeom>
          <a:noFill/>
          <a:ln w="9525">
            <a:noFill/>
          </a:ln>
        </p:spPr>
        <p:txBody>
          <a:bodyPr wrap="none" anchor="t">
            <a:spAutoFit/>
          </a:bodyPr>
          <a:p>
            <a:pPr eaLnBrk="0" hangingPunct="0"/>
            <a:r>
              <a:rPr lang="zh-CN" altLang="en-US">
                <a:latin typeface="Tahoma" panose="020B0604030504040204" pitchFamily="34" charset="0"/>
                <a:ea typeface="宋体" panose="02010600030101010101" pitchFamily="2" charset="-122"/>
              </a:rPr>
              <a:t>注：假设两个国家、两种产品、物物交换。</a:t>
            </a:r>
            <a:endParaRPr lang="zh-CN" altLang="en-US">
              <a:latin typeface="Tahoma" panose="020B0604030504040204" pitchFamily="34" charset="0"/>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标题 29697"/>
          <p:cNvSpPr>
            <a:spLocks noGrp="1"/>
          </p:cNvSpPr>
          <p:nvPr>
            <p:ph type="title"/>
          </p:nvPr>
        </p:nvSpPr>
        <p:spPr>
          <a:xfrm>
            <a:off x="1150938" y="762000"/>
            <a:ext cx="7793037" cy="914400"/>
          </a:xfrm>
          <a:ln/>
        </p:spPr>
        <p:txBody>
          <a:bodyPr wrap="square" lIns="91440" tIns="45720" rIns="91440" bIns="45720" anchor="b"/>
          <a:p>
            <a:pPr eaLnBrk="1" hangingPunct="1"/>
            <a:r>
              <a:rPr lang="zh-CN" altLang="en-US" dirty="0"/>
              <a:t>小结：学习经济学的逻辑起点</a:t>
            </a:r>
            <a:endParaRPr lang="zh-CN" altLang="en-US" dirty="0"/>
          </a:p>
        </p:txBody>
      </p:sp>
      <p:sp>
        <p:nvSpPr>
          <p:cNvPr id="46082" name="文本占位符 29698"/>
          <p:cNvSpPr>
            <a:spLocks noGrp="1"/>
          </p:cNvSpPr>
          <p:nvPr>
            <p:ph idx="1"/>
          </p:nvPr>
        </p:nvSpPr>
        <p:spPr>
          <a:xfrm>
            <a:off x="1524000" y="2438400"/>
            <a:ext cx="6361113" cy="3011488"/>
          </a:xfrm>
          <a:ln/>
        </p:spPr>
        <p:txBody>
          <a:bodyPr wrap="square" lIns="91440" tIns="45720" rIns="91440" bIns="45720" anchor="t"/>
          <a:p>
            <a:pPr eaLnBrk="1" hangingPunct="1">
              <a:buNone/>
            </a:pPr>
            <a:r>
              <a:rPr lang="zh-CN" altLang="en-US" dirty="0">
                <a:ea typeface="楷体_GB2312" pitchFamily="49" charset="-122"/>
                <a:hlinkClick r:id="rId1" action="ppaction://hlinksldjump"/>
              </a:rPr>
              <a:t>经济人模式</a:t>
            </a:r>
            <a:endParaRPr lang="zh-CN" altLang="en-US" dirty="0">
              <a:ea typeface="楷体_GB2312" pitchFamily="49" charset="-122"/>
            </a:endParaRPr>
          </a:p>
          <a:p>
            <a:pPr eaLnBrk="1" hangingPunct="1">
              <a:buNone/>
            </a:pPr>
            <a:r>
              <a:rPr lang="zh-CN" altLang="en-US" dirty="0">
                <a:ea typeface="楷体_GB2312" pitchFamily="49" charset="-122"/>
              </a:rPr>
              <a:t>价值中立</a:t>
            </a:r>
            <a:endParaRPr lang="zh-CN" altLang="en-US" dirty="0">
              <a:ea typeface="楷体_GB2312" pitchFamily="49" charset="-122"/>
            </a:endParaRPr>
          </a:p>
          <a:p>
            <a:pPr eaLnBrk="1" hangingPunct="1">
              <a:buNone/>
            </a:pPr>
            <a:r>
              <a:rPr lang="zh-CN" altLang="en-US" dirty="0">
                <a:ea typeface="楷体_GB2312" pitchFamily="49" charset="-122"/>
              </a:rPr>
              <a:t>信息充分</a:t>
            </a:r>
            <a:endParaRPr lang="zh-CN" altLang="en-US" dirty="0">
              <a:ea typeface="楷体_GB2312" pitchFamily="49" charset="-122"/>
            </a:endParaRPr>
          </a:p>
          <a:p>
            <a:pPr eaLnBrk="1" hangingPunct="1">
              <a:buNone/>
            </a:pPr>
            <a:r>
              <a:rPr lang="zh-CN" altLang="en-US" dirty="0">
                <a:ea typeface="楷体_GB2312" pitchFamily="49" charset="-122"/>
              </a:rPr>
              <a:t>制度既定</a:t>
            </a:r>
            <a:endParaRPr lang="zh-CN" altLang="en-US" dirty="0">
              <a:ea typeface="楷体_GB2312" pitchFamily="49" charset="-122"/>
            </a:endParaRPr>
          </a:p>
        </p:txBody>
      </p:sp>
      <p:pic>
        <p:nvPicPr>
          <p:cNvPr id="46083" name="图片 1" descr="u=3918723987,206934237&amp;fm=72[1]"/>
          <p:cNvPicPr>
            <a:picLocks noChangeAspect="1"/>
          </p:cNvPicPr>
          <p:nvPr/>
        </p:nvPicPr>
        <p:blipFill>
          <a:blip r:embed="rId2"/>
          <a:stretch>
            <a:fillRect/>
          </a:stretch>
        </p:blipFill>
        <p:spPr>
          <a:xfrm>
            <a:off x="4330700" y="3094038"/>
            <a:ext cx="4819650" cy="3735387"/>
          </a:xfrm>
          <a:prstGeom prst="rect">
            <a:avLst/>
          </a:prstGeom>
          <a:noFill/>
          <a:ln w="9525">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标题 53249"/>
          <p:cNvSpPr>
            <a:spLocks noGrp="1"/>
          </p:cNvSpPr>
          <p:nvPr>
            <p:ph type="title"/>
          </p:nvPr>
        </p:nvSpPr>
        <p:spPr>
          <a:xfrm>
            <a:off x="544513" y="533400"/>
            <a:ext cx="8447087" cy="914400"/>
          </a:xfrm>
          <a:ln/>
        </p:spPr>
        <p:txBody>
          <a:bodyPr wrap="square" lIns="91440" tIns="45720" rIns="91440" bIns="45720" anchor="b"/>
          <a:p>
            <a:pPr eaLnBrk="1" hangingPunct="1"/>
            <a:r>
              <a:rPr lang="en-US" altLang="zh-CN" sz="4000" dirty="0"/>
              <a:t>《</a:t>
            </a:r>
            <a:r>
              <a:rPr lang="zh-CN" altLang="en-US" sz="4000" dirty="0"/>
              <a:t>唐人街探案</a:t>
            </a:r>
            <a:r>
              <a:rPr lang="en-US" altLang="zh-CN" sz="4000" dirty="0"/>
              <a:t>2》</a:t>
            </a:r>
            <a:r>
              <a:rPr lang="zh-CN" altLang="en-US" sz="2800" dirty="0"/>
              <a:t>口碑不错，</a:t>
            </a:r>
            <a:br>
              <a:rPr lang="en-US" altLang="zh-CN" sz="2800" dirty="0"/>
            </a:br>
            <a:r>
              <a:rPr lang="en-US" altLang="zh-CN" sz="2800" dirty="0"/>
              <a:t>                     </a:t>
            </a:r>
            <a:r>
              <a:rPr lang="zh-CN" altLang="en-US" sz="2800" dirty="0"/>
              <a:t>你的打算，观影与否？如何观影？</a:t>
            </a:r>
            <a:endParaRPr lang="zh-CN" altLang="en-US" sz="2800" dirty="0"/>
          </a:p>
        </p:txBody>
      </p:sp>
      <p:sp>
        <p:nvSpPr>
          <p:cNvPr id="47106" name="文本占位符 53250"/>
          <p:cNvSpPr>
            <a:spLocks noGrp="1"/>
          </p:cNvSpPr>
          <p:nvPr>
            <p:ph idx="1"/>
          </p:nvPr>
        </p:nvSpPr>
        <p:spPr>
          <a:xfrm>
            <a:off x="465138" y="2351088"/>
            <a:ext cx="7772400" cy="4114800"/>
          </a:xfrm>
          <a:ln/>
        </p:spPr>
        <p:txBody>
          <a:bodyPr wrap="square" lIns="91440" tIns="45720" rIns="91440" bIns="45720" anchor="t"/>
          <a:p>
            <a:pPr eaLnBrk="1" hangingPunct="1">
              <a:buNone/>
            </a:pPr>
            <a:r>
              <a:rPr lang="en-US" altLang="zh-CN" dirty="0">
                <a:latin typeface="Times New Roman" panose="02020603050405020304" pitchFamily="18" charset="0"/>
              </a:rPr>
              <a:t>1.</a:t>
            </a:r>
            <a:r>
              <a:rPr lang="zh-CN" altLang="en-US" dirty="0">
                <a:latin typeface="Times New Roman" panose="02020603050405020304" pitchFamily="18" charset="0"/>
              </a:rPr>
              <a:t>买张票到电影院看？</a:t>
            </a:r>
            <a:endParaRPr lang="zh-CN" altLang="en-US" dirty="0">
              <a:latin typeface="Times New Roman" panose="02020603050405020304" pitchFamily="18" charset="0"/>
            </a:endParaRPr>
          </a:p>
          <a:p>
            <a:pPr eaLnBrk="1" hangingPunct="1">
              <a:buNone/>
            </a:pPr>
            <a:r>
              <a:rPr lang="en-US" altLang="zh-CN" dirty="0">
                <a:latin typeface="Times New Roman" panose="02020603050405020304" pitchFamily="18" charset="0"/>
              </a:rPr>
              <a:t>2.</a:t>
            </a:r>
            <a:r>
              <a:rPr lang="zh-CN" altLang="en-US" dirty="0">
                <a:latin typeface="Times New Roman" panose="02020603050405020304" pitchFamily="18" charset="0"/>
              </a:rPr>
              <a:t>买盗版碟片看？</a:t>
            </a:r>
            <a:endParaRPr lang="zh-CN" altLang="en-US" dirty="0">
              <a:latin typeface="Times New Roman" panose="02020603050405020304" pitchFamily="18" charset="0"/>
            </a:endParaRPr>
          </a:p>
          <a:p>
            <a:pPr eaLnBrk="1" hangingPunct="1">
              <a:buNone/>
            </a:pPr>
            <a:r>
              <a:rPr lang="en-US" altLang="zh-CN" dirty="0">
                <a:latin typeface="Times New Roman" panose="02020603050405020304" pitchFamily="18" charset="0"/>
              </a:rPr>
              <a:t>3.</a:t>
            </a:r>
            <a:r>
              <a:rPr lang="zh-CN" altLang="en-US" dirty="0">
                <a:latin typeface="Times New Roman" panose="02020603050405020304" pitchFamily="18" charset="0"/>
              </a:rPr>
              <a:t>网上下载？</a:t>
            </a:r>
            <a:endParaRPr lang="en-US" altLang="zh-CN" dirty="0">
              <a:latin typeface="Times New Roman" panose="02020603050405020304" pitchFamily="18" charset="0"/>
            </a:endParaRPr>
          </a:p>
          <a:p>
            <a:pPr eaLnBrk="1" hangingPunct="1">
              <a:buNone/>
            </a:pPr>
            <a:r>
              <a:rPr lang="en-US" altLang="zh-CN" dirty="0">
                <a:latin typeface="Times New Roman" panose="02020603050405020304" pitchFamily="18" charset="0"/>
              </a:rPr>
              <a:t>4.</a:t>
            </a:r>
            <a:r>
              <a:rPr lang="zh-CN" altLang="en-US" dirty="0">
                <a:latin typeface="Times New Roman" panose="02020603050405020304" pitchFamily="18" charset="0"/>
              </a:rPr>
              <a:t>其他观影方式？</a:t>
            </a:r>
            <a:endParaRPr lang="zh-CN" altLang="en-US" dirty="0">
              <a:latin typeface="Times New Roman" panose="02020603050405020304" pitchFamily="18" charset="0"/>
            </a:endParaRPr>
          </a:p>
        </p:txBody>
      </p:sp>
      <p:sp>
        <p:nvSpPr>
          <p:cNvPr id="47107" name="矩形 53252"/>
          <p:cNvSpPr>
            <a:spLocks noChangeAspect="1"/>
          </p:cNvSpPr>
          <p:nvPr/>
        </p:nvSpPr>
        <p:spPr>
          <a:xfrm>
            <a:off x="4419600" y="3276600"/>
            <a:ext cx="304800" cy="304800"/>
          </a:xfrm>
          <a:prstGeom prst="rect">
            <a:avLst/>
          </a:prstGeom>
          <a:noFill/>
          <a:ln w="9525">
            <a:noFill/>
          </a:ln>
        </p:spPr>
        <p:txBody>
          <a:bodyPr anchor="t"/>
          <a:p>
            <a:pPr>
              <a:buFont typeface="Arial" panose="020B0604020202020204" pitchFamily="34" charset="0"/>
              <a:buNone/>
            </a:pPr>
            <a:endParaRPr lang="zh-CN" altLang="en-US" dirty="0">
              <a:latin typeface="Arial" panose="020B0604020202020204" pitchFamily="34" charset="0"/>
              <a:ea typeface="宋体" panose="02010600030101010101" pitchFamily="2" charset="-122"/>
            </a:endParaRPr>
          </a:p>
        </p:txBody>
      </p:sp>
      <p:sp>
        <p:nvSpPr>
          <p:cNvPr id="47108" name="矩形 53254"/>
          <p:cNvSpPr>
            <a:spLocks noChangeAspect="1"/>
          </p:cNvSpPr>
          <p:nvPr/>
        </p:nvSpPr>
        <p:spPr>
          <a:xfrm>
            <a:off x="4419600" y="3276600"/>
            <a:ext cx="304800" cy="304800"/>
          </a:xfrm>
          <a:prstGeom prst="rect">
            <a:avLst/>
          </a:prstGeom>
          <a:noFill/>
          <a:ln w="9525">
            <a:noFill/>
          </a:ln>
        </p:spPr>
        <p:txBody>
          <a:bodyPr anchor="t"/>
          <a:p>
            <a:pPr>
              <a:buFont typeface="Arial" panose="020B0604020202020204" pitchFamily="34" charset="0"/>
              <a:buNone/>
            </a:pPr>
            <a:endParaRPr lang="zh-CN" altLang="en-US" dirty="0">
              <a:latin typeface="Arial" panose="020B0604020202020204" pitchFamily="34" charset="0"/>
              <a:ea typeface="宋体" panose="02010600030101010101" pitchFamily="2" charset="-122"/>
            </a:endParaRPr>
          </a:p>
        </p:txBody>
      </p:sp>
      <p:sp>
        <p:nvSpPr>
          <p:cNvPr id="47109" name="矩形 53256"/>
          <p:cNvSpPr>
            <a:spLocks noChangeAspect="1"/>
          </p:cNvSpPr>
          <p:nvPr/>
        </p:nvSpPr>
        <p:spPr>
          <a:xfrm>
            <a:off x="4419600" y="3276600"/>
            <a:ext cx="304800" cy="304800"/>
          </a:xfrm>
          <a:prstGeom prst="rect">
            <a:avLst/>
          </a:prstGeom>
          <a:noFill/>
          <a:ln w="9525">
            <a:noFill/>
          </a:ln>
        </p:spPr>
        <p:txBody>
          <a:bodyPr anchor="t"/>
          <a:p>
            <a:pPr>
              <a:buFont typeface="Arial" panose="020B0604020202020204" pitchFamily="34" charset="0"/>
              <a:buNone/>
            </a:pPr>
            <a:endParaRPr lang="zh-CN" altLang="en-US" dirty="0">
              <a:latin typeface="Arial" panose="020B0604020202020204" pitchFamily="34" charset="0"/>
              <a:ea typeface="宋体" panose="02010600030101010101" pitchFamily="2" charset="-122"/>
            </a:endParaRPr>
          </a:p>
        </p:txBody>
      </p:sp>
      <p:pic>
        <p:nvPicPr>
          <p:cNvPr id="47110" name="图片 1"/>
          <p:cNvPicPr>
            <a:picLocks noChangeAspect="1"/>
          </p:cNvPicPr>
          <p:nvPr/>
        </p:nvPicPr>
        <p:blipFill>
          <a:blip r:embed="rId1"/>
          <a:stretch>
            <a:fillRect/>
          </a:stretch>
        </p:blipFill>
        <p:spPr>
          <a:xfrm>
            <a:off x="4597400" y="1816100"/>
            <a:ext cx="4584700" cy="4114800"/>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标题 9217"/>
          <p:cNvSpPr>
            <a:spLocks noGrp="1"/>
          </p:cNvSpPr>
          <p:nvPr>
            <p:ph type="title"/>
          </p:nvPr>
        </p:nvSpPr>
        <p:spPr>
          <a:ln/>
        </p:spPr>
        <p:txBody>
          <a:bodyPr wrap="square" lIns="91440" tIns="45720" rIns="91440" bIns="45720" anchor="b"/>
          <a:p>
            <a:pPr eaLnBrk="1" hangingPunct="1"/>
            <a:r>
              <a:rPr lang="zh-CN" altLang="en-US" dirty="0">
                <a:ea typeface="楷体_GB2312" pitchFamily="49" charset="-122"/>
              </a:rPr>
              <a:t>一、经济学的定义</a:t>
            </a:r>
            <a:endParaRPr lang="zh-CN" altLang="en-US" dirty="0">
              <a:ea typeface="楷体_GB2312" pitchFamily="49" charset="-122"/>
            </a:endParaRPr>
          </a:p>
        </p:txBody>
      </p:sp>
      <p:sp>
        <p:nvSpPr>
          <p:cNvPr id="18434" name="文本占位符 9218"/>
          <p:cNvSpPr>
            <a:spLocks noGrp="1"/>
          </p:cNvSpPr>
          <p:nvPr>
            <p:ph idx="1"/>
          </p:nvPr>
        </p:nvSpPr>
        <p:spPr>
          <a:xfrm>
            <a:off x="838200" y="2590800"/>
            <a:ext cx="7772400" cy="2020888"/>
          </a:xfrm>
          <a:ln/>
        </p:spPr>
        <p:txBody>
          <a:bodyPr wrap="square" lIns="91440" tIns="45720" rIns="91440" bIns="45720" anchor="t"/>
          <a:p>
            <a:pPr eaLnBrk="1" hangingPunct="1">
              <a:buNone/>
            </a:pPr>
            <a:r>
              <a:rPr lang="en-US" altLang="zh-CN" b="1" dirty="0">
                <a:ea typeface="楷体_GB2312" pitchFamily="49" charset="-122"/>
              </a:rPr>
              <a:t>          </a:t>
            </a:r>
            <a:r>
              <a:rPr lang="zh-CN" altLang="en-US" b="1" dirty="0">
                <a:ea typeface="楷体_GB2312" pitchFamily="49" charset="-122"/>
              </a:rPr>
              <a:t>经济学是一门研究如何有效地分配和利用有限</a:t>
            </a:r>
            <a:r>
              <a:rPr lang="zh-CN" altLang="en-US" b="1" dirty="0">
                <a:solidFill>
                  <a:schemeClr val="tx2"/>
                </a:solidFill>
                <a:ea typeface="楷体_GB2312" pitchFamily="49" charset="-122"/>
              </a:rPr>
              <a:t>资源</a:t>
            </a:r>
            <a:r>
              <a:rPr lang="zh-CN" altLang="en-US" b="1" dirty="0">
                <a:ea typeface="楷体_GB2312" pitchFamily="49" charset="-122"/>
              </a:rPr>
              <a:t>，来满足人类</a:t>
            </a:r>
            <a:r>
              <a:rPr lang="zh-CN" altLang="en-US" b="1" dirty="0">
                <a:ea typeface="Gulim" panose="020B0600000101010101" pitchFamily="34" charset="-127"/>
              </a:rPr>
              <a:t>无限需要</a:t>
            </a:r>
            <a:r>
              <a:rPr lang="zh-CN" altLang="en-US" b="1" dirty="0">
                <a:ea typeface="楷体_GB2312" pitchFamily="49" charset="-122"/>
              </a:rPr>
              <a:t>的学科。</a:t>
            </a:r>
            <a:endParaRPr lang="zh-CN" altLang="en-US" b="1" dirty="0">
              <a:ea typeface="楷体_GB2312" pitchFamily="49" charset="-122"/>
            </a:endParaRPr>
          </a:p>
        </p:txBody>
      </p:sp>
      <p:sp>
        <p:nvSpPr>
          <p:cNvPr id="9220" name="云形标注 9219"/>
          <p:cNvSpPr/>
          <p:nvPr/>
        </p:nvSpPr>
        <p:spPr>
          <a:xfrm>
            <a:off x="5105400" y="4648200"/>
            <a:ext cx="2819400" cy="1600200"/>
          </a:xfrm>
          <a:prstGeom prst="cloudCallout">
            <a:avLst>
              <a:gd name="adj1" fmla="val -102870"/>
              <a:gd name="adj2" fmla="val -115278"/>
            </a:avLst>
          </a:prstGeom>
          <a:solidFill>
            <a:srgbClr val="339966"/>
          </a:solidFill>
          <a:ln w="9525" cap="flat" cmpd="sng">
            <a:solidFill>
              <a:schemeClr val="tx1"/>
            </a:solidFill>
            <a:prstDash val="solid"/>
            <a:round/>
            <a:headEnd type="none" w="med" len="med"/>
            <a:tailEnd type="none" w="med" len="med"/>
          </a:ln>
        </p:spPr>
        <p:txBody>
          <a:bodyPr anchor="t"/>
          <a:p>
            <a:pPr algn="ctr">
              <a:buFont typeface="Arial" panose="020B0604020202020204" pitchFamily="34" charset="0"/>
              <a:buNone/>
            </a:pPr>
            <a:endParaRPr lang="zh-CN" altLang="zh-CN" dirty="0">
              <a:latin typeface="Tahoma" panose="020B0604030504040204" pitchFamily="34" charset="0"/>
              <a:ea typeface="宋体" panose="02010600030101010101" pitchFamily="2" charset="-122"/>
            </a:endParaRPr>
          </a:p>
        </p:txBody>
      </p:sp>
      <p:sp>
        <p:nvSpPr>
          <p:cNvPr id="18436" name="文本框 9220"/>
          <p:cNvSpPr txBox="1"/>
          <p:nvPr/>
        </p:nvSpPr>
        <p:spPr>
          <a:xfrm>
            <a:off x="5943600" y="4953000"/>
            <a:ext cx="1539875" cy="701675"/>
          </a:xfrm>
          <a:prstGeom prst="rect">
            <a:avLst/>
          </a:prstGeom>
          <a:noFill/>
          <a:ln w="9525">
            <a:noFill/>
          </a:ln>
        </p:spPr>
        <p:txBody>
          <a:bodyPr anchor="t">
            <a:spAutoFit/>
          </a:bodyPr>
          <a:p>
            <a:pPr>
              <a:buFont typeface="Arial" panose="020B0604020202020204" pitchFamily="34" charset="0"/>
              <a:buNone/>
            </a:pPr>
            <a:r>
              <a:rPr lang="zh-CN" altLang="en-US" sz="4000" b="1" dirty="0">
                <a:solidFill>
                  <a:schemeClr val="bg1"/>
                </a:solidFill>
                <a:latin typeface="Tahoma" panose="020B0604030504040204" pitchFamily="34" charset="0"/>
                <a:ea typeface="楷体_GB2312" pitchFamily="49" charset="-122"/>
              </a:rPr>
              <a:t>资源</a:t>
            </a:r>
            <a:endParaRPr lang="zh-CN" altLang="en-US" sz="4000" b="1" dirty="0">
              <a:solidFill>
                <a:schemeClr val="bg1"/>
              </a:solidFill>
              <a:latin typeface="Tahoma" panose="020B060403050404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922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标题 57345"/>
          <p:cNvSpPr>
            <a:spLocks noGrp="1"/>
          </p:cNvSpPr>
          <p:nvPr>
            <p:ph type="title"/>
          </p:nvPr>
        </p:nvSpPr>
        <p:spPr>
          <a:ln/>
        </p:spPr>
        <p:txBody>
          <a:bodyPr wrap="square" lIns="91440" tIns="45720" rIns="91440" bIns="45720" anchor="b"/>
          <a:p>
            <a:pPr eaLnBrk="1" hangingPunct="1"/>
            <a:r>
              <a:rPr lang="zh-CN" altLang="en-US" dirty="0"/>
              <a:t>教材</a:t>
            </a:r>
            <a:endParaRPr lang="zh-CN" altLang="en-US" dirty="0"/>
          </a:p>
        </p:txBody>
      </p:sp>
      <p:sp>
        <p:nvSpPr>
          <p:cNvPr id="48130" name="文本占位符 57346"/>
          <p:cNvSpPr>
            <a:spLocks noGrp="1"/>
          </p:cNvSpPr>
          <p:nvPr>
            <p:ph idx="1"/>
          </p:nvPr>
        </p:nvSpPr>
        <p:spPr>
          <a:ln/>
        </p:spPr>
        <p:txBody>
          <a:bodyPr wrap="square" lIns="91440" tIns="45720" rIns="91440" bIns="45720" anchor="t"/>
          <a:p>
            <a:pPr eaLnBrk="1" hangingPunct="1"/>
            <a:r>
              <a:rPr lang="zh-CN" altLang="en-US" dirty="0"/>
              <a:t>高鸿业</a:t>
            </a:r>
            <a:r>
              <a:rPr lang="en-US" altLang="zh-CN" dirty="0"/>
              <a:t>.</a:t>
            </a:r>
            <a:r>
              <a:rPr lang="zh-CN" altLang="en-US" dirty="0"/>
              <a:t>西方经济学（第六版）北京：中国人民大学出版社，</a:t>
            </a:r>
            <a:r>
              <a:rPr lang="en-US" altLang="zh-CN" dirty="0"/>
              <a:t>2014</a:t>
            </a:r>
            <a:endParaRPr lang="en-US" altLang="zh-C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标题 52225"/>
          <p:cNvSpPr>
            <a:spLocks noGrp="1"/>
          </p:cNvSpPr>
          <p:nvPr>
            <p:ph type="title"/>
          </p:nvPr>
        </p:nvSpPr>
        <p:spPr>
          <a:ln/>
        </p:spPr>
        <p:txBody>
          <a:bodyPr wrap="square" lIns="91440" tIns="45720" rIns="91440" bIns="45720" anchor="b"/>
          <a:p>
            <a:pPr eaLnBrk="1" hangingPunct="1"/>
            <a:r>
              <a:rPr lang="zh-CN" altLang="en-US" dirty="0"/>
              <a:t>参考书</a:t>
            </a:r>
            <a:endParaRPr lang="zh-CN" altLang="en-US" dirty="0"/>
          </a:p>
        </p:txBody>
      </p:sp>
      <p:sp>
        <p:nvSpPr>
          <p:cNvPr id="49154" name="文本占位符 52226"/>
          <p:cNvSpPr>
            <a:spLocks noGrp="1"/>
          </p:cNvSpPr>
          <p:nvPr>
            <p:ph idx="1"/>
          </p:nvPr>
        </p:nvSpPr>
        <p:spPr>
          <a:xfrm>
            <a:off x="1182688" y="2017713"/>
            <a:ext cx="7772400" cy="3468687"/>
          </a:xfrm>
          <a:ln/>
        </p:spPr>
        <p:txBody>
          <a:bodyPr wrap="square" lIns="91440" tIns="45720" rIns="91440" bIns="45720" anchor="t"/>
          <a:p>
            <a:pPr eaLnBrk="1" hangingPunct="1">
              <a:lnSpc>
                <a:spcPct val="80000"/>
              </a:lnSpc>
              <a:buNone/>
            </a:pPr>
            <a:r>
              <a:rPr lang="en-US" altLang="zh-CN" sz="2800" dirty="0">
                <a:latin typeface="宋体" panose="02010600030101010101" pitchFamily="2" charset="-122"/>
              </a:rPr>
              <a:t>1.</a:t>
            </a:r>
            <a:r>
              <a:rPr lang="zh-CN" altLang="en-US" sz="2800" dirty="0">
                <a:latin typeface="宋体" panose="02010600030101010101" pitchFamily="2" charset="-122"/>
              </a:rPr>
              <a:t>曼昆著</a:t>
            </a:r>
            <a:r>
              <a:rPr lang="en-US" altLang="zh-CN" sz="2800" dirty="0">
                <a:latin typeface="宋体" panose="02010600030101010101" pitchFamily="2" charset="-122"/>
              </a:rPr>
              <a:t>.《</a:t>
            </a:r>
            <a:r>
              <a:rPr lang="zh-CN" altLang="en-US" sz="2800" dirty="0">
                <a:latin typeface="宋体" panose="02010600030101010101" pitchFamily="2" charset="-122"/>
              </a:rPr>
              <a:t>经济学原理</a:t>
            </a:r>
            <a:r>
              <a:rPr lang="en-US" altLang="zh-CN" sz="2800" dirty="0">
                <a:latin typeface="宋体" panose="02010600030101010101" pitchFamily="2" charset="-122"/>
              </a:rPr>
              <a:t>》</a:t>
            </a:r>
            <a:r>
              <a:rPr lang="zh-CN" altLang="en-US" sz="2800" dirty="0">
                <a:latin typeface="宋体" panose="02010600030101010101" pitchFamily="2" charset="-122"/>
              </a:rPr>
              <a:t>；</a:t>
            </a:r>
            <a:endParaRPr lang="zh-CN" altLang="en-US" sz="2800" dirty="0">
              <a:latin typeface="宋体" panose="02010600030101010101" pitchFamily="2" charset="-122"/>
            </a:endParaRPr>
          </a:p>
          <a:p>
            <a:pPr eaLnBrk="1" hangingPunct="1">
              <a:lnSpc>
                <a:spcPct val="80000"/>
              </a:lnSpc>
              <a:buNone/>
            </a:pPr>
            <a:r>
              <a:rPr lang="en-US" altLang="zh-CN" sz="2800" dirty="0">
                <a:latin typeface="宋体" panose="02010600030101010101" pitchFamily="2" charset="-122"/>
              </a:rPr>
              <a:t>2.</a:t>
            </a:r>
            <a:r>
              <a:rPr lang="zh-CN" altLang="en-US" sz="2800" dirty="0">
                <a:latin typeface="宋体" panose="02010600030101010101" pitchFamily="2" charset="-122"/>
              </a:rPr>
              <a:t>萨缪尔森等著</a:t>
            </a:r>
            <a:r>
              <a:rPr lang="en-US" altLang="zh-CN" sz="2800" dirty="0">
                <a:latin typeface="宋体" panose="02010600030101010101" pitchFamily="2" charset="-122"/>
              </a:rPr>
              <a:t>.《</a:t>
            </a:r>
            <a:r>
              <a:rPr lang="zh-CN" altLang="en-US" sz="2800" dirty="0">
                <a:latin typeface="宋体" panose="02010600030101010101" pitchFamily="2" charset="-122"/>
              </a:rPr>
              <a:t>经济学</a:t>
            </a:r>
            <a:r>
              <a:rPr lang="en-US" altLang="zh-CN" sz="2800" dirty="0">
                <a:latin typeface="宋体" panose="02010600030101010101" pitchFamily="2" charset="-122"/>
              </a:rPr>
              <a:t>》</a:t>
            </a:r>
            <a:r>
              <a:rPr lang="zh-CN" altLang="en-US" sz="2800" dirty="0">
                <a:latin typeface="宋体" panose="02010600030101010101" pitchFamily="2" charset="-122"/>
              </a:rPr>
              <a:t>；</a:t>
            </a:r>
            <a:endParaRPr lang="zh-CN" altLang="en-US" sz="2800" dirty="0">
              <a:latin typeface="宋体" panose="02010600030101010101" pitchFamily="2" charset="-122"/>
            </a:endParaRPr>
          </a:p>
          <a:p>
            <a:pPr eaLnBrk="1" hangingPunct="1">
              <a:lnSpc>
                <a:spcPct val="80000"/>
              </a:lnSpc>
              <a:buNone/>
            </a:pPr>
            <a:r>
              <a:rPr lang="en-US" altLang="zh-CN" sz="2800" dirty="0">
                <a:latin typeface="宋体" panose="02010600030101010101" pitchFamily="2" charset="-122"/>
              </a:rPr>
              <a:t>3.</a:t>
            </a:r>
            <a:r>
              <a:rPr lang="zh-CN" altLang="en-US" sz="2800" dirty="0">
                <a:latin typeface="宋体" panose="02010600030101010101" pitchFamily="2" charset="-122"/>
              </a:rPr>
              <a:t>诺贝尔经济学奖获得者的经典著作；例如，克鲁格曼的著作；</a:t>
            </a:r>
            <a:endParaRPr lang="zh-CN" altLang="en-US" sz="2800" dirty="0">
              <a:latin typeface="宋体" panose="02010600030101010101" pitchFamily="2" charset="-122"/>
            </a:endParaRPr>
          </a:p>
          <a:p>
            <a:pPr eaLnBrk="1" hangingPunct="1">
              <a:lnSpc>
                <a:spcPct val="80000"/>
              </a:lnSpc>
              <a:buNone/>
            </a:pPr>
            <a:r>
              <a:rPr lang="en-US" altLang="zh-CN" sz="2800" dirty="0">
                <a:latin typeface="宋体" panose="02010600030101010101" pitchFamily="2" charset="-122"/>
              </a:rPr>
              <a:t>4.</a:t>
            </a:r>
            <a:r>
              <a:rPr lang="zh-CN" altLang="en-US" sz="2800" dirty="0">
                <a:latin typeface="宋体" panose="02010600030101010101" pitchFamily="2" charset="-122"/>
              </a:rPr>
              <a:t>小品经济学，例如，</a:t>
            </a:r>
            <a:r>
              <a:rPr lang="en-US" altLang="zh-CN" sz="2800" dirty="0">
                <a:latin typeface="宋体" panose="02010600030101010101" pitchFamily="2" charset="-122"/>
              </a:rPr>
              <a:t>《</a:t>
            </a:r>
            <a:r>
              <a:rPr lang="zh-CN" altLang="en-US" sz="2800" dirty="0">
                <a:latin typeface="宋体" panose="02010600030101010101" pitchFamily="2" charset="-122"/>
              </a:rPr>
              <a:t>牛奶可乐经济学</a:t>
            </a:r>
            <a:r>
              <a:rPr lang="en-US" altLang="zh-CN" sz="2800" dirty="0">
                <a:latin typeface="宋体" panose="02010600030101010101" pitchFamily="2" charset="-122"/>
              </a:rPr>
              <a:t>》《</a:t>
            </a:r>
            <a:r>
              <a:rPr lang="zh-CN" altLang="en-US" sz="2800" dirty="0">
                <a:latin typeface="宋体" panose="02010600030101010101" pitchFamily="2" charset="-122"/>
              </a:rPr>
              <a:t>生活中的经济学</a:t>
            </a:r>
            <a:r>
              <a:rPr lang="en-US" altLang="zh-CN" sz="2800" dirty="0">
                <a:latin typeface="宋体" panose="02010600030101010101" pitchFamily="2" charset="-122"/>
              </a:rPr>
              <a:t>》</a:t>
            </a:r>
            <a:r>
              <a:rPr lang="zh-CN" altLang="en-US" sz="2800" dirty="0">
                <a:latin typeface="宋体" panose="02010600030101010101" pitchFamily="2" charset="-122"/>
              </a:rPr>
              <a:t>，</a:t>
            </a:r>
            <a:r>
              <a:rPr lang="en-US" altLang="zh-CN" sz="2800" dirty="0">
                <a:latin typeface="宋体" panose="02010600030101010101" pitchFamily="2" charset="-122"/>
              </a:rPr>
              <a:t>《</a:t>
            </a:r>
            <a:r>
              <a:rPr lang="zh-CN" altLang="en-US" sz="2800" dirty="0">
                <a:latin typeface="宋体" panose="02010600030101010101" pitchFamily="2" charset="-122"/>
              </a:rPr>
              <a:t>超爆魔鬼经济学</a:t>
            </a:r>
            <a:r>
              <a:rPr lang="en-US" altLang="zh-CN" sz="2800" dirty="0">
                <a:latin typeface="宋体" panose="02010600030101010101" pitchFamily="2" charset="-122"/>
              </a:rPr>
              <a:t>》</a:t>
            </a:r>
            <a:r>
              <a:rPr lang="zh-CN" altLang="en-US" sz="2800" dirty="0">
                <a:latin typeface="宋体" panose="02010600030101010101" pitchFamily="2" charset="-122"/>
              </a:rPr>
              <a:t>等；</a:t>
            </a:r>
            <a:endParaRPr lang="zh-CN" altLang="en-US" sz="2800" dirty="0">
              <a:latin typeface="宋体" panose="02010600030101010101" pitchFamily="2" charset="-122"/>
            </a:endParaRPr>
          </a:p>
          <a:p>
            <a:pPr eaLnBrk="1" hangingPunct="1">
              <a:lnSpc>
                <a:spcPct val="80000"/>
              </a:lnSpc>
              <a:buNone/>
            </a:pPr>
            <a:r>
              <a:rPr lang="en-US" altLang="zh-CN" sz="2800" dirty="0">
                <a:latin typeface="宋体" panose="02010600030101010101" pitchFamily="2" charset="-122"/>
              </a:rPr>
              <a:t>5.</a:t>
            </a:r>
            <a:r>
              <a:rPr lang="zh-CN" altLang="en-US" sz="2800" dirty="0">
                <a:latin typeface="宋体" panose="02010600030101010101" pitchFamily="2" charset="-122"/>
              </a:rPr>
              <a:t>关注国内知名的经济学者，例如，李稻葵，张维迎，蔡洪宾，林毅夫，朱民等的博客和演讲。</a:t>
            </a:r>
            <a:endParaRPr lang="zh-CN" altLang="en-US" sz="2800" dirty="0">
              <a:latin typeface="宋体" panose="02010600030101010101" pitchFamily="2" charset="-122"/>
            </a:endParaRPr>
          </a:p>
          <a:p>
            <a:pPr eaLnBrk="1" hangingPunct="1">
              <a:lnSpc>
                <a:spcPct val="80000"/>
              </a:lnSpc>
              <a:buNone/>
            </a:pPr>
            <a:endParaRPr lang="zh-CN" altLang="en-US" sz="2800" dirty="0">
              <a:latin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标题 1"/>
          <p:cNvSpPr>
            <a:spLocks noGrp="1"/>
          </p:cNvSpPr>
          <p:nvPr>
            <p:ph type="title"/>
          </p:nvPr>
        </p:nvSpPr>
        <p:spPr>
          <a:xfrm>
            <a:off x="2600325" y="771525"/>
            <a:ext cx="4757738" cy="904875"/>
          </a:xfrm>
          <a:ln/>
        </p:spPr>
        <p:txBody>
          <a:bodyPr anchor="b"/>
          <a:p>
            <a:pPr algn="ctr"/>
            <a:r>
              <a:rPr lang="zh-CN" altLang="en-US"/>
              <a:t>作  业</a:t>
            </a:r>
            <a:endParaRPr lang="zh-CN" altLang="en-US"/>
          </a:p>
        </p:txBody>
      </p:sp>
      <p:sp>
        <p:nvSpPr>
          <p:cNvPr id="50178" name="内容占位符 2"/>
          <p:cNvSpPr>
            <a:spLocks noGrp="1"/>
          </p:cNvSpPr>
          <p:nvPr>
            <p:ph idx="1"/>
          </p:nvPr>
        </p:nvSpPr>
        <p:spPr>
          <a:xfrm>
            <a:off x="773113" y="3298825"/>
            <a:ext cx="7772400" cy="1290638"/>
          </a:xfrm>
          <a:ln/>
        </p:spPr>
        <p:txBody>
          <a:bodyPr anchor="t"/>
          <a:p>
            <a:pPr marL="0" indent="0">
              <a:buNone/>
            </a:pPr>
            <a:r>
              <a:rPr lang="zh-CN" altLang="en-US" sz="2800"/>
              <a:t>看一部电影，然后从经济学角度对其进行分析！</a:t>
            </a:r>
            <a:endParaRPr lang="zh-CN" altLang="en-US"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文本占位符 13314"/>
          <p:cNvSpPr>
            <a:spLocks noGrp="1"/>
          </p:cNvSpPr>
          <p:nvPr>
            <p:ph idx="1"/>
          </p:nvPr>
        </p:nvSpPr>
        <p:spPr>
          <a:xfrm>
            <a:off x="1371600" y="1066800"/>
            <a:ext cx="7467600" cy="5294313"/>
          </a:xfrm>
          <a:ln/>
        </p:spPr>
        <p:txBody>
          <a:bodyPr wrap="square" lIns="91440" tIns="45720" rIns="91440" bIns="45720" anchor="t"/>
          <a:p>
            <a:pPr eaLnBrk="1" hangingPunct="1">
              <a:buNone/>
            </a:pPr>
            <a:r>
              <a:rPr lang="en-US" altLang="zh-CN" dirty="0">
                <a:latin typeface="楷体_GB2312" pitchFamily="49" charset="-122"/>
                <a:ea typeface="楷体_GB2312" pitchFamily="49" charset="-122"/>
              </a:rPr>
              <a:t>1.</a:t>
            </a:r>
            <a:r>
              <a:rPr lang="zh-CN" altLang="en-US" dirty="0">
                <a:latin typeface="楷体_GB2312" pitchFamily="49" charset="-122"/>
                <a:ea typeface="楷体_GB2312" pitchFamily="49" charset="-122"/>
              </a:rPr>
              <a:t>资源的定义</a:t>
            </a:r>
            <a:endParaRPr lang="zh-CN" altLang="en-US" dirty="0">
              <a:latin typeface="楷体_GB2312" pitchFamily="49" charset="-122"/>
              <a:ea typeface="楷体_GB2312" pitchFamily="49" charset="-122"/>
            </a:endParaRPr>
          </a:p>
          <a:p>
            <a:pPr eaLnBrk="1" hangingPunct="1">
              <a:buNone/>
            </a:pPr>
            <a:r>
              <a:rPr lang="zh-CN" altLang="en-US" dirty="0">
                <a:ea typeface="Gulim" panose="020B0600000101010101" pitchFamily="34" charset="-127"/>
              </a:rPr>
              <a:t> </a:t>
            </a:r>
            <a:r>
              <a:rPr lang="zh-CN" altLang="en-US" sz="2800" dirty="0">
                <a:ea typeface="Gulim" panose="020B0600000101010101" pitchFamily="34" charset="-127"/>
              </a:rPr>
              <a:t>生产过程中投入的各种要素统称为资源。</a:t>
            </a:r>
            <a:endParaRPr lang="zh-CN" altLang="en-US" sz="2800" dirty="0">
              <a:ea typeface="Gulim" panose="020B0600000101010101" pitchFamily="34" charset="-127"/>
            </a:endParaRPr>
          </a:p>
          <a:p>
            <a:pPr eaLnBrk="1" hangingPunct="1">
              <a:buNone/>
            </a:pPr>
            <a:r>
              <a:rPr lang="en-US" altLang="zh-CN" dirty="0">
                <a:latin typeface="楷体_GB2312" pitchFamily="49" charset="-122"/>
                <a:ea typeface="楷体_GB2312" pitchFamily="49" charset="-122"/>
              </a:rPr>
              <a:t>2.</a:t>
            </a:r>
            <a:r>
              <a:rPr lang="zh-CN" altLang="en-US" dirty="0">
                <a:latin typeface="楷体_GB2312" pitchFamily="49" charset="-122"/>
                <a:ea typeface="楷体_GB2312" pitchFamily="49" charset="-122"/>
              </a:rPr>
              <a:t>资源的类型：</a:t>
            </a:r>
            <a:endParaRPr lang="zh-CN" altLang="en-US" dirty="0">
              <a:latin typeface="楷体_GB2312" pitchFamily="49" charset="-122"/>
              <a:ea typeface="楷体_GB2312" pitchFamily="49" charset="-122"/>
            </a:endParaRPr>
          </a:p>
          <a:p>
            <a:pPr eaLnBrk="1" hangingPunct="1">
              <a:buNone/>
            </a:pPr>
            <a:r>
              <a:rPr lang="zh-CN" altLang="en-US" dirty="0"/>
              <a:t>       </a:t>
            </a:r>
            <a:r>
              <a:rPr lang="zh-CN" altLang="en-US" sz="2800" dirty="0">
                <a:latin typeface="Gulim" panose="020B0600000101010101" pitchFamily="34" charset="-127"/>
                <a:ea typeface="Gulim" panose="020B0600000101010101" pitchFamily="34" charset="-127"/>
              </a:rPr>
              <a:t>自然资源</a:t>
            </a:r>
            <a:endParaRPr lang="zh-CN" altLang="en-US" sz="2800" dirty="0">
              <a:latin typeface="Gulim" panose="020B0600000101010101" pitchFamily="34" charset="-127"/>
              <a:ea typeface="Gulim" panose="020B0600000101010101" pitchFamily="34" charset="-127"/>
            </a:endParaRPr>
          </a:p>
          <a:p>
            <a:pPr eaLnBrk="1" hangingPunct="1">
              <a:buNone/>
            </a:pPr>
            <a:r>
              <a:rPr lang="zh-CN" altLang="en-US" sz="2800" dirty="0">
                <a:latin typeface="Gulim" panose="020B0600000101010101" pitchFamily="34" charset="-127"/>
                <a:ea typeface="Gulim" panose="020B0600000101010101" pitchFamily="34" charset="-127"/>
              </a:rPr>
              <a:t>             经济资源</a:t>
            </a:r>
            <a:endParaRPr lang="zh-CN" altLang="en-US" sz="2800" dirty="0">
              <a:latin typeface="Gulim" panose="020B0600000101010101" pitchFamily="34" charset="-127"/>
              <a:ea typeface="Gulim" panose="020B0600000101010101" pitchFamily="34" charset="-127"/>
            </a:endParaRPr>
          </a:p>
          <a:p>
            <a:pPr eaLnBrk="1" hangingPunct="1">
              <a:buNone/>
            </a:pPr>
            <a:r>
              <a:rPr lang="zh-CN" altLang="en-US" sz="2800" dirty="0">
                <a:latin typeface="Gulim" panose="020B0600000101010101" pitchFamily="34" charset="-127"/>
                <a:ea typeface="Gulim" panose="020B0600000101010101" pitchFamily="34" charset="-127"/>
              </a:rPr>
              <a:t>                  人力资源。</a:t>
            </a:r>
            <a:endParaRPr lang="zh-CN" altLang="en-US" sz="2800" dirty="0">
              <a:latin typeface="楷体_GB2312" pitchFamily="49" charset="-122"/>
              <a:ea typeface="楷体_GB2312" pitchFamily="49" charset="-122"/>
            </a:endParaRPr>
          </a:p>
          <a:p>
            <a:pPr eaLnBrk="1" hangingPunct="1">
              <a:buNone/>
            </a:pPr>
            <a:r>
              <a:rPr lang="en-US" altLang="zh-CN" dirty="0">
                <a:latin typeface="楷体_GB2312" pitchFamily="49" charset="-122"/>
                <a:ea typeface="楷体_GB2312" pitchFamily="49" charset="-122"/>
              </a:rPr>
              <a:t>3.</a:t>
            </a:r>
            <a:r>
              <a:rPr lang="zh-CN" altLang="en-US" dirty="0">
                <a:latin typeface="楷体_GB2312" pitchFamily="49" charset="-122"/>
                <a:ea typeface="楷体_GB2312" pitchFamily="49" charset="-122"/>
              </a:rPr>
              <a:t>资源的特征</a:t>
            </a:r>
            <a:endParaRPr lang="zh-CN" altLang="en-US" dirty="0">
              <a:latin typeface="楷体_GB2312" pitchFamily="49" charset="-122"/>
              <a:ea typeface="楷体_GB2312" pitchFamily="49" charset="-122"/>
            </a:endParaRPr>
          </a:p>
          <a:p>
            <a:pPr eaLnBrk="1" hangingPunct="1">
              <a:buNone/>
            </a:pPr>
            <a:r>
              <a:rPr lang="zh-CN" altLang="en-US" sz="2800" dirty="0">
                <a:latin typeface="Gulim" panose="020B0600000101010101" pitchFamily="34" charset="-127"/>
                <a:ea typeface="Gulim" panose="020B0600000101010101" pitchFamily="34" charset="-127"/>
              </a:rPr>
              <a:t>（</a:t>
            </a:r>
            <a:r>
              <a:rPr lang="en-US" altLang="zh-CN" sz="2800" dirty="0">
                <a:latin typeface="Gulim" panose="020B0600000101010101" pitchFamily="34" charset="-127"/>
                <a:ea typeface="Gulim" panose="020B0600000101010101" pitchFamily="34" charset="-127"/>
              </a:rPr>
              <a:t>1</a:t>
            </a:r>
            <a:r>
              <a:rPr lang="zh-CN" altLang="en-US" sz="2800" dirty="0">
                <a:latin typeface="Gulim" panose="020B0600000101010101" pitchFamily="34" charset="-127"/>
                <a:ea typeface="Gulim" panose="020B0600000101010101" pitchFamily="34" charset="-127"/>
              </a:rPr>
              <a:t>）稀缺性</a:t>
            </a:r>
            <a:endParaRPr lang="zh-CN" altLang="en-US" sz="2800" dirty="0">
              <a:latin typeface="Gulim" panose="020B0600000101010101" pitchFamily="34" charset="-127"/>
              <a:ea typeface="Gulim" panose="020B0600000101010101" pitchFamily="34" charset="-127"/>
            </a:endParaRPr>
          </a:p>
          <a:p>
            <a:pPr eaLnBrk="1" hangingPunct="1">
              <a:buNone/>
            </a:pPr>
            <a:r>
              <a:rPr lang="zh-CN" altLang="en-US" sz="2800" dirty="0">
                <a:latin typeface="Gulim" panose="020B0600000101010101" pitchFamily="34" charset="-127"/>
                <a:ea typeface="Gulim" panose="020B0600000101010101" pitchFamily="34" charset="-127"/>
              </a:rPr>
              <a:t>（</a:t>
            </a:r>
            <a:r>
              <a:rPr lang="en-US" altLang="zh-CN" sz="2800" dirty="0">
                <a:latin typeface="Gulim" panose="020B0600000101010101" pitchFamily="34" charset="-127"/>
                <a:ea typeface="Gulim" panose="020B0600000101010101" pitchFamily="34" charset="-127"/>
              </a:rPr>
              <a:t>2</a:t>
            </a:r>
            <a:r>
              <a:rPr lang="zh-CN" altLang="en-US" sz="2800" dirty="0">
                <a:latin typeface="Gulim" panose="020B0600000101010101" pitchFamily="34" charset="-127"/>
                <a:ea typeface="Gulim" panose="020B0600000101010101" pitchFamily="34" charset="-127"/>
              </a:rPr>
              <a:t>）多用性</a:t>
            </a:r>
            <a:r>
              <a:rPr lang="zh-CN" altLang="en-US" dirty="0"/>
              <a:t>                 </a:t>
            </a:r>
            <a:endParaRPr lang="zh-CN" altLang="en-US" dirty="0"/>
          </a:p>
        </p:txBody>
      </p:sp>
      <p:sp>
        <p:nvSpPr>
          <p:cNvPr id="13316" name="太阳形 13315"/>
          <p:cNvSpPr/>
          <p:nvPr/>
        </p:nvSpPr>
        <p:spPr>
          <a:xfrm>
            <a:off x="5181600" y="3886200"/>
            <a:ext cx="3657600" cy="2590800"/>
          </a:xfrm>
          <a:prstGeom prst="sun">
            <a:avLst>
              <a:gd name="adj" fmla="val 25000"/>
            </a:avLst>
          </a:prstGeom>
          <a:solidFill>
            <a:srgbClr val="FFCC00"/>
          </a:solidFill>
          <a:ln w="9525" cap="flat" cmpd="sng">
            <a:solidFill>
              <a:schemeClr val="tx1"/>
            </a:solidFill>
            <a:prstDash val="solid"/>
            <a:miter/>
            <a:headEnd type="none" w="med" len="med"/>
            <a:tailEnd type="none" w="med" len="med"/>
          </a:ln>
        </p:spPr>
        <p:txBody>
          <a:bodyPr wrap="none" anchor="ctr"/>
          <a:p>
            <a:pPr algn="ctr">
              <a:buFont typeface="Arial" panose="020B0604020202020204" pitchFamily="34" charset="0"/>
              <a:buNone/>
            </a:pPr>
            <a:r>
              <a:rPr lang="zh-CN" altLang="en-US" sz="4000" dirty="0">
                <a:latin typeface="Arial Black" panose="020B0A04020102020204" pitchFamily="34" charset="0"/>
                <a:ea typeface="楷体_GB2312" pitchFamily="49" charset="-122"/>
              </a:rPr>
              <a:t>选择</a:t>
            </a:r>
            <a:endParaRPr lang="zh-CN" altLang="en-US" sz="4000" dirty="0">
              <a:latin typeface="Arial Black" panose="020B0A0402010202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6"/>
                                        </p:tgtEl>
                                        <p:attrNameLst>
                                          <p:attrName>style.visibility</p:attrName>
                                        </p:attrNameLst>
                                      </p:cBhvr>
                                      <p:to>
                                        <p:strVal val="visible"/>
                                      </p:to>
                                    </p:set>
                                    <p:anim calcmode="lin" valueType="num">
                                      <p:cBhvr additive="base">
                                        <p:cTn id="7" dur="500" fill="hold"/>
                                        <p:tgtEl>
                                          <p:spTgt spid="13316"/>
                                        </p:tgtEl>
                                        <p:attrNameLst>
                                          <p:attrName>ppt_x</p:attrName>
                                        </p:attrNameLst>
                                      </p:cBhvr>
                                      <p:tavLst>
                                        <p:tav tm="0">
                                          <p:val>
                                            <p:strVal val="#ppt_x"/>
                                          </p:val>
                                        </p:tav>
                                        <p:tav tm="100000">
                                          <p:val>
                                            <p:strVal val="#ppt_x"/>
                                          </p:val>
                                        </p:tav>
                                      </p:tavLst>
                                    </p:anim>
                                    <p:anim calcmode="lin" valueType="num">
                                      <p:cBhvr additive="base">
                                        <p:cTn id="8" dur="500" fill="hold"/>
                                        <p:tgtEl>
                                          <p:spTgt spid="133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481" name="图片 1" descr="u=270704356,3483453004&amp;fm=27&amp;gp=0[1]"/>
          <p:cNvPicPr>
            <a:picLocks noChangeAspect="1"/>
          </p:cNvPicPr>
          <p:nvPr/>
        </p:nvPicPr>
        <p:blipFill>
          <a:blip r:embed="rId1"/>
          <a:stretch>
            <a:fillRect/>
          </a:stretch>
        </p:blipFill>
        <p:spPr>
          <a:xfrm>
            <a:off x="6362700" y="1903413"/>
            <a:ext cx="2703513" cy="3201987"/>
          </a:xfrm>
          <a:prstGeom prst="rect">
            <a:avLst/>
          </a:prstGeom>
          <a:noFill/>
          <a:ln w="9525">
            <a:noFill/>
          </a:ln>
        </p:spPr>
      </p:pic>
      <p:sp>
        <p:nvSpPr>
          <p:cNvPr id="20482" name="标题 14337"/>
          <p:cNvSpPr>
            <a:spLocks noGrp="1"/>
          </p:cNvSpPr>
          <p:nvPr>
            <p:ph type="title"/>
          </p:nvPr>
        </p:nvSpPr>
        <p:spPr>
          <a:ln/>
        </p:spPr>
        <p:txBody>
          <a:bodyPr wrap="square" lIns="91440" tIns="45720" rIns="91440" bIns="45720" anchor="b"/>
          <a:p>
            <a:pPr eaLnBrk="1" hangingPunct="1"/>
            <a:r>
              <a:rPr lang="zh-CN" altLang="en-US" dirty="0">
                <a:ea typeface="楷体_GB2312" pitchFamily="49" charset="-122"/>
              </a:rPr>
              <a:t>二、经济学的研究对象</a:t>
            </a:r>
            <a:endParaRPr lang="zh-CN" altLang="en-US" dirty="0">
              <a:ea typeface="楷体_GB2312" pitchFamily="49" charset="-122"/>
            </a:endParaRPr>
          </a:p>
        </p:txBody>
      </p:sp>
      <p:sp>
        <p:nvSpPr>
          <p:cNvPr id="20483" name="文本占位符 14338"/>
          <p:cNvSpPr>
            <a:spLocks noGrp="1"/>
          </p:cNvSpPr>
          <p:nvPr>
            <p:ph idx="1"/>
          </p:nvPr>
        </p:nvSpPr>
        <p:spPr>
          <a:xfrm>
            <a:off x="1181100" y="2057400"/>
            <a:ext cx="6781800" cy="4419600"/>
          </a:xfrm>
          <a:ln/>
        </p:spPr>
        <p:txBody>
          <a:bodyPr wrap="square" lIns="91440" tIns="45720" rIns="91440" bIns="45720" anchor="t"/>
          <a:p>
            <a:pPr eaLnBrk="1" hangingPunct="1">
              <a:lnSpc>
                <a:spcPct val="80000"/>
              </a:lnSpc>
              <a:buNone/>
            </a:pPr>
            <a:r>
              <a:rPr lang="en-US" altLang="zh-CN" sz="2800" dirty="0">
                <a:latin typeface="楷体_GB2312" pitchFamily="49" charset="-122"/>
                <a:ea typeface="楷体_GB2312" pitchFamily="49" charset="-122"/>
                <a:hlinkClick r:id="rId2" action="ppaction://hlinksldjump"/>
              </a:rPr>
              <a:t>1.</a:t>
            </a:r>
            <a:r>
              <a:rPr lang="zh-CN" altLang="en-US" sz="2800" dirty="0">
                <a:latin typeface="楷体_GB2312" pitchFamily="49" charset="-122"/>
                <a:ea typeface="楷体_GB2312" pitchFamily="49" charset="-122"/>
                <a:hlinkClick r:id="rId2" action="ppaction://hlinksldjump"/>
              </a:rPr>
              <a:t>资源配置</a:t>
            </a:r>
            <a:endParaRPr lang="zh-CN" altLang="en-US" sz="2800" dirty="0">
              <a:latin typeface="楷体_GB2312" pitchFamily="49" charset="-122"/>
              <a:ea typeface="楷体_GB2312" pitchFamily="49" charset="-122"/>
            </a:endParaRPr>
          </a:p>
          <a:p>
            <a:pPr eaLnBrk="1" hangingPunct="1">
              <a:lnSpc>
                <a:spcPct val="80000"/>
              </a:lnSpc>
              <a:buNone/>
            </a:pP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1</a:t>
            </a:r>
            <a:r>
              <a:rPr lang="zh-CN" altLang="en-US" sz="2400" dirty="0">
                <a:latin typeface="楷体_GB2312" pitchFamily="49" charset="-122"/>
                <a:ea typeface="楷体_GB2312" pitchFamily="49" charset="-122"/>
              </a:rPr>
              <a:t>）生产什么？</a:t>
            </a:r>
            <a:endParaRPr lang="zh-CN" altLang="en-US" sz="2400" dirty="0">
              <a:latin typeface="楷体_GB2312" pitchFamily="49" charset="-122"/>
              <a:ea typeface="楷体_GB2312" pitchFamily="49" charset="-122"/>
            </a:endParaRPr>
          </a:p>
          <a:p>
            <a:pPr eaLnBrk="1" hangingPunct="1">
              <a:lnSpc>
                <a:spcPct val="80000"/>
              </a:lnSpc>
              <a:buNone/>
            </a:pP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2</a:t>
            </a:r>
            <a:r>
              <a:rPr lang="zh-CN" altLang="en-US" sz="2400" dirty="0">
                <a:latin typeface="楷体_GB2312" pitchFamily="49" charset="-122"/>
                <a:ea typeface="楷体_GB2312" pitchFamily="49" charset="-122"/>
              </a:rPr>
              <a:t>）如何生产？</a:t>
            </a:r>
            <a:endParaRPr lang="zh-CN" altLang="en-US" sz="2400" dirty="0">
              <a:latin typeface="楷体_GB2312" pitchFamily="49" charset="-122"/>
              <a:ea typeface="楷体_GB2312" pitchFamily="49" charset="-122"/>
            </a:endParaRPr>
          </a:p>
          <a:p>
            <a:pPr eaLnBrk="1" hangingPunct="1">
              <a:lnSpc>
                <a:spcPct val="80000"/>
              </a:lnSpc>
              <a:buNone/>
            </a:pP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3</a:t>
            </a:r>
            <a:r>
              <a:rPr lang="zh-CN" altLang="en-US" sz="2400" dirty="0">
                <a:latin typeface="楷体_GB2312" pitchFamily="49" charset="-122"/>
                <a:ea typeface="楷体_GB2312" pitchFamily="49" charset="-122"/>
              </a:rPr>
              <a:t>）为谁生产？</a:t>
            </a:r>
            <a:endParaRPr lang="zh-CN" altLang="en-US" sz="2400" dirty="0">
              <a:latin typeface="楷体_GB2312" pitchFamily="49" charset="-122"/>
              <a:ea typeface="楷体_GB2312" pitchFamily="49" charset="-122"/>
            </a:endParaRPr>
          </a:p>
          <a:p>
            <a:pPr eaLnBrk="1" hangingPunct="1">
              <a:lnSpc>
                <a:spcPct val="80000"/>
              </a:lnSpc>
              <a:buNone/>
            </a:pPr>
            <a:r>
              <a:rPr lang="en-US" altLang="zh-CN" sz="2800" dirty="0">
                <a:latin typeface="楷体_GB2312" pitchFamily="49" charset="-122"/>
                <a:ea typeface="楷体_GB2312" pitchFamily="49" charset="-122"/>
              </a:rPr>
              <a:t>2.</a:t>
            </a:r>
            <a:r>
              <a:rPr lang="zh-CN" altLang="en-US" sz="2800" dirty="0">
                <a:latin typeface="楷体_GB2312" pitchFamily="49" charset="-122"/>
                <a:ea typeface="楷体_GB2312" pitchFamily="49" charset="-122"/>
              </a:rPr>
              <a:t>资源利用</a:t>
            </a:r>
            <a:endParaRPr lang="zh-CN" altLang="en-US" sz="2800" dirty="0">
              <a:latin typeface="楷体_GB2312" pitchFamily="49" charset="-122"/>
              <a:ea typeface="楷体_GB2312" pitchFamily="49" charset="-122"/>
            </a:endParaRPr>
          </a:p>
          <a:p>
            <a:pPr eaLnBrk="1" hangingPunct="1">
              <a:lnSpc>
                <a:spcPct val="80000"/>
              </a:lnSpc>
              <a:buNone/>
            </a:pP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1</a:t>
            </a:r>
            <a:r>
              <a:rPr lang="zh-CN" altLang="en-US" sz="2400" dirty="0">
                <a:latin typeface="楷体_GB2312" pitchFamily="49" charset="-122"/>
                <a:ea typeface="楷体_GB2312" pitchFamily="49" charset="-122"/>
              </a:rPr>
              <a:t>）为什么资源不能充分利用？</a:t>
            </a:r>
            <a:endParaRPr lang="zh-CN" altLang="en-US" sz="2400" dirty="0">
              <a:latin typeface="楷体_GB2312" pitchFamily="49" charset="-122"/>
              <a:ea typeface="楷体_GB2312" pitchFamily="49" charset="-122"/>
            </a:endParaRPr>
          </a:p>
          <a:p>
            <a:pPr eaLnBrk="1" hangingPunct="1">
              <a:lnSpc>
                <a:spcPct val="80000"/>
              </a:lnSpc>
              <a:buNone/>
            </a:pP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2</a:t>
            </a:r>
            <a:r>
              <a:rPr lang="zh-CN" altLang="en-US" sz="2400" dirty="0">
                <a:latin typeface="楷体_GB2312" pitchFamily="49" charset="-122"/>
                <a:ea typeface="楷体_GB2312" pitchFamily="49" charset="-122"/>
              </a:rPr>
              <a:t>）怎么样才能使资源充分利用？</a:t>
            </a:r>
            <a:endParaRPr lang="zh-CN" altLang="en-US" sz="2400" dirty="0">
              <a:latin typeface="楷体_GB2312" pitchFamily="49" charset="-122"/>
              <a:ea typeface="楷体_GB2312" pitchFamily="49" charset="-122"/>
            </a:endParaRPr>
          </a:p>
          <a:p>
            <a:pPr eaLnBrk="1" hangingPunct="1">
              <a:lnSpc>
                <a:spcPct val="80000"/>
              </a:lnSpc>
              <a:buNone/>
            </a:pPr>
            <a:r>
              <a:rPr lang="en-US" altLang="zh-CN" sz="2800" dirty="0">
                <a:latin typeface="楷体_GB2312" pitchFamily="49" charset="-122"/>
                <a:ea typeface="楷体_GB2312" pitchFamily="49" charset="-122"/>
              </a:rPr>
              <a:t>3.</a:t>
            </a:r>
            <a:r>
              <a:rPr lang="zh-CN" altLang="en-US" sz="2800" dirty="0">
                <a:latin typeface="楷体_GB2312" pitchFamily="49" charset="-122"/>
                <a:ea typeface="楷体_GB2312" pitchFamily="49" charset="-122"/>
              </a:rPr>
              <a:t>经济制度、资源配置与资源利用</a:t>
            </a:r>
            <a:endParaRPr lang="zh-CN" altLang="en-US" sz="2800" dirty="0">
              <a:latin typeface="楷体_GB2312" pitchFamily="49" charset="-122"/>
              <a:ea typeface="楷体_GB2312" pitchFamily="49" charset="-122"/>
            </a:endParaRPr>
          </a:p>
          <a:p>
            <a:pPr eaLnBrk="1" hangingPunct="1">
              <a:lnSpc>
                <a:spcPct val="80000"/>
              </a:lnSpc>
              <a:buNone/>
            </a:pPr>
            <a:r>
              <a:rPr lang="zh-CN" altLang="en-US" sz="2400" dirty="0">
                <a:latin typeface="楷体_GB2312" pitchFamily="49" charset="-122"/>
                <a:ea typeface="楷体_GB2312" pitchFamily="49" charset="-122"/>
              </a:rPr>
              <a:t> </a:t>
            </a:r>
            <a:r>
              <a:rPr lang="zh-CN" altLang="en-US" sz="2400" u="sng" dirty="0">
                <a:latin typeface="楷体_GB2312" pitchFamily="49" charset="-122"/>
                <a:ea typeface="楷体_GB2312" pitchFamily="49" charset="-122"/>
              </a:rPr>
              <a:t>市场、计划与混合经济制度</a:t>
            </a:r>
            <a:endParaRPr lang="zh-CN" altLang="en-US" sz="2400" u="sng" dirty="0">
              <a:latin typeface="楷体_GB2312" pitchFamily="49" charset="-122"/>
              <a:ea typeface="楷体_GB2312" pitchFamily="49" charset="-122"/>
            </a:endParaRPr>
          </a:p>
        </p:txBody>
      </p:sp>
      <p:sp>
        <p:nvSpPr>
          <p:cNvPr id="14340" name="菱形 14339"/>
          <p:cNvSpPr/>
          <p:nvPr/>
        </p:nvSpPr>
        <p:spPr>
          <a:xfrm>
            <a:off x="3798888" y="1903413"/>
            <a:ext cx="3352800" cy="1747837"/>
          </a:xfrm>
          <a:prstGeom prst="diamond">
            <a:avLst/>
          </a:prstGeom>
          <a:solidFill>
            <a:srgbClr val="FF00FF"/>
          </a:solidFill>
          <a:ln w="9525" cap="flat" cmpd="sng">
            <a:solidFill>
              <a:schemeClr val="tx1"/>
            </a:solidFill>
            <a:prstDash val="solid"/>
            <a:miter/>
            <a:headEnd type="none" w="med" len="med"/>
            <a:tailEnd type="none" w="med" len="med"/>
          </a:ln>
        </p:spPr>
        <p:txBody>
          <a:bodyPr wrap="none" anchor="ctr"/>
          <a:p>
            <a:pPr algn="ctr">
              <a:buFont typeface="Arial" panose="020B0604020202020204" pitchFamily="34" charset="0"/>
              <a:buNone/>
            </a:pPr>
            <a:r>
              <a:rPr lang="zh-CN" altLang="en-US" sz="2400" b="1" dirty="0">
                <a:latin typeface="Tahoma" panose="020B0604030504040204" pitchFamily="34" charset="0"/>
                <a:ea typeface="楷体_GB2312" pitchFamily="49" charset="-122"/>
              </a:rPr>
              <a:t>生产可能性曲线</a:t>
            </a:r>
            <a:endParaRPr lang="zh-CN" altLang="en-US" sz="2400" b="1" dirty="0">
              <a:latin typeface="Tahoma" panose="020B0604030504040204" pitchFamily="34" charset="0"/>
              <a:ea typeface="楷体_GB2312" pitchFamily="49" charset="-122"/>
            </a:endParaRPr>
          </a:p>
        </p:txBody>
      </p:sp>
      <p:pic>
        <p:nvPicPr>
          <p:cNvPr id="20485" name="图片 2"/>
          <p:cNvPicPr>
            <a:picLocks noChangeAspect="1"/>
          </p:cNvPicPr>
          <p:nvPr/>
        </p:nvPicPr>
        <p:blipFill>
          <a:blip r:embed="rId3"/>
          <a:stretch>
            <a:fillRect/>
          </a:stretch>
        </p:blipFill>
        <p:spPr>
          <a:xfrm>
            <a:off x="6362700" y="5105400"/>
            <a:ext cx="2733675" cy="1716088"/>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xit" presetSubtype="16" fill="hold" grpId="0" nodeType="clickEffect">
                                  <p:stCondLst>
                                    <p:cond delay="0"/>
                                  </p:stCondLst>
                                  <p:childTnLst>
                                    <p:animEffect transition="out" filter="box(in)">
                                      <p:cBhvr>
                                        <p:cTn id="6" dur="500"/>
                                        <p:tgtEl>
                                          <p:spTgt spid="14340"/>
                                        </p:tgtEl>
                                      </p:cBhvr>
                                    </p:animEffect>
                                    <p:set>
                                      <p:cBhvr>
                                        <p:cTn id="7" dur="1" fill="hold">
                                          <p:stCondLst>
                                            <p:cond delay="499"/>
                                          </p:stCondLst>
                                        </p:cTn>
                                        <p:tgtEl>
                                          <p:spTgt spid="143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5361"/>
          <p:cNvSpPr>
            <a:spLocks noGrp="1"/>
          </p:cNvSpPr>
          <p:nvPr>
            <p:ph type="title"/>
          </p:nvPr>
        </p:nvSpPr>
        <p:spPr>
          <a:xfrm>
            <a:off x="685800" y="304800"/>
            <a:ext cx="7793038" cy="838200"/>
          </a:xfrm>
          <a:ln/>
        </p:spPr>
        <p:txBody>
          <a:bodyPr wrap="square" lIns="91440" tIns="45720" rIns="91440" bIns="45720" anchor="b"/>
          <a:p>
            <a:pPr eaLnBrk="1" hangingPunct="1"/>
            <a:r>
              <a:rPr lang="zh-CN" altLang="en-US" b="1" dirty="0">
                <a:solidFill>
                  <a:schemeClr val="tx1"/>
                </a:solidFill>
              </a:rPr>
              <a:t>生产可能性曲线</a:t>
            </a:r>
            <a:endParaRPr lang="zh-CN" altLang="en-US" b="1" dirty="0">
              <a:solidFill>
                <a:schemeClr val="tx1"/>
              </a:solidFill>
            </a:endParaRPr>
          </a:p>
        </p:txBody>
      </p:sp>
      <p:sp>
        <p:nvSpPr>
          <p:cNvPr id="21506" name="文本框 15383"/>
          <p:cNvSpPr txBox="1"/>
          <p:nvPr/>
        </p:nvSpPr>
        <p:spPr>
          <a:xfrm>
            <a:off x="304800" y="2895600"/>
            <a:ext cx="2209800" cy="2774950"/>
          </a:xfrm>
          <a:prstGeom prst="rect">
            <a:avLst/>
          </a:prstGeom>
          <a:noFill/>
          <a:ln w="9525">
            <a:noFill/>
          </a:ln>
        </p:spPr>
        <p:txBody>
          <a:bodyPr anchor="t">
            <a:spAutoFit/>
          </a:bodyPr>
          <a:p>
            <a:pPr>
              <a:buFont typeface="Arial" panose="020B0604020202020204" pitchFamily="34" charset="0"/>
              <a:buNone/>
            </a:pPr>
            <a:r>
              <a:rPr lang="zh-CN" altLang="en-US" sz="2000" b="1" dirty="0">
                <a:latin typeface="Tahoma" panose="020B0604030504040204" pitchFamily="34" charset="0"/>
                <a:ea typeface="楷体_GB2312" pitchFamily="49" charset="-122"/>
              </a:rPr>
              <a:t>生产可能性曲线（</a:t>
            </a:r>
            <a:r>
              <a:rPr lang="en-US" altLang="zh-CN" dirty="0">
                <a:latin typeface="Times New Roman" panose="02020603050405020304" pitchFamily="18" charset="0"/>
                <a:ea typeface="宋体" panose="02010600030101010101" pitchFamily="2" charset="-122"/>
              </a:rPr>
              <a:t>Production Possibility Frontier , </a:t>
            </a:r>
            <a:r>
              <a:rPr lang="en-US" altLang="zh-CN" dirty="0">
                <a:latin typeface="Tahoma" panose="020B0604030504040204" pitchFamily="34" charset="0"/>
                <a:ea typeface="宋体" panose="02010600030101010101" pitchFamily="2" charset="-122"/>
              </a:rPr>
              <a:t>PPF</a:t>
            </a:r>
            <a:r>
              <a:rPr lang="zh-CN" altLang="en-US" dirty="0">
                <a:latin typeface="Tahoma" panose="020B0604030504040204" pitchFamily="34" charset="0"/>
                <a:ea typeface="宋体" panose="02010600030101010101" pitchFamily="2" charset="-122"/>
              </a:rPr>
              <a:t>）</a:t>
            </a:r>
            <a:endParaRPr lang="zh-CN" altLang="en-US" sz="2000" dirty="0">
              <a:latin typeface="Times New Roman" panose="02020603050405020304" pitchFamily="18" charset="0"/>
              <a:ea typeface="楷体_GB2312" pitchFamily="49" charset="-122"/>
            </a:endParaRPr>
          </a:p>
          <a:p>
            <a:pPr>
              <a:buFont typeface="Arial" panose="020B0604020202020204" pitchFamily="34" charset="0"/>
              <a:buNone/>
            </a:pPr>
            <a:r>
              <a:rPr lang="zh-CN" altLang="en-US" sz="2000" dirty="0">
                <a:latin typeface="Tahoma" panose="020B0604030504040204" pitchFamily="34" charset="0"/>
                <a:ea typeface="宋体" panose="02010600030101010101" pitchFamily="2" charset="-122"/>
              </a:rPr>
              <a:t>是在资源既定条</a:t>
            </a:r>
            <a:endParaRPr lang="zh-CN" altLang="en-US" sz="2000" dirty="0">
              <a:latin typeface="Tahoma" panose="020B0604030504040204" pitchFamily="34" charset="0"/>
              <a:ea typeface="宋体" panose="02010600030101010101" pitchFamily="2" charset="-122"/>
            </a:endParaRPr>
          </a:p>
          <a:p>
            <a:pPr>
              <a:buFont typeface="Arial" panose="020B0604020202020204" pitchFamily="34" charset="0"/>
              <a:buNone/>
            </a:pPr>
            <a:r>
              <a:rPr lang="zh-CN" altLang="en-US" sz="2000" dirty="0">
                <a:latin typeface="Tahoma" panose="020B0604030504040204" pitchFamily="34" charset="0"/>
                <a:ea typeface="宋体" panose="02010600030101010101" pitchFamily="2" charset="-122"/>
              </a:rPr>
              <a:t>件下，一个社会</a:t>
            </a:r>
            <a:endParaRPr lang="zh-CN" altLang="en-US" sz="2000" dirty="0">
              <a:latin typeface="Tahoma" panose="020B0604030504040204" pitchFamily="34" charset="0"/>
              <a:ea typeface="宋体" panose="02010600030101010101" pitchFamily="2" charset="-122"/>
            </a:endParaRPr>
          </a:p>
          <a:p>
            <a:pPr>
              <a:buFont typeface="Arial" panose="020B0604020202020204" pitchFamily="34" charset="0"/>
              <a:buNone/>
            </a:pPr>
            <a:r>
              <a:rPr lang="zh-CN" altLang="en-US" sz="2000" dirty="0">
                <a:latin typeface="Tahoma" panose="020B0604030504040204" pitchFamily="34" charset="0"/>
                <a:ea typeface="宋体" panose="02010600030101010101" pitchFamily="2" charset="-122"/>
              </a:rPr>
              <a:t>所能生产的两种</a:t>
            </a:r>
            <a:endParaRPr lang="zh-CN" altLang="en-US" sz="2000" dirty="0">
              <a:latin typeface="Tahoma" panose="020B0604030504040204" pitchFamily="34" charset="0"/>
              <a:ea typeface="宋体" panose="02010600030101010101" pitchFamily="2" charset="-122"/>
            </a:endParaRPr>
          </a:p>
          <a:p>
            <a:pPr>
              <a:buFont typeface="Arial" panose="020B0604020202020204" pitchFamily="34" charset="0"/>
              <a:buNone/>
            </a:pPr>
            <a:r>
              <a:rPr lang="zh-CN" altLang="en-US" sz="2000" dirty="0">
                <a:latin typeface="Tahoma" panose="020B0604030504040204" pitchFamily="34" charset="0"/>
                <a:ea typeface="宋体" panose="02010600030101010101" pitchFamily="2" charset="-122"/>
              </a:rPr>
              <a:t>产品不同数量组</a:t>
            </a:r>
            <a:endParaRPr lang="zh-CN" altLang="en-US" sz="2000" dirty="0">
              <a:latin typeface="Tahoma" panose="020B0604030504040204" pitchFamily="34" charset="0"/>
              <a:ea typeface="宋体" panose="02010600030101010101" pitchFamily="2" charset="-122"/>
            </a:endParaRPr>
          </a:p>
          <a:p>
            <a:pPr>
              <a:buFont typeface="Arial" panose="020B0604020202020204" pitchFamily="34" charset="0"/>
              <a:buNone/>
            </a:pPr>
            <a:r>
              <a:rPr lang="zh-CN" altLang="en-US" sz="2000" dirty="0">
                <a:latin typeface="Tahoma" panose="020B0604030504040204" pitchFamily="34" charset="0"/>
                <a:ea typeface="宋体" panose="02010600030101010101" pitchFamily="2" charset="-122"/>
              </a:rPr>
              <a:t>合的点的连线。</a:t>
            </a:r>
            <a:endParaRPr lang="zh-CN" altLang="en-US" sz="2000" dirty="0">
              <a:latin typeface="Tahoma" panose="020B0604030504040204" pitchFamily="34" charset="0"/>
              <a:ea typeface="宋体" panose="02010600030101010101" pitchFamily="2" charset="-122"/>
            </a:endParaRPr>
          </a:p>
        </p:txBody>
      </p:sp>
      <p:sp>
        <p:nvSpPr>
          <p:cNvPr id="21507" name="文本框 15384"/>
          <p:cNvSpPr txBox="1"/>
          <p:nvPr/>
        </p:nvSpPr>
        <p:spPr>
          <a:xfrm>
            <a:off x="4038600" y="1371600"/>
            <a:ext cx="4787900" cy="366713"/>
          </a:xfrm>
          <a:prstGeom prst="rect">
            <a:avLst/>
          </a:prstGeom>
          <a:noFill/>
          <a:ln w="9525">
            <a:noFill/>
          </a:ln>
        </p:spPr>
        <p:txBody>
          <a:bodyPr wrap="none" anchor="t">
            <a:spAutoFit/>
          </a:bodyPr>
          <a:p>
            <a:pPr>
              <a:buFont typeface="Arial" panose="020B0604020202020204" pitchFamily="34" charset="0"/>
              <a:buNone/>
            </a:pPr>
            <a:r>
              <a:rPr lang="zh-CN" altLang="en-US" b="1" dirty="0">
                <a:latin typeface="Tahoma" panose="020B0604030504040204" pitchFamily="34" charset="0"/>
                <a:ea typeface="宋体" panose="02010600030101010101" pitchFamily="2" charset="-122"/>
              </a:rPr>
              <a:t>哪一条曲线代表穷国，哪一条曲线代表富国？</a:t>
            </a:r>
            <a:endParaRPr lang="zh-CN" altLang="en-US" b="1" dirty="0">
              <a:latin typeface="Tahoma" panose="020B0604030504040204" pitchFamily="34" charset="0"/>
              <a:ea typeface="宋体" panose="02010600030101010101" pitchFamily="2" charset="-122"/>
            </a:endParaRPr>
          </a:p>
        </p:txBody>
      </p:sp>
      <p:sp>
        <p:nvSpPr>
          <p:cNvPr id="21508" name="云形标注 15438"/>
          <p:cNvSpPr/>
          <p:nvPr/>
        </p:nvSpPr>
        <p:spPr>
          <a:xfrm>
            <a:off x="7239000" y="2971800"/>
            <a:ext cx="1600200" cy="990600"/>
          </a:xfrm>
          <a:prstGeom prst="cloudCallout">
            <a:avLst>
              <a:gd name="adj1" fmla="val -157838"/>
              <a:gd name="adj2" fmla="val 46315"/>
            </a:avLst>
          </a:prstGeom>
          <a:solidFill>
            <a:schemeClr val="accent1"/>
          </a:solidFill>
          <a:ln w="9525" cap="flat" cmpd="sng">
            <a:solidFill>
              <a:schemeClr val="tx1"/>
            </a:solidFill>
            <a:prstDash val="solid"/>
            <a:round/>
            <a:headEnd type="none" w="med" len="med"/>
            <a:tailEnd type="none" w="med" len="med"/>
          </a:ln>
        </p:spPr>
        <p:txBody>
          <a:bodyPr anchor="t"/>
          <a:p>
            <a:pPr algn="ctr">
              <a:buFont typeface="Arial" panose="020B0604020202020204" pitchFamily="34" charset="0"/>
              <a:buNone/>
            </a:pPr>
            <a:r>
              <a:rPr lang="zh-CN" altLang="en-US" dirty="0">
                <a:latin typeface="Tahoma" panose="020B0604030504040204" pitchFamily="34" charset="0"/>
                <a:ea typeface="宋体" panose="02010600030101010101" pitchFamily="2" charset="-122"/>
              </a:rPr>
              <a:t>权衡</a:t>
            </a:r>
            <a:endParaRPr lang="zh-CN" altLang="en-US" dirty="0">
              <a:latin typeface="Tahoma" panose="020B0604030504040204" pitchFamily="34" charset="0"/>
              <a:ea typeface="宋体" panose="02010600030101010101" pitchFamily="2" charset="-122"/>
            </a:endParaRPr>
          </a:p>
          <a:p>
            <a:pPr algn="ctr">
              <a:buFont typeface="Arial" panose="020B0604020202020204" pitchFamily="34" charset="0"/>
              <a:buNone/>
            </a:pPr>
            <a:r>
              <a:rPr lang="zh-CN" altLang="en-US" dirty="0">
                <a:latin typeface="Tahoma" panose="020B0604030504040204" pitchFamily="34" charset="0"/>
                <a:ea typeface="宋体" panose="02010600030101010101" pitchFamily="2" charset="-122"/>
              </a:rPr>
              <a:t>机会成本</a:t>
            </a:r>
            <a:endParaRPr lang="zh-CN" altLang="en-US" dirty="0">
              <a:latin typeface="Tahoma" panose="020B0604030504040204" pitchFamily="34" charset="0"/>
              <a:ea typeface="宋体" panose="02010600030101010101" pitchFamily="2" charset="-122"/>
            </a:endParaRPr>
          </a:p>
        </p:txBody>
      </p:sp>
      <p:grpSp>
        <p:nvGrpSpPr>
          <p:cNvPr id="21509" name="组合 15465"/>
          <p:cNvGrpSpPr>
            <a:grpSpLocks noChangeAspect="1"/>
          </p:cNvGrpSpPr>
          <p:nvPr/>
        </p:nvGrpSpPr>
        <p:grpSpPr>
          <a:xfrm>
            <a:off x="2286000" y="2286000"/>
            <a:ext cx="6264275" cy="3810000"/>
            <a:chOff x="2362" y="2125"/>
            <a:chExt cx="9704" cy="6062"/>
          </a:xfrm>
        </p:grpSpPr>
        <p:sp>
          <p:nvSpPr>
            <p:cNvPr id="21510" name="矩形 15466"/>
            <p:cNvSpPr>
              <a:spLocks noChangeAspect="1"/>
            </p:cNvSpPr>
            <p:nvPr/>
          </p:nvSpPr>
          <p:spPr>
            <a:xfrm>
              <a:off x="2362" y="2125"/>
              <a:ext cx="9704" cy="6062"/>
            </a:xfrm>
            <a:prstGeom prst="rect">
              <a:avLst/>
            </a:prstGeom>
            <a:noFill/>
            <a:ln w="9525">
              <a:noFill/>
            </a:ln>
          </p:spPr>
          <p:txBody>
            <a:bodyPr anchor="t"/>
            <a:p>
              <a:pPr>
                <a:buFont typeface="Arial" panose="020B0604020202020204" pitchFamily="34" charset="0"/>
                <a:buNone/>
              </a:pPr>
              <a:endParaRPr lang="zh-CN" altLang="en-US" dirty="0">
                <a:latin typeface="Arial" panose="020B0604020202020204" pitchFamily="34" charset="0"/>
                <a:ea typeface="宋体" panose="02010600030101010101" pitchFamily="2" charset="-122"/>
              </a:endParaRPr>
            </a:p>
          </p:txBody>
        </p:sp>
        <p:sp>
          <p:nvSpPr>
            <p:cNvPr id="21511" name="直接连接符 15467"/>
            <p:cNvSpPr/>
            <p:nvPr/>
          </p:nvSpPr>
          <p:spPr>
            <a:xfrm>
              <a:off x="4181" y="3102"/>
              <a:ext cx="2" cy="3521"/>
            </a:xfrm>
            <a:prstGeom prst="line">
              <a:avLst/>
            </a:prstGeom>
            <a:ln w="9525" cap="flat" cmpd="sng">
              <a:solidFill>
                <a:srgbClr val="000000"/>
              </a:solidFill>
              <a:prstDash val="solid"/>
              <a:round/>
              <a:headEnd type="none" w="med" len="med"/>
              <a:tailEnd type="none" w="med" len="med"/>
            </a:ln>
          </p:spPr>
        </p:sp>
        <p:sp>
          <p:nvSpPr>
            <p:cNvPr id="21512" name="直接连接符 15468"/>
            <p:cNvSpPr/>
            <p:nvPr/>
          </p:nvSpPr>
          <p:spPr>
            <a:xfrm>
              <a:off x="4181" y="6623"/>
              <a:ext cx="5762" cy="1"/>
            </a:xfrm>
            <a:prstGeom prst="line">
              <a:avLst/>
            </a:prstGeom>
            <a:ln w="9525" cap="flat" cmpd="sng">
              <a:solidFill>
                <a:srgbClr val="000000"/>
              </a:solidFill>
              <a:prstDash val="solid"/>
              <a:round/>
              <a:headEnd type="none" w="med" len="med"/>
              <a:tailEnd type="none" w="med" len="med"/>
            </a:ln>
          </p:spPr>
        </p:sp>
        <p:sp>
          <p:nvSpPr>
            <p:cNvPr id="21513" name="任意多边形 15469"/>
            <p:cNvSpPr/>
            <p:nvPr/>
          </p:nvSpPr>
          <p:spPr>
            <a:xfrm>
              <a:off x="4133" y="4174"/>
              <a:ext cx="3541" cy="2522"/>
            </a:xfrm>
            <a:custGeom>
              <a:avLst/>
              <a:gdLst/>
              <a:ahLst/>
              <a:cxnLst>
                <a:cxn ang="0">
                  <a:pos x="0" y="0"/>
                </a:cxn>
                <a:cxn ang="0">
                  <a:pos x="4605" y="566"/>
                </a:cxn>
                <a:cxn ang="0">
                  <a:pos x="6333" y="3398"/>
                </a:cxn>
              </a:cxnLst>
              <a:pathLst>
                <a:path w="1980" h="1872">
                  <a:moveTo>
                    <a:pt x="0" y="0"/>
                  </a:moveTo>
                  <a:cubicBezTo>
                    <a:pt x="555" y="0"/>
                    <a:pt x="1110" y="0"/>
                    <a:pt x="1440" y="312"/>
                  </a:cubicBezTo>
                  <a:cubicBezTo>
                    <a:pt x="1770" y="624"/>
                    <a:pt x="1890" y="1612"/>
                    <a:pt x="1980" y="1872"/>
                  </a:cubicBezTo>
                </a:path>
              </a:pathLst>
            </a:custGeom>
            <a:noFill/>
            <a:ln w="28575" cap="flat" cmpd="sng">
              <a:solidFill>
                <a:srgbClr val="000000"/>
              </a:solidFill>
              <a:prstDash val="solid"/>
              <a:round/>
              <a:headEnd type="none" w="med" len="med"/>
              <a:tailEnd type="none" w="med" len="med"/>
            </a:ln>
          </p:spPr>
          <p:txBody>
            <a:bodyPr/>
            <a:p>
              <a:endParaRPr lang="zh-CN" altLang="en-US"/>
            </a:p>
          </p:txBody>
        </p:sp>
        <p:sp>
          <p:nvSpPr>
            <p:cNvPr id="21514" name="任意多边形 15470"/>
            <p:cNvSpPr/>
            <p:nvPr/>
          </p:nvSpPr>
          <p:spPr>
            <a:xfrm>
              <a:off x="4181" y="2906"/>
              <a:ext cx="4549" cy="3684"/>
            </a:xfrm>
            <a:custGeom>
              <a:avLst/>
              <a:gdLst/>
              <a:ahLst/>
              <a:cxnLst>
                <a:cxn ang="0">
                  <a:pos x="0" y="450"/>
                </a:cxn>
                <a:cxn ang="0">
                  <a:pos x="5110" y="695"/>
                </a:cxn>
                <a:cxn ang="0">
                  <a:pos x="7664" y="4619"/>
                </a:cxn>
              </a:cxnLst>
              <a:pathLst>
                <a:path w="2700" h="2938">
                  <a:moveTo>
                    <a:pt x="0" y="286"/>
                  </a:moveTo>
                  <a:cubicBezTo>
                    <a:pt x="675" y="143"/>
                    <a:pt x="1350" y="0"/>
                    <a:pt x="1800" y="442"/>
                  </a:cubicBezTo>
                  <a:cubicBezTo>
                    <a:pt x="2250" y="884"/>
                    <a:pt x="2475" y="1911"/>
                    <a:pt x="2700" y="2938"/>
                  </a:cubicBezTo>
                </a:path>
              </a:pathLst>
            </a:custGeom>
            <a:noFill/>
            <a:ln w="28575" cap="flat" cmpd="sng">
              <a:solidFill>
                <a:srgbClr val="0000FF"/>
              </a:solidFill>
              <a:prstDash val="dash"/>
              <a:round/>
              <a:headEnd type="none" w="med" len="med"/>
              <a:tailEnd type="none" w="med" len="med"/>
            </a:ln>
          </p:spPr>
          <p:txBody>
            <a:bodyPr/>
            <a:p>
              <a:endParaRPr lang="zh-CN" altLang="en-US"/>
            </a:p>
          </p:txBody>
        </p:sp>
        <p:sp>
          <p:nvSpPr>
            <p:cNvPr id="21515" name="文本框 15471"/>
            <p:cNvSpPr txBox="1"/>
            <p:nvPr/>
          </p:nvSpPr>
          <p:spPr>
            <a:xfrm>
              <a:off x="3834" y="6689"/>
              <a:ext cx="421" cy="548"/>
            </a:xfrm>
            <a:prstGeom prst="rect">
              <a:avLst/>
            </a:prstGeom>
            <a:solidFill>
              <a:srgbClr val="FFFFFF"/>
            </a:solidFill>
            <a:ln w="9525">
              <a:noFill/>
            </a:ln>
          </p:spPr>
          <p:txBody>
            <a:bodyPr lIns="67666" tIns="33833" rIns="67666" bIns="33833" anchor="t"/>
            <a:p>
              <a:pPr algn="just">
                <a:buFont typeface="Arial" panose="020B0604020202020204" pitchFamily="34" charset="0"/>
                <a:buNone/>
              </a:pPr>
              <a:r>
                <a:rPr lang="en-US" altLang="zh-CN" sz="1200" dirty="0">
                  <a:solidFill>
                    <a:srgbClr val="000000"/>
                  </a:solidFill>
                  <a:latin typeface="Times New Roman" panose="02020603050405020304" pitchFamily="18" charset="0"/>
                  <a:ea typeface="宋体" panose="02010600030101010101" pitchFamily="2" charset="-122"/>
                </a:rPr>
                <a:t>0</a:t>
              </a:r>
              <a:endParaRPr lang="en-US" altLang="zh-CN" sz="1200" dirty="0">
                <a:solidFill>
                  <a:srgbClr val="000000"/>
                </a:solidFill>
                <a:latin typeface="Tahoma" panose="020B0604030504040204" pitchFamily="34" charset="0"/>
                <a:ea typeface="宋体" panose="02010600030101010101" pitchFamily="2" charset="-122"/>
              </a:endParaRPr>
            </a:p>
            <a:p>
              <a:pPr>
                <a:buFont typeface="Arial" panose="020B0604020202020204" pitchFamily="34" charset="0"/>
                <a:buNone/>
              </a:pPr>
              <a:endParaRPr lang="en-US" altLang="zh-CN" dirty="0">
                <a:latin typeface="Tahoma" panose="020B0604030504040204" pitchFamily="34" charset="0"/>
                <a:ea typeface="宋体" panose="02010600030101010101" pitchFamily="2" charset="-122"/>
              </a:endParaRPr>
            </a:p>
          </p:txBody>
        </p:sp>
        <p:sp>
          <p:nvSpPr>
            <p:cNvPr id="21516" name="文本框 15472"/>
            <p:cNvSpPr txBox="1"/>
            <p:nvPr/>
          </p:nvSpPr>
          <p:spPr>
            <a:xfrm>
              <a:off x="9512" y="6689"/>
              <a:ext cx="1321" cy="585"/>
            </a:xfrm>
            <a:prstGeom prst="rect">
              <a:avLst/>
            </a:prstGeom>
            <a:solidFill>
              <a:srgbClr val="FFFFFF"/>
            </a:solidFill>
            <a:ln w="9525">
              <a:noFill/>
            </a:ln>
          </p:spPr>
          <p:txBody>
            <a:bodyPr lIns="67666" tIns="33833" rIns="67666" bIns="33833" anchor="t"/>
            <a:p>
              <a:pPr algn="just">
                <a:buFont typeface="Arial" panose="020B0604020202020204" pitchFamily="34" charset="0"/>
                <a:buNone/>
              </a:pPr>
              <a:r>
                <a:rPr lang="zh-CN" altLang="en-US" sz="1400" dirty="0">
                  <a:solidFill>
                    <a:srgbClr val="000000"/>
                  </a:solidFill>
                  <a:latin typeface="Times New Roman" panose="02020603050405020304" pitchFamily="18" charset="0"/>
                  <a:ea typeface="宋体" panose="02010600030101010101" pitchFamily="2" charset="-122"/>
                </a:rPr>
                <a:t>消费品</a:t>
              </a:r>
              <a:r>
                <a:rPr lang="en-US" altLang="zh-CN" sz="1400" dirty="0">
                  <a:solidFill>
                    <a:srgbClr val="000000"/>
                  </a:solidFill>
                  <a:latin typeface="Times New Roman" panose="02020603050405020304" pitchFamily="18" charset="0"/>
                  <a:ea typeface="宋体" panose="02010600030101010101" pitchFamily="2" charset="-122"/>
                </a:rPr>
                <a:t>x</a:t>
              </a:r>
              <a:endParaRPr lang="en-US" altLang="zh-CN" dirty="0">
                <a:latin typeface="Tahoma" panose="020B0604030504040204" pitchFamily="34" charset="0"/>
                <a:ea typeface="宋体" panose="02010600030101010101" pitchFamily="2" charset="-122"/>
              </a:endParaRPr>
            </a:p>
          </p:txBody>
        </p:sp>
        <p:sp>
          <p:nvSpPr>
            <p:cNvPr id="21517" name="文本框 15473"/>
            <p:cNvSpPr txBox="1"/>
            <p:nvPr/>
          </p:nvSpPr>
          <p:spPr>
            <a:xfrm>
              <a:off x="2993" y="2308"/>
              <a:ext cx="910" cy="1277"/>
            </a:xfrm>
            <a:prstGeom prst="rect">
              <a:avLst/>
            </a:prstGeom>
            <a:solidFill>
              <a:srgbClr val="FFFFFF"/>
            </a:solidFill>
            <a:ln w="9525">
              <a:noFill/>
            </a:ln>
          </p:spPr>
          <p:txBody>
            <a:bodyPr lIns="67666" tIns="33833" rIns="67666" bIns="33833" anchor="t"/>
            <a:p>
              <a:pPr algn="just">
                <a:buFont typeface="Arial" panose="020B0604020202020204" pitchFamily="34" charset="0"/>
                <a:buNone/>
              </a:pPr>
              <a:r>
                <a:rPr lang="zh-CN" altLang="en-US" sz="1600" dirty="0">
                  <a:solidFill>
                    <a:srgbClr val="000000"/>
                  </a:solidFill>
                  <a:latin typeface="Times New Roman" panose="02020603050405020304" pitchFamily="18" charset="0"/>
                  <a:ea typeface="宋体" panose="02010600030101010101" pitchFamily="2" charset="-122"/>
                </a:rPr>
                <a:t>资</a:t>
              </a:r>
              <a:endParaRPr lang="zh-CN" altLang="en-US" sz="1600" dirty="0">
                <a:solidFill>
                  <a:srgbClr val="000000"/>
                </a:solidFill>
                <a:latin typeface="宋体" panose="02010600030101010101" pitchFamily="2" charset="-122"/>
                <a:ea typeface="宋体" panose="02010600030101010101" pitchFamily="2" charset="-122"/>
              </a:endParaRPr>
            </a:p>
            <a:p>
              <a:pPr algn="just">
                <a:buFont typeface="Arial" panose="020B0604020202020204" pitchFamily="34" charset="0"/>
                <a:buNone/>
              </a:pPr>
              <a:r>
                <a:rPr lang="zh-CN" altLang="en-US" sz="1600" dirty="0">
                  <a:solidFill>
                    <a:srgbClr val="000000"/>
                  </a:solidFill>
                  <a:latin typeface="Times New Roman" panose="02020603050405020304" pitchFamily="18" charset="0"/>
                  <a:ea typeface="宋体" panose="02010600030101010101" pitchFamily="2" charset="-122"/>
                </a:rPr>
                <a:t>本</a:t>
              </a:r>
              <a:endParaRPr lang="zh-CN" altLang="en-US" sz="1600" dirty="0">
                <a:solidFill>
                  <a:srgbClr val="000000"/>
                </a:solidFill>
                <a:latin typeface="宋体" panose="02010600030101010101" pitchFamily="2" charset="-122"/>
                <a:ea typeface="宋体" panose="02010600030101010101" pitchFamily="2" charset="-122"/>
              </a:endParaRPr>
            </a:p>
            <a:p>
              <a:pPr algn="just">
                <a:buFont typeface="Arial" panose="020B0604020202020204" pitchFamily="34" charset="0"/>
                <a:buNone/>
              </a:pPr>
              <a:r>
                <a:rPr lang="zh-CN" altLang="en-US" sz="1600" dirty="0">
                  <a:solidFill>
                    <a:srgbClr val="000000"/>
                  </a:solidFill>
                  <a:latin typeface="Times New Roman" panose="02020603050405020304" pitchFamily="18" charset="0"/>
                  <a:ea typeface="宋体" panose="02010600030101010101" pitchFamily="2" charset="-122"/>
                </a:rPr>
                <a:t>品</a:t>
              </a:r>
              <a:endParaRPr lang="zh-CN" altLang="en-US" sz="1600" dirty="0">
                <a:solidFill>
                  <a:srgbClr val="000000"/>
                </a:solidFill>
                <a:latin typeface="Times New Roman" panose="02020603050405020304" pitchFamily="18" charset="0"/>
                <a:ea typeface="宋体" panose="02010600030101010101" pitchFamily="2" charset="-122"/>
              </a:endParaRPr>
            </a:p>
            <a:p>
              <a:pPr algn="just">
                <a:buFont typeface="Arial" panose="020B0604020202020204" pitchFamily="34" charset="0"/>
                <a:buNone/>
              </a:pPr>
              <a:r>
                <a:rPr lang="en-US" altLang="zh-CN" sz="1600" dirty="0">
                  <a:solidFill>
                    <a:srgbClr val="000000"/>
                  </a:solidFill>
                  <a:latin typeface="Times New Roman" panose="02020603050405020304" pitchFamily="18" charset="0"/>
                  <a:ea typeface="宋体" panose="02010600030101010101" pitchFamily="2" charset="-122"/>
                </a:rPr>
                <a:t>y</a:t>
              </a:r>
              <a:endParaRPr lang="en-US" altLang="zh-CN" dirty="0">
                <a:latin typeface="Tahoma" panose="020B0604030504040204" pitchFamily="34" charset="0"/>
                <a:ea typeface="宋体" panose="02010600030101010101" pitchFamily="2" charset="-122"/>
              </a:endParaRPr>
            </a:p>
          </p:txBody>
        </p:sp>
        <p:sp>
          <p:nvSpPr>
            <p:cNvPr id="21518" name="直接连接符 15474"/>
            <p:cNvSpPr/>
            <p:nvPr/>
          </p:nvSpPr>
          <p:spPr>
            <a:xfrm>
              <a:off x="6792" y="4683"/>
              <a:ext cx="1" cy="2008"/>
            </a:xfrm>
            <a:prstGeom prst="line">
              <a:avLst/>
            </a:prstGeom>
            <a:ln w="9525" cap="flat" cmpd="sng">
              <a:solidFill>
                <a:srgbClr val="000000"/>
              </a:solidFill>
              <a:prstDash val="dash"/>
              <a:round/>
              <a:headEnd type="none" w="med" len="med"/>
              <a:tailEnd type="none" w="med" len="med"/>
            </a:ln>
          </p:spPr>
        </p:sp>
        <p:sp>
          <p:nvSpPr>
            <p:cNvPr id="21519" name="直接连接符 15475"/>
            <p:cNvSpPr/>
            <p:nvPr/>
          </p:nvSpPr>
          <p:spPr>
            <a:xfrm flipH="1">
              <a:off x="4136" y="4683"/>
              <a:ext cx="2667" cy="1"/>
            </a:xfrm>
            <a:prstGeom prst="line">
              <a:avLst/>
            </a:prstGeom>
            <a:ln w="9525" cap="flat" cmpd="sng">
              <a:solidFill>
                <a:srgbClr val="000000"/>
              </a:solidFill>
              <a:prstDash val="dash"/>
              <a:round/>
              <a:headEnd type="none" w="med" len="med"/>
              <a:tailEnd type="none" w="med" len="med"/>
            </a:ln>
          </p:spPr>
        </p:sp>
        <p:sp>
          <p:nvSpPr>
            <p:cNvPr id="21520" name="直接连接符 15476"/>
            <p:cNvSpPr/>
            <p:nvPr/>
          </p:nvSpPr>
          <p:spPr>
            <a:xfrm flipH="1">
              <a:off x="7146" y="5471"/>
              <a:ext cx="1" cy="1261"/>
            </a:xfrm>
            <a:prstGeom prst="line">
              <a:avLst/>
            </a:prstGeom>
            <a:ln w="9525" cap="flat" cmpd="sng">
              <a:solidFill>
                <a:srgbClr val="000000"/>
              </a:solidFill>
              <a:prstDash val="dash"/>
              <a:round/>
              <a:headEnd type="none" w="med" len="med"/>
              <a:tailEnd type="none" w="med" len="med"/>
            </a:ln>
          </p:spPr>
        </p:sp>
        <p:sp>
          <p:nvSpPr>
            <p:cNvPr id="21521" name="直接连接符 15477"/>
            <p:cNvSpPr/>
            <p:nvPr/>
          </p:nvSpPr>
          <p:spPr>
            <a:xfrm flipH="1">
              <a:off x="4133" y="5435"/>
              <a:ext cx="3010" cy="1"/>
            </a:xfrm>
            <a:prstGeom prst="line">
              <a:avLst/>
            </a:prstGeom>
            <a:ln w="9525" cap="flat" cmpd="sng">
              <a:solidFill>
                <a:srgbClr val="000000"/>
              </a:solidFill>
              <a:prstDash val="dash"/>
              <a:round/>
              <a:headEnd type="none" w="med" len="med"/>
              <a:tailEnd type="none" w="med" len="med"/>
            </a:ln>
          </p:spPr>
        </p:sp>
        <p:sp>
          <p:nvSpPr>
            <p:cNvPr id="21522" name="文本框 15478"/>
            <p:cNvSpPr txBox="1"/>
            <p:nvPr/>
          </p:nvSpPr>
          <p:spPr>
            <a:xfrm>
              <a:off x="6589" y="3963"/>
              <a:ext cx="909" cy="586"/>
            </a:xfrm>
            <a:prstGeom prst="rect">
              <a:avLst/>
            </a:prstGeom>
            <a:solidFill>
              <a:srgbClr val="FFFFFF"/>
            </a:solidFill>
            <a:ln w="9525">
              <a:noFill/>
            </a:ln>
          </p:spPr>
          <p:txBody>
            <a:bodyPr lIns="67666" tIns="33833" rIns="67666" bIns="33833" anchor="t"/>
            <a:p>
              <a:pPr algn="just">
                <a:buFont typeface="Arial" panose="020B0604020202020204" pitchFamily="34" charset="0"/>
                <a:buNone/>
              </a:pPr>
              <a:r>
                <a:rPr lang="en-US" altLang="zh-CN" dirty="0">
                  <a:solidFill>
                    <a:srgbClr val="000000"/>
                  </a:solidFill>
                  <a:latin typeface="Times New Roman" panose="02020603050405020304" pitchFamily="18" charset="0"/>
                  <a:ea typeface="宋体" panose="02010600030101010101" pitchFamily="2" charset="-122"/>
                </a:rPr>
                <a:t>A</a:t>
              </a:r>
              <a:endParaRPr lang="en-US" altLang="zh-CN" dirty="0">
                <a:latin typeface="Tahoma" panose="020B0604030504040204" pitchFamily="34" charset="0"/>
                <a:ea typeface="宋体" panose="02010600030101010101" pitchFamily="2" charset="-122"/>
              </a:endParaRPr>
            </a:p>
          </p:txBody>
        </p:sp>
        <p:sp>
          <p:nvSpPr>
            <p:cNvPr id="21523" name="文本框 15479"/>
            <p:cNvSpPr txBox="1"/>
            <p:nvPr/>
          </p:nvSpPr>
          <p:spPr>
            <a:xfrm>
              <a:off x="7497" y="5120"/>
              <a:ext cx="638" cy="587"/>
            </a:xfrm>
            <a:prstGeom prst="rect">
              <a:avLst/>
            </a:prstGeom>
            <a:solidFill>
              <a:srgbClr val="FFFFFF"/>
            </a:solidFill>
            <a:ln w="9525">
              <a:noFill/>
            </a:ln>
          </p:spPr>
          <p:txBody>
            <a:bodyPr lIns="67666" tIns="33833" rIns="67666" bIns="33833" anchor="t"/>
            <a:p>
              <a:pPr algn="just">
                <a:buFont typeface="Arial" panose="020B0604020202020204" pitchFamily="34" charset="0"/>
                <a:buNone/>
              </a:pPr>
              <a:r>
                <a:rPr lang="en-US" altLang="zh-CN" dirty="0">
                  <a:solidFill>
                    <a:srgbClr val="000000"/>
                  </a:solidFill>
                  <a:latin typeface="Times New Roman" panose="02020603050405020304" pitchFamily="18" charset="0"/>
                  <a:ea typeface="宋体" panose="02010600030101010101" pitchFamily="2" charset="-122"/>
                </a:rPr>
                <a:t>B</a:t>
              </a:r>
              <a:endParaRPr lang="en-US" altLang="zh-CN" dirty="0">
                <a:latin typeface="Tahoma" panose="020B0604030504040204" pitchFamily="34" charset="0"/>
                <a:ea typeface="宋体" panose="02010600030101010101" pitchFamily="2" charset="-122"/>
              </a:endParaRPr>
            </a:p>
          </p:txBody>
        </p:sp>
        <p:sp>
          <p:nvSpPr>
            <p:cNvPr id="21524" name="文本框 15480"/>
            <p:cNvSpPr txBox="1"/>
            <p:nvPr/>
          </p:nvSpPr>
          <p:spPr>
            <a:xfrm>
              <a:off x="4844" y="5629"/>
              <a:ext cx="909" cy="586"/>
            </a:xfrm>
            <a:prstGeom prst="rect">
              <a:avLst/>
            </a:prstGeom>
            <a:noFill/>
            <a:ln w="9525">
              <a:noFill/>
            </a:ln>
          </p:spPr>
          <p:txBody>
            <a:bodyPr lIns="67666" tIns="33833" rIns="67666" bIns="33833" anchor="t"/>
            <a:p>
              <a:pPr algn="just">
                <a:buFont typeface="Arial" panose="020B0604020202020204" pitchFamily="34" charset="0"/>
                <a:buNone/>
              </a:pPr>
              <a:r>
                <a:rPr lang="en-US" altLang="zh-CN" b="1" dirty="0">
                  <a:solidFill>
                    <a:srgbClr val="0000CC"/>
                  </a:solidFill>
                  <a:latin typeface="Times New Roman" panose="02020603050405020304" pitchFamily="18" charset="0"/>
                  <a:ea typeface="宋体" panose="02010600030101010101" pitchFamily="2" charset="-122"/>
                </a:rPr>
                <a:t>C</a:t>
              </a:r>
              <a:endParaRPr lang="en-US" altLang="zh-CN" dirty="0">
                <a:latin typeface="Tahoma" panose="020B0604030504040204" pitchFamily="34" charset="0"/>
                <a:ea typeface="宋体" panose="02010600030101010101" pitchFamily="2" charset="-122"/>
              </a:endParaRPr>
            </a:p>
          </p:txBody>
        </p:sp>
        <p:sp>
          <p:nvSpPr>
            <p:cNvPr id="21525" name="文本框 15481"/>
            <p:cNvSpPr txBox="1"/>
            <p:nvPr/>
          </p:nvSpPr>
          <p:spPr>
            <a:xfrm>
              <a:off x="5727" y="3220"/>
              <a:ext cx="911" cy="588"/>
            </a:xfrm>
            <a:prstGeom prst="rect">
              <a:avLst/>
            </a:prstGeom>
            <a:solidFill>
              <a:srgbClr val="FFFFFF"/>
            </a:solidFill>
            <a:ln w="9525">
              <a:noFill/>
            </a:ln>
          </p:spPr>
          <p:txBody>
            <a:bodyPr lIns="67666" tIns="33833" rIns="67666" bIns="33833" anchor="t"/>
            <a:p>
              <a:pPr algn="just">
                <a:buFont typeface="Arial" panose="020B0604020202020204" pitchFamily="34" charset="0"/>
                <a:buNone/>
              </a:pPr>
              <a:r>
                <a:rPr lang="en-US" altLang="zh-CN" b="1" dirty="0">
                  <a:solidFill>
                    <a:srgbClr val="0000CC"/>
                  </a:solidFill>
                  <a:latin typeface="Times New Roman" panose="02020603050405020304" pitchFamily="18" charset="0"/>
                  <a:ea typeface="宋体" panose="02010600030101010101" pitchFamily="2" charset="-122"/>
                </a:rPr>
                <a:t>D</a:t>
              </a:r>
              <a:endParaRPr lang="en-US" altLang="zh-CN" dirty="0">
                <a:latin typeface="Tahoma" panose="020B0604030504040204" pitchFamily="34" charset="0"/>
                <a:ea typeface="宋体" panose="02010600030101010101" pitchFamily="2" charset="-122"/>
              </a:endParaRPr>
            </a:p>
          </p:txBody>
        </p:sp>
        <p:sp>
          <p:nvSpPr>
            <p:cNvPr id="21526" name="闪电形 15482"/>
            <p:cNvSpPr/>
            <p:nvPr/>
          </p:nvSpPr>
          <p:spPr>
            <a:xfrm rot="-4318048">
              <a:off x="6822" y="3489"/>
              <a:ext cx="2001" cy="1223"/>
            </a:xfrm>
            <a:prstGeom prst="lightningBolt">
              <a:avLst/>
            </a:prstGeom>
            <a:solidFill>
              <a:srgbClr val="FFFFFF"/>
            </a:solidFill>
            <a:ln w="9525" cap="flat" cmpd="sng">
              <a:solidFill>
                <a:srgbClr val="000000"/>
              </a:solidFill>
              <a:prstDash val="solid"/>
              <a:miter/>
              <a:headEnd type="none" w="med" len="med"/>
              <a:tailEnd type="none" w="med" len="med"/>
            </a:ln>
          </p:spPr>
          <p:txBody>
            <a:bodyPr anchor="t"/>
            <a:p>
              <a:pPr>
                <a:buFont typeface="Arial" panose="020B0604020202020204" pitchFamily="34" charset="0"/>
                <a:buNone/>
              </a:pPr>
              <a:endParaRPr lang="zh-CN" altLang="en-US" dirty="0">
                <a:latin typeface="Arial" panose="020B0604020202020204" pitchFamily="34" charset="0"/>
                <a:ea typeface="宋体" panose="02010600030101010101" pitchFamily="2" charset="-122"/>
              </a:endParaRPr>
            </a:p>
          </p:txBody>
        </p:sp>
        <p:sp>
          <p:nvSpPr>
            <p:cNvPr id="21527" name="文本框 15483"/>
            <p:cNvSpPr txBox="1"/>
            <p:nvPr/>
          </p:nvSpPr>
          <p:spPr>
            <a:xfrm>
              <a:off x="8881" y="2490"/>
              <a:ext cx="3032" cy="497"/>
            </a:xfrm>
            <a:prstGeom prst="rect">
              <a:avLst/>
            </a:prstGeom>
            <a:solidFill>
              <a:srgbClr val="FFFFFF"/>
            </a:solidFill>
            <a:ln w="9525">
              <a:noFill/>
            </a:ln>
          </p:spPr>
          <p:txBody>
            <a:bodyPr lIns="67666" tIns="33833" rIns="67666" bIns="33833" anchor="t"/>
            <a:p>
              <a:pPr algn="just">
                <a:buFont typeface="Arial" panose="020B0604020202020204" pitchFamily="34" charset="0"/>
                <a:buNone/>
              </a:pPr>
              <a:r>
                <a:rPr lang="zh-CN" altLang="en-US" dirty="0">
                  <a:solidFill>
                    <a:srgbClr val="000000"/>
                  </a:solidFill>
                  <a:latin typeface="Times New Roman" panose="02020603050405020304" pitchFamily="18" charset="0"/>
                  <a:ea typeface="宋体" panose="02010600030101010101" pitchFamily="2" charset="-122"/>
                </a:rPr>
                <a:t>生产能力扩展</a:t>
              </a:r>
              <a:endParaRPr lang="zh-CN" altLang="en-US" dirty="0">
                <a:latin typeface="Tahoma" panose="020B0604030504040204" pitchFamily="34" charset="0"/>
                <a:ea typeface="宋体" panose="02010600030101010101" pitchFamily="2" charset="-122"/>
              </a:endParaRPr>
            </a:p>
          </p:txBody>
        </p:sp>
        <p:sp>
          <p:nvSpPr>
            <p:cNvPr id="21528" name="文本框 15484"/>
            <p:cNvSpPr txBox="1"/>
            <p:nvPr/>
          </p:nvSpPr>
          <p:spPr>
            <a:xfrm>
              <a:off x="4787" y="7210"/>
              <a:ext cx="4247" cy="584"/>
            </a:xfrm>
            <a:prstGeom prst="rect">
              <a:avLst/>
            </a:prstGeom>
            <a:solidFill>
              <a:srgbClr val="FFFFFF"/>
            </a:solidFill>
            <a:ln w="9525">
              <a:noFill/>
            </a:ln>
          </p:spPr>
          <p:txBody>
            <a:bodyPr lIns="67666" tIns="33833" rIns="67666" bIns="33833" anchor="t"/>
            <a:p>
              <a:pPr algn="just">
                <a:buFont typeface="Arial" panose="020B0604020202020204" pitchFamily="34" charset="0"/>
                <a:buNone/>
              </a:pPr>
              <a:r>
                <a:rPr lang="zh-CN" altLang="en-US" sz="1500" b="1" dirty="0">
                  <a:solidFill>
                    <a:srgbClr val="000000"/>
                  </a:solidFill>
                  <a:latin typeface="Times New Roman" panose="02020603050405020304" pitchFamily="18" charset="0"/>
                  <a:ea typeface="宋体" panose="02010600030101010101" pitchFamily="2" charset="-122"/>
                </a:rPr>
                <a:t>生产可能性曲线（</a:t>
              </a:r>
              <a:r>
                <a:rPr lang="en-US" altLang="zh-CN" sz="1500" b="1" dirty="0">
                  <a:solidFill>
                    <a:srgbClr val="000000"/>
                  </a:solidFill>
                  <a:latin typeface="Times New Roman" panose="02020603050405020304" pitchFamily="18" charset="0"/>
                  <a:ea typeface="宋体" panose="02010600030101010101" pitchFamily="2" charset="-122"/>
                </a:rPr>
                <a:t>PPF</a:t>
              </a:r>
              <a:r>
                <a:rPr lang="zh-CN" altLang="en-US" sz="1500" b="1" dirty="0">
                  <a:solidFill>
                    <a:srgbClr val="000000"/>
                  </a:solidFill>
                  <a:latin typeface="Times New Roman" panose="02020603050405020304" pitchFamily="18" charset="0"/>
                  <a:ea typeface="宋体" panose="02010600030101010101" pitchFamily="2" charset="-122"/>
                </a:rPr>
                <a:t>）</a:t>
              </a:r>
              <a:endParaRPr lang="zh-CN" altLang="en-US" b="1" dirty="0">
                <a:latin typeface="Tahoma" panose="020B0604030504040204" pitchFamily="34" charset="0"/>
                <a:ea typeface="宋体" panose="02010600030101010101" pitchFamily="2" charset="-122"/>
              </a:endParaRPr>
            </a:p>
          </p:txBody>
        </p:sp>
        <p:sp>
          <p:nvSpPr>
            <p:cNvPr id="21529" name="文本框 15485"/>
            <p:cNvSpPr txBox="1"/>
            <p:nvPr/>
          </p:nvSpPr>
          <p:spPr>
            <a:xfrm>
              <a:off x="2993" y="3951"/>
              <a:ext cx="1051" cy="547"/>
            </a:xfrm>
            <a:prstGeom prst="rect">
              <a:avLst/>
            </a:prstGeom>
            <a:noFill/>
            <a:ln w="9525">
              <a:noFill/>
            </a:ln>
          </p:spPr>
          <p:txBody>
            <a:bodyPr anchor="t"/>
            <a:p>
              <a:pPr algn="just">
                <a:buFont typeface="Arial" panose="020B0604020202020204" pitchFamily="34" charset="0"/>
                <a:buNone/>
              </a:pPr>
              <a:r>
                <a:rPr lang="en-US" altLang="zh-CN" sz="1000" dirty="0">
                  <a:solidFill>
                    <a:srgbClr val="000000"/>
                  </a:solidFill>
                  <a:latin typeface="Times New Roman" panose="02020603050405020304" pitchFamily="18" charset="0"/>
                  <a:ea typeface="宋体" panose="02010600030101010101" pitchFamily="2" charset="-122"/>
                </a:rPr>
                <a:t>3000</a:t>
              </a:r>
              <a:endParaRPr lang="en-US" altLang="zh-CN" dirty="0">
                <a:latin typeface="Tahoma" panose="020B0604030504040204" pitchFamily="34" charset="0"/>
                <a:ea typeface="宋体" panose="02010600030101010101" pitchFamily="2" charset="-122"/>
              </a:endParaRPr>
            </a:p>
          </p:txBody>
        </p:sp>
        <p:sp>
          <p:nvSpPr>
            <p:cNvPr id="21530" name="文本框 15486"/>
            <p:cNvSpPr txBox="1"/>
            <p:nvPr/>
          </p:nvSpPr>
          <p:spPr>
            <a:xfrm>
              <a:off x="2993" y="4498"/>
              <a:ext cx="1051" cy="548"/>
            </a:xfrm>
            <a:prstGeom prst="rect">
              <a:avLst/>
            </a:prstGeom>
            <a:noFill/>
            <a:ln w="9525">
              <a:noFill/>
            </a:ln>
          </p:spPr>
          <p:txBody>
            <a:bodyPr anchor="t"/>
            <a:p>
              <a:pPr algn="just">
                <a:buFont typeface="Arial" panose="020B0604020202020204" pitchFamily="34" charset="0"/>
                <a:buNone/>
              </a:pPr>
              <a:r>
                <a:rPr lang="en-US" altLang="zh-CN" sz="1000" dirty="0">
                  <a:solidFill>
                    <a:srgbClr val="000000"/>
                  </a:solidFill>
                  <a:latin typeface="Times New Roman" panose="02020603050405020304" pitchFamily="18" charset="0"/>
                  <a:ea typeface="宋体" panose="02010600030101010101" pitchFamily="2" charset="-122"/>
                </a:rPr>
                <a:t>2200</a:t>
              </a:r>
              <a:endParaRPr lang="en-US" altLang="zh-CN" dirty="0">
                <a:latin typeface="Tahoma" panose="020B0604030504040204" pitchFamily="34" charset="0"/>
                <a:ea typeface="宋体" panose="02010600030101010101" pitchFamily="2" charset="-122"/>
              </a:endParaRPr>
            </a:p>
          </p:txBody>
        </p:sp>
        <p:sp>
          <p:nvSpPr>
            <p:cNvPr id="21531" name="文本框 15487"/>
            <p:cNvSpPr txBox="1"/>
            <p:nvPr/>
          </p:nvSpPr>
          <p:spPr>
            <a:xfrm>
              <a:off x="7323" y="6575"/>
              <a:ext cx="1051" cy="548"/>
            </a:xfrm>
            <a:prstGeom prst="rect">
              <a:avLst/>
            </a:prstGeom>
            <a:noFill/>
            <a:ln w="9525">
              <a:noFill/>
            </a:ln>
          </p:spPr>
          <p:txBody>
            <a:bodyPr anchor="t"/>
            <a:p>
              <a:pPr algn="just">
                <a:buFont typeface="Arial" panose="020B0604020202020204" pitchFamily="34" charset="0"/>
                <a:buNone/>
              </a:pPr>
              <a:r>
                <a:rPr lang="en-US" altLang="zh-CN" sz="1000" dirty="0">
                  <a:solidFill>
                    <a:srgbClr val="000000"/>
                  </a:solidFill>
                  <a:latin typeface="Times New Roman" panose="02020603050405020304" pitchFamily="18" charset="0"/>
                  <a:ea typeface="宋体" panose="02010600030101010101" pitchFamily="2" charset="-122"/>
                </a:rPr>
                <a:t>1000</a:t>
              </a:r>
              <a:endParaRPr lang="en-US" altLang="zh-CN" dirty="0">
                <a:latin typeface="Tahoma" panose="020B0604030504040204" pitchFamily="34" charset="0"/>
                <a:ea typeface="宋体" panose="02010600030101010101" pitchFamily="2" charset="-122"/>
              </a:endParaRPr>
            </a:p>
          </p:txBody>
        </p:sp>
        <p:sp>
          <p:nvSpPr>
            <p:cNvPr id="21532" name="文本框 15488"/>
            <p:cNvSpPr txBox="1"/>
            <p:nvPr/>
          </p:nvSpPr>
          <p:spPr>
            <a:xfrm>
              <a:off x="6792" y="6575"/>
              <a:ext cx="842" cy="548"/>
            </a:xfrm>
            <a:prstGeom prst="rect">
              <a:avLst/>
            </a:prstGeom>
            <a:noFill/>
            <a:ln w="9525">
              <a:noFill/>
            </a:ln>
          </p:spPr>
          <p:txBody>
            <a:bodyPr anchor="t"/>
            <a:p>
              <a:pPr algn="just">
                <a:buFont typeface="Arial" panose="020B0604020202020204" pitchFamily="34" charset="0"/>
                <a:buNone/>
              </a:pPr>
              <a:r>
                <a:rPr lang="en-US" altLang="zh-CN" sz="1000" dirty="0">
                  <a:solidFill>
                    <a:srgbClr val="000000"/>
                  </a:solidFill>
                  <a:latin typeface="Times New Roman" panose="02020603050405020304" pitchFamily="18" charset="0"/>
                  <a:ea typeface="宋体" panose="02010600030101010101" pitchFamily="2" charset="-122"/>
                </a:rPr>
                <a:t>900</a:t>
              </a:r>
              <a:endParaRPr lang="en-US" altLang="zh-CN" dirty="0">
                <a:latin typeface="Tahoma" panose="020B0604030504040204" pitchFamily="34" charset="0"/>
                <a:ea typeface="宋体" panose="02010600030101010101" pitchFamily="2" charset="-122"/>
              </a:endParaRPr>
            </a:p>
          </p:txBody>
        </p:sp>
        <p:sp>
          <p:nvSpPr>
            <p:cNvPr id="21533" name="文本框 15489"/>
            <p:cNvSpPr txBox="1"/>
            <p:nvPr/>
          </p:nvSpPr>
          <p:spPr>
            <a:xfrm>
              <a:off x="6437" y="6575"/>
              <a:ext cx="841" cy="669"/>
            </a:xfrm>
            <a:prstGeom prst="rect">
              <a:avLst/>
            </a:prstGeom>
            <a:noFill/>
            <a:ln w="9525">
              <a:noFill/>
            </a:ln>
          </p:spPr>
          <p:txBody>
            <a:bodyPr anchor="t"/>
            <a:p>
              <a:pPr algn="just">
                <a:buFont typeface="Arial" panose="020B0604020202020204" pitchFamily="34" charset="0"/>
                <a:buNone/>
              </a:pPr>
              <a:r>
                <a:rPr lang="en-US" altLang="zh-CN" sz="1000" dirty="0">
                  <a:solidFill>
                    <a:srgbClr val="000000"/>
                  </a:solidFill>
                  <a:latin typeface="Times New Roman" panose="02020603050405020304" pitchFamily="18" charset="0"/>
                  <a:ea typeface="宋体" panose="02010600030101010101" pitchFamily="2" charset="-122"/>
                </a:rPr>
                <a:t>800</a:t>
              </a:r>
              <a:endParaRPr lang="en-US" altLang="zh-CN" dirty="0">
                <a:latin typeface="Tahoma" panose="020B0604030504040204" pitchFamily="34" charset="0"/>
                <a:ea typeface="宋体" panose="02010600030101010101" pitchFamily="2" charset="-122"/>
              </a:endParaRPr>
            </a:p>
          </p:txBody>
        </p:sp>
        <p:sp>
          <p:nvSpPr>
            <p:cNvPr id="21534" name="文本框 15490"/>
            <p:cNvSpPr txBox="1"/>
            <p:nvPr/>
          </p:nvSpPr>
          <p:spPr>
            <a:xfrm>
              <a:off x="2993" y="5229"/>
              <a:ext cx="1051" cy="547"/>
            </a:xfrm>
            <a:prstGeom prst="rect">
              <a:avLst/>
            </a:prstGeom>
            <a:noFill/>
            <a:ln w="9525">
              <a:noFill/>
            </a:ln>
          </p:spPr>
          <p:txBody>
            <a:bodyPr anchor="t"/>
            <a:p>
              <a:pPr algn="just">
                <a:buFont typeface="Arial" panose="020B0604020202020204" pitchFamily="34" charset="0"/>
                <a:buNone/>
              </a:pPr>
              <a:r>
                <a:rPr lang="en-US" altLang="zh-CN" sz="1000" dirty="0">
                  <a:solidFill>
                    <a:srgbClr val="000000"/>
                  </a:solidFill>
                  <a:latin typeface="Times New Roman" panose="02020603050405020304" pitchFamily="18" charset="0"/>
                  <a:ea typeface="宋体" panose="02010600030101010101" pitchFamily="2" charset="-122"/>
                </a:rPr>
                <a:t>1400</a:t>
              </a:r>
              <a:endParaRPr lang="en-US" altLang="zh-CN" dirty="0">
                <a:latin typeface="Tahoma" panose="020B0604030504040204" pitchFamily="34" charset="0"/>
                <a:ea typeface="宋体" panose="02010600030101010101" pitchFamily="2" charset="-122"/>
              </a:endParaRPr>
            </a:p>
          </p:txBody>
        </p:sp>
        <p:sp>
          <p:nvSpPr>
            <p:cNvPr id="21535" name="直接连接符 15491"/>
            <p:cNvSpPr/>
            <p:nvPr/>
          </p:nvSpPr>
          <p:spPr>
            <a:xfrm>
              <a:off x="4133" y="5944"/>
              <a:ext cx="531" cy="0"/>
            </a:xfrm>
            <a:prstGeom prst="line">
              <a:avLst/>
            </a:prstGeom>
            <a:ln w="9525" cap="flat" cmpd="sng">
              <a:solidFill>
                <a:srgbClr val="000000"/>
              </a:solidFill>
              <a:prstDash val="dash"/>
              <a:round/>
              <a:headEnd type="none" w="med" len="med"/>
              <a:tailEnd type="none" w="med" len="med"/>
            </a:ln>
          </p:spPr>
        </p:sp>
        <p:sp>
          <p:nvSpPr>
            <p:cNvPr id="21536" name="直接连接符 15492"/>
            <p:cNvSpPr/>
            <p:nvPr/>
          </p:nvSpPr>
          <p:spPr>
            <a:xfrm>
              <a:off x="4664" y="5944"/>
              <a:ext cx="0" cy="631"/>
            </a:xfrm>
            <a:prstGeom prst="line">
              <a:avLst/>
            </a:prstGeom>
            <a:ln w="9525" cap="flat" cmpd="sng">
              <a:solidFill>
                <a:srgbClr val="000000"/>
              </a:solidFill>
              <a:prstDash val="dash"/>
              <a:round/>
              <a:headEnd type="none" w="med" len="med"/>
              <a:tailEnd type="none" w="med" len="med"/>
            </a:ln>
          </p:spPr>
        </p:sp>
        <p:sp>
          <p:nvSpPr>
            <p:cNvPr id="21537" name="文本框 15493"/>
            <p:cNvSpPr txBox="1"/>
            <p:nvPr/>
          </p:nvSpPr>
          <p:spPr>
            <a:xfrm>
              <a:off x="6614" y="4526"/>
              <a:ext cx="532" cy="472"/>
            </a:xfrm>
            <a:prstGeom prst="rect">
              <a:avLst/>
            </a:prstGeom>
            <a:noFill/>
            <a:ln w="9525">
              <a:noFill/>
            </a:ln>
          </p:spPr>
          <p:txBody>
            <a:bodyPr anchor="t"/>
            <a:p>
              <a:pPr algn="just">
                <a:buFont typeface="Arial" panose="020B0604020202020204" pitchFamily="34" charset="0"/>
                <a:buNone/>
              </a:pPr>
              <a:r>
                <a:rPr lang="en-US" altLang="zh-CN" sz="1000" b="1" dirty="0">
                  <a:solidFill>
                    <a:schemeClr val="hlink"/>
                  </a:solidFill>
                  <a:latin typeface="Times New Roman" panose="02020603050405020304" pitchFamily="18" charset="0"/>
                  <a:ea typeface="宋体" panose="02010600030101010101" pitchFamily="2" charset="-122"/>
                </a:rPr>
                <a:t>●</a:t>
              </a:r>
              <a:endParaRPr lang="en-US" altLang="zh-CN" dirty="0">
                <a:solidFill>
                  <a:schemeClr val="hlink"/>
                </a:solidFill>
                <a:latin typeface="Tahoma" panose="020B0604030504040204" pitchFamily="34" charset="0"/>
                <a:ea typeface="宋体" panose="02010600030101010101" pitchFamily="2" charset="-122"/>
              </a:endParaRPr>
            </a:p>
          </p:txBody>
        </p:sp>
        <p:sp>
          <p:nvSpPr>
            <p:cNvPr id="21538" name="文本框 15494"/>
            <p:cNvSpPr txBox="1"/>
            <p:nvPr/>
          </p:nvSpPr>
          <p:spPr>
            <a:xfrm>
              <a:off x="6969" y="5156"/>
              <a:ext cx="531" cy="473"/>
            </a:xfrm>
            <a:prstGeom prst="rect">
              <a:avLst/>
            </a:prstGeom>
            <a:noFill/>
            <a:ln w="9525">
              <a:noFill/>
            </a:ln>
          </p:spPr>
          <p:txBody>
            <a:bodyPr anchor="t"/>
            <a:p>
              <a:pPr algn="just">
                <a:buFont typeface="Arial" panose="020B0604020202020204" pitchFamily="34" charset="0"/>
                <a:buNone/>
              </a:pPr>
              <a:r>
                <a:rPr lang="en-US" altLang="zh-CN" sz="1000" b="1" dirty="0">
                  <a:solidFill>
                    <a:schemeClr val="hlink"/>
                  </a:solidFill>
                  <a:latin typeface="Times New Roman" panose="02020603050405020304" pitchFamily="18" charset="0"/>
                  <a:ea typeface="宋体" panose="02010600030101010101" pitchFamily="2" charset="-122"/>
                </a:rPr>
                <a:t>●</a:t>
              </a:r>
              <a:endParaRPr lang="en-US" altLang="zh-CN" dirty="0">
                <a:solidFill>
                  <a:schemeClr val="hlink"/>
                </a:solidFill>
                <a:latin typeface="Tahoma" panose="020B0604030504040204" pitchFamily="34" charset="0"/>
                <a:ea typeface="宋体" panose="02010600030101010101" pitchFamily="2" charset="-122"/>
              </a:endParaRPr>
            </a:p>
          </p:txBody>
        </p:sp>
        <p:sp>
          <p:nvSpPr>
            <p:cNvPr id="21539" name="文本框 15495"/>
            <p:cNvSpPr txBox="1"/>
            <p:nvPr/>
          </p:nvSpPr>
          <p:spPr>
            <a:xfrm>
              <a:off x="4490" y="5786"/>
              <a:ext cx="531" cy="473"/>
            </a:xfrm>
            <a:prstGeom prst="rect">
              <a:avLst/>
            </a:prstGeom>
            <a:noFill/>
            <a:ln w="9525">
              <a:noFill/>
            </a:ln>
          </p:spPr>
          <p:txBody>
            <a:bodyPr anchor="t"/>
            <a:p>
              <a:pPr algn="just">
                <a:buFont typeface="Arial" panose="020B0604020202020204" pitchFamily="34" charset="0"/>
                <a:buNone/>
              </a:pPr>
              <a:r>
                <a:rPr lang="en-US" altLang="zh-CN" sz="1000" b="1" dirty="0">
                  <a:solidFill>
                    <a:schemeClr val="hlink"/>
                  </a:solidFill>
                  <a:latin typeface="Times New Roman" panose="02020603050405020304" pitchFamily="18" charset="0"/>
                  <a:ea typeface="宋体" panose="02010600030101010101" pitchFamily="2" charset="-122"/>
                </a:rPr>
                <a:t>●</a:t>
              </a:r>
              <a:endParaRPr lang="en-US" altLang="zh-CN" dirty="0">
                <a:solidFill>
                  <a:schemeClr val="hlink"/>
                </a:solidFill>
                <a:latin typeface="Tahoma" panose="020B0604030504040204" pitchFamily="34" charset="0"/>
                <a:ea typeface="宋体" panose="02010600030101010101" pitchFamily="2" charset="-122"/>
              </a:endParaRPr>
            </a:p>
          </p:txBody>
        </p:sp>
        <p:sp>
          <p:nvSpPr>
            <p:cNvPr id="21540" name="文本框 15496"/>
            <p:cNvSpPr txBox="1"/>
            <p:nvPr/>
          </p:nvSpPr>
          <p:spPr>
            <a:xfrm>
              <a:off x="4313" y="6575"/>
              <a:ext cx="841" cy="669"/>
            </a:xfrm>
            <a:prstGeom prst="rect">
              <a:avLst/>
            </a:prstGeom>
            <a:noFill/>
            <a:ln w="9525">
              <a:noFill/>
            </a:ln>
          </p:spPr>
          <p:txBody>
            <a:bodyPr anchor="t"/>
            <a:p>
              <a:pPr algn="just">
                <a:buFont typeface="Arial" panose="020B0604020202020204" pitchFamily="34" charset="0"/>
                <a:buNone/>
              </a:pPr>
              <a:r>
                <a:rPr lang="en-US" altLang="zh-CN" sz="1000" dirty="0">
                  <a:solidFill>
                    <a:srgbClr val="000000"/>
                  </a:solidFill>
                  <a:latin typeface="Times New Roman" panose="02020603050405020304" pitchFamily="18" charset="0"/>
                  <a:ea typeface="宋体" panose="02010600030101010101" pitchFamily="2" charset="-122"/>
                </a:rPr>
                <a:t>200</a:t>
              </a:r>
              <a:endParaRPr lang="en-US" altLang="zh-CN" dirty="0">
                <a:latin typeface="Tahoma" panose="020B0604030504040204" pitchFamily="34" charset="0"/>
                <a:ea typeface="宋体" panose="02010600030101010101" pitchFamily="2" charset="-122"/>
              </a:endParaRPr>
            </a:p>
          </p:txBody>
        </p:sp>
        <p:sp>
          <p:nvSpPr>
            <p:cNvPr id="21541" name="文本框 15497"/>
            <p:cNvSpPr txBox="1"/>
            <p:nvPr/>
          </p:nvSpPr>
          <p:spPr>
            <a:xfrm>
              <a:off x="3073" y="5786"/>
              <a:ext cx="1052" cy="548"/>
            </a:xfrm>
            <a:prstGeom prst="rect">
              <a:avLst/>
            </a:prstGeom>
            <a:noFill/>
            <a:ln w="9525">
              <a:noFill/>
            </a:ln>
          </p:spPr>
          <p:txBody>
            <a:bodyPr anchor="t"/>
            <a:p>
              <a:pPr algn="just">
                <a:buFont typeface="Arial" panose="020B0604020202020204" pitchFamily="34" charset="0"/>
                <a:buNone/>
              </a:pPr>
              <a:r>
                <a:rPr lang="en-US" altLang="zh-CN" sz="1000" dirty="0">
                  <a:solidFill>
                    <a:srgbClr val="000000"/>
                  </a:solidFill>
                  <a:latin typeface="Times New Roman" panose="02020603050405020304" pitchFamily="18" charset="0"/>
                  <a:ea typeface="宋体" panose="02010600030101010101" pitchFamily="2" charset="-122"/>
                </a:rPr>
                <a:t>1000</a:t>
              </a:r>
              <a:endParaRPr lang="en-US" altLang="zh-CN" dirty="0">
                <a:latin typeface="Tahoma" panose="020B0604030504040204" pitchFamily="34" charset="0"/>
                <a:ea typeface="宋体" panose="02010600030101010101" pitchFamily="2" charset="-122"/>
              </a:endParaRPr>
            </a:p>
          </p:txBody>
        </p:sp>
        <p:sp>
          <p:nvSpPr>
            <p:cNvPr id="21542" name="文本框 15498"/>
            <p:cNvSpPr txBox="1"/>
            <p:nvPr/>
          </p:nvSpPr>
          <p:spPr>
            <a:xfrm>
              <a:off x="5198" y="3422"/>
              <a:ext cx="531" cy="473"/>
            </a:xfrm>
            <a:prstGeom prst="rect">
              <a:avLst/>
            </a:prstGeom>
            <a:noFill/>
            <a:ln w="9525">
              <a:noFill/>
            </a:ln>
          </p:spPr>
          <p:txBody>
            <a:bodyPr anchor="t"/>
            <a:p>
              <a:pPr algn="just">
                <a:buFont typeface="Arial" panose="020B0604020202020204" pitchFamily="34" charset="0"/>
                <a:buNone/>
              </a:pPr>
              <a:r>
                <a:rPr lang="en-US" altLang="zh-CN" sz="1000" b="1" dirty="0">
                  <a:solidFill>
                    <a:schemeClr val="hlink"/>
                  </a:solidFill>
                  <a:latin typeface="Times New Roman" panose="02020603050405020304" pitchFamily="18" charset="0"/>
                  <a:ea typeface="宋体" panose="02010600030101010101" pitchFamily="2" charset="-122"/>
                </a:rPr>
                <a:t>●</a:t>
              </a:r>
              <a:endParaRPr lang="en-US" altLang="zh-CN" dirty="0">
                <a:solidFill>
                  <a:schemeClr val="hlink"/>
                </a:solidFill>
                <a:latin typeface="Tahoma" panose="020B0604030504040204" pitchFamily="34" charset="0"/>
                <a:ea typeface="宋体" panose="02010600030101010101" pitchFamily="2" charset="-122"/>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标题 45057"/>
          <p:cNvSpPr>
            <a:spLocks noGrp="1"/>
          </p:cNvSpPr>
          <p:nvPr>
            <p:ph type="title"/>
          </p:nvPr>
        </p:nvSpPr>
        <p:spPr>
          <a:ln/>
        </p:spPr>
        <p:txBody>
          <a:bodyPr wrap="square" lIns="91440" tIns="45720" rIns="91440" bIns="45720" anchor="b"/>
          <a:p>
            <a:pPr eaLnBrk="1" hangingPunct="1"/>
            <a:r>
              <a:rPr lang="en-US" altLang="zh-CN" sz="3200" b="1" dirty="0"/>
              <a:t>*</a:t>
            </a:r>
            <a:r>
              <a:rPr lang="zh-CN" altLang="en-US" sz="3200" b="1" dirty="0"/>
              <a:t>生产可能性曲线为什么是向外凸的？</a:t>
            </a:r>
            <a:endParaRPr lang="zh-CN" altLang="en-US" sz="3200" b="1" dirty="0"/>
          </a:p>
        </p:txBody>
      </p:sp>
      <p:sp>
        <p:nvSpPr>
          <p:cNvPr id="22530" name="文本占位符 45058"/>
          <p:cNvSpPr>
            <a:spLocks noGrp="1"/>
          </p:cNvSpPr>
          <p:nvPr>
            <p:ph type="body" sz="half" idx="1"/>
          </p:nvPr>
        </p:nvSpPr>
        <p:spPr>
          <a:xfrm>
            <a:off x="609600" y="2017713"/>
            <a:ext cx="7848600" cy="4114800"/>
          </a:xfrm>
          <a:ln/>
        </p:spPr>
        <p:txBody>
          <a:bodyPr wrap="square" lIns="91440" tIns="45720" rIns="91440" bIns="45720" anchor="t"/>
          <a:p>
            <a:pPr eaLnBrk="1" hangingPunct="1">
              <a:lnSpc>
                <a:spcPct val="90000"/>
              </a:lnSpc>
              <a:buNone/>
            </a:pPr>
            <a:r>
              <a:rPr lang="en-US" altLang="zh-CN" sz="2400" dirty="0"/>
              <a:t>         </a:t>
            </a:r>
            <a:r>
              <a:rPr lang="zh-CN" altLang="en-US" sz="2400" dirty="0">
                <a:latin typeface="楷体_GB2312" pitchFamily="49" charset="-122"/>
                <a:ea typeface="楷体_GB2312" pitchFamily="49" charset="-122"/>
              </a:rPr>
              <a:t>产品的边际转换率也简称产品转换率或边际转换率。它表示在社会资源既定的条件下，增加一单位商品</a:t>
            </a:r>
            <a:r>
              <a:rPr lang="en-US" altLang="zh-CN" sz="2400" dirty="0">
                <a:latin typeface="楷体_GB2312" pitchFamily="49" charset="-122"/>
                <a:ea typeface="楷体_GB2312" pitchFamily="49" charset="-122"/>
              </a:rPr>
              <a:t>X</a:t>
            </a:r>
            <a:r>
              <a:rPr lang="zh-CN" altLang="en-US" sz="2400" dirty="0">
                <a:latin typeface="楷体_GB2312" pitchFamily="49" charset="-122"/>
                <a:ea typeface="楷体_GB2312" pitchFamily="49" charset="-122"/>
              </a:rPr>
              <a:t>而所必须放弃的商品</a:t>
            </a:r>
            <a:r>
              <a:rPr lang="en-US" altLang="zh-CN" sz="2400" dirty="0">
                <a:latin typeface="楷体_GB2312" pitchFamily="49" charset="-122"/>
                <a:ea typeface="楷体_GB2312" pitchFamily="49" charset="-122"/>
              </a:rPr>
              <a:t>Y</a:t>
            </a:r>
            <a:r>
              <a:rPr lang="zh-CN" altLang="en-US" sz="2400" dirty="0">
                <a:latin typeface="楷体_GB2312" pitchFamily="49" charset="-122"/>
                <a:ea typeface="楷体_GB2312" pitchFamily="49" charset="-122"/>
              </a:rPr>
              <a:t>的产量，通常简单地表示为</a:t>
            </a:r>
            <a:r>
              <a:rPr lang="en-US" altLang="zh-CN" sz="2400" dirty="0">
                <a:latin typeface="楷体_GB2312" pitchFamily="49" charset="-122"/>
                <a:ea typeface="楷体_GB2312" pitchFamily="49" charset="-122"/>
              </a:rPr>
              <a:t>MRT</a:t>
            </a:r>
            <a:r>
              <a:rPr lang="en-US" altLang="zh-CN" sz="2400" baseline="-25000" dirty="0">
                <a:latin typeface="楷体_GB2312" pitchFamily="49" charset="-122"/>
                <a:ea typeface="楷体_GB2312" pitchFamily="49" charset="-122"/>
              </a:rPr>
              <a:t>XY</a:t>
            </a:r>
            <a:r>
              <a:rPr lang="en-US" altLang="zh-CN" sz="2400" dirty="0">
                <a:latin typeface="楷体_GB2312" pitchFamily="49" charset="-122"/>
                <a:ea typeface="楷体_GB2312" pitchFamily="49" charset="-122"/>
              </a:rPr>
              <a:t> </a:t>
            </a:r>
            <a:r>
              <a:rPr lang="zh-CN" altLang="en-US" sz="2400" dirty="0">
                <a:latin typeface="楷体_GB2312" pitchFamily="49" charset="-122"/>
                <a:ea typeface="楷体_GB2312" pitchFamily="49" charset="-122"/>
              </a:rPr>
              <a:t>。即说明这两种产品存在着</a:t>
            </a:r>
            <a:r>
              <a:rPr lang="zh-CN" altLang="en-US" sz="2400" dirty="0">
                <a:latin typeface="GungsuhChe" panose="02030609000101010101" pitchFamily="49" charset="-127"/>
                <a:ea typeface="楷体_GB2312" pitchFamily="49" charset="-122"/>
              </a:rPr>
              <a:t>“</a:t>
            </a:r>
            <a:r>
              <a:rPr lang="zh-CN" altLang="en-US" sz="2400" dirty="0">
                <a:latin typeface="楷体_GB2312" pitchFamily="49" charset="-122"/>
                <a:ea typeface="楷体_GB2312" pitchFamily="49" charset="-122"/>
              </a:rPr>
              <a:t>转换</a:t>
            </a:r>
            <a:r>
              <a:rPr lang="zh-CN" altLang="en-US" sz="2400" dirty="0">
                <a:latin typeface="GungsuhChe" panose="02030609000101010101" pitchFamily="49" charset="-127"/>
                <a:ea typeface="楷体_GB2312" pitchFamily="49" charset="-122"/>
              </a:rPr>
              <a:t>”</a:t>
            </a:r>
            <a:r>
              <a:rPr lang="zh-CN" altLang="en-US" sz="2400" dirty="0">
                <a:latin typeface="楷体_GB2312" pitchFamily="49" charset="-122"/>
                <a:ea typeface="楷体_GB2312" pitchFamily="49" charset="-122"/>
              </a:rPr>
              <a:t>关系。这种转换关系就称为</a:t>
            </a:r>
            <a:r>
              <a:rPr lang="zh-CN" altLang="en-US" sz="2400" dirty="0">
                <a:latin typeface="GungsuhChe" panose="02030609000101010101" pitchFamily="49" charset="-127"/>
                <a:ea typeface="楷体_GB2312" pitchFamily="49" charset="-122"/>
              </a:rPr>
              <a:t>“</a:t>
            </a:r>
            <a:r>
              <a:rPr lang="zh-CN" altLang="en-US" sz="2400" dirty="0">
                <a:latin typeface="楷体_GB2312" pitchFamily="49" charset="-122"/>
                <a:ea typeface="楷体_GB2312" pitchFamily="49" charset="-122"/>
              </a:rPr>
              <a:t>产品的边际转换率</a:t>
            </a:r>
            <a:r>
              <a:rPr lang="zh-CN" altLang="en-US" sz="2400" dirty="0">
                <a:latin typeface="GungsuhChe" panose="02030609000101010101" pitchFamily="49" charset="-127"/>
                <a:ea typeface="楷体_GB2312" pitchFamily="49" charset="-122"/>
              </a:rPr>
              <a:t>”</a:t>
            </a:r>
            <a:r>
              <a:rPr lang="zh-CN" altLang="en-US" sz="2400" dirty="0">
                <a:latin typeface="楷体_GB2312" pitchFamily="49" charset="-122"/>
                <a:ea typeface="楷体_GB2312" pitchFamily="49" charset="-122"/>
              </a:rPr>
              <a:t>。另外，所谓产品的边际转换率就是生产可能性曲线的斜率的绝对值。 其公式：</a:t>
            </a:r>
            <a:r>
              <a:rPr lang="en-US" altLang="zh-CN" sz="2400" dirty="0">
                <a:latin typeface="楷体_GB2312" pitchFamily="49" charset="-122"/>
                <a:ea typeface="楷体_GB2312" pitchFamily="49" charset="-122"/>
              </a:rPr>
              <a:t>MRT</a:t>
            </a:r>
            <a:r>
              <a:rPr lang="en-US" altLang="zh-CN" sz="2400" baseline="-25000" dirty="0">
                <a:latin typeface="楷体_GB2312" pitchFamily="49" charset="-122"/>
                <a:ea typeface="楷体_GB2312" pitchFamily="49" charset="-122"/>
              </a:rPr>
              <a:t>XY</a:t>
            </a:r>
            <a:r>
              <a:rPr lang="en-US" altLang="zh-CN" sz="2400" dirty="0">
                <a:latin typeface="楷体_GB2312" pitchFamily="49" charset="-122"/>
                <a:ea typeface="楷体_GB2312" pitchFamily="49" charset="-122"/>
              </a:rPr>
              <a:t>=-△Y/△X</a:t>
            </a:r>
            <a:r>
              <a:rPr lang="zh-CN" altLang="en-US" sz="2400" dirty="0">
                <a:latin typeface="楷体_GB2312" pitchFamily="49" charset="-122"/>
                <a:ea typeface="楷体_GB2312" pitchFamily="49" charset="-122"/>
              </a:rPr>
              <a:t>。</a:t>
            </a:r>
            <a:endParaRPr lang="zh-CN" altLang="en-US" sz="2400" dirty="0">
              <a:latin typeface="楷体_GB2312" pitchFamily="49" charset="-122"/>
              <a:ea typeface="楷体_GB2312" pitchFamily="49" charset="-122"/>
            </a:endParaRPr>
          </a:p>
          <a:p>
            <a:pPr eaLnBrk="1" hangingPunct="1">
              <a:lnSpc>
                <a:spcPct val="90000"/>
              </a:lnSpc>
              <a:buNone/>
            </a:pPr>
            <a:r>
              <a:rPr lang="zh-CN" altLang="en-US" sz="2400" dirty="0">
                <a:latin typeface="楷体_GB2312" pitchFamily="49" charset="-122"/>
                <a:ea typeface="楷体_GB2312" pitchFamily="49" charset="-122"/>
              </a:rPr>
              <a:t>   　 产品的边际转换率表明的是随着一种产品生产数量的增加，多生产一单位商品需要减少的另一种产品的数量是递增的，即边际转换率逐渐递增。这是由于生产要素的边际产量递减规律作用的结果。</a:t>
            </a:r>
            <a:r>
              <a:rPr lang="zh-CN" altLang="en-US" sz="2400" dirty="0">
                <a:latin typeface="GungsuhChe" panose="02030609000101010101" pitchFamily="49" charset="-127"/>
                <a:ea typeface="GungsuhChe" panose="02030609000101010101" pitchFamily="49" charset="-127"/>
              </a:rPr>
              <a:t> </a:t>
            </a:r>
            <a:endParaRPr lang="zh-CN" altLang="en-US" sz="2400" dirty="0">
              <a:latin typeface="GungsuhChe" panose="02030609000101010101" pitchFamily="49" charset="-127"/>
              <a:ea typeface="GungsuhChe" panose="02030609000101010101" pitchFamily="49" charset="-127"/>
            </a:endParaRPr>
          </a:p>
        </p:txBody>
      </p:sp>
      <p:sp>
        <p:nvSpPr>
          <p:cNvPr id="22531" name="矩形 45062"/>
          <p:cNvSpPr/>
          <p:nvPr/>
        </p:nvSpPr>
        <p:spPr>
          <a:xfrm>
            <a:off x="0" y="0"/>
            <a:ext cx="9144000" cy="0"/>
          </a:xfrm>
          <a:prstGeom prst="rect">
            <a:avLst/>
          </a:prstGeom>
          <a:noFill/>
          <a:ln w="9525">
            <a:noFill/>
          </a:ln>
        </p:spPr>
        <p:txBody>
          <a:bodyPr anchor="t"/>
          <a:p>
            <a:pPr>
              <a:buFont typeface="Arial" panose="020B0604020202020204" pitchFamily="34" charset="0"/>
              <a:buNone/>
            </a:pPr>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标题 51201"/>
          <p:cNvSpPr>
            <a:spLocks noGrp="1"/>
          </p:cNvSpPr>
          <p:nvPr>
            <p:ph type="title"/>
          </p:nvPr>
        </p:nvSpPr>
        <p:spPr>
          <a:xfrm>
            <a:off x="1150938" y="762000"/>
            <a:ext cx="7793037" cy="914400"/>
          </a:xfrm>
          <a:ln/>
        </p:spPr>
        <p:txBody>
          <a:bodyPr wrap="square" lIns="91440" tIns="45720" rIns="91440" bIns="45720" anchor="b"/>
          <a:p>
            <a:pPr eaLnBrk="1" hangingPunct="1"/>
            <a:r>
              <a:rPr lang="zh-CN" altLang="en-US" sz="3600" b="1" dirty="0"/>
              <a:t>生产可能性曲线的简化形态</a:t>
            </a:r>
            <a:endParaRPr lang="zh-CN" altLang="en-US" sz="3600" b="1" dirty="0"/>
          </a:p>
        </p:txBody>
      </p:sp>
      <p:grpSp>
        <p:nvGrpSpPr>
          <p:cNvPr id="23554" name="组合 51203"/>
          <p:cNvGrpSpPr>
            <a:grpSpLocks noChangeAspect="1"/>
          </p:cNvGrpSpPr>
          <p:nvPr/>
        </p:nvGrpSpPr>
        <p:grpSpPr>
          <a:xfrm>
            <a:off x="1304925" y="2057400"/>
            <a:ext cx="7229475" cy="4435475"/>
            <a:chOff x="2362" y="2125"/>
            <a:chExt cx="9704" cy="6062"/>
          </a:xfrm>
        </p:grpSpPr>
        <p:sp>
          <p:nvSpPr>
            <p:cNvPr id="23555" name="矩形 51204"/>
            <p:cNvSpPr>
              <a:spLocks noChangeAspect="1"/>
            </p:cNvSpPr>
            <p:nvPr/>
          </p:nvSpPr>
          <p:spPr>
            <a:xfrm>
              <a:off x="2362" y="2125"/>
              <a:ext cx="9704" cy="6062"/>
            </a:xfrm>
            <a:prstGeom prst="rect">
              <a:avLst/>
            </a:prstGeom>
            <a:noFill/>
            <a:ln w="9525">
              <a:noFill/>
            </a:ln>
          </p:spPr>
          <p:txBody>
            <a:bodyPr anchor="t"/>
            <a:p>
              <a:pPr>
                <a:buFont typeface="Arial" panose="020B0604020202020204" pitchFamily="34" charset="0"/>
                <a:buNone/>
              </a:pPr>
              <a:endParaRPr lang="zh-CN" altLang="en-US" dirty="0">
                <a:latin typeface="Arial" panose="020B0604020202020204" pitchFamily="34" charset="0"/>
                <a:ea typeface="宋体" panose="02010600030101010101" pitchFamily="2" charset="-122"/>
              </a:endParaRPr>
            </a:p>
          </p:txBody>
        </p:sp>
        <p:sp>
          <p:nvSpPr>
            <p:cNvPr id="23556" name="直接连接符 51205"/>
            <p:cNvSpPr/>
            <p:nvPr/>
          </p:nvSpPr>
          <p:spPr>
            <a:xfrm>
              <a:off x="4181" y="3102"/>
              <a:ext cx="2" cy="3521"/>
            </a:xfrm>
            <a:prstGeom prst="line">
              <a:avLst/>
            </a:prstGeom>
            <a:ln w="9525" cap="flat" cmpd="sng">
              <a:solidFill>
                <a:srgbClr val="000000"/>
              </a:solidFill>
              <a:prstDash val="solid"/>
              <a:round/>
              <a:headEnd type="none" w="med" len="med"/>
              <a:tailEnd type="none" w="med" len="med"/>
            </a:ln>
          </p:spPr>
        </p:sp>
        <p:sp>
          <p:nvSpPr>
            <p:cNvPr id="23557" name="直接连接符 51206"/>
            <p:cNvSpPr/>
            <p:nvPr/>
          </p:nvSpPr>
          <p:spPr>
            <a:xfrm>
              <a:off x="4181" y="6623"/>
              <a:ext cx="5762" cy="1"/>
            </a:xfrm>
            <a:prstGeom prst="line">
              <a:avLst/>
            </a:prstGeom>
            <a:ln w="9525" cap="flat" cmpd="sng">
              <a:solidFill>
                <a:srgbClr val="000000"/>
              </a:solidFill>
              <a:prstDash val="solid"/>
              <a:round/>
              <a:headEnd type="none" w="med" len="med"/>
              <a:tailEnd type="none" w="med" len="med"/>
            </a:ln>
          </p:spPr>
        </p:sp>
        <p:sp>
          <p:nvSpPr>
            <p:cNvPr id="23558" name="文本框 51207"/>
            <p:cNvSpPr txBox="1"/>
            <p:nvPr/>
          </p:nvSpPr>
          <p:spPr>
            <a:xfrm>
              <a:off x="3834" y="6689"/>
              <a:ext cx="421" cy="548"/>
            </a:xfrm>
            <a:prstGeom prst="rect">
              <a:avLst/>
            </a:prstGeom>
            <a:solidFill>
              <a:srgbClr val="FFFFFF"/>
            </a:solidFill>
            <a:ln w="9525">
              <a:noFill/>
            </a:ln>
          </p:spPr>
          <p:txBody>
            <a:bodyPr lIns="67666" tIns="33833" rIns="67666" bIns="33833" anchor="t"/>
            <a:p>
              <a:pPr algn="just">
                <a:buFont typeface="Arial" panose="020B0604020202020204" pitchFamily="34" charset="0"/>
                <a:buNone/>
              </a:pPr>
              <a:r>
                <a:rPr lang="en-US" altLang="zh-CN" sz="1200" dirty="0">
                  <a:solidFill>
                    <a:srgbClr val="000000"/>
                  </a:solidFill>
                  <a:latin typeface="Times New Roman" panose="02020603050405020304" pitchFamily="18" charset="0"/>
                  <a:ea typeface="宋体" panose="02010600030101010101" pitchFamily="2" charset="-122"/>
                </a:rPr>
                <a:t>0</a:t>
              </a:r>
              <a:endParaRPr lang="en-US" altLang="zh-CN" sz="1200" dirty="0">
                <a:solidFill>
                  <a:srgbClr val="000000"/>
                </a:solidFill>
                <a:latin typeface="Tahoma" panose="020B0604030504040204" pitchFamily="34" charset="0"/>
                <a:ea typeface="宋体" panose="02010600030101010101" pitchFamily="2" charset="-122"/>
              </a:endParaRPr>
            </a:p>
            <a:p>
              <a:pPr>
                <a:buFont typeface="Arial" panose="020B0604020202020204" pitchFamily="34" charset="0"/>
                <a:buNone/>
              </a:pPr>
              <a:endParaRPr lang="en-US" altLang="zh-CN" dirty="0">
                <a:latin typeface="Tahoma" panose="020B0604030504040204" pitchFamily="34" charset="0"/>
                <a:ea typeface="宋体" panose="02010600030101010101" pitchFamily="2" charset="-122"/>
              </a:endParaRPr>
            </a:p>
          </p:txBody>
        </p:sp>
        <p:sp>
          <p:nvSpPr>
            <p:cNvPr id="23559" name="文本框 51208"/>
            <p:cNvSpPr txBox="1"/>
            <p:nvPr/>
          </p:nvSpPr>
          <p:spPr>
            <a:xfrm>
              <a:off x="9725" y="6720"/>
              <a:ext cx="1321" cy="585"/>
            </a:xfrm>
            <a:prstGeom prst="rect">
              <a:avLst/>
            </a:prstGeom>
            <a:solidFill>
              <a:srgbClr val="FFFFFF"/>
            </a:solidFill>
            <a:ln w="9525">
              <a:noFill/>
            </a:ln>
          </p:spPr>
          <p:txBody>
            <a:bodyPr lIns="67666" tIns="33833" rIns="67666" bIns="33833" anchor="t"/>
            <a:p>
              <a:pPr algn="just">
                <a:buFont typeface="Arial" panose="020B0604020202020204" pitchFamily="34" charset="0"/>
                <a:buNone/>
              </a:pPr>
              <a:r>
                <a:rPr lang="zh-CN" altLang="en-US" sz="1400" dirty="0">
                  <a:solidFill>
                    <a:srgbClr val="000000"/>
                  </a:solidFill>
                  <a:latin typeface="Times New Roman" panose="02020603050405020304" pitchFamily="18" charset="0"/>
                  <a:ea typeface="宋体" panose="02010600030101010101" pitchFamily="2" charset="-122"/>
                </a:rPr>
                <a:t>消费品</a:t>
              </a:r>
              <a:r>
                <a:rPr lang="en-US" altLang="zh-CN" sz="1400" dirty="0">
                  <a:solidFill>
                    <a:srgbClr val="000000"/>
                  </a:solidFill>
                  <a:latin typeface="Times New Roman" panose="02020603050405020304" pitchFamily="18" charset="0"/>
                  <a:ea typeface="宋体" panose="02010600030101010101" pitchFamily="2" charset="-122"/>
                </a:rPr>
                <a:t>x</a:t>
              </a:r>
              <a:endParaRPr lang="en-US" altLang="zh-CN" dirty="0">
                <a:latin typeface="Tahoma" panose="020B0604030504040204" pitchFamily="34" charset="0"/>
                <a:ea typeface="宋体" panose="02010600030101010101" pitchFamily="2" charset="-122"/>
              </a:endParaRPr>
            </a:p>
          </p:txBody>
        </p:sp>
        <p:sp>
          <p:nvSpPr>
            <p:cNvPr id="23560" name="文本框 51209"/>
            <p:cNvSpPr txBox="1"/>
            <p:nvPr/>
          </p:nvSpPr>
          <p:spPr>
            <a:xfrm>
              <a:off x="2993" y="2308"/>
              <a:ext cx="910" cy="1277"/>
            </a:xfrm>
            <a:prstGeom prst="rect">
              <a:avLst/>
            </a:prstGeom>
            <a:solidFill>
              <a:srgbClr val="FFFFFF"/>
            </a:solidFill>
            <a:ln w="9525">
              <a:noFill/>
            </a:ln>
          </p:spPr>
          <p:txBody>
            <a:bodyPr lIns="67666" tIns="33833" rIns="67666" bIns="33833" anchor="t"/>
            <a:p>
              <a:pPr algn="just">
                <a:buFont typeface="Arial" panose="020B0604020202020204" pitchFamily="34" charset="0"/>
                <a:buNone/>
              </a:pPr>
              <a:r>
                <a:rPr lang="zh-CN" altLang="en-US" sz="1600" dirty="0">
                  <a:solidFill>
                    <a:srgbClr val="000000"/>
                  </a:solidFill>
                  <a:latin typeface="Times New Roman" panose="02020603050405020304" pitchFamily="18" charset="0"/>
                  <a:ea typeface="宋体" panose="02010600030101010101" pitchFamily="2" charset="-122"/>
                </a:rPr>
                <a:t>资</a:t>
              </a:r>
              <a:endParaRPr lang="zh-CN" altLang="en-US" sz="1600" dirty="0">
                <a:solidFill>
                  <a:srgbClr val="000000"/>
                </a:solidFill>
                <a:latin typeface="宋体" panose="02010600030101010101" pitchFamily="2" charset="-122"/>
                <a:ea typeface="宋体" panose="02010600030101010101" pitchFamily="2" charset="-122"/>
              </a:endParaRPr>
            </a:p>
            <a:p>
              <a:pPr algn="just">
                <a:buFont typeface="Arial" panose="020B0604020202020204" pitchFamily="34" charset="0"/>
                <a:buNone/>
              </a:pPr>
              <a:r>
                <a:rPr lang="zh-CN" altLang="en-US" sz="1600" dirty="0">
                  <a:solidFill>
                    <a:srgbClr val="000000"/>
                  </a:solidFill>
                  <a:latin typeface="Times New Roman" panose="02020603050405020304" pitchFamily="18" charset="0"/>
                  <a:ea typeface="宋体" panose="02010600030101010101" pitchFamily="2" charset="-122"/>
                </a:rPr>
                <a:t>本</a:t>
              </a:r>
              <a:endParaRPr lang="zh-CN" altLang="en-US" sz="1600" dirty="0">
                <a:solidFill>
                  <a:srgbClr val="000000"/>
                </a:solidFill>
                <a:latin typeface="宋体" panose="02010600030101010101" pitchFamily="2" charset="-122"/>
                <a:ea typeface="宋体" panose="02010600030101010101" pitchFamily="2" charset="-122"/>
              </a:endParaRPr>
            </a:p>
            <a:p>
              <a:pPr algn="just">
                <a:buFont typeface="Arial" panose="020B0604020202020204" pitchFamily="34" charset="0"/>
                <a:buNone/>
              </a:pPr>
              <a:r>
                <a:rPr lang="zh-CN" altLang="en-US" sz="1600" dirty="0">
                  <a:solidFill>
                    <a:srgbClr val="000000"/>
                  </a:solidFill>
                  <a:latin typeface="Times New Roman" panose="02020603050405020304" pitchFamily="18" charset="0"/>
                  <a:ea typeface="宋体" panose="02010600030101010101" pitchFamily="2" charset="-122"/>
                </a:rPr>
                <a:t>品</a:t>
              </a:r>
              <a:endParaRPr lang="zh-CN" altLang="en-US" sz="1600" dirty="0">
                <a:solidFill>
                  <a:srgbClr val="000000"/>
                </a:solidFill>
                <a:latin typeface="宋体" panose="02010600030101010101" pitchFamily="2" charset="-122"/>
                <a:ea typeface="宋体" panose="02010600030101010101" pitchFamily="2" charset="-122"/>
              </a:endParaRPr>
            </a:p>
            <a:p>
              <a:pPr algn="just">
                <a:buFont typeface="Arial" panose="020B0604020202020204" pitchFamily="34" charset="0"/>
                <a:buNone/>
              </a:pPr>
              <a:r>
                <a:rPr lang="en-US" altLang="zh-CN" sz="1600" dirty="0">
                  <a:solidFill>
                    <a:srgbClr val="000000"/>
                  </a:solidFill>
                  <a:latin typeface="Times New Roman" panose="02020603050405020304" pitchFamily="18" charset="0"/>
                  <a:ea typeface="宋体" panose="02010600030101010101" pitchFamily="2" charset="-122"/>
                </a:rPr>
                <a:t>y</a:t>
              </a:r>
              <a:endParaRPr lang="en-US" altLang="zh-CN" dirty="0">
                <a:latin typeface="Tahoma" panose="020B0604030504040204" pitchFamily="34" charset="0"/>
                <a:ea typeface="宋体" panose="02010600030101010101" pitchFamily="2" charset="-122"/>
              </a:endParaRPr>
            </a:p>
          </p:txBody>
        </p:sp>
        <p:sp>
          <p:nvSpPr>
            <p:cNvPr id="23561" name="直接连接符 51210"/>
            <p:cNvSpPr/>
            <p:nvPr/>
          </p:nvSpPr>
          <p:spPr>
            <a:xfrm>
              <a:off x="5829" y="4671"/>
              <a:ext cx="2" cy="2008"/>
            </a:xfrm>
            <a:prstGeom prst="line">
              <a:avLst/>
            </a:prstGeom>
            <a:ln w="9525" cap="flat" cmpd="sng">
              <a:solidFill>
                <a:srgbClr val="000000"/>
              </a:solidFill>
              <a:prstDash val="dash"/>
              <a:round/>
              <a:headEnd type="none" w="med" len="med"/>
              <a:tailEnd type="none" w="med" len="med"/>
            </a:ln>
          </p:spPr>
        </p:sp>
        <p:sp>
          <p:nvSpPr>
            <p:cNvPr id="23562" name="直接连接符 51211"/>
            <p:cNvSpPr/>
            <p:nvPr/>
          </p:nvSpPr>
          <p:spPr>
            <a:xfrm flipH="1">
              <a:off x="4136" y="4671"/>
              <a:ext cx="1693" cy="13"/>
            </a:xfrm>
            <a:prstGeom prst="line">
              <a:avLst/>
            </a:prstGeom>
            <a:ln w="9525" cap="flat" cmpd="sng">
              <a:solidFill>
                <a:srgbClr val="000000"/>
              </a:solidFill>
              <a:prstDash val="dash"/>
              <a:round/>
              <a:headEnd type="none" w="med" len="med"/>
              <a:tailEnd type="none" w="med" len="med"/>
            </a:ln>
          </p:spPr>
        </p:sp>
        <p:sp>
          <p:nvSpPr>
            <p:cNvPr id="23563" name="直接连接符 51212"/>
            <p:cNvSpPr/>
            <p:nvPr/>
          </p:nvSpPr>
          <p:spPr>
            <a:xfrm flipH="1">
              <a:off x="7146" y="5471"/>
              <a:ext cx="1" cy="1261"/>
            </a:xfrm>
            <a:prstGeom prst="line">
              <a:avLst/>
            </a:prstGeom>
            <a:ln w="9525" cap="flat" cmpd="sng">
              <a:solidFill>
                <a:srgbClr val="000000"/>
              </a:solidFill>
              <a:prstDash val="dash"/>
              <a:round/>
              <a:headEnd type="none" w="med" len="med"/>
              <a:tailEnd type="none" w="med" len="med"/>
            </a:ln>
          </p:spPr>
        </p:sp>
        <p:sp>
          <p:nvSpPr>
            <p:cNvPr id="23564" name="直接连接符 51213"/>
            <p:cNvSpPr/>
            <p:nvPr/>
          </p:nvSpPr>
          <p:spPr>
            <a:xfrm flipH="1">
              <a:off x="4133" y="5435"/>
              <a:ext cx="3010" cy="1"/>
            </a:xfrm>
            <a:prstGeom prst="line">
              <a:avLst/>
            </a:prstGeom>
            <a:ln w="9525" cap="flat" cmpd="sng">
              <a:solidFill>
                <a:srgbClr val="000000"/>
              </a:solidFill>
              <a:prstDash val="dash"/>
              <a:round/>
              <a:headEnd type="none" w="med" len="med"/>
              <a:tailEnd type="none" w="med" len="med"/>
            </a:ln>
          </p:spPr>
        </p:sp>
        <p:sp>
          <p:nvSpPr>
            <p:cNvPr id="23565" name="文本框 51214"/>
            <p:cNvSpPr txBox="1"/>
            <p:nvPr/>
          </p:nvSpPr>
          <p:spPr>
            <a:xfrm>
              <a:off x="6358" y="3768"/>
              <a:ext cx="909" cy="586"/>
            </a:xfrm>
            <a:prstGeom prst="rect">
              <a:avLst/>
            </a:prstGeom>
            <a:solidFill>
              <a:srgbClr val="FFFFFF"/>
            </a:solidFill>
            <a:ln w="9525">
              <a:noFill/>
            </a:ln>
          </p:spPr>
          <p:txBody>
            <a:bodyPr lIns="67666" tIns="33833" rIns="67666" bIns="33833" anchor="t"/>
            <a:p>
              <a:pPr algn="just">
                <a:buFont typeface="Arial" panose="020B0604020202020204" pitchFamily="34" charset="0"/>
                <a:buNone/>
              </a:pPr>
              <a:r>
                <a:rPr lang="en-US" altLang="zh-CN" dirty="0">
                  <a:solidFill>
                    <a:srgbClr val="000000"/>
                  </a:solidFill>
                  <a:latin typeface="Times New Roman" panose="02020603050405020304" pitchFamily="18" charset="0"/>
                  <a:ea typeface="宋体" panose="02010600030101010101" pitchFamily="2" charset="-122"/>
                </a:rPr>
                <a:t>A</a:t>
              </a:r>
              <a:endParaRPr lang="en-US" altLang="zh-CN" dirty="0">
                <a:latin typeface="Tahoma" panose="020B0604030504040204" pitchFamily="34" charset="0"/>
                <a:ea typeface="宋体" panose="02010600030101010101" pitchFamily="2" charset="-122"/>
              </a:endParaRPr>
            </a:p>
          </p:txBody>
        </p:sp>
        <p:sp>
          <p:nvSpPr>
            <p:cNvPr id="23566" name="文本框 51215"/>
            <p:cNvSpPr txBox="1"/>
            <p:nvPr/>
          </p:nvSpPr>
          <p:spPr>
            <a:xfrm>
              <a:off x="7497" y="5120"/>
              <a:ext cx="638" cy="587"/>
            </a:xfrm>
            <a:prstGeom prst="rect">
              <a:avLst/>
            </a:prstGeom>
            <a:solidFill>
              <a:srgbClr val="FFFFFF"/>
            </a:solidFill>
            <a:ln w="9525">
              <a:noFill/>
            </a:ln>
          </p:spPr>
          <p:txBody>
            <a:bodyPr lIns="67666" tIns="33833" rIns="67666" bIns="33833" anchor="t"/>
            <a:p>
              <a:pPr algn="just">
                <a:buFont typeface="Arial" panose="020B0604020202020204" pitchFamily="34" charset="0"/>
                <a:buNone/>
              </a:pPr>
              <a:r>
                <a:rPr lang="en-US" altLang="zh-CN" dirty="0">
                  <a:solidFill>
                    <a:srgbClr val="000000"/>
                  </a:solidFill>
                  <a:latin typeface="Times New Roman" panose="02020603050405020304" pitchFamily="18" charset="0"/>
                  <a:ea typeface="宋体" panose="02010600030101010101" pitchFamily="2" charset="-122"/>
                </a:rPr>
                <a:t>B</a:t>
              </a:r>
              <a:endParaRPr lang="en-US" altLang="zh-CN" dirty="0">
                <a:latin typeface="Tahoma" panose="020B0604030504040204" pitchFamily="34" charset="0"/>
                <a:ea typeface="宋体" panose="02010600030101010101" pitchFamily="2" charset="-122"/>
              </a:endParaRPr>
            </a:p>
          </p:txBody>
        </p:sp>
        <p:sp>
          <p:nvSpPr>
            <p:cNvPr id="23567" name="闪电形 51216"/>
            <p:cNvSpPr/>
            <p:nvPr/>
          </p:nvSpPr>
          <p:spPr>
            <a:xfrm rot="-4318048">
              <a:off x="6822" y="3489"/>
              <a:ext cx="2001" cy="1223"/>
            </a:xfrm>
            <a:prstGeom prst="lightningBolt">
              <a:avLst/>
            </a:prstGeom>
            <a:solidFill>
              <a:srgbClr val="FFFFFF"/>
            </a:solidFill>
            <a:ln w="9525" cap="flat" cmpd="sng">
              <a:solidFill>
                <a:srgbClr val="000000"/>
              </a:solidFill>
              <a:prstDash val="solid"/>
              <a:miter/>
              <a:headEnd type="none" w="med" len="med"/>
              <a:tailEnd type="none" w="med" len="med"/>
            </a:ln>
          </p:spPr>
          <p:txBody>
            <a:bodyPr anchor="t"/>
            <a:p>
              <a:pPr>
                <a:buFont typeface="Arial" panose="020B0604020202020204" pitchFamily="34" charset="0"/>
                <a:buNone/>
              </a:pPr>
              <a:endParaRPr lang="zh-CN" altLang="en-US" dirty="0">
                <a:latin typeface="Arial" panose="020B0604020202020204" pitchFamily="34" charset="0"/>
                <a:ea typeface="宋体" panose="02010600030101010101" pitchFamily="2" charset="-122"/>
              </a:endParaRPr>
            </a:p>
          </p:txBody>
        </p:sp>
        <p:sp>
          <p:nvSpPr>
            <p:cNvPr id="23568" name="文本框 51217"/>
            <p:cNvSpPr txBox="1"/>
            <p:nvPr/>
          </p:nvSpPr>
          <p:spPr>
            <a:xfrm>
              <a:off x="8881" y="2490"/>
              <a:ext cx="3032" cy="497"/>
            </a:xfrm>
            <a:prstGeom prst="rect">
              <a:avLst/>
            </a:prstGeom>
            <a:solidFill>
              <a:srgbClr val="FFFFFF"/>
            </a:solidFill>
            <a:ln w="9525">
              <a:noFill/>
            </a:ln>
          </p:spPr>
          <p:txBody>
            <a:bodyPr lIns="67666" tIns="33833" rIns="67666" bIns="33833" anchor="t"/>
            <a:p>
              <a:pPr algn="just">
                <a:buFont typeface="Arial" panose="020B0604020202020204" pitchFamily="34" charset="0"/>
                <a:buNone/>
              </a:pPr>
              <a:r>
                <a:rPr lang="zh-CN" altLang="en-US" dirty="0">
                  <a:solidFill>
                    <a:srgbClr val="000000"/>
                  </a:solidFill>
                  <a:latin typeface="Times New Roman" panose="02020603050405020304" pitchFamily="18" charset="0"/>
                  <a:ea typeface="宋体" panose="02010600030101010101" pitchFamily="2" charset="-122"/>
                </a:rPr>
                <a:t>生产能力扩展</a:t>
              </a:r>
              <a:endParaRPr lang="zh-CN" altLang="en-US" dirty="0">
                <a:latin typeface="Tahoma" panose="020B0604030504040204" pitchFamily="34" charset="0"/>
                <a:ea typeface="宋体" panose="02010600030101010101" pitchFamily="2" charset="-122"/>
              </a:endParaRPr>
            </a:p>
          </p:txBody>
        </p:sp>
        <p:sp>
          <p:nvSpPr>
            <p:cNvPr id="23569" name="文本框 51218"/>
            <p:cNvSpPr txBox="1"/>
            <p:nvPr/>
          </p:nvSpPr>
          <p:spPr>
            <a:xfrm>
              <a:off x="4787" y="7210"/>
              <a:ext cx="4247" cy="584"/>
            </a:xfrm>
            <a:prstGeom prst="rect">
              <a:avLst/>
            </a:prstGeom>
            <a:solidFill>
              <a:srgbClr val="FFFFFF"/>
            </a:solidFill>
            <a:ln w="9525">
              <a:noFill/>
            </a:ln>
          </p:spPr>
          <p:txBody>
            <a:bodyPr lIns="67666" tIns="33833" rIns="67666" bIns="33833" anchor="t"/>
            <a:p>
              <a:pPr algn="just">
                <a:buFont typeface="Arial" panose="020B0604020202020204" pitchFamily="34" charset="0"/>
                <a:buNone/>
              </a:pPr>
              <a:r>
                <a:rPr lang="zh-CN" altLang="en-US" sz="1500" b="1" dirty="0">
                  <a:solidFill>
                    <a:srgbClr val="000000"/>
                  </a:solidFill>
                  <a:latin typeface="Times New Roman" panose="02020603050405020304" pitchFamily="18" charset="0"/>
                  <a:ea typeface="宋体" panose="02010600030101010101" pitchFamily="2" charset="-122"/>
                </a:rPr>
                <a:t>生产可能性曲线（</a:t>
              </a:r>
              <a:r>
                <a:rPr lang="en-US" altLang="zh-CN" sz="1500" b="1" dirty="0">
                  <a:solidFill>
                    <a:srgbClr val="000000"/>
                  </a:solidFill>
                  <a:latin typeface="Times New Roman" panose="02020603050405020304" pitchFamily="18" charset="0"/>
                  <a:ea typeface="宋体" panose="02010600030101010101" pitchFamily="2" charset="-122"/>
                </a:rPr>
                <a:t>PPF</a:t>
              </a:r>
              <a:r>
                <a:rPr lang="zh-CN" altLang="en-US" sz="1500" b="1" dirty="0">
                  <a:solidFill>
                    <a:srgbClr val="000000"/>
                  </a:solidFill>
                  <a:latin typeface="Times New Roman" panose="02020603050405020304" pitchFamily="18" charset="0"/>
                  <a:ea typeface="宋体" panose="02010600030101010101" pitchFamily="2" charset="-122"/>
                </a:rPr>
                <a:t>）</a:t>
              </a:r>
              <a:endParaRPr lang="zh-CN" altLang="en-US" dirty="0">
                <a:latin typeface="Tahoma" panose="020B0604030504040204" pitchFamily="34" charset="0"/>
                <a:ea typeface="宋体" panose="02010600030101010101" pitchFamily="2" charset="-122"/>
              </a:endParaRPr>
            </a:p>
          </p:txBody>
        </p:sp>
        <p:sp>
          <p:nvSpPr>
            <p:cNvPr id="23570" name="文本框 51219"/>
            <p:cNvSpPr txBox="1"/>
            <p:nvPr/>
          </p:nvSpPr>
          <p:spPr>
            <a:xfrm>
              <a:off x="3174" y="3568"/>
              <a:ext cx="1051" cy="547"/>
            </a:xfrm>
            <a:prstGeom prst="rect">
              <a:avLst/>
            </a:prstGeom>
            <a:noFill/>
            <a:ln w="9525">
              <a:noFill/>
            </a:ln>
          </p:spPr>
          <p:txBody>
            <a:bodyPr anchor="t"/>
            <a:p>
              <a:pPr algn="just">
                <a:buFont typeface="Arial" panose="020B0604020202020204" pitchFamily="34" charset="0"/>
                <a:buNone/>
              </a:pPr>
              <a:r>
                <a:rPr lang="en-US" altLang="zh-CN" sz="1400" dirty="0">
                  <a:solidFill>
                    <a:srgbClr val="000000"/>
                  </a:solidFill>
                  <a:latin typeface="Times New Roman" panose="02020603050405020304" pitchFamily="18" charset="0"/>
                  <a:ea typeface="宋体" panose="02010600030101010101" pitchFamily="2" charset="-122"/>
                </a:rPr>
                <a:t>3000</a:t>
              </a:r>
              <a:endParaRPr lang="en-US" altLang="zh-CN" sz="1400" dirty="0">
                <a:latin typeface="Tahoma" panose="020B0604030504040204" pitchFamily="34" charset="0"/>
                <a:ea typeface="宋体" panose="02010600030101010101" pitchFamily="2" charset="-122"/>
              </a:endParaRPr>
            </a:p>
          </p:txBody>
        </p:sp>
        <p:sp>
          <p:nvSpPr>
            <p:cNvPr id="23571" name="文本框 51220"/>
            <p:cNvSpPr txBox="1"/>
            <p:nvPr/>
          </p:nvSpPr>
          <p:spPr>
            <a:xfrm>
              <a:off x="8662" y="6562"/>
              <a:ext cx="1052" cy="549"/>
            </a:xfrm>
            <a:prstGeom prst="rect">
              <a:avLst/>
            </a:prstGeom>
            <a:noFill/>
            <a:ln w="9525">
              <a:noFill/>
            </a:ln>
          </p:spPr>
          <p:txBody>
            <a:bodyPr anchor="t"/>
            <a:p>
              <a:pPr algn="just">
                <a:buFont typeface="Arial" panose="020B0604020202020204" pitchFamily="34" charset="0"/>
                <a:buNone/>
              </a:pPr>
              <a:r>
                <a:rPr lang="en-US" altLang="zh-CN" sz="1600" dirty="0">
                  <a:solidFill>
                    <a:srgbClr val="000000"/>
                  </a:solidFill>
                  <a:latin typeface="Times New Roman" panose="02020603050405020304" pitchFamily="18" charset="0"/>
                  <a:ea typeface="宋体" panose="02010600030101010101" pitchFamily="2" charset="-122"/>
                </a:rPr>
                <a:t>1000</a:t>
              </a:r>
              <a:endParaRPr lang="en-US" altLang="zh-CN" sz="1600" dirty="0">
                <a:latin typeface="Tahoma" panose="020B0604030504040204" pitchFamily="34" charset="0"/>
                <a:ea typeface="宋体" panose="02010600030101010101" pitchFamily="2" charset="-122"/>
              </a:endParaRPr>
            </a:p>
          </p:txBody>
        </p:sp>
        <p:sp>
          <p:nvSpPr>
            <p:cNvPr id="23572" name="文本框 51221"/>
            <p:cNvSpPr txBox="1"/>
            <p:nvPr/>
          </p:nvSpPr>
          <p:spPr>
            <a:xfrm>
              <a:off x="6792" y="6575"/>
              <a:ext cx="842" cy="548"/>
            </a:xfrm>
            <a:prstGeom prst="rect">
              <a:avLst/>
            </a:prstGeom>
            <a:noFill/>
            <a:ln w="9525">
              <a:noFill/>
            </a:ln>
          </p:spPr>
          <p:txBody>
            <a:bodyPr anchor="t"/>
            <a:p>
              <a:pPr algn="just">
                <a:buFont typeface="Arial" panose="020B0604020202020204" pitchFamily="34" charset="0"/>
                <a:buNone/>
              </a:pPr>
              <a:r>
                <a:rPr lang="en-US" altLang="zh-CN" sz="1600" dirty="0">
                  <a:solidFill>
                    <a:srgbClr val="000000"/>
                  </a:solidFill>
                  <a:latin typeface="Times New Roman" panose="02020603050405020304" pitchFamily="18" charset="0"/>
                  <a:ea typeface="宋体" panose="02010600030101010101" pitchFamily="2" charset="-122"/>
                </a:rPr>
                <a:t>x2</a:t>
              </a:r>
              <a:endParaRPr lang="en-US" altLang="zh-CN" sz="1600" dirty="0">
                <a:latin typeface="Tahoma" panose="020B0604030504040204" pitchFamily="34" charset="0"/>
                <a:ea typeface="宋体" panose="02010600030101010101" pitchFamily="2" charset="-122"/>
              </a:endParaRPr>
            </a:p>
          </p:txBody>
        </p:sp>
        <p:sp>
          <p:nvSpPr>
            <p:cNvPr id="23573" name="文本框 51222"/>
            <p:cNvSpPr txBox="1"/>
            <p:nvPr/>
          </p:nvSpPr>
          <p:spPr>
            <a:xfrm>
              <a:off x="5652" y="6562"/>
              <a:ext cx="841" cy="670"/>
            </a:xfrm>
            <a:prstGeom prst="rect">
              <a:avLst/>
            </a:prstGeom>
            <a:noFill/>
            <a:ln w="9525">
              <a:noFill/>
            </a:ln>
          </p:spPr>
          <p:txBody>
            <a:bodyPr anchor="t"/>
            <a:p>
              <a:pPr algn="just">
                <a:buFont typeface="Arial" panose="020B0604020202020204" pitchFamily="34" charset="0"/>
                <a:buNone/>
              </a:pPr>
              <a:r>
                <a:rPr lang="en-US" altLang="zh-CN" sz="1600" dirty="0">
                  <a:solidFill>
                    <a:srgbClr val="000000"/>
                  </a:solidFill>
                  <a:latin typeface="Times New Roman" panose="02020603050405020304" pitchFamily="18" charset="0"/>
                  <a:ea typeface="宋体" panose="02010600030101010101" pitchFamily="2" charset="-122"/>
                </a:rPr>
                <a:t>x1</a:t>
              </a:r>
              <a:endParaRPr lang="en-US" altLang="zh-CN" sz="1600" dirty="0">
                <a:latin typeface="Tahoma" panose="020B0604030504040204" pitchFamily="34" charset="0"/>
                <a:ea typeface="宋体" panose="02010600030101010101" pitchFamily="2" charset="-122"/>
              </a:endParaRPr>
            </a:p>
          </p:txBody>
        </p:sp>
        <p:sp>
          <p:nvSpPr>
            <p:cNvPr id="23574" name="直接连接符 51223"/>
            <p:cNvSpPr/>
            <p:nvPr/>
          </p:nvSpPr>
          <p:spPr>
            <a:xfrm>
              <a:off x="4236" y="3725"/>
              <a:ext cx="4958" cy="2837"/>
            </a:xfrm>
            <a:prstGeom prst="line">
              <a:avLst/>
            </a:prstGeom>
            <a:ln w="28575" cap="flat" cmpd="sng">
              <a:solidFill>
                <a:srgbClr val="0000FF"/>
              </a:solidFill>
              <a:prstDash val="solid"/>
              <a:round/>
              <a:headEnd type="none" w="med" len="med"/>
              <a:tailEnd type="none" w="med" len="med"/>
            </a:ln>
          </p:spPr>
        </p:sp>
        <p:sp>
          <p:nvSpPr>
            <p:cNvPr id="23575" name="文本框 51224"/>
            <p:cNvSpPr txBox="1"/>
            <p:nvPr/>
          </p:nvSpPr>
          <p:spPr>
            <a:xfrm>
              <a:off x="3174" y="4356"/>
              <a:ext cx="841" cy="670"/>
            </a:xfrm>
            <a:prstGeom prst="rect">
              <a:avLst/>
            </a:prstGeom>
            <a:noFill/>
            <a:ln w="9525">
              <a:noFill/>
            </a:ln>
          </p:spPr>
          <p:txBody>
            <a:bodyPr anchor="t"/>
            <a:p>
              <a:pPr algn="just">
                <a:buFont typeface="Arial" panose="020B0604020202020204" pitchFamily="34" charset="0"/>
                <a:buNone/>
              </a:pPr>
              <a:r>
                <a:rPr lang="en-US" altLang="zh-CN" sz="1600" dirty="0">
                  <a:solidFill>
                    <a:srgbClr val="000000"/>
                  </a:solidFill>
                  <a:latin typeface="Times New Roman" panose="02020603050405020304" pitchFamily="18" charset="0"/>
                  <a:ea typeface="宋体" panose="02010600030101010101" pitchFamily="2" charset="-122"/>
                </a:rPr>
                <a:t>y1</a:t>
              </a:r>
              <a:endParaRPr lang="en-US" altLang="zh-CN" sz="1600" dirty="0">
                <a:latin typeface="Tahoma" panose="020B0604030504040204" pitchFamily="34" charset="0"/>
                <a:ea typeface="宋体" panose="02010600030101010101" pitchFamily="2" charset="-122"/>
              </a:endParaRPr>
            </a:p>
          </p:txBody>
        </p:sp>
        <p:sp>
          <p:nvSpPr>
            <p:cNvPr id="23576" name="文本框 51225"/>
            <p:cNvSpPr txBox="1"/>
            <p:nvPr/>
          </p:nvSpPr>
          <p:spPr>
            <a:xfrm>
              <a:off x="3174" y="5144"/>
              <a:ext cx="841" cy="670"/>
            </a:xfrm>
            <a:prstGeom prst="rect">
              <a:avLst/>
            </a:prstGeom>
            <a:noFill/>
            <a:ln w="9525">
              <a:noFill/>
            </a:ln>
          </p:spPr>
          <p:txBody>
            <a:bodyPr anchor="t"/>
            <a:p>
              <a:pPr algn="just">
                <a:buFont typeface="Arial" panose="020B0604020202020204" pitchFamily="34" charset="0"/>
                <a:buNone/>
              </a:pPr>
              <a:r>
                <a:rPr lang="en-US" altLang="zh-CN" sz="1600" dirty="0">
                  <a:solidFill>
                    <a:srgbClr val="000000"/>
                  </a:solidFill>
                  <a:latin typeface="Times New Roman" panose="02020603050405020304" pitchFamily="18" charset="0"/>
                  <a:ea typeface="宋体" panose="02010600030101010101" pitchFamily="2" charset="-122"/>
                </a:rPr>
                <a:t>y2</a:t>
              </a:r>
              <a:endParaRPr lang="en-US" altLang="zh-CN" sz="1600" dirty="0">
                <a:latin typeface="Tahoma" panose="020B0604030504040204" pitchFamily="34" charset="0"/>
                <a:ea typeface="宋体" panose="02010600030101010101" pitchFamily="2" charset="-122"/>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标题 31745"/>
          <p:cNvSpPr>
            <a:spLocks noGrp="1"/>
          </p:cNvSpPr>
          <p:nvPr>
            <p:ph type="title"/>
          </p:nvPr>
        </p:nvSpPr>
        <p:spPr>
          <a:ln/>
        </p:spPr>
        <p:txBody>
          <a:bodyPr wrap="square" lIns="91440" tIns="45720" rIns="91440" bIns="45720" anchor="b"/>
          <a:p>
            <a:pPr eaLnBrk="1" hangingPunct="1"/>
            <a:r>
              <a:rPr lang="zh-CN" altLang="en-US" dirty="0"/>
              <a:t>提问</a:t>
            </a:r>
            <a:endParaRPr lang="zh-CN" altLang="en-US" dirty="0"/>
          </a:p>
        </p:txBody>
      </p:sp>
      <p:sp>
        <p:nvSpPr>
          <p:cNvPr id="24578" name="文本占位符 31746"/>
          <p:cNvSpPr>
            <a:spLocks noGrp="1"/>
          </p:cNvSpPr>
          <p:nvPr>
            <p:ph idx="1"/>
          </p:nvPr>
        </p:nvSpPr>
        <p:spPr>
          <a:xfrm>
            <a:off x="2743200" y="1981200"/>
            <a:ext cx="4837113" cy="1524000"/>
          </a:xfrm>
          <a:ln/>
        </p:spPr>
        <p:txBody>
          <a:bodyPr wrap="square" lIns="91440" tIns="45720" rIns="91440" bIns="45720" anchor="t"/>
          <a:p>
            <a:pPr eaLnBrk="1" hangingPunct="1">
              <a:buNone/>
            </a:pPr>
            <a:r>
              <a:rPr lang="zh-CN" altLang="en-US" dirty="0"/>
              <a:t>几点起床？</a:t>
            </a:r>
            <a:endParaRPr lang="zh-CN" altLang="en-US" dirty="0"/>
          </a:p>
          <a:p>
            <a:pPr eaLnBrk="1" hangingPunct="1">
              <a:buNone/>
            </a:pPr>
            <a:r>
              <a:rPr lang="zh-CN" altLang="en-US" dirty="0"/>
              <a:t>几点休息？</a:t>
            </a:r>
            <a:endParaRPr lang="zh-CN" altLang="en-US" dirty="0"/>
          </a:p>
        </p:txBody>
      </p:sp>
    </p:spTree>
  </p:cSld>
  <p:clrMapOvr>
    <a:masterClrMapping/>
  </p:clrMapOvr>
</p:sld>
</file>

<file path=ppt/theme/theme1.xml><?xml version="1.0" encoding="utf-8"?>
<a:theme xmlns:a="http://schemas.openxmlformats.org/drawingml/2006/main" name="Blends">
  <a:themeElements>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fontScheme name="">
      <a:majorFont>
        <a:latin typeface="Tahoma"/>
        <a:ea typeface="宋体"/>
        <a:cs typeface=""/>
      </a:majorFont>
      <a:minorFont>
        <a:latin typeface="Tahoma"/>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0</TotalTime>
  <Words>2895</Words>
  <Application>WPS 演示</Application>
  <PresentationFormat>全屏显示(4:3)</PresentationFormat>
  <Paragraphs>431</Paragraphs>
  <Slides>32</Slides>
  <Notes>1</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32</vt:i4>
      </vt:variant>
    </vt:vector>
  </HeadingPairs>
  <TitlesOfParts>
    <vt:vector size="49" baseType="lpstr">
      <vt:lpstr>Arial</vt:lpstr>
      <vt:lpstr>宋体</vt:lpstr>
      <vt:lpstr>Wingdings</vt:lpstr>
      <vt:lpstr>Tahoma</vt:lpstr>
      <vt:lpstr>华文行楷</vt:lpstr>
      <vt:lpstr>楷体_GB2312</vt:lpstr>
      <vt:lpstr>Gulim</vt:lpstr>
      <vt:lpstr>Arial Black</vt:lpstr>
      <vt:lpstr>Times New Roman</vt:lpstr>
      <vt:lpstr>GungsuhChe</vt:lpstr>
      <vt:lpstr>仿宋_GB2312</vt:lpstr>
      <vt:lpstr>新宋体</vt:lpstr>
      <vt:lpstr>仿宋</vt:lpstr>
      <vt:lpstr>微软雅黑</vt:lpstr>
      <vt:lpstr>Arial Unicode MS</vt:lpstr>
      <vt:lpstr>Blends</vt:lpstr>
      <vt:lpstr>Excel.Sheet.8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hp</cp:lastModifiedBy>
  <cp:revision>113</cp:revision>
  <dcterms:created xsi:type="dcterms:W3CDTF">2016-09-01T04:41:00Z</dcterms:created>
  <dcterms:modified xsi:type="dcterms:W3CDTF">2018-03-07T01:32:49Z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2052-10.1.0.7224</vt:lpwstr>
  </property>
</Properties>
</file>