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7188200" y="0"/>
            <a:ext cx="1955800" cy="3000375"/>
            <a:chOff x="0" y="-1413"/>
            <a:chExt cx="22984" cy="40464"/>
          </a:xfrm>
        </p:grpSpPr>
        <p:sp>
          <p:nvSpPr>
            <p:cNvPr id="55" name="Line 4"/>
            <p:cNvSpPr>
              <a:spLocks noChangeShapeType="1"/>
            </p:cNvSpPr>
            <p:nvPr/>
          </p:nvSpPr>
          <p:spPr bwMode="auto">
            <a:xfrm>
              <a:off x="0" y="650"/>
              <a:ext cx="0" cy="4604"/>
            </a:xfrm>
            <a:prstGeom prst="line">
              <a:avLst/>
            </a:prstGeom>
            <a:noFill/>
            <a:ln w="1905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Line 5"/>
            <p:cNvSpPr>
              <a:spLocks noChangeShapeType="1"/>
            </p:cNvSpPr>
            <p:nvPr/>
          </p:nvSpPr>
          <p:spPr bwMode="auto">
            <a:xfrm>
              <a:off x="0" y="5254"/>
              <a:ext cx="22860" cy="0"/>
            </a:xfrm>
            <a:prstGeom prst="line">
              <a:avLst/>
            </a:prstGeom>
            <a:noFill/>
            <a:ln w="1905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Line 6"/>
            <p:cNvSpPr>
              <a:spLocks noChangeShapeType="1"/>
            </p:cNvSpPr>
            <p:nvPr/>
          </p:nvSpPr>
          <p:spPr bwMode="auto">
            <a:xfrm flipV="1">
              <a:off x="22860" y="682"/>
              <a:ext cx="0" cy="4572"/>
            </a:xfrm>
            <a:prstGeom prst="line">
              <a:avLst/>
            </a:prstGeom>
            <a:noFill/>
            <a:ln w="1905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Line 7"/>
            <p:cNvSpPr>
              <a:spLocks noChangeShapeType="1"/>
            </p:cNvSpPr>
            <p:nvPr/>
          </p:nvSpPr>
          <p:spPr bwMode="auto">
            <a:xfrm>
              <a:off x="762" y="32686"/>
              <a:ext cx="0" cy="4572"/>
            </a:xfrm>
            <a:prstGeom prst="line">
              <a:avLst/>
            </a:prstGeom>
            <a:noFill/>
            <a:ln w="1905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Line 8"/>
            <p:cNvSpPr>
              <a:spLocks noChangeShapeType="1"/>
            </p:cNvSpPr>
            <p:nvPr/>
          </p:nvSpPr>
          <p:spPr bwMode="auto">
            <a:xfrm>
              <a:off x="762" y="32686"/>
              <a:ext cx="22098" cy="0"/>
            </a:xfrm>
            <a:prstGeom prst="line">
              <a:avLst/>
            </a:prstGeom>
            <a:noFill/>
            <a:ln w="1905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Line 9"/>
            <p:cNvSpPr>
              <a:spLocks noChangeShapeType="1"/>
            </p:cNvSpPr>
            <p:nvPr/>
          </p:nvSpPr>
          <p:spPr bwMode="auto">
            <a:xfrm>
              <a:off x="22860" y="32686"/>
              <a:ext cx="0" cy="4540"/>
            </a:xfrm>
            <a:prstGeom prst="line">
              <a:avLst/>
            </a:prstGeom>
            <a:noFill/>
            <a:ln w="1905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10"/>
            <p:cNvSpPr>
              <a:spLocks noChangeArrowheads="1"/>
            </p:cNvSpPr>
            <p:nvPr/>
          </p:nvSpPr>
          <p:spPr bwMode="auto">
            <a:xfrm>
              <a:off x="1711" y="-1413"/>
              <a:ext cx="21273" cy="5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  <a:latin typeface="Times New Roman" pitchFamily="18" charset="0"/>
                  <a:ea typeface="黑体" pitchFamily="49" charset="-122"/>
                  <a:cs typeface="宋体" pitchFamily="2" charset="-122"/>
                </a:rPr>
                <a:t>T</a:t>
              </a:r>
              <a:r>
                <a:rPr kumimoji="0" lang="en-US" altLang="zh-CN" sz="1600" b="1" i="0" u="none" strike="noStrike" cap="none" normalizeH="0" baseline="-25000" dirty="0" smtClean="0">
                  <a:ln>
                    <a:noFill/>
                  </a:ln>
                  <a:solidFill>
                    <a:srgbClr val="1F497D"/>
                  </a:solidFill>
                  <a:effectLst/>
                  <a:latin typeface="Times New Roman" pitchFamily="18" charset="0"/>
                  <a:ea typeface="黑体" pitchFamily="49" charset="-122"/>
                  <a:cs typeface="宋体" pitchFamily="2" charset="-122"/>
                </a:rPr>
                <a:t>1</a:t>
              </a: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  <a:latin typeface="Times New Roman" pitchFamily="18" charset="0"/>
                  <a:ea typeface="黑体" pitchFamily="49" charset="-122"/>
                  <a:cs typeface="宋体" pitchFamily="2" charset="-122"/>
                </a:rPr>
                <a:t>=1000</a:t>
              </a:r>
              <a:r>
                <a:rPr kumimoji="0" lang="en-US" altLang="zh-CN" sz="1600" b="1" i="1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  <a:latin typeface="Times New Roman" pitchFamily="18" charset="0"/>
                  <a:ea typeface="黑体" pitchFamily="49" charset="-122"/>
                  <a:cs typeface="宋体" pitchFamily="2" charset="-122"/>
                </a:rPr>
                <a:t> </a:t>
              </a: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  <a:latin typeface="Times New Roman" pitchFamily="18" charset="0"/>
                  <a:ea typeface="黑体" pitchFamily="49" charset="-122"/>
                  <a:cs typeface="宋体" pitchFamily="2" charset="-122"/>
                </a:rPr>
                <a:t>K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2" name="Rectangle 11"/>
            <p:cNvSpPr>
              <a:spLocks noChangeArrowheads="1"/>
            </p:cNvSpPr>
            <p:nvPr/>
          </p:nvSpPr>
          <p:spPr bwMode="auto">
            <a:xfrm>
              <a:off x="2648" y="33331"/>
              <a:ext cx="18987" cy="5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rgbClr val="1F497D"/>
                  </a:solidFill>
                  <a:effectLst/>
                  <a:latin typeface="Times New Roman" pitchFamily="18" charset="0"/>
                  <a:ea typeface="黑体" pitchFamily="49" charset="-122"/>
                  <a:cs typeface="宋体" pitchFamily="2" charset="-122"/>
                </a:rPr>
                <a:t>T</a:t>
              </a:r>
              <a:r>
                <a:rPr kumimoji="0" lang="en-US" altLang="zh-CN" sz="1600" b="1" i="0" u="none" strike="noStrike" cap="none" normalizeH="0" baseline="-25000" smtClean="0">
                  <a:ln>
                    <a:noFill/>
                  </a:ln>
                  <a:solidFill>
                    <a:srgbClr val="1F497D"/>
                  </a:solidFill>
                  <a:effectLst/>
                  <a:latin typeface="Times New Roman" pitchFamily="18" charset="0"/>
                  <a:ea typeface="黑体" pitchFamily="49" charset="-122"/>
                  <a:cs typeface="宋体" pitchFamily="2" charset="-122"/>
                </a:rPr>
                <a:t>2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rgbClr val="1F497D"/>
                  </a:solidFill>
                  <a:effectLst/>
                  <a:latin typeface="Times New Roman" pitchFamily="18" charset="0"/>
                  <a:ea typeface="黑体" pitchFamily="49" charset="-122"/>
                  <a:cs typeface="宋体" pitchFamily="2" charset="-122"/>
                </a:rPr>
                <a:t>=300</a:t>
              </a:r>
              <a:r>
                <a:rPr kumimoji="0" lang="en-US" altLang="zh-CN" sz="1600" b="1" i="1" u="none" strike="noStrike" cap="none" normalizeH="0" baseline="0" smtClean="0">
                  <a:ln>
                    <a:noFill/>
                  </a:ln>
                  <a:solidFill>
                    <a:srgbClr val="1F497D"/>
                  </a:solidFill>
                  <a:effectLst/>
                  <a:latin typeface="Times New Roman" pitchFamily="18" charset="0"/>
                  <a:ea typeface="黑体" pitchFamily="49" charset="-122"/>
                  <a:cs typeface="宋体" pitchFamily="2" charset="-122"/>
                </a:rPr>
                <a:t>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rgbClr val="1F497D"/>
                  </a:solidFill>
                  <a:effectLst/>
                  <a:latin typeface="Times New Roman" pitchFamily="18" charset="0"/>
                  <a:ea typeface="黑体" pitchFamily="49" charset="-122"/>
                  <a:cs typeface="宋体" pitchFamily="2" charset="-122"/>
                </a:rPr>
                <a:t>K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3" name="Rectangle 12"/>
            <p:cNvSpPr>
              <a:spLocks noChangeArrowheads="1"/>
            </p:cNvSpPr>
            <p:nvPr/>
          </p:nvSpPr>
          <p:spPr bwMode="auto">
            <a:xfrm>
              <a:off x="3252" y="15915"/>
              <a:ext cx="8382" cy="5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smtClean="0">
                  <a:ln>
                    <a:noFill/>
                  </a:ln>
                  <a:solidFill>
                    <a:srgbClr val="1F497D"/>
                  </a:solidFill>
                  <a:effectLst/>
                  <a:latin typeface="Times New Roman" pitchFamily="18" charset="0"/>
                  <a:ea typeface="黑体" pitchFamily="49" charset="-122"/>
                  <a:cs typeface="宋体" pitchFamily="2" charset="-122"/>
                </a:rPr>
                <a:t>A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56" name="Oval 13"/>
            <p:cNvSpPr>
              <a:spLocks noChangeArrowheads="1"/>
            </p:cNvSpPr>
            <p:nvPr/>
          </p:nvSpPr>
          <p:spPr bwMode="auto">
            <a:xfrm>
              <a:off x="2286" y="15922"/>
              <a:ext cx="6096" cy="6096"/>
            </a:xfrm>
            <a:prstGeom prst="ellipse">
              <a:avLst/>
            </a:prstGeom>
            <a:noFill/>
            <a:ln w="25400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Line 14"/>
            <p:cNvSpPr>
              <a:spLocks noChangeShapeType="1"/>
            </p:cNvSpPr>
            <p:nvPr/>
          </p:nvSpPr>
          <p:spPr bwMode="auto">
            <a:xfrm>
              <a:off x="5635" y="5762"/>
              <a:ext cx="0" cy="10668"/>
            </a:xfrm>
            <a:prstGeom prst="line">
              <a:avLst/>
            </a:prstGeom>
            <a:noFill/>
            <a:ln w="38100" cap="sq">
              <a:solidFill>
                <a:srgbClr val="C0504D"/>
              </a:solidFill>
              <a:round/>
              <a:headEnd/>
              <a:tailEnd type="triangle" w="med" len="lg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Line 15"/>
            <p:cNvSpPr>
              <a:spLocks noChangeShapeType="1"/>
            </p:cNvSpPr>
            <p:nvPr/>
          </p:nvSpPr>
          <p:spPr bwMode="auto">
            <a:xfrm>
              <a:off x="5334" y="22018"/>
              <a:ext cx="0" cy="10668"/>
            </a:xfrm>
            <a:prstGeom prst="line">
              <a:avLst/>
            </a:prstGeom>
            <a:noFill/>
            <a:ln w="38100" cap="sq">
              <a:solidFill>
                <a:srgbClr val="C0504D"/>
              </a:solidFill>
              <a:round/>
              <a:headEnd/>
              <a:tailEnd type="triangle" w="med" len="lg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Rectangle 15"/>
            <p:cNvSpPr>
              <a:spLocks noChangeArrowheads="1"/>
            </p:cNvSpPr>
            <p:nvPr/>
          </p:nvSpPr>
          <p:spPr bwMode="auto">
            <a:xfrm>
              <a:off x="5635" y="23808"/>
              <a:ext cx="13716" cy="5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  <a:latin typeface="Times New Roman" pitchFamily="18" charset="0"/>
                  <a:ea typeface="黑体" pitchFamily="49" charset="-122"/>
                  <a:cs typeface="宋体" pitchFamily="2" charset="-122"/>
                </a:rPr>
                <a:t>800</a:t>
              </a:r>
              <a:r>
                <a:rPr kumimoji="0" lang="en-US" altLang="zh-CN" sz="2400" b="1" i="1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  <a:latin typeface="Times New Roman" pitchFamily="18" charset="0"/>
                  <a:ea typeface="黑体" pitchFamily="49" charset="-122"/>
                  <a:cs typeface="宋体" pitchFamily="2" charset="-122"/>
                </a:rPr>
                <a:t> </a:t>
              </a:r>
              <a:r>
                <a:rPr kumimoji="0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  <a:latin typeface="Times New Roman" pitchFamily="18" charset="0"/>
                  <a:ea typeface="黑体" pitchFamily="49" charset="-122"/>
                  <a:cs typeface="宋体" pitchFamily="2" charset="-122"/>
                </a:rPr>
                <a:t>kJ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0" name="Line 19"/>
            <p:cNvSpPr>
              <a:spLocks noChangeShapeType="1"/>
            </p:cNvSpPr>
            <p:nvPr/>
          </p:nvSpPr>
          <p:spPr bwMode="auto">
            <a:xfrm>
              <a:off x="8382" y="18970"/>
              <a:ext cx="4572" cy="0"/>
            </a:xfrm>
            <a:prstGeom prst="line">
              <a:avLst/>
            </a:prstGeom>
            <a:noFill/>
            <a:ln w="38100" cap="sq">
              <a:solidFill>
                <a:srgbClr val="C0504D"/>
              </a:solidFill>
              <a:round/>
              <a:headEnd/>
              <a:tailEnd type="triangl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179512" y="188640"/>
            <a:ext cx="5178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种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方法分析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热机是否可以实现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9512" y="1048668"/>
            <a:ext cx="69127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某热机在每个循环中从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=600K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的高温热源吸收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=419kJ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的热量和可逆地向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=300K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的低温热源假设分别排出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(1)Q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=209.5kJ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(2) Q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=314.25kJ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(3) Q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=104.75kJ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热量，请计算证明，在这三种情况中，哪个是不可逆的、哪个是可逆的和哪个是不可能的？并对不可逆循环计算出其孤立系统的熵变。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179512" y="3712964"/>
            <a:ext cx="864096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447800" algn="l"/>
              </a:tabLs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利用逆向卡诺机作为热泵向房间供暖，设室外温度为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-5℃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，室内温度保持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20℃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，要求每小时向室内供热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2.5×10</a:t>
            </a:r>
            <a:r>
              <a:rPr kumimoji="0" lang="en-US" altLang="zh-CN" sz="2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KJ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，试求：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447800" algn="l"/>
              </a:tabLst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每小时从室外吸热量？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447800" algn="l"/>
              </a:tabLst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循环的供暖系数为多少？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447800" algn="l"/>
              </a:tabLst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热泵由电机驱动，设电机效率为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95%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，求电机的功率为多少？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447800" algn="l"/>
              </a:tabLst>
            </a:pP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如果直接用电炉取暖，每小时的耗电量为几度（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KWh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447800" algn="l"/>
              </a:tabLst>
            </a:pP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7740352" y="657224"/>
            <a:ext cx="1403648" cy="39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Times New Roman" pitchFamily="18" charset="0"/>
                <a:ea typeface="黑体" pitchFamily="49" charset="-122"/>
                <a:cs typeface="宋体" pitchFamily="2" charset="-122"/>
              </a:rPr>
              <a:t>2000</a:t>
            </a: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Times New Roman" pitchFamily="18" charset="0"/>
                <a:ea typeface="黑体" pitchFamily="49" charset="-122"/>
                <a:cs typeface="宋体" pitchFamily="2" charset="-122"/>
              </a:rPr>
              <a:t> 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Times New Roman" pitchFamily="18" charset="0"/>
                <a:ea typeface="黑体" pitchFamily="49" charset="-122"/>
                <a:cs typeface="宋体" pitchFamily="2" charset="-122"/>
              </a:rPr>
              <a:t>kJ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187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</cp:lastModifiedBy>
  <cp:revision>5</cp:revision>
  <dcterms:modified xsi:type="dcterms:W3CDTF">2018-04-17T03:40:18Z</dcterms:modified>
</cp:coreProperties>
</file>