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6"/>
  </p:notesMasterIdLst>
  <p:sldIdLst>
    <p:sldId id="733" r:id="rId2"/>
    <p:sldId id="865" r:id="rId3"/>
    <p:sldId id="866" r:id="rId4"/>
    <p:sldId id="688" r:id="rId5"/>
    <p:sldId id="821" r:id="rId6"/>
    <p:sldId id="822" r:id="rId7"/>
    <p:sldId id="689" r:id="rId8"/>
    <p:sldId id="867" r:id="rId9"/>
    <p:sldId id="500" r:id="rId10"/>
    <p:sldId id="868" r:id="rId11"/>
    <p:sldId id="869" r:id="rId12"/>
    <p:sldId id="693" r:id="rId13"/>
    <p:sldId id="734" r:id="rId14"/>
    <p:sldId id="694" r:id="rId15"/>
    <p:sldId id="695" r:id="rId16"/>
    <p:sldId id="870" r:id="rId17"/>
    <p:sldId id="696" r:id="rId18"/>
    <p:sldId id="871" r:id="rId19"/>
    <p:sldId id="697" r:id="rId20"/>
    <p:sldId id="872" r:id="rId21"/>
    <p:sldId id="873" r:id="rId22"/>
    <p:sldId id="874" r:id="rId23"/>
    <p:sldId id="701" r:id="rId24"/>
    <p:sldId id="875" r:id="rId25"/>
    <p:sldId id="703" r:id="rId26"/>
    <p:sldId id="854" r:id="rId27"/>
    <p:sldId id="704" r:id="rId28"/>
    <p:sldId id="737" r:id="rId29"/>
    <p:sldId id="876" r:id="rId30"/>
    <p:sldId id="739" r:id="rId31"/>
    <p:sldId id="740" r:id="rId32"/>
    <p:sldId id="835" r:id="rId33"/>
    <p:sldId id="857" r:id="rId34"/>
    <p:sldId id="859" r:id="rId35"/>
    <p:sldId id="741" r:id="rId36"/>
    <p:sldId id="742" r:id="rId37"/>
    <p:sldId id="743" r:id="rId38"/>
    <p:sldId id="744" r:id="rId39"/>
    <p:sldId id="860" r:id="rId40"/>
    <p:sldId id="861" r:id="rId41"/>
    <p:sldId id="863" r:id="rId42"/>
    <p:sldId id="862" r:id="rId43"/>
    <p:sldId id="864" r:id="rId44"/>
    <p:sldId id="843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FFFF99"/>
    <a:srgbClr val="FF0000"/>
    <a:srgbClr val="66FF66"/>
    <a:srgbClr val="000000"/>
    <a:srgbClr val="003300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0.wmf"/><Relationship Id="rId6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40.wmf"/><Relationship Id="rId1" Type="http://schemas.openxmlformats.org/officeDocument/2006/relationships/image" Target="../media/image44.wmf"/><Relationship Id="rId5" Type="http://schemas.openxmlformats.org/officeDocument/2006/relationships/image" Target="../media/image45.wmf"/><Relationship Id="rId4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33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4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45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45.wmf"/><Relationship Id="rId1" Type="http://schemas.openxmlformats.org/officeDocument/2006/relationships/image" Target="../media/image47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4.wmf"/><Relationship Id="rId5" Type="http://schemas.openxmlformats.org/officeDocument/2006/relationships/image" Target="../media/image45.wmf"/><Relationship Id="rId4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12" Type="http://schemas.openxmlformats.org/officeDocument/2006/relationships/image" Target="../media/image149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48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2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0.wmf"/><Relationship Id="rId6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anose="02020603050405020304" pitchFamily="18" charset="0"/>
              </a:defRPr>
            </a:lvl1pPr>
          </a:lstStyle>
          <a:p>
            <a:fld id="{01C32D71-4842-43DA-9695-526EB50607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32E1E-4814-4BA9-B73F-A66436C1A8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675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F06DA-B7FA-48DB-B0C5-03A0872AEC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7103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88913"/>
            <a:ext cx="2092325" cy="6110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127750" cy="61102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7413B-2E00-498D-99CB-DC8F87906A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8974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188913"/>
            <a:ext cx="8372475" cy="6110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2C2A47-BBB1-4C97-82AF-C619071886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0799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773238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7725" y="1773238"/>
            <a:ext cx="4038600" cy="2185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7725" y="4111625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D7076EF-86DA-445B-A3A6-8C704D7A8D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9517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990-9393-48E6-B71B-5F40015E7C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271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62DC9-0A7B-4046-ABD8-DF55A7B175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3589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773238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773238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37D3B-30C6-438F-BAD0-349C537156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6241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D1AEB-5AFA-4386-B7D3-C229D58EC9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957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45652-FF99-48F9-8D45-96F7E34CF0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5955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F8D2B-031C-4BB1-8A74-9D86E5B4B0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311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47706-0598-43CA-86B7-0E594EEFE2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7355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83A6E-67DA-479B-8732-E779DEDD5F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9948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32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FC4733-6E15-4D09-A36F-C1916D92789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5.bin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4" Type="http://schemas.openxmlformats.org/officeDocument/2006/relationships/audio" Target="../media/audio2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13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oleObject" Target="../embeddings/oleObject14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39.bin"/><Relationship Id="rId10" Type="http://schemas.openxmlformats.org/officeDocument/2006/relationships/oleObject" Target="../embeddings/oleObject144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4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10" Type="http://schemas.openxmlformats.org/officeDocument/2006/relationships/oleObject" Target="../embeddings/oleObject153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5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7.bin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Relationship Id="rId9" Type="http://schemas.openxmlformats.org/officeDocument/2006/relationships/oleObject" Target="../embeddings/oleObject16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oleObject" Target="../embeddings/oleObject16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63.bin"/><Relationship Id="rId12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2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2.bin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71.bin"/><Relationship Id="rId10" Type="http://schemas.openxmlformats.org/officeDocument/2006/relationships/oleObject" Target="../embeddings/oleObject16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65.bin"/><Relationship Id="rId14" Type="http://schemas.openxmlformats.org/officeDocument/2006/relationships/oleObject" Target="../embeddings/oleObject17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4.bin"/><Relationship Id="rId5" Type="http://schemas.openxmlformats.org/officeDocument/2006/relationships/oleObject" Target="../embeddings/oleObject173.bin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2513"/>
            <a:ext cx="9144000" cy="1828800"/>
          </a:xfrm>
        </p:spPr>
        <p:txBody>
          <a:bodyPr anchor="ctr"/>
          <a:lstStyle/>
          <a:p>
            <a:pPr algn="l"/>
            <a:r>
              <a:rPr lang="zh-CN" altLang="zh-CN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工质的热力性质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9088"/>
            <a:ext cx="8610600" cy="823912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计算时注意事项</a:t>
            </a:r>
            <a:endParaRPr lang="zh-CN" alt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95400" y="1600200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、</a:t>
            </a:r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绝对压力</a:t>
            </a:r>
            <a:endParaRPr lang="zh-CN" altLang="en-US" sz="3600" b="1" dirty="0">
              <a:solidFill>
                <a:srgbClr val="0000CC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34152" y="2519453"/>
            <a:ext cx="4060825" cy="6935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lang="zh-CN" altLang="en-US" sz="3600" b="1" i="1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温度</a:t>
            </a:r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单位</a:t>
            </a: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434152" y="3363913"/>
            <a:ext cx="7696200" cy="691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3</a:t>
            </a:r>
            <a:r>
              <a:rPr lang="zh-CN" altLang="en-US" sz="3600" b="1" i="1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、</a:t>
            </a:r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统一单位</a:t>
            </a:r>
            <a:r>
              <a:rPr lang="zh-CN" altLang="en-US" sz="36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（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国际单位</a:t>
            </a:r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823913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计算时注意事项实例</a:t>
            </a:r>
            <a:endParaRPr lang="zh-CN" alt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914400"/>
            <a:ext cx="8353425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V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=1m</a:t>
            </a:r>
            <a:r>
              <a:rPr lang="en-US" altLang="zh-CN" sz="3200" b="1" baseline="30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的容器有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，温度为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20 ℃ 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，压力表读数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1000mmHg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=1atm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，求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质量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6" name="Object 2048"/>
          <p:cNvGraphicFramePr>
            <a:graphicFrameLocks noChangeAspect="1"/>
          </p:cNvGraphicFramePr>
          <p:nvPr/>
        </p:nvGraphicFramePr>
        <p:xfrm>
          <a:off x="1066800" y="2057400"/>
          <a:ext cx="4695825" cy="863600"/>
        </p:xfrm>
        <a:graphic>
          <a:graphicData uri="http://schemas.openxmlformats.org/presentationml/2006/ole">
            <p:oleObj spid="_x0000_s65538" name="Equation" r:id="rId3" imgW="2336760" imgH="431640" progId="">
              <p:embed/>
            </p:oleObj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1463" y="2209800"/>
            <a:ext cx="8715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71463" y="3200400"/>
            <a:ext cx="8715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9" name="Object 2049"/>
          <p:cNvGraphicFramePr>
            <a:graphicFrameLocks noChangeAspect="1"/>
          </p:cNvGraphicFramePr>
          <p:nvPr/>
        </p:nvGraphicFramePr>
        <p:xfrm>
          <a:off x="1062038" y="2971800"/>
          <a:ext cx="6405562" cy="1219200"/>
        </p:xfrm>
        <a:graphic>
          <a:graphicData uri="http://schemas.openxmlformats.org/presentationml/2006/ole">
            <p:oleObj spid="_x0000_s65539" name="Equation" r:id="rId4" imgW="3187440" imgH="609480" progId="">
              <p:embed/>
            </p:oleObj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1463" y="4495800"/>
            <a:ext cx="8715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11" name="Object 2050"/>
          <p:cNvGraphicFramePr>
            <a:graphicFrameLocks noChangeAspect="1"/>
          </p:cNvGraphicFramePr>
          <p:nvPr/>
        </p:nvGraphicFramePr>
        <p:xfrm>
          <a:off x="1066800" y="4267200"/>
          <a:ext cx="6791325" cy="1219200"/>
        </p:xfrm>
        <a:graphic>
          <a:graphicData uri="http://schemas.openxmlformats.org/presentationml/2006/ole">
            <p:oleObj spid="_x0000_s65540" name="Equation" r:id="rId5" imgW="3377880" imgH="609480" progId="">
              <p:embed/>
            </p:oleObj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71463" y="5791200"/>
            <a:ext cx="8715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4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13" name="Object 2051"/>
          <p:cNvGraphicFramePr>
            <a:graphicFrameLocks noChangeAspect="1"/>
          </p:cNvGraphicFramePr>
          <p:nvPr/>
        </p:nvGraphicFramePr>
        <p:xfrm>
          <a:off x="1066800" y="5561013"/>
          <a:ext cx="6870700" cy="1220787"/>
        </p:xfrm>
        <a:graphic>
          <a:graphicData uri="http://schemas.openxmlformats.org/presentationml/2006/ole">
            <p:oleObj spid="_x0000_s65541" name="Equation" r:id="rId6" imgW="3416040" imgH="609480" progId="">
              <p:embed/>
            </p:oleObj>
          </a:graphicData>
        </a:graphic>
      </p:graphicFrame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667000" y="1981200"/>
            <a:ext cx="685800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810000" y="2514600"/>
            <a:ext cx="5334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2514600" y="2971800"/>
            <a:ext cx="23622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429000" y="5029200"/>
            <a:ext cx="11430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0" autoUpdateAnimBg="0"/>
      <p:bldP spid="12" grpId="0" autoUpdateAnimBg="0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052513"/>
            <a:ext cx="8229600" cy="658812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Arial" panose="020B0604020202020204" pitchFamily="34" charset="0"/>
              </a:rPr>
              <a:t>比</a:t>
            </a:r>
            <a:r>
              <a:rPr lang="en-US" altLang="zh-CN" b="1" dirty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Arial" panose="020B0604020202020204" pitchFamily="34" charset="0"/>
              </a:rPr>
              <a:t>)</a:t>
            </a:r>
            <a:r>
              <a:rPr lang="zh-CN" altLang="en-US" b="1" dirty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Arial" panose="020B0604020202020204" pitchFamily="34" charset="0"/>
              </a:rPr>
              <a:t>热容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50825" y="1916113"/>
            <a:ext cx="8893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宋体" panose="02010600030101010101" pitchFamily="2" charset="-122"/>
              </a:rPr>
              <a:t>工程上在计算</a:t>
            </a:r>
            <a:r>
              <a:rPr lang="zh-CN" altLang="en-US" sz="3200" b="1">
                <a:solidFill>
                  <a:srgbClr val="FE1A02"/>
                </a:solidFill>
                <a:latin typeface="宋体" panose="02010600030101010101" pitchFamily="2" charset="-122"/>
              </a:rPr>
              <a:t>内能、焓、熵和热量</a:t>
            </a:r>
            <a:r>
              <a:rPr lang="zh-CN" altLang="en-US" sz="3200" b="1">
                <a:latin typeface="宋体" panose="02010600030101010101" pitchFamily="2" charset="-122"/>
              </a:rPr>
              <a:t>都要用到</a:t>
            </a:r>
            <a:r>
              <a:rPr lang="zh-CN" altLang="en-US" sz="3200" b="1">
                <a:solidFill>
                  <a:schemeClr val="tx2"/>
                </a:solidFill>
                <a:latin typeface="宋体" panose="02010600030101010101" pitchFamily="2" charset="-122"/>
              </a:rPr>
              <a:t>热容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50825" y="2924175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1  </a:t>
            </a:r>
            <a:r>
              <a:rPr lang="zh-CN" altLang="en-US" sz="3200" b="1" dirty="0">
                <a:latin typeface="Times New Roman" panose="02020603050405020304" pitchFamily="18" charset="0"/>
              </a:rPr>
              <a:t>定义</a:t>
            </a:r>
            <a:r>
              <a:rPr lang="en-US" altLang="zh-CN" sz="3200" b="1" dirty="0">
                <a:latin typeface="Times New Roman" panose="02020603050405020304" pitchFamily="18" charset="0"/>
              </a:rPr>
              <a:t>: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比热容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03238" y="3425974"/>
            <a:ext cx="8640762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单位物量的物质在某特定过程（x）中,作单位温度变化时所吸收或放出的热量。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00113" y="4937274"/>
            <a:ext cx="3124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39750" y="188913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§3-2  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气体的热力性质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>
            <p:ph idx="1"/>
          </p:nvPr>
        </p:nvGraphicFramePr>
        <p:xfrm>
          <a:off x="3203575" y="4721374"/>
          <a:ext cx="2860675" cy="1731962"/>
        </p:xfrm>
        <a:graphic>
          <a:graphicData uri="http://schemas.openxmlformats.org/presentationml/2006/ole">
            <p:oleObj spid="_x0000_s9226" r:id="rId3" imgW="611724" imgH="356839" progId="">
              <p:embed/>
            </p:oleObj>
          </a:graphicData>
        </a:graphic>
      </p:graphicFrame>
      <p:sp>
        <p:nvSpPr>
          <p:cNvPr id="9" name="Text Box 2053"/>
          <p:cNvSpPr txBox="1">
            <a:spLocks noChangeArrowheads="1"/>
          </p:cNvSpPr>
          <p:nvPr/>
        </p:nvSpPr>
        <p:spPr bwMode="auto">
          <a:xfrm>
            <a:off x="395536" y="2473732"/>
            <a:ext cx="836771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单位物量的物质升高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1K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或1</a:t>
            </a:r>
            <a:r>
              <a:rPr lang="en-US" altLang="zh-CN" sz="2800" b="1" baseline="30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所需的热量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1" grpId="0" autoUpdateAnimBg="0"/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50" y="692150"/>
            <a:ext cx="4465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比热容分类 ：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4213" y="2492375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质量比热容  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572000" y="2420938"/>
          <a:ext cx="1285875" cy="757237"/>
        </p:xfrm>
        <a:graphic>
          <a:graphicData uri="http://schemas.openxmlformats.org/presentationml/2006/ole">
            <p:oleObj spid="_x0000_s10263" r:id="rId3" imgW="560991" imgH="331495" progId="">
              <p:embed/>
            </p:oleObj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11188" y="3500438"/>
            <a:ext cx="381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GB" altLang="en-US" sz="32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GB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en-GB" altLang="en-US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摩尔比热容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716463" y="3500438"/>
          <a:ext cx="1638300" cy="698500"/>
        </p:xfrm>
        <a:graphic>
          <a:graphicData uri="http://schemas.openxmlformats.org/presentationml/2006/ole">
            <p:oleObj spid="_x0000_s10264" r:id="rId4" imgW="713367" imgH="305729" progId="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716463" y="4508500"/>
          <a:ext cx="1609725" cy="728663"/>
        </p:xfrm>
        <a:graphic>
          <a:graphicData uri="http://schemas.openxmlformats.org/presentationml/2006/ole">
            <p:oleObj spid="_x0000_s10265" r:id="rId5" imgW="700629" imgH="318468" progId="">
              <p:embed/>
            </p:oleObj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619250" y="5661025"/>
            <a:ext cx="6624638" cy="617538"/>
          </a:xfrm>
          <a:prstGeom prst="rect">
            <a:avLst/>
          </a:prstGeom>
          <a:noFill/>
          <a:ln w="38100" cmpd="sng">
            <a:solidFill>
              <a:srgbClr val="66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</a:rPr>
              <a:t>=</a:t>
            </a:r>
            <a:r>
              <a:rPr lang="en-US" altLang="zh-CN" sz="3200" dirty="0" err="1">
                <a:latin typeface="Times New Roman" panose="02020603050405020304" pitchFamily="18" charset="0"/>
              </a:rPr>
              <a:t>M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3200" dirty="0" err="1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=22.414</a:t>
            </a:r>
            <a:r>
              <a:rPr lang="en-US" altLang="zh-CN" dirty="0"/>
              <a:t>×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zh-CN" sz="3200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6659563" y="2349500"/>
          <a:ext cx="1431925" cy="815975"/>
        </p:xfrm>
        <a:graphic>
          <a:graphicData uri="http://schemas.openxmlformats.org/presentationml/2006/ole">
            <p:oleObj spid="_x0000_s10266" r:id="rId6" imgW="624196" imgH="356684" progId="">
              <p:embed/>
            </p:oleObj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6948488" y="3500438"/>
          <a:ext cx="1784350" cy="727075"/>
        </p:xfrm>
        <a:graphic>
          <a:graphicData uri="http://schemas.openxmlformats.org/presentationml/2006/ole">
            <p:oleObj spid="_x0000_s10267" r:id="rId7" imgW="777061" imgH="318468" progId="">
              <p:embed/>
            </p:oleObj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6948488" y="4581525"/>
          <a:ext cx="1725612" cy="728663"/>
        </p:xfrm>
        <a:graphic>
          <a:graphicData uri="http://schemas.openxmlformats.org/presentationml/2006/ole">
            <p:oleObj spid="_x0000_s10268" r:id="rId8" imgW="751583" imgH="318468" progId="">
              <p:embed/>
            </p:oleObj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076825" y="4826000"/>
            <a:ext cx="3603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11188" y="4581525"/>
            <a:ext cx="3744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C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r>
              <a:rPr lang="en-US" altLang="zh-CN" sz="3200" b="1">
                <a:latin typeface="Times New Roman" panose="02020603050405020304" pitchFamily="18" charset="0"/>
              </a:rPr>
              <a:t>: </a:t>
            </a:r>
            <a:r>
              <a:rPr lang="zh-CN" altLang="en-US" sz="3200" b="1">
                <a:latin typeface="Times New Roman" panose="02020603050405020304" pitchFamily="18" charset="0"/>
              </a:rPr>
              <a:t>容积比热容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308850" y="4897438"/>
            <a:ext cx="3603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>
            <p:ph/>
          </p:nvPr>
        </p:nvGraphicFramePr>
        <p:xfrm>
          <a:off x="3851275" y="404813"/>
          <a:ext cx="1944688" cy="1419225"/>
        </p:xfrm>
        <a:graphic>
          <a:graphicData uri="http://schemas.openxmlformats.org/presentationml/2006/ole">
            <p:oleObj spid="_x0000_s10269" r:id="rId9" imgW="611724" imgH="35683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5" grpId="0" autoUpdateAnimBg="0"/>
      <p:bldP spid="10248" grpId="0" animBg="1" autoUpdateAnimBg="0"/>
      <p:bldP spid="10252" grpId="0" bldLvl="0" animBg="1" autoUpdateAnimBg="0"/>
      <p:bldP spid="10253" grpId="0" autoUpdateAnimBg="0"/>
      <p:bldP spid="10254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2051050" y="1341438"/>
            <a:ext cx="0" cy="3365500"/>
          </a:xfrm>
          <a:prstGeom prst="line">
            <a:avLst/>
          </a:prstGeom>
          <a:noFill/>
          <a:ln w="19050" cap="sq" cmpd="sng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2057400" y="4724400"/>
            <a:ext cx="4772025" cy="0"/>
          </a:xfrm>
          <a:prstGeom prst="line">
            <a:avLst/>
          </a:prstGeom>
          <a:noFill/>
          <a:ln w="19050" cap="sq" cmpd="sng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Line 4"/>
          <p:cNvSpPr>
            <a:spLocks noChangeAspect="1" noChangeShapeType="1"/>
          </p:cNvSpPr>
          <p:nvPr/>
        </p:nvSpPr>
        <p:spPr bwMode="auto">
          <a:xfrm flipH="1">
            <a:off x="3348038" y="1916113"/>
            <a:ext cx="1504950" cy="1663700"/>
          </a:xfrm>
          <a:prstGeom prst="line">
            <a:avLst/>
          </a:prstGeom>
          <a:noFill/>
          <a:ln w="31750" cap="sq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3348038" y="1916113"/>
            <a:ext cx="2667000" cy="1676400"/>
          </a:xfrm>
          <a:prstGeom prst="line">
            <a:avLst/>
          </a:prstGeom>
          <a:noFill/>
          <a:ln w="38100" cap="sq" cmpd="sng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2057400" y="1933575"/>
            <a:ext cx="3962400" cy="0"/>
          </a:xfrm>
          <a:prstGeom prst="line">
            <a:avLst/>
          </a:prstGeom>
          <a:noFill/>
          <a:ln w="31750" cap="sq" cmpd="sng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2051050" y="3644900"/>
            <a:ext cx="1295400" cy="0"/>
          </a:xfrm>
          <a:prstGeom prst="line">
            <a:avLst/>
          </a:prstGeom>
          <a:noFill/>
          <a:ln w="12700" cmpd="sng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258888" y="1268413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600" i="1">
                <a:latin typeface="Times New Roman" panose="02020603050405020304" pitchFamily="18" charset="0"/>
              </a:rPr>
              <a:t>T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248400" y="48006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600" i="1">
                <a:latin typeface="Times New Roman" panose="02020603050405020304" pitchFamily="18" charset="0"/>
              </a:rPr>
              <a:t>s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348038" y="2205038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932363" y="270827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200">
                <a:solidFill>
                  <a:srgbClr val="990000"/>
                </a:solidFill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3400" y="2466975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600" i="1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3600">
                <a:latin typeface="Times New Roman" panose="02020603050405020304" pitchFamily="18" charset="0"/>
              </a:rPr>
              <a:t>K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title"/>
          </p:nvPr>
        </p:nvSpPr>
        <p:spPr>
          <a:xfrm>
            <a:off x="-901998" y="333375"/>
            <a:ext cx="8642350" cy="823913"/>
          </a:xfrm>
        </p:spPr>
        <p:txBody>
          <a:bodyPr/>
          <a:lstStyle/>
          <a:p>
            <a:r>
              <a:rPr lang="en-US" altLang="zh-CN" sz="3600" b="1" dirty="0">
                <a:ea typeface="楷体_GB2312" pitchFamily="1" charset="-122"/>
              </a:rPr>
              <a:t>3 </a:t>
            </a:r>
            <a:r>
              <a:rPr lang="zh-CN" altLang="en-US" sz="3600" b="1" dirty="0">
                <a:ea typeface="楷体_GB2312" pitchFamily="1" charset="-122"/>
              </a:rPr>
              <a:t>比热容是过程量还是状态量</a:t>
            </a:r>
            <a:r>
              <a:rPr lang="en-US" altLang="zh-CN" sz="3600" b="1" dirty="0">
                <a:latin typeface="楷体_GB2312" pitchFamily="1" charset="-122"/>
                <a:ea typeface="楷体_GB2312" pitchFamily="1" charset="-122"/>
              </a:rPr>
              <a:t>?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3352800" y="3581400"/>
            <a:ext cx="0" cy="1143000"/>
          </a:xfrm>
          <a:prstGeom prst="line">
            <a:avLst/>
          </a:prstGeom>
          <a:noFill/>
          <a:ln w="19050" cmpd="sng">
            <a:solidFill>
              <a:srgbClr val="FFFF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019800" y="1905000"/>
            <a:ext cx="0" cy="2819400"/>
          </a:xfrm>
          <a:prstGeom prst="line">
            <a:avLst/>
          </a:prstGeom>
          <a:noFill/>
          <a:ln w="31750" cmpd="sng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4859338" y="1916113"/>
            <a:ext cx="0" cy="2819400"/>
          </a:xfrm>
          <a:prstGeom prst="line">
            <a:avLst/>
          </a:prstGeom>
          <a:noFill/>
          <a:ln w="31750" cmpd="sng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3348038" y="3573463"/>
            <a:ext cx="0" cy="1143000"/>
          </a:xfrm>
          <a:prstGeom prst="line">
            <a:avLst/>
          </a:prstGeom>
          <a:noFill/>
          <a:ln w="31750" cmpd="sng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未知"/>
          <p:cNvSpPr>
            <a:spLocks/>
          </p:cNvSpPr>
          <p:nvPr/>
        </p:nvSpPr>
        <p:spPr bwMode="auto">
          <a:xfrm>
            <a:off x="3924300" y="4005263"/>
            <a:ext cx="241300" cy="914400"/>
          </a:xfrm>
          <a:custGeom>
            <a:avLst/>
            <a:gdLst>
              <a:gd name="T0" fmla="*/ 0 w 152"/>
              <a:gd name="T1" fmla="*/ 0 h 576"/>
              <a:gd name="T2" fmla="*/ 144 w 152"/>
              <a:gd name="T3" fmla="*/ 432 h 576"/>
              <a:gd name="T4" fmla="*/ 48 w 15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576">
                <a:moveTo>
                  <a:pt x="0" y="0"/>
                </a:moveTo>
                <a:cubicBezTo>
                  <a:pt x="68" y="168"/>
                  <a:pt x="136" y="336"/>
                  <a:pt x="144" y="432"/>
                </a:cubicBezTo>
                <a:cubicBezTo>
                  <a:pt x="152" y="528"/>
                  <a:pt x="100" y="552"/>
                  <a:pt x="48" y="576"/>
                </a:cubicBezTo>
              </a:path>
            </a:pathLst>
          </a:custGeom>
          <a:noFill/>
          <a:ln w="12700" cap="sq" cmpd="sng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92500" y="4652963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36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84" name="未知"/>
          <p:cNvSpPr>
            <a:spLocks/>
          </p:cNvSpPr>
          <p:nvPr/>
        </p:nvSpPr>
        <p:spPr bwMode="auto">
          <a:xfrm>
            <a:off x="5364163" y="4005263"/>
            <a:ext cx="241300" cy="914400"/>
          </a:xfrm>
          <a:custGeom>
            <a:avLst/>
            <a:gdLst>
              <a:gd name="T0" fmla="*/ 0 w 152"/>
              <a:gd name="T1" fmla="*/ 0 h 576"/>
              <a:gd name="T2" fmla="*/ 144 w 152"/>
              <a:gd name="T3" fmla="*/ 432 h 576"/>
              <a:gd name="T4" fmla="*/ 48 w 15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576">
                <a:moveTo>
                  <a:pt x="0" y="0"/>
                </a:moveTo>
                <a:cubicBezTo>
                  <a:pt x="68" y="168"/>
                  <a:pt x="136" y="336"/>
                  <a:pt x="144" y="432"/>
                </a:cubicBezTo>
                <a:cubicBezTo>
                  <a:pt x="152" y="528"/>
                  <a:pt x="100" y="552"/>
                  <a:pt x="48" y="576"/>
                </a:cubicBezTo>
              </a:path>
            </a:pathLst>
          </a:custGeom>
          <a:noFill/>
          <a:ln w="12700" cap="sq" cmpd="sng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4932363" y="4725988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600" i="1">
                <a:solidFill>
                  <a:srgbClr val="99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3600" baseline="-25000">
                <a:solidFill>
                  <a:srgbClr val="99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286" name="AutoShape 22"/>
          <p:cNvSpPr>
            <a:spLocks noChangeArrowheads="1"/>
          </p:cNvSpPr>
          <p:nvPr/>
        </p:nvSpPr>
        <p:spPr bwMode="auto">
          <a:xfrm>
            <a:off x="2627784" y="404813"/>
            <a:ext cx="1296987" cy="698500"/>
          </a:xfrm>
          <a:prstGeom prst="wedgeRoundRectCallout">
            <a:avLst>
              <a:gd name="adj1" fmla="val -45102"/>
              <a:gd name="adj2" fmla="val 59319"/>
              <a:gd name="adj3" fmla="val 16667"/>
            </a:avLst>
          </a:prstGeom>
          <a:noFill/>
          <a:ln w="31750" cap="sq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4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0" y="580548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工程上用的最多的某些特定过程的比热容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6672263" y="5445125"/>
            <a:ext cx="2471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chemeClr val="tx2"/>
                </a:solidFill>
                <a:latin typeface="Arial Black" panose="020B0A04020102020204" pitchFamily="34" charset="0"/>
              </a:rPr>
              <a:t>定容比热容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6738938" y="5949950"/>
            <a:ext cx="2405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chemeClr val="tx2"/>
                </a:solidFill>
                <a:latin typeface="Arial Black" panose="020B0A04020102020204" pitchFamily="34" charset="0"/>
              </a:rPr>
              <a:t>定压比热容</a:t>
            </a:r>
          </a:p>
        </p:txBody>
      </p:sp>
      <p:sp>
        <p:nvSpPr>
          <p:cNvPr id="11290" name="AutoShape 26"/>
          <p:cNvSpPr>
            <a:spLocks/>
          </p:cNvSpPr>
          <p:nvPr/>
        </p:nvSpPr>
        <p:spPr bwMode="auto">
          <a:xfrm>
            <a:off x="6659563" y="566102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 cap="sq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1" name="AutoShape 27"/>
          <p:cNvSpPr>
            <a:spLocks/>
          </p:cNvSpPr>
          <p:nvPr/>
        </p:nvSpPr>
        <p:spPr bwMode="auto">
          <a:xfrm>
            <a:off x="1619250" y="1989138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31750" cap="sq" cmpd="sng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92" name="Object 28"/>
          <p:cNvGraphicFramePr>
            <a:graphicFrameLocks noChangeAspect="1"/>
          </p:cNvGraphicFramePr>
          <p:nvPr>
            <p:ph idx="1"/>
          </p:nvPr>
        </p:nvGraphicFramePr>
        <p:xfrm>
          <a:off x="6443663" y="1196975"/>
          <a:ext cx="2700337" cy="1574800"/>
        </p:xfrm>
        <a:graphic>
          <a:graphicData uri="http://schemas.openxmlformats.org/presentationml/2006/ole">
            <p:oleObj spid="_x0000_s11294" r:id="rId3" imgW="611724" imgH="35683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utoUpdateAnimBg="0"/>
      <p:bldP spid="11274" grpId="0" autoUpdateAnimBg="0"/>
      <p:bldP spid="11275" grpId="0" autoUpdateAnimBg="0"/>
      <p:bldP spid="11276" grpId="0" autoUpdateAnimBg="0"/>
      <p:bldP spid="11283" grpId="0" autoUpdateAnimBg="0"/>
      <p:bldP spid="11285" grpId="0" autoUpdateAnimBg="0"/>
      <p:bldP spid="11286" grpId="0" animBg="1" autoUpdateAnimBg="0"/>
      <p:bldP spid="11287" grpId="0" autoUpdateAnimBg="0"/>
      <p:bldP spid="11288" grpId="0" autoUpdateAnimBg="0"/>
      <p:bldP spid="112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772400" cy="823913"/>
          </a:xfrm>
        </p:spPr>
        <p:txBody>
          <a:bodyPr/>
          <a:lstStyle/>
          <a:p>
            <a:pPr algn="l"/>
            <a:r>
              <a:rPr lang="en-US" altLang="zh-CN" sz="4000" b="1">
                <a:ea typeface="楷体_GB2312" pitchFamily="1" charset="-122"/>
              </a:rPr>
              <a:t>4 </a:t>
            </a:r>
            <a:r>
              <a:rPr lang="zh-CN" altLang="en-US" sz="4000" b="1">
                <a:ea typeface="楷体_GB2312" pitchFamily="1" charset="-122"/>
              </a:rPr>
              <a:t>定容比热容</a:t>
            </a:r>
            <a:r>
              <a:rPr lang="en-US" altLang="zh-CN" sz="4000" b="1" i="1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v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6194425" y="2744788"/>
          <a:ext cx="968375" cy="236537"/>
        </p:xfrm>
        <a:graphic>
          <a:graphicData uri="http://schemas.openxmlformats.org/presentationml/2006/ole">
            <p:oleObj spid="_x0000_s12326" r:id="rId3" imgW="115554" imgH="218268" progId="">
              <p:embed/>
            </p:oleObj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206057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任意准静态过程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900113" y="2852738"/>
          <a:ext cx="7488237" cy="960437"/>
        </p:xfrm>
        <a:graphic>
          <a:graphicData uri="http://schemas.openxmlformats.org/presentationml/2006/ole">
            <p:oleObj spid="_x0000_s12327" r:id="rId4" imgW="1574117" imgH="203112" progId="">
              <p:embed/>
            </p:oleObj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835150" y="4652963"/>
            <a:ext cx="1584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定容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1979613" y="5373688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5651500" y="4581525"/>
          <a:ext cx="1946275" cy="1433513"/>
        </p:xfrm>
        <a:graphic>
          <a:graphicData uri="http://schemas.openxmlformats.org/presentationml/2006/ole">
            <p:oleObj spid="_x0000_s12328" r:id="rId5" imgW="1223448" imgH="395072" progId="">
              <p:embed/>
            </p:oleObj>
          </a:graphicData>
        </a:graphic>
      </p:graphicFrame>
      <p:grpSp>
        <p:nvGrpSpPr>
          <p:cNvPr id="12297" name="Group 9"/>
          <p:cNvGrpSpPr>
            <a:grpSpLocks noChangeAspect="1"/>
          </p:cNvGrpSpPr>
          <p:nvPr/>
        </p:nvGrpSpPr>
        <p:grpSpPr bwMode="auto">
          <a:xfrm>
            <a:off x="4500563" y="333375"/>
            <a:ext cx="2159000" cy="1330325"/>
            <a:chOff x="0" y="0"/>
            <a:chExt cx="1587" cy="977"/>
          </a:xfrm>
        </p:grpSpPr>
        <p:sp>
          <p:nvSpPr>
            <p:cNvPr id="1229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587" cy="90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826" y="470"/>
              <a:ext cx="419" cy="1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398" y="430"/>
              <a:ext cx="115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215" y="430"/>
              <a:ext cx="115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1005" y="518"/>
              <a:ext cx="212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1023" y="50"/>
              <a:ext cx="192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55" y="264"/>
              <a:ext cx="170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1260" y="264"/>
              <a:ext cx="12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704" y="264"/>
              <a:ext cx="12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848" y="480"/>
              <a:ext cx="1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>
                  <a:solidFill>
                    <a:srgbClr val="000000"/>
                  </a:solidFill>
                  <a:latin typeface="Symbol" panose="05050102010706020507" pitchFamily="18" charset="2"/>
                  <a:ea typeface="黑体" panose="02010609060101010101" pitchFamily="49" charset="-122"/>
                </a:rPr>
                <a:t>¶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450" y="225"/>
              <a:ext cx="210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>
                  <a:solidFill>
                    <a:srgbClr val="000000"/>
                  </a:solidFill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09" name="Rectangle 21"/>
            <p:cNvSpPr>
              <a:spLocks noChangeArrowheads="1"/>
            </p:cNvSpPr>
            <p:nvPr/>
          </p:nvSpPr>
          <p:spPr bwMode="auto">
            <a:xfrm>
              <a:off x="866" y="12"/>
              <a:ext cx="189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 i="1">
                  <a:solidFill>
                    <a:srgbClr val="000000"/>
                  </a:solidFill>
                  <a:latin typeface="Symbol" panose="05050102010706020507" pitchFamily="18" charset="2"/>
                  <a:ea typeface="黑体" panose="02010609060101010101" pitchFamily="49" charset="-122"/>
                </a:rPr>
                <a:t>d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2310" name="Group 22"/>
          <p:cNvGrpSpPr>
            <a:grpSpLocks noChangeAspect="1"/>
          </p:cNvGrpSpPr>
          <p:nvPr/>
        </p:nvGrpSpPr>
        <p:grpSpPr bwMode="auto">
          <a:xfrm>
            <a:off x="3419475" y="4581525"/>
            <a:ext cx="2519363" cy="1447800"/>
            <a:chOff x="0" y="0"/>
            <a:chExt cx="1587" cy="912"/>
          </a:xfrm>
        </p:grpSpPr>
        <p:sp>
          <p:nvSpPr>
            <p:cNvPr id="1231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587" cy="90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826" y="470"/>
              <a:ext cx="419" cy="1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1398" y="430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14" name="Rectangle 26"/>
            <p:cNvSpPr>
              <a:spLocks noChangeArrowheads="1"/>
            </p:cNvSpPr>
            <p:nvPr/>
          </p:nvSpPr>
          <p:spPr bwMode="auto">
            <a:xfrm>
              <a:off x="215" y="430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1005" y="518"/>
              <a:ext cx="182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1023" y="50"/>
              <a:ext cx="164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17" name="Rectangle 29"/>
            <p:cNvSpPr>
              <a:spLocks noChangeArrowheads="1"/>
            </p:cNvSpPr>
            <p:nvPr/>
          </p:nvSpPr>
          <p:spPr bwMode="auto">
            <a:xfrm>
              <a:off x="55" y="263"/>
              <a:ext cx="14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18" name="Rectangle 30"/>
            <p:cNvSpPr>
              <a:spLocks noChangeArrowheads="1"/>
            </p:cNvSpPr>
            <p:nvPr/>
          </p:nvSpPr>
          <p:spPr bwMode="auto">
            <a:xfrm>
              <a:off x="1260" y="263"/>
              <a:ext cx="10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704" y="263"/>
              <a:ext cx="10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20" name="Rectangle 32"/>
            <p:cNvSpPr>
              <a:spLocks noChangeArrowheads="1"/>
            </p:cNvSpPr>
            <p:nvPr/>
          </p:nvSpPr>
          <p:spPr bwMode="auto">
            <a:xfrm>
              <a:off x="848" y="480"/>
              <a:ext cx="162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>
                  <a:solidFill>
                    <a:srgbClr val="000000"/>
                  </a:solidFill>
                  <a:latin typeface="Symbol" panose="05050102010706020507" pitchFamily="18" charset="2"/>
                  <a:ea typeface="黑体" panose="02010609060101010101" pitchFamily="49" charset="-122"/>
                </a:rPr>
                <a:t>¶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21" name="Rectangle 33"/>
            <p:cNvSpPr>
              <a:spLocks noChangeArrowheads="1"/>
            </p:cNvSpPr>
            <p:nvPr/>
          </p:nvSpPr>
          <p:spPr bwMode="auto">
            <a:xfrm>
              <a:off x="450" y="225"/>
              <a:ext cx="18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>
                  <a:solidFill>
                    <a:srgbClr val="000000"/>
                  </a:solidFill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866" y="12"/>
              <a:ext cx="162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4100" i="1">
                  <a:solidFill>
                    <a:srgbClr val="000000"/>
                  </a:solidFill>
                  <a:latin typeface="Symbol" panose="05050102010706020507" pitchFamily="18" charset="2"/>
                  <a:ea typeface="黑体" panose="02010609060101010101" pitchFamily="49" charset="-122"/>
                </a:rPr>
                <a:t>d</a:t>
              </a:r>
              <a:endPara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823913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定容比热容</a:t>
            </a:r>
            <a:r>
              <a:rPr kumimoji="1" lang="en-US" altLang="zh-CN" sz="4800" b="1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4800" b="1" baseline="-25000" smtClean="0"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586755" name="Text Box 3"/>
          <p:cNvSpPr txBox="1">
            <a:spLocks noChangeArrowheads="1"/>
          </p:cNvSpPr>
          <p:nvPr/>
        </p:nvSpPr>
        <p:spPr bwMode="auto">
          <a:xfrm>
            <a:off x="381000" y="1484313"/>
            <a:ext cx="3810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任意准静态过程</a:t>
            </a:r>
          </a:p>
        </p:txBody>
      </p:sp>
      <p:graphicFrame>
        <p:nvGraphicFramePr>
          <p:cNvPr id="714752" name="Object 0"/>
          <p:cNvGraphicFramePr>
            <a:graphicFrameLocks noChangeAspect="1"/>
          </p:cNvGraphicFramePr>
          <p:nvPr/>
        </p:nvGraphicFramePr>
        <p:xfrm>
          <a:off x="3962400" y="1560513"/>
          <a:ext cx="4411663" cy="566737"/>
        </p:xfrm>
        <a:graphic>
          <a:graphicData uri="http://schemas.openxmlformats.org/presentationml/2006/ole">
            <p:oleObj spid="_x0000_s66562" name="Equation" r:id="rId3" imgW="1574117" imgH="203112" progId="">
              <p:embed/>
            </p:oleObj>
          </a:graphicData>
        </a:graphic>
      </p:graphicFrame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457200" y="2246313"/>
            <a:ext cx="3581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u</a:t>
            </a: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是状态量，设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</a:p>
        </p:txBody>
      </p:sp>
      <p:graphicFrame>
        <p:nvGraphicFramePr>
          <p:cNvPr id="714753" name="Object 1"/>
          <p:cNvGraphicFramePr>
            <a:graphicFrameLocks noChangeAspect="1"/>
          </p:cNvGraphicFramePr>
          <p:nvPr/>
        </p:nvGraphicFramePr>
        <p:xfrm>
          <a:off x="3962400" y="2246313"/>
          <a:ext cx="2039938" cy="568325"/>
        </p:xfrm>
        <a:graphic>
          <a:graphicData uri="http://schemas.openxmlformats.org/presentationml/2006/ole">
            <p:oleObj spid="_x0000_s66563" name="Equation" r:id="rId4" imgW="723600" imgH="203040" progId="">
              <p:embed/>
            </p:oleObj>
          </a:graphicData>
        </a:graphic>
      </p:graphicFrame>
      <p:graphicFrame>
        <p:nvGraphicFramePr>
          <p:cNvPr id="714754" name="Object 2"/>
          <p:cNvGraphicFramePr>
            <a:graphicFrameLocks noChangeAspect="1"/>
          </p:cNvGraphicFramePr>
          <p:nvPr/>
        </p:nvGraphicFramePr>
        <p:xfrm>
          <a:off x="1114425" y="2932113"/>
          <a:ext cx="4232275" cy="1062037"/>
        </p:xfrm>
        <a:graphic>
          <a:graphicData uri="http://schemas.openxmlformats.org/presentationml/2006/ole">
            <p:oleObj spid="_x0000_s66564" name="Equation" r:id="rId5" imgW="1562040" imgH="393480" progId="">
              <p:embed/>
            </p:oleObj>
          </a:graphicData>
        </a:graphic>
      </p:graphicFrame>
      <p:graphicFrame>
        <p:nvGraphicFramePr>
          <p:cNvPr id="714755" name="Object 3"/>
          <p:cNvGraphicFramePr>
            <a:graphicFrameLocks noChangeAspect="1"/>
          </p:cNvGraphicFramePr>
          <p:nvPr/>
        </p:nvGraphicFramePr>
        <p:xfrm>
          <a:off x="1112838" y="4075113"/>
          <a:ext cx="5470525" cy="1062037"/>
        </p:xfrm>
        <a:graphic>
          <a:graphicData uri="http://schemas.openxmlformats.org/presentationml/2006/ole">
            <p:oleObj spid="_x0000_s66565" name="Equation" r:id="rId6" imgW="2019240" imgH="393480" progId="">
              <p:embed/>
            </p:oleObj>
          </a:graphicData>
        </a:graphic>
      </p:graphicFrame>
      <p:sp>
        <p:nvSpPr>
          <p:cNvPr id="586761" name="Text Box 9"/>
          <p:cNvSpPr txBox="1">
            <a:spLocks noChangeArrowheads="1"/>
          </p:cNvSpPr>
          <p:nvPr/>
        </p:nvSpPr>
        <p:spPr bwMode="auto">
          <a:xfrm>
            <a:off x="6934200" y="4151313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定容</a:t>
            </a:r>
          </a:p>
        </p:txBody>
      </p:sp>
      <p:graphicFrame>
        <p:nvGraphicFramePr>
          <p:cNvPr id="714756" name="Object 4"/>
          <p:cNvGraphicFramePr>
            <a:graphicFrameLocks noChangeAspect="1"/>
          </p:cNvGraphicFramePr>
          <p:nvPr/>
        </p:nvGraphicFramePr>
        <p:xfrm>
          <a:off x="1066800" y="5218113"/>
          <a:ext cx="2857500" cy="1062037"/>
        </p:xfrm>
        <a:graphic>
          <a:graphicData uri="http://schemas.openxmlformats.org/presentationml/2006/ole">
            <p:oleObj spid="_x0000_s66566" name="Equation" r:id="rId7" imgW="1054080" imgH="393480" progId="">
              <p:embed/>
            </p:oleObj>
          </a:graphicData>
        </a:graphic>
      </p:graphicFrame>
      <p:graphicFrame>
        <p:nvGraphicFramePr>
          <p:cNvPr id="714757" name="Object 5"/>
          <p:cNvGraphicFramePr>
            <a:graphicFrameLocks noChangeAspect="1"/>
          </p:cNvGraphicFramePr>
          <p:nvPr/>
        </p:nvGraphicFramePr>
        <p:xfrm>
          <a:off x="5697538" y="5218113"/>
          <a:ext cx="3306762" cy="1062037"/>
        </p:xfrm>
        <a:graphic>
          <a:graphicData uri="http://schemas.openxmlformats.org/presentationml/2006/ole">
            <p:oleObj spid="_x0000_s66567" name="Equation" r:id="rId8" imgW="1223448" imgH="395072" progId="">
              <p:embed/>
            </p:oleObj>
          </a:graphicData>
        </a:graphic>
      </p:graphicFrame>
      <p:sp>
        <p:nvSpPr>
          <p:cNvPr id="586764" name="Line 12"/>
          <p:cNvSpPr>
            <a:spLocks noChangeAspect="1" noChangeShapeType="1"/>
          </p:cNvSpPr>
          <p:nvPr/>
        </p:nvSpPr>
        <p:spPr bwMode="auto">
          <a:xfrm flipV="1">
            <a:off x="6096000" y="4271963"/>
            <a:ext cx="503238" cy="669925"/>
          </a:xfrm>
          <a:prstGeom prst="line">
            <a:avLst/>
          </a:prstGeom>
          <a:noFill/>
          <a:ln w="38100" cap="sq">
            <a:solidFill>
              <a:srgbClr val="66FF66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6765" name="AutoShape 13"/>
          <p:cNvSpPr>
            <a:spLocks noChangeArrowheads="1"/>
          </p:cNvSpPr>
          <p:nvPr/>
        </p:nvSpPr>
        <p:spPr bwMode="auto">
          <a:xfrm>
            <a:off x="4191000" y="5599113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971550" y="776898"/>
            <a:ext cx="78486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Specific heat at constant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4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4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4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4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autoUpdateAnimBg="0"/>
      <p:bldP spid="586757" grpId="0" autoUpdateAnimBg="0"/>
      <p:bldP spid="586761" grpId="0" autoUpdateAnimBg="0"/>
      <p:bldP spid="586764" grpId="0" animBg="1"/>
      <p:bldP spid="5867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772400" cy="823913"/>
          </a:xfrm>
        </p:spPr>
        <p:txBody>
          <a:bodyPr/>
          <a:lstStyle/>
          <a:p>
            <a:pPr algn="l"/>
            <a:r>
              <a:rPr lang="en-US" altLang="zh-CN" sz="3600" b="1">
                <a:ea typeface="楷体_GB2312" pitchFamily="1" charset="-122"/>
              </a:rPr>
              <a:t>5 </a:t>
            </a:r>
            <a:r>
              <a:rPr lang="zh-CN" altLang="en-US" sz="3600" b="1">
                <a:ea typeface="楷体_GB2312" pitchFamily="1" charset="-122"/>
              </a:rPr>
              <a:t>定压比热容</a:t>
            </a:r>
            <a:r>
              <a:rPr lang="en-US" altLang="zh-CN" sz="3600" b="1" i="1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8313" y="1844675"/>
            <a:ext cx="5040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任意准静态过程：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476375" y="2852738"/>
          <a:ext cx="6661150" cy="855662"/>
        </p:xfrm>
        <a:graphic>
          <a:graphicData uri="http://schemas.openxmlformats.org/presentationml/2006/ole">
            <p:oleObj spid="_x0000_s13326" r:id="rId3" imgW="1574117" imgH="203112" progId="">
              <p:embed/>
            </p:oleObj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03350" y="4652963"/>
            <a:ext cx="1655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Times New Roman" panose="02020603050405020304" pitchFamily="18" charset="0"/>
              </a:rPr>
              <a:t>定压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474788" y="5414963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ph idx="1"/>
          </p:nvPr>
        </p:nvGraphicFramePr>
        <p:xfrm>
          <a:off x="4284663" y="460375"/>
          <a:ext cx="2159000" cy="1193800"/>
        </p:xfrm>
        <a:graphic>
          <a:graphicData uri="http://schemas.openxmlformats.org/presentationml/2006/ole">
            <p:oleObj spid="_x0000_s13327" r:id="rId4" imgW="713678" imgH="395072" progId="">
              <p:embed/>
            </p:oleObj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292725" y="4652963"/>
          <a:ext cx="1866900" cy="1389062"/>
        </p:xfrm>
        <a:graphic>
          <a:graphicData uri="http://schemas.openxmlformats.org/presentationml/2006/ole">
            <p:oleObj spid="_x0000_s13328" r:id="rId5" imgW="1210704" imgH="395072" progId="">
              <p:embed/>
            </p:oleObj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843213" y="4652963"/>
          <a:ext cx="2447925" cy="1354137"/>
        </p:xfrm>
        <a:graphic>
          <a:graphicData uri="http://schemas.openxmlformats.org/presentationml/2006/ole">
            <p:oleObj spid="_x0000_s13329" r:id="rId6" imgW="713678" imgH="39507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823913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定压比热容</a:t>
            </a:r>
            <a:r>
              <a:rPr kumimoji="1" lang="en-US" altLang="zh-CN" sz="4800" b="1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4800" b="1" baseline="-25000" smtClean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1273" name="Text Box 3"/>
          <p:cNvSpPr txBox="1">
            <a:spLocks noChangeArrowheads="1"/>
          </p:cNvSpPr>
          <p:nvPr/>
        </p:nvSpPr>
        <p:spPr bwMode="auto">
          <a:xfrm>
            <a:off x="381000" y="1512888"/>
            <a:ext cx="3810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任意准静态过程</a:t>
            </a:r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3962400" y="1589088"/>
          <a:ext cx="4411663" cy="566737"/>
        </p:xfrm>
        <a:graphic>
          <a:graphicData uri="http://schemas.openxmlformats.org/presentationml/2006/ole">
            <p:oleObj spid="_x0000_s67586" name="Equation" r:id="rId3" imgW="1574117" imgH="203112" progId="">
              <p:embed/>
            </p:oleObj>
          </a:graphicData>
        </a:graphic>
      </p:graphicFrame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457200" y="2274888"/>
            <a:ext cx="3581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是状态量，设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</a:p>
        </p:txBody>
      </p:sp>
      <p:graphicFrame>
        <p:nvGraphicFramePr>
          <p:cNvPr id="715777" name="Object 1"/>
          <p:cNvGraphicFramePr>
            <a:graphicFrameLocks noChangeAspect="1"/>
          </p:cNvGraphicFramePr>
          <p:nvPr/>
        </p:nvGraphicFramePr>
        <p:xfrm>
          <a:off x="3944938" y="2274888"/>
          <a:ext cx="2074862" cy="568325"/>
        </p:xfrm>
        <a:graphic>
          <a:graphicData uri="http://schemas.openxmlformats.org/presentationml/2006/ole">
            <p:oleObj spid="_x0000_s67587" name="Equation" r:id="rId4" imgW="736560" imgH="203040" progId="">
              <p:embed/>
            </p:oleObj>
          </a:graphicData>
        </a:graphic>
      </p:graphicFrame>
      <p:graphicFrame>
        <p:nvGraphicFramePr>
          <p:cNvPr id="715778" name="Object 2"/>
          <p:cNvGraphicFramePr>
            <a:graphicFrameLocks noChangeAspect="1"/>
          </p:cNvGraphicFramePr>
          <p:nvPr/>
        </p:nvGraphicFramePr>
        <p:xfrm>
          <a:off x="1114425" y="2927350"/>
          <a:ext cx="4232275" cy="1130300"/>
        </p:xfrm>
        <a:graphic>
          <a:graphicData uri="http://schemas.openxmlformats.org/presentationml/2006/ole">
            <p:oleObj spid="_x0000_s67588" name="Equation" r:id="rId5" imgW="1562040" imgH="419040" progId="">
              <p:embed/>
            </p:oleObj>
          </a:graphicData>
        </a:graphic>
      </p:graphicFrame>
      <p:graphicFrame>
        <p:nvGraphicFramePr>
          <p:cNvPr id="715779" name="Object 3"/>
          <p:cNvGraphicFramePr>
            <a:graphicFrameLocks noChangeAspect="1"/>
          </p:cNvGraphicFramePr>
          <p:nvPr/>
        </p:nvGraphicFramePr>
        <p:xfrm>
          <a:off x="1109663" y="4098925"/>
          <a:ext cx="5367337" cy="1130300"/>
        </p:xfrm>
        <a:graphic>
          <a:graphicData uri="http://schemas.openxmlformats.org/presentationml/2006/ole">
            <p:oleObj spid="_x0000_s67589" name="Equation" r:id="rId6" imgW="1981080" imgH="419040" progId="">
              <p:embed/>
            </p:oleObj>
          </a:graphicData>
        </a:graphic>
      </p:graphicFrame>
      <p:sp>
        <p:nvSpPr>
          <p:cNvPr id="587785" name="Text Box 9"/>
          <p:cNvSpPr txBox="1">
            <a:spLocks noChangeArrowheads="1"/>
          </p:cNvSpPr>
          <p:nvPr/>
        </p:nvSpPr>
        <p:spPr bwMode="auto">
          <a:xfrm>
            <a:off x="6732588" y="429260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定压</a:t>
            </a:r>
          </a:p>
        </p:txBody>
      </p:sp>
      <p:graphicFrame>
        <p:nvGraphicFramePr>
          <p:cNvPr id="715780" name="Object 4"/>
          <p:cNvGraphicFramePr>
            <a:graphicFrameLocks noChangeAspect="1"/>
          </p:cNvGraphicFramePr>
          <p:nvPr/>
        </p:nvGraphicFramePr>
        <p:xfrm>
          <a:off x="1084263" y="5246688"/>
          <a:ext cx="2822575" cy="1062037"/>
        </p:xfrm>
        <a:graphic>
          <a:graphicData uri="http://schemas.openxmlformats.org/presentationml/2006/ole">
            <p:oleObj spid="_x0000_s67590" name="Equation" r:id="rId7" imgW="1041120" imgH="393480" progId="">
              <p:embed/>
            </p:oleObj>
          </a:graphicData>
        </a:graphic>
      </p:graphicFrame>
      <p:graphicFrame>
        <p:nvGraphicFramePr>
          <p:cNvPr id="715781" name="Object 5"/>
          <p:cNvGraphicFramePr>
            <a:graphicFrameLocks noChangeAspect="1"/>
          </p:cNvGraphicFramePr>
          <p:nvPr/>
        </p:nvGraphicFramePr>
        <p:xfrm>
          <a:off x="5715000" y="5246688"/>
          <a:ext cx="3271838" cy="1062037"/>
        </p:xfrm>
        <a:graphic>
          <a:graphicData uri="http://schemas.openxmlformats.org/presentationml/2006/ole">
            <p:oleObj spid="_x0000_s67591" name="Equation" r:id="rId8" imgW="1210704" imgH="395072" progId="">
              <p:embed/>
            </p:oleObj>
          </a:graphicData>
        </a:graphic>
      </p:graphicFrame>
      <p:sp>
        <p:nvSpPr>
          <p:cNvPr id="587788" name="Line 12"/>
          <p:cNvSpPr>
            <a:spLocks noChangeAspect="1" noChangeShapeType="1"/>
          </p:cNvSpPr>
          <p:nvPr/>
        </p:nvSpPr>
        <p:spPr bwMode="auto">
          <a:xfrm flipV="1">
            <a:off x="6019800" y="4271963"/>
            <a:ext cx="503238" cy="669925"/>
          </a:xfrm>
          <a:prstGeom prst="line">
            <a:avLst/>
          </a:prstGeom>
          <a:noFill/>
          <a:ln w="38100" cap="sq">
            <a:solidFill>
              <a:srgbClr val="00FF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7789" name="AutoShape 13"/>
          <p:cNvSpPr>
            <a:spLocks noChangeArrowheads="1"/>
          </p:cNvSpPr>
          <p:nvPr/>
        </p:nvSpPr>
        <p:spPr bwMode="auto">
          <a:xfrm>
            <a:off x="4191000" y="5627688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971550" y="782638"/>
            <a:ext cx="78486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="1">
                <a:latin typeface="Times New Roman" pitchFamily="18" charset="0"/>
                <a:ea typeface="宋体" charset="-122"/>
                <a:cs typeface="Times New Roman" pitchFamily="18" charset="0"/>
              </a:rPr>
              <a:t>Specific heat at constant pressure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7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 autoUpdateAnimBg="0"/>
      <p:bldP spid="587785" grpId="0" autoUpdateAnimBg="0"/>
      <p:bldP spid="587788" grpId="0" animBg="1"/>
      <p:bldP spid="5877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848600" cy="823912"/>
          </a:xfrm>
        </p:spPr>
        <p:txBody>
          <a:bodyPr/>
          <a:lstStyle/>
          <a:p>
            <a:r>
              <a:rPr lang="en-US" altLang="zh-CN" sz="4000" b="1" i="1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v</a:t>
            </a:r>
            <a:r>
              <a:rPr lang="zh-CN" altLang="en-US" sz="4000" b="1">
                <a:ea typeface="楷体_GB2312" pitchFamily="1" charset="-122"/>
              </a:rPr>
              <a:t>和</a:t>
            </a:r>
            <a:r>
              <a:rPr lang="en-US" altLang="zh-CN" sz="4000" b="1" i="1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p</a:t>
            </a:r>
            <a:r>
              <a:rPr lang="zh-CN" altLang="en-US" sz="4000" b="1">
                <a:ea typeface="楷体_GB2312" pitchFamily="1" charset="-122"/>
              </a:rPr>
              <a:t>的说明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5288" y="980728"/>
            <a:ext cx="843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、前面的推导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没有</a:t>
            </a:r>
            <a:r>
              <a:rPr lang="zh-CN" altLang="en-US" sz="2800" b="1" dirty="0">
                <a:latin typeface="Times New Roman" panose="02020603050405020304" pitchFamily="18" charset="0"/>
              </a:rPr>
              <a:t>用到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理想气体</a:t>
            </a:r>
            <a:r>
              <a:rPr lang="zh-CN" altLang="en-US" sz="2800" b="1" dirty="0">
                <a:latin typeface="Times New Roman" panose="02020603050405020304" pitchFamily="18" charset="0"/>
              </a:rPr>
              <a:t>性质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051050" y="1699866"/>
          <a:ext cx="2219325" cy="1268412"/>
        </p:xfrm>
        <a:graphic>
          <a:graphicData uri="http://schemas.openxmlformats.org/presentationml/2006/ole">
            <p:oleObj spid="_x0000_s14349" r:id="rId3" imgW="688190" imgH="395072" progId="">
              <p:embed/>
            </p:oleObj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60700" y="3285778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</a:rPr>
              <a:t>适用于任何气体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643438" y="1701453"/>
          <a:ext cx="2305050" cy="1316038"/>
        </p:xfrm>
        <a:graphic>
          <a:graphicData uri="http://schemas.openxmlformats.org/presentationml/2006/ole">
            <p:oleObj spid="_x0000_s14350" r:id="rId4" imgW="688190" imgH="395072" progId="">
              <p:embed/>
            </p:oleObj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04800" y="3933056"/>
            <a:ext cx="883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物理意义</a:t>
            </a:r>
            <a:r>
              <a:rPr lang="zh-CN" altLang="en-US" sz="2800" b="1">
                <a:latin typeface="Times New Roman" panose="02020603050405020304" pitchFamily="18" charset="0"/>
              </a:rPr>
              <a:t>： </a:t>
            </a:r>
            <a:r>
              <a:rPr lang="en-US" altLang="zh-CN" sz="2800" b="1" i="1">
                <a:latin typeface="Times New Roman" panose="02020603050405020304" pitchFamily="18" charset="0"/>
              </a:rPr>
              <a:t>v  </a:t>
            </a:r>
            <a:r>
              <a:rPr lang="zh-CN" altLang="en-US" sz="2800" b="1">
                <a:latin typeface="Times New Roman" panose="02020603050405020304" pitchFamily="18" charset="0"/>
              </a:rPr>
              <a:t>时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1kg</a:t>
            </a:r>
            <a:r>
              <a:rPr lang="zh-CN" altLang="en-US" sz="2800" b="1">
                <a:latin typeface="Times New Roman" panose="02020603050405020304" pitchFamily="18" charset="0"/>
              </a:rPr>
              <a:t>工质变化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1K</a:t>
            </a:r>
            <a:r>
              <a:rPr lang="zh-CN" altLang="en-US" sz="2800" b="1">
                <a:latin typeface="Times New Roman" panose="02020603050405020304" pitchFamily="18" charset="0"/>
              </a:rPr>
              <a:t>内能的变化量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411413" y="4004493"/>
            <a:ext cx="457200" cy="457200"/>
          </a:xfrm>
          <a:prstGeom prst="ellipse">
            <a:avLst/>
          </a:prstGeom>
          <a:noFill/>
          <a:ln w="31750" cap="sq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04800" y="4580756"/>
            <a:ext cx="861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物理意义</a:t>
            </a:r>
            <a:r>
              <a:rPr lang="zh-CN" altLang="en-US" sz="2800" b="1" dirty="0">
                <a:latin typeface="Times New Roman" panose="02020603050405020304" pitchFamily="18" charset="0"/>
              </a:rPr>
              <a:t>：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 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1kg</a:t>
            </a:r>
            <a:r>
              <a:rPr lang="zh-CN" altLang="en-US" sz="2800" b="1" dirty="0">
                <a:latin typeface="Times New Roman" panose="02020603050405020304" pitchFamily="18" charset="0"/>
              </a:rPr>
              <a:t>工质变化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1K</a:t>
            </a:r>
            <a:r>
              <a:rPr lang="zh-CN" altLang="en-US" sz="2800" b="1" dirty="0">
                <a:latin typeface="Times New Roman" panose="02020603050405020304" pitchFamily="18" charset="0"/>
              </a:rPr>
              <a:t>焓的变化量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2411413" y="4725218"/>
            <a:ext cx="457200" cy="457200"/>
          </a:xfrm>
          <a:prstGeom prst="ellipse">
            <a:avLst/>
          </a:prstGeom>
          <a:noFill/>
          <a:ln w="31750" cap="sq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536" y="5301208"/>
            <a:ext cx="8458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，过程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已定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可当作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状态量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。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5536" y="5930116"/>
            <a:ext cx="7239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、</a:t>
            </a:r>
            <a:r>
              <a:rPr lang="zh-CN" altLang="en-US" sz="2800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u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的计算要用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1" grpId="0" autoUpdateAnimBg="0"/>
      <p:bldP spid="14343" grpId="0" autoUpdateAnimBg="0"/>
      <p:bldP spid="14345" grpId="0" autoUpdateAnimBg="0"/>
      <p:bldP spid="11" grpId="0" autoUpdateAnimBg="0"/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楷体_GB2312" pitchFamily="49" charset="-122"/>
              </a:rPr>
              <a:t>火力发电装置</a:t>
            </a:r>
            <a:endParaRPr lang="zh-CN" altLang="en-US" sz="6600" b="1" dirty="0" smtClean="0">
              <a:ea typeface="楷体_GB2312" pitchFamily="49" charset="-122"/>
            </a:endParaRPr>
          </a:p>
        </p:txBody>
      </p:sp>
      <p:sp>
        <p:nvSpPr>
          <p:cNvPr id="2053" name="Rectangle 1027"/>
          <p:cNvSpPr>
            <a:spLocks noChangeArrowheads="1"/>
          </p:cNvSpPr>
          <p:nvPr/>
        </p:nvSpPr>
        <p:spPr bwMode="auto">
          <a:xfrm>
            <a:off x="2895600" y="2590800"/>
            <a:ext cx="609600" cy="9906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54" name="Line 1028"/>
          <p:cNvSpPr>
            <a:spLocks noChangeShapeType="1"/>
          </p:cNvSpPr>
          <p:nvPr/>
        </p:nvSpPr>
        <p:spPr bwMode="auto">
          <a:xfrm flipV="1">
            <a:off x="28956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55" name="Line 1029"/>
          <p:cNvSpPr>
            <a:spLocks noChangeShapeType="1"/>
          </p:cNvSpPr>
          <p:nvPr/>
        </p:nvSpPr>
        <p:spPr bwMode="auto">
          <a:xfrm>
            <a:off x="3048000" y="2209800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56" name="Line 1030"/>
          <p:cNvSpPr>
            <a:spLocks noChangeShapeType="1"/>
          </p:cNvSpPr>
          <p:nvPr/>
        </p:nvSpPr>
        <p:spPr bwMode="auto">
          <a:xfrm flipV="1">
            <a:off x="3048000" y="2133600"/>
            <a:ext cx="2286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57" name="Line 1031"/>
          <p:cNvSpPr>
            <a:spLocks noChangeShapeType="1"/>
          </p:cNvSpPr>
          <p:nvPr/>
        </p:nvSpPr>
        <p:spPr bwMode="auto">
          <a:xfrm flipH="1" flipV="1">
            <a:off x="3124200" y="1981200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58" name="Line 1032"/>
          <p:cNvSpPr>
            <a:spLocks noChangeShapeType="1"/>
          </p:cNvSpPr>
          <p:nvPr/>
        </p:nvSpPr>
        <p:spPr bwMode="auto">
          <a:xfrm flipV="1">
            <a:off x="3124200" y="167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59" name="Line 1033"/>
          <p:cNvSpPr>
            <a:spLocks noChangeShapeType="1"/>
          </p:cNvSpPr>
          <p:nvPr/>
        </p:nvSpPr>
        <p:spPr bwMode="auto">
          <a:xfrm>
            <a:off x="3124200" y="1676400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60" name="Line 1034"/>
          <p:cNvSpPr>
            <a:spLocks noChangeShapeType="1"/>
          </p:cNvSpPr>
          <p:nvPr/>
        </p:nvSpPr>
        <p:spPr bwMode="auto">
          <a:xfrm>
            <a:off x="5105400" y="1676400"/>
            <a:ext cx="0" cy="10541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61" name="AutoShape 1035"/>
          <p:cNvSpPr>
            <a:spLocks noChangeArrowheads="1"/>
          </p:cNvSpPr>
          <p:nvPr/>
        </p:nvSpPr>
        <p:spPr bwMode="auto">
          <a:xfrm rot="5400000">
            <a:off x="4724400" y="2743200"/>
            <a:ext cx="13716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62" name="Line 1036"/>
          <p:cNvSpPr>
            <a:spLocks noChangeShapeType="1"/>
          </p:cNvSpPr>
          <p:nvPr/>
        </p:nvSpPr>
        <p:spPr bwMode="auto">
          <a:xfrm>
            <a:off x="4724400" y="30480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63" name="Line 1037"/>
          <p:cNvSpPr>
            <a:spLocks noChangeShapeType="1"/>
          </p:cNvSpPr>
          <p:nvPr/>
        </p:nvSpPr>
        <p:spPr bwMode="auto">
          <a:xfrm>
            <a:off x="5715000" y="3733800"/>
            <a:ext cx="0" cy="787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64" name="Oval 1038"/>
          <p:cNvSpPr>
            <a:spLocks noChangeArrowheads="1"/>
          </p:cNvSpPr>
          <p:nvPr/>
        </p:nvSpPr>
        <p:spPr bwMode="auto">
          <a:xfrm>
            <a:off x="3886200" y="5029200"/>
            <a:ext cx="762000" cy="762000"/>
          </a:xfrm>
          <a:prstGeom prst="ellipse">
            <a:avLst/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65" name="Line 1039"/>
          <p:cNvSpPr>
            <a:spLocks noChangeShapeType="1"/>
          </p:cNvSpPr>
          <p:nvPr/>
        </p:nvSpPr>
        <p:spPr bwMode="auto">
          <a:xfrm flipH="1">
            <a:off x="5638800" y="4267200"/>
            <a:ext cx="762000" cy="381000"/>
          </a:xfrm>
          <a:prstGeom prst="line">
            <a:avLst/>
          </a:prstGeom>
          <a:noFill/>
          <a:ln w="1905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66" name="Line 1040"/>
          <p:cNvSpPr>
            <a:spLocks noChangeShapeType="1"/>
          </p:cNvSpPr>
          <p:nvPr/>
        </p:nvSpPr>
        <p:spPr bwMode="auto">
          <a:xfrm flipH="1">
            <a:off x="5638800" y="4724400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67" name="Line 1041"/>
          <p:cNvSpPr>
            <a:spLocks noChangeShapeType="1"/>
          </p:cNvSpPr>
          <p:nvPr/>
        </p:nvSpPr>
        <p:spPr bwMode="auto">
          <a:xfrm>
            <a:off x="5715000" y="5105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68" name="Line 1042"/>
          <p:cNvSpPr>
            <a:spLocks noChangeShapeType="1"/>
          </p:cNvSpPr>
          <p:nvPr/>
        </p:nvSpPr>
        <p:spPr bwMode="auto">
          <a:xfrm flipH="1">
            <a:off x="4495800" y="5486400"/>
            <a:ext cx="12271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69" name="Oval 1043"/>
          <p:cNvSpPr>
            <a:spLocks noChangeArrowheads="1"/>
          </p:cNvSpPr>
          <p:nvPr/>
        </p:nvSpPr>
        <p:spPr bwMode="auto">
          <a:xfrm>
            <a:off x="5410200" y="4495800"/>
            <a:ext cx="533400" cy="533400"/>
          </a:xfrm>
          <a:prstGeom prst="ellipse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70" name="Line 1044"/>
          <p:cNvSpPr>
            <a:spLocks noChangeShapeType="1"/>
          </p:cNvSpPr>
          <p:nvPr/>
        </p:nvSpPr>
        <p:spPr bwMode="auto">
          <a:xfrm flipH="1">
            <a:off x="3200400" y="54864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71" name="Line 1045"/>
          <p:cNvSpPr>
            <a:spLocks noChangeShapeType="1"/>
          </p:cNvSpPr>
          <p:nvPr/>
        </p:nvSpPr>
        <p:spPr bwMode="auto">
          <a:xfrm flipV="1">
            <a:off x="3200400" y="3581400"/>
            <a:ext cx="0" cy="1905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72" name="Rectangle 1046"/>
          <p:cNvSpPr>
            <a:spLocks noChangeArrowheads="1"/>
          </p:cNvSpPr>
          <p:nvPr/>
        </p:nvSpPr>
        <p:spPr bwMode="auto">
          <a:xfrm>
            <a:off x="2311400" y="2566988"/>
            <a:ext cx="545342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宋体" charset="-122"/>
              </a:rPr>
              <a:t>锅</a:t>
            </a:r>
          </a:p>
          <a:p>
            <a:pPr>
              <a:spcBef>
                <a:spcPct val="0"/>
              </a:spcBef>
            </a:pPr>
            <a:r>
              <a:rPr lang="zh-CN" altLang="en-US" sz="2800" b="1">
                <a:ea typeface="宋体" charset="-122"/>
              </a:rPr>
              <a:t>炉</a:t>
            </a:r>
            <a:endParaRPr lang="zh-CN" altLang="en-US" sz="3200" b="1">
              <a:ea typeface="宋体" charset="-122"/>
            </a:endParaRPr>
          </a:p>
        </p:txBody>
      </p:sp>
      <p:sp>
        <p:nvSpPr>
          <p:cNvPr id="2073" name="Rectangle 1047"/>
          <p:cNvSpPr>
            <a:spLocks noChangeArrowheads="1"/>
          </p:cNvSpPr>
          <p:nvPr/>
        </p:nvSpPr>
        <p:spPr bwMode="auto">
          <a:xfrm>
            <a:off x="5332413" y="1804988"/>
            <a:ext cx="12557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宋体" charset="-122"/>
              </a:rPr>
              <a:t>汽轮机</a:t>
            </a:r>
            <a:endParaRPr lang="zh-CN" altLang="en-US" sz="3200" b="1" dirty="0">
              <a:ea typeface="宋体" charset="-122"/>
            </a:endParaRPr>
          </a:p>
        </p:txBody>
      </p:sp>
      <p:sp>
        <p:nvSpPr>
          <p:cNvPr id="2074" name="Line 1048"/>
          <p:cNvSpPr>
            <a:spLocks noChangeShapeType="1"/>
          </p:cNvSpPr>
          <p:nvPr/>
        </p:nvSpPr>
        <p:spPr bwMode="auto">
          <a:xfrm>
            <a:off x="5715000" y="30480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75" name="Oval 1049"/>
          <p:cNvSpPr>
            <a:spLocks noChangeArrowheads="1"/>
          </p:cNvSpPr>
          <p:nvPr/>
        </p:nvSpPr>
        <p:spPr bwMode="auto">
          <a:xfrm>
            <a:off x="6019800" y="2819400"/>
            <a:ext cx="457200" cy="4572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76" name="Freeform 1050"/>
          <p:cNvSpPr>
            <a:spLocks/>
          </p:cNvSpPr>
          <p:nvPr/>
        </p:nvSpPr>
        <p:spPr bwMode="auto">
          <a:xfrm>
            <a:off x="6096000" y="2895600"/>
            <a:ext cx="304800" cy="317500"/>
          </a:xfrm>
          <a:custGeom>
            <a:avLst/>
            <a:gdLst>
              <a:gd name="T0" fmla="*/ 0 w 192"/>
              <a:gd name="T1" fmla="*/ 2147483647 h 200"/>
              <a:gd name="T2" fmla="*/ 2147483647 w 192"/>
              <a:gd name="T3" fmla="*/ 2147483647 h 200"/>
              <a:gd name="T4" fmla="*/ 2147483647 w 192"/>
              <a:gd name="T5" fmla="*/ 2147483647 h 200"/>
              <a:gd name="T6" fmla="*/ 2147483647 w 192"/>
              <a:gd name="T7" fmla="*/ 2147483647 h 200"/>
              <a:gd name="T8" fmla="*/ 2147483647 w 192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200"/>
              <a:gd name="T17" fmla="*/ 192 w 192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200">
                <a:moveTo>
                  <a:pt x="0" y="152"/>
                </a:moveTo>
                <a:cubicBezTo>
                  <a:pt x="16" y="84"/>
                  <a:pt x="32" y="16"/>
                  <a:pt x="48" y="8"/>
                </a:cubicBezTo>
                <a:cubicBezTo>
                  <a:pt x="64" y="0"/>
                  <a:pt x="80" y="72"/>
                  <a:pt x="96" y="104"/>
                </a:cubicBezTo>
                <a:cubicBezTo>
                  <a:pt x="112" y="136"/>
                  <a:pt x="128" y="200"/>
                  <a:pt x="144" y="200"/>
                </a:cubicBezTo>
                <a:cubicBezTo>
                  <a:pt x="160" y="200"/>
                  <a:pt x="176" y="152"/>
                  <a:pt x="192" y="104"/>
                </a:cubicBezTo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77" name="Rectangle 1051"/>
          <p:cNvSpPr>
            <a:spLocks noChangeArrowheads="1"/>
          </p:cNvSpPr>
          <p:nvPr/>
        </p:nvSpPr>
        <p:spPr bwMode="auto">
          <a:xfrm>
            <a:off x="5865813" y="3328988"/>
            <a:ext cx="12557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宋体" charset="-122"/>
              </a:rPr>
              <a:t>发电机</a:t>
            </a:r>
            <a:endParaRPr lang="zh-CN" altLang="en-US" sz="3200" b="1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078" name="Rectangle 1052"/>
          <p:cNvSpPr>
            <a:spLocks noChangeArrowheads="1"/>
          </p:cNvSpPr>
          <p:nvPr/>
        </p:nvSpPr>
        <p:spPr bwMode="auto">
          <a:xfrm>
            <a:off x="3657600" y="4495800"/>
            <a:ext cx="12557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宋体" charset="-122"/>
              </a:rPr>
              <a:t>给水泵</a:t>
            </a:r>
            <a:endParaRPr lang="zh-CN" altLang="en-US" sz="3200" b="1" dirty="0">
              <a:ea typeface="宋体" charset="-122"/>
            </a:endParaRPr>
          </a:p>
        </p:txBody>
      </p:sp>
      <p:sp>
        <p:nvSpPr>
          <p:cNvPr id="2079" name="Rectangle 1053"/>
          <p:cNvSpPr>
            <a:spLocks noChangeArrowheads="1"/>
          </p:cNvSpPr>
          <p:nvPr/>
        </p:nvSpPr>
        <p:spPr bwMode="auto">
          <a:xfrm>
            <a:off x="6400800" y="4038600"/>
            <a:ext cx="534988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ea typeface="宋体" charset="-122"/>
              </a:rPr>
              <a:t>凝汽器</a:t>
            </a:r>
            <a:endParaRPr lang="zh-CN" altLang="en-US" sz="3200" b="1" dirty="0">
              <a:ea typeface="宋体" charset="-122"/>
            </a:endParaRPr>
          </a:p>
        </p:txBody>
      </p:sp>
      <p:sp>
        <p:nvSpPr>
          <p:cNvPr id="2080" name="Line 1054"/>
          <p:cNvSpPr>
            <a:spLocks noChangeShapeType="1"/>
          </p:cNvSpPr>
          <p:nvPr/>
        </p:nvSpPr>
        <p:spPr bwMode="auto">
          <a:xfrm flipH="1">
            <a:off x="4038600" y="5486400"/>
            <a:ext cx="457200" cy="0"/>
          </a:xfrm>
          <a:prstGeom prst="line">
            <a:avLst/>
          </a:prstGeom>
          <a:noFill/>
          <a:ln w="50800" cap="sq">
            <a:solidFill>
              <a:schemeClr val="bg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081" name="Rectangle 1055"/>
          <p:cNvSpPr>
            <a:spLocks noChangeArrowheads="1"/>
          </p:cNvSpPr>
          <p:nvPr/>
        </p:nvSpPr>
        <p:spPr bwMode="auto">
          <a:xfrm>
            <a:off x="3352800" y="1828800"/>
            <a:ext cx="1600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charset="-122"/>
              </a:rPr>
              <a:t>过热器</a:t>
            </a:r>
            <a:endParaRPr lang="zh-CN" altLang="en-US" sz="3200" b="1">
              <a:ea typeface="宋体" charset="-122"/>
            </a:endParaRPr>
          </a:p>
        </p:txBody>
      </p:sp>
      <p:sp>
        <p:nvSpPr>
          <p:cNvPr id="2082" name="Line 1056"/>
          <p:cNvSpPr>
            <a:spLocks noChangeShapeType="1"/>
          </p:cNvSpPr>
          <p:nvPr/>
        </p:nvSpPr>
        <p:spPr bwMode="auto">
          <a:xfrm>
            <a:off x="3200400" y="2362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083" name="Line 1057"/>
          <p:cNvSpPr>
            <a:spLocks noChangeShapeType="1"/>
          </p:cNvSpPr>
          <p:nvPr/>
        </p:nvSpPr>
        <p:spPr bwMode="auto">
          <a:xfrm flipH="1">
            <a:off x="5638800" y="4572000"/>
            <a:ext cx="187325" cy="76200"/>
          </a:xfrm>
          <a:prstGeom prst="line">
            <a:avLst/>
          </a:prstGeom>
          <a:noFill/>
          <a:ln w="19050" cap="sq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084" name="Line 1058"/>
          <p:cNvSpPr>
            <a:spLocks noChangeShapeType="1"/>
          </p:cNvSpPr>
          <p:nvPr/>
        </p:nvSpPr>
        <p:spPr bwMode="auto">
          <a:xfrm>
            <a:off x="5638800" y="4648200"/>
            <a:ext cx="228600" cy="76200"/>
          </a:xfrm>
          <a:prstGeom prst="line">
            <a:avLst/>
          </a:prstGeom>
          <a:noFill/>
          <a:ln w="19050" cap="sq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085" name="Line 1059"/>
          <p:cNvSpPr>
            <a:spLocks noChangeShapeType="1"/>
          </p:cNvSpPr>
          <p:nvPr/>
        </p:nvSpPr>
        <p:spPr bwMode="auto">
          <a:xfrm flipH="1">
            <a:off x="5638800" y="4724400"/>
            <a:ext cx="228600" cy="152400"/>
          </a:xfrm>
          <a:prstGeom prst="line">
            <a:avLst/>
          </a:prstGeom>
          <a:noFill/>
          <a:ln w="19050" cap="sq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086" name="Line 1060"/>
          <p:cNvSpPr>
            <a:spLocks noChangeShapeType="1"/>
          </p:cNvSpPr>
          <p:nvPr/>
        </p:nvSpPr>
        <p:spPr bwMode="auto">
          <a:xfrm>
            <a:off x="5562600" y="4876800"/>
            <a:ext cx="838200" cy="304800"/>
          </a:xfrm>
          <a:prstGeom prst="line">
            <a:avLst/>
          </a:prstGeom>
          <a:noFill/>
          <a:ln w="19050" cap="sq">
            <a:solidFill>
              <a:srgbClr val="FFFF66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23653" name="Rectangle 1061"/>
          <p:cNvSpPr>
            <a:spLocks noChangeArrowheads="1"/>
          </p:cNvSpPr>
          <p:nvPr/>
        </p:nvSpPr>
        <p:spPr bwMode="auto">
          <a:xfrm>
            <a:off x="5257800" y="1143000"/>
            <a:ext cx="28194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CN" sz="4000" b="1" baseline="-25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40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 sz="40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 sz="40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</a:t>
            </a:r>
            <a:endParaRPr lang="en-US" altLang="zh-CN" sz="4000" b="1" dirty="0">
              <a:solidFill>
                <a:srgbClr val="FF0000"/>
              </a:solidFill>
              <a:latin typeface="Times New Roman" pitchFamily="18" charset="0"/>
              <a:ea typeface="宋体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23654" name="Object 1062"/>
          <p:cNvGraphicFramePr>
            <a:graphicFrameLocks noChangeAspect="1"/>
          </p:cNvGraphicFramePr>
          <p:nvPr/>
        </p:nvGraphicFramePr>
        <p:xfrm>
          <a:off x="303213" y="3581400"/>
          <a:ext cx="2820987" cy="755650"/>
        </p:xfrm>
        <a:graphic>
          <a:graphicData uri="http://schemas.openxmlformats.org/presentationml/2006/ole">
            <p:oleObj spid="_x0000_s59394" name="Equation" r:id="rId3" imgW="685800" imgH="215640" progId="">
              <p:embed/>
            </p:oleObj>
          </a:graphicData>
        </a:graphic>
      </p:graphicFrame>
      <p:graphicFrame>
        <p:nvGraphicFramePr>
          <p:cNvPr id="623655" name="Object 1063"/>
          <p:cNvGraphicFramePr>
            <a:graphicFrameLocks noChangeAspect="1"/>
          </p:cNvGraphicFramePr>
          <p:nvPr/>
        </p:nvGraphicFramePr>
        <p:xfrm>
          <a:off x="5915025" y="5334000"/>
          <a:ext cx="2873375" cy="755650"/>
        </p:xfrm>
        <a:graphic>
          <a:graphicData uri="http://schemas.openxmlformats.org/presentationml/2006/ole">
            <p:oleObj spid="_x0000_s59395" name="Equation" r:id="rId4" imgW="698400" imgH="215640" progId="">
              <p:embed/>
            </p:oleObj>
          </a:graphicData>
        </a:graphic>
      </p:graphicFrame>
      <p:sp>
        <p:nvSpPr>
          <p:cNvPr id="623656" name="Rectangle 1064"/>
          <p:cNvSpPr>
            <a:spLocks noChangeArrowheads="1"/>
          </p:cNvSpPr>
          <p:nvPr/>
        </p:nvSpPr>
        <p:spPr bwMode="auto">
          <a:xfrm>
            <a:off x="2971800" y="5715000"/>
            <a:ext cx="28194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CN" sz="4000" b="1" baseline="-25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40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 sz="40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- 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 sz="40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</a:t>
            </a:r>
            <a:endParaRPr lang="en-US" altLang="zh-CN" sz="4000" b="1" dirty="0">
              <a:solidFill>
                <a:srgbClr val="FF0000"/>
              </a:solidFill>
              <a:latin typeface="Times New Roman" pitchFamily="18" charset="0"/>
              <a:ea typeface="宋体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53" grpId="0" autoUpdateAnimBg="0"/>
      <p:bldP spid="62365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823913"/>
          </a:xfrm>
        </p:spPr>
        <p:txBody>
          <a:bodyPr/>
          <a:lstStyle/>
          <a:p>
            <a:pPr eaLnBrk="1" hangingPunct="1"/>
            <a:r>
              <a:rPr kumimoji="1" lang="zh-CN" altLang="en-GB" sz="4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常见工质的</a:t>
            </a:r>
            <a:r>
              <a:rPr kumimoji="1" lang="en-US" altLang="zh-CN" sz="4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48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4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4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4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4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的数值</a:t>
            </a:r>
          </a:p>
        </p:txBody>
      </p:sp>
      <p:sp>
        <p:nvSpPr>
          <p:cNvPr id="58982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2098675" cy="646331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GB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GB" altLang="zh-CN" sz="3600" b="1" baseline="30000" dirty="0" err="1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</a:t>
            </a:r>
            <a:r>
              <a:rPr lang="en-GB" altLang="zh-CN" sz="3600" b="1" dirty="0" err="1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zh-CN" altLang="en-GB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时：</a:t>
            </a:r>
            <a:endParaRPr lang="zh-CN" altLang="en-US" sz="3600" b="1" dirty="0">
              <a:solidFill>
                <a:srgbClr val="0070C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533400" y="1828800"/>
            <a:ext cx="83820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3600" b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GB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GB" altLang="zh-CN" sz="3600" b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air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0.716 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kJ/</a:t>
            </a:r>
            <a:r>
              <a:rPr lang="en-GB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kg.K</a:t>
            </a:r>
            <a:r>
              <a:rPr lang="en-GB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en-US" altLang="zh-CN" sz="36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GB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GB" altLang="zh-CN" sz="3600" b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air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1.004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kJ/</a:t>
            </a:r>
            <a:r>
              <a:rPr lang="en-GB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kg.K</a:t>
            </a:r>
            <a:endParaRPr lang="en-US" altLang="zh-CN" sz="36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533400" y="2438400"/>
            <a:ext cx="83820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3600" b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GB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GB" altLang="zh-CN" sz="3600" b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O2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0.655 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kJ/</a:t>
            </a:r>
            <a:r>
              <a:rPr lang="en-GB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kg.K</a:t>
            </a:r>
            <a:r>
              <a:rPr lang="en-GB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en-US" altLang="zh-CN" sz="36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GB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GB" altLang="zh-CN" sz="3600" b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O2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0.915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kJ/</a:t>
            </a:r>
            <a:r>
              <a:rPr lang="en-GB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kg.K</a:t>
            </a:r>
            <a:endParaRPr lang="en-US" altLang="zh-CN" sz="36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89830" name="Text Box 6"/>
          <p:cNvSpPr txBox="1">
            <a:spLocks noChangeArrowheads="1"/>
          </p:cNvSpPr>
          <p:nvPr/>
        </p:nvSpPr>
        <p:spPr bwMode="auto">
          <a:xfrm>
            <a:off x="457200" y="3244850"/>
            <a:ext cx="3251200" cy="646331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GB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1000</a:t>
            </a:r>
            <a:r>
              <a:rPr lang="en-GB" altLang="zh-CN" sz="3600" b="1" baseline="30000" dirty="0" err="1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</a:t>
            </a:r>
            <a:r>
              <a:rPr lang="en-GB" altLang="zh-CN" sz="3600" b="1" dirty="0" err="1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zh-CN" altLang="en-GB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时：</a:t>
            </a:r>
            <a:endParaRPr lang="zh-CN" altLang="en-US" sz="3600" b="1" dirty="0">
              <a:solidFill>
                <a:srgbClr val="0070C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533400" y="3854450"/>
            <a:ext cx="83820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3600" b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GB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GB" altLang="zh-CN" sz="3600" b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air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0.804</a:t>
            </a:r>
            <a:r>
              <a:rPr lang="en-GB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kJ/</a:t>
            </a:r>
            <a:r>
              <a:rPr lang="en-GB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kg.K</a:t>
            </a:r>
            <a:r>
              <a:rPr lang="en-GB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en-US" altLang="zh-CN" sz="36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GB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GB" altLang="zh-CN" sz="3600" b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air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1.091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kJ/</a:t>
            </a:r>
            <a:r>
              <a:rPr lang="en-GB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kg.K</a:t>
            </a:r>
            <a:endParaRPr lang="en-US" altLang="zh-CN" sz="36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89832" name="Rectangle 8"/>
          <p:cNvSpPr>
            <a:spLocks noChangeArrowheads="1"/>
          </p:cNvSpPr>
          <p:nvPr/>
        </p:nvSpPr>
        <p:spPr bwMode="auto">
          <a:xfrm>
            <a:off x="533400" y="4464050"/>
            <a:ext cx="83820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3600" b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GB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GB" altLang="zh-CN" sz="3600" b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O2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0.775 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kJ/</a:t>
            </a:r>
            <a:r>
              <a:rPr lang="en-GB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kg.K</a:t>
            </a:r>
            <a:r>
              <a:rPr lang="en-GB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en-US" altLang="zh-CN" sz="36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GB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GB" altLang="zh-CN" sz="3600" b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O2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1.035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kJ/</a:t>
            </a:r>
            <a:r>
              <a:rPr lang="en-GB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kg.K</a:t>
            </a:r>
            <a:endParaRPr lang="en-US" altLang="zh-CN" sz="36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89833" name="Text Box 9"/>
          <p:cNvSpPr txBox="1">
            <a:spLocks noChangeArrowheads="1"/>
          </p:cNvSpPr>
          <p:nvPr/>
        </p:nvSpPr>
        <p:spPr bwMode="auto">
          <a:xfrm>
            <a:off x="533400" y="5346700"/>
            <a:ext cx="2886075" cy="646331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GB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25</a:t>
            </a:r>
            <a:r>
              <a:rPr lang="en-GB" altLang="zh-CN" sz="3600" b="1" baseline="30000" dirty="0" err="1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</a:t>
            </a:r>
            <a:r>
              <a:rPr lang="en-GB" altLang="zh-CN" sz="3600" b="1" dirty="0" err="1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zh-CN" altLang="en-GB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时：</a:t>
            </a:r>
            <a:endParaRPr lang="zh-CN" altLang="en-US" sz="3600" b="1" dirty="0">
              <a:solidFill>
                <a:srgbClr val="0070C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89834" name="Rectangle 10"/>
          <p:cNvSpPr>
            <a:spLocks noChangeArrowheads="1"/>
          </p:cNvSpPr>
          <p:nvPr/>
        </p:nvSpPr>
        <p:spPr bwMode="auto">
          <a:xfrm>
            <a:off x="685800" y="5988050"/>
            <a:ext cx="73152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3600" b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GB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GB" altLang="zh-CN" sz="3600" b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H2O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36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GB" altLang="zh-CN" sz="36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GB" altLang="zh-CN" sz="3600" b="1" baseline="-25000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H2O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36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4.1868</a:t>
            </a: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GB" altLang="zh-CN" sz="3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kJ/</a:t>
            </a:r>
            <a:r>
              <a:rPr lang="en-GB" altLang="zh-CN" sz="36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kg.K</a:t>
            </a:r>
            <a:endParaRPr lang="en-US" altLang="zh-CN" sz="36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animBg="1" autoUpdateAnimBg="0"/>
      <p:bldP spid="589828" grpId="0" autoUpdateAnimBg="0"/>
      <p:bldP spid="589829" grpId="0" autoUpdateAnimBg="0"/>
      <p:bldP spid="589830" grpId="0" animBg="1" autoUpdateAnimBg="0"/>
      <p:bldP spid="589831" grpId="0" autoUpdateAnimBg="0"/>
      <p:bldP spid="589832" grpId="0" autoUpdateAnimBg="0"/>
      <p:bldP spid="589833" grpId="0" animBg="1" autoUpdateAnimBg="0"/>
      <p:bldP spid="5898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963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§3-3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理想气体的</a:t>
            </a:r>
            <a:r>
              <a:rPr lang="en-US" altLang="zh-CN" b="1" i="1" dirty="0" smtClean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i="1" dirty="0" smtClean="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i="1" dirty="0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和热容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4495800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b="1" dirty="0" smtClean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j-cs"/>
                <a:sym typeface="Arial" panose="020B0604020202020204" pitchFamily="34" charset="0"/>
              </a:rPr>
              <a:t>1  </a:t>
            </a:r>
            <a:r>
              <a:rPr lang="zh-CN" altLang="en-US" sz="4400" b="1" dirty="0" smtClean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j-cs"/>
                <a:sym typeface="Arial" panose="020B0604020202020204" pitchFamily="34" charset="0"/>
              </a:rPr>
              <a:t>理想气体</a:t>
            </a:r>
            <a:r>
              <a:rPr lang="zh-CN" altLang="en-US" sz="4400" b="1" dirty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j-cs"/>
                <a:sym typeface="Arial" panose="020B0604020202020204" pitchFamily="34" charset="0"/>
              </a:rPr>
              <a:t>的</a:t>
            </a:r>
            <a:r>
              <a:rPr lang="en-US" altLang="zh-CN" sz="4400" b="1" dirty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j-cs"/>
                <a:sym typeface="Arial" panose="020B0604020202020204" pitchFamily="34" charset="0"/>
              </a:rPr>
              <a:t>u</a:t>
            </a:r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609600" y="2039938"/>
            <a:ext cx="8153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ea typeface="宋体" charset="-122"/>
              </a:rPr>
              <a:t>        </a:t>
            </a:r>
            <a:r>
              <a:rPr lang="en-US" altLang="zh-CN" sz="3600" b="1" dirty="0">
                <a:solidFill>
                  <a:schemeClr val="tx1"/>
                </a:solidFill>
                <a:ea typeface="宋体" charset="-122"/>
              </a:rPr>
              <a:t>1843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年</a:t>
            </a:r>
            <a:r>
              <a:rPr lang="zh-CN" altLang="en-US" sz="3600" b="1" dirty="0">
                <a:ea typeface="宋体" charset="-122"/>
              </a:rPr>
              <a:t>焦耳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实验，对于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</a:rPr>
              <a:t>理想气体</a:t>
            </a:r>
          </a:p>
        </p:txBody>
      </p:sp>
      <p:graphicFrame>
        <p:nvGraphicFramePr>
          <p:cNvPr id="590853" name="Object 5"/>
          <p:cNvGraphicFramePr>
            <a:graphicFrameLocks noChangeAspect="1"/>
          </p:cNvGraphicFramePr>
          <p:nvPr/>
        </p:nvGraphicFramePr>
        <p:xfrm>
          <a:off x="3276600" y="4572000"/>
          <a:ext cx="2743200" cy="696913"/>
        </p:xfrm>
        <a:graphic>
          <a:graphicData uri="http://schemas.openxmlformats.org/presentationml/2006/ole">
            <p:oleObj spid="_x0000_s90114" name="Equation" r:id="rId3" imgW="863280" imgH="203040" progId="">
              <p:embed/>
            </p:oleObj>
          </a:graphicData>
        </a:graphic>
      </p:graphicFrame>
      <p:graphicFrame>
        <p:nvGraphicFramePr>
          <p:cNvPr id="590854" name="Object 6"/>
          <p:cNvGraphicFramePr>
            <a:graphicFrameLocks noChangeAspect="1"/>
          </p:cNvGraphicFramePr>
          <p:nvPr/>
        </p:nvGraphicFramePr>
        <p:xfrm>
          <a:off x="7239000" y="4572000"/>
          <a:ext cx="1371600" cy="635000"/>
        </p:xfrm>
        <a:graphic>
          <a:graphicData uri="http://schemas.openxmlformats.org/presentationml/2006/ole">
            <p:oleObj spid="_x0000_s90115" name="Equation" r:id="rId4" imgW="431640" imgH="177480" progId="">
              <p:embed/>
            </p:oleObj>
          </a:graphicData>
        </a:graphic>
      </p:graphicFrame>
      <p:sp>
        <p:nvSpPr>
          <p:cNvPr id="590855" name="AutoShape 7"/>
          <p:cNvSpPr>
            <a:spLocks noChangeArrowheads="1"/>
          </p:cNvSpPr>
          <p:nvPr/>
        </p:nvSpPr>
        <p:spPr bwMode="auto">
          <a:xfrm>
            <a:off x="6324600" y="4800600"/>
            <a:ext cx="533400" cy="219075"/>
          </a:xfrm>
          <a:prstGeom prst="rightArrow">
            <a:avLst>
              <a:gd name="adj1" fmla="val 50000"/>
              <a:gd name="adj2" fmla="val 608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90856" name="Line 8"/>
          <p:cNvSpPr>
            <a:spLocks noChangeShapeType="1"/>
          </p:cNvSpPr>
          <p:nvPr/>
        </p:nvSpPr>
        <p:spPr bwMode="auto">
          <a:xfrm flipV="1">
            <a:off x="3276600" y="4419600"/>
            <a:ext cx="685800" cy="9906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90857" name="Line 9"/>
          <p:cNvSpPr>
            <a:spLocks noChangeShapeType="1"/>
          </p:cNvSpPr>
          <p:nvPr/>
        </p:nvSpPr>
        <p:spPr bwMode="auto">
          <a:xfrm flipV="1">
            <a:off x="5181600" y="4343400"/>
            <a:ext cx="762000" cy="10668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90858" name="Text Box 10"/>
          <p:cNvSpPr txBox="1">
            <a:spLocks noChangeArrowheads="1"/>
          </p:cNvSpPr>
          <p:nvPr/>
        </p:nvSpPr>
        <p:spPr bwMode="auto">
          <a:xfrm>
            <a:off x="3810000" y="3429000"/>
            <a:ext cx="4343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FF0000"/>
                </a:solidFill>
                <a:ea typeface="宋体" charset="-122"/>
              </a:rPr>
              <a:t>p</a:t>
            </a:r>
            <a:r>
              <a:rPr lang="en-US" altLang="zh-CN" sz="3600" b="1" dirty="0">
                <a:solidFill>
                  <a:srgbClr val="FF0000"/>
                </a:solidFill>
                <a:ea typeface="宋体" charset="-122"/>
              </a:rPr>
              <a:t>     </a:t>
            </a:r>
            <a:r>
              <a:rPr lang="en-US" altLang="zh-CN" sz="3600" b="1" i="1" dirty="0">
                <a:solidFill>
                  <a:srgbClr val="FF0000"/>
                </a:solidFill>
                <a:ea typeface="宋体" charset="-122"/>
              </a:rPr>
              <a:t>v</a:t>
            </a:r>
            <a:r>
              <a:rPr lang="en-US" altLang="zh-CN" sz="3600" b="1" dirty="0">
                <a:solidFill>
                  <a:srgbClr val="FF0000"/>
                </a:solidFill>
                <a:ea typeface="宋体" charset="-122"/>
              </a:rPr>
              <a:t>         </a:t>
            </a:r>
            <a:r>
              <a:rPr lang="en-US" altLang="zh-CN" sz="3600" b="1" i="1" dirty="0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 sz="3600" b="1" i="1" dirty="0">
                <a:solidFill>
                  <a:srgbClr val="66FF66"/>
                </a:solidFill>
                <a:ea typeface="宋体" charset="-122"/>
              </a:rPr>
              <a:t> </a:t>
            </a:r>
            <a:r>
              <a:rPr lang="zh-CN" altLang="zh-CN" sz="3600" b="1" dirty="0">
                <a:solidFill>
                  <a:schemeClr val="tx1"/>
                </a:solidFill>
                <a:ea typeface="宋体" charset="-122"/>
              </a:rPr>
              <a:t>不变</a:t>
            </a:r>
            <a:r>
              <a:rPr lang="zh-CN" altLang="en-US" sz="2800" b="1" dirty="0">
                <a:solidFill>
                  <a:srgbClr val="FF66FF"/>
                </a:solidFill>
                <a:ea typeface="宋体" charset="-122"/>
              </a:rPr>
              <a:t>  </a:t>
            </a:r>
            <a:endParaRPr lang="zh-CN" altLang="en-US" b="1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0859" name="AutoShape 11"/>
          <p:cNvSpPr>
            <a:spLocks noChangeArrowheads="1"/>
          </p:cNvSpPr>
          <p:nvPr/>
        </p:nvSpPr>
        <p:spPr bwMode="auto">
          <a:xfrm>
            <a:off x="4267200" y="3581400"/>
            <a:ext cx="152400" cy="454025"/>
          </a:xfrm>
          <a:prstGeom prst="downArrow">
            <a:avLst>
              <a:gd name="adj1" fmla="val 50000"/>
              <a:gd name="adj2" fmla="val 74479"/>
            </a:avLst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90860" name="AutoShape 12"/>
          <p:cNvSpPr>
            <a:spLocks noChangeArrowheads="1"/>
          </p:cNvSpPr>
          <p:nvPr/>
        </p:nvSpPr>
        <p:spPr bwMode="auto">
          <a:xfrm>
            <a:off x="5110163" y="3581400"/>
            <a:ext cx="147637" cy="454025"/>
          </a:xfrm>
          <a:prstGeom prst="upArrow">
            <a:avLst>
              <a:gd name="adj1" fmla="val 50000"/>
              <a:gd name="adj2" fmla="val 76882"/>
            </a:avLst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8600" y="3429000"/>
            <a:ext cx="2667000" cy="2865438"/>
            <a:chOff x="144" y="2160"/>
            <a:chExt cx="1680" cy="1805"/>
          </a:xfrm>
        </p:grpSpPr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624" y="3360"/>
              <a:ext cx="48" cy="48"/>
            </a:xfrm>
            <a:prstGeom prst="ellipse">
              <a:avLst/>
            </a:prstGeom>
            <a:solidFill>
              <a:srgbClr val="FF66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44" y="2160"/>
              <a:ext cx="1680" cy="1805"/>
              <a:chOff x="144" y="2160"/>
              <a:chExt cx="1680" cy="1805"/>
            </a:xfrm>
          </p:grpSpPr>
          <p:sp>
            <p:nvSpPr>
              <p:cNvPr id="13328" name="Line 16"/>
              <p:cNvSpPr>
                <a:spLocks noChangeShapeType="1"/>
              </p:cNvSpPr>
              <p:nvPr/>
            </p:nvSpPr>
            <p:spPr bwMode="auto">
              <a:xfrm flipV="1">
                <a:off x="1392" y="2496"/>
                <a:ext cx="48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144" y="2160"/>
                <a:ext cx="1680" cy="1805"/>
                <a:chOff x="144" y="2160"/>
                <a:chExt cx="1680" cy="1805"/>
              </a:xfrm>
            </p:grpSpPr>
            <p:sp>
              <p:nvSpPr>
                <p:cNvPr id="13330" name="Oval 18"/>
                <p:cNvSpPr>
                  <a:spLocks noChangeArrowheads="1"/>
                </p:cNvSpPr>
                <p:nvPr/>
              </p:nvSpPr>
              <p:spPr bwMode="auto">
                <a:xfrm>
                  <a:off x="384" y="2640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31" name="Oval 19"/>
                <p:cNvSpPr>
                  <a:spLocks noChangeArrowheads="1"/>
                </p:cNvSpPr>
                <p:nvPr/>
              </p:nvSpPr>
              <p:spPr bwMode="auto">
                <a:xfrm>
                  <a:off x="576" y="2688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32" name="Oval 20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33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34" name="Oval 22"/>
                <p:cNvSpPr>
                  <a:spLocks noChangeArrowheads="1"/>
                </p:cNvSpPr>
                <p:nvPr/>
              </p:nvSpPr>
              <p:spPr bwMode="auto">
                <a:xfrm>
                  <a:off x="672" y="2880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35" name="Oval 23"/>
                <p:cNvSpPr>
                  <a:spLocks noChangeArrowheads="1"/>
                </p:cNvSpPr>
                <p:nvPr/>
              </p:nvSpPr>
              <p:spPr bwMode="auto">
                <a:xfrm>
                  <a:off x="528" y="2976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36" name="Oval 24"/>
                <p:cNvSpPr>
                  <a:spLocks noChangeArrowheads="1"/>
                </p:cNvSpPr>
                <p:nvPr/>
              </p:nvSpPr>
              <p:spPr bwMode="auto">
                <a:xfrm>
                  <a:off x="336" y="3024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37" name="Oval 25"/>
                <p:cNvSpPr>
                  <a:spLocks noChangeArrowheads="1"/>
                </p:cNvSpPr>
                <p:nvPr/>
              </p:nvSpPr>
              <p:spPr bwMode="auto">
                <a:xfrm>
                  <a:off x="864" y="2880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38" name="Oval 26"/>
                <p:cNvSpPr>
                  <a:spLocks noChangeArrowheads="1"/>
                </p:cNvSpPr>
                <p:nvPr/>
              </p:nvSpPr>
              <p:spPr bwMode="auto">
                <a:xfrm>
                  <a:off x="816" y="3072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39" name="Oval 27"/>
                <p:cNvSpPr>
                  <a:spLocks noChangeArrowheads="1"/>
                </p:cNvSpPr>
                <p:nvPr/>
              </p:nvSpPr>
              <p:spPr bwMode="auto">
                <a:xfrm>
                  <a:off x="624" y="3120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40" name="Oval 28"/>
                <p:cNvSpPr>
                  <a:spLocks noChangeArrowheads="1"/>
                </p:cNvSpPr>
                <p:nvPr/>
              </p:nvSpPr>
              <p:spPr bwMode="auto">
                <a:xfrm>
                  <a:off x="432" y="3264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41" name="Oval 29"/>
                <p:cNvSpPr>
                  <a:spLocks noChangeArrowheads="1"/>
                </p:cNvSpPr>
                <p:nvPr/>
              </p:nvSpPr>
              <p:spPr bwMode="auto">
                <a:xfrm>
                  <a:off x="768" y="3264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3342" name="Oval 30"/>
                <p:cNvSpPr>
                  <a:spLocks noChangeArrowheads="1"/>
                </p:cNvSpPr>
                <p:nvPr/>
              </p:nvSpPr>
              <p:spPr bwMode="auto">
                <a:xfrm>
                  <a:off x="672" y="2544"/>
                  <a:ext cx="48" cy="48"/>
                </a:xfrm>
                <a:prstGeom prst="ellipse">
                  <a:avLst/>
                </a:prstGeom>
                <a:solidFill>
                  <a:srgbClr val="FF66FF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grpSp>
              <p:nvGrpSpPr>
                <p:cNvPr id="5" name="Group 31"/>
                <p:cNvGrpSpPr>
                  <a:grpSpLocks/>
                </p:cNvGrpSpPr>
                <p:nvPr/>
              </p:nvGrpSpPr>
              <p:grpSpPr bwMode="auto">
                <a:xfrm>
                  <a:off x="144" y="2160"/>
                  <a:ext cx="1680" cy="1805"/>
                  <a:chOff x="144" y="2160"/>
                  <a:chExt cx="1680" cy="1805"/>
                </a:xfrm>
              </p:grpSpPr>
              <p:sp>
                <p:nvSpPr>
                  <p:cNvPr id="1334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" y="2160"/>
                    <a:ext cx="336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solidFill>
                          <a:srgbClr val="FF0000"/>
                        </a:solidFill>
                        <a:ea typeface="宋体" charset="-122"/>
                      </a:rPr>
                      <a:t>A</a:t>
                    </a:r>
                  </a:p>
                </p:txBody>
              </p:sp>
              <p:sp>
                <p:nvSpPr>
                  <p:cNvPr id="13345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0" y="2160"/>
                    <a:ext cx="384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solidFill>
                          <a:srgbClr val="FF0000"/>
                        </a:solidFill>
                        <a:ea typeface="宋体" charset="-122"/>
                      </a:rPr>
                      <a:t>B</a:t>
                    </a:r>
                  </a:p>
                </p:txBody>
              </p:sp>
              <p:sp>
                <p:nvSpPr>
                  <p:cNvPr id="1334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544"/>
                    <a:ext cx="1344" cy="864"/>
                  </a:xfrm>
                  <a:prstGeom prst="rect">
                    <a:avLst/>
                  </a:prstGeom>
                  <a:noFill/>
                  <a:ln w="254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47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2160"/>
                    <a:ext cx="0" cy="1248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2"/>
                    </a:solidFill>
                    <a:round/>
                    <a:headEnd type="none" w="sm" len="sm"/>
                    <a:tailEnd type="triangl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48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2448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49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2448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50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448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51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2736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52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3024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53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2" y="3312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54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44" y="3408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55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" y="3408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56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" y="3408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57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" y="3264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58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" y="2976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59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" y="2688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60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2448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61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8" y="3408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62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96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3363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600"/>
                    <a:ext cx="1680" cy="36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zh-CN" altLang="en-US" sz="3200" b="1" dirty="0">
                        <a:solidFill>
                          <a:srgbClr val="0070C0"/>
                        </a:solidFill>
                        <a:ea typeface="宋体" charset="-122"/>
                      </a:rPr>
                      <a:t>绝热自由膨胀</a:t>
                    </a:r>
                  </a:p>
                </p:txBody>
              </p:sp>
              <p:sp>
                <p:nvSpPr>
                  <p:cNvPr id="13364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769"/>
                    <a:ext cx="630" cy="365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3200" b="1">
                        <a:solidFill>
                          <a:schemeClr val="tx1"/>
                        </a:solidFill>
                        <a:ea typeface="宋体" charset="-122"/>
                      </a:rPr>
                      <a:t>真空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utoUpdateAnimBg="0"/>
      <p:bldP spid="590852" grpId="0" autoUpdateAnimBg="0"/>
      <p:bldP spid="590855" grpId="0" animBg="1"/>
      <p:bldP spid="590856" grpId="0" animBg="1"/>
      <p:bldP spid="590857" grpId="0" animBg="1"/>
      <p:bldP spid="590858" grpId="0" autoUpdateAnimBg="0"/>
      <p:bldP spid="590859" grpId="0" animBg="1"/>
      <p:bldP spid="5908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934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4800" b="1" smtClean="0">
                <a:ea typeface="楷体_GB2312" pitchFamily="49" charset="-122"/>
              </a:rPr>
              <a:t>理想气体的内能</a:t>
            </a:r>
            <a:r>
              <a:rPr lang="en-US" altLang="zh-CN" sz="4800" b="1" i="1" smtClean="0">
                <a:latin typeface="Times New Roman" pitchFamily="18" charset="0"/>
                <a:ea typeface="楷体_GB2312" pitchFamily="49" charset="-122"/>
              </a:rPr>
              <a:t>u</a:t>
            </a:r>
          </a:p>
        </p:txBody>
      </p:sp>
      <p:graphicFrame>
        <p:nvGraphicFramePr>
          <p:cNvPr id="717824" name="Object 2048"/>
          <p:cNvGraphicFramePr>
            <a:graphicFrameLocks noChangeAspect="1"/>
          </p:cNvGraphicFramePr>
          <p:nvPr/>
        </p:nvGraphicFramePr>
        <p:xfrm>
          <a:off x="4114800" y="1981200"/>
          <a:ext cx="3925888" cy="1046163"/>
        </p:xfrm>
        <a:graphic>
          <a:graphicData uri="http://schemas.openxmlformats.org/presentationml/2006/ole">
            <p:oleObj spid="_x0000_s91138" name="Equation" r:id="rId3" imgW="1574640" imgH="419040" progId="">
              <p:embed/>
            </p:oleObj>
          </a:graphicData>
        </a:graphic>
      </p:graphicFrame>
      <p:graphicFrame>
        <p:nvGraphicFramePr>
          <p:cNvPr id="717825" name="Object 2049"/>
          <p:cNvGraphicFramePr>
            <a:graphicFrameLocks noChangeAspect="1"/>
          </p:cNvGraphicFramePr>
          <p:nvPr/>
        </p:nvGraphicFramePr>
        <p:xfrm>
          <a:off x="1438275" y="3048000"/>
          <a:ext cx="6334125" cy="1047750"/>
        </p:xfrm>
        <a:graphic>
          <a:graphicData uri="http://schemas.openxmlformats.org/presentationml/2006/ole">
            <p:oleObj spid="_x0000_s91139" name="Equation" r:id="rId4" imgW="2539800" imgH="419040" progId="">
              <p:embed/>
            </p:oleObj>
          </a:graphicData>
        </a:graphic>
      </p:graphicFrame>
      <p:graphicFrame>
        <p:nvGraphicFramePr>
          <p:cNvPr id="717826" name="Object 2050"/>
          <p:cNvGraphicFramePr>
            <a:graphicFrameLocks noChangeAspect="1"/>
          </p:cNvGraphicFramePr>
          <p:nvPr/>
        </p:nvGraphicFramePr>
        <p:xfrm>
          <a:off x="1455738" y="6275388"/>
          <a:ext cx="1897062" cy="608012"/>
        </p:xfrm>
        <a:graphic>
          <a:graphicData uri="http://schemas.openxmlformats.org/presentationml/2006/ole">
            <p:oleObj spid="_x0000_s91140" name="Equation" r:id="rId5" imgW="723600" imgH="203040" progId="">
              <p:embed/>
            </p:oleObj>
          </a:graphicData>
        </a:graphic>
      </p:graphicFrame>
      <p:sp>
        <p:nvSpPr>
          <p:cNvPr id="591878" name="AutoShape 1030"/>
          <p:cNvSpPr>
            <a:spLocks noChangeArrowheads="1"/>
          </p:cNvSpPr>
          <p:nvPr/>
        </p:nvSpPr>
        <p:spPr bwMode="auto">
          <a:xfrm>
            <a:off x="3429000" y="2371725"/>
            <a:ext cx="533400" cy="219075"/>
          </a:xfrm>
          <a:prstGeom prst="rightArrow">
            <a:avLst>
              <a:gd name="adj1" fmla="val 50000"/>
              <a:gd name="adj2" fmla="val 608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717827" name="Object 2051"/>
          <p:cNvGraphicFramePr>
            <a:graphicFrameLocks noChangeAspect="1"/>
          </p:cNvGraphicFramePr>
          <p:nvPr/>
        </p:nvGraphicFramePr>
        <p:xfrm>
          <a:off x="1422400" y="2235200"/>
          <a:ext cx="1854200" cy="508000"/>
        </p:xfrm>
        <a:graphic>
          <a:graphicData uri="http://schemas.openxmlformats.org/presentationml/2006/ole">
            <p:oleObj spid="_x0000_s91141" name="Equation" r:id="rId6" imgW="736560" imgH="203040" progId="">
              <p:embed/>
            </p:oleObj>
          </a:graphicData>
        </a:graphic>
      </p:graphicFrame>
      <p:graphicFrame>
        <p:nvGraphicFramePr>
          <p:cNvPr id="717828" name="Object 2052"/>
          <p:cNvGraphicFramePr>
            <a:graphicFrameLocks noChangeAspect="1"/>
          </p:cNvGraphicFramePr>
          <p:nvPr/>
        </p:nvGraphicFramePr>
        <p:xfrm>
          <a:off x="1447800" y="4419600"/>
          <a:ext cx="1789113" cy="508000"/>
        </p:xfrm>
        <a:graphic>
          <a:graphicData uri="http://schemas.openxmlformats.org/presentationml/2006/ole">
            <p:oleObj spid="_x0000_s91142" name="Equation" r:id="rId7" imgW="711000" imgH="203040" progId="">
              <p:embed/>
            </p:oleObj>
          </a:graphicData>
        </a:graphic>
      </p:graphicFrame>
      <p:sp>
        <p:nvSpPr>
          <p:cNvPr id="591881" name="AutoShape 1033"/>
          <p:cNvSpPr>
            <a:spLocks noChangeArrowheads="1"/>
          </p:cNvSpPr>
          <p:nvPr/>
        </p:nvSpPr>
        <p:spPr bwMode="auto">
          <a:xfrm>
            <a:off x="3429000" y="4572000"/>
            <a:ext cx="533400" cy="219075"/>
          </a:xfrm>
          <a:prstGeom prst="rightArrow">
            <a:avLst>
              <a:gd name="adj1" fmla="val 50000"/>
              <a:gd name="adj2" fmla="val 608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717829" name="Object 2053"/>
          <p:cNvGraphicFramePr>
            <a:graphicFrameLocks noChangeAspect="1"/>
          </p:cNvGraphicFramePr>
          <p:nvPr/>
        </p:nvGraphicFramePr>
        <p:xfrm>
          <a:off x="4191000" y="4114800"/>
          <a:ext cx="3883025" cy="985838"/>
        </p:xfrm>
        <a:graphic>
          <a:graphicData uri="http://schemas.openxmlformats.org/presentationml/2006/ole">
            <p:oleObj spid="_x0000_s91143" name="Equation" r:id="rId8" imgW="1549080" imgH="393480" progId="">
              <p:embed/>
            </p:oleObj>
          </a:graphicData>
        </a:graphic>
      </p:graphicFrame>
      <p:graphicFrame>
        <p:nvGraphicFramePr>
          <p:cNvPr id="717830" name="Object 2054"/>
          <p:cNvGraphicFramePr>
            <a:graphicFrameLocks noChangeAspect="1"/>
          </p:cNvGraphicFramePr>
          <p:nvPr/>
        </p:nvGraphicFramePr>
        <p:xfrm>
          <a:off x="1462088" y="5187950"/>
          <a:ext cx="6675437" cy="984250"/>
        </p:xfrm>
        <a:graphic>
          <a:graphicData uri="http://schemas.openxmlformats.org/presentationml/2006/ole">
            <p:oleObj spid="_x0000_s91144" name="Equation" r:id="rId9" imgW="2666880" imgH="393480" progId="">
              <p:embed/>
            </p:oleObj>
          </a:graphicData>
        </a:graphic>
      </p:graphicFrame>
      <p:graphicFrame>
        <p:nvGraphicFramePr>
          <p:cNvPr id="14345" name="Object 2055"/>
          <p:cNvGraphicFramePr>
            <a:graphicFrameLocks noChangeAspect="1"/>
          </p:cNvGraphicFramePr>
          <p:nvPr/>
        </p:nvGraphicFramePr>
        <p:xfrm>
          <a:off x="7010400" y="1143000"/>
          <a:ext cx="1144588" cy="530225"/>
        </p:xfrm>
        <a:graphic>
          <a:graphicData uri="http://schemas.openxmlformats.org/presentationml/2006/ole">
            <p:oleObj spid="_x0000_s91145" name="Equation" r:id="rId10" imgW="431640" imgH="177480" progId="">
              <p:embed/>
            </p:oleObj>
          </a:graphicData>
        </a:graphic>
      </p:graphicFrame>
      <p:sp>
        <p:nvSpPr>
          <p:cNvPr id="14349" name="Text Box 1037"/>
          <p:cNvSpPr txBox="1">
            <a:spLocks noChangeArrowheads="1"/>
          </p:cNvSpPr>
          <p:nvPr/>
        </p:nvSpPr>
        <p:spPr bwMode="auto">
          <a:xfrm>
            <a:off x="304800" y="1035050"/>
            <a:ext cx="6324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ea typeface="宋体" charset="-122"/>
              </a:rPr>
              <a:t>理气绝热自由膨胀</a:t>
            </a:r>
            <a:r>
              <a:rPr lang="zh-CN" altLang="en-US" sz="3200" b="1" dirty="0">
                <a:solidFill>
                  <a:srgbClr val="66FF66"/>
                </a:solidFill>
                <a:ea typeface="宋体" charset="-122"/>
              </a:rPr>
              <a:t> </a:t>
            </a:r>
            <a:r>
              <a:rPr lang="en-US" altLang="zh-CN" sz="3600" b="1" i="1" dirty="0">
                <a:solidFill>
                  <a:srgbClr val="FF0000"/>
                </a:solidFill>
                <a:ea typeface="宋体" charset="-122"/>
              </a:rPr>
              <a:t>p</a:t>
            </a:r>
            <a:r>
              <a:rPr lang="en-US" altLang="zh-CN" sz="3600" b="1" dirty="0">
                <a:solidFill>
                  <a:srgbClr val="FF0000"/>
                </a:solidFill>
                <a:ea typeface="宋体" charset="-122"/>
              </a:rPr>
              <a:t>   </a:t>
            </a:r>
            <a:r>
              <a:rPr lang="en-US" altLang="zh-CN" sz="3600" b="1" i="1" dirty="0">
                <a:solidFill>
                  <a:srgbClr val="FF0000"/>
                </a:solidFill>
                <a:ea typeface="宋体" charset="-122"/>
              </a:rPr>
              <a:t>v</a:t>
            </a:r>
            <a:r>
              <a:rPr lang="en-US" altLang="zh-CN" sz="3600" b="1" dirty="0">
                <a:solidFill>
                  <a:srgbClr val="FF0000"/>
                </a:solidFill>
                <a:ea typeface="宋体" charset="-122"/>
              </a:rPr>
              <a:t>    </a:t>
            </a:r>
            <a:r>
              <a:rPr lang="en-US" altLang="zh-CN" sz="3600" b="1" i="1" dirty="0">
                <a:solidFill>
                  <a:srgbClr val="FF0000"/>
                </a:solidFill>
                <a:ea typeface="宋体" charset="-122"/>
              </a:rPr>
              <a:t>T </a:t>
            </a:r>
            <a:r>
              <a:rPr lang="zh-CN" altLang="zh-CN" sz="3200" b="1" dirty="0">
                <a:solidFill>
                  <a:schemeClr val="tx1"/>
                </a:solidFill>
                <a:ea typeface="宋体" charset="-122"/>
              </a:rPr>
              <a:t>不变</a:t>
            </a:r>
            <a:r>
              <a:rPr lang="zh-CN" altLang="en-US" sz="2800" b="1" dirty="0">
                <a:solidFill>
                  <a:srgbClr val="FF66FF"/>
                </a:solidFill>
                <a:ea typeface="宋体" charset="-122"/>
              </a:rPr>
              <a:t>  </a:t>
            </a:r>
          </a:p>
        </p:txBody>
      </p:sp>
      <p:sp>
        <p:nvSpPr>
          <p:cNvPr id="14350" name="AutoShape 1038"/>
          <p:cNvSpPr>
            <a:spLocks noChangeArrowheads="1"/>
          </p:cNvSpPr>
          <p:nvPr/>
        </p:nvSpPr>
        <p:spPr bwMode="auto">
          <a:xfrm>
            <a:off x="4038600" y="1143000"/>
            <a:ext cx="152400" cy="454025"/>
          </a:xfrm>
          <a:prstGeom prst="downArrow">
            <a:avLst>
              <a:gd name="adj1" fmla="val 50000"/>
              <a:gd name="adj2" fmla="val 74479"/>
            </a:avLst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351" name="AutoShape 1039"/>
          <p:cNvSpPr>
            <a:spLocks noChangeArrowheads="1"/>
          </p:cNvSpPr>
          <p:nvPr/>
        </p:nvSpPr>
        <p:spPr bwMode="auto">
          <a:xfrm>
            <a:off x="4788024" y="1066800"/>
            <a:ext cx="147638" cy="454025"/>
          </a:xfrm>
          <a:prstGeom prst="upArrow">
            <a:avLst>
              <a:gd name="adj1" fmla="val 50000"/>
              <a:gd name="adj2" fmla="val 76881"/>
            </a:avLst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4352" name="AutoShape 1040"/>
          <p:cNvSpPr>
            <a:spLocks noChangeArrowheads="1"/>
          </p:cNvSpPr>
          <p:nvPr/>
        </p:nvSpPr>
        <p:spPr bwMode="auto">
          <a:xfrm>
            <a:off x="6324600" y="1295400"/>
            <a:ext cx="533400" cy="219075"/>
          </a:xfrm>
          <a:prstGeom prst="rightArrow">
            <a:avLst>
              <a:gd name="adj1" fmla="val 50000"/>
              <a:gd name="adj2" fmla="val 6087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1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1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8" grpId="0" animBg="1"/>
      <p:bldP spid="5918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00113" y="836613"/>
            <a:ext cx="6840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气体</a:t>
            </a: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</a:rPr>
              <a:t>内能</a:t>
            </a:r>
            <a:r>
              <a:rPr lang="zh-CN" altLang="en-US" sz="3600" b="1">
                <a:latin typeface="Times New Roman" panose="02020603050405020304" pitchFamily="18" charset="0"/>
              </a:rPr>
              <a:t>＝</a:t>
            </a:r>
            <a:r>
              <a:rPr lang="zh-CN" altLang="en-US" sz="3600" b="1">
                <a:solidFill>
                  <a:srgbClr val="FE1A02"/>
                </a:solidFill>
                <a:latin typeface="Times New Roman" panose="02020603050405020304" pitchFamily="18" charset="0"/>
              </a:rPr>
              <a:t>分子动能</a:t>
            </a:r>
            <a:r>
              <a:rPr lang="zh-CN" altLang="en-US" sz="3600" b="1">
                <a:latin typeface="Times New Roman" panose="02020603050405020304" pitchFamily="18" charset="0"/>
              </a:rPr>
              <a:t>＋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分子位能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4140200" y="1484313"/>
            <a:ext cx="147638" cy="457200"/>
          </a:xfrm>
          <a:prstGeom prst="downArrow">
            <a:avLst>
              <a:gd name="adj1" fmla="val 50000"/>
              <a:gd name="adj2" fmla="val 77419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6300788" y="1412875"/>
            <a:ext cx="147637" cy="417513"/>
          </a:xfrm>
          <a:prstGeom prst="downArrow">
            <a:avLst>
              <a:gd name="adj1" fmla="val 50000"/>
              <a:gd name="adj2" fmla="val 70699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177880" y="1700213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 smtClean="0">
                <a:latin typeface="Times New Roman" panose="02020603050405020304" pitchFamily="18" charset="0"/>
              </a:rPr>
              <a:t>v</a:t>
            </a:r>
            <a:endParaRPr lang="en-US" altLang="zh-CN" sz="3600" b="1" i="1" dirty="0">
              <a:latin typeface="Times New Roman" panose="02020603050405020304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0" y="2492896"/>
            <a:ext cx="860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理想气体无分子间作用力，内能只决定于内动能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50825" y="3397051"/>
          <a:ext cx="1530350" cy="608013"/>
        </p:xfrm>
        <a:graphic>
          <a:graphicData uri="http://schemas.openxmlformats.org/presentationml/2006/ole">
            <p:oleObj spid="_x0000_s15385" r:id="rId3" imgW="586236" imgH="203908" progId="">
              <p:embed/>
            </p:oleObj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981416" y="1773238"/>
            <a:ext cx="4667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6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835150" y="3397051"/>
            <a:ext cx="7308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——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理想气体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只与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有关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,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是温度的单值函数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title"/>
          </p:nvPr>
        </p:nvSpPr>
        <p:spPr>
          <a:xfrm>
            <a:off x="-324544" y="-95250"/>
            <a:ext cx="7627938" cy="1363663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b="1" dirty="0" smtClean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Arial" panose="020B0604020202020204" pitchFamily="34" charset="0"/>
              </a:rPr>
              <a:t>2   </a:t>
            </a:r>
            <a:r>
              <a:rPr lang="zh-CN" altLang="en-US" b="1" dirty="0" smtClean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Arial" panose="020B0604020202020204" pitchFamily="34" charset="0"/>
              </a:rPr>
              <a:t>理想气体</a:t>
            </a:r>
            <a:r>
              <a:rPr lang="zh-CN" altLang="en-US" b="1" dirty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Arial" panose="020B0604020202020204" pitchFamily="34" charset="0"/>
              </a:rPr>
              <a:t>的</a:t>
            </a:r>
            <a:r>
              <a:rPr lang="zh-CN" altLang="en-US" b="1" dirty="0" smtClean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Arial" panose="020B0604020202020204" pitchFamily="34" charset="0"/>
              </a:rPr>
              <a:t>内能</a:t>
            </a:r>
            <a:r>
              <a:rPr lang="en-US" altLang="zh-CN" b="1" dirty="0" err="1" smtClean="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Arial" panose="020B0604020202020204" pitchFamily="34" charset="0"/>
              </a:rPr>
              <a:t>u的计算</a:t>
            </a:r>
            <a:endParaRPr lang="en-US" altLang="zh-CN" b="1" dirty="0">
              <a:solidFill>
                <a:schemeClr val="accent2"/>
              </a:solidFill>
              <a:latin typeface="华文隶书" panose="02010800040101010101" pitchFamily="2" charset="-122"/>
              <a:ea typeface="华文隶书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187624" y="4149080"/>
            <a:ext cx="6629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800" b="1" i="1" dirty="0">
                <a:ea typeface="宋体" charset="-122"/>
              </a:rPr>
              <a:t>? </a:t>
            </a:r>
            <a:r>
              <a:rPr lang="en-US" altLang="en-US" sz="3600" b="1" i="1" dirty="0">
                <a:ea typeface="宋体" charset="-122"/>
              </a:rPr>
              <a:t> </a:t>
            </a:r>
            <a:r>
              <a:rPr lang="zh-CN" altLang="en-US" sz="3600" b="1" i="1" dirty="0">
                <a:solidFill>
                  <a:schemeClr val="tx1"/>
                </a:solidFill>
                <a:ea typeface="宋体" charset="-122"/>
              </a:rPr>
              <a:t>如何求理想气体的</a:t>
            </a:r>
            <a:r>
              <a:rPr lang="zh-CN" altLang="en-US" sz="3600" b="1" i="1" dirty="0">
                <a:solidFill>
                  <a:srgbClr val="FF0000"/>
                </a:solidFill>
                <a:ea typeface="宋体" charset="-122"/>
              </a:rPr>
              <a:t>内能 </a:t>
            </a:r>
            <a:r>
              <a:rPr lang="en-US" altLang="zh-CN" sz="3600" b="1" i="1" dirty="0">
                <a:solidFill>
                  <a:srgbClr val="FF0000"/>
                </a:solidFill>
                <a:ea typeface="宋体" charset="-122"/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5" grpId="0" autoUpdateAnimBg="0"/>
      <p:bldP spid="15366" grpId="0" autoUpdateAnimBg="0"/>
      <p:bldP spid="15368" grpId="0" autoUpdateAnimBg="0"/>
      <p:bldP spid="15369" grpId="0" autoUpdateAnimBg="0"/>
      <p:bldP spid="2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0"/>
          <p:cNvGraphicFramePr>
            <a:graphicFrameLocks noChangeAspect="1"/>
          </p:cNvGraphicFramePr>
          <p:nvPr/>
        </p:nvGraphicFramePr>
        <p:xfrm>
          <a:off x="914400" y="1799630"/>
          <a:ext cx="7947025" cy="1182687"/>
        </p:xfrm>
        <a:graphic>
          <a:graphicData uri="http://schemas.openxmlformats.org/presentationml/2006/ole">
            <p:oleObj spid="_x0000_s92166" name="Equation" r:id="rId3" imgW="2641320" imgH="393480" progId="">
              <p:embed/>
            </p:oleObj>
          </a:graphicData>
        </a:graphic>
      </p:graphicFrame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3124200" y="4125317"/>
            <a:ext cx="5791200" cy="1905000"/>
            <a:chOff x="1968" y="3120"/>
            <a:chExt cx="3648" cy="1200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1968" y="3120"/>
              <a:ext cx="3552" cy="1200"/>
            </a:xfrm>
            <a:prstGeom prst="star32">
              <a:avLst>
                <a:gd name="adj" fmla="val 375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2400" y="3436"/>
              <a:ext cx="321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600" b="1" dirty="0">
                  <a:solidFill>
                    <a:srgbClr val="002060"/>
                  </a:solidFill>
                  <a:ea typeface="宋体" charset="-122"/>
                </a:rPr>
                <a:t>理想气体，任何过程</a:t>
              </a:r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914400" y="3407767"/>
            <a:ext cx="2209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solidFill>
                  <a:srgbClr val="002060"/>
                </a:solidFill>
                <a:ea typeface="宋体" charset="-122"/>
              </a:rPr>
              <a:t>理想气体</a:t>
            </a:r>
            <a:r>
              <a:rPr lang="zh-CN" altLang="en-US" sz="2800" b="1" dirty="0">
                <a:solidFill>
                  <a:srgbClr val="002060"/>
                </a:solidFill>
                <a:ea typeface="宋体" charset="-122"/>
              </a:rPr>
              <a:t> </a:t>
            </a:r>
            <a:endParaRPr lang="zh-CN" altLang="en-US" sz="3600" b="1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62000" y="772517"/>
            <a:ext cx="2286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ea typeface="宋体" charset="-122"/>
              </a:rPr>
              <a:t>实际气体</a:t>
            </a:r>
            <a:endParaRPr lang="zh-CN" altLang="en-US" sz="3600" b="1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29" name="Object 1"/>
          <p:cNvGraphicFramePr>
            <a:graphicFrameLocks noChangeAspect="1"/>
          </p:cNvGraphicFramePr>
          <p:nvPr/>
        </p:nvGraphicFramePr>
        <p:xfrm>
          <a:off x="3124200" y="848717"/>
          <a:ext cx="2144713" cy="609600"/>
        </p:xfrm>
        <a:graphic>
          <a:graphicData uri="http://schemas.openxmlformats.org/presentationml/2006/ole">
            <p:oleObj spid="_x0000_s92167" name="Equation" r:id="rId4" imgW="711000" imgH="203040" progId="">
              <p:embed/>
            </p:oleObj>
          </a:graphicData>
        </a:graphic>
      </p:graphicFrame>
      <p:graphicFrame>
        <p:nvGraphicFramePr>
          <p:cNvPr id="30" name="Object 2"/>
          <p:cNvGraphicFramePr>
            <a:graphicFrameLocks noChangeAspect="1"/>
          </p:cNvGraphicFramePr>
          <p:nvPr/>
        </p:nvGraphicFramePr>
        <p:xfrm>
          <a:off x="5715000" y="548680"/>
          <a:ext cx="1858963" cy="1062037"/>
        </p:xfrm>
        <a:graphic>
          <a:graphicData uri="http://schemas.openxmlformats.org/presentationml/2006/ole">
            <p:oleObj spid="_x0000_s92168" name="Equation" r:id="rId5" imgW="688190" imgH="395072" progId="">
              <p:embed/>
            </p:oleObj>
          </a:graphicData>
        </a:graphic>
      </p:graphicFrame>
      <p:sp>
        <p:nvSpPr>
          <p:cNvPr id="31" name="Line 11"/>
          <p:cNvSpPr>
            <a:spLocks noChangeShapeType="1"/>
          </p:cNvSpPr>
          <p:nvPr/>
        </p:nvSpPr>
        <p:spPr bwMode="auto">
          <a:xfrm flipV="1">
            <a:off x="7086600" y="1839317"/>
            <a:ext cx="1066800" cy="106680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3200400" y="3441105"/>
          <a:ext cx="1630363" cy="647700"/>
        </p:xfrm>
        <a:graphic>
          <a:graphicData uri="http://schemas.openxmlformats.org/presentationml/2006/ole">
            <p:oleObj spid="_x0000_s92169" name="Equation" r:id="rId6" imgW="586236" imgH="203908" progId="">
              <p:embed/>
            </p:oleObj>
          </a:graphicData>
        </a:graphic>
      </p:graphicFrame>
      <p:graphicFrame>
        <p:nvGraphicFramePr>
          <p:cNvPr id="33" name="Object 4"/>
          <p:cNvGraphicFramePr>
            <a:graphicFrameLocks noChangeAspect="1"/>
          </p:cNvGraphicFramePr>
          <p:nvPr/>
        </p:nvGraphicFramePr>
        <p:xfrm>
          <a:off x="1109663" y="4546005"/>
          <a:ext cx="1979612" cy="798512"/>
        </p:xfrm>
        <a:graphic>
          <a:graphicData uri="http://schemas.openxmlformats.org/presentationml/2006/ole">
            <p:oleObj spid="_x0000_s92170" name="Equation" r:id="rId7" imgW="64764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66688"/>
            <a:ext cx="7694613" cy="1363663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en-US" altLang="zh-CN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Arial" panose="020B0604020202020204" pitchFamily="34" charset="0"/>
              </a:rPr>
              <a:t>理想气体的焓的计算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23850" y="4797425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对理想气体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55650" y="1628775"/>
          <a:ext cx="2376488" cy="774700"/>
        </p:xfrm>
        <a:graphic>
          <a:graphicData uri="http://schemas.openxmlformats.org/presentationml/2006/ole">
            <p:oleObj spid="_x0000_s16410" r:id="rId3" imgW="713678" imgH="203908" progId="">
              <p:embed/>
            </p:oleObj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059113" y="1556792"/>
            <a:ext cx="5545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3200" b="1" dirty="0">
                <a:latin typeface="Times New Roman" panose="02020603050405020304" pitchFamily="18" charset="0"/>
              </a:rPr>
              <a:t>理想气体</a:t>
            </a:r>
            <a:r>
              <a:rPr lang="en-US" altLang="zh-CN" sz="3200" b="1" i="1" dirty="0">
                <a:solidFill>
                  <a:srgbClr val="CC0099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3200" b="1" dirty="0">
                <a:latin typeface="Times New Roman" panose="02020603050405020304" pitchFamily="18" charset="0"/>
              </a:rPr>
              <a:t>只与</a:t>
            </a:r>
            <a:r>
              <a:rPr lang="en-US" altLang="zh-CN" sz="3200" b="1" i="1" dirty="0">
                <a:solidFill>
                  <a:srgbClr val="CC0099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3200" b="1" dirty="0">
                <a:latin typeface="Times New Roman" panose="02020603050405020304" pitchFamily="18" charset="0"/>
              </a:rPr>
              <a:t>有关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2555875" y="4652963"/>
          <a:ext cx="2303463" cy="981075"/>
        </p:xfrm>
        <a:graphic>
          <a:graphicData uri="http://schemas.openxmlformats.org/presentationml/2006/ole">
            <p:oleObj spid="_x0000_s16411" r:id="rId4" imgW="650240" imgH="242246" progId="">
              <p:embed/>
            </p:oleObj>
          </a:graphicData>
        </a:graphic>
      </p:graphicFrame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3419475" y="5373688"/>
            <a:ext cx="5834063" cy="1617662"/>
            <a:chOff x="0" y="0"/>
            <a:chExt cx="3648" cy="1200"/>
          </a:xfrm>
        </p:grpSpPr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3552" cy="1200"/>
            </a:xfrm>
            <a:prstGeom prst="star32">
              <a:avLst>
                <a:gd name="adj" fmla="val 37500"/>
              </a:avLst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432" y="316"/>
              <a:ext cx="32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适用：理想气体，任何过程</a:t>
              </a:r>
            </a:p>
          </p:txBody>
        </p:sp>
      </p:grpSp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755650" y="765175"/>
            <a:ext cx="4679950" cy="817563"/>
            <a:chOff x="0" y="0"/>
            <a:chExt cx="2948" cy="515"/>
          </a:xfrm>
        </p:grpSpPr>
        <p:graphicFrame>
          <p:nvGraphicFramePr>
            <p:cNvPr id="16399" name="Object 15"/>
            <p:cNvGraphicFramePr>
              <a:graphicFrameLocks noChangeAspect="1"/>
            </p:cNvGraphicFramePr>
            <p:nvPr/>
          </p:nvGraphicFramePr>
          <p:xfrm>
            <a:off x="0" y="0"/>
            <a:ext cx="2948" cy="484"/>
          </p:xfrm>
          <a:graphic>
            <a:graphicData uri="http://schemas.openxmlformats.org/presentationml/2006/ole">
              <p:oleObj spid="_x0000_s16412" r:id="rId5" imgW="1235654" imgH="203819" progId="">
                <p:embed/>
              </p:oleObj>
            </a:graphicData>
          </a:graphic>
        </p:graphicFrame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2540" y="227"/>
              <a:ext cx="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2540" y="227"/>
              <a:ext cx="45" cy="136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4787900" y="4797425"/>
            <a:ext cx="50403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E1A02"/>
                </a:solidFill>
                <a:latin typeface="Times New Roman" panose="02020603050405020304" pitchFamily="18" charset="0"/>
              </a:rPr>
              <a:t>——理想气体的焓的计算式</a:t>
            </a:r>
            <a:endParaRPr lang="zh-CN" altLang="en-US" sz="2800" b="1">
              <a:solidFill>
                <a:srgbClr val="FE1A02"/>
              </a:solidFill>
            </a:endParaRPr>
          </a:p>
        </p:txBody>
      </p:sp>
      <p:graphicFrame>
        <p:nvGraphicFramePr>
          <p:cNvPr id="21" name="Object 0"/>
          <p:cNvGraphicFramePr>
            <a:graphicFrameLocks noChangeAspect="1"/>
          </p:cNvGraphicFramePr>
          <p:nvPr/>
        </p:nvGraphicFramePr>
        <p:xfrm>
          <a:off x="3352800" y="2526332"/>
          <a:ext cx="2011363" cy="550863"/>
        </p:xfrm>
        <a:graphic>
          <a:graphicData uri="http://schemas.openxmlformats.org/presentationml/2006/ole">
            <p:oleObj spid="_x0000_s16413" name="Equation" r:id="rId6" imgW="736560" imgH="203040" progId="">
              <p:embed/>
            </p:oleObj>
          </a:graphicData>
        </a:graphic>
      </p:graphicFrame>
      <p:graphicFrame>
        <p:nvGraphicFramePr>
          <p:cNvPr id="22" name="Object 1"/>
          <p:cNvGraphicFramePr>
            <a:graphicFrameLocks noChangeAspect="1"/>
          </p:cNvGraphicFramePr>
          <p:nvPr/>
        </p:nvGraphicFramePr>
        <p:xfrm>
          <a:off x="762000" y="3364532"/>
          <a:ext cx="7234238" cy="1144588"/>
        </p:xfrm>
        <a:graphic>
          <a:graphicData uri="http://schemas.openxmlformats.org/presentationml/2006/ole">
            <p:oleObj spid="_x0000_s16414" name="Equation" r:id="rId7" imgW="2654280" imgH="419040" progId="">
              <p:embed/>
            </p:oleObj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62000" y="2526332"/>
            <a:ext cx="22098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ea typeface="宋体" charset="-122"/>
              </a:rPr>
              <a:t>实际气体</a:t>
            </a:r>
            <a:endParaRPr lang="zh-CN" altLang="en-US" sz="3600" b="1" dirty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5791200" y="2221532"/>
          <a:ext cx="1860550" cy="1062038"/>
        </p:xfrm>
        <a:graphic>
          <a:graphicData uri="http://schemas.openxmlformats.org/presentationml/2006/ole">
            <p:oleObj spid="_x0000_s16415" name="Equation" r:id="rId8" imgW="688190" imgH="395072" progId="">
              <p:embed/>
            </p:oleObj>
          </a:graphicData>
        </a:graphic>
      </p:graphicFrame>
      <p:sp>
        <p:nvSpPr>
          <p:cNvPr id="25" name="Line 11"/>
          <p:cNvSpPr>
            <a:spLocks noChangeShapeType="1"/>
          </p:cNvSpPr>
          <p:nvPr/>
        </p:nvSpPr>
        <p:spPr bwMode="auto">
          <a:xfrm flipV="1">
            <a:off x="6400800" y="3440732"/>
            <a:ext cx="1066800" cy="1066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1" grpId="0" autoUpdateAnimBg="0"/>
      <p:bldP spid="16402" grpId="0" bldLvl="0" autoUpdateAnimBg="0"/>
      <p:bldP spid="23" grpId="0" autoUpdateAnimBg="0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250825" y="4508500"/>
            <a:ext cx="2735263" cy="720725"/>
            <a:chOff x="0" y="0"/>
            <a:chExt cx="1542" cy="410"/>
          </a:xfrm>
        </p:grpSpPr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0" y="0"/>
            <a:ext cx="1175" cy="410"/>
          </p:xfrm>
          <a:graphic>
            <a:graphicData uri="http://schemas.openxmlformats.org/presentationml/2006/ole">
              <p:oleObj spid="_x0000_s17455" r:id="rId3" imgW="688489" imgH="242246" progId="">
                <p:embed/>
              </p:oleObj>
            </a:graphicData>
          </a:graphic>
        </p:graphicFrame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1134" y="137"/>
              <a:ext cx="408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</a:p>
          </p:txBody>
        </p:sp>
      </p:grp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00113" y="1341438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一般工质</a:t>
            </a:r>
            <a:r>
              <a:rPr lang="en-US" altLang="zh-CN" sz="3600" b="1">
                <a:latin typeface="Times New Roman" panose="02020603050405020304" pitchFamily="18" charset="0"/>
              </a:rPr>
              <a:t>:</a:t>
            </a:r>
            <a:r>
              <a:rPr lang="en-US" altLang="zh-CN" sz="28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38200" y="2590800"/>
            <a:ext cx="2797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理想气体：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563938" y="2349500"/>
          <a:ext cx="1449387" cy="1065213"/>
        </p:xfrm>
        <a:graphic>
          <a:graphicData uri="http://schemas.openxmlformats.org/presentationml/2006/ole">
            <p:oleObj spid="_x0000_s17456" r:id="rId4" imgW="535492" imgH="395244" progId="">
              <p:embed/>
            </p:oleObj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059113" y="472440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E1A02"/>
                </a:solidFill>
                <a:latin typeface="Times New Roman" panose="02020603050405020304" pitchFamily="18" charset="0"/>
              </a:rPr>
              <a:t>——迈耶公式 </a:t>
            </a:r>
            <a:r>
              <a:rPr lang="zh-CN" altLang="en-US" b="1">
                <a:solidFill>
                  <a:srgbClr val="FE1A02"/>
                </a:solidFill>
              </a:rPr>
              <a:t>——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zh-CN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4   </a:t>
            </a:r>
            <a:r>
              <a:rPr lang="zh-CN" altLang="en-US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理想气体的</a:t>
            </a:r>
            <a:r>
              <a:rPr lang="en-US" altLang="zh-CN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</a:t>
            </a:r>
            <a:r>
              <a:rPr lang="en-US" altLang="zh-CN" b="1" baseline="-2500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v</a:t>
            </a:r>
            <a:r>
              <a:rPr lang="zh-CN" altLang="en-US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和</a:t>
            </a:r>
            <a:r>
              <a:rPr lang="en-US" altLang="zh-CN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</a:t>
            </a:r>
            <a:r>
              <a:rPr lang="en-US" altLang="zh-CN" b="1" baseline="-2500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p</a:t>
            </a:r>
            <a:r>
              <a:rPr lang="zh-CN" altLang="en-US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的关系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563938" y="1125538"/>
          <a:ext cx="1860550" cy="1063625"/>
        </p:xfrm>
        <a:graphic>
          <a:graphicData uri="http://schemas.openxmlformats.org/presentationml/2006/ole">
            <p:oleObj spid="_x0000_s17457" r:id="rId5" imgW="688190" imgH="395072" progId="">
              <p:embed/>
            </p:oleObj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868988" y="1054100"/>
          <a:ext cx="1860550" cy="1063625"/>
        </p:xfrm>
        <a:graphic>
          <a:graphicData uri="http://schemas.openxmlformats.org/presentationml/2006/ole">
            <p:oleObj spid="_x0000_s17458" r:id="rId6" imgW="688190" imgH="395072" progId="">
              <p:embed/>
            </p:oleObj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5940425" y="2349500"/>
          <a:ext cx="1446213" cy="1063625"/>
        </p:xfrm>
        <a:graphic>
          <a:graphicData uri="http://schemas.openxmlformats.org/presentationml/2006/ole">
            <p:oleObj spid="_x0000_s17459" r:id="rId7" imgW="535492" imgH="395244" progId="">
              <p:embed/>
            </p:oleObj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68313" y="573405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令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844800" y="5734050"/>
            <a:ext cx="1752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E1A02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400" b="1">
                <a:solidFill>
                  <a:srgbClr val="FE1A02"/>
                </a:solidFill>
                <a:latin typeface="Times New Roman" panose="02020603050405020304" pitchFamily="18" charset="0"/>
              </a:rPr>
              <a:t>比热比</a:t>
            </a:r>
          </a:p>
        </p:txBody>
      </p:sp>
      <p:grpSp>
        <p:nvGrpSpPr>
          <p:cNvPr id="17423" name="Group 15"/>
          <p:cNvGrpSpPr>
            <a:grpSpLocks/>
          </p:cNvGrpSpPr>
          <p:nvPr/>
        </p:nvGrpSpPr>
        <p:grpSpPr bwMode="auto">
          <a:xfrm>
            <a:off x="1187450" y="3500438"/>
            <a:ext cx="7129463" cy="1063625"/>
            <a:chOff x="0" y="0"/>
            <a:chExt cx="4491" cy="670"/>
          </a:xfrm>
        </p:grpSpPr>
        <p:graphicFrame>
          <p:nvGraphicFramePr>
            <p:cNvPr id="17424" name="Object 16"/>
            <p:cNvGraphicFramePr>
              <a:graphicFrameLocks noChangeAspect="1"/>
            </p:cNvGraphicFramePr>
            <p:nvPr/>
          </p:nvGraphicFramePr>
          <p:xfrm>
            <a:off x="0" y="0"/>
            <a:ext cx="3908" cy="670"/>
          </p:xfrm>
          <a:graphic>
            <a:graphicData uri="http://schemas.openxmlformats.org/presentationml/2006/ole">
              <p:oleObj spid="_x0000_s17460" r:id="rId8" imgW="2286000" imgH="393700" progId="">
                <p:embed/>
              </p:oleObj>
            </a:graphicData>
          </a:graphic>
        </p:graphicFrame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3856" y="0"/>
              <a:ext cx="635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</a:p>
          </p:txBody>
        </p:sp>
      </p:grpSp>
      <p:grpSp>
        <p:nvGrpSpPr>
          <p:cNvPr id="17426" name="Group 18"/>
          <p:cNvGrpSpPr>
            <a:grpSpLocks/>
          </p:cNvGrpSpPr>
          <p:nvPr/>
        </p:nvGrpSpPr>
        <p:grpSpPr bwMode="auto">
          <a:xfrm>
            <a:off x="4643438" y="5516563"/>
            <a:ext cx="1655762" cy="1062037"/>
            <a:chOff x="0" y="0"/>
            <a:chExt cx="2608" cy="1674"/>
          </a:xfrm>
        </p:grpSpPr>
        <p:grpSp>
          <p:nvGrpSpPr>
            <p:cNvPr id="17427" name="Group 19"/>
            <p:cNvGrpSpPr>
              <a:grpSpLocks/>
            </p:cNvGrpSpPr>
            <p:nvPr/>
          </p:nvGrpSpPr>
          <p:grpSpPr bwMode="auto">
            <a:xfrm>
              <a:off x="0" y="0"/>
              <a:ext cx="2608" cy="1674"/>
              <a:chOff x="0" y="0"/>
              <a:chExt cx="2608" cy="1674"/>
            </a:xfrm>
          </p:grpSpPr>
          <p:graphicFrame>
            <p:nvGraphicFramePr>
              <p:cNvPr id="17428" name="Object 20"/>
              <p:cNvGraphicFramePr>
                <a:graphicFrameLocks noChangeAspect="1"/>
              </p:cNvGraphicFramePr>
              <p:nvPr/>
            </p:nvGraphicFramePr>
            <p:xfrm>
              <a:off x="0" y="0"/>
              <a:ext cx="2608" cy="1675"/>
            </p:xfrm>
            <a:graphic>
              <a:graphicData uri="http://schemas.openxmlformats.org/presentationml/2006/ole">
                <p:oleObj spid="_x0000_s17461" r:id="rId9" imgW="611724" imgH="395072" progId="">
                  <p:embed/>
                </p:oleObj>
              </a:graphicData>
            </a:graphic>
          </p:graphicFrame>
          <p:sp>
            <p:nvSpPr>
              <p:cNvPr id="17429" name="Text Box 21"/>
              <p:cNvSpPr txBox="1">
                <a:spLocks noChangeArrowheads="1"/>
              </p:cNvSpPr>
              <p:nvPr/>
            </p:nvSpPr>
            <p:spPr bwMode="auto">
              <a:xfrm>
                <a:off x="1134" y="907"/>
                <a:ext cx="680" cy="6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l-GR" altLang="en-US" sz="24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γ</a:t>
                </a:r>
              </a:p>
            </p:txBody>
          </p:sp>
        </p:grp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1927" y="115"/>
              <a:ext cx="455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</a:p>
          </p:txBody>
        </p:sp>
      </p:grpSp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1187450" y="5445125"/>
            <a:ext cx="1411288" cy="1412875"/>
            <a:chOff x="0" y="0"/>
            <a:chExt cx="889" cy="890"/>
          </a:xfrm>
        </p:grpSpPr>
        <p:graphicFrame>
          <p:nvGraphicFramePr>
            <p:cNvPr id="17432" name="Object 24"/>
            <p:cNvGraphicFramePr>
              <a:graphicFrameLocks noChangeAspect="1"/>
            </p:cNvGraphicFramePr>
            <p:nvPr/>
          </p:nvGraphicFramePr>
          <p:xfrm>
            <a:off x="91" y="45"/>
            <a:ext cx="798" cy="845"/>
          </p:xfrm>
          <a:graphic>
            <a:graphicData uri="http://schemas.openxmlformats.org/presentationml/2006/ole">
              <p:oleObj spid="_x0000_s17462" r:id="rId10" imgW="435010" imgH="460599" progId="">
                <p:embed/>
              </p:oleObj>
            </a:graphicData>
          </a:graphic>
        </p:graphicFrame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408" cy="89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l-GR" altLang="en-US" sz="24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γ</a:t>
              </a:r>
            </a:p>
          </p:txBody>
        </p:sp>
      </p:grpSp>
      <p:grpSp>
        <p:nvGrpSpPr>
          <p:cNvPr id="17434" name="Group 26"/>
          <p:cNvGrpSpPr>
            <a:grpSpLocks/>
          </p:cNvGrpSpPr>
          <p:nvPr/>
        </p:nvGrpSpPr>
        <p:grpSpPr bwMode="auto">
          <a:xfrm>
            <a:off x="1187450" y="5445125"/>
            <a:ext cx="1411288" cy="1412875"/>
            <a:chOff x="0" y="0"/>
            <a:chExt cx="889" cy="890"/>
          </a:xfrm>
        </p:grpSpPr>
        <p:graphicFrame>
          <p:nvGraphicFramePr>
            <p:cNvPr id="17435" name="Object 27"/>
            <p:cNvGraphicFramePr>
              <a:graphicFrameLocks noChangeAspect="1"/>
            </p:cNvGraphicFramePr>
            <p:nvPr/>
          </p:nvGraphicFramePr>
          <p:xfrm>
            <a:off x="91" y="45"/>
            <a:ext cx="798" cy="845"/>
          </p:xfrm>
          <a:graphic>
            <a:graphicData uri="http://schemas.openxmlformats.org/presentationml/2006/ole">
              <p:oleObj spid="_x0000_s17463" r:id="rId11" imgW="435010" imgH="460599" progId="">
                <p:embed/>
              </p:oleObj>
            </a:graphicData>
          </a:graphic>
        </p:graphicFrame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408" cy="89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l-GR" altLang="en-US" sz="2400" b="1">
                  <a:solidFill>
                    <a:srgbClr val="00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γ</a:t>
              </a:r>
            </a:p>
          </p:txBody>
        </p:sp>
      </p:grpSp>
      <p:grpSp>
        <p:nvGrpSpPr>
          <p:cNvPr id="17437" name="Group 29"/>
          <p:cNvGrpSpPr>
            <a:grpSpLocks/>
          </p:cNvGrpSpPr>
          <p:nvPr/>
        </p:nvGrpSpPr>
        <p:grpSpPr bwMode="auto">
          <a:xfrm>
            <a:off x="6659563" y="5589588"/>
            <a:ext cx="1646237" cy="1079500"/>
            <a:chOff x="0" y="0"/>
            <a:chExt cx="1037" cy="680"/>
          </a:xfrm>
        </p:grpSpPr>
        <p:grpSp>
          <p:nvGrpSpPr>
            <p:cNvPr id="17438" name="Group 30"/>
            <p:cNvGrpSpPr>
              <a:grpSpLocks/>
            </p:cNvGrpSpPr>
            <p:nvPr/>
          </p:nvGrpSpPr>
          <p:grpSpPr bwMode="auto">
            <a:xfrm>
              <a:off x="0" y="0"/>
              <a:ext cx="1037" cy="680"/>
              <a:chOff x="0" y="0"/>
              <a:chExt cx="1037" cy="680"/>
            </a:xfrm>
          </p:grpSpPr>
          <p:graphicFrame>
            <p:nvGraphicFramePr>
              <p:cNvPr id="17439" name="Object 31"/>
              <p:cNvGraphicFramePr>
                <a:graphicFrameLocks noChangeAspect="1"/>
              </p:cNvGraphicFramePr>
              <p:nvPr/>
            </p:nvGraphicFramePr>
            <p:xfrm>
              <a:off x="0" y="0"/>
              <a:ext cx="1037" cy="669"/>
            </p:xfrm>
            <a:graphic>
              <a:graphicData uri="http://schemas.openxmlformats.org/presentationml/2006/ole">
                <p:oleObj spid="_x0000_s17464" r:id="rId12" imgW="611724" imgH="395072" progId="">
                  <p:embed/>
                </p:oleObj>
              </a:graphicData>
            </a:graphic>
          </p:graphicFrame>
          <p:sp>
            <p:nvSpPr>
              <p:cNvPr id="17440" name="Text Box 32"/>
              <p:cNvSpPr txBox="1">
                <a:spLocks noChangeArrowheads="1"/>
              </p:cNvSpPr>
              <p:nvPr/>
            </p:nvSpPr>
            <p:spPr bwMode="auto">
              <a:xfrm>
                <a:off x="861" y="91"/>
                <a:ext cx="136" cy="27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g</a:t>
                </a:r>
              </a:p>
            </p:txBody>
          </p:sp>
          <p:sp>
            <p:nvSpPr>
              <p:cNvPr id="17441" name="Text Box 33"/>
              <p:cNvSpPr txBox="1">
                <a:spLocks noChangeArrowheads="1"/>
              </p:cNvSpPr>
              <p:nvPr/>
            </p:nvSpPr>
            <p:spPr bwMode="auto">
              <a:xfrm>
                <a:off x="408" y="363"/>
                <a:ext cx="272" cy="317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l-GR" altLang="en-US" sz="24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γ</a:t>
                </a:r>
              </a:p>
            </p:txBody>
          </p:sp>
        </p:grpSp>
        <p:sp>
          <p:nvSpPr>
            <p:cNvPr id="17442" name="Rectangle 34"/>
            <p:cNvSpPr>
              <a:spLocks noChangeArrowheads="1"/>
            </p:cNvSpPr>
            <p:nvPr/>
          </p:nvSpPr>
          <p:spPr bwMode="auto">
            <a:xfrm flipH="1">
              <a:off x="544" y="0"/>
              <a:ext cx="215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l-GR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γ</a:t>
              </a:r>
            </a:p>
          </p:txBody>
        </p:sp>
      </p:grpSp>
      <p:graphicFrame>
        <p:nvGraphicFramePr>
          <p:cNvPr id="17443" name="Object 35"/>
          <p:cNvGraphicFramePr>
            <a:graphicFrameLocks noChangeAspect="1"/>
          </p:cNvGraphicFramePr>
          <p:nvPr>
            <p:ph idx="1"/>
          </p:nvPr>
        </p:nvGraphicFramePr>
        <p:xfrm>
          <a:off x="6011863" y="4652963"/>
          <a:ext cx="2303462" cy="542925"/>
        </p:xfrm>
        <a:graphic>
          <a:graphicData uri="http://schemas.openxmlformats.org/presentationml/2006/ole">
            <p:oleObj spid="_x0000_s17465" r:id="rId13" imgW="1295962" imgH="30493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  <p:bldP spid="17414" grpId="0" autoUpdateAnimBg="0"/>
      <p:bldP spid="17416" grpId="0" autoUpdateAnimBg="0"/>
      <p:bldP spid="17421" grpId="0" autoUpdateAnimBg="0"/>
      <p:bldP spid="1742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68313" y="1052513"/>
            <a:ext cx="2735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熵</a:t>
            </a:r>
            <a:r>
              <a:rPr lang="zh-CN" altLang="en-US" sz="3200" b="1">
                <a:latin typeface="Times New Roman" panose="02020603050405020304" pitchFamily="18" charset="0"/>
              </a:rPr>
              <a:t>的定义</a:t>
            </a:r>
            <a:r>
              <a:rPr lang="en-US" altLang="zh-CN" sz="3200" b="1">
                <a:latin typeface="Times New Roman" panose="02020603050405020304" pitchFamily="18" charset="0"/>
              </a:rPr>
              <a:t>:</a:t>
            </a:r>
            <a:r>
              <a:rPr lang="en-US" altLang="zh-CN" sz="2800">
                <a:latin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492500" y="1341438"/>
          <a:ext cx="1373188" cy="1062037"/>
        </p:xfrm>
        <a:graphic>
          <a:graphicData uri="http://schemas.openxmlformats.org/presentationml/2006/ole">
            <p:oleObj spid="_x0000_s18476" r:id="rId3" imgW="509992" imgH="395244" progId="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4213" y="2492375"/>
            <a:ext cx="213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可逆过程</a:t>
            </a:r>
            <a:r>
              <a:rPr lang="zh-CN" altLang="en-US" sz="2800"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132138" y="2420938"/>
          <a:ext cx="4281487" cy="722312"/>
        </p:xfrm>
        <a:graphic>
          <a:graphicData uri="http://schemas.openxmlformats.org/presentationml/2006/ole">
            <p:oleObj spid="_x0000_s18477" r:id="rId4" imgW="1968500" imgH="241300" progId="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059113" y="4464050"/>
          <a:ext cx="5789612" cy="2393950"/>
        </p:xfrm>
        <a:graphic>
          <a:graphicData uri="http://schemas.openxmlformats.org/presentationml/2006/ole">
            <p:oleObj spid="_x0000_s18478" r:id="rId5" imgW="2146300" imgH="889000" progId="">
              <p:embed/>
            </p:oleObj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724150" y="3281363"/>
          <a:ext cx="5581650" cy="1062037"/>
        </p:xfrm>
        <a:graphic>
          <a:graphicData uri="http://schemas.openxmlformats.org/presentationml/2006/ole">
            <p:oleObj spid="_x0000_s18479" r:id="rId6" imgW="2057400" imgH="393700" progId="">
              <p:embed/>
            </p:oleObj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50825" y="4292600"/>
            <a:ext cx="220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E1A02"/>
                </a:solidFill>
                <a:latin typeface="Times New Roman" panose="02020603050405020304" pitchFamily="18" charset="0"/>
              </a:rPr>
              <a:t>理想气体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>
          <a:xfrm>
            <a:off x="-608013" y="115888"/>
            <a:ext cx="6461126" cy="1052512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5  </a:t>
            </a:r>
            <a:r>
              <a:rPr lang="zh-CN" altLang="en-US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理想气体的熵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11188" y="4797425"/>
            <a:ext cx="1800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</a:rPr>
              <a:t>pv 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6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endParaRPr lang="en-US" altLang="zh-CN" sz="3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516688" y="5949950"/>
            <a:ext cx="2808287" cy="57943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200" b="1">
                <a:solidFill>
                  <a:srgbClr val="FE1A02"/>
                </a:solidFill>
                <a:latin typeface="Times New Roman" panose="02020603050405020304" pitchFamily="18" charset="0"/>
              </a:rPr>
              <a:t>仅可逆适用？</a:t>
            </a:r>
            <a:endParaRPr lang="zh-CN" altLang="en-US" sz="4800" b="1">
              <a:solidFill>
                <a:srgbClr val="FE1A0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411413" y="4292600"/>
            <a:ext cx="5486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6156325" y="5673725"/>
          <a:ext cx="550863" cy="1184275"/>
        </p:xfrm>
        <a:graphic>
          <a:graphicData uri="http://schemas.openxmlformats.org/presentationml/2006/ole">
            <p:oleObj spid="_x0000_s18480" r:id="rId7" imgW="1857375" imgH="3995738" progId="">
              <p:embed/>
            </p:oleObj>
          </a:graphicData>
        </a:graphic>
      </p:graphicFrame>
      <p:grpSp>
        <p:nvGrpSpPr>
          <p:cNvPr id="18446" name="Group 14"/>
          <p:cNvGrpSpPr>
            <a:grpSpLocks/>
          </p:cNvGrpSpPr>
          <p:nvPr/>
        </p:nvGrpSpPr>
        <p:grpSpPr bwMode="auto">
          <a:xfrm>
            <a:off x="5791200" y="1196975"/>
            <a:ext cx="3352800" cy="3200400"/>
            <a:chOff x="0" y="0"/>
            <a:chExt cx="2112" cy="2016"/>
          </a:xfrm>
        </p:grpSpPr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2112" cy="2016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528" y="1632"/>
              <a:ext cx="1392" cy="0"/>
            </a:xfrm>
            <a:prstGeom prst="line">
              <a:avLst/>
            </a:prstGeom>
            <a:noFill/>
            <a:ln w="31750" cap="sq" cmpd="sng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 flipV="1">
              <a:off x="528" y="144"/>
              <a:ext cx="0" cy="1488"/>
            </a:xfrm>
            <a:prstGeom prst="line">
              <a:avLst/>
            </a:prstGeom>
            <a:noFill/>
            <a:ln w="31750" cap="sq" cmpd="sng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6372225" y="1484313"/>
            <a:ext cx="2590800" cy="2881312"/>
            <a:chOff x="0" y="0"/>
            <a:chExt cx="1632" cy="1815"/>
          </a:xfrm>
        </p:grpSpPr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0" y="1488"/>
              <a:ext cx="9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GB" altLang="en-US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 </a:t>
              </a:r>
              <a:r>
                <a:rPr lang="en-GB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GB" altLang="en-US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 </a:t>
              </a:r>
              <a:r>
                <a:rPr lang="en-GB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GB" altLang="en-US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 </a:t>
              </a:r>
              <a:r>
                <a:rPr lang="en-GB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GB" altLang="en-US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800" b="1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663" y="0"/>
              <a:ext cx="9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GB" altLang="en-US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GB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GB" altLang="en-US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GB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GB" altLang="en-US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GB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GB" altLang="en-US" sz="28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800" b="1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6629400" y="1905000"/>
            <a:ext cx="2362200" cy="1936750"/>
            <a:chOff x="0" y="0"/>
            <a:chExt cx="1488" cy="1220"/>
          </a:xfrm>
        </p:grpSpPr>
        <p:sp>
          <p:nvSpPr>
            <p:cNvPr id="18454" name="Oval 22"/>
            <p:cNvSpPr>
              <a:spLocks noChangeArrowheads="1"/>
            </p:cNvSpPr>
            <p:nvPr/>
          </p:nvSpPr>
          <p:spPr bwMode="auto">
            <a:xfrm>
              <a:off x="288" y="960"/>
              <a:ext cx="48" cy="48"/>
            </a:xfrm>
            <a:prstGeom prst="ellipse">
              <a:avLst/>
            </a:prstGeom>
            <a:solidFill>
              <a:schemeClr val="bg2"/>
            </a:solidFill>
            <a:ln w="12700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Oval 23"/>
            <p:cNvSpPr>
              <a:spLocks noChangeArrowheads="1"/>
            </p:cNvSpPr>
            <p:nvPr/>
          </p:nvSpPr>
          <p:spPr bwMode="auto">
            <a:xfrm>
              <a:off x="1056" y="144"/>
              <a:ext cx="48" cy="48"/>
            </a:xfrm>
            <a:prstGeom prst="ellipse">
              <a:avLst/>
            </a:prstGeom>
            <a:solidFill>
              <a:schemeClr val="bg2"/>
            </a:solidFill>
            <a:ln w="12700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0" y="816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28" y="0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8458" name="Line 26"/>
          <p:cNvSpPr>
            <a:spLocks noChangeShapeType="1"/>
          </p:cNvSpPr>
          <p:nvPr/>
        </p:nvSpPr>
        <p:spPr bwMode="auto">
          <a:xfrm flipV="1">
            <a:off x="7162800" y="2209800"/>
            <a:ext cx="1143000" cy="1219200"/>
          </a:xfrm>
          <a:prstGeom prst="line">
            <a:avLst/>
          </a:prstGeom>
          <a:noFill/>
          <a:ln w="38100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9" name="未知"/>
          <p:cNvSpPr>
            <a:spLocks/>
          </p:cNvSpPr>
          <p:nvPr/>
        </p:nvSpPr>
        <p:spPr bwMode="auto">
          <a:xfrm>
            <a:off x="7086600" y="2209800"/>
            <a:ext cx="1219200" cy="1295400"/>
          </a:xfrm>
          <a:custGeom>
            <a:avLst/>
            <a:gdLst>
              <a:gd name="T0" fmla="*/ 0 w 768"/>
              <a:gd name="T1" fmla="*/ 816 h 816"/>
              <a:gd name="T2" fmla="*/ 96 w 768"/>
              <a:gd name="T3" fmla="*/ 288 h 816"/>
              <a:gd name="T4" fmla="*/ 384 w 768"/>
              <a:gd name="T5" fmla="*/ 96 h 816"/>
              <a:gd name="T6" fmla="*/ 768 w 768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816">
                <a:moveTo>
                  <a:pt x="0" y="816"/>
                </a:moveTo>
                <a:cubicBezTo>
                  <a:pt x="16" y="612"/>
                  <a:pt x="32" y="408"/>
                  <a:pt x="96" y="288"/>
                </a:cubicBezTo>
                <a:cubicBezTo>
                  <a:pt x="160" y="168"/>
                  <a:pt x="272" y="144"/>
                  <a:pt x="384" y="96"/>
                </a:cubicBezTo>
                <a:cubicBezTo>
                  <a:pt x="496" y="48"/>
                  <a:pt x="632" y="24"/>
                  <a:pt x="768" y="0"/>
                </a:cubicBezTo>
              </a:path>
            </a:pathLst>
          </a:custGeom>
          <a:noFill/>
          <a:ln w="38100" cap="sq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0" name="未知"/>
          <p:cNvSpPr>
            <a:spLocks/>
          </p:cNvSpPr>
          <p:nvPr/>
        </p:nvSpPr>
        <p:spPr bwMode="auto">
          <a:xfrm>
            <a:off x="7086600" y="2133600"/>
            <a:ext cx="1346200" cy="1320800"/>
          </a:xfrm>
          <a:custGeom>
            <a:avLst/>
            <a:gdLst>
              <a:gd name="T0" fmla="*/ 0 w 848"/>
              <a:gd name="T1" fmla="*/ 816 h 832"/>
              <a:gd name="T2" fmla="*/ 576 w 848"/>
              <a:gd name="T3" fmla="*/ 816 h 832"/>
              <a:gd name="T4" fmla="*/ 816 w 848"/>
              <a:gd name="T5" fmla="*/ 720 h 832"/>
              <a:gd name="T6" fmla="*/ 768 w 848"/>
              <a:gd name="T7" fmla="*/ 528 h 832"/>
              <a:gd name="T8" fmla="*/ 768 w 848"/>
              <a:gd name="T9" fmla="*/ 336 h 832"/>
              <a:gd name="T10" fmla="*/ 816 w 848"/>
              <a:gd name="T11" fmla="*/ 192 h 832"/>
              <a:gd name="T12" fmla="*/ 768 w 848"/>
              <a:gd name="T13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8" h="832">
                <a:moveTo>
                  <a:pt x="0" y="816"/>
                </a:moveTo>
                <a:cubicBezTo>
                  <a:pt x="220" y="824"/>
                  <a:pt x="440" y="832"/>
                  <a:pt x="576" y="816"/>
                </a:cubicBezTo>
                <a:cubicBezTo>
                  <a:pt x="712" y="800"/>
                  <a:pt x="784" y="768"/>
                  <a:pt x="816" y="720"/>
                </a:cubicBezTo>
                <a:cubicBezTo>
                  <a:pt x="848" y="672"/>
                  <a:pt x="776" y="592"/>
                  <a:pt x="768" y="528"/>
                </a:cubicBezTo>
                <a:cubicBezTo>
                  <a:pt x="760" y="464"/>
                  <a:pt x="760" y="392"/>
                  <a:pt x="768" y="336"/>
                </a:cubicBezTo>
                <a:cubicBezTo>
                  <a:pt x="776" y="280"/>
                  <a:pt x="816" y="248"/>
                  <a:pt x="816" y="192"/>
                </a:cubicBezTo>
                <a:cubicBezTo>
                  <a:pt x="816" y="136"/>
                  <a:pt x="776" y="32"/>
                  <a:pt x="768" y="0"/>
                </a:cubicBezTo>
              </a:path>
            </a:pathLst>
          </a:custGeom>
          <a:noFill/>
          <a:ln w="38100" cap="flat" cmpd="sng">
            <a:solidFill>
              <a:srgbClr val="FE1A0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61" name="Group 29"/>
          <p:cNvGrpSpPr>
            <a:grpSpLocks/>
          </p:cNvGrpSpPr>
          <p:nvPr/>
        </p:nvGrpSpPr>
        <p:grpSpPr bwMode="auto">
          <a:xfrm>
            <a:off x="0" y="2708275"/>
            <a:ext cx="5791200" cy="1905000"/>
            <a:chOff x="0" y="0"/>
            <a:chExt cx="3648" cy="1200"/>
          </a:xfrm>
        </p:grpSpPr>
        <p:sp>
          <p:nvSpPr>
            <p:cNvPr id="18462" name="AutoShape 30"/>
            <p:cNvSpPr>
              <a:spLocks noChangeArrowheads="1"/>
            </p:cNvSpPr>
            <p:nvPr/>
          </p:nvSpPr>
          <p:spPr bwMode="auto">
            <a:xfrm>
              <a:off x="0" y="0"/>
              <a:ext cx="3552" cy="1200"/>
            </a:xfrm>
            <a:prstGeom prst="star32">
              <a:avLst>
                <a:gd name="adj" fmla="val 37500"/>
              </a:avLst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Text Box 31"/>
            <p:cNvSpPr txBox="1">
              <a:spLocks noChangeArrowheads="1"/>
            </p:cNvSpPr>
            <p:nvPr/>
          </p:nvSpPr>
          <p:spPr bwMode="auto">
            <a:xfrm>
              <a:off x="432" y="316"/>
              <a:ext cx="32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理想气体，任何过程</a:t>
              </a:r>
            </a:p>
          </p:txBody>
        </p:sp>
      </p:grp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611188" y="1773238"/>
            <a:ext cx="345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可逆微元过程：</a:t>
            </a:r>
            <a:endParaRPr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65" name="Object 33"/>
          <p:cNvGraphicFramePr>
            <a:graphicFrameLocks noChangeAspect="1"/>
          </p:cNvGraphicFramePr>
          <p:nvPr/>
        </p:nvGraphicFramePr>
        <p:xfrm>
          <a:off x="611188" y="5446713"/>
          <a:ext cx="1657350" cy="669925"/>
        </p:xfrm>
        <a:graphic>
          <a:graphicData uri="http://schemas.openxmlformats.org/presentationml/2006/ole">
            <p:oleObj spid="_x0000_s18481" r:id="rId8" imgW="647640" imgH="228600" progId="">
              <p:embed/>
            </p:oleObj>
          </a:graphicData>
        </a:graphic>
      </p:graphicFrame>
      <p:graphicFrame>
        <p:nvGraphicFramePr>
          <p:cNvPr id="18466" name="Object 34"/>
          <p:cNvGraphicFramePr>
            <a:graphicFrameLocks noChangeAspect="1"/>
          </p:cNvGraphicFramePr>
          <p:nvPr/>
        </p:nvGraphicFramePr>
        <p:xfrm>
          <a:off x="539750" y="6121400"/>
          <a:ext cx="1728788" cy="736600"/>
        </p:xfrm>
        <a:graphic>
          <a:graphicData uri="http://schemas.openxmlformats.org/presentationml/2006/ole">
            <p:oleObj spid="_x0000_s18482" r:id="rId9" imgW="650240" imgH="242246" progId="">
              <p:embed/>
            </p:oleObj>
          </a:graphicData>
        </a:graphic>
      </p:graphicFrame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8820150" y="371792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S</a:t>
            </a:r>
            <a:endParaRPr lang="zh-CN" altLang="en-US" b="1"/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6234113" y="1355725"/>
            <a:ext cx="38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T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6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6" grpId="0" autoUpdateAnimBg="0"/>
      <p:bldP spid="18440" grpId="0" autoUpdateAnimBg="0"/>
      <p:bldP spid="18442" grpId="0" animBg="1" autoUpdateAnimBg="0"/>
      <p:bldP spid="18443" grpId="0" animBg="1" autoUpdateAnimBg="0"/>
      <p:bldP spid="18464" grpId="0" autoUpdateAnimBg="0"/>
      <p:bldP spid="18467" grpId="0" bldLvl="0" autoUpdateAnimBg="0"/>
      <p:bldP spid="18468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116013" y="4076700"/>
            <a:ext cx="60928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>
                <a:latin typeface="Times New Roman" panose="02020603050405020304" pitchFamily="18" charset="0"/>
              </a:rPr>
              <a:t>按定比热计算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查</a:t>
            </a:r>
            <a:r>
              <a:rPr lang="en-US" altLang="zh-CN" sz="2800" b="1">
                <a:latin typeface="Times New Roman" panose="02020603050405020304" pitchFamily="18" charset="0"/>
              </a:rPr>
              <a:t>P43</a:t>
            </a:r>
            <a:r>
              <a:rPr lang="zh-CN" altLang="en-US" sz="2800" b="1">
                <a:latin typeface="Times New Roman" panose="02020603050405020304" pitchFamily="18" charset="0"/>
              </a:rPr>
              <a:t>表</a:t>
            </a:r>
            <a:r>
              <a:rPr lang="en-US" altLang="zh-CN" sz="2800" b="1">
                <a:latin typeface="Times New Roman" panose="02020603050405020304" pitchFamily="18" charset="0"/>
              </a:rPr>
              <a:t>3-1)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16013" y="4724400"/>
            <a:ext cx="7559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、按真实比热计算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查</a:t>
            </a:r>
            <a:r>
              <a:rPr lang="en-US" altLang="zh-CN" sz="2800" b="1">
                <a:latin typeface="Times New Roman" panose="02020603050405020304" pitchFamily="18" charset="0"/>
              </a:rPr>
              <a:t>P123</a:t>
            </a:r>
            <a:r>
              <a:rPr lang="zh-CN" altLang="en-US" sz="2800" b="1">
                <a:latin typeface="Times New Roman" panose="02020603050405020304" pitchFamily="18" charset="0"/>
              </a:rPr>
              <a:t>附表</a:t>
            </a:r>
            <a:r>
              <a:rPr lang="en-US" altLang="zh-CN" sz="2800" b="1">
                <a:latin typeface="Times New Roman" panose="02020603050405020304" pitchFamily="18" charset="0"/>
              </a:rPr>
              <a:t>4)</a:t>
            </a:r>
          </a:p>
          <a:p>
            <a:pPr>
              <a:spcBef>
                <a:spcPct val="50000"/>
              </a:spcBef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024938" cy="7620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§3-2 </a:t>
            </a:r>
            <a:r>
              <a:rPr lang="zh-CN" altLang="en-US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理想气体热容、</a:t>
            </a:r>
            <a:r>
              <a:rPr lang="en-US" altLang="zh-CN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u</a:t>
            </a:r>
            <a:r>
              <a:rPr lang="zh-CN" altLang="en-US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h</a:t>
            </a:r>
            <a:r>
              <a:rPr lang="zh-CN" altLang="en-US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和</a:t>
            </a:r>
            <a:r>
              <a:rPr lang="en-US" altLang="zh-CN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</a:t>
            </a:r>
            <a:r>
              <a:rPr lang="zh-CN" altLang="en-US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的计算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116013" y="5157788"/>
            <a:ext cx="8208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、按平均比热法计算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查</a:t>
            </a:r>
            <a:r>
              <a:rPr lang="en-US" altLang="zh-CN" sz="2800" b="1">
                <a:latin typeface="Times New Roman" panose="02020603050405020304" pitchFamily="18" charset="0"/>
              </a:rPr>
              <a:t>P124</a:t>
            </a:r>
            <a:r>
              <a:rPr lang="zh-CN" altLang="en-US" sz="2800" b="1">
                <a:latin typeface="Times New Roman" panose="02020603050405020304" pitchFamily="18" charset="0"/>
              </a:rPr>
              <a:t>附表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和附表</a:t>
            </a:r>
            <a:r>
              <a:rPr lang="en-US" altLang="zh-CN" sz="2800" b="1">
                <a:latin typeface="Times New Roman" panose="02020603050405020304" pitchFamily="18" charset="0"/>
              </a:rPr>
              <a:t>6)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3500438"/>
            <a:ext cx="57912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600" b="1">
                <a:solidFill>
                  <a:srgbClr val="0000CC"/>
                </a:solidFill>
                <a:latin typeface="Arial Black" panose="020B0A04020102020204" pitchFamily="34" charset="0"/>
              </a:rPr>
              <a:t>理想气体热容的</a:t>
            </a:r>
            <a:r>
              <a:rPr lang="zh-CN" altLang="en-US" sz="3600" b="1">
                <a:solidFill>
                  <a:srgbClr val="0000CC"/>
                </a:solidFill>
                <a:latin typeface="Times New Roman" panose="02020603050405020304" pitchFamily="18" charset="0"/>
              </a:rPr>
              <a:t>计算方法：</a:t>
            </a:r>
            <a:endParaRPr lang="zh-CN" altLang="en-US" sz="4000" b="1">
              <a:solidFill>
                <a:srgbClr val="0000CC"/>
              </a:solidFill>
              <a:latin typeface="Arial Black" panose="020B0A04020102020204" pitchFamily="34" charset="0"/>
              <a:ea typeface="楷体_GB2312" pitchFamily="1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23850" y="2708275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600" b="1" i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3600" b="1" i="1">
                <a:solidFill>
                  <a:srgbClr val="FF0000"/>
                </a:solidFill>
                <a:latin typeface="Times New Roman" panose="02020603050405020304" pitchFamily="18" charset="0"/>
              </a:rPr>
              <a:t>u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3600" b="1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600" b="1">
                <a:latin typeface="Times New Roman" panose="02020603050405020304" pitchFamily="18" charset="0"/>
              </a:rPr>
              <a:t>的计算要用</a:t>
            </a:r>
            <a:r>
              <a:rPr lang="zh-CN" altLang="en-US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3600" b="1">
                <a:latin typeface="Times New Roman" panose="02020603050405020304" pitchFamily="18" charset="0"/>
              </a:rPr>
              <a:t>和 </a:t>
            </a:r>
            <a:r>
              <a:rPr lang="zh-CN" altLang="en-US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476375" y="1844675"/>
          <a:ext cx="1943100" cy="827088"/>
        </p:xfrm>
        <a:graphic>
          <a:graphicData uri="http://schemas.openxmlformats.org/presentationml/2006/ole">
            <p:oleObj spid="_x0000_s20504" r:id="rId3" imgW="650240" imgH="242246" progId="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476375" y="981075"/>
          <a:ext cx="2159000" cy="873125"/>
        </p:xfrm>
        <a:graphic>
          <a:graphicData uri="http://schemas.openxmlformats.org/presentationml/2006/ole">
            <p:oleObj spid="_x0000_s20505" r:id="rId4" imgW="647640" imgH="228600" progId="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6127750" y="981075"/>
          <a:ext cx="3016250" cy="1128713"/>
        </p:xfrm>
        <a:graphic>
          <a:graphicData uri="http://schemas.openxmlformats.org/presentationml/2006/ole">
            <p:oleObj spid="_x0000_s20506" r:id="rId5" imgW="1121983" imgH="420744" progId="">
              <p:embed/>
            </p:oleObj>
          </a:graphicData>
        </a:graphic>
      </p:graphicFrame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6156325" y="2060575"/>
            <a:ext cx="2987675" cy="1060450"/>
            <a:chOff x="0" y="0"/>
            <a:chExt cx="1882" cy="668"/>
          </a:xfrm>
        </p:grpSpPr>
        <p:graphicFrame>
          <p:nvGraphicFramePr>
            <p:cNvPr id="20492" name="Object 12"/>
            <p:cNvGraphicFramePr>
              <a:graphicFrameLocks noChangeAspect="1"/>
            </p:cNvGraphicFramePr>
            <p:nvPr/>
          </p:nvGraphicFramePr>
          <p:xfrm>
            <a:off x="0" y="0"/>
            <a:ext cx="1882" cy="668"/>
          </p:xfrm>
          <a:graphic>
            <a:graphicData uri="http://schemas.openxmlformats.org/presentationml/2006/ole">
              <p:oleObj spid="_x0000_s20507" r:id="rId6" imgW="917586" imgH="395072" progId="">
                <p:embed/>
              </p:oleObj>
            </a:graphicData>
          </a:graphic>
        </p:graphicFrame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1361" y="317"/>
              <a:ext cx="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</a:p>
          </p:txBody>
        </p:sp>
      </p:grp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6156325" y="3068638"/>
            <a:ext cx="2987675" cy="1196975"/>
            <a:chOff x="0" y="0"/>
            <a:chExt cx="1882" cy="754"/>
          </a:xfrm>
        </p:grpSpPr>
        <p:graphicFrame>
          <p:nvGraphicFramePr>
            <p:cNvPr id="20495" name="Object 15"/>
            <p:cNvGraphicFramePr>
              <a:graphicFrameLocks noChangeAspect="1"/>
            </p:cNvGraphicFramePr>
            <p:nvPr/>
          </p:nvGraphicFramePr>
          <p:xfrm>
            <a:off x="0" y="0"/>
            <a:ext cx="1882" cy="754"/>
          </p:xfrm>
          <a:graphic>
            <a:graphicData uri="http://schemas.openxmlformats.org/presentationml/2006/ole">
              <p:oleObj spid="_x0000_s20508" r:id="rId7" imgW="943075" imgH="446049" progId="">
                <p:embed/>
              </p:oleObj>
            </a:graphicData>
          </a:graphic>
        </p:graphicFrame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1315" y="363"/>
              <a:ext cx="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</a:p>
          </p:txBody>
        </p:sp>
      </p:grp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116013" y="5734050"/>
            <a:ext cx="820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、按比热容的直线关系计算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查</a:t>
            </a:r>
            <a:r>
              <a:rPr lang="en-US" altLang="zh-CN" sz="2800" b="1">
                <a:latin typeface="Times New Roman" panose="02020603050405020304" pitchFamily="18" charset="0"/>
              </a:rPr>
              <a:t>P125</a:t>
            </a:r>
            <a:r>
              <a:rPr lang="zh-CN" altLang="en-US" sz="2800" b="1">
                <a:latin typeface="Times New Roman" panose="02020603050405020304" pitchFamily="18" charset="0"/>
              </a:rPr>
              <a:t>附表</a:t>
            </a:r>
            <a:r>
              <a:rPr lang="en-US" altLang="zh-CN" sz="2800" b="1">
                <a:latin typeface="Times New Roman" panose="02020603050405020304" pitchFamily="18" charset="0"/>
              </a:rPr>
              <a:t>7)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116013" y="6338888"/>
            <a:ext cx="8208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、按气体热力性质表计算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查</a:t>
            </a:r>
            <a:r>
              <a:rPr lang="en-US" altLang="zh-CN" sz="2800" b="1">
                <a:latin typeface="Times New Roman" panose="02020603050405020304" pitchFamily="18" charset="0"/>
              </a:rPr>
              <a:t>P126</a:t>
            </a:r>
            <a:r>
              <a:rPr lang="zh-CN" altLang="en-US" sz="2800" b="1">
                <a:latin typeface="Times New Roman" panose="02020603050405020304" pitchFamily="18" charset="0"/>
              </a:rPr>
              <a:t>附表</a:t>
            </a:r>
            <a:r>
              <a:rPr lang="en-US" altLang="zh-CN" sz="2800" b="1">
                <a:latin typeface="Times New Roman" panose="02020603050405020304" pitchFamily="18" charset="0"/>
              </a:rPr>
              <a:t>8)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5" grpId="0" autoUpdateAnimBg="0"/>
      <p:bldP spid="20486" grpId="0" animBg="1" autoUpdateAnimBg="0"/>
      <p:bldP spid="20487" grpId="0" autoUpdateAnimBg="0"/>
      <p:bldP spid="20497" grpId="0" autoUpdateAnimBg="0"/>
      <p:bldP spid="2049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Text Box 2"/>
          <p:cNvSpPr txBox="1">
            <a:spLocks noChangeArrowheads="1"/>
          </p:cNvSpPr>
          <p:nvPr/>
        </p:nvSpPr>
        <p:spPr bwMode="auto">
          <a:xfrm>
            <a:off x="914400" y="1401763"/>
            <a:ext cx="2514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ea typeface="宋体" charset="-122"/>
              </a:rPr>
              <a:t>分子运动论</a:t>
            </a:r>
            <a:endParaRPr lang="zh-CN" altLang="en-US" sz="2800" b="1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723968" name="Object 1024"/>
          <p:cNvGraphicFramePr>
            <a:graphicFrameLocks noChangeAspect="1"/>
          </p:cNvGraphicFramePr>
          <p:nvPr/>
        </p:nvGraphicFramePr>
        <p:xfrm>
          <a:off x="152400" y="2184723"/>
          <a:ext cx="2968625" cy="944563"/>
        </p:xfrm>
        <a:graphic>
          <a:graphicData uri="http://schemas.openxmlformats.org/presentationml/2006/ole">
            <p:oleObj spid="_x0000_s96258" name="Equation" r:id="rId3" imgW="1231560" imgH="393480" progId="Equation.DSMT4">
              <p:embed/>
            </p:oleObj>
          </a:graphicData>
        </a:graphic>
      </p:graphicFrame>
      <p:sp>
        <p:nvSpPr>
          <p:cNvPr id="2151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963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4800" b="1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800" b="1" dirty="0" smtClean="0">
                <a:latin typeface="Times New Roman" pitchFamily="18" charset="0"/>
                <a:ea typeface="楷体_GB2312" pitchFamily="49" charset="-122"/>
              </a:rPr>
              <a:t>、按定比热</a:t>
            </a:r>
            <a:r>
              <a:rPr lang="zh-CN" altLang="zh-CN" sz="4800" b="1" dirty="0" smtClean="0">
                <a:ea typeface="楷体_GB2312" pitchFamily="49" charset="-122"/>
              </a:rPr>
              <a:t>计算</a:t>
            </a:r>
            <a:r>
              <a:rPr lang="zh-CN" altLang="en-US" sz="4800" b="1" dirty="0" smtClean="0">
                <a:ea typeface="楷体_GB2312" pitchFamily="49" charset="-122"/>
              </a:rPr>
              <a:t>理想气体热容</a:t>
            </a:r>
          </a:p>
        </p:txBody>
      </p:sp>
      <p:graphicFrame>
        <p:nvGraphicFramePr>
          <p:cNvPr id="723969" name="Object 1025"/>
          <p:cNvGraphicFramePr>
            <a:graphicFrameLocks noChangeAspect="1"/>
          </p:cNvGraphicFramePr>
          <p:nvPr/>
        </p:nvGraphicFramePr>
        <p:xfrm>
          <a:off x="3657600" y="1222375"/>
          <a:ext cx="1922463" cy="987425"/>
        </p:xfrm>
        <a:graphic>
          <a:graphicData uri="http://schemas.openxmlformats.org/presentationml/2006/ole">
            <p:oleObj spid="_x0000_s96259" name="Equation" r:id="rId4" imgW="761760" imgH="393480" progId="Equation.DSMT4">
              <p:embed/>
            </p:oleObj>
          </a:graphicData>
        </a:graphic>
      </p:graphicFrame>
      <p:graphicFrame>
        <p:nvGraphicFramePr>
          <p:cNvPr id="723970" name="Object 1026"/>
          <p:cNvGraphicFramePr>
            <a:graphicFrameLocks noChangeAspect="1"/>
          </p:cNvGraphicFramePr>
          <p:nvPr/>
        </p:nvGraphicFramePr>
        <p:xfrm>
          <a:off x="3273425" y="2184723"/>
          <a:ext cx="5718175" cy="944563"/>
        </p:xfrm>
        <a:graphic>
          <a:graphicData uri="http://schemas.openxmlformats.org/presentationml/2006/ole">
            <p:oleObj spid="_x0000_s96260" name="Equation" r:id="rId5" imgW="2374560" imgH="393480" progId="Equation.DSMT4">
              <p:embed/>
            </p:oleObj>
          </a:graphicData>
        </a:graphic>
      </p:graphicFrame>
      <p:graphicFrame>
        <p:nvGraphicFramePr>
          <p:cNvPr id="723971" name="Object 1027"/>
          <p:cNvGraphicFramePr>
            <a:graphicFrameLocks noChangeAspect="1"/>
          </p:cNvGraphicFramePr>
          <p:nvPr/>
        </p:nvGraphicFramePr>
        <p:xfrm>
          <a:off x="3657600" y="3758952"/>
          <a:ext cx="831850" cy="984250"/>
        </p:xfrm>
        <a:graphic>
          <a:graphicData uri="http://schemas.openxmlformats.org/presentationml/2006/ole">
            <p:oleObj spid="_x0000_s96261" name="Equation" r:id="rId6" imgW="330120" imgH="393480" progId="Equation.DSMT4">
              <p:embed/>
            </p:oleObj>
          </a:graphicData>
        </a:graphic>
      </p:graphicFrame>
      <p:graphicFrame>
        <p:nvGraphicFramePr>
          <p:cNvPr id="723972" name="Object 1028"/>
          <p:cNvGraphicFramePr>
            <a:graphicFrameLocks noChangeAspect="1"/>
          </p:cNvGraphicFramePr>
          <p:nvPr/>
        </p:nvGraphicFramePr>
        <p:xfrm>
          <a:off x="5715000" y="3765302"/>
          <a:ext cx="831850" cy="984250"/>
        </p:xfrm>
        <a:graphic>
          <a:graphicData uri="http://schemas.openxmlformats.org/presentationml/2006/ole">
            <p:oleObj spid="_x0000_s96262" name="Equation" r:id="rId7" imgW="330120" imgH="393480" progId="Equation.DSMT4">
              <p:embed/>
            </p:oleObj>
          </a:graphicData>
        </a:graphic>
      </p:graphicFrame>
      <p:graphicFrame>
        <p:nvGraphicFramePr>
          <p:cNvPr id="723973" name="Object 1029"/>
          <p:cNvGraphicFramePr>
            <a:graphicFrameLocks noChangeAspect="1"/>
          </p:cNvGraphicFramePr>
          <p:nvPr/>
        </p:nvGraphicFramePr>
        <p:xfrm>
          <a:off x="7696200" y="3758952"/>
          <a:ext cx="831850" cy="984250"/>
        </p:xfrm>
        <a:graphic>
          <a:graphicData uri="http://schemas.openxmlformats.org/presentationml/2006/ole">
            <p:oleObj spid="_x0000_s96263" name="Equation" r:id="rId8" imgW="330120" imgH="393480" progId="Equation.DSMT4">
              <p:embed/>
            </p:oleObj>
          </a:graphicData>
        </a:graphic>
      </p:graphicFrame>
      <p:graphicFrame>
        <p:nvGraphicFramePr>
          <p:cNvPr id="723974" name="Object 1030"/>
          <p:cNvGraphicFramePr>
            <a:graphicFrameLocks noChangeAspect="1"/>
          </p:cNvGraphicFramePr>
          <p:nvPr/>
        </p:nvGraphicFramePr>
        <p:xfrm>
          <a:off x="3657600" y="5058246"/>
          <a:ext cx="831850" cy="984250"/>
        </p:xfrm>
        <a:graphic>
          <a:graphicData uri="http://schemas.openxmlformats.org/presentationml/2006/ole">
            <p:oleObj spid="_x0000_s96264" name="Equation" r:id="rId9" imgW="330120" imgH="393480" progId="Equation.DSMT4">
              <p:embed/>
            </p:oleObj>
          </a:graphicData>
        </a:graphic>
      </p:graphicFrame>
      <p:graphicFrame>
        <p:nvGraphicFramePr>
          <p:cNvPr id="723975" name="Object 1031"/>
          <p:cNvGraphicFramePr>
            <a:graphicFrameLocks noChangeAspect="1"/>
          </p:cNvGraphicFramePr>
          <p:nvPr/>
        </p:nvGraphicFramePr>
        <p:xfrm>
          <a:off x="5791200" y="5058246"/>
          <a:ext cx="831850" cy="984250"/>
        </p:xfrm>
        <a:graphic>
          <a:graphicData uri="http://schemas.openxmlformats.org/presentationml/2006/ole">
            <p:oleObj spid="_x0000_s96265" name="Equation" r:id="rId10" imgW="330120" imgH="393480" progId="Equation.DSMT4">
              <p:embed/>
            </p:oleObj>
          </a:graphicData>
        </a:graphic>
      </p:graphicFrame>
      <p:graphicFrame>
        <p:nvGraphicFramePr>
          <p:cNvPr id="723976" name="Object 1032"/>
          <p:cNvGraphicFramePr>
            <a:graphicFrameLocks noChangeAspect="1"/>
          </p:cNvGraphicFramePr>
          <p:nvPr/>
        </p:nvGraphicFramePr>
        <p:xfrm>
          <a:off x="7696200" y="5109046"/>
          <a:ext cx="831850" cy="984250"/>
        </p:xfrm>
        <a:graphic>
          <a:graphicData uri="http://schemas.openxmlformats.org/presentationml/2006/ole">
            <p:oleObj spid="_x0000_s96266" name="Equation" r:id="rId11" imgW="330120" imgH="393480" progId="Equation.DSMT4">
              <p:embed/>
            </p:oleObj>
          </a:graphicData>
        </a:graphic>
      </p:graphicFrame>
      <p:sp>
        <p:nvSpPr>
          <p:cNvPr id="598029" name="Rectangle 13"/>
          <p:cNvSpPr>
            <a:spLocks noChangeArrowheads="1"/>
          </p:cNvSpPr>
          <p:nvPr/>
        </p:nvSpPr>
        <p:spPr bwMode="auto">
          <a:xfrm>
            <a:off x="6386513" y="1219200"/>
            <a:ext cx="2528887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a typeface="宋体" charset="-122"/>
              </a:rPr>
              <a:t>运动自由度</a:t>
            </a:r>
          </a:p>
        </p:txBody>
      </p:sp>
      <p:sp>
        <p:nvSpPr>
          <p:cNvPr id="598030" name="Rectangle 14"/>
          <p:cNvSpPr>
            <a:spLocks noChangeArrowheads="1"/>
          </p:cNvSpPr>
          <p:nvPr/>
        </p:nvSpPr>
        <p:spPr bwMode="auto">
          <a:xfrm>
            <a:off x="3427413" y="3103315"/>
            <a:ext cx="1408112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a typeface="宋体" charset="-122"/>
              </a:rPr>
              <a:t>单原子</a:t>
            </a:r>
          </a:p>
        </p:txBody>
      </p:sp>
      <p:sp>
        <p:nvSpPr>
          <p:cNvPr id="598031" name="Rectangle 15"/>
          <p:cNvSpPr>
            <a:spLocks noChangeArrowheads="1"/>
          </p:cNvSpPr>
          <p:nvPr/>
        </p:nvSpPr>
        <p:spPr bwMode="auto">
          <a:xfrm>
            <a:off x="5373688" y="3103315"/>
            <a:ext cx="1408112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ea typeface="宋体" charset="-122"/>
              </a:rPr>
              <a:t>双原子</a:t>
            </a:r>
          </a:p>
        </p:txBody>
      </p:sp>
      <p:sp>
        <p:nvSpPr>
          <p:cNvPr id="598032" name="Rectangle 16"/>
          <p:cNvSpPr>
            <a:spLocks noChangeArrowheads="1"/>
          </p:cNvSpPr>
          <p:nvPr/>
        </p:nvSpPr>
        <p:spPr bwMode="auto">
          <a:xfrm>
            <a:off x="7161213" y="3103315"/>
            <a:ext cx="1408112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ea typeface="宋体" charset="-122"/>
              </a:rPr>
              <a:t>多原子</a:t>
            </a:r>
          </a:p>
        </p:txBody>
      </p:sp>
      <p:sp>
        <p:nvSpPr>
          <p:cNvPr id="598033" name="Rectangle 17"/>
          <p:cNvSpPr>
            <a:spLocks noChangeArrowheads="1"/>
          </p:cNvSpPr>
          <p:nvPr/>
        </p:nvSpPr>
        <p:spPr bwMode="auto">
          <a:xfrm>
            <a:off x="300038" y="3941515"/>
            <a:ext cx="3205162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3200" i="1" dirty="0" err="1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3200" baseline="-25000" dirty="0" err="1">
                <a:solidFill>
                  <a:srgbClr val="FF0000"/>
                </a:solidFill>
                <a:ea typeface="宋体" charset="-122"/>
              </a:rPr>
              <a:t>v,</a:t>
            </a:r>
            <a:r>
              <a:rPr lang="en-US" altLang="zh-CN" sz="3200" baseline="-25000" dirty="0" err="1">
                <a:solidFill>
                  <a:srgbClr val="FFFF99"/>
                </a:solidFill>
                <a:ea typeface="宋体" charset="-122"/>
              </a:rPr>
              <a:t>m</a:t>
            </a:r>
            <a:r>
              <a:rPr lang="en-US" altLang="zh-CN" sz="3200" dirty="0">
                <a:solidFill>
                  <a:schemeClr val="tx1"/>
                </a:solidFill>
                <a:ea typeface="宋体" charset="-122"/>
              </a:rPr>
              <a:t>[kJ/</a:t>
            </a:r>
            <a:r>
              <a:rPr lang="en-US" altLang="zh-CN" sz="3200" dirty="0" err="1">
                <a:solidFill>
                  <a:schemeClr val="tx1"/>
                </a:solidFill>
                <a:ea typeface="宋体" charset="-122"/>
              </a:rPr>
              <a:t>kmol.K</a:t>
            </a:r>
            <a:r>
              <a:rPr lang="en-US" altLang="zh-CN" sz="3200" dirty="0">
                <a:solidFill>
                  <a:schemeClr val="tx1"/>
                </a:solidFill>
                <a:ea typeface="宋体" charset="-122"/>
              </a:rPr>
              <a:t>]</a:t>
            </a:r>
          </a:p>
        </p:txBody>
      </p:sp>
      <p:sp>
        <p:nvSpPr>
          <p:cNvPr id="598034" name="Rectangle 18"/>
          <p:cNvSpPr>
            <a:spLocks noChangeArrowheads="1"/>
          </p:cNvSpPr>
          <p:nvPr/>
        </p:nvSpPr>
        <p:spPr bwMode="auto">
          <a:xfrm>
            <a:off x="160338" y="5240809"/>
            <a:ext cx="3344862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3200" i="1" dirty="0" err="1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3200" baseline="-25000" dirty="0" err="1">
                <a:solidFill>
                  <a:srgbClr val="FF0000"/>
                </a:solidFill>
                <a:ea typeface="宋体" charset="-122"/>
              </a:rPr>
              <a:t>p,m</a:t>
            </a:r>
            <a:r>
              <a:rPr lang="en-US" altLang="zh-CN" sz="3200" baseline="-25000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ea typeface="宋体" charset="-122"/>
              </a:rPr>
              <a:t>[kJ/</a:t>
            </a:r>
            <a:r>
              <a:rPr lang="en-US" altLang="zh-CN" sz="3200" dirty="0" err="1">
                <a:solidFill>
                  <a:schemeClr val="tx1"/>
                </a:solidFill>
                <a:ea typeface="宋体" charset="-122"/>
              </a:rPr>
              <a:t>kmol.K</a:t>
            </a:r>
            <a:r>
              <a:rPr lang="en-US" altLang="zh-CN" sz="3200" dirty="0">
                <a:solidFill>
                  <a:schemeClr val="tx1"/>
                </a:solidFill>
                <a:ea typeface="宋体" charset="-122"/>
              </a:rPr>
              <a:t>]</a:t>
            </a:r>
          </a:p>
        </p:txBody>
      </p:sp>
      <p:sp>
        <p:nvSpPr>
          <p:cNvPr id="598039" name="AutoShape 23"/>
          <p:cNvSpPr>
            <a:spLocks noChangeArrowheads="1"/>
          </p:cNvSpPr>
          <p:nvPr/>
        </p:nvSpPr>
        <p:spPr bwMode="auto">
          <a:xfrm>
            <a:off x="4495800" y="1066800"/>
            <a:ext cx="457200" cy="685800"/>
          </a:xfrm>
          <a:prstGeom prst="wedgeEllipseCallout">
            <a:avLst>
              <a:gd name="adj1" fmla="val 368750"/>
              <a:gd name="adj2" fmla="val 22685"/>
            </a:avLst>
          </a:prstGeom>
          <a:noFill/>
          <a:ln w="38100" cap="sq">
            <a:solidFill>
              <a:srgbClr val="66FF66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68313" y="6078239"/>
            <a:ext cx="9001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按定比热计算理想气体热容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</a:rPr>
              <a:t>P43</a:t>
            </a:r>
            <a:r>
              <a:rPr lang="zh-CN" altLang="en-US" sz="2800" b="1" dirty="0">
                <a:latin typeface="Times New Roman" panose="02020603050405020304" pitchFamily="18" charset="0"/>
              </a:rPr>
              <a:t>表</a:t>
            </a:r>
            <a:r>
              <a:rPr lang="en-US" altLang="zh-CN" sz="2800" b="1" dirty="0">
                <a:latin typeface="Times New Roman" panose="02020603050405020304" pitchFamily="18" charset="0"/>
              </a:rPr>
              <a:t>3-1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2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9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72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7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 autoUpdateAnimBg="0"/>
      <p:bldP spid="598029" grpId="0" autoUpdateAnimBg="0"/>
      <p:bldP spid="598030" grpId="0" autoUpdateAnimBg="0"/>
      <p:bldP spid="598031" grpId="0" autoUpdateAnimBg="0"/>
      <p:bldP spid="598032" grpId="0" autoUpdateAnimBg="0"/>
      <p:bldP spid="598033" grpId="0" autoUpdateAnimBg="0"/>
      <p:bldP spid="598034" grpId="0" autoUpdateAnimBg="0"/>
      <p:bldP spid="598039" grpId="0" animBg="1" autoUpdateAnimBg="0"/>
      <p:bldP spid="2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8925"/>
            <a:ext cx="8610600" cy="914400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solidFill>
                  <a:schemeClr val="tx1"/>
                </a:solidFill>
                <a:ea typeface="楷体_GB2312" pitchFamily="49" charset="-122"/>
              </a:rPr>
              <a:t>工程热力学的研究内容</a:t>
            </a:r>
            <a:endParaRPr lang="zh-CN" altLang="en-US" sz="5400" b="1" smtClean="0">
              <a:solidFill>
                <a:schemeClr val="tx1"/>
              </a:solidFill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b="1" dirty="0">
                <a:ea typeface="宋体" charset="-122"/>
              </a:rPr>
              <a:t> 1</a:t>
            </a:r>
            <a:r>
              <a:rPr lang="zh-CN" altLang="en-US" sz="4400" b="1" dirty="0">
                <a:ea typeface="宋体" charset="-122"/>
              </a:rPr>
              <a:t>、能量转换的基本定律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-228600" y="2743200"/>
            <a:ext cx="8977313" cy="8241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4400" b="1" dirty="0">
                <a:ea typeface="幼圆" pitchFamily="49" charset="-122"/>
              </a:rPr>
              <a:t>   </a:t>
            </a:r>
            <a:r>
              <a:rPr lang="en-US" altLang="zh-CN" sz="4400" b="1" dirty="0" smtClean="0">
                <a:ea typeface="幼圆" pitchFamily="49" charset="-122"/>
              </a:rPr>
              <a:t>  2</a:t>
            </a:r>
            <a:r>
              <a:rPr lang="zh-CN" altLang="en-US" sz="4400" b="1" i="1" dirty="0">
                <a:ea typeface="幼圆" pitchFamily="49" charset="-122"/>
              </a:rPr>
              <a:t>、</a:t>
            </a:r>
            <a:r>
              <a:rPr lang="zh-CN" altLang="en-US" sz="4400" b="1" dirty="0">
                <a:ea typeface="宋体" charset="-122"/>
              </a:rPr>
              <a:t>工质的基本性质与热力过程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79711" y="3733800"/>
            <a:ext cx="8353425" cy="904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4400" b="1" dirty="0" smtClean="0">
                <a:ea typeface="宋体" charset="-122"/>
              </a:rPr>
              <a:t>   3</a:t>
            </a:r>
            <a:r>
              <a:rPr lang="zh-CN" altLang="en-US" sz="4400" b="1" dirty="0" smtClean="0">
                <a:ea typeface="宋体" charset="-122"/>
              </a:rPr>
              <a:t>、热力循环（</a:t>
            </a: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热功转换设备、工作原理</a:t>
            </a:r>
            <a:r>
              <a:rPr lang="zh-CN" altLang="en-US" sz="4400" b="1" dirty="0" smtClean="0">
                <a:ea typeface="宋体" charset="-122"/>
              </a:rPr>
              <a:t>）</a:t>
            </a:r>
            <a:endParaRPr lang="zh-CN" altLang="en-US" sz="4400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260648"/>
            <a:ext cx="9612560" cy="854075"/>
          </a:xfrm>
          <a:noFill/>
          <a:ln/>
        </p:spPr>
        <p:txBody>
          <a:bodyPr lIns="92075" tIns="46038" rIns="92075" bIns="46038"/>
          <a:lstStyle/>
          <a:p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</a:rPr>
              <a:t>、按真实比热计算理想气体的热容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27088" y="3933825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根据实验结果整理</a:t>
            </a:r>
            <a:r>
              <a:rPr lang="zh-CN" altLang="en-US" sz="3600" b="1"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500563" y="1557338"/>
          <a:ext cx="1631950" cy="608012"/>
        </p:xfrm>
        <a:graphic>
          <a:graphicData uri="http://schemas.openxmlformats.org/presentationml/2006/ole">
            <p:oleObj spid="_x0000_s21525" r:id="rId3" imgW="624468" imgH="203908" progId="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692275" y="1557338"/>
          <a:ext cx="1530350" cy="608012"/>
        </p:xfrm>
        <a:graphic>
          <a:graphicData uri="http://schemas.openxmlformats.org/presentationml/2006/ole">
            <p:oleObj spid="_x0000_s21526" r:id="rId4" imgW="586236" imgH="203908" progId="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619250" y="2205038"/>
          <a:ext cx="2692400" cy="1065212"/>
        </p:xfrm>
        <a:graphic>
          <a:graphicData uri="http://schemas.openxmlformats.org/presentationml/2006/ole">
            <p:oleObj spid="_x0000_s21527" r:id="rId5" imgW="994052" imgH="395072" progId="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427538" y="2205038"/>
          <a:ext cx="2789237" cy="1063625"/>
        </p:xfrm>
        <a:graphic>
          <a:graphicData uri="http://schemas.openxmlformats.org/presentationml/2006/ole">
            <p:oleObj spid="_x0000_s21528" r:id="rId6" imgW="1032284" imgH="395072" progId="">
              <p:embed/>
            </p:oleObj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50825" y="3357563"/>
            <a:ext cx="9396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理想气体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800" b="1" i="1" baseline="-25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v,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P   </a:t>
            </a:r>
            <a:r>
              <a:rPr lang="zh-CN" altLang="en-US" sz="2800">
                <a:solidFill>
                  <a:srgbClr val="000099"/>
                </a:solidFill>
                <a:latin typeface="Times New Roman" panose="02020603050405020304" pitchFamily="18" charset="0"/>
              </a:rPr>
              <a:t>也</a:t>
            </a:r>
            <a:r>
              <a:rPr lang="zh-CN" altLang="en-US" sz="2800" b="1">
                <a:latin typeface="Times New Roman" panose="02020603050405020304" pitchFamily="18" charset="0"/>
              </a:rPr>
              <a:t>只与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800" b="1">
                <a:latin typeface="Times New Roman" panose="02020603050405020304" pitchFamily="18" charset="0"/>
              </a:rPr>
              <a:t>有关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且是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800" b="1">
                <a:latin typeface="Times New Roman" panose="02020603050405020304" pitchFamily="18" charset="0"/>
              </a:rPr>
              <a:t>的复杂函数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284663" y="40767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(P123</a:t>
            </a:r>
            <a:r>
              <a:rPr lang="zh-CN" altLang="en-US" b="1"/>
              <a:t>附表</a:t>
            </a:r>
            <a:r>
              <a:rPr lang="en-US" altLang="zh-CN" b="1"/>
              <a:t>4)</a:t>
            </a:r>
            <a:endParaRPr lang="zh-CN" altLang="en-US" b="1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>
            <p:ph idx="1"/>
          </p:nvPr>
        </p:nvGraphicFramePr>
        <p:xfrm>
          <a:off x="1403350" y="4508500"/>
          <a:ext cx="5473700" cy="668338"/>
        </p:xfrm>
        <a:graphic>
          <a:graphicData uri="http://schemas.openxmlformats.org/presentationml/2006/ole">
            <p:oleObj spid="_x0000_s21529" r:id="rId7" imgW="2069202" imgH="253890" progId="">
              <p:embed/>
            </p:oleObj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1331913" y="6092825"/>
          <a:ext cx="5272087" cy="668338"/>
        </p:xfrm>
        <a:graphic>
          <a:graphicData uri="http://schemas.openxmlformats.org/presentationml/2006/ole">
            <p:oleObj spid="_x0000_s21530" r:id="rId8" imgW="1993035" imgH="253890" progId="">
              <p:embed/>
            </p:oleObj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1403350" y="5300663"/>
          <a:ext cx="6011863" cy="635000"/>
        </p:xfrm>
        <a:graphic>
          <a:graphicData uri="http://schemas.openxmlformats.org/presentationml/2006/ole">
            <p:oleObj spid="_x0000_s21531" r:id="rId9" imgW="2273300" imgH="241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12" grpId="0" autoUpdateAnimBg="0"/>
      <p:bldP spid="2151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33400" y="1219200"/>
          <a:ext cx="1274763" cy="985838"/>
        </p:xfrm>
        <a:graphic>
          <a:graphicData uri="http://schemas.openxmlformats.org/presentationml/2006/ole">
            <p:oleObj spid="_x0000_s22576" r:id="rId3" imgW="509992" imgH="395244" progId="">
              <p:embed/>
            </p:oleObj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4000" b="1" dirty="0">
                <a:latin typeface="Times New Roman" panose="02020603050405020304" pitchFamily="18" charset="0"/>
                <a:ea typeface="楷体_GB2312" pitchFamily="1" charset="-122"/>
              </a:rPr>
              <a:t>、按平均比热</a:t>
            </a:r>
            <a:r>
              <a:rPr lang="zh-CN" altLang="en-US" sz="4000" b="1" dirty="0">
                <a:ea typeface="楷体_GB2312" pitchFamily="1" charset="-122"/>
              </a:rPr>
              <a:t>计算理想气体的热容</a:t>
            </a:r>
            <a:endParaRPr lang="zh-CN" altLang="en-US" sz="4000" b="1" i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5867400" y="4267200"/>
            <a:ext cx="3048000" cy="0"/>
          </a:xfrm>
          <a:prstGeom prst="line">
            <a:avLst/>
          </a:prstGeom>
          <a:noFill/>
          <a:ln w="19050" cap="sq" cmpd="sng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5867400" y="1295400"/>
            <a:ext cx="0" cy="2971800"/>
          </a:xfrm>
          <a:prstGeom prst="line">
            <a:avLst/>
          </a:prstGeom>
          <a:noFill/>
          <a:ln w="19050" cap="sq" cmpd="sng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610600" y="44196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latin typeface="Times New Roman" panose="02020603050405020304" pitchFamily="18" charset="0"/>
              </a:rPr>
              <a:t>t 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6659563" y="2997200"/>
            <a:ext cx="0" cy="1266825"/>
          </a:xfrm>
          <a:prstGeom prst="line">
            <a:avLst/>
          </a:prstGeom>
          <a:noFill/>
          <a:ln w="25400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885113" y="2060575"/>
            <a:ext cx="0" cy="2238375"/>
          </a:xfrm>
          <a:prstGeom prst="line">
            <a:avLst/>
          </a:prstGeom>
          <a:noFill/>
          <a:ln w="25400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696200" y="4343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="1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477000" y="4343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580063" y="981075"/>
            <a:ext cx="201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1">
                <a:solidFill>
                  <a:schemeClr val="accent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200" b="1" i="1">
                <a:latin typeface="Times New Roman" panose="02020603050405020304" pitchFamily="18" charset="0"/>
              </a:rPr>
              <a:t>c</a:t>
            </a:r>
            <a:r>
              <a:rPr lang="en-US" altLang="zh-CN" sz="3200" b="1">
                <a:latin typeface="Times New Roman" panose="02020603050405020304" pitchFamily="18" charset="0"/>
              </a:rPr>
              <a:t>  (</a:t>
            </a:r>
            <a:r>
              <a:rPr lang="en-US" altLang="zh-CN" sz="3200" b="1" i="1">
                <a:latin typeface="Times New Roman" panose="02020603050405020304" pitchFamily="18" charset="0"/>
              </a:rPr>
              <a:t>c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p </a:t>
            </a:r>
            <a:r>
              <a:rPr lang="en-US" altLang="zh-CN" sz="3200" b="1" i="1">
                <a:latin typeface="Times New Roman" panose="02020603050405020304" pitchFamily="18" charset="0"/>
              </a:rPr>
              <a:t>,c</a:t>
            </a:r>
            <a:r>
              <a:rPr lang="en-US" altLang="zh-CN" sz="3200" b="1" baseline="-25000">
                <a:latin typeface="Times New Roman" panose="02020603050405020304" pitchFamily="18" charset="0"/>
              </a:rPr>
              <a:t>v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en-US" altLang="zh-CN" sz="2800" i="1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5867400" y="2636838"/>
            <a:ext cx="19812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7740650" y="2492375"/>
          <a:ext cx="701675" cy="765175"/>
        </p:xfrm>
        <a:graphic>
          <a:graphicData uri="http://schemas.openxmlformats.org/presentationml/2006/ole">
            <p:oleObj spid="_x0000_s22577" r:id="rId4" imgW="281354" imgH="306931" progId="">
              <p:embed/>
            </p:oleObj>
          </a:graphicData>
        </a:graphic>
      </p:graphicFrame>
      <p:sp>
        <p:nvSpPr>
          <p:cNvPr id="22542" name="Line 14"/>
          <p:cNvSpPr>
            <a:spLocks noChangeAspect="1" noChangeShapeType="1"/>
          </p:cNvSpPr>
          <p:nvPr/>
        </p:nvSpPr>
        <p:spPr bwMode="auto">
          <a:xfrm>
            <a:off x="7377113" y="2590800"/>
            <a:ext cx="482600" cy="60642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7648575" y="2378075"/>
            <a:ext cx="228600" cy="304800"/>
          </a:xfrm>
          <a:prstGeom prst="line">
            <a:avLst/>
          </a:prstGeom>
          <a:noFill/>
          <a:ln w="12700" cap="sq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4" name="Line 16"/>
          <p:cNvSpPr>
            <a:spLocks noChangeAspect="1" noChangeShapeType="1"/>
          </p:cNvSpPr>
          <p:nvPr/>
        </p:nvSpPr>
        <p:spPr bwMode="auto">
          <a:xfrm>
            <a:off x="7019925" y="2852738"/>
            <a:ext cx="852488" cy="104933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6659563" y="3213100"/>
            <a:ext cx="914400" cy="1066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659563" y="3789363"/>
            <a:ext cx="381000" cy="457200"/>
          </a:xfrm>
          <a:prstGeom prst="line">
            <a:avLst/>
          </a:prstGeom>
          <a:noFill/>
          <a:ln w="9525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533400" y="2362200"/>
          <a:ext cx="1722438" cy="889000"/>
        </p:xfrm>
        <a:graphic>
          <a:graphicData uri="http://schemas.openxmlformats.org/presentationml/2006/ole">
            <p:oleObj spid="_x0000_s22578" r:id="rId5" imgW="687890" imgH="356684" progId="">
              <p:embed/>
            </p:oleObj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2987675" y="3716338"/>
          <a:ext cx="2084388" cy="1371600"/>
        </p:xfrm>
        <a:graphic>
          <a:graphicData uri="http://schemas.openxmlformats.org/presentationml/2006/ole">
            <p:oleObj spid="_x0000_s22579" r:id="rId6" imgW="777399" imgH="509770" progId="">
              <p:embed/>
            </p:oleObj>
          </a:graphicData>
        </a:graphic>
      </p:graphicFrame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284663" y="6092825"/>
            <a:ext cx="3348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查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P124</a:t>
            </a:r>
            <a:r>
              <a:rPr lang="zh-CN" altLang="en-US" sz="2400" b="1"/>
              <a:t>附表</a:t>
            </a:r>
            <a:r>
              <a:rPr lang="en-US" altLang="zh-CN" sz="2400" b="1"/>
              <a:t>5</a:t>
            </a:r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39750" y="3500438"/>
          <a:ext cx="2235200" cy="1549400"/>
        </p:xfrm>
        <a:graphic>
          <a:graphicData uri="http://schemas.openxmlformats.org/presentationml/2006/ole">
            <p:oleObj spid="_x0000_s22580" r:id="rId7" imgW="828376" imgH="573491" progId="">
              <p:embed/>
            </p:oleObj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1116013" y="5668963"/>
          <a:ext cx="2833687" cy="1189037"/>
        </p:xfrm>
        <a:graphic>
          <a:graphicData uri="http://schemas.openxmlformats.org/presentationml/2006/ole">
            <p:oleObj spid="_x0000_s22581" r:id="rId8" imgW="1185215" imgH="497026" progId="">
              <p:embed/>
            </p:oleObj>
          </a:graphicData>
        </a:graphic>
      </p:graphicFrame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7543800" y="12192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</a:rPr>
              <a:t>c=f </a:t>
            </a: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2553" name="未知"/>
          <p:cNvSpPr>
            <a:spLocks/>
          </p:cNvSpPr>
          <p:nvPr/>
        </p:nvSpPr>
        <p:spPr bwMode="auto">
          <a:xfrm>
            <a:off x="5867400" y="1905000"/>
            <a:ext cx="2057400" cy="1295400"/>
          </a:xfrm>
          <a:custGeom>
            <a:avLst/>
            <a:gdLst>
              <a:gd name="T0" fmla="*/ 0 w 1296"/>
              <a:gd name="T1" fmla="*/ 816 h 816"/>
              <a:gd name="T2" fmla="*/ 672 w 1296"/>
              <a:gd name="T3" fmla="*/ 624 h 816"/>
              <a:gd name="T4" fmla="*/ 1104 w 1296"/>
              <a:gd name="T5" fmla="*/ 288 h 816"/>
              <a:gd name="T6" fmla="*/ 1296 w 1296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816">
                <a:moveTo>
                  <a:pt x="0" y="816"/>
                </a:moveTo>
                <a:cubicBezTo>
                  <a:pt x="244" y="764"/>
                  <a:pt x="488" y="712"/>
                  <a:pt x="672" y="624"/>
                </a:cubicBezTo>
                <a:cubicBezTo>
                  <a:pt x="856" y="536"/>
                  <a:pt x="1000" y="392"/>
                  <a:pt x="1104" y="288"/>
                </a:cubicBezTo>
                <a:cubicBezTo>
                  <a:pt x="1208" y="184"/>
                  <a:pt x="1252" y="92"/>
                  <a:pt x="1296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2209800" y="2362200"/>
          <a:ext cx="2408238" cy="885825"/>
        </p:xfrm>
        <a:graphic>
          <a:graphicData uri="http://schemas.openxmlformats.org/presentationml/2006/ole">
            <p:oleObj spid="_x0000_s22582" r:id="rId9" imgW="828016" imgH="305729" progId="">
              <p:embed/>
            </p:oleObj>
          </a:graphicData>
        </a:graphic>
      </p:graphicFrame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5867400" y="3124200"/>
            <a:ext cx="762000" cy="0"/>
          </a:xfrm>
          <a:prstGeom prst="line">
            <a:avLst/>
          </a:prstGeom>
          <a:noFill/>
          <a:ln w="38100" cmpd="sng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6659563" y="2781300"/>
            <a:ext cx="126365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5148263" y="2205038"/>
          <a:ext cx="701675" cy="700087"/>
        </p:xfrm>
        <a:graphic>
          <a:graphicData uri="http://schemas.openxmlformats.org/presentationml/2006/ole">
            <p:oleObj spid="_x0000_s22583" r:id="rId10" imgW="282713" imgH="282713" progId="">
              <p:embed/>
            </p:oleObj>
          </a:graphicData>
        </a:graphic>
      </p:graphicFrame>
      <p:graphicFrame>
        <p:nvGraphicFramePr>
          <p:cNvPr id="22558" name="Object 30"/>
          <p:cNvGraphicFramePr>
            <a:graphicFrameLocks noChangeAspect="1"/>
          </p:cNvGraphicFramePr>
          <p:nvPr/>
        </p:nvGraphicFramePr>
        <p:xfrm>
          <a:off x="5148263" y="2924175"/>
          <a:ext cx="669925" cy="700088"/>
        </p:xfrm>
        <a:graphic>
          <a:graphicData uri="http://schemas.openxmlformats.org/presentationml/2006/ole">
            <p:oleObj spid="_x0000_s22584" r:id="rId11" imgW="269507" imgH="282341" progId="">
              <p:embed/>
            </p:oleObj>
          </a:graphicData>
        </a:graphic>
      </p:graphicFrame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6659563" y="6021388"/>
            <a:ext cx="173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t--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摄氏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179388" y="1268413"/>
            <a:ext cx="5562600" cy="381635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180975" y="1295400"/>
            <a:ext cx="575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求</a:t>
            </a:r>
            <a:r>
              <a:rPr lang="en-GB" altLang="en-US" sz="3200" b="1">
                <a:latin typeface="Times New Roman" panose="02020603050405020304" pitchFamily="18" charset="0"/>
              </a:rPr>
              <a:t>O</a:t>
            </a:r>
            <a:r>
              <a:rPr lang="en-GB" altLang="en-US" sz="3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在100-500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zh-CN" altLang="en-US" sz="3200" b="1">
                <a:latin typeface="Times New Roman" panose="02020603050405020304" pitchFamily="18" charset="0"/>
              </a:rPr>
              <a:t>平均定压热容</a:t>
            </a:r>
          </a:p>
        </p:txBody>
      </p:sp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827088" y="2276475"/>
          <a:ext cx="4530725" cy="1993900"/>
        </p:xfrm>
        <a:graphic>
          <a:graphicData uri="http://schemas.openxmlformats.org/presentationml/2006/ole">
            <p:oleObj spid="_x0000_s22585" r:id="rId12" imgW="1677128" imgH="736920" progId="">
              <p:embed/>
            </p:oleObj>
          </a:graphicData>
        </a:graphic>
      </p:graphicFrame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6659563" y="2781300"/>
            <a:ext cx="0" cy="2159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4" name="Object 36"/>
          <p:cNvGraphicFramePr>
            <a:graphicFrameLocks noChangeAspect="1"/>
          </p:cNvGraphicFramePr>
          <p:nvPr>
            <p:ph idx="1"/>
          </p:nvPr>
        </p:nvGraphicFramePr>
        <p:xfrm>
          <a:off x="250825" y="5084763"/>
          <a:ext cx="7561263" cy="615950"/>
        </p:xfrm>
        <a:graphic>
          <a:graphicData uri="http://schemas.openxmlformats.org/presentationml/2006/ole">
            <p:oleObj spid="_x0000_s22586" r:id="rId13" imgW="3429000" imgH="27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6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utoUpdateAnimBg="0"/>
      <p:bldP spid="22538" grpId="0" autoUpdateAnimBg="0"/>
      <p:bldP spid="22549" grpId="0" autoUpdateAnimBg="0"/>
      <p:bldP spid="22559" grpId="0" autoUpdateAnimBg="0"/>
      <p:bldP spid="2256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00113" y="333375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附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线性插值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081588" y="1271588"/>
          <a:ext cx="3768725" cy="1543050"/>
        </p:xfrm>
        <a:graphic>
          <a:graphicData uri="http://schemas.openxmlformats.org/presentationml/2006/ole">
            <p:oleObj spid="_x0000_s23568" r:id="rId5" imgW="1054558" imgH="431987" progId="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643438" y="3716338"/>
          <a:ext cx="4500562" cy="1298575"/>
        </p:xfrm>
        <a:graphic>
          <a:graphicData uri="http://schemas.openxmlformats.org/presentationml/2006/ole">
            <p:oleObj spid="_x0000_s23569" r:id="rId6" imgW="1498600" imgH="431800" progId="">
              <p:embed/>
            </p:oleObj>
          </a:graphicData>
        </a:graphic>
      </p:graphicFrame>
      <p:sp>
        <p:nvSpPr>
          <p:cNvPr id="235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179388" y="1484313"/>
            <a:ext cx="4252912" cy="4608512"/>
            <a:chOff x="0" y="0"/>
            <a:chExt cx="2679" cy="2903"/>
          </a:xfrm>
        </p:grpSpPr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0" y="0"/>
            <a:ext cx="2679" cy="2903"/>
          </p:xfrm>
          <a:graphic>
            <a:graphicData uri="http://schemas.openxmlformats.org/presentationml/2006/ole">
              <p:oleObj spid="_x0000_s23570" r:id="rId7" imgW="2734057" imgH="2962689" progId="PBrush">
                <p:embed/>
              </p:oleObj>
            </a:graphicData>
          </a:graphic>
        </p:graphicFrame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953" y="1814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baseline="30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2087" y="635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 baseline="30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68313" y="476250"/>
            <a:ext cx="5872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4</a:t>
            </a:r>
            <a:r>
              <a:rPr lang="zh-CN" altLang="en-US" sz="36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、按比热容的直线关系计算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6988" y="1268413"/>
            <a:ext cx="91170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    工程上为方便计算，将比热容和温度间的关系曲线近</a:t>
            </a:r>
          </a:p>
          <a:p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似以直线形式表示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3705225" y="1916113"/>
          <a:ext cx="1804988" cy="495300"/>
        </p:xfrm>
        <a:graphic>
          <a:graphicData uri="http://schemas.openxmlformats.org/presentationml/2006/ole">
            <p:oleObj spid="_x0000_s24588" r:id="rId3" imgW="647419" imgH="177723" progId="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15900" y="2565400"/>
          <a:ext cx="8928100" cy="1027113"/>
        </p:xfrm>
        <a:graphic>
          <a:graphicData uri="http://schemas.openxmlformats.org/presentationml/2006/ole">
            <p:oleObj spid="_x0000_s24589" r:id="rId4" imgW="3287873" imgH="583947" progId="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331913" y="3933825"/>
          <a:ext cx="2663825" cy="1362075"/>
        </p:xfrm>
        <a:graphic>
          <a:graphicData uri="http://schemas.openxmlformats.org/presentationml/2006/ole">
            <p:oleObj spid="_x0000_s24590" r:id="rId5" imgW="1765300" imgH="901700" progId="">
              <p:embed/>
            </p:oleObj>
          </a:graphicData>
        </a:graphic>
      </p:graphicFrame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79388" y="5589588"/>
            <a:ext cx="8893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若要计算</a:t>
            </a:r>
            <a:r>
              <a:rPr lang="en-US" altLang="zh-CN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</a:t>
            </a:r>
            <a:r>
              <a:rPr lang="en-US" altLang="zh-CN" sz="2800" b="1" baseline="-2500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到</a:t>
            </a:r>
            <a:r>
              <a:rPr lang="en-US" altLang="zh-CN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</a:t>
            </a:r>
            <a:r>
              <a:rPr lang="en-US" altLang="zh-CN" sz="2800" b="1" baseline="-2500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的平均比热容，只要将</a:t>
            </a:r>
            <a:r>
              <a:rPr lang="en-US" altLang="zh-CN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</a:t>
            </a:r>
            <a:r>
              <a:rPr lang="zh-CN" altLang="en-US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用（</a:t>
            </a:r>
            <a:r>
              <a:rPr lang="en-US" altLang="zh-CN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</a:t>
            </a:r>
            <a:r>
              <a:rPr lang="en-US" altLang="zh-CN" sz="2800" b="1" baseline="-2500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en-US" altLang="zh-CN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+t</a:t>
            </a:r>
            <a:r>
              <a:rPr lang="en-US" altLang="zh-CN" sz="2800" b="1" baseline="-25000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）代替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059113" y="6237288"/>
            <a:ext cx="289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（见</a:t>
            </a:r>
            <a:r>
              <a:rPr lang="en-US" altLang="zh-CN" sz="2800" b="1" dirty="0">
                <a:latin typeface="Times New Roman" panose="02020603050405020304" pitchFamily="18" charset="0"/>
              </a:rPr>
              <a:t>P125</a:t>
            </a:r>
            <a:r>
              <a:rPr lang="zh-CN" altLang="en-US" sz="2800" b="1" dirty="0">
                <a:latin typeface="Times New Roman" panose="02020603050405020304" pitchFamily="18" charset="0"/>
              </a:rPr>
              <a:t>附表</a:t>
            </a: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3" grpId="0" autoUpdateAnimBg="0"/>
      <p:bldP spid="2458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27088" y="549275"/>
            <a:ext cx="5414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5</a:t>
            </a:r>
            <a:r>
              <a:rPr lang="zh-CN" altLang="en-US" sz="36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、按气体热力性质表计算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555776" y="1556792"/>
            <a:ext cx="289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（见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P126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附表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42988" y="2276475"/>
          <a:ext cx="1787525" cy="617538"/>
        </p:xfrm>
        <a:graphic>
          <a:graphicData uri="http://schemas.openxmlformats.org/presentationml/2006/ole">
            <p:oleObj spid="_x0000_s26663" r:id="rId3" imgW="662990" imgH="229496" progId="">
              <p:embed/>
            </p:oleObj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3400" y="22860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389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2.   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v  </a:t>
            </a:r>
            <a:r>
              <a:rPr lang="zh-CN" altLang="en-US" sz="2800" b="1">
                <a:latin typeface="Times New Roman" panose="02020603050405020304" pitchFamily="18" charset="0"/>
              </a:rPr>
              <a:t>为真实比热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295400" y="3457575"/>
          <a:ext cx="2628900" cy="1076325"/>
        </p:xfrm>
        <a:graphic>
          <a:graphicData uri="http://schemas.openxmlformats.org/presentationml/2006/ole">
            <p:oleObj spid="_x0000_s26664" r:id="rId4" imgW="866232" imgH="356684" progId="">
              <p:embed/>
            </p:oleObj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9750" y="45085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v </a:t>
            </a:r>
            <a:r>
              <a:rPr lang="zh-CN" altLang="en-US" sz="2800" b="1">
                <a:latin typeface="Times New Roman" panose="02020603050405020304" pitchFamily="18" charset="0"/>
              </a:rPr>
              <a:t>为平均比热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331913" y="5157788"/>
          <a:ext cx="3824287" cy="992187"/>
        </p:xfrm>
        <a:graphic>
          <a:graphicData uri="http://schemas.openxmlformats.org/presentationml/2006/ole">
            <p:oleObj spid="_x0000_s26665" r:id="rId5" imgW="1171961" imgH="305729" progId="">
              <p:embed/>
            </p:oleObj>
          </a:graphicData>
        </a:graphic>
      </p:graphicFrame>
      <p:sp>
        <p:nvSpPr>
          <p:cNvPr id="26632" name="Rectangle 8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2305050" cy="690562"/>
          </a:xfrm>
          <a:noFill/>
          <a:ln/>
        </p:spPr>
        <p:txBody>
          <a:bodyPr lIns="92075" tIns="46038" rIns="92075" bIns="46038"/>
          <a:lstStyle/>
          <a:p>
            <a:r>
              <a:rPr lang="zh-CN" altLang="en-US" sz="4800" b="1">
                <a:ea typeface="楷体_GB2312" pitchFamily="1" charset="-122"/>
              </a:rPr>
              <a:t>总结</a:t>
            </a:r>
            <a:r>
              <a:rPr lang="en-US" altLang="zh-CN" sz="4800" b="1">
                <a:ea typeface="楷体_GB2312" pitchFamily="1" charset="-122"/>
              </a:rPr>
              <a:t>: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8313" y="6092825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气体热力性质表 </a:t>
            </a:r>
            <a:r>
              <a:rPr lang="zh-CN" altLang="en-US" sz="2400" b="1">
                <a:latin typeface="Times New Roman" panose="02020603050405020304" pitchFamily="18" charset="0"/>
              </a:rPr>
              <a:t>，直接查 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附表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8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5940425" y="6092825"/>
          <a:ext cx="2036763" cy="581025"/>
        </p:xfrm>
        <a:graphic>
          <a:graphicData uri="http://schemas.openxmlformats.org/presentationml/2006/ole">
            <p:oleObj spid="_x0000_s26666" r:id="rId6" imgW="751583" imgH="216558" progId="">
              <p:embed/>
            </p:oleObj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468313" y="1052513"/>
          <a:ext cx="1701800" cy="687387"/>
        </p:xfrm>
        <a:graphic>
          <a:graphicData uri="http://schemas.openxmlformats.org/presentationml/2006/ole">
            <p:oleObj spid="_x0000_s26667" r:id="rId7" imgW="647640" imgH="228600" progId="">
              <p:embed/>
            </p:oleObj>
          </a:graphicData>
        </a:graphic>
      </p:graphicFrame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2843213" y="836613"/>
            <a:ext cx="5791200" cy="1447800"/>
            <a:chOff x="0" y="0"/>
            <a:chExt cx="3648" cy="1200"/>
          </a:xfrm>
        </p:grpSpPr>
        <p:sp>
          <p:nvSpPr>
            <p:cNvPr id="26637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3552" cy="1200"/>
            </a:xfrm>
            <a:prstGeom prst="star32">
              <a:avLst>
                <a:gd name="adj" fmla="val 37500"/>
              </a:avLst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432" y="316"/>
              <a:ext cx="321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理想气体，任何过程</a:t>
              </a:r>
            </a:p>
          </p:txBody>
        </p:sp>
      </p:grpSp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5791200" y="2420938"/>
            <a:ext cx="3352800" cy="3200400"/>
            <a:chOff x="0" y="0"/>
            <a:chExt cx="2112" cy="2016"/>
          </a:xfrm>
        </p:grpSpPr>
        <p:grpSp>
          <p:nvGrpSpPr>
            <p:cNvPr id="26640" name="Group 16"/>
            <p:cNvGrpSpPr>
              <a:grpSpLocks/>
            </p:cNvGrpSpPr>
            <p:nvPr/>
          </p:nvGrpSpPr>
          <p:grpSpPr bwMode="auto">
            <a:xfrm>
              <a:off x="0" y="0"/>
              <a:ext cx="2112" cy="2016"/>
              <a:chOff x="0" y="0"/>
              <a:chExt cx="2112" cy="2016"/>
            </a:xfrm>
          </p:grpSpPr>
          <p:sp>
            <p:nvSpPr>
              <p:cNvPr id="26641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12" cy="2016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2" name="Line 18"/>
              <p:cNvSpPr>
                <a:spLocks noChangeShapeType="1"/>
              </p:cNvSpPr>
              <p:nvPr/>
            </p:nvSpPr>
            <p:spPr bwMode="auto">
              <a:xfrm>
                <a:off x="528" y="1632"/>
                <a:ext cx="1392" cy="0"/>
              </a:xfrm>
              <a:prstGeom prst="line">
                <a:avLst/>
              </a:prstGeom>
              <a:noFill/>
              <a:ln w="31750" cap="sq" cmpd="sng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 flipV="1">
                <a:off x="528" y="144"/>
                <a:ext cx="0" cy="1488"/>
              </a:xfrm>
              <a:prstGeom prst="line">
                <a:avLst/>
              </a:prstGeom>
              <a:noFill/>
              <a:ln w="31750" cap="sq" cmpd="sng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644" name="Group 20"/>
            <p:cNvGrpSpPr>
              <a:grpSpLocks/>
            </p:cNvGrpSpPr>
            <p:nvPr/>
          </p:nvGrpSpPr>
          <p:grpSpPr bwMode="auto">
            <a:xfrm>
              <a:off x="384" y="96"/>
              <a:ext cx="1536" cy="1872"/>
              <a:chOff x="0" y="0"/>
              <a:chExt cx="1536" cy="1872"/>
            </a:xfrm>
          </p:grpSpPr>
          <p:sp>
            <p:nvSpPr>
              <p:cNvPr id="26645" name="Rectangle 21"/>
              <p:cNvSpPr>
                <a:spLocks noChangeArrowheads="1"/>
              </p:cNvSpPr>
              <p:nvPr/>
            </p:nvSpPr>
            <p:spPr bwMode="auto">
              <a:xfrm>
                <a:off x="0" y="1468"/>
                <a:ext cx="6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3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GB" altLang="en-US" sz="36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 </a:t>
                </a:r>
                <a:r>
                  <a:rPr lang="en-GB" altLang="en-US" sz="3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GB" altLang="en-US" sz="36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3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6" name="Rectangle 22"/>
              <p:cNvSpPr>
                <a:spLocks noChangeArrowheads="1"/>
              </p:cNvSpPr>
              <p:nvPr/>
            </p:nvSpPr>
            <p:spPr bwMode="auto">
              <a:xfrm>
                <a:off x="844" y="0"/>
                <a:ext cx="6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3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GB" altLang="en-US" sz="36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 </a:t>
                </a:r>
                <a:r>
                  <a:rPr lang="en-GB" altLang="en-US" sz="3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GB" altLang="en-US" sz="3600" b="1" i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3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 flipV="1">
              <a:off x="864" y="624"/>
              <a:ext cx="720" cy="768"/>
            </a:xfrm>
            <a:prstGeom prst="line">
              <a:avLst/>
            </a:prstGeom>
            <a:noFill/>
            <a:ln w="38100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8" name="未知"/>
            <p:cNvSpPr>
              <a:spLocks/>
            </p:cNvSpPr>
            <p:nvPr/>
          </p:nvSpPr>
          <p:spPr bwMode="auto">
            <a:xfrm>
              <a:off x="816" y="624"/>
              <a:ext cx="768" cy="816"/>
            </a:xfrm>
            <a:custGeom>
              <a:avLst/>
              <a:gdLst>
                <a:gd name="T0" fmla="*/ 0 w 768"/>
                <a:gd name="T1" fmla="*/ 816 h 816"/>
                <a:gd name="T2" fmla="*/ 96 w 768"/>
                <a:gd name="T3" fmla="*/ 288 h 816"/>
                <a:gd name="T4" fmla="*/ 384 w 768"/>
                <a:gd name="T5" fmla="*/ 96 h 816"/>
                <a:gd name="T6" fmla="*/ 768 w 768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816">
                  <a:moveTo>
                    <a:pt x="0" y="816"/>
                  </a:moveTo>
                  <a:cubicBezTo>
                    <a:pt x="16" y="612"/>
                    <a:pt x="32" y="408"/>
                    <a:pt x="96" y="288"/>
                  </a:cubicBezTo>
                  <a:cubicBezTo>
                    <a:pt x="160" y="168"/>
                    <a:pt x="272" y="144"/>
                    <a:pt x="384" y="96"/>
                  </a:cubicBezTo>
                  <a:cubicBezTo>
                    <a:pt x="496" y="48"/>
                    <a:pt x="632" y="24"/>
                    <a:pt x="768" y="0"/>
                  </a:cubicBezTo>
                </a:path>
              </a:pathLst>
            </a:custGeom>
            <a:noFill/>
            <a:ln w="38100" cap="sq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9" name="未知"/>
            <p:cNvSpPr>
              <a:spLocks/>
            </p:cNvSpPr>
            <p:nvPr/>
          </p:nvSpPr>
          <p:spPr bwMode="auto">
            <a:xfrm>
              <a:off x="816" y="608"/>
              <a:ext cx="848" cy="832"/>
            </a:xfrm>
            <a:custGeom>
              <a:avLst/>
              <a:gdLst>
                <a:gd name="T0" fmla="*/ 0 w 848"/>
                <a:gd name="T1" fmla="*/ 816 h 832"/>
                <a:gd name="T2" fmla="*/ 576 w 848"/>
                <a:gd name="T3" fmla="*/ 816 h 832"/>
                <a:gd name="T4" fmla="*/ 816 w 848"/>
                <a:gd name="T5" fmla="*/ 720 h 832"/>
                <a:gd name="T6" fmla="*/ 768 w 848"/>
                <a:gd name="T7" fmla="*/ 528 h 832"/>
                <a:gd name="T8" fmla="*/ 768 w 848"/>
                <a:gd name="T9" fmla="*/ 336 h 832"/>
                <a:gd name="T10" fmla="*/ 816 w 848"/>
                <a:gd name="T11" fmla="*/ 192 h 832"/>
                <a:gd name="T12" fmla="*/ 768 w 848"/>
                <a:gd name="T13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8" h="832">
                  <a:moveTo>
                    <a:pt x="0" y="816"/>
                  </a:moveTo>
                  <a:cubicBezTo>
                    <a:pt x="220" y="824"/>
                    <a:pt x="440" y="832"/>
                    <a:pt x="576" y="816"/>
                  </a:cubicBezTo>
                  <a:cubicBezTo>
                    <a:pt x="712" y="800"/>
                    <a:pt x="784" y="768"/>
                    <a:pt x="816" y="720"/>
                  </a:cubicBezTo>
                  <a:cubicBezTo>
                    <a:pt x="848" y="672"/>
                    <a:pt x="776" y="592"/>
                    <a:pt x="768" y="528"/>
                  </a:cubicBezTo>
                  <a:cubicBezTo>
                    <a:pt x="760" y="464"/>
                    <a:pt x="760" y="392"/>
                    <a:pt x="768" y="336"/>
                  </a:cubicBezTo>
                  <a:cubicBezTo>
                    <a:pt x="776" y="280"/>
                    <a:pt x="816" y="248"/>
                    <a:pt x="816" y="192"/>
                  </a:cubicBezTo>
                  <a:cubicBezTo>
                    <a:pt x="816" y="136"/>
                    <a:pt x="776" y="32"/>
                    <a:pt x="76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650" name="Group 26"/>
            <p:cNvGrpSpPr>
              <a:grpSpLocks/>
            </p:cNvGrpSpPr>
            <p:nvPr/>
          </p:nvGrpSpPr>
          <p:grpSpPr bwMode="auto">
            <a:xfrm>
              <a:off x="528" y="432"/>
              <a:ext cx="1488" cy="1220"/>
              <a:chOff x="0" y="0"/>
              <a:chExt cx="1488" cy="1220"/>
            </a:xfrm>
          </p:grpSpPr>
          <p:sp>
            <p:nvSpPr>
              <p:cNvPr id="26651" name="Oval 27"/>
              <p:cNvSpPr>
                <a:spLocks noChangeArrowheads="1"/>
              </p:cNvSpPr>
              <p:nvPr/>
            </p:nvSpPr>
            <p:spPr bwMode="auto">
              <a:xfrm>
                <a:off x="288" y="96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2" name="Oval 28"/>
              <p:cNvSpPr>
                <a:spLocks noChangeArrowheads="1"/>
              </p:cNvSpPr>
              <p:nvPr/>
            </p:nvSpPr>
            <p:spPr bwMode="auto">
              <a:xfrm>
                <a:off x="1056" y="14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Rectangle 29"/>
              <p:cNvSpPr>
                <a:spLocks noChangeArrowheads="1"/>
              </p:cNvSpPr>
              <p:nvPr/>
            </p:nvSpPr>
            <p:spPr bwMode="auto">
              <a:xfrm>
                <a:off x="0" y="816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3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3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4" name="Rectangle 30"/>
              <p:cNvSpPr>
                <a:spLocks noChangeArrowheads="1"/>
              </p:cNvSpPr>
              <p:nvPr/>
            </p:nvSpPr>
            <p:spPr bwMode="auto">
              <a:xfrm>
                <a:off x="1228" y="0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3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3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6655" name="Object 31"/>
          <p:cNvGraphicFramePr>
            <a:graphicFrameLocks noChangeAspect="1"/>
          </p:cNvGraphicFramePr>
          <p:nvPr/>
        </p:nvGraphicFramePr>
        <p:xfrm>
          <a:off x="3324225" y="2286000"/>
          <a:ext cx="3914775" cy="617538"/>
        </p:xfrm>
        <a:graphic>
          <a:graphicData uri="http://schemas.openxmlformats.org/presentationml/2006/ole">
            <p:oleObj spid="_x0000_s26668" r:id="rId8" imgW="1453478" imgH="229496" progId="">
              <p:embed/>
            </p:oleObj>
          </a:graphicData>
        </a:graphic>
      </p:graphicFrame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2700338" y="188913"/>
            <a:ext cx="4967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理想气体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40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8" grpId="0" autoUpdateAnimBg="0"/>
      <p:bldP spid="26630" grpId="0" autoUpdateAnimBg="0"/>
      <p:bldP spid="26633" grpId="0" autoUpdateAnimBg="0"/>
      <p:bldP spid="2665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71550" y="2355850"/>
          <a:ext cx="2087563" cy="762000"/>
        </p:xfrm>
        <a:graphic>
          <a:graphicData uri="http://schemas.openxmlformats.org/presentationml/2006/ole">
            <p:oleObj spid="_x0000_s27670" r:id="rId3" imgW="662990" imgH="242246" progId="">
              <p:embed/>
            </p:oleObj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50825" y="242093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348038" y="2349500"/>
          <a:ext cx="2305050" cy="811213"/>
        </p:xfrm>
        <a:graphic>
          <a:graphicData uri="http://schemas.openxmlformats.org/presentationml/2006/ole">
            <p:oleObj spid="_x0000_s27671" r:id="rId4" imgW="688489" imgH="242246" progId="">
              <p:embed/>
            </p:oleObj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50825" y="3644900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p  </a:t>
            </a:r>
            <a:r>
              <a:rPr lang="zh-CN" altLang="en-US" sz="2800" b="1">
                <a:latin typeface="Times New Roman" panose="02020603050405020304" pitchFamily="18" charset="0"/>
              </a:rPr>
              <a:t>为真实比热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779838" y="3284538"/>
          <a:ext cx="2663825" cy="1106487"/>
        </p:xfrm>
        <a:graphic>
          <a:graphicData uri="http://schemas.openxmlformats.org/presentationml/2006/ole">
            <p:oleObj spid="_x0000_s27672" r:id="rId5" imgW="853493" imgH="356684" progId="">
              <p:embed/>
            </p:oleObj>
          </a:graphicData>
        </a:graphic>
      </p:graphicFrame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23850" y="4868863"/>
            <a:ext cx="374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p </a:t>
            </a:r>
            <a:r>
              <a:rPr lang="zh-CN" altLang="en-US" sz="2800" b="1">
                <a:latin typeface="Times New Roman" panose="02020603050405020304" pitchFamily="18" charset="0"/>
              </a:rPr>
              <a:t>为平均比热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563938" y="4724400"/>
          <a:ext cx="3529012" cy="1001713"/>
        </p:xfrm>
        <a:graphic>
          <a:graphicData uri="http://schemas.openxmlformats.org/presentationml/2006/ole">
            <p:oleObj spid="_x0000_s27673" r:id="rId6" imgW="1159727" imgH="331351" progId="">
              <p:embed/>
            </p:oleObj>
          </a:graphicData>
        </a:graphic>
      </p:graphicFrame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>
          <a:xfrm>
            <a:off x="-1317625" y="0"/>
            <a:ext cx="8782050" cy="762000"/>
          </a:xfrm>
          <a:noFill/>
          <a:ln/>
        </p:spPr>
        <p:txBody>
          <a:bodyPr lIns="92075" tIns="46038" rIns="92075" bIns="46038"/>
          <a:lstStyle/>
          <a:p>
            <a:r>
              <a:rPr lang="zh-CN" altLang="en-US" sz="4800" b="1">
                <a:ea typeface="楷体_GB2312" pitchFamily="1" charset="-122"/>
              </a:rPr>
              <a:t>理想气体</a:t>
            </a:r>
            <a:r>
              <a:rPr lang="zh-CN" altLang="en-US" sz="4800" b="1">
                <a:solidFill>
                  <a:srgbClr val="FF0000"/>
                </a:solidFill>
                <a:ea typeface="楷体_GB2312" pitchFamily="1" charset="-122"/>
                <a:sym typeface="Symbol" panose="05050102010706020507" pitchFamily="18" charset="2"/>
              </a:rPr>
              <a:t></a:t>
            </a:r>
            <a:r>
              <a:rPr lang="zh-CN" altLang="en-US" sz="4800" b="1">
                <a:solidFill>
                  <a:srgbClr val="FF0000"/>
                </a:solidFill>
                <a:ea typeface="楷体_GB2312" pitchFamily="1" charset="-122"/>
              </a:rPr>
              <a:t> </a:t>
            </a:r>
            <a:r>
              <a:rPr lang="en-US" altLang="zh-CN" sz="4800" b="1" i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4800" b="1">
                <a:ea typeface="楷体_GB2312" pitchFamily="1" charset="-122"/>
              </a:rPr>
              <a:t>的计算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50825" y="5949950"/>
            <a:ext cx="56165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气体热力性质表 </a:t>
            </a:r>
            <a:r>
              <a:rPr lang="zh-CN" altLang="en-US" sz="2800" b="1">
                <a:latin typeface="Times New Roman" panose="02020603050405020304" pitchFamily="18" charset="0"/>
              </a:rPr>
              <a:t>，直接查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附表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8</a:t>
            </a:r>
          </a:p>
          <a:p>
            <a:pPr>
              <a:spcBef>
                <a:spcPct val="50000"/>
              </a:spcBef>
            </a:pPr>
            <a:endParaRPr lang="en-US" altLang="zh-CN" sz="28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5940425" y="5949950"/>
          <a:ext cx="2592388" cy="752475"/>
        </p:xfrm>
        <a:graphic>
          <a:graphicData uri="http://schemas.openxmlformats.org/presentationml/2006/ole">
            <p:oleObj spid="_x0000_s27674" r:id="rId7" imgW="738845" imgH="216558" progId="">
              <p:embed/>
            </p:oleObj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323850" y="981075"/>
          <a:ext cx="2159000" cy="920750"/>
        </p:xfrm>
        <a:graphic>
          <a:graphicData uri="http://schemas.openxmlformats.org/presentationml/2006/ole">
            <p:oleObj spid="_x0000_s27675" r:id="rId8" imgW="650240" imgH="242246" progId="">
              <p:embed/>
            </p:oleObj>
          </a:graphicData>
        </a:graphic>
      </p:graphicFrame>
      <p:grpSp>
        <p:nvGrpSpPr>
          <p:cNvPr id="27661" name="Group 13"/>
          <p:cNvGrpSpPr>
            <a:grpSpLocks/>
          </p:cNvGrpSpPr>
          <p:nvPr/>
        </p:nvGrpSpPr>
        <p:grpSpPr bwMode="auto">
          <a:xfrm>
            <a:off x="2555875" y="765175"/>
            <a:ext cx="5791200" cy="1447800"/>
            <a:chOff x="0" y="0"/>
            <a:chExt cx="3648" cy="1200"/>
          </a:xfrm>
        </p:grpSpPr>
        <p:sp>
          <p:nvSpPr>
            <p:cNvPr id="27662" name="AutoShape 14"/>
            <p:cNvSpPr>
              <a:spLocks noChangeArrowheads="1"/>
            </p:cNvSpPr>
            <p:nvPr/>
          </p:nvSpPr>
          <p:spPr bwMode="auto">
            <a:xfrm>
              <a:off x="0" y="0"/>
              <a:ext cx="3552" cy="1200"/>
            </a:xfrm>
            <a:prstGeom prst="star32">
              <a:avLst>
                <a:gd name="adj" fmla="val 37500"/>
              </a:avLst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432" y="316"/>
              <a:ext cx="321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理想气体，任何过程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2852738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4000" b="1">
                <a:latin typeface="Times New Roman" panose="02020603050405020304" pitchFamily="18" charset="0"/>
              </a:rPr>
              <a:t>若定比热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-454025" y="-228600"/>
            <a:ext cx="6462713" cy="1417638"/>
          </a:xfrm>
          <a:noFill/>
          <a:ln/>
        </p:spPr>
        <p:txBody>
          <a:bodyPr lIns="92075" tIns="46038" rIns="92075" bIns="46038"/>
          <a:lstStyle/>
          <a:p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理想气体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的计算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0" y="1125538"/>
          <a:ext cx="9001125" cy="1250950"/>
        </p:xfrm>
        <a:graphic>
          <a:graphicData uri="http://schemas.openxmlformats.org/presentationml/2006/ole">
            <p:oleObj spid="_x0000_s28688" r:id="rId3" imgW="2997200" imgH="419100" progId="">
              <p:embed/>
            </p:oleObj>
          </a:graphicData>
        </a:graphic>
      </p:graphicFrame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3348038" y="2492375"/>
            <a:ext cx="5791200" cy="1447800"/>
            <a:chOff x="0" y="0"/>
            <a:chExt cx="3648" cy="1200"/>
          </a:xfrm>
        </p:grpSpPr>
        <p:sp>
          <p:nvSpPr>
            <p:cNvPr id="28678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3552" cy="1200"/>
            </a:xfrm>
            <a:prstGeom prst="star32">
              <a:avLst>
                <a:gd name="adj" fmla="val 37500"/>
              </a:avLst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432" y="316"/>
              <a:ext cx="321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理想气体，任何过程</a:t>
              </a:r>
            </a:p>
          </p:txBody>
        </p:sp>
      </p:grp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411413" y="1341438"/>
            <a:ext cx="431800" cy="7191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3200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148263" y="1341438"/>
            <a:ext cx="431800" cy="7905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3200" baseline="-250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</a:p>
        </p:txBody>
      </p:sp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755650" y="4005263"/>
            <a:ext cx="7777163" cy="2663825"/>
            <a:chOff x="0" y="0"/>
            <a:chExt cx="4325" cy="1608"/>
          </a:xfrm>
        </p:grpSpPr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0" y="0"/>
            <a:ext cx="4325" cy="1608"/>
          </p:xfrm>
          <a:graphic>
            <a:graphicData uri="http://schemas.openxmlformats.org/presentationml/2006/ole">
              <p:oleObj spid="_x0000_s28689" r:id="rId4" imgW="2374900" imgH="889000" progId="">
                <p:embed/>
              </p:oleObj>
            </a:graphicData>
          </a:graphic>
        </p:graphicFrame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1270" y="945"/>
              <a:ext cx="272" cy="49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32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588" y="174"/>
              <a:ext cx="272" cy="49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3200" i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32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6469063" cy="762000"/>
          </a:xfrm>
          <a:noFill/>
          <a:ln/>
        </p:spPr>
        <p:txBody>
          <a:bodyPr lIns="92075" tIns="46038" rIns="92075" bIns="46038"/>
          <a:lstStyle/>
          <a:p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理想气体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的计算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</a:rPr>
              <a:t>2</a:t>
            </a:r>
            <a:r>
              <a:rPr lang="zh-CN" altLang="en-US" sz="3600" b="1">
                <a:latin typeface="Times New Roman" panose="02020603050405020304" pitchFamily="18" charset="0"/>
              </a:rPr>
              <a:t>、真实比热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645025" y="3141663"/>
          <a:ext cx="3816350" cy="1100137"/>
        </p:xfrm>
        <a:graphic>
          <a:graphicData uri="http://schemas.openxmlformats.org/presentationml/2006/ole">
            <p:oleObj spid="_x0000_s29725" r:id="rId3" imgW="1363635" imgH="395072" progId="">
              <p:embed/>
            </p:oleObj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11188" y="5949950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查 </a:t>
            </a:r>
            <a:r>
              <a:rPr lang="en-US" altLang="zh-CN" sz="3200" b="1">
                <a:latin typeface="Times New Roman" panose="02020603050405020304" pitchFamily="18" charset="0"/>
              </a:rPr>
              <a:t>P126</a:t>
            </a: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附表</a:t>
            </a: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3200" b="1">
                <a:latin typeface="Times New Roman" panose="02020603050405020304" pitchFamily="18" charset="0"/>
              </a:rPr>
              <a:t>得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995738" y="5805488"/>
          <a:ext cx="658812" cy="908050"/>
        </p:xfrm>
        <a:graphic>
          <a:graphicData uri="http://schemas.openxmlformats.org/presentationml/2006/ole">
            <p:oleObj spid="_x0000_s29726" r:id="rId4" imgW="166911" imgH="231108" progId="">
              <p:embed/>
            </p:oleObj>
          </a:graphicData>
        </a:graphic>
      </p:graphicFrame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628650" y="1916113"/>
            <a:ext cx="8515350" cy="950912"/>
            <a:chOff x="0" y="0"/>
            <a:chExt cx="5364" cy="599"/>
          </a:xfrm>
        </p:grpSpPr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0" y="0"/>
            <a:ext cx="5364" cy="599"/>
          </p:xfrm>
          <a:graphic>
            <a:graphicData uri="http://schemas.openxmlformats.org/presentationml/2006/ole">
              <p:oleObj spid="_x0000_s29727" r:id="rId5" imgW="3846431" imgH="431613" progId="">
                <p:embed/>
              </p:oleObj>
            </a:graphicData>
          </a:graphic>
        </p:graphicFrame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1305" y="0"/>
              <a:ext cx="182" cy="49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3200" i="1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32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2938" y="0"/>
              <a:ext cx="227" cy="49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3200" i="1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320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</a:p>
          </p:txBody>
        </p:sp>
      </p:grpSp>
      <p:sp>
        <p:nvSpPr>
          <p:cNvPr id="29707" name="AutoShape 11"/>
          <p:cNvSpPr>
            <a:spLocks noChangeAspect="1" noChangeArrowheads="1"/>
          </p:cNvSpPr>
          <p:nvPr/>
        </p:nvSpPr>
        <p:spPr bwMode="auto">
          <a:xfrm rot="18076439">
            <a:off x="3924301" y="1773237"/>
            <a:ext cx="1249362" cy="1166813"/>
          </a:xfrm>
          <a:prstGeom prst="wedgeEllipseCallout">
            <a:avLst>
              <a:gd name="adj1" fmla="val -17852"/>
              <a:gd name="adj2" fmla="val 70000"/>
            </a:avLst>
          </a:prstGeom>
          <a:noFill/>
          <a:ln w="38100" cmpd="sng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spcBef>
                <a:spcPct val="20000"/>
              </a:spcBef>
            </a:pPr>
            <a:endParaRPr lang="zh-CN" altLang="en-US" sz="24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3708400" y="1773238"/>
            <a:ext cx="2667000" cy="1066800"/>
          </a:xfrm>
          <a:prstGeom prst="rect">
            <a:avLst/>
          </a:prstGeom>
          <a:noFill/>
          <a:ln w="31750" cap="sq" cmpd="sng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9" name="Group 13"/>
          <p:cNvGrpSpPr>
            <a:grpSpLocks/>
          </p:cNvGrpSpPr>
          <p:nvPr/>
        </p:nvGrpSpPr>
        <p:grpSpPr bwMode="auto">
          <a:xfrm>
            <a:off x="0" y="4437063"/>
            <a:ext cx="8921750" cy="1462087"/>
            <a:chOff x="0" y="0"/>
            <a:chExt cx="5784" cy="1021"/>
          </a:xfrm>
        </p:grpSpPr>
        <p:grpSp>
          <p:nvGrpSpPr>
            <p:cNvPr id="29710" name="Group 14"/>
            <p:cNvGrpSpPr>
              <a:grpSpLocks/>
            </p:cNvGrpSpPr>
            <p:nvPr/>
          </p:nvGrpSpPr>
          <p:grpSpPr bwMode="auto">
            <a:xfrm>
              <a:off x="3440" y="0"/>
              <a:ext cx="2344" cy="907"/>
              <a:chOff x="0" y="0"/>
              <a:chExt cx="2344" cy="737"/>
            </a:xfrm>
          </p:grpSpPr>
          <p:graphicFrame>
            <p:nvGraphicFramePr>
              <p:cNvPr id="29711" name="Object 15"/>
              <p:cNvGraphicFramePr>
                <a:graphicFrameLocks noChangeAspect="1"/>
              </p:cNvGraphicFramePr>
              <p:nvPr/>
            </p:nvGraphicFramePr>
            <p:xfrm>
              <a:off x="0" y="0"/>
              <a:ext cx="2344" cy="737"/>
            </p:xfrm>
            <a:graphic>
              <a:graphicData uri="http://schemas.openxmlformats.org/presentationml/2006/ole">
                <p:oleObj spid="_x0000_s29728" r:id="rId6" imgW="1376379" imgH="433305" progId="">
                  <p:embed/>
                </p:oleObj>
              </a:graphicData>
            </a:graphic>
          </p:graphicFrame>
          <p:sp>
            <p:nvSpPr>
              <p:cNvPr id="29712" name="Rectangle 16"/>
              <p:cNvSpPr>
                <a:spLocks noChangeArrowheads="1"/>
              </p:cNvSpPr>
              <p:nvPr/>
            </p:nvSpPr>
            <p:spPr bwMode="auto">
              <a:xfrm>
                <a:off x="1497" y="90"/>
                <a:ext cx="272" cy="498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3200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en-US" altLang="zh-CN" sz="3200" baseline="-250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g</a:t>
                </a:r>
              </a:p>
            </p:txBody>
          </p:sp>
        </p:grpSp>
        <p:grpSp>
          <p:nvGrpSpPr>
            <p:cNvPr id="29713" name="Group 17"/>
            <p:cNvGrpSpPr>
              <a:grpSpLocks/>
            </p:cNvGrpSpPr>
            <p:nvPr/>
          </p:nvGrpSpPr>
          <p:grpSpPr bwMode="auto">
            <a:xfrm>
              <a:off x="340" y="0"/>
              <a:ext cx="3538" cy="908"/>
              <a:chOff x="0" y="0"/>
              <a:chExt cx="3324" cy="733"/>
            </a:xfrm>
          </p:grpSpPr>
          <p:graphicFrame>
            <p:nvGraphicFramePr>
              <p:cNvPr id="29714" name="Object 18"/>
              <p:cNvGraphicFramePr>
                <a:graphicFrameLocks noChangeAspect="1"/>
              </p:cNvGraphicFramePr>
              <p:nvPr/>
            </p:nvGraphicFramePr>
            <p:xfrm>
              <a:off x="0" y="0"/>
              <a:ext cx="3324" cy="733"/>
            </p:xfrm>
            <a:graphic>
              <a:graphicData uri="http://schemas.openxmlformats.org/presentationml/2006/ole">
                <p:oleObj spid="_x0000_s29729" r:id="rId7" imgW="1955800" imgH="431800" progId="">
                  <p:embed/>
                </p:oleObj>
              </a:graphicData>
            </a:graphic>
          </p:graphicFrame>
          <p:sp>
            <p:nvSpPr>
              <p:cNvPr id="29715" name="Rectangle 19"/>
              <p:cNvSpPr>
                <a:spLocks noChangeArrowheads="1"/>
              </p:cNvSpPr>
              <p:nvPr/>
            </p:nvSpPr>
            <p:spPr bwMode="auto">
              <a:xfrm>
                <a:off x="2467" y="90"/>
                <a:ext cx="272" cy="49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3200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en-US" altLang="zh-CN" sz="3200" baseline="-250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g</a:t>
                </a:r>
              </a:p>
            </p:txBody>
          </p:sp>
        </p:grpSp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408" cy="102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l-GR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Δ</a:t>
              </a: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>
                <a:spcBef>
                  <a:spcPct val="50000"/>
                </a:spcBef>
              </a:pPr>
              <a:endParaRPr lang="el-GR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11188" y="3429000"/>
            <a:ext cx="4249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令标准状态熵变为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  <p:bldP spid="29707" grpId="0" bldLvl="0" animBg="1" autoUpdateAnimBg="0"/>
      <p:bldP spid="2971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8750" y="260350"/>
            <a:ext cx="930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:1 kg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空气从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0.1 MPa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100 ℃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变化到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0.5 MPa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1000  ℃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284663" y="765175"/>
          <a:ext cx="1246187" cy="639763"/>
        </p:xfrm>
        <a:graphic>
          <a:graphicData uri="http://schemas.openxmlformats.org/presentationml/2006/ole">
            <p:oleObj spid="_x0000_s32795" r:id="rId5" imgW="473393" imgH="243094" progId="">
              <p:embed/>
            </p:oleObj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203575" y="83661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403350" y="1341438"/>
            <a:ext cx="587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空气且压力不太高，作理想气体处理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692275" y="1844675"/>
          <a:ext cx="4722813" cy="796925"/>
        </p:xfrm>
        <a:graphic>
          <a:graphicData uri="http://schemas.openxmlformats.org/presentationml/2006/ole">
            <p:oleObj spid="_x0000_s32796" r:id="rId6" imgW="2107285" imgH="355446" progId="">
              <p:embed/>
            </p:oleObj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042988" y="2708275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a)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取定值比热容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查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P124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附表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3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042988" y="3213100"/>
          <a:ext cx="544512" cy="919163"/>
        </p:xfrm>
        <a:graphic>
          <a:graphicData uri="http://schemas.openxmlformats.org/presentationml/2006/ole">
            <p:oleObj spid="_x0000_s32797" r:id="rId7" imgW="3414818" imgH="863225" progId="">
              <p:embed/>
            </p:oleObj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4787900" y="3357563"/>
          <a:ext cx="3311525" cy="1008062"/>
        </p:xfrm>
        <a:graphic>
          <a:graphicData uri="http://schemas.openxmlformats.org/presentationml/2006/ole">
            <p:oleObj spid="_x0000_s32798" r:id="rId8" imgW="3414818" imgH="863225" progId="">
              <p:embed/>
            </p:oleObj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79388" y="836613"/>
            <a:ext cx="1433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求：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）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395288" y="13414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解：</a:t>
            </a:r>
          </a:p>
        </p:txBody>
      </p:sp>
      <p:sp>
        <p:nvSpPr>
          <p:cNvPr id="32780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32813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1619250" y="3213100"/>
          <a:ext cx="2809875" cy="965200"/>
        </p:xfrm>
        <a:graphic>
          <a:graphicData uri="http://schemas.openxmlformats.org/presentationml/2006/ole">
            <p:oleObj spid="_x0000_s32799" r:id="rId9" imgW="3414818" imgH="863225" progId="">
              <p:embed/>
            </p:oleObj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3995738" y="3213100"/>
          <a:ext cx="644525" cy="1008063"/>
        </p:xfrm>
        <a:graphic>
          <a:graphicData uri="http://schemas.openxmlformats.org/presentationml/2006/ole">
            <p:oleObj spid="_x0000_s32800" r:id="rId10" imgW="3414818" imgH="863225" progId="">
              <p:embed/>
            </p:oleObj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250825" y="3933825"/>
          <a:ext cx="8208963" cy="1195388"/>
        </p:xfrm>
        <a:graphic>
          <a:graphicData uri="http://schemas.openxmlformats.org/presentationml/2006/ole">
            <p:oleObj spid="_x0000_s32801" r:id="rId11" imgW="4011459" imgH="583947" progId="">
              <p:embed/>
            </p:oleObj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1331913" y="836613"/>
          <a:ext cx="2090737" cy="468312"/>
        </p:xfrm>
        <a:graphic>
          <a:graphicData uri="http://schemas.openxmlformats.org/presentationml/2006/ole">
            <p:oleObj spid="_x0000_s32802" r:id="rId12" imgW="851269" imgH="190583" progId="">
              <p:embed/>
            </p:oleObj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611188" y="5053013"/>
          <a:ext cx="6192837" cy="1804987"/>
        </p:xfrm>
        <a:graphic>
          <a:graphicData uri="http://schemas.openxmlformats.org/presentationml/2006/ole">
            <p:oleObj spid="_x0000_s32803" r:id="rId13" imgW="4686300" imgH="1155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  <p:bldP spid="32772" grpId="0" build="p" autoUpdateAnimBg="0"/>
      <p:bldP spid="32773" grpId="0" build="p" autoUpdateAnimBg="0"/>
      <p:bldP spid="32775" grpId="0" build="p" autoUpdateAnimBg="0"/>
      <p:bldP spid="32778" grpId="0" autoUpdateAnimBg="0"/>
      <p:bldP spid="3277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914400"/>
          </a:xfr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zh-CN" altLang="zh-CN" sz="4800" b="1">
                <a:solidFill>
                  <a:schemeClr val="tx1"/>
                </a:solidFill>
                <a:ea typeface="黑体" panose="02010609060101010101" pitchFamily="49" charset="-122"/>
              </a:rPr>
              <a:t>工程热力学研究的两大类工质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23850" y="1268760"/>
            <a:ext cx="7632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Times New Roman" panose="02020603050405020304" pitchFamily="18" charset="0"/>
              </a:rPr>
              <a:t>1 </a:t>
            </a:r>
            <a:r>
              <a:rPr lang="zh-CN" altLang="en-US" sz="4400" b="1" dirty="0">
                <a:latin typeface="Times New Roman" panose="02020603050405020304" pitchFamily="18" charset="0"/>
              </a:rPr>
              <a:t>、理想气体</a:t>
            </a:r>
            <a:r>
              <a:rPr lang="zh-CN" altLang="en-US" sz="4000" b="1" dirty="0">
                <a:latin typeface="Times New Roman" panose="02020603050405020304" pitchFamily="18" charset="0"/>
              </a:rPr>
              <a:t>（ </a:t>
            </a:r>
            <a:r>
              <a:rPr lang="en-US" altLang="zh-CN" sz="4000" b="1" dirty="0">
                <a:latin typeface="Times New Roman" panose="02020603050405020304" pitchFamily="18" charset="0"/>
              </a:rPr>
              <a:t>ideal gas</a:t>
            </a:r>
            <a:r>
              <a:rPr lang="zh-CN" altLang="en-US" sz="4000" b="1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66688" y="1773238"/>
            <a:ext cx="8977312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66FF66"/>
                </a:solidFill>
                <a:latin typeface="Times New Roman" panose="02020603050405020304" pitchFamily="18" charset="0"/>
              </a:rPr>
              <a:t>           </a:t>
            </a:r>
            <a:endParaRPr lang="zh-CN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95288" y="3933825"/>
            <a:ext cx="7086600" cy="8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4400" b="1" dirty="0">
                <a:latin typeface="Times New Roman" panose="02020603050405020304" pitchFamily="18" charset="0"/>
              </a:rPr>
              <a:t>2</a:t>
            </a:r>
            <a:r>
              <a:rPr lang="zh-CN" altLang="en-US" sz="4400" b="1" dirty="0">
                <a:latin typeface="Times New Roman" panose="02020603050405020304" pitchFamily="18" charset="0"/>
              </a:rPr>
              <a:t>、实际气体（ </a:t>
            </a:r>
            <a:r>
              <a:rPr lang="en-US" altLang="zh-CN" sz="4400" b="1" dirty="0">
                <a:latin typeface="Times New Roman" panose="02020603050405020304" pitchFamily="18" charset="0"/>
              </a:rPr>
              <a:t>real gas</a:t>
            </a:r>
            <a:r>
              <a:rPr lang="zh-CN" altLang="en-US" sz="4400" b="1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66688" y="4789488"/>
            <a:ext cx="8977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66FF66"/>
                </a:solidFill>
                <a:latin typeface="Times New Roman" panose="02020603050405020304" pitchFamily="18" charset="0"/>
              </a:rPr>
              <a:t>           </a:t>
            </a:r>
            <a:endParaRPr lang="zh-CN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6688" y="1988840"/>
            <a:ext cx="8977312" cy="184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66FF66"/>
                </a:solidFill>
                <a:ea typeface="宋体" charset="-122"/>
              </a:rPr>
              <a:t>           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</a:rPr>
              <a:t>可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用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</a:rPr>
              <a:t>简单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的式子描述</a:t>
            </a:r>
          </a:p>
          <a:p>
            <a:pPr algn="l">
              <a:spcBef>
                <a:spcPct val="0"/>
              </a:spcBef>
            </a:pPr>
            <a:r>
              <a:rPr lang="zh-CN" altLang="en-US" sz="3600" b="1" dirty="0">
                <a:solidFill>
                  <a:srgbClr val="FF3300"/>
                </a:solidFill>
                <a:ea typeface="宋体" charset="-122"/>
              </a:rPr>
              <a:t>           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如汽车发动机和航空发动机以空气为主的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</a:rPr>
              <a:t>燃气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、空调中的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</a:rPr>
              <a:t>湿空气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等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6688" y="4789488"/>
            <a:ext cx="8977312" cy="1739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 dirty="0">
                <a:solidFill>
                  <a:srgbClr val="66FF66"/>
                </a:solidFill>
                <a:ea typeface="宋体" charset="-122"/>
              </a:rPr>
              <a:t>           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</a:rPr>
              <a:t>不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能用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</a:rPr>
              <a:t>简单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的式子描述，真实工质</a:t>
            </a:r>
          </a:p>
          <a:p>
            <a:pPr algn="l">
              <a:spcBef>
                <a:spcPct val="0"/>
              </a:spcBef>
            </a:pPr>
            <a:r>
              <a:rPr lang="zh-CN" altLang="en-US" sz="3600" b="1" dirty="0">
                <a:solidFill>
                  <a:srgbClr val="FF3300"/>
                </a:solidFill>
                <a:ea typeface="宋体" charset="-122"/>
              </a:rPr>
              <a:t>           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火力发电的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</a:rPr>
              <a:t>水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和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</a:rPr>
              <a:t>水蒸气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、制冷空调中</a:t>
            </a:r>
            <a:r>
              <a:rPr lang="zh-CN" altLang="en-US" sz="3600" b="1" dirty="0">
                <a:solidFill>
                  <a:srgbClr val="FF0000"/>
                </a:solidFill>
                <a:ea typeface="宋体" charset="-122"/>
              </a:rPr>
              <a:t>制冷工质</a:t>
            </a: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01" grpId="0" autoUpdateAnimBg="0"/>
      <p:bldP spid="4102" grpId="0" autoUpdateAnimBg="0"/>
      <p:bldP spid="7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3988"/>
            <a:ext cx="3754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b)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用平均比热表计算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042988" y="765175"/>
          <a:ext cx="3600450" cy="1290638"/>
        </p:xfrm>
        <a:graphic>
          <a:graphicData uri="http://schemas.openxmlformats.org/presentationml/2006/ole">
            <p:oleObj spid="_x0000_s33812" r:id="rId5" imgW="1485900" imgH="533400" progId="">
              <p:embed/>
            </p:oleObj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755650" y="3258939"/>
          <a:ext cx="6264275" cy="746125"/>
        </p:xfrm>
        <a:graphic>
          <a:graphicData uri="http://schemas.openxmlformats.org/presentationml/2006/ole">
            <p:oleObj spid="_x0000_s33813" r:id="rId6" imgW="2350520" imgH="279521" progId="">
              <p:embed/>
            </p:oleObj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755650" y="4149725"/>
          <a:ext cx="4392613" cy="1289050"/>
        </p:xfrm>
        <a:graphic>
          <a:graphicData uri="http://schemas.openxmlformats.org/presentationml/2006/ole">
            <p:oleObj spid="_x0000_s33814" r:id="rId7" imgW="1993900" imgH="584200" progId="">
              <p:embed/>
            </p:oleObj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684213" y="2060575"/>
          <a:ext cx="8243887" cy="1125538"/>
        </p:xfrm>
        <a:graphic>
          <a:graphicData uri="http://schemas.openxmlformats.org/presentationml/2006/ole">
            <p:oleObj spid="_x0000_s33815" r:id="rId8" imgW="3808347" imgH="520474" progId="">
              <p:embed/>
            </p:oleObj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003800" y="1268413"/>
            <a:ext cx="439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查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P124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附表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P125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附表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3380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4114800" y="3282950"/>
          <a:ext cx="914400" cy="292100"/>
        </p:xfrm>
        <a:graphic>
          <a:graphicData uri="http://schemas.openxmlformats.org/presentationml/2006/ole">
            <p:oleObj spid="_x0000_s33816" r:id="rId9" imgW="139943" imgH="292608" progId="">
              <p:embed/>
            </p:oleObj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409575" y="5589588"/>
          <a:ext cx="8615363" cy="709612"/>
        </p:xfrm>
        <a:graphic>
          <a:graphicData uri="http://schemas.openxmlformats.org/presentationml/2006/ole">
            <p:oleObj spid="_x0000_s33817" r:id="rId10" imgW="7404100" imgH="609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  <p:bldP spid="3379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68313" y="404813"/>
            <a:ext cx="437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c)</a:t>
            </a:r>
            <a:r>
              <a:rPr lang="zh-CN" altLang="en-US" sz="2800" b="1">
                <a:latin typeface="Times New Roman" panose="02020603050405020304" pitchFamily="18" charset="0"/>
              </a:rPr>
              <a:t>按比热容的直线关系计算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827088" y="2133600"/>
          <a:ext cx="2665412" cy="419100"/>
        </p:xfrm>
        <a:graphic>
          <a:graphicData uri="http://schemas.openxmlformats.org/presentationml/2006/ole">
            <p:oleObj spid="_x0000_s34834" r:id="rId3" imgW="1536700" imgH="241300" progId="">
              <p:embed/>
            </p:oleObj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755650" y="1557338"/>
          <a:ext cx="3455988" cy="571500"/>
        </p:xfrm>
        <a:graphic>
          <a:graphicData uri="http://schemas.openxmlformats.org/presentationml/2006/ole">
            <p:oleObj spid="_x0000_s34835" r:id="rId4" imgW="1536033" imgH="253890" progId="">
              <p:embed/>
            </p:oleObj>
          </a:graphicData>
        </a:graphic>
      </p:graphicFrame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00113" y="981075"/>
            <a:ext cx="331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查</a:t>
            </a:r>
            <a:r>
              <a:rPr lang="en-US" altLang="zh-CN" sz="2400" b="1"/>
              <a:t>P125</a:t>
            </a:r>
            <a:r>
              <a:rPr lang="zh-CN" altLang="en-US" sz="2400" b="1"/>
              <a:t>附表</a:t>
            </a:r>
            <a:r>
              <a:rPr lang="en-US" altLang="zh-CN" sz="2400" b="1"/>
              <a:t>7</a:t>
            </a:r>
            <a:r>
              <a:rPr lang="zh-CN" altLang="en-US" sz="2400" b="1"/>
              <a:t>有</a:t>
            </a:r>
            <a:r>
              <a:rPr lang="en-US" altLang="zh-CN" sz="2400" b="1"/>
              <a:t>: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0" y="2420938"/>
          <a:ext cx="8675688" cy="814387"/>
        </p:xfrm>
        <a:graphic>
          <a:graphicData uri="http://schemas.openxmlformats.org/presentationml/2006/ole">
            <p:oleObj spid="_x0000_s34836" r:id="rId5" imgW="4201876" imgH="393529" progId="">
              <p:embed/>
            </p:oleObj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23850" y="3213100"/>
          <a:ext cx="2232025" cy="577850"/>
        </p:xfrm>
        <a:graphic>
          <a:graphicData uri="http://schemas.openxmlformats.org/presentationml/2006/ole">
            <p:oleObj spid="_x0000_s34837" r:id="rId6" imgW="1080438" imgH="279643" progId="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79388" y="3860800"/>
          <a:ext cx="7058025" cy="619125"/>
        </p:xfrm>
        <a:graphic>
          <a:graphicData uri="http://schemas.openxmlformats.org/presentationml/2006/ole">
            <p:oleObj spid="_x0000_s34838" r:id="rId7" imgW="3200400" imgH="279400" progId="">
              <p:embed/>
            </p:oleObj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79388" y="4581525"/>
          <a:ext cx="7129462" cy="619125"/>
        </p:xfrm>
        <a:graphic>
          <a:graphicData uri="http://schemas.openxmlformats.org/presentationml/2006/ole">
            <p:oleObj spid="_x0000_s34839" r:id="rId8" imgW="3225800" imgH="279400" progId="">
              <p:embed/>
            </p:oleObj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0" y="5445125"/>
          <a:ext cx="8964613" cy="769938"/>
        </p:xfrm>
        <a:graphic>
          <a:graphicData uri="http://schemas.openxmlformats.org/presentationml/2006/ole">
            <p:oleObj spid="_x0000_s34840" r:id="rId9" imgW="7086600" imgH="609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68313" y="11588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气体热力性质表计算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95738" y="54927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P126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附表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8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258888" y="549275"/>
          <a:ext cx="2016125" cy="623888"/>
        </p:xfrm>
        <a:graphic>
          <a:graphicData uri="http://schemas.openxmlformats.org/presentationml/2006/ole">
            <p:oleObj spid="_x0000_s35873" r:id="rId5" imgW="739811" imgH="229597" progId="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68313" y="2060575"/>
          <a:ext cx="2374900" cy="506413"/>
        </p:xfrm>
        <a:graphic>
          <a:graphicData uri="http://schemas.openxmlformats.org/presentationml/2006/ole">
            <p:oleObj spid="_x0000_s35874" r:id="rId6" imgW="1134238" imgH="242141" progId="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68313" y="2636838"/>
          <a:ext cx="2592387" cy="527050"/>
        </p:xfrm>
        <a:graphic>
          <a:graphicData uri="http://schemas.openxmlformats.org/presentationml/2006/ole">
            <p:oleObj spid="_x0000_s35875" r:id="rId7" imgW="1185215" imgH="242141" progId="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95288" y="3068638"/>
          <a:ext cx="1943100" cy="592137"/>
        </p:xfrm>
        <a:graphic>
          <a:graphicData uri="http://schemas.openxmlformats.org/presentationml/2006/ole">
            <p:oleObj spid="_x0000_s35876" r:id="rId8" imgW="752238" imgH="229496" progId="">
              <p:embed/>
            </p:oleObj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2700338" y="3170238"/>
          <a:ext cx="2951162" cy="565150"/>
        </p:xfrm>
        <a:graphic>
          <a:graphicData uri="http://schemas.openxmlformats.org/presentationml/2006/ole">
            <p:oleObj spid="_x0000_s35877" r:id="rId9" imgW="1261681" imgH="242141" progId="">
              <p:embed/>
            </p:oleObj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0" y="3644900"/>
          <a:ext cx="8532813" cy="998538"/>
        </p:xfrm>
        <a:graphic>
          <a:graphicData uri="http://schemas.openxmlformats.org/presentationml/2006/ole">
            <p:oleObj spid="_x0000_s35878" r:id="rId10" imgW="4113015" imgH="482391" progId="">
              <p:embed/>
            </p:oleObj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250825" y="4681538"/>
          <a:ext cx="2665413" cy="525462"/>
        </p:xfrm>
        <a:graphic>
          <a:graphicData uri="http://schemas.openxmlformats.org/presentationml/2006/ole">
            <p:oleObj spid="_x0000_s35879" r:id="rId11" imgW="1223448" imgH="242141" progId="">
              <p:embed/>
            </p:oleObj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3276600" y="4724400"/>
          <a:ext cx="2665413" cy="539750"/>
        </p:xfrm>
        <a:graphic>
          <a:graphicData uri="http://schemas.openxmlformats.org/presentationml/2006/ole">
            <p:oleObj spid="_x0000_s35880" r:id="rId12" imgW="1197960" imgH="242141" progId="">
              <p:embed/>
            </p:oleObj>
          </a:graphicData>
        </a:graphic>
      </p:graphicFrame>
      <p:sp>
        <p:nvSpPr>
          <p:cNvPr id="358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395288" y="1125538"/>
          <a:ext cx="7561262" cy="1065212"/>
        </p:xfrm>
        <a:graphic>
          <a:graphicData uri="http://schemas.openxmlformats.org/presentationml/2006/ole">
            <p:oleObj spid="_x0000_s35881" r:id="rId13" imgW="6423412" imgH="901309" progId="">
              <p:embed/>
            </p:oleObj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0" y="5300663"/>
          <a:ext cx="8332788" cy="1127125"/>
        </p:xfrm>
        <a:graphic>
          <a:graphicData uri="http://schemas.openxmlformats.org/presentationml/2006/ole">
            <p:oleObj spid="_x0000_s35882" r:id="rId14" imgW="6689996" imgH="901309" progId="">
              <p:embed/>
            </p:oleObj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0" y="6021388"/>
          <a:ext cx="8235950" cy="698500"/>
        </p:xfrm>
        <a:graphic>
          <a:graphicData uri="http://schemas.openxmlformats.org/presentationml/2006/ole">
            <p:oleObj spid="_x0000_s35883" r:id="rId15" imgW="6616700" imgH="558800" progId="">
              <p:embed/>
            </p:oleObj>
          </a:graphicData>
        </a:graphic>
      </p:graphicFrame>
      <p:graphicFrame>
        <p:nvGraphicFramePr>
          <p:cNvPr id="35860" name="Object 20"/>
          <p:cNvGraphicFramePr>
            <a:graphicFrameLocks noChangeAspect="1"/>
          </p:cNvGraphicFramePr>
          <p:nvPr/>
        </p:nvGraphicFramePr>
        <p:xfrm>
          <a:off x="6732588" y="6591300"/>
          <a:ext cx="1930400" cy="266700"/>
        </p:xfrm>
        <a:graphic>
          <a:graphicData uri="http://schemas.openxmlformats.org/presentationml/2006/ole">
            <p:oleObj spid="_x0000_s35884" r:id="rId16" imgW="1928726" imgH="26646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  <p:bldP spid="3584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23850" y="692150"/>
            <a:ext cx="882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定比热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:</a:t>
            </a:r>
            <a:r>
              <a:rPr lang="en-US" altLang="zh-CN" sz="2800"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Δ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u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= 646.2 kJkg; Δ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h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= 904.5 kJ/kg;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Δs=0.78 kJ/kg.K</a:t>
            </a:r>
            <a:endParaRPr lang="zh-CN" altLang="en-US" sz="24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50825" y="1341438"/>
            <a:ext cx="9650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平均比热表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Δ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u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= 732.1 kJ/kg; Δ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h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= 990.4kJkg ;Δs=0.893 kJ/kg.K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-69850" y="2133600"/>
            <a:ext cx="92138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气体热力性质表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Δ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u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= 731.6 kJ/kg;Δ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1" charset="-122"/>
              </a:rPr>
              <a:t>h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=989.9 kJ/kg; </a:t>
            </a:r>
            <a:r>
              <a:rPr lang="en-US" altLang="zh-CN" b="1"/>
              <a:t>Δs=0.89 kJ/kg.K</a:t>
            </a:r>
          </a:p>
          <a:p>
            <a:endParaRPr lang="en-US" altLang="zh-CN" sz="2400" b="1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900113" y="5157788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）在计算理想气体的焓和热力学能与压力变化</a:t>
            </a:r>
            <a:r>
              <a:rPr lang="zh-CN" altLang="en-US" sz="2400" b="1" smtClean="0">
                <a:latin typeface="Times New Roman" panose="02020603050405020304" pitchFamily="18" charset="0"/>
                <a:ea typeface="楷体_GB2312" pitchFamily="1" charset="-122"/>
              </a:rPr>
              <a:t>无关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50825" y="3716338"/>
            <a:ext cx="1830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讨论：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827088" y="4437063"/>
            <a:ext cx="4227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）定比热误差较大。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5288" y="635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汇总：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324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324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0" y="324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0" y="321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324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8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0" y="2852738"/>
            <a:ext cx="9758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比热容的直线关系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: 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1" charset="-122"/>
              </a:rPr>
              <a:t>Δ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1" charset="-122"/>
              </a:rPr>
              <a:t>u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1" charset="-122"/>
              </a:rPr>
              <a:t>= 683.96 kJ/kg;Δ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1" charset="-122"/>
              </a:rPr>
              <a:t>h 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1" charset="-122"/>
              </a:rPr>
              <a:t>=942.08 kJ/kg; </a:t>
            </a:r>
            <a:r>
              <a:rPr lang="en-US" altLang="zh-CN"/>
              <a:t>Δs=0.91</a:t>
            </a:r>
            <a:r>
              <a:rPr lang="en-US" altLang="zh-CN" sz="2000" b="1"/>
              <a:t> kJ/kg.K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36867" grpId="0" build="p" autoUpdateAnimBg="0"/>
      <p:bldP spid="36868" grpId="0" build="p" autoUpdateAnimBg="0"/>
      <p:bldP spid="36869" grpId="0" build="p" autoUpdateAnimBg="0"/>
      <p:bldP spid="36870" grpId="0" build="p" autoUpdateAnimBg="0"/>
      <p:bldP spid="36871" grpId="0" build="p" autoUpdateAnimBg="0"/>
      <p:bldP spid="36872" grpId="0" autoUpdateAnimBg="0"/>
      <p:bldP spid="36882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07988" y="0"/>
            <a:ext cx="8736012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>
                <a:latin typeface="Times New Roman" panose="02020603050405020304" pitchFamily="18" charset="0"/>
              </a:rPr>
              <a:t>2 kmol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某种理想气体由</a:t>
            </a:r>
            <a:r>
              <a:rPr lang="en-US" altLang="zh-CN" sz="2800" b="1">
                <a:latin typeface="Times New Roman" panose="02020603050405020304" pitchFamily="18" charset="0"/>
              </a:rPr>
              <a:t>127 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℃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5 atm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冷却到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27 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℃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1atm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已知该气体的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608513" y="765175"/>
          <a:ext cx="4535487" cy="592138"/>
        </p:xfrm>
        <a:graphic>
          <a:graphicData uri="http://schemas.openxmlformats.org/presentationml/2006/ole">
            <p:oleObj spid="_x0000_s37904" r:id="rId5" imgW="2335786" imgH="304668" progId="">
              <p:embed/>
            </p:oleObj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求上述过程的熵变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44488" y="21336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解：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755650" y="2636838"/>
          <a:ext cx="3538538" cy="903287"/>
        </p:xfrm>
        <a:graphic>
          <a:graphicData uri="http://schemas.openxmlformats.org/presentationml/2006/ole">
            <p:oleObj spid="_x0000_s37905" r:id="rId6" imgW="1892300" imgH="482600" progId="">
              <p:embed/>
            </p:oleObj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331913" y="3429000"/>
          <a:ext cx="5008562" cy="911225"/>
        </p:xfrm>
        <a:graphic>
          <a:graphicData uri="http://schemas.openxmlformats.org/presentationml/2006/ole">
            <p:oleObj spid="_x0000_s37906" r:id="rId7" imgW="2653148" imgH="482391" progId="">
              <p:embed/>
            </p:oleObj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347788" y="4437063"/>
          <a:ext cx="7472362" cy="792162"/>
        </p:xfrm>
        <a:graphic>
          <a:graphicData uri="http://schemas.openxmlformats.org/presentationml/2006/ole">
            <p:oleObj spid="_x0000_s37907" r:id="rId8" imgW="4074931" imgH="431613" progId="">
              <p:embed/>
            </p:oleObj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0" y="889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68450" y="2205038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因为是理想气体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84175" y="5589588"/>
            <a:ext cx="8759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b="1">
                <a:solidFill>
                  <a:srgbClr val="0000E2"/>
                </a:solidFill>
                <a:latin typeface="Times New Roman" panose="02020603050405020304" pitchFamily="18" charset="0"/>
                <a:ea typeface="楷体_GB2312" pitchFamily="1" charset="-122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气体热容为温度的函数时过程的熵变计算，没有什么困难，多个积分而已。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autoUpdateAnimBg="0"/>
      <p:bldP spid="37892" grpId="0" build="p" autoUpdateAnimBg="0"/>
      <p:bldP spid="37893" grpId="0" build="p" autoUpdateAnimBg="0"/>
      <p:bldP spid="37898" grpId="0" autoUpdateAnimBg="0"/>
      <p:bldP spid="3789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611188" y="4221163"/>
            <a:ext cx="7010400" cy="1676400"/>
          </a:xfrm>
          <a:prstGeom prst="irregularSeal1">
            <a:avLst/>
          </a:prstGeom>
          <a:solidFill>
            <a:srgbClr val="CCFFCC"/>
          </a:solidFill>
          <a:ln w="12700" cap="sq" cmpd="sng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258888" y="2060575"/>
            <a:ext cx="5029200" cy="1503363"/>
          </a:xfrm>
          <a:prstGeom prst="rect">
            <a:avLst/>
          </a:prstGeom>
          <a:noFill/>
          <a:ln w="38100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</a:rPr>
              <a:t>1. </a:t>
            </a:r>
            <a:r>
              <a:rPr lang="zh-CN" altLang="en-US" sz="3600" b="1">
                <a:latin typeface="Times New Roman" panose="02020603050405020304" pitchFamily="18" charset="0"/>
              </a:rPr>
              <a:t>分子之间没有作用力  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</a:rPr>
              <a:t>2. </a:t>
            </a:r>
            <a:r>
              <a:rPr lang="zh-CN" altLang="en-US" sz="3600" b="1">
                <a:latin typeface="Times New Roman" panose="02020603050405020304" pitchFamily="18" charset="0"/>
              </a:rPr>
              <a:t>分子本身不占容积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20713"/>
            <a:ext cx="9144000" cy="762000"/>
          </a:xfr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zh-CN" altLang="zh-CN" sz="4800" b="1" dirty="0">
                <a:solidFill>
                  <a:schemeClr val="tx1"/>
                </a:solidFill>
                <a:ea typeface="黑体" panose="02010609060101010101" pitchFamily="49" charset="-122"/>
              </a:rPr>
              <a:t>一 </a:t>
            </a:r>
            <a:r>
              <a:rPr lang="zh-CN" altLang="zh-CN" sz="48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理想气体</a:t>
            </a:r>
            <a:r>
              <a:rPr lang="zh-CN" altLang="en-US" sz="48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模型</a:t>
            </a:r>
            <a:endParaRPr lang="zh-CN" altLang="zh-CN" sz="48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979613" y="4581525"/>
            <a:ext cx="442753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现实中没有理想气体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 autoUpdateAnimBg="0"/>
      <p:bldP spid="51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4427538" y="3646487"/>
            <a:ext cx="12954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FFCC"/>
          </a:solidFill>
          <a:ln w="12700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8532812" cy="206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          </a:t>
            </a:r>
            <a:r>
              <a:rPr lang="zh-CN" altLang="en-US" sz="3600" b="1">
                <a:latin typeface="Times New Roman" panose="02020603050405020304" pitchFamily="18" charset="0"/>
              </a:rPr>
              <a:t>当实际气体 </a:t>
            </a:r>
            <a:r>
              <a:rPr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不太高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较大</a:t>
            </a:r>
            <a:r>
              <a:rPr lang="en-US" altLang="zh-CN" sz="3600" b="1">
                <a:latin typeface="Times New Roman" panose="02020603050405020304" pitchFamily="18" charset="0"/>
              </a:rPr>
              <a:t>,  </a:t>
            </a:r>
            <a:r>
              <a:rPr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3600" b="1">
                <a:latin typeface="Times New Roman" panose="02020603050405020304" pitchFamily="18" charset="0"/>
              </a:rPr>
              <a:t>不太低时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latin typeface="Times New Roman" panose="02020603050405020304" pitchFamily="18" charset="0"/>
              </a:rPr>
              <a:t>即处于</a:t>
            </a:r>
            <a:r>
              <a:rPr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远离液态</a:t>
            </a:r>
            <a:r>
              <a:rPr lang="zh-CN" altLang="en-US" sz="3600" b="1">
                <a:latin typeface="Times New Roman" panose="02020603050405020304" pitchFamily="18" charset="0"/>
              </a:rPr>
              <a:t>的</a:t>
            </a:r>
            <a:r>
              <a:rPr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稀薄</a:t>
            </a:r>
            <a:r>
              <a:rPr lang="zh-CN" altLang="en-US" sz="3600" b="1">
                <a:latin typeface="Times New Roman" panose="02020603050405020304" pitchFamily="18" charset="0"/>
              </a:rPr>
              <a:t>状态时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latin typeface="Times New Roman" panose="02020603050405020304" pitchFamily="18" charset="0"/>
              </a:rPr>
              <a:t>可视为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理想气体</a:t>
            </a:r>
            <a:r>
              <a:rPr lang="zh-CN" altLang="en-US" sz="3600" b="1">
                <a:latin typeface="Times New Roman" panose="02020603050405020304" pitchFamily="18" charset="0"/>
              </a:rPr>
              <a:t>。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064500" cy="823913"/>
          </a:xfr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zh-CN" altLang="zh-CN" sz="4800" b="1">
                <a:solidFill>
                  <a:schemeClr val="tx1"/>
                </a:solidFill>
                <a:ea typeface="黑体" panose="02010609060101010101" pitchFamily="49" charset="-122"/>
              </a:rPr>
              <a:t>二 哪些气体可当作理想气体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20765" y="3429000"/>
            <a:ext cx="3890809" cy="1311128"/>
          </a:xfrm>
          <a:prstGeom prst="rect">
            <a:avLst/>
          </a:prstGeom>
          <a:noFill/>
          <a:ln w="38100" cap="sq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T&gt;</a:t>
            </a: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常温，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p&lt;7MPa</a:t>
            </a:r>
          </a:p>
          <a:p>
            <a:pPr algn="ctr">
              <a:spcBef>
                <a:spcPct val="20000"/>
              </a:spcBef>
            </a:pPr>
            <a:r>
              <a:rPr lang="zh-CN" altLang="en-US" sz="3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的双原子分子气体</a:t>
            </a:r>
            <a:endParaRPr lang="zh-CN" altLang="en-US" sz="3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156325" y="3429000"/>
            <a:ext cx="2057400" cy="679450"/>
          </a:xfrm>
          <a:prstGeom prst="rect">
            <a:avLst/>
          </a:prstGeom>
          <a:noFill/>
          <a:ln w="38100" cap="sq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理想气体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004048" y="4252316"/>
            <a:ext cx="3963987" cy="617538"/>
          </a:xfrm>
          <a:prstGeom prst="rect">
            <a:avLst/>
          </a:prstGeom>
          <a:noFill/>
          <a:ln w="38100" cap="sq" cmpd="sng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, N</a:t>
            </a:r>
            <a:r>
              <a:rPr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, Air, CO, H</a:t>
            </a:r>
            <a:r>
              <a:rPr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4800" y="5013176"/>
            <a:ext cx="96774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如汽车发动机和航空发动机以空气为主的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燃气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等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04800" y="5573563"/>
            <a:ext cx="88392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三原子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分子（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O, CO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一般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不能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当作</a:t>
            </a:r>
            <a:r>
              <a:rPr lang="zh-CN" altLang="en-US" sz="32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理想气体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11138" y="6126013"/>
            <a:ext cx="8932862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特殊可以，如空调的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湿空气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，高温烟气的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CO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 autoUpdateAnimBg="0"/>
      <p:bldP spid="6150" grpId="0" animBg="1" autoUpdateAnimBg="0"/>
      <p:bldP spid="6151" grpId="0" animBg="1" autoUpdateAnimBg="0"/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924800" cy="701675"/>
          </a:xfrm>
          <a:solidFill>
            <a:srgbClr val="CCFFFF"/>
          </a:solidFill>
          <a:ln/>
        </p:spPr>
        <p:txBody>
          <a:bodyPr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§3-1  </a:t>
            </a:r>
            <a:r>
              <a:rPr lang="zh-CN" altLang="en-US" sz="4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理想气体状态方程</a:t>
            </a:r>
            <a:r>
              <a:rPr lang="zh-CN" altLang="en-US" sz="40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55650" y="2420938"/>
            <a:ext cx="617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zh-CN" altLang="en-US" sz="3200" b="1">
                <a:latin typeface="Times New Roman" panose="02020603050405020304" pitchFamily="18" charset="0"/>
              </a:rPr>
              <a:t>又称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克拉贝龙</a:t>
            </a:r>
            <a:r>
              <a:rPr lang="zh-CN" altLang="en-US" sz="3200" b="1">
                <a:latin typeface="Times New Roman" panose="02020603050405020304" pitchFamily="18" charset="0"/>
              </a:rPr>
              <a:t>方程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5940425" y="2781300"/>
            <a:ext cx="1873250" cy="1295400"/>
            <a:chOff x="0" y="0"/>
            <a:chExt cx="1180" cy="816"/>
          </a:xfrm>
        </p:grpSpPr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180" cy="816"/>
            </a:xfrm>
            <a:prstGeom prst="irregularSeal1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220" y="181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宋体" panose="02010600030101010101" pitchFamily="2" charset="-122"/>
                </a:rPr>
                <a:t>注意</a:t>
              </a:r>
              <a:r>
                <a:rPr lang="en-US" altLang="zh-CN" sz="3600" b="1">
                  <a:latin typeface="宋体" panose="02010600030101010101" pitchFamily="2" charset="-122"/>
                </a:rPr>
                <a:t>:</a:t>
              </a:r>
            </a:p>
          </p:txBody>
        </p:sp>
      </p:grp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940425" y="4941888"/>
            <a:ext cx="19050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</a:rPr>
              <a:t> 与R</a:t>
            </a:r>
            <a:r>
              <a:rPr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011863" y="4292600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摩尔容积</a:t>
            </a:r>
            <a:r>
              <a:rPr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7177" name="AutoShape 9"/>
          <p:cNvSpPr>
            <a:spLocks/>
          </p:cNvSpPr>
          <p:nvPr/>
        </p:nvSpPr>
        <p:spPr bwMode="auto">
          <a:xfrm>
            <a:off x="1238250" y="3644900"/>
            <a:ext cx="152400" cy="2590800"/>
          </a:xfrm>
          <a:prstGeom prst="leftBrace">
            <a:avLst>
              <a:gd name="adj1" fmla="val 141667"/>
              <a:gd name="adj2" fmla="val 50000"/>
            </a:avLst>
          </a:prstGeom>
          <a:noFill/>
          <a:ln w="25400" cap="sq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23850" y="3644900"/>
            <a:ext cx="9144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2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状态方程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019800" y="5683250"/>
            <a:ext cx="2819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统一单位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128713" y="151765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2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理想气体状态方程的四种形式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403350" y="3286125"/>
            <a:ext cx="3744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</a:rPr>
              <a:t>1mol: </a:t>
            </a:r>
            <a:r>
              <a:rPr lang="en-US" altLang="zh-CN" sz="3600" i="1">
                <a:latin typeface="Times New Roman" panose="02020603050405020304" pitchFamily="18" charset="0"/>
                <a:ea typeface="黑体" panose="02010609060101010101" pitchFamily="49" charset="-122"/>
              </a:rPr>
              <a:t>PV</a:t>
            </a:r>
            <a:r>
              <a:rPr lang="en-US" altLang="zh-CN" sz="36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600" i="1">
                <a:latin typeface="Times New Roman" panose="02020603050405020304" pitchFamily="18" charset="0"/>
                <a:ea typeface="黑体" panose="02010609060101010101" pitchFamily="49" charset="-122"/>
              </a:rPr>
              <a:t>RT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498600" y="4121150"/>
            <a:ext cx="3744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</a:rPr>
              <a:t>n mol: </a:t>
            </a:r>
            <a:r>
              <a:rPr lang="en-US" altLang="zh-CN" sz="3600" i="1">
                <a:latin typeface="Times New Roman" panose="02020603050405020304" pitchFamily="18" charset="0"/>
                <a:ea typeface="黑体" panose="02010609060101010101" pitchFamily="49" charset="-122"/>
              </a:rPr>
              <a:t>PV</a:t>
            </a: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600" i="1">
                <a:latin typeface="Times New Roman" panose="02020603050405020304" pitchFamily="18" charset="0"/>
                <a:ea typeface="黑体" panose="02010609060101010101" pitchFamily="49" charset="-122"/>
              </a:rPr>
              <a:t>nRT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498600" y="4911725"/>
            <a:ext cx="3744913" cy="641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</a:rPr>
              <a:t>1Kg: </a:t>
            </a:r>
            <a:r>
              <a:rPr lang="en-US" altLang="zh-CN" sz="3600" i="1">
                <a:latin typeface="Times New Roman" panose="02020603050405020304" pitchFamily="18" charset="0"/>
                <a:ea typeface="黑体" panose="02010609060101010101" pitchFamily="49" charset="-122"/>
              </a:rPr>
              <a:t>Pv</a:t>
            </a: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3600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36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3600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498600" y="5705475"/>
            <a:ext cx="3744913" cy="641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</a:rPr>
              <a:t>mKg : </a:t>
            </a:r>
            <a:r>
              <a:rPr lang="en-US" altLang="zh-CN" sz="3600" i="1">
                <a:latin typeface="Times New Roman" panose="02020603050405020304" pitchFamily="18" charset="0"/>
                <a:ea typeface="黑体" panose="02010609060101010101" pitchFamily="49" charset="-122"/>
              </a:rPr>
              <a:t>PV</a:t>
            </a:r>
            <a:r>
              <a:rPr lang="en-US" altLang="zh-CN" sz="3600">
                <a:latin typeface="Times New Roman" panose="02020603050405020304" pitchFamily="18" charset="0"/>
                <a:ea typeface="黑体" panose="02010609060101010101" pitchFamily="49" charset="-122"/>
              </a:rPr>
              <a:t>=m</a:t>
            </a:r>
            <a:r>
              <a:rPr lang="en-US" altLang="zh-CN" sz="3600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36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3600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5" grpId="0" autoUpdateAnimBg="0"/>
      <p:bldP spid="7176" grpId="0" autoUpdateAnimBg="0"/>
      <p:bldP spid="7178" grpId="0" autoUpdateAnimBg="0"/>
      <p:bldP spid="7179" grpId="0" autoUpdateAnimBg="0"/>
      <p:bldP spid="7180" grpId="0" autoUpdateAnimBg="0"/>
      <p:bldP spid="7181" grpId="0" bldLvl="0" animBg="1" autoUpdateAnimBg="0"/>
      <p:bldP spid="7182" grpId="0" bldLvl="0" animBg="1" autoUpdateAnimBg="0"/>
      <p:bldP spid="7183" grpId="0" bldLvl="0" animBg="1" autoUpdateAnimBg="0"/>
      <p:bldP spid="718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2725"/>
            <a:ext cx="8458200" cy="70167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楷体_GB2312" pitchFamily="49" charset="-122"/>
              </a:rPr>
              <a:t>摩尔容积</a:t>
            </a:r>
            <a:r>
              <a:rPr lang="en-US" altLang="zh-CN" sz="4000" b="1" smtClean="0">
                <a:latin typeface="Times New Roman" pitchFamily="18" charset="0"/>
                <a:ea typeface="楷体_GB2312" pitchFamily="49" charset="-122"/>
              </a:rPr>
              <a:t>Molar specific volume (</a:t>
            </a:r>
            <a:r>
              <a:rPr kumimoji="1" lang="en-US" altLang="zh-CN" sz="4000" b="1" i="1" smtClean="0">
                <a:latin typeface="Times New Roman" pitchFamily="18" charset="0"/>
              </a:rPr>
              <a:t>V</a:t>
            </a:r>
            <a:r>
              <a:rPr kumimoji="1" lang="en-US" altLang="zh-CN" sz="4000" b="1" baseline="-25000" smtClean="0">
                <a:latin typeface="Times New Roman" pitchFamily="18" charset="0"/>
              </a:rPr>
              <a:t>m</a:t>
            </a:r>
            <a:r>
              <a:rPr kumimoji="1" lang="en-US" altLang="zh-CN" sz="4000" b="1" smtClean="0">
                <a:latin typeface="Times New Roman" pitchFamily="18" charset="0"/>
              </a:rPr>
              <a:t>)</a:t>
            </a:r>
            <a:endParaRPr kumimoji="1" lang="en-US" altLang="zh-CN" sz="3600" b="1" baseline="-25000" smtClean="0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295400"/>
            <a:ext cx="7772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阿佛加德罗假说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Avogadro’s hypothesis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相同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 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下各理想气体的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摩尔容积</a:t>
            </a:r>
            <a:r>
              <a:rPr kumimoji="1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</a:t>
            </a:r>
            <a:r>
              <a:rPr kumimoji="1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3352800"/>
            <a:ext cx="3200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/>
                </a:solidFill>
                <a:ea typeface="宋体" charset="-122"/>
              </a:rPr>
              <a:t>在标准状况下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749675" y="3276600"/>
          <a:ext cx="4986338" cy="1412875"/>
        </p:xfrm>
        <a:graphic>
          <a:graphicData uri="http://schemas.openxmlformats.org/presentationml/2006/ole">
            <p:oleObj spid="_x0000_s60418" name="Equation" r:id="rId3" imgW="1384200" imgH="469800" progId="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810000" y="4648200"/>
          <a:ext cx="3905250" cy="950913"/>
        </p:xfrm>
        <a:graphic>
          <a:graphicData uri="http://schemas.openxmlformats.org/presentationml/2006/ole">
            <p:oleObj spid="_x0000_s60419" name="Equation" r:id="rId4" imgW="1295280" imgH="317160" progId="">
              <p:embed/>
            </p:oleObj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22338" y="5791200"/>
            <a:ext cx="3998210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36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</a:t>
            </a:r>
            <a:r>
              <a:rPr kumimoji="0" lang="zh-CN" altLang="en-US" sz="36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常用来表示数量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823912"/>
          </a:xfrm>
        </p:spPr>
        <p:txBody>
          <a:bodyPr/>
          <a:lstStyle/>
          <a:p>
            <a:r>
              <a:rPr lang="zh-CN" altLang="en-US" sz="4000"/>
              <a:t>     </a:t>
            </a:r>
            <a:r>
              <a:rPr lang="en-US" altLang="zh-CN" sz="4800" b="1" i="1">
                <a:latin typeface="Times New Roman" panose="02020603050405020304" pitchFamily="18" charset="0"/>
              </a:rPr>
              <a:t>R</a:t>
            </a:r>
            <a:r>
              <a:rPr lang="en-US" altLang="zh-CN" sz="4800" b="1" baseline="-25000">
                <a:latin typeface="Times New Roman" panose="02020603050405020304" pitchFamily="18" charset="0"/>
              </a:rPr>
              <a:t>g</a:t>
            </a:r>
            <a:r>
              <a:rPr lang="zh-CN" altLang="en-US" sz="4800" b="1"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en-US" altLang="zh-CN" sz="4800" b="1" i="1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zh-CN" altLang="en-US" sz="4800" b="1">
                <a:latin typeface="楷体_GB2312" pitchFamily="1" charset="-122"/>
                <a:ea typeface="楷体_GB2312" pitchFamily="1" charset="-122"/>
              </a:rPr>
              <a:t>的区别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p:oleObj spid="_x0000_s8209" r:id="rId3" imgW="115503" imgH="218173" progId="">
              <p:embed/>
            </p:oleObj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9750" y="1341438"/>
            <a:ext cx="5051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通用</a:t>
            </a:r>
            <a:r>
              <a:rPr lang="zh-CN" altLang="en-US" sz="2800" b="1">
                <a:latin typeface="Times New Roman" panose="02020603050405020304" pitchFamily="18" charset="0"/>
              </a:rPr>
              <a:t>气体常数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38941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en-US" altLang="zh-CN" sz="48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g</a:t>
            </a:r>
            <a:r>
              <a:rPr lang="zh-CN" altLang="en-US" sz="3600">
                <a:latin typeface="Times New Roman" panose="02020603050405020304" pitchFamily="18" charset="0"/>
              </a:rPr>
              <a:t>——</a:t>
            </a:r>
            <a:r>
              <a:rPr lang="zh-CN" altLang="en-US" sz="3600" b="1">
                <a:latin typeface="Times New Roman" panose="02020603050405020304" pitchFamily="18" charset="0"/>
              </a:rPr>
              <a:t>气体常数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364163" y="4797425"/>
            <a:ext cx="3779837" cy="579438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-----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摩尔质量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5445125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例如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575300" y="2060575"/>
            <a:ext cx="3395663" cy="6413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与气体种类无关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364163" y="4076700"/>
            <a:ext cx="3395662" cy="64135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与气体种类有关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39750" y="2133600"/>
            <a:ext cx="4535488" cy="6413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i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R=</a:t>
            </a: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8.3143[kJ/Kmol·K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>
            <p:ph idx="1"/>
          </p:nvPr>
        </p:nvGraphicFramePr>
        <p:xfrm>
          <a:off x="1331913" y="5618163"/>
          <a:ext cx="6840537" cy="1239837"/>
        </p:xfrm>
        <a:graphic>
          <a:graphicData uri="http://schemas.openxmlformats.org/presentationml/2006/ole">
            <p:oleObj spid="_x0000_s8210" r:id="rId4" imgW="2312404" imgH="419282" progId="">
              <p:embed/>
            </p:oleObj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203200" y="4021138"/>
          <a:ext cx="4740275" cy="1265237"/>
        </p:xfrm>
        <a:graphic>
          <a:graphicData uri="http://schemas.openxmlformats.org/presentationml/2006/ole">
            <p:oleObj spid="_x0000_s8211" r:id="rId5" imgW="1185215" imgH="369583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nimBg="1" autoUpdateAnimBg="0"/>
      <p:bldP spid="8200" grpId="0" autoUpdateAnimBg="0"/>
      <p:bldP spid="8201" grpId="0" animBg="1" autoUpdateAnimBg="0"/>
      <p:bldP spid="8202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Pages>0</Pages>
  <Words>1579</Words>
  <Characters>0</Characters>
  <Application>Microsoft Office PowerPoint</Application>
  <DocSecurity>0</DocSecurity>
  <PresentationFormat>全屏显示(4:3)</PresentationFormat>
  <Lines>0</Lines>
  <Paragraphs>310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默认设计模板</vt:lpstr>
      <vt:lpstr>Equation</vt:lpstr>
      <vt:lpstr>MathType 4.0 Equation</vt:lpstr>
      <vt:lpstr>第三章 工质的热力性质</vt:lpstr>
      <vt:lpstr>火力发电装置</vt:lpstr>
      <vt:lpstr>工程热力学的研究内容</vt:lpstr>
      <vt:lpstr>工程热力学研究的两大类工质</vt:lpstr>
      <vt:lpstr>一 理想气体模型</vt:lpstr>
      <vt:lpstr>二 哪些气体可当作理想气体</vt:lpstr>
      <vt:lpstr>§3-1  理想气体状态方程 </vt:lpstr>
      <vt:lpstr>摩尔容积Molar specific volume (Vm)</vt:lpstr>
      <vt:lpstr>     Rg与R的区别</vt:lpstr>
      <vt:lpstr>计算时注意事项</vt:lpstr>
      <vt:lpstr>计算时注意事项实例</vt:lpstr>
      <vt:lpstr>(比)热容</vt:lpstr>
      <vt:lpstr>幻灯片 13</vt:lpstr>
      <vt:lpstr>3 比热容是过程量还是状态量?</vt:lpstr>
      <vt:lpstr>4 定容比热容cv</vt:lpstr>
      <vt:lpstr>定容比热容cv</vt:lpstr>
      <vt:lpstr>5 定压比热容cp</vt:lpstr>
      <vt:lpstr>定压比热容cp</vt:lpstr>
      <vt:lpstr>cv和cp的说明</vt:lpstr>
      <vt:lpstr>常见工质的cv和cp的数值</vt:lpstr>
      <vt:lpstr>§3-3 理想气体的u、h、s和热容</vt:lpstr>
      <vt:lpstr>理想气体的内能u</vt:lpstr>
      <vt:lpstr>2   理想气体的内能u的计算</vt:lpstr>
      <vt:lpstr>幻灯片 24</vt:lpstr>
      <vt:lpstr>3 理想气体的焓的计算</vt:lpstr>
      <vt:lpstr>4   理想气体的cv和cp的关系</vt:lpstr>
      <vt:lpstr>5  理想气体的熵</vt:lpstr>
      <vt:lpstr>§3-2 理想气体热容、u、h和s的计算</vt:lpstr>
      <vt:lpstr>1、按定比热计算理想气体热容</vt:lpstr>
      <vt:lpstr>2、按真实比热计算理想气体的热容</vt:lpstr>
      <vt:lpstr>3、按平均比热计算理想气体的热容</vt:lpstr>
      <vt:lpstr>幻灯片 32</vt:lpstr>
      <vt:lpstr>幻灯片 33</vt:lpstr>
      <vt:lpstr>幻灯片 34</vt:lpstr>
      <vt:lpstr>总结:</vt:lpstr>
      <vt:lpstr>理想气体 h的计算</vt:lpstr>
      <vt:lpstr>理想气体s的计算</vt:lpstr>
      <vt:lpstr>理想气体s的计算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清华（TH）系列绿色制冷剂 TH  Series Of Environment-Friendly Refrigerants</dc:title>
  <dc:subject/>
  <dc:creator>dyy</dc:creator>
  <cp:keywords/>
  <dc:description/>
  <cp:lastModifiedBy>admin</cp:lastModifiedBy>
  <cp:revision>1257</cp:revision>
  <dcterms:created xsi:type="dcterms:W3CDTF">1999-06-28T01:28:23Z</dcterms:created>
  <dcterms:modified xsi:type="dcterms:W3CDTF">2018-04-24T16:20:07Z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