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0"/>
  </p:notesMasterIdLst>
  <p:sldIdLst>
    <p:sldId id="747" r:id="rId3"/>
    <p:sldId id="748" r:id="rId4"/>
    <p:sldId id="749" r:id="rId5"/>
    <p:sldId id="750" r:id="rId6"/>
    <p:sldId id="872" r:id="rId7"/>
    <p:sldId id="873" r:id="rId8"/>
    <p:sldId id="874" r:id="rId9"/>
    <p:sldId id="751" r:id="rId10"/>
    <p:sldId id="871" r:id="rId11"/>
    <p:sldId id="824" r:id="rId12"/>
    <p:sldId id="825" r:id="rId13"/>
    <p:sldId id="875" r:id="rId14"/>
    <p:sldId id="827" r:id="rId15"/>
    <p:sldId id="876" r:id="rId16"/>
    <p:sldId id="757" r:id="rId17"/>
    <p:sldId id="855" r:id="rId18"/>
    <p:sldId id="758" r:id="rId19"/>
    <p:sldId id="877" r:id="rId20"/>
    <p:sldId id="760" r:id="rId21"/>
    <p:sldId id="879" r:id="rId22"/>
    <p:sldId id="880" r:id="rId23"/>
    <p:sldId id="881" r:id="rId24"/>
    <p:sldId id="882" r:id="rId25"/>
    <p:sldId id="883" r:id="rId26"/>
    <p:sldId id="884" r:id="rId27"/>
    <p:sldId id="885" r:id="rId28"/>
    <p:sldId id="886" r:id="rId29"/>
    <p:sldId id="887" r:id="rId30"/>
    <p:sldId id="888" r:id="rId31"/>
    <p:sldId id="889" r:id="rId32"/>
    <p:sldId id="890" r:id="rId33"/>
    <p:sldId id="891" r:id="rId34"/>
    <p:sldId id="910" r:id="rId35"/>
    <p:sldId id="911" r:id="rId36"/>
    <p:sldId id="912" r:id="rId37"/>
    <p:sldId id="913" r:id="rId38"/>
    <p:sldId id="914" r:id="rId39"/>
    <p:sldId id="915" r:id="rId40"/>
    <p:sldId id="916" r:id="rId41"/>
    <p:sldId id="917" r:id="rId42"/>
    <p:sldId id="918" r:id="rId43"/>
    <p:sldId id="862" r:id="rId44"/>
    <p:sldId id="863" r:id="rId45"/>
    <p:sldId id="864" r:id="rId46"/>
    <p:sldId id="865" r:id="rId47"/>
    <p:sldId id="868" r:id="rId48"/>
    <p:sldId id="867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A02"/>
    <a:srgbClr val="CCFFFF"/>
    <a:srgbClr val="99FFCC"/>
    <a:srgbClr val="CCFFCC"/>
    <a:srgbClr val="FFCCFF"/>
    <a:srgbClr val="66FF66"/>
    <a:srgbClr val="FF00FF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9.wmf"/><Relationship Id="rId1" Type="http://schemas.openxmlformats.org/officeDocument/2006/relationships/image" Target="../media/image47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6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5.wmf"/><Relationship Id="rId5" Type="http://schemas.openxmlformats.org/officeDocument/2006/relationships/image" Target="../media/image70.wmf"/><Relationship Id="rId10" Type="http://schemas.openxmlformats.org/officeDocument/2006/relationships/image" Target="../media/image54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79.wmf"/><Relationship Id="rId7" Type="http://schemas.openxmlformats.org/officeDocument/2006/relationships/image" Target="../media/image86.wmf"/><Relationship Id="rId2" Type="http://schemas.openxmlformats.org/officeDocument/2006/relationships/image" Target="../media/image82.wmf"/><Relationship Id="rId1" Type="http://schemas.openxmlformats.org/officeDocument/2006/relationships/image" Target="../media/image77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9.wmf"/><Relationship Id="rId7" Type="http://schemas.openxmlformats.org/officeDocument/2006/relationships/image" Target="../media/image86.wmf"/><Relationship Id="rId2" Type="http://schemas.openxmlformats.org/officeDocument/2006/relationships/image" Target="../media/image88.wmf"/><Relationship Id="rId1" Type="http://schemas.openxmlformats.org/officeDocument/2006/relationships/image" Target="../media/image7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3.wmf"/><Relationship Id="rId7" Type="http://schemas.openxmlformats.org/officeDocument/2006/relationships/image" Target="../media/image51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6" Type="http://schemas.openxmlformats.org/officeDocument/2006/relationships/image" Target="../media/image96.wmf"/><Relationship Id="rId11" Type="http://schemas.openxmlformats.org/officeDocument/2006/relationships/image" Target="../media/image100.wmf"/><Relationship Id="rId5" Type="http://schemas.openxmlformats.org/officeDocument/2006/relationships/image" Target="../media/image95.wmf"/><Relationship Id="rId10" Type="http://schemas.openxmlformats.org/officeDocument/2006/relationships/image" Target="../media/image99.wmf"/><Relationship Id="rId4" Type="http://schemas.openxmlformats.org/officeDocument/2006/relationships/image" Target="../media/image94.wmf"/><Relationship Id="rId9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6" Type="http://schemas.openxmlformats.org/officeDocument/2006/relationships/image" Target="../media/image40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101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6" Type="http://schemas.openxmlformats.org/officeDocument/2006/relationships/image" Target="../media/image75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6" Type="http://schemas.openxmlformats.org/officeDocument/2006/relationships/image" Target="../media/image102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38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6" Type="http://schemas.openxmlformats.org/officeDocument/2006/relationships/image" Target="../media/image103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40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6" Type="http://schemas.openxmlformats.org/officeDocument/2006/relationships/image" Target="../media/image104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106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6" Type="http://schemas.openxmlformats.org/officeDocument/2006/relationships/image" Target="../media/image105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6.wmf"/><Relationship Id="rId1" Type="http://schemas.openxmlformats.org/officeDocument/2006/relationships/image" Target="../media/image77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12" Type="http://schemas.openxmlformats.org/officeDocument/2006/relationships/image" Target="../media/image118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5" Type="http://schemas.openxmlformats.org/officeDocument/2006/relationships/image" Target="../media/image11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2" Type="http://schemas.openxmlformats.org/officeDocument/2006/relationships/image" Target="../media/image122.emf"/><Relationship Id="rId16" Type="http://schemas.openxmlformats.org/officeDocument/2006/relationships/image" Target="../media/image136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5" Type="http://schemas.openxmlformats.org/officeDocument/2006/relationships/image" Target="../media/image135.emf"/><Relationship Id="rId10" Type="http://schemas.openxmlformats.org/officeDocument/2006/relationships/image" Target="../media/image130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25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1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1">
                <a:latin typeface="Times New Roman" panose="02020603050405020304" pitchFamily="18" charset="0"/>
              </a:defRPr>
            </a:lvl1pPr>
          </a:lstStyle>
          <a:p>
            <a:fld id="{89E2E247-E5E1-488C-AFA3-F0D2C424D9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72937-D46B-4D0B-A5B2-1CA0D6FBD1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A0608-AC73-4A80-8FB1-C4966BEE7B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FA88-B239-463A-B505-619EA1B9297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 bwMode="auto">
          <a:xfrm>
            <a:off x="0" y="-26988"/>
            <a:ext cx="9155113" cy="6884988"/>
            <a:chOff x="0" y="-17"/>
            <a:chExt cx="5767" cy="4337"/>
          </a:xfrm>
        </p:grpSpPr>
        <p:sp>
          <p:nvSpPr>
            <p:cNvPr id="5" name="Freeform 3"/>
            <p:cNvSpPr/>
            <p:nvPr/>
          </p:nvSpPr>
          <p:spPr bwMode="hidden">
            <a:xfrm>
              <a:off x="1632" y="-13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" name="Freeform 4"/>
            <p:cNvSpPr/>
            <p:nvPr/>
          </p:nvSpPr>
          <p:spPr bwMode="hidden">
            <a:xfrm>
              <a:off x="0" y="-15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Freeform 5"/>
            <p:cNvSpPr/>
            <p:nvPr/>
          </p:nvSpPr>
          <p:spPr bwMode="hidden">
            <a:xfrm>
              <a:off x="3744" y="-12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hidden">
            <a:xfrm>
              <a:off x="1920" y="-17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hidden">
            <a:xfrm>
              <a:off x="117" y="8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hidden">
            <a:xfrm rot="2702961" flipH="1">
              <a:off x="810" y="758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hidden">
            <a:xfrm>
              <a:off x="83" y="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2" name="Freeform 10"/>
            <p:cNvSpPr/>
            <p:nvPr/>
          </p:nvSpPr>
          <p:spPr bwMode="hidden">
            <a:xfrm rot="-2895842">
              <a:off x="-984" y="1033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" name="Freeform 11"/>
            <p:cNvSpPr/>
            <p:nvPr/>
          </p:nvSpPr>
          <p:spPr bwMode="hidden">
            <a:xfrm rot="-2305141">
              <a:off x="1331" y="905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" name="Freeform 12"/>
            <p:cNvSpPr/>
            <p:nvPr/>
          </p:nvSpPr>
          <p:spPr bwMode="hidden">
            <a:xfrm rot="2084418" flipH="1">
              <a:off x="1859" y="85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hidden">
            <a:xfrm>
              <a:off x="4250" y="-15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33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7" name="Freeform 15"/>
            <p:cNvSpPr/>
            <p:nvPr/>
          </p:nvSpPr>
          <p:spPr bwMode="invGray">
            <a:xfrm>
              <a:off x="1632" y="2479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" name="Freeform 16"/>
            <p:cNvSpPr/>
            <p:nvPr/>
          </p:nvSpPr>
          <p:spPr bwMode="invGray">
            <a:xfrm>
              <a:off x="0" y="2479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" name="Freeform 17"/>
            <p:cNvSpPr/>
            <p:nvPr/>
          </p:nvSpPr>
          <p:spPr bwMode="invGray">
            <a:xfrm>
              <a:off x="3744" y="2479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" name="Freeform 18"/>
            <p:cNvSpPr/>
            <p:nvPr/>
          </p:nvSpPr>
          <p:spPr bwMode="invGray">
            <a:xfrm>
              <a:off x="1920" y="2479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48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invGray">
            <a:xfrm>
              <a:off x="2583" y="2441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3" name="Freeform 21"/>
            <p:cNvSpPr/>
            <p:nvPr/>
          </p:nvSpPr>
          <p:spPr bwMode="invGray">
            <a:xfrm rot="18897039" flipH="1">
              <a:off x="1486" y="2409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4" name="Freeform 22"/>
            <p:cNvSpPr/>
            <p:nvPr/>
          </p:nvSpPr>
          <p:spPr bwMode="invGray">
            <a:xfrm rot="18897039" flipH="1">
              <a:off x="766" y="2409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invGray">
            <a:xfrm rot="18897039" flipH="1">
              <a:off x="31" y="2377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invGray">
            <a:xfrm flipH="1" flipV="1">
              <a:off x="576" y="2433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7" name="Freeform 25"/>
            <p:cNvSpPr/>
            <p:nvPr/>
          </p:nvSpPr>
          <p:spPr bwMode="invGray">
            <a:xfrm flipH="1" flipV="1">
              <a:off x="240" y="2433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8" name="Freeform 26"/>
            <p:cNvSpPr/>
            <p:nvPr/>
          </p:nvSpPr>
          <p:spPr bwMode="invGray">
            <a:xfrm flipH="1" flipV="1">
              <a:off x="3036" y="2481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9" name="Freeform 27"/>
            <p:cNvSpPr/>
            <p:nvPr/>
          </p:nvSpPr>
          <p:spPr bwMode="invGray">
            <a:xfrm flipH="1" flipV="1">
              <a:off x="3984" y="2433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" name="Freeform 28"/>
            <p:cNvSpPr/>
            <p:nvPr/>
          </p:nvSpPr>
          <p:spPr bwMode="invGray">
            <a:xfrm flipH="1" flipV="1">
              <a:off x="3456" y="2433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54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72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0"/>
              <a:ext cx="5760" cy="9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kumimoji="1" lang="zh-CN" altLang="en-US" b="1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1248"/>
              <a:ext cx="2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404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405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buFontTx/>
              <a:buNone/>
              <a:defRPr/>
            </a:pPr>
            <a:endParaRPr kumimoji="1"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 algn="ctr">
              <a:buFontTx/>
              <a:buNone/>
              <a:defRPr/>
            </a:pPr>
            <a:endParaRPr kumimoji="1"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4917E828-BF82-43EE-B47E-A0C1DC730B5B}" type="slidenum"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buFontTx/>
                <a:buNone/>
                <a:defRPr/>
              </a:pPr>
              <a:t>‹#›</a:t>
            </a:fld>
            <a:endParaRPr kumimoji="1"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27CC1-0EE1-45DE-99BB-53C59AE90B3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D286B-A462-4E5C-95F9-FBAE914062B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F55FB-C52B-4E67-BDF5-D8E5EA84C8E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B48D6-7C54-404A-95E7-7607F3F19C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2C274-5F92-4262-A6A1-D08C89FE7D1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8DE12-C90B-4D41-A2F5-C3C19633C57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93BD8-A94C-490C-A498-1C94BFACB7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E9598-7F50-45EC-8F4A-EDD5061B75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97D14F0-E5C7-429A-B058-C636A0F98C0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Freeform 3"/>
          <p:cNvSpPr/>
          <p:nvPr/>
        </p:nvSpPr>
        <p:spPr bwMode="hidden">
          <a:xfrm>
            <a:off x="2590800" y="6350"/>
            <a:ext cx="2757488" cy="6878638"/>
          </a:xfrm>
          <a:custGeom>
            <a:avLst/>
            <a:gdLst/>
            <a:ahLst/>
            <a:cxnLst>
              <a:cxn ang="0">
                <a:pos x="494" y="4309"/>
              </a:cxn>
              <a:cxn ang="0">
                <a:pos x="1737" y="4320"/>
              </a:cxn>
              <a:cxn ang="0">
                <a:pos x="524" y="0"/>
              </a:cxn>
              <a:cxn ang="0">
                <a:pos x="0" y="7"/>
              </a:cxn>
              <a:cxn ang="0">
                <a:pos x="494" y="430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2996" name="Freeform 4"/>
          <p:cNvSpPr/>
          <p:nvPr/>
        </p:nvSpPr>
        <p:spPr bwMode="hidden">
          <a:xfrm>
            <a:off x="-14288" y="-14288"/>
            <a:ext cx="2757488" cy="6872288"/>
          </a:xfrm>
          <a:custGeom>
            <a:avLst/>
            <a:gdLst/>
            <a:ahLst/>
            <a:cxnLst>
              <a:cxn ang="0">
                <a:pos x="494" y="4309"/>
              </a:cxn>
              <a:cxn ang="0">
                <a:pos x="1737" y="4320"/>
              </a:cxn>
              <a:cxn ang="0">
                <a:pos x="524" y="0"/>
              </a:cxn>
              <a:cxn ang="0">
                <a:pos x="0" y="7"/>
              </a:cxn>
              <a:cxn ang="0">
                <a:pos x="494" y="430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2997" name="Freeform 5"/>
          <p:cNvSpPr/>
          <p:nvPr/>
        </p:nvSpPr>
        <p:spPr bwMode="hidden">
          <a:xfrm>
            <a:off x="5943600" y="0"/>
            <a:ext cx="2760663" cy="6873875"/>
          </a:xfrm>
          <a:custGeom>
            <a:avLst/>
            <a:gdLst/>
            <a:ahLst/>
            <a:cxnLst>
              <a:cxn ang="0">
                <a:pos x="494" y="4415"/>
              </a:cxn>
              <a:cxn ang="0">
                <a:pos x="1739" y="4420"/>
              </a:cxn>
              <a:cxn ang="0">
                <a:pos x="524" y="0"/>
              </a:cxn>
              <a:cxn ang="0">
                <a:pos x="0" y="7"/>
              </a:cxn>
              <a:cxn ang="0">
                <a:pos x="494" y="4415"/>
              </a:cxn>
            </a:cxnLst>
            <a:rect l="0" t="0" r="r" b="b"/>
            <a:pathLst>
              <a:path w="1739" h="4420">
                <a:moveTo>
                  <a:pt x="494" y="4415"/>
                </a:moveTo>
                <a:lnTo>
                  <a:pt x="1739" y="4420"/>
                </a:lnTo>
                <a:lnTo>
                  <a:pt x="524" y="0"/>
                </a:lnTo>
                <a:lnTo>
                  <a:pt x="0" y="7"/>
                </a:lnTo>
                <a:lnTo>
                  <a:pt x="494" y="441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2998" name="Freeform 6"/>
          <p:cNvSpPr/>
          <p:nvPr/>
        </p:nvSpPr>
        <p:spPr bwMode="hidden">
          <a:xfrm>
            <a:off x="3048000" y="0"/>
            <a:ext cx="3302000" cy="686435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870" y="4338"/>
              </a:cxn>
              <a:cxn ang="0">
                <a:pos x="2080" y="4338"/>
              </a:cxn>
              <a:cxn ang="0">
                <a:pos x="1033" y="0"/>
              </a:cxn>
              <a:cxn ang="0">
                <a:pos x="0" y="7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2999" name="Freeform 7"/>
          <p:cNvSpPr/>
          <p:nvPr/>
        </p:nvSpPr>
        <p:spPr bwMode="hidden">
          <a:xfrm>
            <a:off x="185738" y="168275"/>
            <a:ext cx="5562600" cy="2438400"/>
          </a:xfrm>
          <a:custGeom>
            <a:avLst/>
            <a:gdLst/>
            <a:ahLst/>
            <a:cxnLst>
              <a:cxn ang="0">
                <a:pos x="0" y="1778"/>
              </a:cxn>
              <a:cxn ang="0">
                <a:pos x="4742" y="0"/>
              </a:cxn>
              <a:cxn ang="0">
                <a:pos x="4763" y="42"/>
              </a:cxn>
              <a:cxn ang="0">
                <a:pos x="20" y="1845"/>
              </a:cxn>
              <a:cxn ang="0">
                <a:pos x="0" y="1778"/>
              </a:cxn>
            </a:cxnLst>
            <a:rect l="0" t="0" r="r" b="b"/>
            <a:pathLst>
              <a:path w="4763" h="1845">
                <a:moveTo>
                  <a:pt x="0" y="1778"/>
                </a:moveTo>
                <a:cubicBezTo>
                  <a:pt x="2065" y="797"/>
                  <a:pt x="3942" y="281"/>
                  <a:pt x="4742" y="0"/>
                </a:cubicBezTo>
                <a:lnTo>
                  <a:pt x="4763" y="42"/>
                </a:lnTo>
                <a:cubicBezTo>
                  <a:pt x="3976" y="350"/>
                  <a:pt x="1830" y="918"/>
                  <a:pt x="20" y="1845"/>
                </a:cubicBezTo>
                <a:cubicBezTo>
                  <a:pt x="20" y="1845"/>
                  <a:pt x="0" y="1778"/>
                  <a:pt x="0" y="1778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3006" name="Rectangle 14"/>
          <p:cNvSpPr>
            <a:spLocks noChangeArrowheads="1"/>
          </p:cNvSpPr>
          <p:nvPr/>
        </p:nvSpPr>
        <p:spPr bwMode="hidden">
          <a:xfrm>
            <a:off x="0" y="6096000"/>
            <a:ext cx="9144000" cy="685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3007" name="Freeform 15"/>
          <p:cNvSpPr/>
          <p:nvPr/>
        </p:nvSpPr>
        <p:spPr bwMode="hidden">
          <a:xfrm>
            <a:off x="2590800" y="6294438"/>
            <a:ext cx="2757488" cy="606425"/>
          </a:xfrm>
          <a:custGeom>
            <a:avLst/>
            <a:gdLst/>
            <a:ahLst/>
            <a:cxnLst>
              <a:cxn ang="0">
                <a:pos x="494" y="4309"/>
              </a:cxn>
              <a:cxn ang="0">
                <a:pos x="1737" y="4320"/>
              </a:cxn>
              <a:cxn ang="0">
                <a:pos x="524" y="0"/>
              </a:cxn>
              <a:cxn ang="0">
                <a:pos x="0" y="7"/>
              </a:cxn>
              <a:cxn ang="0">
                <a:pos x="494" y="430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3008" name="Freeform 16"/>
          <p:cNvSpPr/>
          <p:nvPr/>
        </p:nvSpPr>
        <p:spPr bwMode="hidden">
          <a:xfrm>
            <a:off x="0" y="6294438"/>
            <a:ext cx="2757488" cy="604837"/>
          </a:xfrm>
          <a:custGeom>
            <a:avLst/>
            <a:gdLst/>
            <a:ahLst/>
            <a:cxnLst>
              <a:cxn ang="0">
                <a:pos x="494" y="4309"/>
              </a:cxn>
              <a:cxn ang="0">
                <a:pos x="1737" y="4320"/>
              </a:cxn>
              <a:cxn ang="0">
                <a:pos x="524" y="0"/>
              </a:cxn>
              <a:cxn ang="0">
                <a:pos x="0" y="7"/>
              </a:cxn>
              <a:cxn ang="0">
                <a:pos x="494" y="430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3010" name="Freeform 18"/>
          <p:cNvSpPr/>
          <p:nvPr/>
        </p:nvSpPr>
        <p:spPr bwMode="hidden">
          <a:xfrm>
            <a:off x="3048000" y="6294438"/>
            <a:ext cx="3302000" cy="604837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870" y="4338"/>
              </a:cxn>
              <a:cxn ang="0">
                <a:pos x="2080" y="4338"/>
              </a:cxn>
              <a:cxn ang="0">
                <a:pos x="1033" y="0"/>
              </a:cxn>
              <a:cxn ang="0">
                <a:pos x="0" y="7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  <a:defRPr/>
            </a:pPr>
            <a:endParaRPr kumimoji="1" lang="zh-CN" altLang="en-US" b="1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9099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9100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22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2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2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6.bin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4.bin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5.bin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3.bin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3.bin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5.bin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4.bin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3.bin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9.bin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18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8.bin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7.bin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6.bin"/><Relationship Id="rId9" Type="http://schemas.openxmlformats.org/officeDocument/2006/relationships/oleObject" Target="../embeddings/oleObject211.bin"/><Relationship Id="rId14" Type="http://schemas.openxmlformats.org/officeDocument/2006/relationships/oleObject" Target="../embeddings/oleObject21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oleObject" Target="../embeddings/oleObject229.bin"/><Relationship Id="rId18" Type="http://schemas.openxmlformats.org/officeDocument/2006/relationships/oleObject" Target="../embeddings/oleObject23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3.bin"/><Relationship Id="rId12" Type="http://schemas.openxmlformats.org/officeDocument/2006/relationships/oleObject" Target="../embeddings/oleObject228.bin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32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2.bin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31.bin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5.bin"/><Relationship Id="rId14" Type="http://schemas.openxmlformats.org/officeDocument/2006/relationships/oleObject" Target="../embeddings/oleObject2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5" Type="http://schemas.openxmlformats.org/officeDocument/2006/relationships/slide" Target="slide3.xml"/><Relationship Id="rId4" Type="http://schemas.openxmlformats.org/officeDocument/2006/relationships/oleObject" Target="../embeddings/oleObject23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38.bin"/><Relationship Id="rId5" Type="http://schemas.openxmlformats.org/officeDocument/2006/relationships/oleObject" Target="../embeddings/oleObject237.bin"/><Relationship Id="rId4" Type="http://schemas.openxmlformats.org/officeDocument/2006/relationships/audio" Target="../media/audio2.wav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audio" Target="../media/audio2.wav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41.bin"/><Relationship Id="rId5" Type="http://schemas.openxmlformats.org/officeDocument/2006/relationships/oleObject" Target="../embeddings/oleObject240.bin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39.bin"/><Relationship Id="rId9" Type="http://schemas.openxmlformats.org/officeDocument/2006/relationships/oleObject" Target="../embeddings/oleObject24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audio" Target="../media/audio2.wav"/><Relationship Id="rId7" Type="http://schemas.openxmlformats.org/officeDocument/2006/relationships/image" Target="../media/image1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47.bin"/><Relationship Id="rId5" Type="http://schemas.openxmlformats.org/officeDocument/2006/relationships/oleObject" Target="../embeddings/oleObject246.bin"/><Relationship Id="rId4" Type="http://schemas.openxmlformats.org/officeDocument/2006/relationships/oleObject" Target="../embeddings/oleObject24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hyperlink" Target="file:///E:\&#21490;&#20029;&#33805;\&#35838;&#20214;\&#24037;&#31243;&#28909;&#21147;&#23398;\&#24037;&#31243;&#28909;&#21147;&#23398;2013\&#31532;4&#31456;.ppt" TargetMode="External"/><Relationship Id="rId5" Type="http://schemas.openxmlformats.org/officeDocument/2006/relationships/oleObject" Target="../embeddings/oleObject250.bin"/><Relationship Id="rId4" Type="http://schemas.openxmlformats.org/officeDocument/2006/relationships/oleObject" Target="../embeddings/oleObject24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25538"/>
            <a:ext cx="8610600" cy="701675"/>
          </a:xfrm>
        </p:spPr>
        <p:txBody>
          <a:bodyPr/>
          <a:lstStyle/>
          <a:p>
            <a:pPr eaLnBrk="1" hangingPunct="1"/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</a:rPr>
              <a:t>§4-1  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研究热力学过程的目的与方法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3850" y="1989138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目的</a:t>
            </a:r>
            <a:r>
              <a:rPr lang="en-US" altLang="zh-CN" sz="36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: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63713" y="1989138"/>
            <a:ext cx="6337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实现预期的能量转换，获得预期的热力状态，提高热力循环的热功转换效率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55650" y="32131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热力学过程受外部条件影响</a:t>
            </a:r>
            <a:r>
              <a:rPr lang="zh-CN" altLang="en-US" sz="28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95288" y="4149725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主要研究外部条件对热功转换的影响</a:t>
            </a:r>
          </a:p>
        </p:txBody>
      </p:sp>
      <p:sp>
        <p:nvSpPr>
          <p:cNvPr id="3079" name="AutoShape 7"/>
          <p:cNvSpPr/>
          <p:nvPr/>
        </p:nvSpPr>
        <p:spPr bwMode="auto">
          <a:xfrm>
            <a:off x="250825" y="5229225"/>
            <a:ext cx="381000" cy="1087438"/>
          </a:xfrm>
          <a:prstGeom prst="leftBrace">
            <a:avLst>
              <a:gd name="adj1" fmla="val 23785"/>
              <a:gd name="adj2" fmla="val 50000"/>
            </a:avLst>
          </a:prstGeom>
          <a:noFill/>
          <a:ln w="31750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11188" y="4941888"/>
            <a:ext cx="838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利用外部条件</a:t>
            </a:r>
            <a:r>
              <a:rPr lang="en-US" altLang="zh-CN" sz="3200" b="1">
                <a:latin typeface="Times New Roman" panose="02020603050405020304" pitchFamily="18" charset="0"/>
              </a:rPr>
              <a:t>,  </a:t>
            </a:r>
            <a:r>
              <a:rPr lang="zh-CN" altLang="en-US" sz="3200" b="1">
                <a:latin typeface="Times New Roman" panose="02020603050405020304" pitchFamily="18" charset="0"/>
              </a:rPr>
              <a:t>合理安排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过程</a:t>
            </a:r>
            <a:r>
              <a:rPr lang="zh-CN" altLang="en-US" sz="3200" b="1">
                <a:latin typeface="Times New Roman" panose="02020603050405020304" pitchFamily="18" charset="0"/>
              </a:rPr>
              <a:t>，形成</a:t>
            </a:r>
            <a:r>
              <a:rPr lang="zh-CN" altLang="en-US" sz="3200" b="1">
                <a:solidFill>
                  <a:srgbClr val="FE1A02"/>
                </a:solidFill>
                <a:latin typeface="Times New Roman" panose="02020603050405020304" pitchFamily="18" charset="0"/>
              </a:rPr>
              <a:t>最佳循环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4213" y="5949950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对已确定的</a:t>
            </a:r>
            <a:r>
              <a:rPr lang="zh-CN" altLang="en-US" sz="3200" b="1">
                <a:solidFill>
                  <a:srgbClr val="FE1A02"/>
                </a:solidFill>
                <a:latin typeface="Times New Roman" panose="02020603050405020304" pitchFamily="18" charset="0"/>
              </a:rPr>
              <a:t>过程</a:t>
            </a:r>
            <a:r>
              <a:rPr lang="zh-CN" altLang="en-US" sz="3200" b="1">
                <a:latin typeface="Times New Roman" panose="02020603050405020304" pitchFamily="18" charset="0"/>
              </a:rPr>
              <a:t>，进行</a:t>
            </a:r>
            <a:r>
              <a:rPr lang="zh-CN" altLang="en-US" sz="3200" b="1">
                <a:solidFill>
                  <a:srgbClr val="FE1A02"/>
                </a:solidFill>
                <a:latin typeface="Times New Roman" panose="02020603050405020304" pitchFamily="18" charset="0"/>
              </a:rPr>
              <a:t>热力计算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971550" y="188913"/>
            <a:ext cx="75612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tx2"/>
                </a:solidFill>
              </a:rPr>
              <a:t/>
            </a:r>
            <a:br>
              <a:rPr lang="zh-CN" altLang="en-US" sz="1800" b="1">
                <a:solidFill>
                  <a:schemeClr val="tx2"/>
                </a:solidFill>
              </a:rPr>
            </a:br>
            <a:r>
              <a:rPr lang="zh-CN" altLang="en-US" sz="4000" b="1">
                <a:latin typeface="华文隶书" panose="02010800040101010101" pitchFamily="2" charset="-122"/>
                <a:ea typeface="华文隶书" panose="02010800040101010101" pitchFamily="2" charset="-122"/>
              </a:rPr>
              <a:t>第四章   理想气体的热力过程</a:t>
            </a:r>
          </a:p>
          <a:p>
            <a:pPr eaLnBrk="1" hangingPunct="1"/>
            <a:endParaRPr lang="zh-CN" altLang="en-US" sz="4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utoUpdateAnimBg="0"/>
      <p:bldP spid="3078" grpId="0" autoUpdateAnimBg="0"/>
      <p:bldP spid="3079" grpId="0" animBg="1" autoUpdateAnimBg="0"/>
      <p:bldP spid="3080" grpId="0" autoUpdateAnimBg="0"/>
      <p:bldP spid="308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51275" y="1125538"/>
          <a:ext cx="3729038" cy="1157287"/>
        </p:xfrm>
        <a:graphic>
          <a:graphicData uri="http://schemas.openxmlformats.org/presentationml/2006/ole">
            <p:oleObj spid="_x0000_s36871" r:id="rId3" imgW="32308800" imgH="10058400" progId="">
              <p:embed/>
            </p:oleObj>
          </a:graphicData>
        </a:graphic>
      </p:graphicFrame>
      <p:grpSp>
        <p:nvGrpSpPr>
          <p:cNvPr id="9219" name="Group 3"/>
          <p:cNvGrpSpPr/>
          <p:nvPr/>
        </p:nvGrpSpPr>
        <p:grpSpPr bwMode="auto">
          <a:xfrm>
            <a:off x="0" y="5229225"/>
            <a:ext cx="8839200" cy="1379538"/>
            <a:chOff x="0" y="0"/>
            <a:chExt cx="5568" cy="869"/>
          </a:xfrm>
        </p:grpSpPr>
        <p:sp>
          <p:nvSpPr>
            <p:cNvPr id="9220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2064" cy="672"/>
            </a:xfrm>
            <a:prstGeom prst="irregularSeal1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32" y="144"/>
              <a:ext cx="5136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三个条件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(1)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理想气体  </a:t>
              </a:r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(2)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可逆过程    </a:t>
              </a:r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(3)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为常数</a:t>
              </a:r>
            </a:p>
          </p:txBody>
        </p:sp>
      </p:grpSp>
      <p:sp>
        <p:nvSpPr>
          <p:cNvPr id="92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-538163" y="0"/>
            <a:ext cx="8455026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4800" b="1">
                <a:latin typeface="黑体" panose="02010609060101010101" pitchFamily="2" charset="-122"/>
                <a:ea typeface="黑体" panose="02010609060101010101" pitchFamily="2" charset="-122"/>
              </a:rPr>
              <a:t>理想气体 </a:t>
            </a:r>
            <a:r>
              <a:rPr lang="en-US" altLang="zh-CN" b="1" i="1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4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800" b="1">
                <a:latin typeface="黑体" panose="02010609060101010101" pitchFamily="2" charset="-122"/>
                <a:ea typeface="黑体" panose="02010609060101010101" pitchFamily="2" charset="-122"/>
              </a:rPr>
              <a:t>的过程方程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90600" y="400685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3132138" y="404813"/>
            <a:ext cx="609600" cy="609600"/>
          </a:xfrm>
          <a:prstGeom prst="ellipse">
            <a:avLst/>
          </a:prstGeom>
          <a:noFill/>
          <a:ln w="25400" cap="sq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042988" y="1268413"/>
          <a:ext cx="1270000" cy="533400"/>
        </p:xfrm>
        <a:graphic>
          <a:graphicData uri="http://schemas.openxmlformats.org/presentationml/2006/ole">
            <p:oleObj spid="_x0000_s36870" r:id="rId4" imgW="10058400" imgH="4267200" progId="">
              <p:embed/>
            </p:oleObj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917575" y="2057400"/>
            <a:ext cx="1925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理想气体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187450" y="2708275"/>
          <a:ext cx="1143000" cy="1209675"/>
        </p:xfrm>
        <a:graphic>
          <a:graphicData uri="http://schemas.openxmlformats.org/presentationml/2006/ole">
            <p:oleObj spid="_x0000_s36869" r:id="rId5" imgW="10363200" imgH="10972800" progId="">
              <p:embed/>
            </p:oleObj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140200" y="2636838"/>
          <a:ext cx="2292350" cy="1112837"/>
        </p:xfrm>
        <a:graphic>
          <a:graphicData uri="http://schemas.openxmlformats.org/presentationml/2006/ole">
            <p:oleObj spid="_x0000_s36868" r:id="rId6" imgW="20726400" imgH="10058400" progId="">
              <p:embed/>
            </p:oleObj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908175" y="4076700"/>
          <a:ext cx="2447925" cy="576263"/>
        </p:xfrm>
        <a:graphic>
          <a:graphicData uri="http://schemas.openxmlformats.org/presentationml/2006/ole">
            <p:oleObj spid="_x0000_s36867" r:id="rId7" imgW="14630400" imgH="4267200" progId="">
              <p:embed/>
            </p:oleObj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2555875" y="4797425"/>
          <a:ext cx="2233613" cy="649288"/>
        </p:xfrm>
        <a:graphic>
          <a:graphicData uri="http://schemas.openxmlformats.org/presentationml/2006/ole">
            <p:oleObj spid="_x0000_s36866" r:id="rId8" imgW="18288000" imgH="5486400" progId="">
              <p:embed/>
            </p:oleObj>
          </a:graphicData>
        </a:graphic>
      </p:graphicFrame>
      <p:grpSp>
        <p:nvGrpSpPr>
          <p:cNvPr id="9239" name="Group 23"/>
          <p:cNvGrpSpPr/>
          <p:nvPr/>
        </p:nvGrpSpPr>
        <p:grpSpPr bwMode="auto">
          <a:xfrm>
            <a:off x="4859338" y="4868863"/>
            <a:ext cx="4284662" cy="463550"/>
            <a:chOff x="0" y="0"/>
            <a:chExt cx="2024" cy="292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---</a:t>
              </a: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理想气体  </a:t>
              </a: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</a:t>
              </a: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</a:t>
              </a: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的过程方程</a:t>
              </a:r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771" y="45"/>
              <a:ext cx="272" cy="247"/>
            </a:xfrm>
            <a:prstGeom prst="ellipse">
              <a:avLst/>
            </a:prstGeom>
            <a:noFill/>
            <a:ln w="25400" cap="sq" cmpd="sng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242" name="Group 26"/>
          <p:cNvGrpSpPr/>
          <p:nvPr/>
        </p:nvGrpSpPr>
        <p:grpSpPr bwMode="auto">
          <a:xfrm>
            <a:off x="4500563" y="3933825"/>
            <a:ext cx="3527425" cy="790575"/>
            <a:chOff x="0" y="0"/>
            <a:chExt cx="2222" cy="498"/>
          </a:xfrm>
        </p:grpSpPr>
        <p:graphicFrame>
          <p:nvGraphicFramePr>
            <p:cNvPr id="9243" name="Object 27"/>
            <p:cNvGraphicFramePr>
              <a:graphicFrameLocks noChangeAspect="1"/>
            </p:cNvGraphicFramePr>
            <p:nvPr/>
          </p:nvGraphicFramePr>
          <p:xfrm>
            <a:off x="0" y="45"/>
            <a:ext cx="2222" cy="453"/>
          </p:xfrm>
          <a:graphic>
            <a:graphicData uri="http://schemas.openxmlformats.org/presentationml/2006/ole">
              <p:oleObj spid="_x0000_s36865" r:id="rId9" imgW="29260800" imgH="4876800" progId="">
                <p:embed/>
              </p:oleObj>
            </a:graphicData>
          </a:graphic>
        </p:graphicFrame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1360" y="0"/>
              <a:ext cx="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55650" y="1412875"/>
          <a:ext cx="2286000" cy="685800"/>
        </p:xfrm>
        <a:graphic>
          <a:graphicData uri="http://schemas.openxmlformats.org/presentationml/2006/ole">
            <p:oleObj spid="_x0000_s37894" r:id="rId3" imgW="18288000" imgH="5486400" progId="">
              <p:embed/>
            </p:oleObj>
          </a:graphicData>
        </a:graphic>
      </p:graphicFrame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4582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4800" b="1">
                <a:latin typeface="黑体" panose="02010609060101010101" pitchFamily="2" charset="-122"/>
                <a:ea typeface="黑体" panose="02010609060101010101" pitchFamily="2" charset="-122"/>
              </a:rPr>
              <a:t>理想气体 </a:t>
            </a:r>
            <a:r>
              <a:rPr lang="en-US" altLang="zh-CN" b="1" i="1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4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800" b="1">
                <a:latin typeface="黑体" panose="02010609060101010101" pitchFamily="2" charset="-122"/>
                <a:ea typeface="黑体" panose="02010609060101010101" pitchFamily="2" charset="-122"/>
              </a:rPr>
              <a:t>的过程方程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635375" y="404813"/>
            <a:ext cx="609600" cy="609600"/>
          </a:xfrm>
          <a:prstGeom prst="ellipse">
            <a:avLst/>
          </a:prstGeom>
          <a:noFill/>
          <a:ln w="25400" cap="sq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581400" y="1196975"/>
            <a:ext cx="5562600" cy="518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733800" y="1752600"/>
            <a:ext cx="990600" cy="292100"/>
          </a:xfrm>
          <a:prstGeom prst="rightArrow">
            <a:avLst>
              <a:gd name="adj1" fmla="val 50000"/>
              <a:gd name="adj2" fmla="val 84783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3733800" y="3592513"/>
            <a:ext cx="990600" cy="292100"/>
          </a:xfrm>
          <a:prstGeom prst="rightArrow">
            <a:avLst>
              <a:gd name="adj1" fmla="val 50000"/>
              <a:gd name="adj2" fmla="val 84783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3733800" y="5637213"/>
            <a:ext cx="990600" cy="292100"/>
          </a:xfrm>
          <a:prstGeom prst="rightArrow">
            <a:avLst>
              <a:gd name="adj1" fmla="val 50000"/>
              <a:gd name="adj2" fmla="val 84783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5364163" y="1268413"/>
          <a:ext cx="2286246" cy="1296987"/>
        </p:xfrm>
        <a:graphic>
          <a:graphicData uri="http://schemas.openxmlformats.org/presentationml/2006/ole">
            <p:oleObj spid="_x0000_s37893" r:id="rId4" imgW="16764000" imgH="10363200" progId="">
              <p:embed/>
            </p:oleObj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5435600" y="3068638"/>
          <a:ext cx="2260600" cy="1293812"/>
        </p:xfrm>
        <a:graphic>
          <a:graphicData uri="http://schemas.openxmlformats.org/presentationml/2006/ole">
            <p:oleObj spid="_x0000_s37892" r:id="rId5" imgW="17983200" imgH="10363200" progId="">
              <p:embed/>
            </p:oleObj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828675" y="3319380"/>
          <a:ext cx="2476500" cy="608095"/>
        </p:xfrm>
        <a:graphic>
          <a:graphicData uri="http://schemas.openxmlformats.org/presentationml/2006/ole">
            <p:oleObj spid="_x0000_s37891" r:id="rId6" imgW="19812000" imgH="4876800" progId="">
              <p:embed/>
            </p:oleObj>
          </a:graphicData>
        </a:graphic>
      </p:graphicFrame>
      <p:grpSp>
        <p:nvGrpSpPr>
          <p:cNvPr id="10259" name="Group 19"/>
          <p:cNvGrpSpPr/>
          <p:nvPr/>
        </p:nvGrpSpPr>
        <p:grpSpPr bwMode="auto">
          <a:xfrm>
            <a:off x="5364163" y="5238750"/>
            <a:ext cx="2519362" cy="1435100"/>
            <a:chOff x="0" y="6"/>
            <a:chExt cx="1587" cy="904"/>
          </a:xfrm>
        </p:grpSpPr>
        <p:graphicFrame>
          <p:nvGraphicFramePr>
            <p:cNvPr id="10261" name="Object 21"/>
            <p:cNvGraphicFramePr>
              <a:graphicFrameLocks noChangeAspect="1"/>
            </p:cNvGraphicFramePr>
            <p:nvPr/>
          </p:nvGraphicFramePr>
          <p:xfrm>
            <a:off x="0" y="6"/>
            <a:ext cx="1587" cy="904"/>
          </p:xfrm>
          <a:graphic>
            <a:graphicData uri="http://schemas.openxmlformats.org/presentationml/2006/ole">
              <p:oleObj spid="_x0000_s37890" r:id="rId7" imgW="19202400" imgH="10972800" progId="">
                <p:embed/>
              </p:oleObj>
            </a:graphicData>
          </a:graphic>
        </p:graphicFrame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1134" y="256"/>
              <a:ext cx="409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5" name="Group 25"/>
          <p:cNvGrpSpPr/>
          <p:nvPr/>
        </p:nvGrpSpPr>
        <p:grpSpPr bwMode="auto">
          <a:xfrm>
            <a:off x="971550" y="4652963"/>
            <a:ext cx="2438400" cy="1562100"/>
            <a:chOff x="0" y="0"/>
            <a:chExt cx="1536" cy="984"/>
          </a:xfrm>
        </p:grpSpPr>
        <p:graphicFrame>
          <p:nvGraphicFramePr>
            <p:cNvPr id="10267" name="Object 27"/>
            <p:cNvGraphicFramePr>
              <a:graphicFrameLocks noChangeAspect="1"/>
            </p:cNvGraphicFramePr>
            <p:nvPr/>
          </p:nvGraphicFramePr>
          <p:xfrm>
            <a:off x="0" y="0"/>
            <a:ext cx="1536" cy="984"/>
          </p:xfrm>
          <a:graphic>
            <a:graphicData uri="http://schemas.openxmlformats.org/presentationml/2006/ole">
              <p:oleObj spid="_x0000_s37889" r:id="rId8" imgW="19507200" imgH="12496800" progId="">
                <p:embed/>
              </p:oleObj>
            </a:graphicData>
          </a:graphic>
        </p:graphicFrame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181" y="388"/>
              <a:ext cx="318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317" y="613"/>
              <a:ext cx="272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 autoUpdateAnimBg="0"/>
      <p:bldP spid="10247" grpId="0" animBg="1" autoUpdateAnimBg="0"/>
      <p:bldP spid="1024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0306" name="Object 2"/>
          <p:cNvGraphicFramePr>
            <a:graphicFrameLocks noChangeAspect="1"/>
          </p:cNvGraphicFramePr>
          <p:nvPr/>
        </p:nvGraphicFramePr>
        <p:xfrm>
          <a:off x="3962400" y="1447800"/>
          <a:ext cx="2274888" cy="684213"/>
        </p:xfrm>
        <a:graphic>
          <a:graphicData uri="http://schemas.openxmlformats.org/presentationml/2006/ole">
            <p:oleObj spid="_x0000_s38916" name="Equation" r:id="rId3" imgW="18288000" imgH="5486400" progId="">
              <p:embed/>
            </p:oleObj>
          </a:graphicData>
        </a:graphic>
      </p:graphicFrame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533400" y="2743200"/>
            <a:ext cx="495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ea typeface="宋体" panose="02010600030101010101" pitchFamily="2" charset="-122"/>
              </a:rPr>
              <a:t>若已知</a:t>
            </a:r>
            <a:r>
              <a:rPr lang="en-US" altLang="zh-CN" sz="3600" b="1" i="1" dirty="0">
                <a:solidFill>
                  <a:srgbClr val="FE1A0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600" b="1" baseline="-25000" dirty="0">
                <a:solidFill>
                  <a:srgbClr val="FE1A0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sz="3600" b="1" i="1" dirty="0">
                <a:solidFill>
                  <a:srgbClr val="FE1A0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600" b="1" baseline="-25000" dirty="0">
                <a:solidFill>
                  <a:srgbClr val="FE1A0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sz="3600" b="1" i="1" dirty="0">
                <a:solidFill>
                  <a:srgbClr val="FE1A0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600" b="1" baseline="-25000" dirty="0">
                <a:solidFill>
                  <a:srgbClr val="FE1A0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600" b="1" dirty="0">
                <a:solidFill>
                  <a:srgbClr val="FE1A0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solidFill>
                  <a:schemeClr val="tx1"/>
                </a:solidFill>
                <a:ea typeface="宋体" panose="02010600030101010101" pitchFamily="2" charset="-122"/>
              </a:rPr>
              <a:t>求</a:t>
            </a:r>
            <a:r>
              <a:rPr lang="en-US" altLang="zh-CN" sz="3600" b="1" i="1" dirty="0">
                <a:solidFill>
                  <a:srgbClr val="FE1A02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600" b="1" baseline="-25000" dirty="0">
                <a:solidFill>
                  <a:srgbClr val="FE1A02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799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239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4800" b="1" dirty="0" smtClean="0">
                <a:ea typeface="楷体_GB2312" pitchFamily="1" charset="-122"/>
              </a:rPr>
              <a:t>理想气体变比热 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4800" b="1" dirty="0" smtClean="0">
                <a:ea typeface="楷体_GB2312" pitchFamily="1" charset="-122"/>
              </a:rPr>
              <a:t> </a:t>
            </a:r>
            <a:r>
              <a:rPr lang="zh-CN" altLang="en-US" sz="4800" b="1" dirty="0" smtClean="0">
                <a:ea typeface="楷体_GB2312" pitchFamily="1" charset="-122"/>
              </a:rPr>
              <a:t>过程</a:t>
            </a:r>
          </a:p>
        </p:txBody>
      </p:sp>
      <p:sp>
        <p:nvSpPr>
          <p:cNvPr id="33800" name="Oval 5"/>
          <p:cNvSpPr>
            <a:spLocks noChangeArrowheads="1"/>
          </p:cNvSpPr>
          <p:nvPr/>
        </p:nvSpPr>
        <p:spPr bwMode="auto">
          <a:xfrm>
            <a:off x="5791200" y="304800"/>
            <a:ext cx="609600" cy="609600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0310" name="Object 6"/>
          <p:cNvGraphicFramePr>
            <a:graphicFrameLocks noChangeAspect="1"/>
          </p:cNvGraphicFramePr>
          <p:nvPr/>
        </p:nvGraphicFramePr>
        <p:xfrm>
          <a:off x="381000" y="1066800"/>
          <a:ext cx="2728913" cy="1368425"/>
        </p:xfrm>
        <a:graphic>
          <a:graphicData uri="http://schemas.openxmlformats.org/presentationml/2006/ole">
            <p:oleObj spid="_x0000_s38915" name="Equation" r:id="rId4" imgW="21945600" imgH="10972800" progId="">
              <p:embed/>
            </p:oleObj>
          </a:graphicData>
        </a:graphic>
      </p:graphicFrame>
      <p:graphicFrame>
        <p:nvGraphicFramePr>
          <p:cNvPr id="610311" name="Object 7"/>
          <p:cNvGraphicFramePr>
            <a:graphicFrameLocks noChangeAspect="1"/>
          </p:cNvGraphicFramePr>
          <p:nvPr/>
        </p:nvGraphicFramePr>
        <p:xfrm>
          <a:off x="6248400" y="2514600"/>
          <a:ext cx="2411413" cy="1373188"/>
        </p:xfrm>
        <a:graphic>
          <a:graphicData uri="http://schemas.openxmlformats.org/presentationml/2006/ole">
            <p:oleObj spid="_x0000_s38914" name="Equation" r:id="rId5" imgW="19202400" imgH="10972800" progId="">
              <p:embed/>
            </p:oleObj>
          </a:graphicData>
        </a:graphic>
      </p:graphicFrame>
      <p:sp>
        <p:nvSpPr>
          <p:cNvPr id="610312" name="Line 8"/>
          <p:cNvSpPr>
            <a:spLocks noChangeShapeType="1"/>
          </p:cNvSpPr>
          <p:nvPr/>
        </p:nvSpPr>
        <p:spPr bwMode="auto">
          <a:xfrm flipV="1">
            <a:off x="6400800" y="2514600"/>
            <a:ext cx="2133600" cy="1447800"/>
          </a:xfrm>
          <a:prstGeom prst="line">
            <a:avLst/>
          </a:prstGeom>
          <a:noFill/>
          <a:ln w="50800" cap="sq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3" name="Line 9"/>
          <p:cNvSpPr>
            <a:spLocks noChangeShapeType="1"/>
          </p:cNvSpPr>
          <p:nvPr/>
        </p:nvSpPr>
        <p:spPr bwMode="auto">
          <a:xfrm>
            <a:off x="6248400" y="2514600"/>
            <a:ext cx="2362200" cy="1295400"/>
          </a:xfrm>
          <a:prstGeom prst="line">
            <a:avLst/>
          </a:prstGeom>
          <a:noFill/>
          <a:ln w="50800" cap="sq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0314" name="Object 10"/>
          <p:cNvGraphicFramePr>
            <a:graphicFrameLocks noChangeAspect="1"/>
          </p:cNvGraphicFramePr>
          <p:nvPr/>
        </p:nvGraphicFramePr>
        <p:xfrm>
          <a:off x="838200" y="3810000"/>
          <a:ext cx="3940175" cy="1163638"/>
        </p:xfrm>
        <a:graphic>
          <a:graphicData uri="http://schemas.openxmlformats.org/presentationml/2006/ole">
            <p:oleObj spid="_x0000_s38913" name="Equation" r:id="rId6" imgW="35052000" imgH="10363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utoUpdateAnimBg="0"/>
      <p:bldP spid="610312" grpId="0" animBg="1"/>
      <p:bldP spid="6103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90600" y="23749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内能变化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66800" y="36703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焓变化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50419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熵变化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962400" y="5105400"/>
          <a:ext cx="1292225" cy="530225"/>
        </p:xfrm>
        <a:graphic>
          <a:graphicData uri="http://schemas.openxmlformats.org/presentationml/2006/ole">
            <p:oleObj spid="_x0000_s39939" r:id="rId3" imgW="10363200" imgH="4267200" progId="">
              <p:embed/>
            </p:oleObj>
          </a:graphicData>
        </a:graphic>
      </p:graphicFrame>
      <p:sp>
        <p:nvSpPr>
          <p:cNvPr id="1127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-528638" y="0"/>
            <a:ext cx="9672638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理想气体 </a:t>
            </a:r>
            <a:r>
              <a:rPr lang="en-US" altLang="zh-CN" sz="4000" b="1" i="1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4000" b="1" i="1">
                <a:solidFill>
                  <a:srgbClr val="66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i="1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i="1">
                <a:latin typeface="黑体" panose="02010609060101010101" pitchFamily="2" charset="-122"/>
                <a:ea typeface="黑体" panose="02010609060101010101" pitchFamily="2" charset="-122"/>
              </a:rPr>
              <a:t>u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i="1"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i="1">
                <a:latin typeface="黑体" panose="02010609060101010101" pitchFamily="2" charset="-122"/>
                <a:ea typeface="黑体" panose="02010609060101010101" pitchFamily="2" charset="-122"/>
              </a:rPr>
              <a:t>s,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的计算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2051050" y="260350"/>
            <a:ext cx="609600" cy="647700"/>
          </a:xfrm>
          <a:prstGeom prst="ellipse">
            <a:avLst/>
          </a:prstGeom>
          <a:noFill/>
          <a:ln w="25400" cap="sq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87400" y="1168400"/>
            <a:ext cx="6161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状态参数的变化与过程无关</a:t>
            </a:r>
          </a:p>
        </p:txBody>
      </p:sp>
      <p:grpSp>
        <p:nvGrpSpPr>
          <p:cNvPr id="11273" name="Group 9"/>
          <p:cNvGrpSpPr/>
          <p:nvPr/>
        </p:nvGrpSpPr>
        <p:grpSpPr bwMode="auto">
          <a:xfrm>
            <a:off x="3995738" y="2276475"/>
            <a:ext cx="2281237" cy="1033463"/>
            <a:chOff x="0" y="0"/>
            <a:chExt cx="1437" cy="651"/>
          </a:xfrm>
        </p:grpSpPr>
        <p:graphicFrame>
          <p:nvGraphicFramePr>
            <p:cNvPr id="11274" name="Object 10"/>
            <p:cNvGraphicFramePr>
              <a:graphicFrameLocks noChangeAspect="1"/>
            </p:cNvGraphicFramePr>
            <p:nvPr/>
          </p:nvGraphicFramePr>
          <p:xfrm>
            <a:off x="0" y="46"/>
            <a:ext cx="1437" cy="528"/>
          </p:xfrm>
          <a:graphic>
            <a:graphicData uri="http://schemas.openxmlformats.org/presentationml/2006/ole">
              <p:oleObj spid="_x0000_s39938" r:id="rId4" imgW="18288000" imgH="6705600" progId="">
                <p:embed/>
              </p:oleObj>
            </a:graphicData>
          </a:graphic>
        </p:graphicFrame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726" y="363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726" y="0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</p:grpSp>
      <p:grpSp>
        <p:nvGrpSpPr>
          <p:cNvPr id="11277" name="Group 13"/>
          <p:cNvGrpSpPr/>
          <p:nvPr/>
        </p:nvGrpSpPr>
        <p:grpSpPr bwMode="auto">
          <a:xfrm>
            <a:off x="3419475" y="3573463"/>
            <a:ext cx="2833688" cy="1104900"/>
            <a:chOff x="0" y="0"/>
            <a:chExt cx="1785" cy="696"/>
          </a:xfrm>
        </p:grpSpPr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352" y="101"/>
            <a:ext cx="1433" cy="527"/>
          </p:xfrm>
          <a:graphic>
            <a:graphicData uri="http://schemas.openxmlformats.org/presentationml/2006/ole">
              <p:oleObj spid="_x0000_s39937" r:id="rId5" imgW="18288000" imgH="6705600" progId="">
                <p:embed/>
              </p:oleObj>
            </a:graphicData>
          </a:graphic>
        </p:graphicFrame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089" y="45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044" y="408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0" y="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57" name="Text Box 13"/>
          <p:cNvSpPr txBox="1">
            <a:spLocks noChangeArrowheads="1"/>
          </p:cNvSpPr>
          <p:nvPr/>
        </p:nvSpPr>
        <p:spPr bwMode="auto">
          <a:xfrm>
            <a:off x="609600" y="1143000"/>
            <a:ext cx="2667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FE1A0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E1A02"/>
                </a:solidFill>
                <a:ea typeface="宋体" panose="02010600030101010101" pitchFamily="2" charset="-122"/>
              </a:rPr>
              <a:t>膨胀功 </a:t>
            </a:r>
            <a:r>
              <a:rPr lang="en-US" altLang="zh-CN" sz="3600" b="1" i="1" dirty="0">
                <a:solidFill>
                  <a:srgbClr val="FE1A02"/>
                </a:solidFill>
                <a:ea typeface="宋体" panose="02010600030101010101" pitchFamily="2" charset="-122"/>
              </a:rPr>
              <a:t>w</a:t>
            </a:r>
            <a:endParaRPr lang="en-US" altLang="zh-CN" sz="3600" b="1" dirty="0">
              <a:solidFill>
                <a:srgbClr val="FE1A0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838200" y="1905000"/>
          <a:ext cx="8220075" cy="1025525"/>
        </p:xfrm>
        <a:graphic>
          <a:graphicData uri="http://schemas.openxmlformats.org/presentationml/2006/ole">
            <p:oleObj spid="_x0000_s40967" name="Equation" r:id="rId3" imgW="75590400" imgH="9448800" progId="">
              <p:embed/>
            </p:oleObj>
          </a:graphicData>
        </a:graphic>
      </p:graphicFrame>
      <p:sp>
        <p:nvSpPr>
          <p:cNvPr id="35850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239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4800" b="1" dirty="0" smtClean="0">
                <a:ea typeface="楷体_GB2312" pitchFamily="1" charset="-122"/>
              </a:rPr>
              <a:t>理想气体  </a:t>
            </a:r>
            <a:r>
              <a:rPr kumimoji="1" lang="en-US" altLang="zh-CN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4800" b="1" dirty="0" smtClean="0">
                <a:ea typeface="楷体_GB2312" pitchFamily="1" charset="-122"/>
              </a:rPr>
              <a:t>  </a:t>
            </a:r>
            <a:r>
              <a:rPr kumimoji="1" lang="en-US" altLang="zh-CN" sz="4800" b="1" i="1" dirty="0" err="1" smtClean="0">
                <a:latin typeface="Times New Roman" panose="02020603050405020304" pitchFamily="18" charset="0"/>
              </a:rPr>
              <a:t>w</a:t>
            </a:r>
            <a:r>
              <a:rPr kumimoji="1" lang="en-US" altLang="zh-CN" sz="4800" b="1" dirty="0" err="1" smtClean="0">
                <a:latin typeface="Times New Roman" panose="02020603050405020304" pitchFamily="18" charset="0"/>
              </a:rPr>
              <a:t>,</a:t>
            </a:r>
            <a:r>
              <a:rPr kumimoji="1" lang="en-US" altLang="zh-CN" sz="4800" b="1" i="1" dirty="0" err="1" smtClean="0">
                <a:latin typeface="Times New Roman" panose="02020603050405020304" pitchFamily="18" charset="0"/>
              </a:rPr>
              <a:t>w</a:t>
            </a:r>
            <a:r>
              <a:rPr kumimoji="1" lang="en-US" altLang="zh-CN" sz="4800" b="1" baseline="-25000" dirty="0" err="1" smtClean="0">
                <a:latin typeface="Times New Roman" panose="02020603050405020304" pitchFamily="18" charset="0"/>
              </a:rPr>
              <a:t>t</a:t>
            </a:r>
            <a:r>
              <a:rPr kumimoji="1" lang="en-US" altLang="zh-CN" sz="4800" b="1" baseline="-250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4800" b="1" dirty="0" smtClean="0">
                <a:latin typeface="Times New Roman" panose="02020603050405020304" pitchFamily="18" charset="0"/>
              </a:rPr>
              <a:t>,</a:t>
            </a:r>
            <a:r>
              <a:rPr kumimoji="1" lang="en-US" altLang="zh-CN" sz="4800" b="1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sz="4800" b="1" dirty="0" smtClean="0">
                <a:ea typeface="楷体_GB2312" pitchFamily="1" charset="-122"/>
              </a:rPr>
              <a:t>的</a:t>
            </a:r>
            <a:r>
              <a:rPr kumimoji="1" lang="zh-CN" altLang="en-US" sz="4800" b="1" dirty="0" smtClean="0">
                <a:latin typeface="Times New Roman" panose="02020603050405020304" pitchFamily="18" charset="0"/>
                <a:ea typeface="楷体_GB2312" pitchFamily="1" charset="-122"/>
              </a:rPr>
              <a:t>计算</a:t>
            </a:r>
          </a:p>
        </p:txBody>
      </p:sp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1169988" y="3048000"/>
          <a:ext cx="5535612" cy="1025525"/>
        </p:xfrm>
        <a:graphic>
          <a:graphicData uri="http://schemas.openxmlformats.org/presentationml/2006/ole">
            <p:oleObj spid="_x0000_s40966" name="Equation" r:id="rId4" imgW="50901600" imgH="9448800" progId="">
              <p:embed/>
            </p:oleObj>
          </a:graphicData>
        </a:graphic>
      </p:graphicFrame>
      <p:sp>
        <p:nvSpPr>
          <p:cNvPr id="415762" name="Text Box 18"/>
          <p:cNvSpPr txBox="1">
            <a:spLocks noChangeArrowheads="1"/>
          </p:cNvSpPr>
          <p:nvPr/>
        </p:nvSpPr>
        <p:spPr bwMode="auto">
          <a:xfrm>
            <a:off x="685800" y="4267200"/>
            <a:ext cx="2667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rgbClr val="FE1A02"/>
                </a:solidFill>
                <a:ea typeface="宋体" panose="02010600030101010101" pitchFamily="2" charset="-122"/>
              </a:rPr>
              <a:t>技术功 </a:t>
            </a:r>
            <a:r>
              <a:rPr lang="en-US" altLang="zh-CN" sz="3600" b="1" i="1" dirty="0">
                <a:solidFill>
                  <a:srgbClr val="FE1A02"/>
                </a:solidFill>
                <a:ea typeface="宋体" panose="02010600030101010101" pitchFamily="2" charset="-122"/>
              </a:rPr>
              <a:t>w</a:t>
            </a:r>
            <a:r>
              <a:rPr lang="en-US" altLang="zh-CN" sz="3600" b="1" baseline="-25000" dirty="0">
                <a:solidFill>
                  <a:srgbClr val="FE1A02"/>
                </a:solidFill>
                <a:ea typeface="宋体" panose="02010600030101010101" pitchFamily="2" charset="-122"/>
              </a:rPr>
              <a:t>t</a:t>
            </a:r>
            <a:endParaRPr lang="en-US" altLang="zh-CN" sz="3600" b="1" dirty="0">
              <a:solidFill>
                <a:srgbClr val="FE1A0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5763" name="Object 19"/>
          <p:cNvGraphicFramePr>
            <a:graphicFrameLocks noChangeAspect="1"/>
          </p:cNvGraphicFramePr>
          <p:nvPr/>
        </p:nvGraphicFramePr>
        <p:xfrm>
          <a:off x="1143000" y="4911725"/>
          <a:ext cx="5834063" cy="727075"/>
        </p:xfrm>
        <a:graphic>
          <a:graphicData uri="http://schemas.openxmlformats.org/presentationml/2006/ole">
            <p:oleObj spid="_x0000_s40965" name="Equation" r:id="rId5" imgW="53949600" imgH="6705600" progId="">
              <p:embed/>
            </p:oleObj>
          </a:graphicData>
        </a:graphic>
      </p:graphicFrame>
      <p:sp>
        <p:nvSpPr>
          <p:cNvPr id="415764" name="Text Box 20"/>
          <p:cNvSpPr txBox="1">
            <a:spLocks noChangeArrowheads="1"/>
          </p:cNvSpPr>
          <p:nvPr/>
        </p:nvSpPr>
        <p:spPr bwMode="auto">
          <a:xfrm>
            <a:off x="685800" y="5683250"/>
            <a:ext cx="1752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FE1A02"/>
                </a:solidFill>
                <a:ea typeface="宋体" panose="02010600030101010101" pitchFamily="2" charset="-122"/>
              </a:rPr>
              <a:t>热量</a:t>
            </a:r>
            <a:r>
              <a:rPr lang="zh-CN" altLang="en-US" sz="2800" b="1">
                <a:solidFill>
                  <a:srgbClr val="FE1A0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b="1" i="1">
                <a:solidFill>
                  <a:srgbClr val="FE1A02"/>
                </a:solidFill>
                <a:ea typeface="宋体" panose="02010600030101010101" pitchFamily="2" charset="-122"/>
              </a:rPr>
              <a:t>q</a:t>
            </a:r>
            <a:endParaRPr lang="en-US" altLang="zh-CN" sz="3600" b="1">
              <a:solidFill>
                <a:srgbClr val="FE1A0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5765" name="Object 21"/>
          <p:cNvGraphicFramePr>
            <a:graphicFrameLocks noChangeAspect="1"/>
          </p:cNvGraphicFramePr>
          <p:nvPr/>
        </p:nvGraphicFramePr>
        <p:xfrm>
          <a:off x="3067050" y="5734050"/>
          <a:ext cx="928688" cy="530225"/>
        </p:xfrm>
        <a:graphic>
          <a:graphicData uri="http://schemas.openxmlformats.org/presentationml/2006/ole">
            <p:oleObj spid="_x0000_s40964" name="Equation" r:id="rId6" imgW="8534400" imgH="4876800" progId="">
              <p:embed/>
            </p:oleObj>
          </a:graphicData>
        </a:graphic>
      </p:graphicFrame>
      <p:sp>
        <p:nvSpPr>
          <p:cNvPr id="35853" name="Oval 22"/>
          <p:cNvSpPr>
            <a:spLocks noChangeArrowheads="1"/>
          </p:cNvSpPr>
          <p:nvPr/>
        </p:nvSpPr>
        <p:spPr bwMode="auto">
          <a:xfrm>
            <a:off x="3733800" y="304800"/>
            <a:ext cx="609600" cy="609600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5767" name="Object 23"/>
          <p:cNvGraphicFramePr>
            <a:graphicFrameLocks noChangeAspect="1"/>
          </p:cNvGraphicFramePr>
          <p:nvPr/>
        </p:nvGraphicFramePr>
        <p:xfrm>
          <a:off x="3276600" y="1219200"/>
          <a:ext cx="1371600" cy="576263"/>
        </p:xfrm>
        <a:graphic>
          <a:graphicData uri="http://schemas.openxmlformats.org/presentationml/2006/ole">
            <p:oleObj spid="_x0000_s40963" name="Equation" r:id="rId7" imgW="13106400" imgH="5486400" progId="">
              <p:embed/>
            </p:oleObj>
          </a:graphicData>
        </a:graphic>
      </p:graphicFrame>
      <p:graphicFrame>
        <p:nvGraphicFramePr>
          <p:cNvPr id="415768" name="Object 24"/>
          <p:cNvGraphicFramePr>
            <a:graphicFrameLocks noChangeAspect="1"/>
          </p:cNvGraphicFramePr>
          <p:nvPr/>
        </p:nvGraphicFramePr>
        <p:xfrm>
          <a:off x="7239000" y="3505200"/>
          <a:ext cx="1824038" cy="530225"/>
        </p:xfrm>
        <a:graphic>
          <a:graphicData uri="http://schemas.openxmlformats.org/presentationml/2006/ole">
            <p:oleObj spid="_x0000_s40962" name="Equation" r:id="rId8" imgW="16764000" imgH="4876800" progId="">
              <p:embed/>
            </p:oleObj>
          </a:graphicData>
        </a:graphic>
      </p:graphicFrame>
      <p:graphicFrame>
        <p:nvGraphicFramePr>
          <p:cNvPr id="415769" name="Object 25"/>
          <p:cNvGraphicFramePr>
            <a:graphicFrameLocks noChangeAspect="1"/>
          </p:cNvGraphicFramePr>
          <p:nvPr/>
        </p:nvGraphicFramePr>
        <p:xfrm>
          <a:off x="7205663" y="4919663"/>
          <a:ext cx="1890712" cy="596900"/>
        </p:xfrm>
        <a:graphic>
          <a:graphicData uri="http://schemas.openxmlformats.org/presentationml/2006/ole">
            <p:oleObj spid="_x0000_s40961" name="Equation" r:id="rId9" imgW="17373600" imgH="5486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7" grpId="0" autoUpdateAnimBg="0"/>
      <p:bldP spid="415762" grpId="0" autoUpdateAnimBg="0"/>
      <p:bldP spid="4157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534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§4-3 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理想气体热力过程的综合分析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3348038" y="21336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过程方程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435600" y="1989138"/>
          <a:ext cx="2552700" cy="768350"/>
        </p:xfrm>
        <a:graphic>
          <a:graphicData uri="http://schemas.openxmlformats.org/presentationml/2006/ole">
            <p:oleObj spid="_x0000_s41989" r:id="rId3" imgW="18288000" imgH="5486400" progId="">
              <p:embed/>
            </p:oleObj>
          </a:graphicData>
        </a:graphic>
      </p:graphicFrame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755650" y="2924175"/>
            <a:ext cx="7993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其中</a:t>
            </a:r>
            <a:r>
              <a:rPr lang="zh-CN" altLang="en-US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b="1">
                <a:latin typeface="Times New Roman" panose="02020603050405020304" pitchFamily="18" charset="0"/>
              </a:rPr>
              <a:t>是常量，每一过程有一定的 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3200" b="1">
                <a:latin typeface="Times New Roman" panose="02020603050405020304" pitchFamily="18" charset="0"/>
              </a:rPr>
              <a:t>值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1219200" y="386080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4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 =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k</a:t>
            </a:r>
            <a:endParaRPr lang="el-GR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12295" name="AutoShape 10"/>
          <p:cNvSpPr>
            <a:spLocks noChangeArrowheads="1"/>
          </p:cNvSpPr>
          <p:nvPr/>
        </p:nvSpPr>
        <p:spPr bwMode="auto">
          <a:xfrm>
            <a:off x="2895600" y="4089400"/>
            <a:ext cx="1143000" cy="292100"/>
          </a:xfrm>
          <a:prstGeom prst="rightArrow">
            <a:avLst>
              <a:gd name="adj1" fmla="val 50000"/>
              <a:gd name="adj2" fmla="val 97826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605338" y="3860800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altLang="en-US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endParaRPr lang="zh-CN" altLang="en-US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7" name="Oval 12"/>
          <p:cNvSpPr>
            <a:spLocks noChangeArrowheads="1"/>
          </p:cNvSpPr>
          <p:nvPr/>
        </p:nvSpPr>
        <p:spPr bwMode="auto">
          <a:xfrm>
            <a:off x="4495800" y="3933825"/>
            <a:ext cx="533400" cy="533400"/>
          </a:xfrm>
          <a:prstGeom prst="ellipse">
            <a:avLst/>
          </a:prstGeom>
          <a:noFill/>
          <a:ln w="25400" cap="sq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116013" y="4868863"/>
          <a:ext cx="1962150" cy="1209675"/>
        </p:xfrm>
        <a:graphic>
          <a:graphicData uri="http://schemas.openxmlformats.org/presentationml/2006/ole">
            <p:oleObj spid="_x0000_s41988" r:id="rId4" imgW="16764000" imgH="10363200" progId="">
              <p:embed/>
            </p:oleObj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635375" y="4868863"/>
          <a:ext cx="2105025" cy="1208087"/>
        </p:xfrm>
        <a:graphic>
          <a:graphicData uri="http://schemas.openxmlformats.org/presentationml/2006/ole">
            <p:oleObj spid="_x0000_s41987" r:id="rId5" imgW="17983200" imgH="10363200" progId="">
              <p:embed/>
            </p:oleObj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372225" y="4797425"/>
          <a:ext cx="2241550" cy="1279525"/>
        </p:xfrm>
        <a:graphic>
          <a:graphicData uri="http://schemas.openxmlformats.org/presentationml/2006/ole">
            <p:oleObj spid="_x0000_s41986" r:id="rId6" imgW="19202400" imgH="10972800" progId="">
              <p:embed/>
            </p:oleObj>
          </a:graphicData>
        </a:graphic>
      </p:graphicFrame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0" y="0"/>
          <a:ext cx="142875" cy="114300"/>
        </p:xfrm>
        <a:graphic>
          <a:graphicData uri="http://schemas.openxmlformats.org/presentationml/2006/ole">
            <p:oleObj spid="_x0000_s41985" r:id="rId7" imgW="3352800" imgH="2743200" progId="">
              <p:embed/>
            </p:oleObj>
          </a:graphicData>
        </a:graphic>
      </p:graphicFrame>
      <p:grpSp>
        <p:nvGrpSpPr>
          <p:cNvPr id="12303" name="Group 15"/>
          <p:cNvGrpSpPr/>
          <p:nvPr/>
        </p:nvGrpSpPr>
        <p:grpSpPr bwMode="auto">
          <a:xfrm>
            <a:off x="468313" y="1125538"/>
            <a:ext cx="5248275" cy="677862"/>
            <a:chOff x="0" y="0"/>
            <a:chExt cx="3306" cy="427"/>
          </a:xfrm>
        </p:grpSpPr>
        <p:sp>
          <p:nvSpPr>
            <p:cNvPr id="12304" name="Rectangle 27"/>
            <p:cNvSpPr>
              <a:spLocks noChangeArrowheads="1"/>
            </p:cNvSpPr>
            <p:nvPr/>
          </p:nvSpPr>
          <p:spPr bwMode="auto">
            <a:xfrm>
              <a:off x="2793" y="37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grpSp>
          <p:nvGrpSpPr>
            <p:cNvPr id="12305" name="Group 17"/>
            <p:cNvGrpSpPr/>
            <p:nvPr/>
          </p:nvGrpSpPr>
          <p:grpSpPr bwMode="auto">
            <a:xfrm>
              <a:off x="0" y="0"/>
              <a:ext cx="3306" cy="427"/>
              <a:chOff x="0" y="0"/>
              <a:chExt cx="3306" cy="427"/>
            </a:xfrm>
          </p:grpSpPr>
          <p:sp>
            <p:nvSpPr>
              <p:cNvPr id="12306" name="Text Box 2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73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600" b="1">
                    <a:latin typeface="Times New Roman" panose="02020603050405020304" pitchFamily="18" charset="0"/>
                  </a:rPr>
                  <a:t>理想气体的</a:t>
                </a:r>
                <a:r>
                  <a:rPr lang="zh-CN" altLang="en-US" sz="3600" b="1">
                    <a:solidFill>
                      <a:srgbClr val="FE1A02"/>
                    </a:solidFill>
                    <a:latin typeface="Times New Roman" panose="02020603050405020304" pitchFamily="18" charset="0"/>
                  </a:rPr>
                  <a:t>多变</a:t>
                </a:r>
                <a:r>
                  <a:rPr lang="zh-CN" altLang="en-US" sz="3600" b="1">
                    <a:latin typeface="Times New Roman" panose="02020603050405020304" pitchFamily="18" charset="0"/>
                  </a:rPr>
                  <a:t>过程</a:t>
                </a:r>
                <a:endParaRPr lang="en-US" altLang="zh-CN" sz="3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7" name="Oval 30"/>
              <p:cNvSpPr>
                <a:spLocks noChangeArrowheads="1"/>
              </p:cNvSpPr>
              <p:nvPr/>
            </p:nvSpPr>
            <p:spPr bwMode="auto">
              <a:xfrm>
                <a:off x="2733" y="91"/>
                <a:ext cx="336" cy="336"/>
              </a:xfrm>
              <a:prstGeom prst="ellipse">
                <a:avLst/>
              </a:prstGeom>
              <a:noFill/>
              <a:ln w="25400" cap="sq" cmpd="sng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08" name="Rectangle 31"/>
              <p:cNvSpPr>
                <a:spLocks noChangeArrowheads="1"/>
              </p:cNvSpPr>
              <p:nvPr/>
            </p:nvSpPr>
            <p:spPr bwMode="auto">
              <a:xfrm>
                <a:off x="3142" y="146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/>
                  <a:t>:</a:t>
                </a:r>
                <a:endParaRPr lang="zh-CN" altLang="en-US" sz="1800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3" grpId="0" autoUpdateAnimBg="0"/>
      <p:bldP spid="12294" grpId="0" autoUpdateAnimBg="0"/>
      <p:bldP spid="12295" grpId="0" animBg="1" autoUpdateAnimBg="0"/>
      <p:bldP spid="12296" grpId="0" autoUpdateAnimBg="0"/>
      <p:bldP spid="1229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膨胀功 </a:t>
            </a:r>
            <a:r>
              <a:rPr lang="en-US" altLang="zh-CN" sz="3600" b="1" i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en-US" altLang="zh-CN" sz="3600" b="1" i="1" baseline="-2500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endParaRPr lang="en-US" altLang="zh-CN" sz="3600" b="1" baseline="-25000">
              <a:solidFill>
                <a:srgbClr val="FF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理想气体 </a:t>
            </a:r>
            <a:r>
              <a:rPr lang="en-US" altLang="zh-CN" sz="4000" b="1" i="1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i="1"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en-US" altLang="zh-CN" b="1" i="1" baseline="-2500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b="1" i="1"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en-US" altLang="zh-CN" b="1" baseline="-2500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US" altLang="zh-CN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b="1" baseline="-2500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b="1" i="1">
                <a:latin typeface="黑体" panose="02010609060101010101" pitchFamily="2" charset="-122"/>
                <a:ea typeface="黑体" panose="02010609060101010101" pitchFamily="2" charset="-122"/>
              </a:rPr>
              <a:t>q</a:t>
            </a:r>
            <a:r>
              <a:rPr lang="en-US" altLang="zh-CN" b="1" i="1" baseline="-2500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的计算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55650" y="4365625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技术功 </a:t>
            </a:r>
            <a:r>
              <a:rPr lang="en-US" altLang="zh-CN" sz="3600" b="1" i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en-US" altLang="zh-CN" sz="3600" b="1" baseline="-2500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t,n</a:t>
            </a:r>
            <a:endParaRPr lang="en-US" altLang="zh-CN" sz="3600" b="1">
              <a:solidFill>
                <a:srgbClr val="FF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276600" y="620713"/>
            <a:ext cx="609600" cy="609600"/>
          </a:xfrm>
          <a:prstGeom prst="ellipse">
            <a:avLst/>
          </a:prstGeom>
          <a:noFill/>
          <a:ln w="25400" cap="sq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318" name="Group 6"/>
          <p:cNvGrpSpPr/>
          <p:nvPr/>
        </p:nvGrpSpPr>
        <p:grpSpPr bwMode="auto">
          <a:xfrm>
            <a:off x="539750" y="2060575"/>
            <a:ext cx="8220075" cy="1044576"/>
            <a:chOff x="0" y="0"/>
            <a:chExt cx="5178" cy="658"/>
          </a:xfrm>
        </p:grpSpPr>
        <p:grpSp>
          <p:nvGrpSpPr>
            <p:cNvPr id="13319" name="Group 7"/>
            <p:cNvGrpSpPr/>
            <p:nvPr/>
          </p:nvGrpSpPr>
          <p:grpSpPr bwMode="auto">
            <a:xfrm>
              <a:off x="0" y="0"/>
              <a:ext cx="5178" cy="658"/>
              <a:chOff x="0" y="0"/>
              <a:chExt cx="5178" cy="658"/>
            </a:xfrm>
          </p:grpSpPr>
          <p:grpSp>
            <p:nvGrpSpPr>
              <p:cNvPr id="13320" name="Group 8"/>
              <p:cNvGrpSpPr/>
              <p:nvPr/>
            </p:nvGrpSpPr>
            <p:grpSpPr bwMode="auto">
              <a:xfrm>
                <a:off x="0" y="0"/>
                <a:ext cx="5178" cy="658"/>
                <a:chOff x="0" y="0"/>
                <a:chExt cx="5178" cy="658"/>
              </a:xfrm>
            </p:grpSpPr>
            <p:graphicFrame>
              <p:nvGraphicFramePr>
                <p:cNvPr id="13321" name="Object 9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5178" cy="646"/>
              </p:xfrm>
              <a:graphic>
                <a:graphicData uri="http://schemas.openxmlformats.org/presentationml/2006/ole">
                  <p:oleObj spid="_x0000_s43012" r:id="rId3" imgW="75590400" imgH="9448800" progId="">
                    <p:embed/>
                  </p:oleObj>
                </a:graphicData>
              </a:graphic>
            </p:graphicFrame>
            <p:sp>
              <p:nvSpPr>
                <p:cNvPr id="133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7" y="370"/>
                  <a:ext cx="23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1</a:t>
                  </a:r>
                </a:p>
              </p:txBody>
            </p:sp>
            <p:sp>
              <p:nvSpPr>
                <p:cNvPr id="133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2" y="7"/>
                  <a:ext cx="23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2</a:t>
                  </a:r>
                </a:p>
              </p:txBody>
            </p:sp>
            <p:sp>
              <p:nvSpPr>
                <p:cNvPr id="133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63" y="325"/>
                  <a:ext cx="23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1</a:t>
                  </a:r>
                </a:p>
              </p:txBody>
            </p:sp>
            <p:sp>
              <p:nvSpPr>
                <p:cNvPr id="133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63" y="53"/>
                  <a:ext cx="23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2</a:t>
                  </a:r>
                </a:p>
              </p:txBody>
            </p:sp>
            <p:sp>
              <p:nvSpPr>
                <p:cNvPr id="133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7" y="370"/>
                  <a:ext cx="23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1</a:t>
                  </a:r>
                </a:p>
              </p:txBody>
            </p:sp>
            <p:sp>
              <p:nvSpPr>
                <p:cNvPr id="133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92" y="7"/>
                  <a:ext cx="23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2</a:t>
                  </a:r>
                </a:p>
              </p:txBody>
            </p:sp>
          </p:grpSp>
          <p:sp>
            <p:nvSpPr>
              <p:cNvPr id="13328" name="Text Box 16"/>
              <p:cNvSpPr txBox="1">
                <a:spLocks noChangeArrowheads="1"/>
              </p:cNvSpPr>
              <p:nvPr/>
            </p:nvSpPr>
            <p:spPr bwMode="auto">
              <a:xfrm>
                <a:off x="2888" y="91"/>
                <a:ext cx="1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  <p:sp>
            <p:nvSpPr>
              <p:cNvPr id="13329" name="Text Box 17"/>
              <p:cNvSpPr txBox="1">
                <a:spLocks noChangeArrowheads="1"/>
              </p:cNvSpPr>
              <p:nvPr/>
            </p:nvSpPr>
            <p:spPr bwMode="auto">
              <a:xfrm>
                <a:off x="3704" y="363"/>
                <a:ext cx="1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  <p:sp>
            <p:nvSpPr>
              <p:cNvPr id="13330" name="Text Box 18"/>
              <p:cNvSpPr txBox="1">
                <a:spLocks noChangeArrowheads="1"/>
              </p:cNvSpPr>
              <p:nvPr/>
            </p:nvSpPr>
            <p:spPr bwMode="auto">
              <a:xfrm>
                <a:off x="2434" y="363"/>
                <a:ext cx="1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  <p:sp>
            <p:nvSpPr>
              <p:cNvPr id="13331" name="Text Box 19"/>
              <p:cNvSpPr txBox="1">
                <a:spLocks noChangeArrowheads="1"/>
              </p:cNvSpPr>
              <p:nvPr/>
            </p:nvSpPr>
            <p:spPr bwMode="auto">
              <a:xfrm>
                <a:off x="1527" y="363"/>
                <a:ext cx="1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</p:grp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166" y="363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n</a:t>
              </a:r>
            </a:p>
          </p:txBody>
        </p:sp>
      </p:grpSp>
      <p:sp>
        <p:nvSpPr>
          <p:cNvPr id="13333" name="Rectangle 28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3492500" y="4221163"/>
          <a:ext cx="4340225" cy="1187450"/>
        </p:xfrm>
        <a:graphic>
          <a:graphicData uri="http://schemas.openxmlformats.org/presentationml/2006/ole">
            <p:oleObj spid="_x0000_s43011" r:id="rId4" imgW="40843200" imgH="11277600" progId="">
              <p:embed/>
            </p:oleObj>
          </a:graphicData>
        </a:graphic>
      </p:graphicFrame>
      <p:grpSp>
        <p:nvGrpSpPr>
          <p:cNvPr id="13335" name="Group 23"/>
          <p:cNvGrpSpPr/>
          <p:nvPr/>
        </p:nvGrpSpPr>
        <p:grpSpPr bwMode="auto">
          <a:xfrm>
            <a:off x="755650" y="3141663"/>
            <a:ext cx="5329238" cy="1025525"/>
            <a:chOff x="0" y="0"/>
            <a:chExt cx="3357" cy="646"/>
          </a:xfrm>
        </p:grpSpPr>
        <p:grpSp>
          <p:nvGrpSpPr>
            <p:cNvPr id="13336" name="Group 24"/>
            <p:cNvGrpSpPr/>
            <p:nvPr/>
          </p:nvGrpSpPr>
          <p:grpSpPr bwMode="auto">
            <a:xfrm>
              <a:off x="0" y="0"/>
              <a:ext cx="3357" cy="646"/>
              <a:chOff x="0" y="0"/>
              <a:chExt cx="3493" cy="646"/>
            </a:xfrm>
          </p:grpSpPr>
          <p:grpSp>
            <p:nvGrpSpPr>
              <p:cNvPr id="13337" name="Group 25"/>
              <p:cNvGrpSpPr/>
              <p:nvPr/>
            </p:nvGrpSpPr>
            <p:grpSpPr bwMode="auto">
              <a:xfrm>
                <a:off x="0" y="0"/>
                <a:ext cx="3487" cy="646"/>
                <a:chOff x="0" y="0"/>
                <a:chExt cx="3487" cy="646"/>
              </a:xfrm>
            </p:grpSpPr>
            <p:grpSp>
              <p:nvGrpSpPr>
                <p:cNvPr id="13338" name="Group 26"/>
                <p:cNvGrpSpPr/>
                <p:nvPr/>
              </p:nvGrpSpPr>
              <p:grpSpPr bwMode="auto">
                <a:xfrm>
                  <a:off x="0" y="0"/>
                  <a:ext cx="3487" cy="646"/>
                  <a:chOff x="0" y="0"/>
                  <a:chExt cx="3487" cy="646"/>
                </a:xfrm>
              </p:grpSpPr>
              <p:graphicFrame>
                <p:nvGraphicFramePr>
                  <p:cNvPr id="13339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0" y="0"/>
                  <a:ext cx="3487" cy="646"/>
                </p:xfrm>
                <a:graphic>
                  <a:graphicData uri="http://schemas.openxmlformats.org/presentationml/2006/ole">
                    <p:oleObj spid="_x0000_s43010" r:id="rId5" imgW="50901600" imgH="9448800" progId="">
                      <p:embed/>
                    </p:oleObj>
                  </a:graphicData>
                </a:graphic>
              </p:graphicFrame>
              <p:sp>
                <p:nvSpPr>
                  <p:cNvPr id="1334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" y="363"/>
                    <a:ext cx="136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000" b="1"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a:t>n</a:t>
                    </a:r>
                  </a:p>
                </p:txBody>
              </p:sp>
            </p:grpSp>
            <p:sp>
              <p:nvSpPr>
                <p:cNvPr id="1334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41" y="45"/>
                  <a:ext cx="1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g</a:t>
                  </a:r>
                </a:p>
              </p:txBody>
            </p:sp>
          </p:grpSp>
          <p:sp>
            <p:nvSpPr>
              <p:cNvPr id="13342" name="Text Box 27"/>
              <p:cNvSpPr txBox="1">
                <a:spLocks noChangeArrowheads="1"/>
              </p:cNvSpPr>
              <p:nvPr/>
            </p:nvSpPr>
            <p:spPr bwMode="auto">
              <a:xfrm>
                <a:off x="1588" y="181"/>
                <a:ext cx="190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2721" y="227"/>
              <a:ext cx="59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800"/>
            </a:p>
          </p:txBody>
        </p:sp>
      </p:grpSp>
      <p:graphicFrame>
        <p:nvGraphicFramePr>
          <p:cNvPr id="13344" name="Object 3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3850" y="5805488"/>
          <a:ext cx="8353425" cy="525462"/>
        </p:xfrm>
        <a:graphic>
          <a:graphicData uri="http://schemas.openxmlformats.org/presentationml/2006/ole">
            <p:oleObj spid="_x0000_s43009" r:id="rId6" imgW="111556800" imgH="7010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11188" y="2565400"/>
          <a:ext cx="2592387" cy="788988"/>
        </p:xfrm>
        <a:graphic>
          <a:graphicData uri="http://schemas.openxmlformats.org/presentationml/2006/ole">
            <p:oleObj spid="_x0000_s44037" r:id="rId3" imgW="12496800" imgH="5486400" progId="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932363" y="5876925"/>
          <a:ext cx="579437" cy="752475"/>
        </p:xfrm>
        <a:graphic>
          <a:graphicData uri="http://schemas.openxmlformats.org/presentationml/2006/ole">
            <p:oleObj spid="_x0000_s44036" r:id="rId4" imgW="3962400" imgH="5181600" progId="">
              <p:embed/>
            </p:oleObj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91200" y="58674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多变过程比热容</a:t>
            </a:r>
          </a:p>
        </p:txBody>
      </p:sp>
      <p:sp>
        <p:nvSpPr>
          <p:cNvPr id="14341" name="Oval 5"/>
          <p:cNvSpPr>
            <a:spLocks noChangeAspect="1" noChangeArrowheads="1"/>
          </p:cNvSpPr>
          <p:nvPr/>
        </p:nvSpPr>
        <p:spPr bwMode="auto">
          <a:xfrm>
            <a:off x="2627313" y="404813"/>
            <a:ext cx="641350" cy="641350"/>
          </a:xfrm>
          <a:prstGeom prst="ellipse">
            <a:avLst/>
          </a:prstGeom>
          <a:noFill/>
          <a:ln w="25400" cap="sq" cmpd="sng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342" name="Group 6"/>
          <p:cNvGrpSpPr/>
          <p:nvPr/>
        </p:nvGrpSpPr>
        <p:grpSpPr bwMode="auto">
          <a:xfrm>
            <a:off x="611188" y="1341438"/>
            <a:ext cx="4240212" cy="1065212"/>
            <a:chOff x="0" y="0"/>
            <a:chExt cx="2671" cy="671"/>
          </a:xfrm>
        </p:grpSpPr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0" y="0"/>
            <a:ext cx="2671" cy="671"/>
          </p:xfrm>
          <a:graphic>
            <a:graphicData uri="http://schemas.openxmlformats.org/presentationml/2006/ole">
              <p:oleObj spid="_x0000_s44035" r:id="rId5" imgW="37490400" imgH="9448800" progId="">
                <p:embed/>
              </p:oleObj>
            </a:graphicData>
          </a:graphic>
        </p:graphicFrame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633" y="71"/>
              <a:ext cx="13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1588" y="352"/>
              <a:ext cx="136" cy="0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348" name="Group 12"/>
          <p:cNvGrpSpPr/>
          <p:nvPr/>
        </p:nvGrpSpPr>
        <p:grpSpPr bwMode="auto">
          <a:xfrm>
            <a:off x="706438" y="4652963"/>
            <a:ext cx="8437562" cy="1063625"/>
            <a:chOff x="0" y="0"/>
            <a:chExt cx="5315" cy="670"/>
          </a:xfrm>
        </p:grpSpPr>
        <p:graphicFrame>
          <p:nvGraphicFramePr>
            <p:cNvPr id="14349" name="Object 13"/>
            <p:cNvGraphicFramePr>
              <a:graphicFrameLocks noChangeAspect="1"/>
            </p:cNvGraphicFramePr>
            <p:nvPr/>
          </p:nvGraphicFramePr>
          <p:xfrm>
            <a:off x="0" y="0"/>
            <a:ext cx="5315" cy="670"/>
          </p:xfrm>
          <a:graphic>
            <a:graphicData uri="http://schemas.openxmlformats.org/presentationml/2006/ole">
              <p:oleObj spid="_x0000_s44034" r:id="rId6" imgW="74676000" imgH="9448800" progId="">
                <p:embed/>
              </p:oleObj>
            </a:graphicData>
          </a:graphic>
        </p:graphicFrame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1065" y="64"/>
              <a:ext cx="18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4427538" y="4581525"/>
            <a:ext cx="1295400" cy="1295400"/>
          </a:xfrm>
          <a:prstGeom prst="wedgeRoundRectCallout">
            <a:avLst>
              <a:gd name="adj1" fmla="val -11028"/>
              <a:gd name="adj2" fmla="val 68505"/>
              <a:gd name="adj3" fmla="val 16667"/>
            </a:avLst>
          </a:prstGeom>
          <a:noFill/>
          <a:ln w="38100" cap="sq" cmpd="sng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79388" y="0"/>
            <a:ext cx="7239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理想气体 </a:t>
            </a:r>
            <a:r>
              <a:rPr lang="en-US" altLang="zh-CN" sz="3600" b="1" i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40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i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en-US" altLang="zh-CN" sz="4000" b="1" i="1" baseline="-250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40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4000" b="1" i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en-US" altLang="zh-CN" sz="4000" b="1" baseline="-250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4000" b="1" baseline="-250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40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4000" b="1" i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q</a:t>
            </a:r>
            <a:r>
              <a:rPr lang="en-US" altLang="zh-CN" sz="4000" b="1" i="1" baseline="-250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40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的计算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900113" y="1941513"/>
            <a:ext cx="360362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916238" y="2886075"/>
            <a:ext cx="2889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</a:p>
        </p:txBody>
      </p:sp>
      <p:grpSp>
        <p:nvGrpSpPr>
          <p:cNvPr id="14357" name="Group 21"/>
          <p:cNvGrpSpPr/>
          <p:nvPr/>
        </p:nvGrpSpPr>
        <p:grpSpPr bwMode="auto">
          <a:xfrm>
            <a:off x="755650" y="3429000"/>
            <a:ext cx="6410325" cy="1104900"/>
            <a:chOff x="0" y="0"/>
            <a:chExt cx="4038" cy="696"/>
          </a:xfrm>
        </p:grpSpPr>
        <p:grpSp>
          <p:nvGrpSpPr>
            <p:cNvPr id="14358" name="Group 22"/>
            <p:cNvGrpSpPr/>
            <p:nvPr/>
          </p:nvGrpSpPr>
          <p:grpSpPr bwMode="auto">
            <a:xfrm>
              <a:off x="0" y="0"/>
              <a:ext cx="4038" cy="670"/>
              <a:chOff x="0" y="0"/>
              <a:chExt cx="4038" cy="670"/>
            </a:xfrm>
          </p:grpSpPr>
          <p:graphicFrame>
            <p:nvGraphicFramePr>
              <p:cNvPr id="14359" name="Object 23"/>
              <p:cNvGraphicFramePr>
                <a:graphicFrameLocks noChangeAspect="1"/>
              </p:cNvGraphicFramePr>
              <p:nvPr/>
            </p:nvGraphicFramePr>
            <p:xfrm>
              <a:off x="0" y="0"/>
              <a:ext cx="4038" cy="670"/>
            </p:xfrm>
            <a:graphic>
              <a:graphicData uri="http://schemas.openxmlformats.org/presentationml/2006/ole">
                <p:oleObj spid="_x0000_s44033" r:id="rId7" imgW="56692800" imgH="9448800" progId="">
                  <p:embed/>
                </p:oleObj>
              </a:graphicData>
            </a:graphic>
          </p:graphicFrame>
          <p:sp>
            <p:nvSpPr>
              <p:cNvPr id="14360" name="Rectangle 24"/>
              <p:cNvSpPr>
                <a:spLocks noChangeArrowheads="1"/>
              </p:cNvSpPr>
              <p:nvPr/>
            </p:nvSpPr>
            <p:spPr bwMode="auto">
              <a:xfrm>
                <a:off x="3001" y="45"/>
                <a:ext cx="182" cy="17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800" b="1" i="1" baseline="-25000">
                    <a:latin typeface="Times New Roman" panose="02020603050405020304" pitchFamily="18" charset="0"/>
                  </a:rPr>
                  <a:t>g</a:t>
                </a:r>
              </a:p>
            </p:txBody>
          </p:sp>
        </p:grp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136" y="408"/>
              <a:ext cx="227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2" charset="-122"/>
                </a:rPr>
                <a:t>n</a:t>
              </a:r>
            </a:p>
          </p:txBody>
        </p:sp>
      </p:grp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331913" y="2852738"/>
            <a:ext cx="2889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5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304800" y="2773363"/>
            <a:ext cx="25146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 0</a:t>
            </a:r>
            <a:r>
              <a:rPr lang="en-US" altLang="zh-CN" sz="28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32835" name="Object 3"/>
          <p:cNvGraphicFramePr>
            <a:graphicFrameLocks noChangeAspect="1"/>
          </p:cNvGraphicFramePr>
          <p:nvPr/>
        </p:nvGraphicFramePr>
        <p:xfrm>
          <a:off x="2667000" y="2774950"/>
          <a:ext cx="3359150" cy="577850"/>
        </p:xfrm>
        <a:graphic>
          <a:graphicData uri="http://schemas.openxmlformats.org/presentationml/2006/ole">
            <p:oleObj spid="_x0000_s45068" name="Equation" r:id="rId3" imgW="32004000" imgH="5486400" progId="">
              <p:embed/>
            </p:oleObj>
          </a:graphicData>
        </a:graphic>
      </p:graphicFrame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6172200" y="2749550"/>
          <a:ext cx="1984375" cy="603250"/>
        </p:xfrm>
        <a:graphic>
          <a:graphicData uri="http://schemas.openxmlformats.org/presentationml/2006/ole">
            <p:oleObj spid="_x0000_s45067" name="Equation" r:id="rId4" imgW="18897600" imgH="5791200" progId="">
              <p:embed/>
            </p:oleObj>
          </a:graphicData>
        </a:graphic>
      </p:graphicFrame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304800" y="3581400"/>
            <a:ext cx="23622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(2)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1</a:t>
            </a:r>
          </a:p>
        </p:txBody>
      </p:sp>
      <p:graphicFrame>
        <p:nvGraphicFramePr>
          <p:cNvPr id="632838" name="Object 6"/>
          <p:cNvGraphicFramePr>
            <a:graphicFrameLocks noChangeAspect="1"/>
          </p:cNvGraphicFramePr>
          <p:nvPr/>
        </p:nvGraphicFramePr>
        <p:xfrm>
          <a:off x="2667000" y="3613150"/>
          <a:ext cx="3325813" cy="577850"/>
        </p:xfrm>
        <a:graphic>
          <a:graphicData uri="http://schemas.openxmlformats.org/presentationml/2006/ole">
            <p:oleObj spid="_x0000_s45066" name="Equation" r:id="rId5" imgW="31699200" imgH="5486400" progId="">
              <p:embed/>
            </p:oleObj>
          </a:graphicData>
        </a:graphic>
      </p:graphicFrame>
      <p:graphicFrame>
        <p:nvGraphicFramePr>
          <p:cNvPr id="632839" name="Object 7"/>
          <p:cNvGraphicFramePr>
            <a:graphicFrameLocks noChangeAspect="1"/>
          </p:cNvGraphicFramePr>
          <p:nvPr/>
        </p:nvGraphicFramePr>
        <p:xfrm>
          <a:off x="6400800" y="3648075"/>
          <a:ext cx="1116013" cy="542925"/>
        </p:xfrm>
        <a:graphic>
          <a:graphicData uri="http://schemas.openxmlformats.org/presentationml/2006/ole">
            <p:oleObj spid="_x0000_s45065" name="Equation" r:id="rId6" imgW="10668000" imgH="5181600" progId="">
              <p:embed/>
            </p:oleObj>
          </a:graphicData>
        </a:graphic>
      </p:graphicFrame>
      <p:sp>
        <p:nvSpPr>
          <p:cNvPr id="38928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多变过程与基本过程的关系</a:t>
            </a:r>
          </a:p>
        </p:txBody>
      </p:sp>
      <p:sp>
        <p:nvSpPr>
          <p:cNvPr id="632841" name="Text Box 9"/>
          <p:cNvSpPr txBox="1">
            <a:spLocks noChangeArrowheads="1"/>
          </p:cNvSpPr>
          <p:nvPr/>
        </p:nvSpPr>
        <p:spPr bwMode="auto">
          <a:xfrm>
            <a:off x="304800" y="4495800"/>
            <a:ext cx="24384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(3)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32842" name="Object 10"/>
          <p:cNvGraphicFramePr>
            <a:graphicFrameLocks noChangeAspect="1"/>
          </p:cNvGraphicFramePr>
          <p:nvPr/>
        </p:nvGraphicFramePr>
        <p:xfrm>
          <a:off x="2667000" y="4495800"/>
          <a:ext cx="3294063" cy="577850"/>
        </p:xfrm>
        <a:graphic>
          <a:graphicData uri="http://schemas.openxmlformats.org/presentationml/2006/ole">
            <p:oleObj spid="_x0000_s45064" name="Equation" r:id="rId7" imgW="31394400" imgH="5486400" progId="">
              <p:embed/>
            </p:oleObj>
          </a:graphicData>
        </a:graphic>
      </p:graphicFrame>
      <p:graphicFrame>
        <p:nvGraphicFramePr>
          <p:cNvPr id="632843" name="Object 11"/>
          <p:cNvGraphicFramePr>
            <a:graphicFrameLocks noChangeAspect="1"/>
          </p:cNvGraphicFramePr>
          <p:nvPr/>
        </p:nvGraphicFramePr>
        <p:xfrm>
          <a:off x="6448425" y="4495800"/>
          <a:ext cx="1019175" cy="542925"/>
        </p:xfrm>
        <a:graphic>
          <a:graphicData uri="http://schemas.openxmlformats.org/presentationml/2006/ole">
            <p:oleObj spid="_x0000_s45063" name="Equation" r:id="rId8" imgW="9753600" imgH="5181600" progId="">
              <p:embed/>
            </p:oleObj>
          </a:graphicData>
        </a:graphic>
      </p:graphicFrame>
      <p:sp>
        <p:nvSpPr>
          <p:cNvPr id="632844" name="Text Box 12"/>
          <p:cNvSpPr txBox="1">
            <a:spLocks noChangeArrowheads="1"/>
          </p:cNvSpPr>
          <p:nvPr/>
        </p:nvSpPr>
        <p:spPr bwMode="auto">
          <a:xfrm>
            <a:off x="228600" y="5486400"/>
            <a:ext cx="25146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(4)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</a:t>
            </a:r>
            <a:r>
              <a:rPr lang="en-US" altLang="zh-CN" sz="2800" b="1" dirty="0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32845" name="Object 13"/>
          <p:cNvGraphicFramePr>
            <a:graphicFrameLocks noChangeAspect="1"/>
          </p:cNvGraphicFramePr>
          <p:nvPr/>
        </p:nvGraphicFramePr>
        <p:xfrm>
          <a:off x="2667000" y="5257800"/>
          <a:ext cx="3292475" cy="835025"/>
        </p:xfrm>
        <a:graphic>
          <a:graphicData uri="http://schemas.openxmlformats.org/presentationml/2006/ole">
            <p:oleObj spid="_x0000_s45062" name="Equation" r:id="rId9" imgW="31394400" imgH="7924800" progId="">
              <p:embed/>
            </p:oleObj>
          </a:graphicData>
        </a:graphic>
      </p:graphicFrame>
      <p:graphicFrame>
        <p:nvGraphicFramePr>
          <p:cNvPr id="632846" name="Object 14"/>
          <p:cNvGraphicFramePr>
            <a:graphicFrameLocks noChangeAspect="1"/>
          </p:cNvGraphicFramePr>
          <p:nvPr/>
        </p:nvGraphicFramePr>
        <p:xfrm>
          <a:off x="6445250" y="5334000"/>
          <a:ext cx="1114425" cy="574675"/>
        </p:xfrm>
        <a:graphic>
          <a:graphicData uri="http://schemas.openxmlformats.org/presentationml/2006/ole">
            <p:oleObj spid="_x0000_s45061" name="Equation" r:id="rId10" imgW="10668000" imgH="5486400" progId="">
              <p:embed/>
            </p:oleObj>
          </a:graphicData>
        </a:graphic>
      </p:graphicFrame>
      <p:graphicFrame>
        <p:nvGraphicFramePr>
          <p:cNvPr id="632847" name="Object 15"/>
          <p:cNvGraphicFramePr>
            <a:graphicFrameLocks noChangeAspect="1"/>
          </p:cNvGraphicFramePr>
          <p:nvPr/>
        </p:nvGraphicFramePr>
        <p:xfrm>
          <a:off x="2438400" y="1600200"/>
          <a:ext cx="1887538" cy="987425"/>
        </p:xfrm>
        <a:graphic>
          <a:graphicData uri="http://schemas.openxmlformats.org/presentationml/2006/ole">
            <p:oleObj spid="_x0000_s45060" name="Equation" r:id="rId11" imgW="17983200" imgH="9448800" progId="">
              <p:embed/>
            </p:oleObj>
          </a:graphicData>
        </a:graphic>
      </p:graphicFrame>
      <p:sp>
        <p:nvSpPr>
          <p:cNvPr id="632848" name="Rectangle 16"/>
          <p:cNvSpPr>
            <a:spLocks noChangeArrowheads="1"/>
          </p:cNvSpPr>
          <p:nvPr/>
        </p:nvSpPr>
        <p:spPr bwMode="auto">
          <a:xfrm>
            <a:off x="4037013" y="838200"/>
            <a:ext cx="4171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632849" name="Oval 17"/>
          <p:cNvSpPr>
            <a:spLocks noChangeAspect="1" noChangeArrowheads="1"/>
          </p:cNvSpPr>
          <p:nvPr/>
        </p:nvSpPr>
        <p:spPr bwMode="auto">
          <a:xfrm>
            <a:off x="3886200" y="965200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50" name="Rectangle 18"/>
          <p:cNvSpPr>
            <a:spLocks noChangeArrowheads="1"/>
          </p:cNvSpPr>
          <p:nvPr/>
        </p:nvSpPr>
        <p:spPr bwMode="auto">
          <a:xfrm>
            <a:off x="4697413" y="990600"/>
            <a:ext cx="466794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32851" name="Oval 19"/>
          <p:cNvSpPr>
            <a:spLocks noChangeAspect="1" noChangeArrowheads="1"/>
          </p:cNvSpPr>
          <p:nvPr/>
        </p:nvSpPr>
        <p:spPr bwMode="auto">
          <a:xfrm>
            <a:off x="4648200" y="990600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52" name="Rectangle 20"/>
          <p:cNvSpPr>
            <a:spLocks noChangeArrowheads="1"/>
          </p:cNvSpPr>
          <p:nvPr/>
        </p:nvSpPr>
        <p:spPr bwMode="auto">
          <a:xfrm>
            <a:off x="5532438" y="914400"/>
            <a:ext cx="3642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32853" name="Oval 21"/>
          <p:cNvSpPr>
            <a:spLocks noChangeAspect="1" noChangeArrowheads="1"/>
          </p:cNvSpPr>
          <p:nvPr/>
        </p:nvSpPr>
        <p:spPr bwMode="auto">
          <a:xfrm>
            <a:off x="5356225" y="990600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54" name="Rectangle 22"/>
          <p:cNvSpPr>
            <a:spLocks noChangeArrowheads="1"/>
          </p:cNvSpPr>
          <p:nvPr/>
        </p:nvSpPr>
        <p:spPr bwMode="auto">
          <a:xfrm>
            <a:off x="6183313" y="914400"/>
            <a:ext cx="38985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632855" name="Oval 23"/>
          <p:cNvSpPr>
            <a:spLocks noChangeAspect="1" noChangeArrowheads="1"/>
          </p:cNvSpPr>
          <p:nvPr/>
        </p:nvSpPr>
        <p:spPr bwMode="auto">
          <a:xfrm>
            <a:off x="6096000" y="990600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56" name="Rectangle 24"/>
          <p:cNvSpPr>
            <a:spLocks noChangeArrowheads="1"/>
          </p:cNvSpPr>
          <p:nvPr/>
        </p:nvSpPr>
        <p:spPr bwMode="auto">
          <a:xfrm>
            <a:off x="1258888" y="838200"/>
            <a:ext cx="441146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32857" name="Oval 25"/>
          <p:cNvSpPr>
            <a:spLocks noChangeAspect="1" noChangeArrowheads="1"/>
          </p:cNvSpPr>
          <p:nvPr/>
        </p:nvSpPr>
        <p:spPr bwMode="auto">
          <a:xfrm>
            <a:off x="1143000" y="936625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32858" name="Object 26"/>
          <p:cNvGraphicFramePr>
            <a:graphicFrameLocks noChangeAspect="1"/>
          </p:cNvGraphicFramePr>
          <p:nvPr/>
        </p:nvGraphicFramePr>
        <p:xfrm>
          <a:off x="381000" y="1905000"/>
          <a:ext cx="1892300" cy="569913"/>
        </p:xfrm>
        <a:graphic>
          <a:graphicData uri="http://schemas.openxmlformats.org/presentationml/2006/ole">
            <p:oleObj spid="_x0000_s45059" name="Equation" r:id="rId12" imgW="18288000" imgH="5486400" progId="">
              <p:embed/>
            </p:oleObj>
          </a:graphicData>
        </a:graphic>
      </p:graphicFrame>
      <p:sp>
        <p:nvSpPr>
          <p:cNvPr id="632859" name="Rectangle 27"/>
          <p:cNvSpPr>
            <a:spLocks noChangeArrowheads="1"/>
          </p:cNvSpPr>
          <p:nvPr/>
        </p:nvSpPr>
        <p:spPr bwMode="auto">
          <a:xfrm>
            <a:off x="8478838" y="2638425"/>
            <a:ext cx="4171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632860" name="Oval 28"/>
          <p:cNvSpPr>
            <a:spLocks noChangeAspect="1" noChangeArrowheads="1"/>
          </p:cNvSpPr>
          <p:nvPr/>
        </p:nvSpPr>
        <p:spPr bwMode="auto">
          <a:xfrm>
            <a:off x="8328025" y="2765425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61" name="Rectangle 29"/>
          <p:cNvSpPr>
            <a:spLocks noChangeArrowheads="1"/>
          </p:cNvSpPr>
          <p:nvPr/>
        </p:nvSpPr>
        <p:spPr bwMode="auto">
          <a:xfrm>
            <a:off x="8377238" y="3625850"/>
            <a:ext cx="466794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32862" name="Oval 30"/>
          <p:cNvSpPr>
            <a:spLocks noChangeAspect="1" noChangeArrowheads="1"/>
          </p:cNvSpPr>
          <p:nvPr/>
        </p:nvSpPr>
        <p:spPr bwMode="auto">
          <a:xfrm>
            <a:off x="8328025" y="3625850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63" name="Rectangle 31"/>
          <p:cNvSpPr>
            <a:spLocks noChangeArrowheads="1"/>
          </p:cNvSpPr>
          <p:nvPr/>
        </p:nvSpPr>
        <p:spPr bwMode="auto">
          <a:xfrm>
            <a:off x="8504238" y="4343400"/>
            <a:ext cx="3642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32864" name="Oval 32"/>
          <p:cNvSpPr>
            <a:spLocks noChangeAspect="1" noChangeArrowheads="1"/>
          </p:cNvSpPr>
          <p:nvPr/>
        </p:nvSpPr>
        <p:spPr bwMode="auto">
          <a:xfrm>
            <a:off x="8328025" y="4419600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65" name="Rectangle 33"/>
          <p:cNvSpPr>
            <a:spLocks noChangeArrowheads="1"/>
          </p:cNvSpPr>
          <p:nvPr/>
        </p:nvSpPr>
        <p:spPr bwMode="auto">
          <a:xfrm>
            <a:off x="8393113" y="5280025"/>
            <a:ext cx="38985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632866" name="Oval 34"/>
          <p:cNvSpPr>
            <a:spLocks noChangeAspect="1" noChangeArrowheads="1"/>
          </p:cNvSpPr>
          <p:nvPr/>
        </p:nvSpPr>
        <p:spPr bwMode="auto">
          <a:xfrm>
            <a:off x="8305800" y="5356225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32867" name="Object 35"/>
          <p:cNvGraphicFramePr>
            <a:graphicFrameLocks noChangeAspect="1"/>
          </p:cNvGraphicFramePr>
          <p:nvPr/>
        </p:nvGraphicFramePr>
        <p:xfrm>
          <a:off x="3352800" y="4343400"/>
          <a:ext cx="1539875" cy="549275"/>
        </p:xfrm>
        <a:graphic>
          <a:graphicData uri="http://schemas.openxmlformats.org/presentationml/2006/ole">
            <p:oleObj spid="_x0000_s45058" name="Equation" r:id="rId13" imgW="13716000" imgH="4876800" progId="">
              <p:embed/>
            </p:oleObj>
          </a:graphicData>
        </a:graphic>
      </p:graphicFrame>
      <p:graphicFrame>
        <p:nvGraphicFramePr>
          <p:cNvPr id="632868" name="Object 36"/>
          <p:cNvGraphicFramePr>
            <a:graphicFrameLocks noChangeAspect="1"/>
          </p:cNvGraphicFramePr>
          <p:nvPr/>
        </p:nvGraphicFramePr>
        <p:xfrm>
          <a:off x="7162800" y="914400"/>
          <a:ext cx="1709738" cy="1674813"/>
        </p:xfrm>
        <a:graphic>
          <a:graphicData uri="http://schemas.openxmlformats.org/presentationml/2006/ole">
            <p:oleObj spid="_x0000_s45057" name="Equation" r:id="rId14" imgW="18592800" imgH="18288000" progId="">
              <p:embed/>
            </p:oleObj>
          </a:graphicData>
        </a:graphic>
      </p:graphicFrame>
      <p:grpSp>
        <p:nvGrpSpPr>
          <p:cNvPr id="2" name="Group 37"/>
          <p:cNvGrpSpPr/>
          <p:nvPr/>
        </p:nvGrpSpPr>
        <p:grpSpPr bwMode="auto">
          <a:xfrm>
            <a:off x="107504" y="-27384"/>
            <a:ext cx="9072564" cy="2819400"/>
            <a:chOff x="192" y="3696"/>
            <a:chExt cx="5715" cy="1776"/>
          </a:xfrm>
        </p:grpSpPr>
        <p:sp>
          <p:nvSpPr>
            <p:cNvPr id="38954" name="AutoShape 38"/>
            <p:cNvSpPr>
              <a:spLocks noChangeArrowheads="1"/>
            </p:cNvSpPr>
            <p:nvPr/>
          </p:nvSpPr>
          <p:spPr bwMode="auto">
            <a:xfrm>
              <a:off x="192" y="3696"/>
              <a:ext cx="5568" cy="1776"/>
            </a:xfrm>
            <a:prstGeom prst="irregularSeal1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963" y="4320"/>
              <a:ext cx="4944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4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基本过程是多变过程的特例</a:t>
              </a:r>
            </a:p>
          </p:txBody>
        </p:sp>
      </p:grpSp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2689225" y="3581400"/>
            <a:ext cx="2053767" cy="584775"/>
          </a:xfrm>
          <a:prstGeom prst="rect">
            <a:avLst/>
          </a:prstGeom>
          <a:solidFill>
            <a:srgbClr val="FFFF66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isothermal</a:t>
            </a:r>
            <a:endParaRPr lang="en-US" altLang="zh-CN" sz="32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73" name="Rectangle 41"/>
          <p:cNvSpPr>
            <a:spLocks noChangeArrowheads="1"/>
          </p:cNvSpPr>
          <p:nvPr/>
        </p:nvSpPr>
        <p:spPr bwMode="auto">
          <a:xfrm>
            <a:off x="2667000" y="4449763"/>
            <a:ext cx="1910075" cy="584775"/>
          </a:xfrm>
          <a:prstGeom prst="rect">
            <a:avLst/>
          </a:prstGeom>
          <a:solidFill>
            <a:srgbClr val="FFFF66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altLang="zh-CN" sz="3200" b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isentropic</a:t>
            </a:r>
            <a:endParaRPr lang="en-US" altLang="zh-CN" sz="3200" b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74" name="Rectangle 42"/>
          <p:cNvSpPr>
            <a:spLocks noChangeArrowheads="1"/>
          </p:cNvSpPr>
          <p:nvPr/>
        </p:nvSpPr>
        <p:spPr bwMode="auto">
          <a:xfrm>
            <a:off x="2700338" y="2781300"/>
            <a:ext cx="1576072" cy="584775"/>
          </a:xfrm>
          <a:prstGeom prst="rect">
            <a:avLst/>
          </a:prstGeom>
          <a:solidFill>
            <a:srgbClr val="FFFF66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isobaric</a:t>
            </a:r>
            <a:endParaRPr lang="en-US" altLang="zh-CN" sz="32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2875" name="Rectangle 43"/>
          <p:cNvSpPr>
            <a:spLocks noChangeArrowheads="1"/>
          </p:cNvSpPr>
          <p:nvPr/>
        </p:nvSpPr>
        <p:spPr bwMode="auto">
          <a:xfrm>
            <a:off x="2667000" y="5441950"/>
            <a:ext cx="1758815" cy="584775"/>
          </a:xfrm>
          <a:prstGeom prst="rect">
            <a:avLst/>
          </a:prstGeom>
          <a:solidFill>
            <a:srgbClr val="FFFF66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isochoric</a:t>
            </a:r>
            <a:endParaRPr lang="en-US" altLang="zh-CN" sz="32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63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63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6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6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6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3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3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37" grpId="0" autoUpdateAnimBg="0"/>
      <p:bldP spid="632841" grpId="0" autoUpdateAnimBg="0"/>
      <p:bldP spid="632844" grpId="0" autoUpdateAnimBg="0"/>
      <p:bldP spid="632848" grpId="0" autoUpdateAnimBg="0"/>
      <p:bldP spid="632849" grpId="0" animBg="1"/>
      <p:bldP spid="632850" grpId="0" autoUpdateAnimBg="0"/>
      <p:bldP spid="632851" grpId="0" animBg="1"/>
      <p:bldP spid="632852" grpId="0" autoUpdateAnimBg="0"/>
      <p:bldP spid="632853" grpId="0" animBg="1"/>
      <p:bldP spid="632854" grpId="0" autoUpdateAnimBg="0"/>
      <p:bldP spid="632855" grpId="0" animBg="1"/>
      <p:bldP spid="632856" grpId="0" autoUpdateAnimBg="0"/>
      <p:bldP spid="632857" grpId="0" animBg="1"/>
      <p:bldP spid="632859" grpId="0" autoUpdateAnimBg="0"/>
      <p:bldP spid="632860" grpId="0" animBg="1"/>
      <p:bldP spid="632861" grpId="0" autoUpdateAnimBg="0"/>
      <p:bldP spid="632862" grpId="0" animBg="1"/>
      <p:bldP spid="632863" grpId="0" autoUpdateAnimBg="0"/>
      <p:bldP spid="632864" grpId="0" animBg="1"/>
      <p:bldP spid="632865" grpId="0" autoUpdateAnimBg="0"/>
      <p:bldP spid="632866" grpId="0" animBg="1"/>
      <p:bldP spid="632872" grpId="0" animBg="1" autoUpdateAnimBg="0"/>
      <p:bldP spid="632873" grpId="0" animBg="1" autoUpdateAnimBg="0"/>
      <p:bldP spid="632874" grpId="0" animBg="1" autoUpdateAnimBg="0"/>
      <p:bldP spid="63287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55650" y="1916113"/>
            <a:ext cx="746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        </a:t>
            </a:r>
            <a:r>
              <a:rPr lang="zh-CN" altLang="en-US" sz="3600" b="1">
                <a:latin typeface="Times New Roman" panose="02020603050405020304" pitchFamily="18" charset="0"/>
              </a:rPr>
              <a:t>基本过程的计算是我们的基础，要非常清楚，非常熟悉。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31913" y="38608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66"/>
                </a:solidFill>
                <a:latin typeface="Times New Roman" panose="02020603050405020304" pitchFamily="18" charset="0"/>
              </a:rPr>
              <a:t>基本要求：</a:t>
            </a:r>
            <a:r>
              <a:rPr lang="zh-CN" altLang="en-US" sz="3600" b="1">
                <a:latin typeface="Times New Roman" panose="02020603050405020304" pitchFamily="18" charset="0"/>
              </a:rPr>
              <a:t>拿来就会算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zh-CN" sz="4800" b="1">
                <a:ea typeface="黑体" panose="02010609060101010101" pitchFamily="2" charset="-122"/>
              </a:rPr>
              <a:t>理想气体基本过程的计算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813"/>
            <a:ext cx="8610600" cy="823912"/>
          </a:xfrm>
        </p:spPr>
        <p:txBody>
          <a:bodyPr/>
          <a:lstStyle/>
          <a:p>
            <a:pPr eaLnBrk="1" hangingPunct="1"/>
            <a:r>
              <a:rPr lang="zh-CN" altLang="zh-CN" sz="4000" b="1">
                <a:latin typeface="楷体_GB2312" pitchFamily="1" charset="-122"/>
              </a:rPr>
              <a:t>研究热力学过程的对象与方法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对象</a:t>
            </a:r>
          </a:p>
        </p:txBody>
      </p:sp>
      <p:grpSp>
        <p:nvGrpSpPr>
          <p:cNvPr id="4100" name="Group 4"/>
          <p:cNvGrpSpPr/>
          <p:nvPr/>
        </p:nvGrpSpPr>
        <p:grpSpPr bwMode="auto">
          <a:xfrm>
            <a:off x="1447800" y="1935163"/>
            <a:ext cx="6400800" cy="1250950"/>
            <a:chOff x="0" y="0"/>
            <a:chExt cx="4032" cy="788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38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1)  </a:t>
              </a:r>
              <a:r>
                <a:rPr lang="zh-CN" altLang="en-US" sz="3600" b="1">
                  <a:latin typeface="Times New Roman" panose="02020603050405020304" pitchFamily="18" charset="0"/>
                </a:rPr>
                <a:t>参数 </a:t>
              </a:r>
              <a:r>
                <a:rPr lang="en-US" altLang="zh-CN" sz="3600" b="1">
                  <a:latin typeface="Times New Roman" panose="02020603050405020304" pitchFamily="18" charset="0"/>
                </a:rPr>
                <a:t>( </a:t>
              </a:r>
              <a:r>
                <a:rPr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3600" b="1">
                  <a:latin typeface="Times New Roman" panose="02020603050405020304" pitchFamily="18" charset="0"/>
                </a:rPr>
                <a:t>,  </a:t>
              </a:r>
              <a:r>
                <a:rPr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3600" b="1">
                  <a:latin typeface="Times New Roman" panose="02020603050405020304" pitchFamily="18" charset="0"/>
                </a:rPr>
                <a:t>, </a:t>
              </a:r>
              <a:r>
                <a:rPr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="1">
                  <a:latin typeface="Times New Roman" panose="02020603050405020304" pitchFamily="18" charset="0"/>
                </a:rPr>
                <a:t>, </a:t>
              </a:r>
              <a:r>
                <a:rPr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1">
                  <a:latin typeface="Times New Roman" panose="02020603050405020304" pitchFamily="18" charset="0"/>
                </a:rPr>
                <a:t>, </a:t>
              </a:r>
              <a:r>
                <a:rPr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600" b="1">
                  <a:latin typeface="Times New Roman" panose="02020603050405020304" pitchFamily="18" charset="0"/>
                </a:rPr>
                <a:t>, </a:t>
              </a:r>
              <a:r>
                <a:rPr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36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3600" b="1">
                  <a:latin typeface="Times New Roman" panose="02020603050405020304" pitchFamily="18" charset="0"/>
                </a:rPr>
                <a:t>) </a:t>
              </a:r>
              <a:r>
                <a:rPr lang="zh-CN" altLang="en-US" sz="3600" b="1">
                  <a:latin typeface="Times New Roman" panose="02020603050405020304" pitchFamily="18" charset="0"/>
                </a:rPr>
                <a:t>变化</a:t>
              </a: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0" y="384"/>
              <a:ext cx="40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2)  </a:t>
              </a:r>
              <a:r>
                <a:rPr lang="zh-CN" altLang="en-US" sz="3600" b="1">
                  <a:latin typeface="Times New Roman" panose="02020603050405020304" pitchFamily="18" charset="0"/>
                </a:rPr>
                <a:t>能量转换关系</a:t>
              </a:r>
              <a:r>
                <a:rPr lang="en-US" altLang="zh-CN" sz="3600" b="1">
                  <a:latin typeface="Times New Roman" panose="02020603050405020304" pitchFamily="18" charset="0"/>
                </a:rPr>
                <a:t>, </a:t>
              </a: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,  </a:t>
              </a:r>
              <a:r>
                <a:rPr lang="en-US" altLang="zh-CN" sz="3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3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36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33400" y="35814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方法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447800" y="426720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AutoNum type="arabicParenR"/>
            </a:pPr>
            <a:r>
              <a:rPr lang="zh-CN" altLang="en-US" sz="3600" b="1">
                <a:latin typeface="Times New Roman" panose="02020603050405020304" pitchFamily="18" charset="0"/>
              </a:rPr>
              <a:t>抽象分类                                    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476375" y="5876925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2) </a:t>
            </a:r>
            <a:r>
              <a:rPr lang="zh-CN" altLang="en-US" sz="3600" b="1">
                <a:latin typeface="Times New Roman" panose="02020603050405020304" pitchFamily="18" charset="0"/>
              </a:rPr>
              <a:t>可逆过程  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latin typeface="Times New Roman" panose="02020603050405020304" pitchFamily="18" charset="0"/>
              </a:rPr>
              <a:t>不可逆再修正</a:t>
            </a:r>
            <a:r>
              <a:rPr lang="en-US" altLang="zh-CN" sz="36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06" name="Oval 10"/>
          <p:cNvSpPr>
            <a:spLocks noChangeAspect="1" noChangeArrowheads="1"/>
          </p:cNvSpPr>
          <p:nvPr/>
        </p:nvSpPr>
        <p:spPr bwMode="auto">
          <a:xfrm>
            <a:off x="7162800" y="4343400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07" name="Group 11"/>
          <p:cNvGrpSpPr>
            <a:grpSpLocks noChangeAspect="1"/>
          </p:cNvGrpSpPr>
          <p:nvPr/>
        </p:nvGrpSpPr>
        <p:grpSpPr bwMode="auto">
          <a:xfrm>
            <a:off x="4211638" y="4292600"/>
            <a:ext cx="2619375" cy="647700"/>
            <a:chOff x="0" y="0"/>
            <a:chExt cx="1374" cy="340"/>
          </a:xfrm>
        </p:grpSpPr>
        <p:graphicFrame>
          <p:nvGraphicFramePr>
            <p:cNvPr id="4108" name="Object 12"/>
            <p:cNvGraphicFramePr>
              <a:graphicFrameLocks noChangeAspect="1"/>
            </p:cNvGraphicFramePr>
            <p:nvPr/>
          </p:nvGraphicFramePr>
          <p:xfrm>
            <a:off x="0" y="0"/>
            <a:ext cx="300" cy="340"/>
          </p:xfrm>
          <a:graphic>
            <a:graphicData uri="http://schemas.openxmlformats.org/presentationml/2006/ole">
              <p:oleObj spid="_x0000_s1025" r:id="rId3" imgW="4572000" imgH="5181600" progId="">
                <p:embed/>
              </p:oleObj>
            </a:graphicData>
          </a:graphic>
        </p:graphicFrame>
        <p:sp>
          <p:nvSpPr>
            <p:cNvPr id="4109" name="Oval 13"/>
            <p:cNvSpPr>
              <a:spLocks noChangeAspect="1" noChangeArrowheads="1"/>
            </p:cNvSpPr>
            <p:nvPr/>
          </p:nvSpPr>
          <p:spPr bwMode="auto">
            <a:xfrm>
              <a:off x="30" y="40"/>
              <a:ext cx="240" cy="24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10" name="Object 14"/>
            <p:cNvGraphicFramePr>
              <a:graphicFrameLocks noChangeAspect="1"/>
            </p:cNvGraphicFramePr>
            <p:nvPr/>
          </p:nvGraphicFramePr>
          <p:xfrm>
            <a:off x="414" y="28"/>
            <a:ext cx="240" cy="283"/>
          </p:xfrm>
          <a:graphic>
            <a:graphicData uri="http://schemas.openxmlformats.org/presentationml/2006/ole">
              <p:oleObj spid="_x0000_s1026" r:id="rId4" imgW="3657600" imgH="4267200" progId="">
                <p:embed/>
              </p:oleObj>
            </a:graphicData>
          </a:graphic>
        </p:graphicFrame>
        <p:sp>
          <p:nvSpPr>
            <p:cNvPr id="4111" name="Oval 15"/>
            <p:cNvSpPr>
              <a:spLocks noChangeAspect="1" noChangeArrowheads="1"/>
            </p:cNvSpPr>
            <p:nvPr/>
          </p:nvSpPr>
          <p:spPr bwMode="auto">
            <a:xfrm>
              <a:off x="414" y="40"/>
              <a:ext cx="240" cy="24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12" name="Group 16"/>
            <p:cNvGrpSpPr>
              <a:grpSpLocks noChangeAspect="1"/>
            </p:cNvGrpSpPr>
            <p:nvPr/>
          </p:nvGrpSpPr>
          <p:grpSpPr bwMode="auto">
            <a:xfrm>
              <a:off x="1134" y="40"/>
              <a:ext cx="240" cy="240"/>
              <a:chOff x="0" y="0"/>
              <a:chExt cx="240" cy="240"/>
            </a:xfrm>
          </p:grpSpPr>
          <p:graphicFrame>
            <p:nvGraphicFramePr>
              <p:cNvPr id="4113" name="Object 17"/>
              <p:cNvGraphicFramePr>
                <a:graphicFrameLocks noChangeAspect="1"/>
              </p:cNvGraphicFramePr>
              <p:nvPr/>
            </p:nvGraphicFramePr>
            <p:xfrm>
              <a:off x="48" y="0"/>
              <a:ext cx="180" cy="222"/>
            </p:xfrm>
            <a:graphic>
              <a:graphicData uri="http://schemas.openxmlformats.org/presentationml/2006/ole">
                <p:oleObj spid="_x0000_s1027" r:id="rId5" imgW="2743200" imgH="3352800" progId="">
                  <p:embed/>
                </p:oleObj>
              </a:graphicData>
            </a:graphic>
          </p:graphicFrame>
          <p:sp>
            <p:nvSpPr>
              <p:cNvPr id="4114" name="Oval 1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4115" name="Object 19"/>
            <p:cNvGraphicFramePr>
              <a:graphicFrameLocks noChangeAspect="1"/>
            </p:cNvGraphicFramePr>
            <p:nvPr/>
          </p:nvGraphicFramePr>
          <p:xfrm>
            <a:off x="759" y="40"/>
            <a:ext cx="222" cy="260"/>
          </p:xfrm>
          <a:graphic>
            <a:graphicData uri="http://schemas.openxmlformats.org/presentationml/2006/ole">
              <p:oleObj spid="_x0000_s1028" r:id="rId6" imgW="3352800" imgH="3962400" progId="">
                <p:embed/>
              </p:oleObj>
            </a:graphicData>
          </a:graphic>
        </p:graphicFrame>
        <p:sp>
          <p:nvSpPr>
            <p:cNvPr id="4116" name="Oval 20"/>
            <p:cNvSpPr>
              <a:spLocks noChangeAspect="1" noChangeArrowheads="1"/>
            </p:cNvSpPr>
            <p:nvPr/>
          </p:nvSpPr>
          <p:spPr bwMode="auto">
            <a:xfrm>
              <a:off x="750" y="40"/>
              <a:ext cx="240" cy="24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7235825" y="4365625"/>
          <a:ext cx="334963" cy="373063"/>
        </p:xfrm>
        <a:graphic>
          <a:graphicData uri="http://schemas.openxmlformats.org/presentationml/2006/ole">
            <p:oleObj spid="_x0000_s1029" r:id="rId7" imgW="3048000" imgH="3352800" progId="">
              <p:embed/>
            </p:oleObj>
          </a:graphicData>
        </a:graphic>
      </p:graphicFrame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4648200" y="5181600"/>
            <a:ext cx="2587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基本过程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3995738" y="4149725"/>
            <a:ext cx="3048000" cy="914400"/>
          </a:xfrm>
          <a:prstGeom prst="wedgeRoundRectCallout">
            <a:avLst>
              <a:gd name="adj1" fmla="val 1875"/>
              <a:gd name="adj2" fmla="val 74134"/>
              <a:gd name="adj3" fmla="val 16667"/>
            </a:avLst>
          </a:prstGeom>
          <a:noFill/>
          <a:ln w="31750" cap="sq" cmpd="sng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3" grpId="0" autoUpdateAnimBg="0"/>
      <p:bldP spid="4104" grpId="0" autoUpdateAnimBg="0"/>
      <p:bldP spid="4105" grpId="0" autoUpdateAnimBg="0"/>
      <p:bldP spid="4106" grpId="0" animBg="1" autoUpdateAnimBg="0"/>
      <p:bldP spid="4118" grpId="0" autoUpdateAnimBg="0"/>
      <p:bldP spid="411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498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46086" name="Equation" r:id="rId3" imgW="8534400" imgH="4267200" progId="">
              <p:embed/>
            </p:oleObj>
          </a:graphicData>
        </a:graphic>
      </p:graphicFrame>
      <p:graphicFrame>
        <p:nvGraphicFramePr>
          <p:cNvPr id="618499" name="Object 3"/>
          <p:cNvGraphicFramePr>
            <a:graphicFrameLocks noChangeAspect="1"/>
          </p:cNvGraphicFramePr>
          <p:nvPr/>
        </p:nvGraphicFramePr>
        <p:xfrm>
          <a:off x="1463675" y="990600"/>
          <a:ext cx="1724025" cy="1063625"/>
        </p:xfrm>
        <a:graphic>
          <a:graphicData uri="http://schemas.openxmlformats.org/presentationml/2006/ole">
            <p:oleObj spid="_x0000_s46085" name="Equation" r:id="rId4" imgW="15240000" imgH="9448800" progId="">
              <p:embed/>
            </p:oleObj>
          </a:graphicData>
        </a:graphic>
      </p:graphicFrame>
      <p:sp>
        <p:nvSpPr>
          <p:cNvPr id="618500" name="Line 4"/>
          <p:cNvSpPr>
            <a:spLocks noChangeShapeType="1"/>
          </p:cNvSpPr>
          <p:nvPr/>
        </p:nvSpPr>
        <p:spPr bwMode="auto">
          <a:xfrm flipV="1">
            <a:off x="6019800" y="1905000"/>
            <a:ext cx="0" cy="525463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8501" name="Object 5"/>
          <p:cNvGraphicFramePr>
            <a:graphicFrameLocks noChangeAspect="1"/>
          </p:cNvGraphicFramePr>
          <p:nvPr/>
        </p:nvGraphicFramePr>
        <p:xfrm>
          <a:off x="5486400" y="1981200"/>
          <a:ext cx="414338" cy="414338"/>
        </p:xfrm>
        <a:graphic>
          <a:graphicData uri="http://schemas.openxmlformats.org/presentationml/2006/ole">
            <p:oleObj spid="_x0000_s46084" name="Equation" r:id="rId5" imgW="3657600" imgH="3657600" progId="">
              <p:embed/>
            </p:oleObj>
          </a:graphicData>
        </a:graphic>
      </p:graphicFrame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6324600" y="1905000"/>
            <a:ext cx="1295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32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斜率</a:t>
            </a:r>
          </a:p>
        </p:txBody>
      </p:sp>
      <p:sp>
        <p:nvSpPr>
          <p:cNvPr id="618503" name="Line 7"/>
          <p:cNvSpPr>
            <a:spLocks noChangeShapeType="1"/>
          </p:cNvSpPr>
          <p:nvPr/>
        </p:nvSpPr>
        <p:spPr bwMode="auto">
          <a:xfrm flipV="1">
            <a:off x="7467600" y="1905000"/>
            <a:ext cx="0" cy="525463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47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b="1" smtClean="0">
                <a:latin typeface="楷体_GB2312" pitchFamily="1" charset="-122"/>
                <a:ea typeface="楷体_GB2312" pitchFamily="1" charset="-122"/>
              </a:rPr>
              <a:t>理想气体   过程的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b="1" smtClean="0">
                <a:latin typeface="楷体_GB2312" pitchFamily="1" charset="-122"/>
                <a:ea typeface="楷体_GB2312" pitchFamily="1" charset="-122"/>
              </a:rPr>
              <a:t>图</a:t>
            </a:r>
          </a:p>
        </p:txBody>
      </p:sp>
      <p:sp>
        <p:nvSpPr>
          <p:cNvPr id="618505" name="Text Box 9"/>
          <p:cNvSpPr txBox="1">
            <a:spLocks noChangeArrowheads="1"/>
          </p:cNvSpPr>
          <p:nvPr/>
        </p:nvSpPr>
        <p:spPr bwMode="auto">
          <a:xfrm>
            <a:off x="5486400" y="1219200"/>
            <a:ext cx="29733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上凸</a:t>
            </a:r>
            <a:r>
              <a:rPr kumimoji="1" lang="en-US" altLang="zh-CN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kumimoji="1" lang="zh-CN" altLang="en-US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下凹？</a:t>
            </a:r>
          </a:p>
        </p:txBody>
      </p:sp>
      <p:graphicFrame>
        <p:nvGraphicFramePr>
          <p:cNvPr id="618506" name="Object 10"/>
          <p:cNvGraphicFramePr>
            <a:graphicFrameLocks noChangeAspect="1"/>
          </p:cNvGraphicFramePr>
          <p:nvPr/>
        </p:nvGraphicFramePr>
        <p:xfrm>
          <a:off x="1371600" y="2438400"/>
          <a:ext cx="2684463" cy="603250"/>
        </p:xfrm>
        <a:graphic>
          <a:graphicData uri="http://schemas.openxmlformats.org/presentationml/2006/ole">
            <p:oleObj spid="_x0000_s46083" name="Equation" r:id="rId6" imgW="25603200" imgH="5791200" progId="">
              <p:embed/>
            </p:oleObj>
          </a:graphicData>
        </a:graphic>
      </p:graphicFrame>
      <p:sp>
        <p:nvSpPr>
          <p:cNvPr id="39949" name="Line 11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50" name="Line 12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51" name="Rectangle 13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39952" name="Rectangle 14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39953" name="Line 15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54" name="Line 16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55" name="Rectangle 17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39956" name="Rectangle 18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39957" name="Rectangle 19"/>
          <p:cNvSpPr>
            <a:spLocks noChangeArrowheads="1"/>
          </p:cNvSpPr>
          <p:nvPr/>
        </p:nvSpPr>
        <p:spPr bwMode="auto">
          <a:xfrm>
            <a:off x="3498850" y="26035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9958" name="Oval 20"/>
          <p:cNvSpPr>
            <a:spLocks noChangeAspect="1" noChangeArrowheads="1"/>
          </p:cNvSpPr>
          <p:nvPr/>
        </p:nvSpPr>
        <p:spPr bwMode="auto">
          <a:xfrm>
            <a:off x="3348038" y="387350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8517" name="Line 21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8518" name="Object 22"/>
          <p:cNvGraphicFramePr>
            <a:graphicFrameLocks noChangeAspect="1"/>
          </p:cNvGraphicFramePr>
          <p:nvPr/>
        </p:nvGraphicFramePr>
        <p:xfrm>
          <a:off x="3162300" y="1019175"/>
          <a:ext cx="800100" cy="1114425"/>
        </p:xfrm>
        <a:graphic>
          <a:graphicData uri="http://schemas.openxmlformats.org/presentationml/2006/ole">
            <p:oleObj spid="_x0000_s46082" name="Equation" r:id="rId7" imgW="7620000" imgH="10668000" progId="">
              <p:embed/>
            </p:oleObj>
          </a:graphicData>
        </a:graphic>
      </p:graphicFrame>
      <p:sp>
        <p:nvSpPr>
          <p:cNvPr id="618519" name="Freeform 2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8520" name="Object 2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46081" name="Equation" r:id="rId8" imgW="8534400" imgH="4267200" progId="">
              <p:embed/>
            </p:oleObj>
          </a:graphicData>
        </a:graphic>
      </p:graphicFrame>
      <p:sp>
        <p:nvSpPr>
          <p:cNvPr id="618521" name="Rectangle 25"/>
          <p:cNvSpPr>
            <a:spLocks noChangeArrowheads="1"/>
          </p:cNvSpPr>
          <p:nvPr/>
        </p:nvSpPr>
        <p:spPr bwMode="auto">
          <a:xfrm>
            <a:off x="684213" y="385762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618522" name="Oval 26"/>
          <p:cNvSpPr>
            <a:spLocks noChangeAspect="1" noChangeArrowheads="1"/>
          </p:cNvSpPr>
          <p:nvPr/>
        </p:nvSpPr>
        <p:spPr bwMode="auto">
          <a:xfrm>
            <a:off x="533400" y="3984625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8523" name="Rectangle 27"/>
          <p:cNvSpPr>
            <a:spLocks noChangeArrowheads="1"/>
          </p:cNvSpPr>
          <p:nvPr/>
        </p:nvSpPr>
        <p:spPr bwMode="auto">
          <a:xfrm>
            <a:off x="5561013" y="49530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618524" name="Oval 28"/>
          <p:cNvSpPr>
            <a:spLocks noChangeAspect="1" noChangeArrowheads="1"/>
          </p:cNvSpPr>
          <p:nvPr/>
        </p:nvSpPr>
        <p:spPr bwMode="auto">
          <a:xfrm>
            <a:off x="5410200" y="5080000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6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6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0" grpId="0" animBg="1"/>
      <p:bldP spid="618502" grpId="0" autoUpdateAnimBg="0"/>
      <p:bldP spid="618503" grpId="0" animBg="1"/>
      <p:bldP spid="618505" grpId="0" autoUpdateAnimBg="0"/>
      <p:bldP spid="618517" grpId="0" animBg="1"/>
      <p:bldP spid="618519" grpId="0" animBg="1"/>
      <p:bldP spid="618521" grpId="0" autoUpdateAnimBg="0"/>
      <p:bldP spid="618522" grpId="0" animBg="1"/>
      <p:bldP spid="618523" grpId="0" autoUpdateAnimBg="0"/>
      <p:bldP spid="6185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0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48138" name="Equation" r:id="rId3" imgW="8534400" imgH="4267200" progId="">
              <p:embed/>
            </p:oleObj>
          </a:graphicData>
        </a:graphic>
      </p:graphicFrame>
      <p:graphicFrame>
        <p:nvGraphicFramePr>
          <p:cNvPr id="730113" name="Object 1"/>
          <p:cNvGraphicFramePr>
            <a:graphicFrameLocks noChangeAspect="1"/>
          </p:cNvGraphicFramePr>
          <p:nvPr/>
        </p:nvGraphicFramePr>
        <p:xfrm>
          <a:off x="1463675" y="990600"/>
          <a:ext cx="1724025" cy="1063625"/>
        </p:xfrm>
        <a:graphic>
          <a:graphicData uri="http://schemas.openxmlformats.org/presentationml/2006/ole">
            <p:oleObj spid="_x0000_s48137" name="Equation" r:id="rId4" imgW="15240000" imgH="9448800" progId="">
              <p:embed/>
            </p:oleObj>
          </a:graphicData>
        </a:graphic>
      </p:graphicFrame>
      <p:sp>
        <p:nvSpPr>
          <p:cNvPr id="617476" name="Line 4"/>
          <p:cNvSpPr>
            <a:spLocks noChangeShapeType="1"/>
          </p:cNvSpPr>
          <p:nvPr/>
        </p:nvSpPr>
        <p:spPr bwMode="auto">
          <a:xfrm flipV="1">
            <a:off x="7086600" y="1630363"/>
            <a:ext cx="0" cy="525462"/>
          </a:xfrm>
          <a:prstGeom prst="line">
            <a:avLst/>
          </a:prstGeom>
          <a:noFill/>
          <a:ln w="50800">
            <a:solidFill>
              <a:srgbClr val="FFFF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0114" name="Object 2"/>
          <p:cNvGraphicFramePr>
            <a:graphicFrameLocks noChangeAspect="1"/>
          </p:cNvGraphicFramePr>
          <p:nvPr/>
        </p:nvGraphicFramePr>
        <p:xfrm>
          <a:off x="6629400" y="1706563"/>
          <a:ext cx="414338" cy="414337"/>
        </p:xfrm>
        <a:graphic>
          <a:graphicData uri="http://schemas.openxmlformats.org/presentationml/2006/ole">
            <p:oleObj spid="_x0000_s48136" name="Equation" r:id="rId5" imgW="3657600" imgH="3657600" progId="">
              <p:embed/>
            </p:oleObj>
          </a:graphicData>
        </a:graphic>
      </p:graphicFrame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7315200" y="1630363"/>
            <a:ext cx="1295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32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斜率</a:t>
            </a:r>
          </a:p>
        </p:txBody>
      </p:sp>
      <p:sp>
        <p:nvSpPr>
          <p:cNvPr id="617479" name="Line 7"/>
          <p:cNvSpPr>
            <a:spLocks noChangeShapeType="1"/>
          </p:cNvSpPr>
          <p:nvPr/>
        </p:nvSpPr>
        <p:spPr bwMode="auto">
          <a:xfrm flipV="1">
            <a:off x="8458200" y="1630363"/>
            <a:ext cx="0" cy="525462"/>
          </a:xfrm>
          <a:prstGeom prst="line">
            <a:avLst/>
          </a:prstGeom>
          <a:noFill/>
          <a:ln w="50800">
            <a:solidFill>
              <a:srgbClr val="FFFF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975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b="1" smtClean="0">
                <a:latin typeface="楷体_GB2312" pitchFamily="1" charset="-122"/>
                <a:ea typeface="楷体_GB2312" pitchFamily="1" charset="-122"/>
              </a:rPr>
              <a:t>理想气体   过程的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b="1" smtClean="0">
                <a:latin typeface="楷体_GB2312" pitchFamily="1" charset="-122"/>
                <a:ea typeface="楷体_GB2312" pitchFamily="1" charset="-122"/>
              </a:rPr>
              <a:t>图</a:t>
            </a:r>
          </a:p>
        </p:txBody>
      </p:sp>
      <p:sp>
        <p:nvSpPr>
          <p:cNvPr id="617481" name="Text Box 9"/>
          <p:cNvSpPr txBox="1">
            <a:spLocks noChangeArrowheads="1"/>
          </p:cNvSpPr>
          <p:nvPr/>
        </p:nvSpPr>
        <p:spPr bwMode="auto">
          <a:xfrm>
            <a:off x="4191000" y="1600200"/>
            <a:ext cx="26130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上凸</a:t>
            </a:r>
            <a:r>
              <a:rPr kumimoji="1" lang="en-US" altLang="zh-CN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kumimoji="1" lang="zh-CN" altLang="en-US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下凹？</a:t>
            </a:r>
          </a:p>
        </p:txBody>
      </p:sp>
      <p:graphicFrame>
        <p:nvGraphicFramePr>
          <p:cNvPr id="730115" name="Object 3"/>
          <p:cNvGraphicFramePr>
            <a:graphicFrameLocks noChangeAspect="1"/>
          </p:cNvGraphicFramePr>
          <p:nvPr/>
        </p:nvGraphicFramePr>
        <p:xfrm>
          <a:off x="4114800" y="990600"/>
          <a:ext cx="2747963" cy="571500"/>
        </p:xfrm>
        <a:graphic>
          <a:graphicData uri="http://schemas.openxmlformats.org/presentationml/2006/ole">
            <p:oleObj spid="_x0000_s48135" name="Equation" r:id="rId6" imgW="26212800" imgH="5486400" progId="">
              <p:embed/>
            </p:oleObj>
          </a:graphicData>
        </a:graphic>
      </p:graphicFrame>
      <p:sp>
        <p:nvSpPr>
          <p:cNvPr id="40977" name="Line 11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978" name="Line 12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979" name="Rectangle 13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0980" name="Rectangle 14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0981" name="Line 15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982" name="Line 16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983" name="Rectangle 17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0984" name="Rectangle 18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0985" name="Rectangle 19"/>
          <p:cNvSpPr>
            <a:spLocks noChangeArrowheads="1"/>
          </p:cNvSpPr>
          <p:nvPr/>
        </p:nvSpPr>
        <p:spPr bwMode="auto">
          <a:xfrm>
            <a:off x="685800" y="38100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0986" name="Oval 20"/>
          <p:cNvSpPr>
            <a:spLocks noChangeAspect="1" noChangeArrowheads="1"/>
          </p:cNvSpPr>
          <p:nvPr/>
        </p:nvSpPr>
        <p:spPr bwMode="auto">
          <a:xfrm>
            <a:off x="534988" y="3937000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987" name="Line 21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0116" name="Object 4"/>
          <p:cNvGraphicFramePr>
            <a:graphicFrameLocks noChangeAspect="1"/>
          </p:cNvGraphicFramePr>
          <p:nvPr/>
        </p:nvGraphicFramePr>
        <p:xfrm>
          <a:off x="3162300" y="1035050"/>
          <a:ext cx="800100" cy="1082675"/>
        </p:xfrm>
        <a:graphic>
          <a:graphicData uri="http://schemas.openxmlformats.org/presentationml/2006/ole">
            <p:oleObj spid="_x0000_s48134" name="Equation" r:id="rId7" imgW="7620000" imgH="10363200" progId="">
              <p:embed/>
            </p:oleObj>
          </a:graphicData>
        </a:graphic>
      </p:graphicFrame>
      <p:sp>
        <p:nvSpPr>
          <p:cNvPr id="40988" name="Freeform 2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0967" name="Object 5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48133" name="Equation" r:id="rId8" imgW="8534400" imgH="4267200" progId="">
              <p:embed/>
            </p:oleObj>
          </a:graphicData>
        </a:graphic>
      </p:graphicFrame>
      <p:sp>
        <p:nvSpPr>
          <p:cNvPr id="40989" name="Rectangle 25"/>
          <p:cNvSpPr>
            <a:spLocks noChangeArrowheads="1"/>
          </p:cNvSpPr>
          <p:nvPr/>
        </p:nvSpPr>
        <p:spPr bwMode="auto">
          <a:xfrm>
            <a:off x="5507038" y="500062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0990" name="Oval 26"/>
          <p:cNvSpPr>
            <a:spLocks noChangeAspect="1" noChangeArrowheads="1"/>
          </p:cNvSpPr>
          <p:nvPr/>
        </p:nvSpPr>
        <p:spPr bwMode="auto">
          <a:xfrm>
            <a:off x="5356225" y="5127625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991" name="Rectangle 27"/>
          <p:cNvSpPr>
            <a:spLocks noChangeArrowheads="1"/>
          </p:cNvSpPr>
          <p:nvPr/>
        </p:nvSpPr>
        <p:spPr bwMode="auto">
          <a:xfrm>
            <a:off x="3424238" y="333375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40992" name="Oval 28"/>
          <p:cNvSpPr>
            <a:spLocks noChangeAspect="1" noChangeArrowheads="1"/>
          </p:cNvSpPr>
          <p:nvPr/>
        </p:nvSpPr>
        <p:spPr bwMode="auto">
          <a:xfrm>
            <a:off x="3336925" y="409575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7501" name="Line 29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0118" name="Object 6"/>
          <p:cNvGraphicFramePr>
            <a:graphicFrameLocks noChangeAspect="1"/>
          </p:cNvGraphicFramePr>
          <p:nvPr/>
        </p:nvGraphicFramePr>
        <p:xfrm>
          <a:off x="7162800" y="990600"/>
          <a:ext cx="1117600" cy="603250"/>
        </p:xfrm>
        <a:graphic>
          <a:graphicData uri="http://schemas.openxmlformats.org/presentationml/2006/ole">
            <p:oleObj spid="_x0000_s48132" name="Equation" r:id="rId9" imgW="10668000" imgH="5791200" progId="">
              <p:embed/>
            </p:oleObj>
          </a:graphicData>
        </a:graphic>
      </p:graphicFrame>
      <p:sp>
        <p:nvSpPr>
          <p:cNvPr id="617503" name="Freeform 31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0119" name="Object 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48131" name="Equation" r:id="rId10" imgW="9448800" imgH="3352800" progId="">
              <p:embed/>
            </p:oleObj>
          </a:graphicData>
        </a:graphic>
      </p:graphicFrame>
      <p:graphicFrame>
        <p:nvGraphicFramePr>
          <p:cNvPr id="730120" name="Object 8"/>
          <p:cNvGraphicFramePr>
            <a:graphicFrameLocks noChangeAspect="1"/>
          </p:cNvGraphicFramePr>
          <p:nvPr/>
        </p:nvGraphicFramePr>
        <p:xfrm>
          <a:off x="5867400" y="5672138"/>
          <a:ext cx="987425" cy="347662"/>
        </p:xfrm>
        <a:graphic>
          <a:graphicData uri="http://schemas.openxmlformats.org/presentationml/2006/ole">
            <p:oleObj spid="_x0000_s48130" name="Equation" r:id="rId11" imgW="9448800" imgH="3352800" progId="">
              <p:embed/>
            </p:oleObj>
          </a:graphicData>
        </a:graphic>
      </p:graphicFrame>
      <p:sp>
        <p:nvSpPr>
          <p:cNvPr id="617506" name="Rectangle 34"/>
          <p:cNvSpPr>
            <a:spLocks noChangeArrowheads="1"/>
          </p:cNvSpPr>
          <p:nvPr/>
        </p:nvSpPr>
        <p:spPr bwMode="auto">
          <a:xfrm>
            <a:off x="2319338" y="2003425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617507" name="Oval 35"/>
          <p:cNvSpPr>
            <a:spLocks noChangeAspect="1" noChangeArrowheads="1"/>
          </p:cNvSpPr>
          <p:nvPr/>
        </p:nvSpPr>
        <p:spPr bwMode="auto">
          <a:xfrm>
            <a:off x="2232025" y="2079625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7500938" y="2438400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617509" name="Oval 37"/>
          <p:cNvSpPr>
            <a:spLocks noChangeAspect="1" noChangeArrowheads="1"/>
          </p:cNvSpPr>
          <p:nvPr/>
        </p:nvSpPr>
        <p:spPr bwMode="auto">
          <a:xfrm>
            <a:off x="7413625" y="2514600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0121" name="Object 9"/>
          <p:cNvGraphicFramePr>
            <a:graphicFrameLocks noChangeAspect="1"/>
          </p:cNvGraphicFramePr>
          <p:nvPr/>
        </p:nvGraphicFramePr>
        <p:xfrm>
          <a:off x="5121275" y="2674938"/>
          <a:ext cx="1965325" cy="1200150"/>
        </p:xfrm>
        <a:graphic>
          <a:graphicData uri="http://schemas.openxmlformats.org/presentationml/2006/ole">
            <p:oleObj spid="_x0000_s48129" name="Equation" r:id="rId12" imgW="17373600" imgH="10668000" progId="">
              <p:embed/>
            </p:oleObj>
          </a:graphicData>
        </a:graphic>
      </p:graphicFrame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5105400" y="2514600"/>
            <a:ext cx="2057400" cy="14478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1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6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6" grpId="0" animBg="1"/>
      <p:bldP spid="617478" grpId="0" autoUpdateAnimBg="0"/>
      <p:bldP spid="617479" grpId="0" animBg="1"/>
      <p:bldP spid="617481" grpId="0" autoUpdateAnimBg="0"/>
      <p:bldP spid="617501" grpId="0" animBg="1"/>
      <p:bldP spid="617503" grpId="0" animBg="1"/>
      <p:bldP spid="617506" grpId="0" autoUpdateAnimBg="0"/>
      <p:bldP spid="617507" grpId="0" animBg="1"/>
      <p:bldP spid="617508" grpId="0" autoUpdateAnimBg="0"/>
      <p:bldP spid="617509" grpId="0" animBg="1"/>
      <p:bldP spid="6175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050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49163" name="Equation" r:id="rId3" imgW="8534400" imgH="4267200" progId="">
              <p:embed/>
            </p:oleObj>
          </a:graphicData>
        </a:graphic>
      </p:graphicFrame>
      <p:graphicFrame>
        <p:nvGraphicFramePr>
          <p:cNvPr id="619523" name="Object 2051"/>
          <p:cNvGraphicFramePr>
            <a:graphicFrameLocks noChangeAspect="1"/>
          </p:cNvGraphicFramePr>
          <p:nvPr/>
        </p:nvGraphicFramePr>
        <p:xfrm>
          <a:off x="1481138" y="990600"/>
          <a:ext cx="1689100" cy="1063625"/>
        </p:xfrm>
        <a:graphic>
          <a:graphicData uri="http://schemas.openxmlformats.org/presentationml/2006/ole">
            <p:oleObj spid="_x0000_s49162" name="Equation" r:id="rId4" imgW="14935200" imgH="9448800" progId="">
              <p:embed/>
            </p:oleObj>
          </a:graphicData>
        </a:graphic>
      </p:graphicFrame>
      <p:sp>
        <p:nvSpPr>
          <p:cNvPr id="619524" name="Line 2052"/>
          <p:cNvSpPr>
            <a:spLocks noChangeShapeType="1"/>
          </p:cNvSpPr>
          <p:nvPr/>
        </p:nvSpPr>
        <p:spPr bwMode="auto">
          <a:xfrm flipV="1">
            <a:off x="7086600" y="1630363"/>
            <a:ext cx="0" cy="525462"/>
          </a:xfrm>
          <a:prstGeom prst="line">
            <a:avLst/>
          </a:prstGeom>
          <a:noFill/>
          <a:ln w="50800">
            <a:solidFill>
              <a:srgbClr val="FFFF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9525" name="Object 2053"/>
          <p:cNvGraphicFramePr>
            <a:graphicFrameLocks noChangeAspect="1"/>
          </p:cNvGraphicFramePr>
          <p:nvPr/>
        </p:nvGraphicFramePr>
        <p:xfrm>
          <a:off x="6629400" y="1690688"/>
          <a:ext cx="414338" cy="447675"/>
        </p:xfrm>
        <a:graphic>
          <a:graphicData uri="http://schemas.openxmlformats.org/presentationml/2006/ole">
            <p:oleObj spid="_x0000_s49161" name="Equation" r:id="rId5" imgW="3657600" imgH="3962400" progId="">
              <p:embed/>
            </p:oleObj>
          </a:graphicData>
        </a:graphic>
      </p:graphicFrame>
      <p:sp>
        <p:nvSpPr>
          <p:cNvPr id="619526" name="Text Box 2054"/>
          <p:cNvSpPr txBox="1">
            <a:spLocks noChangeArrowheads="1"/>
          </p:cNvSpPr>
          <p:nvPr/>
        </p:nvSpPr>
        <p:spPr bwMode="auto">
          <a:xfrm>
            <a:off x="7315200" y="1630363"/>
            <a:ext cx="1295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32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斜率</a:t>
            </a:r>
          </a:p>
        </p:txBody>
      </p:sp>
      <p:sp>
        <p:nvSpPr>
          <p:cNvPr id="619527" name="Line 2055"/>
          <p:cNvSpPr>
            <a:spLocks noChangeShapeType="1"/>
          </p:cNvSpPr>
          <p:nvPr/>
        </p:nvSpPr>
        <p:spPr bwMode="auto">
          <a:xfrm flipV="1">
            <a:off x="8458200" y="1630363"/>
            <a:ext cx="0" cy="525462"/>
          </a:xfrm>
          <a:prstGeom prst="line">
            <a:avLst/>
          </a:prstGeom>
          <a:noFill/>
          <a:ln w="50800">
            <a:solidFill>
              <a:srgbClr val="FFFF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00" name="Rectangle 2056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b="1" smtClean="0">
                <a:latin typeface="楷体_GB2312" pitchFamily="1" charset="-122"/>
                <a:ea typeface="楷体_GB2312" pitchFamily="1" charset="-122"/>
              </a:rPr>
              <a:t>理想气体    过程的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b="1" smtClean="0">
                <a:latin typeface="楷体_GB2312" pitchFamily="1" charset="-122"/>
                <a:ea typeface="楷体_GB2312" pitchFamily="1" charset="-122"/>
              </a:rPr>
              <a:t>图</a:t>
            </a:r>
          </a:p>
        </p:txBody>
      </p:sp>
      <p:sp>
        <p:nvSpPr>
          <p:cNvPr id="619529" name="Text Box 2057"/>
          <p:cNvSpPr txBox="1">
            <a:spLocks noChangeArrowheads="1"/>
          </p:cNvSpPr>
          <p:nvPr/>
        </p:nvSpPr>
        <p:spPr bwMode="auto">
          <a:xfrm>
            <a:off x="4211638" y="1628775"/>
            <a:ext cx="25209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上凸</a:t>
            </a:r>
            <a:r>
              <a:rPr kumimoji="1" lang="en-US" altLang="zh-CN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kumimoji="1" lang="zh-CN" altLang="en-US" sz="3200" b="1" smtClean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下凹？</a:t>
            </a:r>
          </a:p>
        </p:txBody>
      </p:sp>
      <p:graphicFrame>
        <p:nvGraphicFramePr>
          <p:cNvPr id="619530" name="Object 2058"/>
          <p:cNvGraphicFramePr>
            <a:graphicFrameLocks noChangeAspect="1"/>
          </p:cNvGraphicFramePr>
          <p:nvPr/>
        </p:nvGraphicFramePr>
        <p:xfrm>
          <a:off x="4913313" y="990600"/>
          <a:ext cx="1182687" cy="508000"/>
        </p:xfrm>
        <a:graphic>
          <a:graphicData uri="http://schemas.openxmlformats.org/presentationml/2006/ole">
            <p:oleObj spid="_x0000_s49160" name="Equation" r:id="rId6" imgW="11277600" imgH="4876800" progId="">
              <p:embed/>
            </p:oleObj>
          </a:graphicData>
        </a:graphic>
      </p:graphicFrame>
      <p:sp>
        <p:nvSpPr>
          <p:cNvPr id="42002" name="Line 2059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03" name="Line 2060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04" name="Rectangle 2061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2005" name="Rectangle 2062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2006" name="Line 2063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07" name="Line 2064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08" name="Rectangle 2065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2009" name="Rectangle 2066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2010" name="Rectangle 2067"/>
          <p:cNvSpPr>
            <a:spLocks noChangeArrowheads="1"/>
          </p:cNvSpPr>
          <p:nvPr/>
        </p:nvSpPr>
        <p:spPr bwMode="auto">
          <a:xfrm>
            <a:off x="685800" y="38100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2011" name="Oval 2068"/>
          <p:cNvSpPr>
            <a:spLocks noChangeAspect="1" noChangeArrowheads="1"/>
          </p:cNvSpPr>
          <p:nvPr/>
        </p:nvSpPr>
        <p:spPr bwMode="auto">
          <a:xfrm>
            <a:off x="534988" y="3937000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12" name="Line 2069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9542" name="Object 2070"/>
          <p:cNvGraphicFramePr>
            <a:graphicFrameLocks noChangeAspect="1"/>
          </p:cNvGraphicFramePr>
          <p:nvPr/>
        </p:nvGraphicFramePr>
        <p:xfrm>
          <a:off x="3124200" y="1069975"/>
          <a:ext cx="992188" cy="987425"/>
        </p:xfrm>
        <a:graphic>
          <a:graphicData uri="http://schemas.openxmlformats.org/presentationml/2006/ole">
            <p:oleObj spid="_x0000_s49159" name="Equation" r:id="rId7" imgW="9448800" imgH="9448800" progId="">
              <p:embed/>
            </p:oleObj>
          </a:graphicData>
        </a:graphic>
      </p:graphicFrame>
      <p:sp>
        <p:nvSpPr>
          <p:cNvPr id="42013" name="Freeform 2071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991" name="Object 2072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49158" name="Equation" r:id="rId8" imgW="8534400" imgH="4267200" progId="">
              <p:embed/>
            </p:oleObj>
          </a:graphicData>
        </a:graphic>
      </p:graphicFrame>
      <p:sp>
        <p:nvSpPr>
          <p:cNvPr id="42014" name="Rectangle 2073"/>
          <p:cNvSpPr>
            <a:spLocks noChangeArrowheads="1"/>
          </p:cNvSpPr>
          <p:nvPr/>
        </p:nvSpPr>
        <p:spPr bwMode="auto">
          <a:xfrm>
            <a:off x="5507038" y="500062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2015" name="Oval 2074"/>
          <p:cNvSpPr>
            <a:spLocks noChangeAspect="1" noChangeArrowheads="1"/>
          </p:cNvSpPr>
          <p:nvPr/>
        </p:nvSpPr>
        <p:spPr bwMode="auto">
          <a:xfrm>
            <a:off x="5356225" y="5127625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16" name="Rectangle 2075"/>
          <p:cNvSpPr>
            <a:spLocks noChangeArrowheads="1"/>
          </p:cNvSpPr>
          <p:nvPr/>
        </p:nvSpPr>
        <p:spPr bwMode="auto">
          <a:xfrm>
            <a:off x="3386138" y="404813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2017" name="Oval 2076"/>
          <p:cNvSpPr>
            <a:spLocks noChangeAspect="1" noChangeArrowheads="1"/>
          </p:cNvSpPr>
          <p:nvPr/>
        </p:nvSpPr>
        <p:spPr bwMode="auto">
          <a:xfrm>
            <a:off x="3336925" y="404813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18" name="Line 2077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9550" name="Object 2078"/>
          <p:cNvGraphicFramePr>
            <a:graphicFrameLocks noChangeAspect="1"/>
          </p:cNvGraphicFramePr>
          <p:nvPr/>
        </p:nvGraphicFramePr>
        <p:xfrm>
          <a:off x="6559550" y="990600"/>
          <a:ext cx="2203450" cy="508000"/>
        </p:xfrm>
        <a:graphic>
          <a:graphicData uri="http://schemas.openxmlformats.org/presentationml/2006/ole">
            <p:oleObj spid="_x0000_s49157" name="Equation" r:id="rId9" imgW="21031200" imgH="4876800" progId="">
              <p:embed/>
            </p:oleObj>
          </a:graphicData>
        </a:graphic>
      </p:graphicFrame>
      <p:sp>
        <p:nvSpPr>
          <p:cNvPr id="42019" name="Freeform 2079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993" name="Object 2080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49156" name="Equation" r:id="rId10" imgW="9448800" imgH="3352800" progId="">
              <p:embed/>
            </p:oleObj>
          </a:graphicData>
        </a:graphic>
      </p:graphicFrame>
      <p:graphicFrame>
        <p:nvGraphicFramePr>
          <p:cNvPr id="41994" name="Object 2081"/>
          <p:cNvGraphicFramePr>
            <a:graphicFrameLocks noChangeAspect="1"/>
          </p:cNvGraphicFramePr>
          <p:nvPr/>
        </p:nvGraphicFramePr>
        <p:xfrm>
          <a:off x="5943600" y="5672138"/>
          <a:ext cx="987425" cy="347662"/>
        </p:xfrm>
        <a:graphic>
          <a:graphicData uri="http://schemas.openxmlformats.org/presentationml/2006/ole">
            <p:oleObj spid="_x0000_s49155" name="Equation" r:id="rId11" imgW="9448800" imgH="3352800" progId="">
              <p:embed/>
            </p:oleObj>
          </a:graphicData>
        </a:graphic>
      </p:graphicFrame>
      <p:sp>
        <p:nvSpPr>
          <p:cNvPr id="42020" name="Rectangle 2082"/>
          <p:cNvSpPr>
            <a:spLocks noChangeArrowheads="1"/>
          </p:cNvSpPr>
          <p:nvPr/>
        </p:nvSpPr>
        <p:spPr bwMode="auto">
          <a:xfrm>
            <a:off x="2319338" y="2003425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42021" name="Oval 2083"/>
          <p:cNvSpPr>
            <a:spLocks noChangeAspect="1" noChangeArrowheads="1"/>
          </p:cNvSpPr>
          <p:nvPr/>
        </p:nvSpPr>
        <p:spPr bwMode="auto">
          <a:xfrm>
            <a:off x="2232025" y="2079625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22" name="Rectangle 2084"/>
          <p:cNvSpPr>
            <a:spLocks noChangeArrowheads="1"/>
          </p:cNvSpPr>
          <p:nvPr/>
        </p:nvSpPr>
        <p:spPr bwMode="auto">
          <a:xfrm>
            <a:off x="7523163" y="2362200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42023" name="Oval 2085"/>
          <p:cNvSpPr>
            <a:spLocks noChangeAspect="1" noChangeArrowheads="1"/>
          </p:cNvSpPr>
          <p:nvPr/>
        </p:nvSpPr>
        <p:spPr bwMode="auto">
          <a:xfrm>
            <a:off x="7413625" y="2416175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9558" name="Line 2086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9559" name="Freeform 2087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9560" name="Object 2088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49154" name="Equation" r:id="rId12" imgW="7924800" imgH="4267200" progId="">
              <p:embed/>
            </p:oleObj>
          </a:graphicData>
        </a:graphic>
      </p:graphicFrame>
      <p:sp>
        <p:nvSpPr>
          <p:cNvPr id="619561" name="Rectangle 2089"/>
          <p:cNvSpPr>
            <a:spLocks noChangeArrowheads="1"/>
          </p:cNvSpPr>
          <p:nvPr/>
        </p:nvSpPr>
        <p:spPr bwMode="auto">
          <a:xfrm>
            <a:off x="833438" y="210185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619562" name="Oval 2090"/>
          <p:cNvSpPr>
            <a:spLocks noChangeAspect="1" noChangeArrowheads="1"/>
          </p:cNvSpPr>
          <p:nvPr/>
        </p:nvSpPr>
        <p:spPr bwMode="auto">
          <a:xfrm>
            <a:off x="784225" y="210185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9563" name="Rectangle 2091"/>
          <p:cNvSpPr>
            <a:spLocks noChangeArrowheads="1"/>
          </p:cNvSpPr>
          <p:nvPr/>
        </p:nvSpPr>
        <p:spPr bwMode="auto">
          <a:xfrm>
            <a:off x="5154613" y="415925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619564" name="Oval 2092"/>
          <p:cNvSpPr>
            <a:spLocks noChangeAspect="1" noChangeArrowheads="1"/>
          </p:cNvSpPr>
          <p:nvPr/>
        </p:nvSpPr>
        <p:spPr bwMode="auto">
          <a:xfrm>
            <a:off x="5105400" y="415925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9565" name="Object 2093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49153" name="Equation" r:id="rId13" imgW="7924800" imgH="426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1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6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 animBg="1"/>
      <p:bldP spid="619526" grpId="0" autoUpdateAnimBg="0"/>
      <p:bldP spid="619527" grpId="0" animBg="1"/>
      <p:bldP spid="619529" grpId="0" autoUpdateAnimBg="0"/>
      <p:bldP spid="619558" grpId="0" animBg="1"/>
      <p:bldP spid="619559" grpId="0" animBg="1"/>
      <p:bldP spid="619561" grpId="0" autoUpdateAnimBg="0"/>
      <p:bldP spid="619562" grpId="0" animBg="1" autoUpdateAnimBg="0"/>
      <p:bldP spid="619563" grpId="0" autoUpdateAnimBg="0"/>
      <p:bldP spid="6195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0190" name="Equation" r:id="rId3" imgW="8534400" imgH="4267200" progId="">
              <p:embed/>
            </p:oleObj>
          </a:graphicData>
        </a:graphic>
      </p:graphicFrame>
      <p:sp>
        <p:nvSpPr>
          <p:cNvPr id="4302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b="1" smtClean="0">
                <a:latin typeface="楷体_GB2312" pitchFamily="1" charset="-122"/>
                <a:ea typeface="楷体_GB2312" pitchFamily="1" charset="-122"/>
              </a:rPr>
              <a:t>理想气体   过程的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b="1" smtClean="0">
                <a:latin typeface="楷体_GB2312" pitchFamily="1" charset="-122"/>
                <a:ea typeface="楷体_GB2312" pitchFamily="1" charset="-122"/>
              </a:rPr>
              <a:t>图</a:t>
            </a:r>
          </a:p>
        </p:txBody>
      </p:sp>
      <p:sp>
        <p:nvSpPr>
          <p:cNvPr id="43025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26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27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3028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3029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30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31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3032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3033" name="Rectangle 12"/>
          <p:cNvSpPr>
            <a:spLocks noChangeArrowheads="1"/>
          </p:cNvSpPr>
          <p:nvPr/>
        </p:nvSpPr>
        <p:spPr bwMode="auto">
          <a:xfrm>
            <a:off x="685800" y="38100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3034" name="Oval 13"/>
          <p:cNvSpPr>
            <a:spLocks noChangeAspect="1" noChangeArrowheads="1"/>
          </p:cNvSpPr>
          <p:nvPr/>
        </p:nvSpPr>
        <p:spPr bwMode="auto">
          <a:xfrm>
            <a:off x="534988" y="3937000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35" name="Line 14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36" name="Freeform 15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3011" name="Object 16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0189" name="Equation" r:id="rId4" imgW="8534400" imgH="4267200" progId="">
              <p:embed/>
            </p:oleObj>
          </a:graphicData>
        </a:graphic>
      </p:graphicFrame>
      <p:sp>
        <p:nvSpPr>
          <p:cNvPr id="43037" name="Rectangle 17"/>
          <p:cNvSpPr>
            <a:spLocks noChangeArrowheads="1"/>
          </p:cNvSpPr>
          <p:nvPr/>
        </p:nvSpPr>
        <p:spPr bwMode="auto">
          <a:xfrm>
            <a:off x="5507038" y="500062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3038" name="Oval 18"/>
          <p:cNvSpPr>
            <a:spLocks noChangeAspect="1" noChangeArrowheads="1"/>
          </p:cNvSpPr>
          <p:nvPr/>
        </p:nvSpPr>
        <p:spPr bwMode="auto">
          <a:xfrm>
            <a:off x="5356225" y="5127625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39" name="Rectangle 19"/>
          <p:cNvSpPr>
            <a:spLocks noChangeArrowheads="1"/>
          </p:cNvSpPr>
          <p:nvPr/>
        </p:nvSpPr>
        <p:spPr bwMode="auto">
          <a:xfrm>
            <a:off x="3448050" y="404813"/>
            <a:ext cx="3619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43040" name="Oval 20"/>
          <p:cNvSpPr>
            <a:spLocks noChangeAspect="1" noChangeArrowheads="1"/>
          </p:cNvSpPr>
          <p:nvPr/>
        </p:nvSpPr>
        <p:spPr bwMode="auto">
          <a:xfrm>
            <a:off x="3348038" y="427038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41" name="Line 21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42" name="Freeform 22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3012" name="Object 23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0188" name="Equation" r:id="rId5" imgW="9448800" imgH="3352800" progId="">
              <p:embed/>
            </p:oleObj>
          </a:graphicData>
        </a:graphic>
      </p:graphicFrame>
      <p:graphicFrame>
        <p:nvGraphicFramePr>
          <p:cNvPr id="43013" name="Object 24"/>
          <p:cNvGraphicFramePr>
            <a:graphicFrameLocks noChangeAspect="1"/>
          </p:cNvGraphicFramePr>
          <p:nvPr/>
        </p:nvGraphicFramePr>
        <p:xfrm>
          <a:off x="5718175" y="5715000"/>
          <a:ext cx="987425" cy="347663"/>
        </p:xfrm>
        <a:graphic>
          <a:graphicData uri="http://schemas.openxmlformats.org/presentationml/2006/ole">
            <p:oleObj spid="_x0000_s50187" name="Equation" r:id="rId6" imgW="9448800" imgH="3352800" progId="">
              <p:embed/>
            </p:oleObj>
          </a:graphicData>
        </a:graphic>
      </p:graphicFrame>
      <p:sp>
        <p:nvSpPr>
          <p:cNvPr id="43043" name="Rectangle 25"/>
          <p:cNvSpPr>
            <a:spLocks noChangeArrowheads="1"/>
          </p:cNvSpPr>
          <p:nvPr/>
        </p:nvSpPr>
        <p:spPr bwMode="auto">
          <a:xfrm>
            <a:off x="2319338" y="2003425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43044" name="Oval 26"/>
          <p:cNvSpPr>
            <a:spLocks noChangeAspect="1" noChangeArrowheads="1"/>
          </p:cNvSpPr>
          <p:nvPr/>
        </p:nvSpPr>
        <p:spPr bwMode="auto">
          <a:xfrm>
            <a:off x="2232025" y="2079625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45" name="Rectangle 27"/>
          <p:cNvSpPr>
            <a:spLocks noChangeArrowheads="1"/>
          </p:cNvSpPr>
          <p:nvPr/>
        </p:nvSpPr>
        <p:spPr bwMode="auto">
          <a:xfrm>
            <a:off x="7577138" y="2460625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43046" name="Oval 28"/>
          <p:cNvSpPr>
            <a:spLocks noChangeAspect="1" noChangeArrowheads="1"/>
          </p:cNvSpPr>
          <p:nvPr/>
        </p:nvSpPr>
        <p:spPr bwMode="auto">
          <a:xfrm>
            <a:off x="7489825" y="2536825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47" name="Line 2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48" name="Freeform 3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3014" name="Object 3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0186" name="Equation" r:id="rId7" imgW="7924800" imgH="4267200" progId="">
              <p:embed/>
            </p:oleObj>
          </a:graphicData>
        </a:graphic>
      </p:graphicFrame>
      <p:sp>
        <p:nvSpPr>
          <p:cNvPr id="43049" name="Rectangle 32"/>
          <p:cNvSpPr>
            <a:spLocks noChangeArrowheads="1"/>
          </p:cNvSpPr>
          <p:nvPr/>
        </p:nvSpPr>
        <p:spPr bwMode="auto">
          <a:xfrm>
            <a:off x="833438" y="210185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3050" name="Oval 33"/>
          <p:cNvSpPr>
            <a:spLocks noChangeAspect="1" noChangeArrowheads="1"/>
          </p:cNvSpPr>
          <p:nvPr/>
        </p:nvSpPr>
        <p:spPr bwMode="auto">
          <a:xfrm>
            <a:off x="784225" y="210185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51" name="Rectangle 34"/>
          <p:cNvSpPr>
            <a:spLocks noChangeArrowheads="1"/>
          </p:cNvSpPr>
          <p:nvPr/>
        </p:nvSpPr>
        <p:spPr bwMode="auto">
          <a:xfrm>
            <a:off x="5154613" y="415925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3052" name="Oval 35"/>
          <p:cNvSpPr>
            <a:spLocks noChangeAspect="1" noChangeArrowheads="1"/>
          </p:cNvSpPr>
          <p:nvPr/>
        </p:nvSpPr>
        <p:spPr bwMode="auto">
          <a:xfrm>
            <a:off x="5105400" y="415925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3015" name="Object 36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0185" name="Equation" r:id="rId8" imgW="7924800" imgH="4267200" progId="">
              <p:embed/>
            </p:oleObj>
          </a:graphicData>
        </a:graphic>
      </p:graphicFrame>
      <p:sp>
        <p:nvSpPr>
          <p:cNvPr id="620581" name="Line 37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20582" name="Object 38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0184" name="Equation" r:id="rId9" imgW="8534400" imgH="4267200" progId="">
              <p:embed/>
            </p:oleObj>
          </a:graphicData>
        </a:graphic>
      </p:graphicFrame>
      <p:sp>
        <p:nvSpPr>
          <p:cNvPr id="620583" name="Rectangle 39"/>
          <p:cNvSpPr>
            <a:spLocks noChangeArrowheads="1"/>
          </p:cNvSpPr>
          <p:nvPr/>
        </p:nvSpPr>
        <p:spPr bwMode="auto">
          <a:xfrm>
            <a:off x="6980238" y="2406650"/>
            <a:ext cx="3619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620584" name="Oval 40"/>
          <p:cNvSpPr>
            <a:spLocks noChangeAspect="1" noChangeArrowheads="1"/>
          </p:cNvSpPr>
          <p:nvPr/>
        </p:nvSpPr>
        <p:spPr bwMode="auto">
          <a:xfrm>
            <a:off x="6880225" y="2428875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20585" name="Freeform 41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20586" name="Object 42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0183" name="Equation" r:id="rId10" imgW="8534400" imgH="4267200" progId="">
              <p:embed/>
            </p:oleObj>
          </a:graphicData>
        </a:graphic>
      </p:graphicFrame>
      <p:sp>
        <p:nvSpPr>
          <p:cNvPr id="620587" name="Rectangle 43"/>
          <p:cNvSpPr>
            <a:spLocks noChangeArrowheads="1"/>
          </p:cNvSpPr>
          <p:nvPr/>
        </p:nvSpPr>
        <p:spPr bwMode="auto">
          <a:xfrm>
            <a:off x="1722438" y="2101850"/>
            <a:ext cx="3619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620588" name="Oval 44"/>
          <p:cNvSpPr>
            <a:spLocks noChangeAspect="1" noChangeArrowheads="1"/>
          </p:cNvSpPr>
          <p:nvPr/>
        </p:nvSpPr>
        <p:spPr bwMode="auto">
          <a:xfrm>
            <a:off x="1622425" y="2124075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20589" name="Object 45"/>
          <p:cNvGraphicFramePr>
            <a:graphicFrameLocks noChangeAspect="1"/>
          </p:cNvGraphicFramePr>
          <p:nvPr/>
        </p:nvGraphicFramePr>
        <p:xfrm>
          <a:off x="1143000" y="914400"/>
          <a:ext cx="1792288" cy="1114425"/>
        </p:xfrm>
        <a:graphic>
          <a:graphicData uri="http://schemas.openxmlformats.org/presentationml/2006/ole">
            <p:oleObj spid="_x0000_s50182" name="Equation" r:id="rId11" imgW="17068800" imgH="10668000" progId="">
              <p:embed/>
            </p:oleObj>
          </a:graphicData>
        </a:graphic>
      </p:graphicFrame>
      <p:graphicFrame>
        <p:nvGraphicFramePr>
          <p:cNvPr id="620590" name="Object 46"/>
          <p:cNvGraphicFramePr>
            <a:graphicFrameLocks noChangeAspect="1"/>
          </p:cNvGraphicFramePr>
          <p:nvPr/>
        </p:nvGraphicFramePr>
        <p:xfrm>
          <a:off x="5181600" y="990600"/>
          <a:ext cx="1371600" cy="576263"/>
        </p:xfrm>
        <a:graphic>
          <a:graphicData uri="http://schemas.openxmlformats.org/presentationml/2006/ole">
            <p:oleObj spid="_x0000_s50181" name="Equation" r:id="rId12" imgW="13106400" imgH="5486400" progId="">
              <p:embed/>
            </p:oleObj>
          </a:graphicData>
        </a:graphic>
      </p:graphicFrame>
      <p:graphicFrame>
        <p:nvGraphicFramePr>
          <p:cNvPr id="620591" name="Object 47"/>
          <p:cNvGraphicFramePr>
            <a:graphicFrameLocks noChangeAspect="1"/>
          </p:cNvGraphicFramePr>
          <p:nvPr/>
        </p:nvGraphicFramePr>
        <p:xfrm>
          <a:off x="2667000" y="914400"/>
          <a:ext cx="862013" cy="1063625"/>
        </p:xfrm>
        <a:graphic>
          <a:graphicData uri="http://schemas.openxmlformats.org/presentationml/2006/ole">
            <p:oleObj spid="_x0000_s50180" name="Equation" r:id="rId13" imgW="7620000" imgH="9448800" progId="">
              <p:embed/>
            </p:oleObj>
          </a:graphicData>
        </a:graphic>
      </p:graphicFrame>
      <p:graphicFrame>
        <p:nvGraphicFramePr>
          <p:cNvPr id="620592" name="Object 48"/>
          <p:cNvGraphicFramePr>
            <a:graphicFrameLocks noChangeAspect="1"/>
          </p:cNvGraphicFramePr>
          <p:nvPr/>
        </p:nvGraphicFramePr>
        <p:xfrm>
          <a:off x="6705600" y="990600"/>
          <a:ext cx="1790700" cy="576263"/>
        </p:xfrm>
        <a:graphic>
          <a:graphicData uri="http://schemas.openxmlformats.org/presentationml/2006/ole">
            <p:oleObj spid="_x0000_s50179" name="Equation" r:id="rId14" imgW="17068800" imgH="5486400" progId="">
              <p:embed/>
            </p:oleObj>
          </a:graphicData>
        </a:graphic>
      </p:graphicFrame>
      <p:graphicFrame>
        <p:nvGraphicFramePr>
          <p:cNvPr id="620593" name="Object 49"/>
          <p:cNvGraphicFramePr>
            <a:graphicFrameLocks noChangeAspect="1"/>
          </p:cNvGraphicFramePr>
          <p:nvPr/>
        </p:nvGraphicFramePr>
        <p:xfrm>
          <a:off x="5181600" y="1600200"/>
          <a:ext cx="3005138" cy="576263"/>
        </p:xfrm>
        <a:graphic>
          <a:graphicData uri="http://schemas.openxmlformats.org/presentationml/2006/ole">
            <p:oleObj spid="_x0000_s50178" name="Equation" r:id="rId15" imgW="28651200" imgH="5486400" progId="">
              <p:embed/>
            </p:oleObj>
          </a:graphicData>
        </a:graphic>
      </p:graphicFrame>
      <p:grpSp>
        <p:nvGrpSpPr>
          <p:cNvPr id="2" name="Group 50"/>
          <p:cNvGrpSpPr/>
          <p:nvPr/>
        </p:nvGrpSpPr>
        <p:grpSpPr bwMode="auto">
          <a:xfrm>
            <a:off x="5181600" y="990600"/>
            <a:ext cx="3505200" cy="1181100"/>
            <a:chOff x="3264" y="624"/>
            <a:chExt cx="2208" cy="744"/>
          </a:xfrm>
        </p:grpSpPr>
        <p:graphicFrame>
          <p:nvGraphicFramePr>
            <p:cNvPr id="43023" name="Object 51"/>
            <p:cNvGraphicFramePr>
              <a:graphicFrameLocks noChangeAspect="1"/>
            </p:cNvGraphicFramePr>
            <p:nvPr/>
          </p:nvGraphicFramePr>
          <p:xfrm>
            <a:off x="3264" y="624"/>
            <a:ext cx="1494" cy="744"/>
          </p:xfrm>
          <a:graphic>
            <a:graphicData uri="http://schemas.openxmlformats.org/presentationml/2006/ole">
              <p:oleObj spid="_x0000_s50177" name="Equation" r:id="rId16" imgW="18897600" imgH="9448800" progId="">
                <p:embed/>
              </p:oleObj>
            </a:graphicData>
          </a:graphic>
        </p:graphicFrame>
        <p:sp>
          <p:nvSpPr>
            <p:cNvPr id="43060" name="Rectangle 52"/>
            <p:cNvSpPr>
              <a:spLocks noChangeArrowheads="1"/>
            </p:cNvSpPr>
            <p:nvPr/>
          </p:nvSpPr>
          <p:spPr bwMode="auto">
            <a:xfrm>
              <a:off x="4752" y="624"/>
              <a:ext cx="720" cy="72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</a:pPr>
              <a:endParaRPr kumimoji="1" lang="zh-CN" altLang="en-US" b="1" smtClean="0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2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6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81" grpId="0" animBg="1"/>
      <p:bldP spid="620583" grpId="0" autoUpdateAnimBg="0"/>
      <p:bldP spid="620584" grpId="0" animBg="1" autoUpdateAnimBg="0"/>
      <p:bldP spid="620585" grpId="0" animBg="1"/>
      <p:bldP spid="620587" grpId="0" autoUpdateAnimBg="0"/>
      <p:bldP spid="62058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1209" name="Equation" r:id="rId3" imgW="8534400" imgH="4267200" progId="">
              <p:embed/>
            </p:oleObj>
          </a:graphicData>
        </a:graphic>
      </p:graphicFrame>
      <p:sp>
        <p:nvSpPr>
          <p:cNvPr id="4404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b="1" smtClean="0">
                <a:latin typeface="楷体_GB2312" pitchFamily="1" charset="-122"/>
                <a:ea typeface="楷体_GB2312" pitchFamily="1" charset="-122"/>
              </a:rPr>
              <a:t>理想气体基本过程的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b="1" smtClean="0">
                <a:latin typeface="楷体_GB2312" pitchFamily="1" charset="-122"/>
                <a:ea typeface="楷体_GB2312" pitchFamily="1" charset="-122"/>
              </a:rPr>
              <a:t>图</a:t>
            </a:r>
          </a:p>
        </p:txBody>
      </p:sp>
      <p:sp>
        <p:nvSpPr>
          <p:cNvPr id="44044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45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46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4047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4048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49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50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4051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4052" name="Rectangle 12"/>
          <p:cNvSpPr>
            <a:spLocks noChangeArrowheads="1"/>
          </p:cNvSpPr>
          <p:nvPr/>
        </p:nvSpPr>
        <p:spPr bwMode="auto">
          <a:xfrm>
            <a:off x="685800" y="38100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4053" name="Oval 13"/>
          <p:cNvSpPr>
            <a:spLocks noChangeAspect="1" noChangeArrowheads="1"/>
          </p:cNvSpPr>
          <p:nvPr/>
        </p:nvSpPr>
        <p:spPr bwMode="auto">
          <a:xfrm>
            <a:off x="534988" y="3937000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54" name="Line 14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55" name="Freeform 15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35" name="Object 16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1208" name="Equation" r:id="rId4" imgW="8534400" imgH="4267200" progId="">
              <p:embed/>
            </p:oleObj>
          </a:graphicData>
        </a:graphic>
      </p:graphicFrame>
      <p:sp>
        <p:nvSpPr>
          <p:cNvPr id="44056" name="Rectangle 17"/>
          <p:cNvSpPr>
            <a:spLocks noChangeArrowheads="1"/>
          </p:cNvSpPr>
          <p:nvPr/>
        </p:nvSpPr>
        <p:spPr bwMode="auto">
          <a:xfrm>
            <a:off x="5507038" y="500062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4057" name="Oval 18"/>
          <p:cNvSpPr>
            <a:spLocks noChangeAspect="1" noChangeArrowheads="1"/>
          </p:cNvSpPr>
          <p:nvPr/>
        </p:nvSpPr>
        <p:spPr bwMode="auto">
          <a:xfrm>
            <a:off x="5356225" y="5127625"/>
            <a:ext cx="587375" cy="5873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58" name="Line 19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59" name="Freeform 20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36" name="Object 21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1207" name="Equation" r:id="rId5" imgW="9448800" imgH="3352800" progId="">
              <p:embed/>
            </p:oleObj>
          </a:graphicData>
        </a:graphic>
      </p:graphicFrame>
      <p:graphicFrame>
        <p:nvGraphicFramePr>
          <p:cNvPr id="44037" name="Object 22"/>
          <p:cNvGraphicFramePr>
            <a:graphicFrameLocks noChangeAspect="1"/>
          </p:cNvGraphicFramePr>
          <p:nvPr/>
        </p:nvGraphicFramePr>
        <p:xfrm>
          <a:off x="5791200" y="5638800"/>
          <a:ext cx="987425" cy="347663"/>
        </p:xfrm>
        <a:graphic>
          <a:graphicData uri="http://schemas.openxmlformats.org/presentationml/2006/ole">
            <p:oleObj spid="_x0000_s51206" name="Equation" r:id="rId6" imgW="9448800" imgH="3352800" progId="">
              <p:embed/>
            </p:oleObj>
          </a:graphicData>
        </a:graphic>
      </p:graphicFrame>
      <p:sp>
        <p:nvSpPr>
          <p:cNvPr id="44060" name="Rectangle 23"/>
          <p:cNvSpPr>
            <a:spLocks noChangeArrowheads="1"/>
          </p:cNvSpPr>
          <p:nvPr/>
        </p:nvSpPr>
        <p:spPr bwMode="auto">
          <a:xfrm>
            <a:off x="2319338" y="2003425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44061" name="Oval 24"/>
          <p:cNvSpPr>
            <a:spLocks noChangeAspect="1" noChangeArrowheads="1"/>
          </p:cNvSpPr>
          <p:nvPr/>
        </p:nvSpPr>
        <p:spPr bwMode="auto">
          <a:xfrm>
            <a:off x="2232025" y="2079625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FF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62" name="Rectangle 25"/>
          <p:cNvSpPr>
            <a:spLocks noChangeArrowheads="1"/>
          </p:cNvSpPr>
          <p:nvPr/>
        </p:nvSpPr>
        <p:spPr bwMode="auto">
          <a:xfrm>
            <a:off x="7653338" y="2384425"/>
            <a:ext cx="387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44063" name="Oval 26"/>
          <p:cNvSpPr>
            <a:spLocks noChangeAspect="1" noChangeArrowheads="1"/>
          </p:cNvSpPr>
          <p:nvPr/>
        </p:nvSpPr>
        <p:spPr bwMode="auto">
          <a:xfrm>
            <a:off x="7566025" y="2460625"/>
            <a:ext cx="587375" cy="587375"/>
          </a:xfrm>
          <a:prstGeom prst="ellips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64" name="Line 27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65" name="Freeform 28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38" name="Object 29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1205" name="Equation" r:id="rId7" imgW="7924800" imgH="4267200" progId="">
              <p:embed/>
            </p:oleObj>
          </a:graphicData>
        </a:graphic>
      </p:graphicFrame>
      <p:sp>
        <p:nvSpPr>
          <p:cNvPr id="44066" name="Rectangle 30"/>
          <p:cNvSpPr>
            <a:spLocks noChangeArrowheads="1"/>
          </p:cNvSpPr>
          <p:nvPr/>
        </p:nvSpPr>
        <p:spPr bwMode="auto">
          <a:xfrm>
            <a:off x="833438" y="210185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4067" name="Oval 31"/>
          <p:cNvSpPr>
            <a:spLocks noChangeAspect="1" noChangeArrowheads="1"/>
          </p:cNvSpPr>
          <p:nvPr/>
        </p:nvSpPr>
        <p:spPr bwMode="auto">
          <a:xfrm>
            <a:off x="784225" y="210185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68" name="Rectangle 32"/>
          <p:cNvSpPr>
            <a:spLocks noChangeArrowheads="1"/>
          </p:cNvSpPr>
          <p:nvPr/>
        </p:nvSpPr>
        <p:spPr bwMode="auto">
          <a:xfrm>
            <a:off x="5154613" y="415925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4069" name="Oval 33"/>
          <p:cNvSpPr>
            <a:spLocks noChangeAspect="1" noChangeArrowheads="1"/>
          </p:cNvSpPr>
          <p:nvPr/>
        </p:nvSpPr>
        <p:spPr bwMode="auto">
          <a:xfrm>
            <a:off x="5105400" y="415925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39" name="Object 34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1204" name="Equation" r:id="rId8" imgW="7924800" imgH="4267200" progId="">
              <p:embed/>
            </p:oleObj>
          </a:graphicData>
        </a:graphic>
      </p:graphicFrame>
      <p:sp>
        <p:nvSpPr>
          <p:cNvPr id="44070" name="Line 35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40" name="Object 36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1203" name="Equation" r:id="rId9" imgW="8534400" imgH="4267200" progId="">
              <p:embed/>
            </p:oleObj>
          </a:graphicData>
        </a:graphic>
      </p:graphicFrame>
      <p:sp>
        <p:nvSpPr>
          <p:cNvPr id="44071" name="Rectangle 37"/>
          <p:cNvSpPr>
            <a:spLocks noChangeArrowheads="1"/>
          </p:cNvSpPr>
          <p:nvPr/>
        </p:nvSpPr>
        <p:spPr bwMode="auto">
          <a:xfrm>
            <a:off x="6980238" y="2406650"/>
            <a:ext cx="3619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44072" name="Oval 38"/>
          <p:cNvSpPr>
            <a:spLocks noChangeAspect="1" noChangeArrowheads="1"/>
          </p:cNvSpPr>
          <p:nvPr/>
        </p:nvSpPr>
        <p:spPr bwMode="auto">
          <a:xfrm>
            <a:off x="6880225" y="2428875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73" name="Freeform 39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41" name="Object 40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1202" name="Equation" r:id="rId10" imgW="8534400" imgH="4267200" progId="">
              <p:embed/>
            </p:oleObj>
          </a:graphicData>
        </a:graphic>
      </p:graphicFrame>
      <p:sp>
        <p:nvSpPr>
          <p:cNvPr id="44074" name="Rectangle 41"/>
          <p:cNvSpPr>
            <a:spLocks noChangeArrowheads="1"/>
          </p:cNvSpPr>
          <p:nvPr/>
        </p:nvSpPr>
        <p:spPr bwMode="auto">
          <a:xfrm>
            <a:off x="1722438" y="2101850"/>
            <a:ext cx="3619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44075" name="Oval 42"/>
          <p:cNvSpPr>
            <a:spLocks noChangeAspect="1" noChangeArrowheads="1"/>
          </p:cNvSpPr>
          <p:nvPr/>
        </p:nvSpPr>
        <p:spPr bwMode="auto">
          <a:xfrm>
            <a:off x="1622425" y="2124075"/>
            <a:ext cx="587375" cy="587375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55" name="Freeform 43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56" name="Freeform 44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57" name="Line 45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58" name="Line 46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59" name="Freeform 47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60" name="Line 48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61" name="Freeform 49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62" name="Line 50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63" name="Oval 51"/>
          <p:cNvSpPr>
            <a:spLocks noChangeAspect="1" noChangeArrowheads="1"/>
          </p:cNvSpPr>
          <p:nvPr/>
        </p:nvSpPr>
        <p:spPr bwMode="auto">
          <a:xfrm>
            <a:off x="7265988" y="4419600"/>
            <a:ext cx="125412" cy="1254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64" name="Oval 52"/>
          <p:cNvSpPr>
            <a:spLocks noChangeAspect="1" noChangeArrowheads="1"/>
          </p:cNvSpPr>
          <p:nvPr/>
        </p:nvSpPr>
        <p:spPr bwMode="auto">
          <a:xfrm>
            <a:off x="7265988" y="5284788"/>
            <a:ext cx="125412" cy="125412"/>
          </a:xfrm>
          <a:prstGeom prst="ellipse">
            <a:avLst/>
          </a:prstGeom>
          <a:solidFill>
            <a:srgbClr val="FF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65" name="Oval 53"/>
          <p:cNvSpPr>
            <a:spLocks noChangeAspect="1" noChangeArrowheads="1"/>
          </p:cNvSpPr>
          <p:nvPr/>
        </p:nvSpPr>
        <p:spPr bwMode="auto">
          <a:xfrm>
            <a:off x="2465388" y="4217988"/>
            <a:ext cx="125412" cy="1254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66" name="Oval 54"/>
          <p:cNvSpPr>
            <a:spLocks noChangeAspect="1" noChangeArrowheads="1"/>
          </p:cNvSpPr>
          <p:nvPr/>
        </p:nvSpPr>
        <p:spPr bwMode="auto">
          <a:xfrm>
            <a:off x="2922588" y="4979988"/>
            <a:ext cx="125412" cy="125412"/>
          </a:xfrm>
          <a:prstGeom prst="ellipse">
            <a:avLst/>
          </a:prstGeom>
          <a:solidFill>
            <a:srgbClr val="FF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78967" name="Object 55"/>
          <p:cNvGraphicFramePr>
            <a:graphicFrameLocks noChangeAspect="1"/>
          </p:cNvGraphicFramePr>
          <p:nvPr/>
        </p:nvGraphicFramePr>
        <p:xfrm>
          <a:off x="3810000" y="990600"/>
          <a:ext cx="2008188" cy="1143000"/>
        </p:xfrm>
        <a:graphic>
          <a:graphicData uri="http://schemas.openxmlformats.org/presentationml/2006/ole">
            <p:oleObj spid="_x0000_s51201" name="Equation" r:id="rId11" imgW="19202400" imgH="10972800" progId="">
              <p:embed/>
            </p:oleObj>
          </a:graphicData>
        </a:graphic>
      </p:graphicFrame>
      <p:sp>
        <p:nvSpPr>
          <p:cNvPr id="678968" name="Line 56"/>
          <p:cNvSpPr>
            <a:spLocks noChangeShapeType="1"/>
          </p:cNvSpPr>
          <p:nvPr/>
        </p:nvSpPr>
        <p:spPr bwMode="auto">
          <a:xfrm>
            <a:off x="2514600" y="38862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69" name="Line 57"/>
          <p:cNvSpPr>
            <a:spLocks noChangeShapeType="1"/>
          </p:cNvSpPr>
          <p:nvPr/>
        </p:nvSpPr>
        <p:spPr bwMode="auto">
          <a:xfrm>
            <a:off x="25146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0" name="Line 58"/>
          <p:cNvSpPr>
            <a:spLocks noChangeShapeType="1"/>
          </p:cNvSpPr>
          <p:nvPr/>
        </p:nvSpPr>
        <p:spPr bwMode="auto">
          <a:xfrm>
            <a:off x="2514600" y="3048000"/>
            <a:ext cx="11430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1" name="Line 59"/>
          <p:cNvSpPr>
            <a:spLocks noChangeShapeType="1"/>
          </p:cNvSpPr>
          <p:nvPr/>
        </p:nvSpPr>
        <p:spPr bwMode="auto">
          <a:xfrm>
            <a:off x="2514600" y="2667000"/>
            <a:ext cx="152400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2" name="Line 60"/>
          <p:cNvSpPr>
            <a:spLocks noChangeShapeType="1"/>
          </p:cNvSpPr>
          <p:nvPr/>
        </p:nvSpPr>
        <p:spPr bwMode="auto">
          <a:xfrm>
            <a:off x="2133600" y="42672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3" name="Line 61"/>
          <p:cNvSpPr>
            <a:spLocks noChangeShapeType="1"/>
          </p:cNvSpPr>
          <p:nvPr/>
        </p:nvSpPr>
        <p:spPr bwMode="auto">
          <a:xfrm>
            <a:off x="1752600" y="42672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4" name="Line 62"/>
          <p:cNvSpPr>
            <a:spLocks noChangeShapeType="1"/>
          </p:cNvSpPr>
          <p:nvPr/>
        </p:nvSpPr>
        <p:spPr bwMode="auto">
          <a:xfrm>
            <a:off x="1371600" y="4267200"/>
            <a:ext cx="11430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5" name="Line 63"/>
          <p:cNvSpPr>
            <a:spLocks noChangeAspect="1" noChangeShapeType="1"/>
          </p:cNvSpPr>
          <p:nvPr/>
        </p:nvSpPr>
        <p:spPr bwMode="auto">
          <a:xfrm>
            <a:off x="1096963" y="4343400"/>
            <a:ext cx="1417637" cy="1489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6" name="Line 64"/>
          <p:cNvSpPr>
            <a:spLocks noChangeShapeType="1"/>
          </p:cNvSpPr>
          <p:nvPr/>
        </p:nvSpPr>
        <p:spPr bwMode="auto">
          <a:xfrm>
            <a:off x="7467600" y="42672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7" name="Line 65"/>
          <p:cNvSpPr>
            <a:spLocks noChangeShapeType="1"/>
          </p:cNvSpPr>
          <p:nvPr/>
        </p:nvSpPr>
        <p:spPr bwMode="auto">
          <a:xfrm>
            <a:off x="7543800" y="4038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8" name="Line 66"/>
          <p:cNvSpPr>
            <a:spLocks noChangeShapeType="1"/>
          </p:cNvSpPr>
          <p:nvPr/>
        </p:nvSpPr>
        <p:spPr bwMode="auto">
          <a:xfrm>
            <a:off x="7620000" y="3733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79" name="Line 67"/>
          <p:cNvSpPr>
            <a:spLocks noChangeShapeType="1"/>
          </p:cNvSpPr>
          <p:nvPr/>
        </p:nvSpPr>
        <p:spPr bwMode="auto">
          <a:xfrm>
            <a:off x="7693025" y="3429000"/>
            <a:ext cx="4603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80" name="Line 68"/>
          <p:cNvSpPr>
            <a:spLocks noChangeShapeType="1"/>
          </p:cNvSpPr>
          <p:nvPr/>
        </p:nvSpPr>
        <p:spPr bwMode="auto">
          <a:xfrm>
            <a:off x="7086600" y="46482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81" name="Line 69"/>
          <p:cNvSpPr>
            <a:spLocks noChangeShapeType="1"/>
          </p:cNvSpPr>
          <p:nvPr/>
        </p:nvSpPr>
        <p:spPr bwMode="auto">
          <a:xfrm>
            <a:off x="6781800" y="48768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82" name="Line 70"/>
          <p:cNvSpPr>
            <a:spLocks noChangeShapeType="1"/>
          </p:cNvSpPr>
          <p:nvPr/>
        </p:nvSpPr>
        <p:spPr bwMode="auto">
          <a:xfrm>
            <a:off x="6324600" y="51054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83" name="Line 71"/>
          <p:cNvSpPr>
            <a:spLocks noChangeShapeType="1"/>
          </p:cNvSpPr>
          <p:nvPr/>
        </p:nvSpPr>
        <p:spPr bwMode="auto">
          <a:xfrm>
            <a:off x="5943600" y="53340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8984" name="Rectangle 72"/>
          <p:cNvSpPr>
            <a:spLocks noChangeArrowheads="1"/>
          </p:cNvSpPr>
          <p:nvPr/>
        </p:nvSpPr>
        <p:spPr bwMode="auto">
          <a:xfrm>
            <a:off x="3657600" y="914400"/>
            <a:ext cx="2209800" cy="12954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7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6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67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55" grpId="0" animBg="1"/>
      <p:bldP spid="678956" grpId="0" animBg="1"/>
      <p:bldP spid="678957" grpId="0" animBg="1"/>
      <p:bldP spid="678958" grpId="0" animBg="1"/>
      <p:bldP spid="678959" grpId="0" animBg="1"/>
      <p:bldP spid="678960" grpId="0" animBg="1"/>
      <p:bldP spid="678961" grpId="0" animBg="1"/>
      <p:bldP spid="678962" grpId="0" animBg="1"/>
      <p:bldP spid="678963" grpId="0" animBg="1"/>
      <p:bldP spid="678964" grpId="0" animBg="1"/>
      <p:bldP spid="678965" grpId="0" animBg="1"/>
      <p:bldP spid="678966" grpId="0" animBg="1"/>
      <p:bldP spid="678968" grpId="0" animBg="1"/>
      <p:bldP spid="678969" grpId="0" animBg="1"/>
      <p:bldP spid="678970" grpId="0" animBg="1"/>
      <p:bldP spid="678971" grpId="0" animBg="1"/>
      <p:bldP spid="678972" grpId="0" animBg="1"/>
      <p:bldP spid="678973" grpId="0" animBg="1"/>
      <p:bldP spid="678974" grpId="0" animBg="1"/>
      <p:bldP spid="678975" grpId="0" animBg="1"/>
      <p:bldP spid="678976" grpId="0" animBg="1"/>
      <p:bldP spid="678977" grpId="0" animBg="1"/>
      <p:bldP spid="678978" grpId="0" animBg="1"/>
      <p:bldP spid="678979" grpId="0" animBg="1"/>
      <p:bldP spid="678980" grpId="0" animBg="1"/>
      <p:bldP spid="678981" grpId="0" animBg="1"/>
      <p:bldP spid="678982" grpId="0" animBg="1"/>
      <p:bldP spid="678983" grpId="0" animBg="1"/>
      <p:bldP spid="6789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2234" name="Equation" r:id="rId3" imgW="8534400" imgH="4267200" progId="">
              <p:embed/>
            </p:oleObj>
          </a:graphicData>
        </a:graphic>
      </p:graphicFrame>
      <p:sp>
        <p:nvSpPr>
          <p:cNvPr id="4506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sz="4000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sz="4000" b="1" smtClean="0">
                <a:latin typeface="楷体_GB2312" pitchFamily="1" charset="-122"/>
                <a:ea typeface="楷体_GB2312" pitchFamily="1" charset="-122"/>
              </a:rPr>
              <a:t>图上</a:t>
            </a:r>
            <a:r>
              <a:rPr lang="zh-CN" altLang="en-US" sz="4000" b="1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变化趋势</a:t>
            </a:r>
          </a:p>
        </p:txBody>
      </p:sp>
      <p:sp>
        <p:nvSpPr>
          <p:cNvPr id="45069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70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71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5072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5073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74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75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5076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5077" name="Line 12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78" name="Freeform 1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5059" name="Object 1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2233" name="Equation" r:id="rId4" imgW="8534400" imgH="4267200" progId="">
              <p:embed/>
            </p:oleObj>
          </a:graphicData>
        </a:graphic>
      </p:graphicFrame>
      <p:sp>
        <p:nvSpPr>
          <p:cNvPr id="45079" name="Line 15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80" name="Freeform 16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5060" name="Object 1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2232" name="Equation" r:id="rId5" imgW="9448800" imgH="3352800" progId="">
              <p:embed/>
            </p:oleObj>
          </a:graphicData>
        </a:graphic>
      </p:graphicFrame>
      <p:graphicFrame>
        <p:nvGraphicFramePr>
          <p:cNvPr id="45061" name="Object 18"/>
          <p:cNvGraphicFramePr>
            <a:graphicFrameLocks noChangeAspect="1"/>
          </p:cNvGraphicFramePr>
          <p:nvPr/>
        </p:nvGraphicFramePr>
        <p:xfrm>
          <a:off x="5718175" y="5715000"/>
          <a:ext cx="987425" cy="347663"/>
        </p:xfrm>
        <a:graphic>
          <a:graphicData uri="http://schemas.openxmlformats.org/presentationml/2006/ole">
            <p:oleObj spid="_x0000_s52231" name="Equation" r:id="rId6" imgW="9448800" imgH="3352800" progId="">
              <p:embed/>
            </p:oleObj>
          </a:graphicData>
        </a:graphic>
      </p:graphicFrame>
      <p:sp>
        <p:nvSpPr>
          <p:cNvPr id="45081" name="Line 1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82" name="Freeform 2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5062" name="Object 2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2230" name="Equation" r:id="rId7" imgW="7924800" imgH="4267200" progId="">
              <p:embed/>
            </p:oleObj>
          </a:graphicData>
        </a:graphic>
      </p:graphicFrame>
      <p:graphicFrame>
        <p:nvGraphicFramePr>
          <p:cNvPr id="45063" name="Object 22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2229" name="Equation" r:id="rId8" imgW="7924800" imgH="4267200" progId="">
              <p:embed/>
            </p:oleObj>
          </a:graphicData>
        </a:graphic>
      </p:graphicFrame>
      <p:sp>
        <p:nvSpPr>
          <p:cNvPr id="45083" name="Line 23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5064" name="Object 24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2228" name="Equation" r:id="rId9" imgW="8534400" imgH="4267200" progId="">
              <p:embed/>
            </p:oleObj>
          </a:graphicData>
        </a:graphic>
      </p:graphicFrame>
      <p:sp>
        <p:nvSpPr>
          <p:cNvPr id="45084" name="Freeform 25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5065" name="Object 26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2227" name="Equation" r:id="rId10" imgW="8534400" imgH="4267200" progId="">
              <p:embed/>
            </p:oleObj>
          </a:graphicData>
        </a:graphic>
      </p:graphicFrame>
      <p:sp>
        <p:nvSpPr>
          <p:cNvPr id="679963" name="Rectangle 27"/>
          <p:cNvSpPr>
            <a:spLocks noChangeArrowheads="1"/>
          </p:cNvSpPr>
          <p:nvPr/>
        </p:nvSpPr>
        <p:spPr bwMode="auto">
          <a:xfrm>
            <a:off x="342900" y="1044575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679964" name="Oval 28"/>
          <p:cNvSpPr>
            <a:spLocks noChangeAspect="1" noChangeArrowheads="1"/>
          </p:cNvSpPr>
          <p:nvPr/>
        </p:nvSpPr>
        <p:spPr bwMode="auto">
          <a:xfrm>
            <a:off x="250825" y="1089025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65" name="Rectangle 29"/>
          <p:cNvSpPr>
            <a:spLocks noChangeArrowheads="1"/>
          </p:cNvSpPr>
          <p:nvPr/>
        </p:nvSpPr>
        <p:spPr bwMode="auto">
          <a:xfrm>
            <a:off x="1443038" y="106680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679966" name="Oval 30"/>
          <p:cNvSpPr>
            <a:spLocks noChangeAspect="1" noChangeArrowheads="1"/>
          </p:cNvSpPr>
          <p:nvPr/>
        </p:nvSpPr>
        <p:spPr bwMode="auto">
          <a:xfrm>
            <a:off x="1393825" y="106680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67" name="Rectangle 31"/>
          <p:cNvSpPr>
            <a:spLocks noChangeArrowheads="1"/>
          </p:cNvSpPr>
          <p:nvPr/>
        </p:nvSpPr>
        <p:spPr bwMode="auto">
          <a:xfrm>
            <a:off x="930275" y="1035050"/>
            <a:ext cx="444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679968" name="Rectangle 32"/>
          <p:cNvSpPr>
            <a:spLocks noChangeArrowheads="1"/>
          </p:cNvSpPr>
          <p:nvPr/>
        </p:nvSpPr>
        <p:spPr bwMode="auto">
          <a:xfrm>
            <a:off x="5105400" y="3352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V="1">
            <a:off x="57912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 flipV="1">
            <a:off x="87630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71" name="Oval 35"/>
          <p:cNvSpPr>
            <a:spLocks noChangeAspect="1" noChangeArrowheads="1"/>
          </p:cNvSpPr>
          <p:nvPr/>
        </p:nvSpPr>
        <p:spPr bwMode="auto">
          <a:xfrm>
            <a:off x="2465388" y="4217988"/>
            <a:ext cx="125412" cy="1254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72" name="Oval 36"/>
          <p:cNvSpPr>
            <a:spLocks noChangeAspect="1" noChangeArrowheads="1"/>
          </p:cNvSpPr>
          <p:nvPr/>
        </p:nvSpPr>
        <p:spPr bwMode="auto">
          <a:xfrm>
            <a:off x="3455988" y="4191000"/>
            <a:ext cx="125412" cy="125413"/>
          </a:xfrm>
          <a:prstGeom prst="ellipse">
            <a:avLst/>
          </a:prstGeom>
          <a:solidFill>
            <a:srgbClr val="FF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79973" name="Object 37"/>
          <p:cNvGraphicFramePr>
            <a:graphicFrameLocks noChangeAspect="1"/>
          </p:cNvGraphicFramePr>
          <p:nvPr/>
        </p:nvGraphicFramePr>
        <p:xfrm>
          <a:off x="7391400" y="1143000"/>
          <a:ext cx="1539875" cy="549275"/>
        </p:xfrm>
        <a:graphic>
          <a:graphicData uri="http://schemas.openxmlformats.org/presentationml/2006/ole">
            <p:oleObj spid="_x0000_s52226" name="Equation" r:id="rId11" imgW="13716000" imgH="4876800" progId="">
              <p:embed/>
            </p:oleObj>
          </a:graphicData>
        </a:graphic>
      </p:graphicFrame>
      <p:sp>
        <p:nvSpPr>
          <p:cNvPr id="679974" name="Line 38"/>
          <p:cNvSpPr>
            <a:spLocks noChangeShapeType="1"/>
          </p:cNvSpPr>
          <p:nvPr/>
        </p:nvSpPr>
        <p:spPr bwMode="auto">
          <a:xfrm flipV="1">
            <a:off x="1219200" y="2643188"/>
            <a:ext cx="304800" cy="176212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V="1">
            <a:off x="3962400" y="4800600"/>
            <a:ext cx="228600" cy="2286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62000" y="19812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98" name="Freeform 41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99" name="Freeform 42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100" name="Line 43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101" name="Line 44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102" name="Freeform 45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103" name="Line 46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104" name="Freeform 47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105" name="Line 48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79985" name="Object 49"/>
          <p:cNvGraphicFramePr>
            <a:graphicFrameLocks noChangeAspect="1"/>
          </p:cNvGraphicFramePr>
          <p:nvPr/>
        </p:nvGraphicFramePr>
        <p:xfrm>
          <a:off x="3203575" y="1116013"/>
          <a:ext cx="2078038" cy="755650"/>
        </p:xfrm>
        <a:graphic>
          <a:graphicData uri="http://schemas.openxmlformats.org/presentationml/2006/ole">
            <p:oleObj spid="_x0000_s52225" name="Equation" r:id="rId12" imgW="18288000" imgH="6705600" progId="">
              <p:embed/>
            </p:oleObj>
          </a:graphicData>
        </a:graphic>
      </p:graphicFrame>
      <p:sp>
        <p:nvSpPr>
          <p:cNvPr id="679986" name="AutoShape 50"/>
          <p:cNvSpPr>
            <a:spLocks noChangeArrowheads="1"/>
          </p:cNvSpPr>
          <p:nvPr/>
        </p:nvSpPr>
        <p:spPr bwMode="auto">
          <a:xfrm>
            <a:off x="4648200" y="1219200"/>
            <a:ext cx="609600" cy="533400"/>
          </a:xfrm>
          <a:prstGeom prst="wedgeEllipseCallout">
            <a:avLst>
              <a:gd name="adj1" fmla="val 81250"/>
              <a:gd name="adj2" fmla="val 12796"/>
            </a:avLst>
          </a:prstGeom>
          <a:noFill/>
          <a:ln w="38100" cap="sq">
            <a:solidFill>
              <a:srgbClr val="66FF66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87" name="Line 51"/>
          <p:cNvSpPr>
            <a:spLocks noChangeShapeType="1"/>
          </p:cNvSpPr>
          <p:nvPr/>
        </p:nvSpPr>
        <p:spPr bwMode="auto">
          <a:xfrm flipV="1">
            <a:off x="5638800" y="1295400"/>
            <a:ext cx="0" cy="457200"/>
          </a:xfrm>
          <a:prstGeom prst="line">
            <a:avLst/>
          </a:prstGeom>
          <a:noFill/>
          <a:ln w="5080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9988" name="Line 52"/>
          <p:cNvSpPr>
            <a:spLocks noChangeShapeType="1"/>
          </p:cNvSpPr>
          <p:nvPr/>
        </p:nvSpPr>
        <p:spPr bwMode="auto">
          <a:xfrm flipV="1">
            <a:off x="3048000" y="1219200"/>
            <a:ext cx="0" cy="457200"/>
          </a:xfrm>
          <a:prstGeom prst="line">
            <a:avLst/>
          </a:prstGeom>
          <a:noFill/>
          <a:ln w="5080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7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67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67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7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63" grpId="0" autoUpdateAnimBg="0"/>
      <p:bldP spid="679964" grpId="0" animBg="1" autoUpdateAnimBg="0"/>
      <p:bldP spid="679965" grpId="0" autoUpdateAnimBg="0"/>
      <p:bldP spid="679966" grpId="0" animBg="1" autoUpdateAnimBg="0"/>
      <p:bldP spid="679967" grpId="0" autoUpdateAnimBg="0"/>
      <p:bldP spid="679968" grpId="0" autoUpdateAnimBg="0"/>
      <p:bldP spid="679969" grpId="0" animBg="1"/>
      <p:bldP spid="679970" grpId="0" animBg="1"/>
      <p:bldP spid="679971" grpId="0" animBg="1"/>
      <p:bldP spid="679972" grpId="0" animBg="1"/>
      <p:bldP spid="679974" grpId="0" animBg="1"/>
      <p:bldP spid="679975" grpId="0" animBg="1"/>
      <p:bldP spid="679976" grpId="0" autoUpdateAnimBg="0"/>
      <p:bldP spid="679986" grpId="0" animBg="1" autoUpdateAnimBg="0"/>
      <p:bldP spid="679987" grpId="0" animBg="1"/>
      <p:bldP spid="6799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3257" name="Equation" r:id="rId3" imgW="8534400" imgH="4267200" progId="">
              <p:embed/>
            </p:oleObj>
          </a:graphicData>
        </a:graphic>
      </p:graphicFrame>
      <p:sp>
        <p:nvSpPr>
          <p:cNvPr id="460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sz="4000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sz="4000" b="1" smtClean="0">
                <a:latin typeface="楷体_GB2312" pitchFamily="1" charset="-122"/>
                <a:ea typeface="楷体_GB2312" pitchFamily="1" charset="-122"/>
              </a:rPr>
              <a:t>图上</a:t>
            </a:r>
            <a:r>
              <a:rPr lang="zh-CN" altLang="en-US" sz="4000" b="1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变化趋势</a:t>
            </a:r>
          </a:p>
        </p:txBody>
      </p:sp>
      <p:sp>
        <p:nvSpPr>
          <p:cNvPr id="46092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93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94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6095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6096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97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98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6099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6100" name="Line 12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01" name="Freeform 1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6083" name="Object 1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3256" name="Equation" r:id="rId4" imgW="8534400" imgH="4267200" progId="">
              <p:embed/>
            </p:oleObj>
          </a:graphicData>
        </a:graphic>
      </p:graphicFrame>
      <p:sp>
        <p:nvSpPr>
          <p:cNvPr id="46102" name="Line 15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03" name="Freeform 16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6084" name="Object 1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3255" name="Equation" r:id="rId5" imgW="9448800" imgH="3352800" progId="">
              <p:embed/>
            </p:oleObj>
          </a:graphicData>
        </a:graphic>
      </p:graphicFrame>
      <p:graphicFrame>
        <p:nvGraphicFramePr>
          <p:cNvPr id="46085" name="Object 18"/>
          <p:cNvGraphicFramePr>
            <a:graphicFrameLocks noChangeAspect="1"/>
          </p:cNvGraphicFramePr>
          <p:nvPr/>
        </p:nvGraphicFramePr>
        <p:xfrm>
          <a:off x="5718175" y="5715000"/>
          <a:ext cx="987425" cy="347663"/>
        </p:xfrm>
        <a:graphic>
          <a:graphicData uri="http://schemas.openxmlformats.org/presentationml/2006/ole">
            <p:oleObj spid="_x0000_s53254" name="Equation" r:id="rId6" imgW="9448800" imgH="3352800" progId="">
              <p:embed/>
            </p:oleObj>
          </a:graphicData>
        </a:graphic>
      </p:graphicFrame>
      <p:sp>
        <p:nvSpPr>
          <p:cNvPr id="46104" name="Line 1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05" name="Freeform 2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6086" name="Object 2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3253" name="Equation" r:id="rId7" imgW="7924800" imgH="4267200" progId="">
              <p:embed/>
            </p:oleObj>
          </a:graphicData>
        </a:graphic>
      </p:graphicFrame>
      <p:graphicFrame>
        <p:nvGraphicFramePr>
          <p:cNvPr id="46087" name="Object 22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3252" name="Equation" r:id="rId8" imgW="7924800" imgH="4267200" progId="">
              <p:embed/>
            </p:oleObj>
          </a:graphicData>
        </a:graphic>
      </p:graphicFrame>
      <p:sp>
        <p:nvSpPr>
          <p:cNvPr id="46106" name="Line 23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6088" name="Object 24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3251" name="Equation" r:id="rId9" imgW="8534400" imgH="4267200" progId="">
              <p:embed/>
            </p:oleObj>
          </a:graphicData>
        </a:graphic>
      </p:graphicFrame>
      <p:sp>
        <p:nvSpPr>
          <p:cNvPr id="46107" name="Freeform 25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6089" name="Object 26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3250" name="Equation" r:id="rId10" imgW="8534400" imgH="4267200" progId="">
              <p:embed/>
            </p:oleObj>
          </a:graphicData>
        </a:graphic>
      </p:graphicFrame>
      <p:sp>
        <p:nvSpPr>
          <p:cNvPr id="680987" name="Rectangle 27"/>
          <p:cNvSpPr>
            <a:spLocks noChangeArrowheads="1"/>
          </p:cNvSpPr>
          <p:nvPr/>
        </p:nvSpPr>
        <p:spPr bwMode="auto">
          <a:xfrm>
            <a:off x="342900" y="1044575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80988" name="Oval 28"/>
          <p:cNvSpPr>
            <a:spLocks noChangeAspect="1" noChangeArrowheads="1"/>
          </p:cNvSpPr>
          <p:nvPr/>
        </p:nvSpPr>
        <p:spPr bwMode="auto">
          <a:xfrm>
            <a:off x="250825" y="1089025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0989" name="Rectangle 29"/>
          <p:cNvSpPr>
            <a:spLocks noChangeArrowheads="1"/>
          </p:cNvSpPr>
          <p:nvPr/>
        </p:nvSpPr>
        <p:spPr bwMode="auto">
          <a:xfrm>
            <a:off x="1443038" y="106680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680990" name="Oval 30"/>
          <p:cNvSpPr>
            <a:spLocks noChangeAspect="1" noChangeArrowheads="1"/>
          </p:cNvSpPr>
          <p:nvPr/>
        </p:nvSpPr>
        <p:spPr bwMode="auto">
          <a:xfrm>
            <a:off x="1393825" y="106680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0991" name="Rectangle 31"/>
          <p:cNvSpPr>
            <a:spLocks noChangeArrowheads="1"/>
          </p:cNvSpPr>
          <p:nvPr/>
        </p:nvSpPr>
        <p:spPr bwMode="auto">
          <a:xfrm>
            <a:off x="930275" y="1035050"/>
            <a:ext cx="444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46113" name="Rectangle 32"/>
          <p:cNvSpPr>
            <a:spLocks noChangeArrowheads="1"/>
          </p:cNvSpPr>
          <p:nvPr/>
        </p:nvSpPr>
        <p:spPr bwMode="auto">
          <a:xfrm>
            <a:off x="5105400" y="3352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6114" name="Line 33"/>
          <p:cNvSpPr>
            <a:spLocks noChangeShapeType="1"/>
          </p:cNvSpPr>
          <p:nvPr/>
        </p:nvSpPr>
        <p:spPr bwMode="auto">
          <a:xfrm flipV="1">
            <a:off x="57912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15" name="Line 34"/>
          <p:cNvSpPr>
            <a:spLocks noChangeShapeType="1"/>
          </p:cNvSpPr>
          <p:nvPr/>
        </p:nvSpPr>
        <p:spPr bwMode="auto">
          <a:xfrm flipV="1">
            <a:off x="87630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 flipV="1">
            <a:off x="1219200" y="2643188"/>
            <a:ext cx="304800" cy="176212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17" name="Line 36"/>
          <p:cNvSpPr>
            <a:spLocks noChangeShapeType="1"/>
          </p:cNvSpPr>
          <p:nvPr/>
        </p:nvSpPr>
        <p:spPr bwMode="auto">
          <a:xfrm flipV="1">
            <a:off x="3962400" y="4800600"/>
            <a:ext cx="228600" cy="2286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18" name="Rectangle 37"/>
          <p:cNvSpPr>
            <a:spLocks noChangeArrowheads="1"/>
          </p:cNvSpPr>
          <p:nvPr/>
        </p:nvSpPr>
        <p:spPr bwMode="auto">
          <a:xfrm>
            <a:off x="838200" y="2025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6119" name="Freeform 38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20" name="Freeform 39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21" name="Line 40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22" name="Line 41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23" name="Freeform 42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24" name="Line 43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25" name="Freeform 44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26" name="Line 45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81006" name="Object 46"/>
          <p:cNvGraphicFramePr>
            <a:graphicFrameLocks noChangeAspect="1"/>
          </p:cNvGraphicFramePr>
          <p:nvPr/>
        </p:nvGraphicFramePr>
        <p:xfrm>
          <a:off x="3205163" y="1116013"/>
          <a:ext cx="2076450" cy="755650"/>
        </p:xfrm>
        <a:graphic>
          <a:graphicData uri="http://schemas.openxmlformats.org/presentationml/2006/ole">
            <p:oleObj spid="_x0000_s53249" name="Equation" r:id="rId11" imgW="18288000" imgH="6705600" progId="">
              <p:embed/>
            </p:oleObj>
          </a:graphicData>
        </a:graphic>
      </p:graphicFrame>
      <p:sp>
        <p:nvSpPr>
          <p:cNvPr id="681007" name="Rectangle 47"/>
          <p:cNvSpPr>
            <a:spLocks noChangeArrowheads="1"/>
          </p:cNvSpPr>
          <p:nvPr/>
        </p:nvSpPr>
        <p:spPr bwMode="auto">
          <a:xfrm>
            <a:off x="838200" y="1644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1008" name="Rectangle 48"/>
          <p:cNvSpPr>
            <a:spLocks noChangeArrowheads="1"/>
          </p:cNvSpPr>
          <p:nvPr/>
        </p:nvSpPr>
        <p:spPr bwMode="auto">
          <a:xfrm>
            <a:off x="5105400" y="2971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1009" name="AutoShape 49"/>
          <p:cNvSpPr>
            <a:spLocks noChangeArrowheads="1"/>
          </p:cNvSpPr>
          <p:nvPr/>
        </p:nvSpPr>
        <p:spPr bwMode="auto">
          <a:xfrm>
            <a:off x="4648200" y="1219200"/>
            <a:ext cx="609600" cy="533400"/>
          </a:xfrm>
          <a:prstGeom prst="wedgeEllipseCallout">
            <a:avLst>
              <a:gd name="adj1" fmla="val 81250"/>
              <a:gd name="adj2" fmla="val 12796"/>
            </a:avLst>
          </a:prstGeom>
          <a:noFill/>
          <a:ln w="38100" cap="sq">
            <a:solidFill>
              <a:srgbClr val="66FF66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1010" name="Line 50"/>
          <p:cNvSpPr>
            <a:spLocks noChangeShapeType="1"/>
          </p:cNvSpPr>
          <p:nvPr/>
        </p:nvSpPr>
        <p:spPr bwMode="auto">
          <a:xfrm flipV="1">
            <a:off x="5638800" y="1295400"/>
            <a:ext cx="0" cy="457200"/>
          </a:xfrm>
          <a:prstGeom prst="line">
            <a:avLst/>
          </a:prstGeom>
          <a:noFill/>
          <a:ln w="508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1011" name="Line 51"/>
          <p:cNvSpPr>
            <a:spLocks noChangeShapeType="1"/>
          </p:cNvSpPr>
          <p:nvPr/>
        </p:nvSpPr>
        <p:spPr bwMode="auto">
          <a:xfrm flipV="1">
            <a:off x="3048000" y="1219200"/>
            <a:ext cx="0" cy="457200"/>
          </a:xfrm>
          <a:prstGeom prst="line">
            <a:avLst/>
          </a:prstGeom>
          <a:noFill/>
          <a:ln w="508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6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6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87" grpId="0" autoUpdateAnimBg="0"/>
      <p:bldP spid="680988" grpId="0" animBg="1" autoUpdateAnimBg="0"/>
      <p:bldP spid="680989" grpId="0" autoUpdateAnimBg="0"/>
      <p:bldP spid="680990" grpId="0" animBg="1" autoUpdateAnimBg="0"/>
      <p:bldP spid="680991" grpId="0" autoUpdateAnimBg="0"/>
      <p:bldP spid="681007" grpId="0" autoUpdateAnimBg="0"/>
      <p:bldP spid="681008" grpId="0" autoUpdateAnimBg="0"/>
      <p:bldP spid="681009" grpId="0" animBg="1" autoUpdateAnimBg="0"/>
      <p:bldP spid="681010" grpId="0" animBg="1"/>
      <p:bldP spid="6810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4282" name="Equation" r:id="rId3" imgW="8534400" imgH="4267200" progId="">
              <p:embed/>
            </p:oleObj>
          </a:graphicData>
        </a:graphic>
      </p:graphicFrame>
      <p:sp>
        <p:nvSpPr>
          <p:cNvPr id="4711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4000" b="1" i="1" smtClean="0">
                <a:solidFill>
                  <a:srgbClr val="FFFF66"/>
                </a:solidFill>
                <a:latin typeface="Times New Roman" panose="02020603050405020304" pitchFamily="18" charset="0"/>
              </a:rPr>
              <a:t>w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sz="4000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sz="4000" b="1" smtClean="0">
                <a:latin typeface="楷体_GB2312" pitchFamily="1" charset="-122"/>
                <a:ea typeface="楷体_GB2312" pitchFamily="1" charset="-122"/>
              </a:rPr>
              <a:t>图上</a:t>
            </a:r>
            <a:r>
              <a:rPr lang="zh-CN" altLang="en-US" sz="4000" b="1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变化趋势</a:t>
            </a:r>
          </a:p>
        </p:txBody>
      </p:sp>
      <p:sp>
        <p:nvSpPr>
          <p:cNvPr id="47117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18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19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7120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7121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22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23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7124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7125" name="Line 12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26" name="Freeform 1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7107" name="Object 1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4281" name="Equation" r:id="rId4" imgW="8534400" imgH="4267200" progId="">
              <p:embed/>
            </p:oleObj>
          </a:graphicData>
        </a:graphic>
      </p:graphicFrame>
      <p:sp>
        <p:nvSpPr>
          <p:cNvPr id="47127" name="Line 15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28" name="Freeform 16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7108" name="Object 1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4280" name="Equation" r:id="rId5" imgW="9448800" imgH="3352800" progId="">
              <p:embed/>
            </p:oleObj>
          </a:graphicData>
        </a:graphic>
      </p:graphicFrame>
      <p:graphicFrame>
        <p:nvGraphicFramePr>
          <p:cNvPr id="47109" name="Object 18"/>
          <p:cNvGraphicFramePr>
            <a:graphicFrameLocks noChangeAspect="1"/>
          </p:cNvGraphicFramePr>
          <p:nvPr/>
        </p:nvGraphicFramePr>
        <p:xfrm>
          <a:off x="5410200" y="5715000"/>
          <a:ext cx="987425" cy="347663"/>
        </p:xfrm>
        <a:graphic>
          <a:graphicData uri="http://schemas.openxmlformats.org/presentationml/2006/ole">
            <p:oleObj spid="_x0000_s54279" name="Equation" r:id="rId6" imgW="9448800" imgH="3352800" progId="">
              <p:embed/>
            </p:oleObj>
          </a:graphicData>
        </a:graphic>
      </p:graphicFrame>
      <p:sp>
        <p:nvSpPr>
          <p:cNvPr id="47129" name="Line 1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30" name="Freeform 2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7110" name="Object 2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4278" name="Equation" r:id="rId7" imgW="7924800" imgH="4267200" progId="">
              <p:embed/>
            </p:oleObj>
          </a:graphicData>
        </a:graphic>
      </p:graphicFrame>
      <p:graphicFrame>
        <p:nvGraphicFramePr>
          <p:cNvPr id="47111" name="Object 22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4277" name="Equation" r:id="rId8" imgW="7924800" imgH="4267200" progId="">
              <p:embed/>
            </p:oleObj>
          </a:graphicData>
        </a:graphic>
      </p:graphicFrame>
      <p:sp>
        <p:nvSpPr>
          <p:cNvPr id="47131" name="Line 23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7112" name="Object 24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4276" name="Equation" r:id="rId9" imgW="8534400" imgH="4267200" progId="">
              <p:embed/>
            </p:oleObj>
          </a:graphicData>
        </a:graphic>
      </p:graphicFrame>
      <p:sp>
        <p:nvSpPr>
          <p:cNvPr id="47132" name="Freeform 25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7113" name="Object 26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4275" name="Equation" r:id="rId10" imgW="8534400" imgH="4267200" progId="">
              <p:embed/>
            </p:oleObj>
          </a:graphicData>
        </a:graphic>
      </p:graphicFrame>
      <p:sp>
        <p:nvSpPr>
          <p:cNvPr id="47133" name="Rectangle 27"/>
          <p:cNvSpPr>
            <a:spLocks noChangeArrowheads="1"/>
          </p:cNvSpPr>
          <p:nvPr/>
        </p:nvSpPr>
        <p:spPr bwMode="auto">
          <a:xfrm>
            <a:off x="5105400" y="3352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4" name="Line 28"/>
          <p:cNvSpPr>
            <a:spLocks noChangeShapeType="1"/>
          </p:cNvSpPr>
          <p:nvPr/>
        </p:nvSpPr>
        <p:spPr bwMode="auto">
          <a:xfrm flipV="1">
            <a:off x="57912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35" name="Line 29"/>
          <p:cNvSpPr>
            <a:spLocks noChangeShapeType="1"/>
          </p:cNvSpPr>
          <p:nvPr/>
        </p:nvSpPr>
        <p:spPr bwMode="auto">
          <a:xfrm flipV="1">
            <a:off x="87630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36" name="Line 30"/>
          <p:cNvSpPr>
            <a:spLocks noChangeShapeType="1"/>
          </p:cNvSpPr>
          <p:nvPr/>
        </p:nvSpPr>
        <p:spPr bwMode="auto">
          <a:xfrm flipV="1">
            <a:off x="1219200" y="2643188"/>
            <a:ext cx="304800" cy="176212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37" name="Line 31"/>
          <p:cNvSpPr>
            <a:spLocks noChangeShapeType="1"/>
          </p:cNvSpPr>
          <p:nvPr/>
        </p:nvSpPr>
        <p:spPr bwMode="auto">
          <a:xfrm flipV="1">
            <a:off x="3962400" y="4800600"/>
            <a:ext cx="228600" cy="2286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38" name="Rectangle 32"/>
          <p:cNvSpPr>
            <a:spLocks noChangeArrowheads="1"/>
          </p:cNvSpPr>
          <p:nvPr/>
        </p:nvSpPr>
        <p:spPr bwMode="auto">
          <a:xfrm>
            <a:off x="762000" y="2025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9" name="Freeform 33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40" name="Freeform 34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41" name="Line 35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42" name="Line 36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43" name="Freeform 37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44" name="Line 38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45" name="Freeform 39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46" name="Line 40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82025" name="Object 41"/>
          <p:cNvGraphicFramePr>
            <a:graphicFrameLocks noChangeAspect="1"/>
          </p:cNvGraphicFramePr>
          <p:nvPr/>
        </p:nvGraphicFramePr>
        <p:xfrm>
          <a:off x="3378200" y="1116013"/>
          <a:ext cx="1730375" cy="755650"/>
        </p:xfrm>
        <a:graphic>
          <a:graphicData uri="http://schemas.openxmlformats.org/presentationml/2006/ole">
            <p:oleObj spid="_x0000_s54274" name="Equation" r:id="rId11" imgW="15240000" imgH="6705600" progId="">
              <p:embed/>
            </p:oleObj>
          </a:graphicData>
        </a:graphic>
      </p:graphicFrame>
      <p:sp>
        <p:nvSpPr>
          <p:cNvPr id="47147" name="Rectangle 42"/>
          <p:cNvSpPr>
            <a:spLocks noChangeArrowheads="1"/>
          </p:cNvSpPr>
          <p:nvPr/>
        </p:nvSpPr>
        <p:spPr bwMode="auto">
          <a:xfrm>
            <a:off x="762000" y="1644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48" name="Rectangle 43"/>
          <p:cNvSpPr>
            <a:spLocks noChangeArrowheads="1"/>
          </p:cNvSpPr>
          <p:nvPr/>
        </p:nvSpPr>
        <p:spPr bwMode="auto">
          <a:xfrm>
            <a:off x="5105400" y="2971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2028" name="Line 44"/>
          <p:cNvSpPr>
            <a:spLocks noChangeShapeType="1"/>
          </p:cNvSpPr>
          <p:nvPr/>
        </p:nvSpPr>
        <p:spPr bwMode="auto">
          <a:xfrm>
            <a:off x="2514600" y="2667000"/>
            <a:ext cx="381000" cy="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2029" name="Line 45"/>
          <p:cNvSpPr>
            <a:spLocks noChangeShapeType="1"/>
          </p:cNvSpPr>
          <p:nvPr/>
        </p:nvSpPr>
        <p:spPr bwMode="auto">
          <a:xfrm>
            <a:off x="2514600" y="5867400"/>
            <a:ext cx="381000" cy="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2030" name="Line 46"/>
          <p:cNvSpPr>
            <a:spLocks noChangeShapeType="1"/>
          </p:cNvSpPr>
          <p:nvPr/>
        </p:nvSpPr>
        <p:spPr bwMode="auto">
          <a:xfrm flipV="1">
            <a:off x="5257800" y="1219200"/>
            <a:ext cx="0" cy="457200"/>
          </a:xfrm>
          <a:prstGeom prst="line">
            <a:avLst/>
          </a:prstGeom>
          <a:noFill/>
          <a:ln w="508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2031" name="Line 47"/>
          <p:cNvSpPr>
            <a:spLocks noChangeShapeType="1"/>
          </p:cNvSpPr>
          <p:nvPr/>
        </p:nvSpPr>
        <p:spPr bwMode="auto">
          <a:xfrm flipV="1">
            <a:off x="3276600" y="1219200"/>
            <a:ext cx="0" cy="457200"/>
          </a:xfrm>
          <a:prstGeom prst="line">
            <a:avLst/>
          </a:prstGeom>
          <a:noFill/>
          <a:ln w="508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2032" name="Rectangle 48"/>
          <p:cNvSpPr>
            <a:spLocks noChangeArrowheads="1"/>
          </p:cNvSpPr>
          <p:nvPr/>
        </p:nvSpPr>
        <p:spPr bwMode="auto">
          <a:xfrm>
            <a:off x="2438400" y="2057400"/>
            <a:ext cx="977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2033" name="Freeform 49"/>
          <p:cNvSpPr/>
          <p:nvPr/>
        </p:nvSpPr>
        <p:spPr bwMode="auto">
          <a:xfrm>
            <a:off x="6629400" y="32766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2034" name="Oval 50"/>
          <p:cNvSpPr>
            <a:spLocks noChangeAspect="1" noChangeArrowheads="1"/>
          </p:cNvSpPr>
          <p:nvPr/>
        </p:nvSpPr>
        <p:spPr bwMode="auto">
          <a:xfrm>
            <a:off x="7265988" y="4446588"/>
            <a:ext cx="125412" cy="1254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2035" name="Oval 51"/>
          <p:cNvSpPr>
            <a:spLocks noChangeAspect="1" noChangeArrowheads="1"/>
          </p:cNvSpPr>
          <p:nvPr/>
        </p:nvSpPr>
        <p:spPr bwMode="auto">
          <a:xfrm>
            <a:off x="7265988" y="5056188"/>
            <a:ext cx="125412" cy="125412"/>
          </a:xfrm>
          <a:prstGeom prst="ellipse">
            <a:avLst/>
          </a:prstGeom>
          <a:solidFill>
            <a:srgbClr val="FF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82036" name="Object 52"/>
          <p:cNvGraphicFramePr>
            <a:graphicFrameLocks noChangeAspect="1"/>
          </p:cNvGraphicFramePr>
          <p:nvPr/>
        </p:nvGraphicFramePr>
        <p:xfrm>
          <a:off x="6731000" y="1143000"/>
          <a:ext cx="2033588" cy="1163638"/>
        </p:xfrm>
        <a:graphic>
          <a:graphicData uri="http://schemas.openxmlformats.org/presentationml/2006/ole">
            <p:oleObj spid="_x0000_s54273" name="Equation" r:id="rId12" imgW="17983200" imgH="10363200" progId="">
              <p:embed/>
            </p:oleObj>
          </a:graphicData>
        </a:graphic>
      </p:graphicFrame>
      <p:sp>
        <p:nvSpPr>
          <p:cNvPr id="682037" name="Line 53"/>
          <p:cNvSpPr>
            <a:spLocks noChangeShapeType="1"/>
          </p:cNvSpPr>
          <p:nvPr/>
        </p:nvSpPr>
        <p:spPr bwMode="auto">
          <a:xfrm>
            <a:off x="7696200" y="3124200"/>
            <a:ext cx="304800" cy="7620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2038" name="Line 54"/>
          <p:cNvSpPr>
            <a:spLocks noChangeShapeType="1"/>
          </p:cNvSpPr>
          <p:nvPr/>
        </p:nvSpPr>
        <p:spPr bwMode="auto">
          <a:xfrm>
            <a:off x="6324600" y="5562600"/>
            <a:ext cx="228600" cy="15240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2039" name="Rectangle 55"/>
          <p:cNvSpPr>
            <a:spLocks noChangeArrowheads="1"/>
          </p:cNvSpPr>
          <p:nvPr/>
        </p:nvSpPr>
        <p:spPr bwMode="auto">
          <a:xfrm>
            <a:off x="7239000" y="2482850"/>
            <a:ext cx="977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2040" name="AutoShape 56"/>
          <p:cNvSpPr>
            <a:spLocks noChangeArrowheads="1"/>
          </p:cNvSpPr>
          <p:nvPr/>
        </p:nvSpPr>
        <p:spPr bwMode="auto">
          <a:xfrm>
            <a:off x="4648200" y="1143000"/>
            <a:ext cx="381000" cy="685800"/>
          </a:xfrm>
          <a:prstGeom prst="wedgeEllipseCallout">
            <a:avLst>
              <a:gd name="adj1" fmla="val 81250"/>
              <a:gd name="adj2" fmla="val 11574"/>
            </a:avLst>
          </a:prstGeom>
          <a:noFill/>
          <a:ln w="38100" cap="sq">
            <a:solidFill>
              <a:srgbClr val="66FF66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8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8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8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8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28" grpId="0" animBg="1"/>
      <p:bldP spid="682029" grpId="0" animBg="1"/>
      <p:bldP spid="682030" grpId="0" animBg="1"/>
      <p:bldP spid="682031" grpId="0" animBg="1"/>
      <p:bldP spid="682032" grpId="0" autoUpdateAnimBg="0"/>
      <p:bldP spid="682033" grpId="0" animBg="1"/>
      <p:bldP spid="682034" grpId="0" animBg="1"/>
      <p:bldP spid="682035" grpId="0" animBg="1"/>
      <p:bldP spid="682037" grpId="0" animBg="1"/>
      <p:bldP spid="682038" grpId="0" animBg="1"/>
      <p:bldP spid="682039" grpId="0" autoUpdateAnimBg="0"/>
      <p:bldP spid="68204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5306" name="Equation" r:id="rId3" imgW="8534400" imgH="4267200" progId="">
              <p:embed/>
            </p:oleObj>
          </a:graphicData>
        </a:graphic>
      </p:graphicFrame>
      <p:sp>
        <p:nvSpPr>
          <p:cNvPr id="4814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40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sz="4000" b="1" baseline="-25000" smtClean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sz="4000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sz="4000" b="1" smtClean="0">
                <a:latin typeface="楷体_GB2312" pitchFamily="1" charset="-122"/>
                <a:ea typeface="楷体_GB2312" pitchFamily="1" charset="-122"/>
              </a:rPr>
              <a:t>图上</a:t>
            </a:r>
            <a:r>
              <a:rPr lang="zh-CN" altLang="en-US" sz="4000" b="1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变化趋势</a:t>
            </a:r>
          </a:p>
        </p:txBody>
      </p:sp>
      <p:sp>
        <p:nvSpPr>
          <p:cNvPr id="48141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42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43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8144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8145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46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47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8148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8149" name="Line 12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50" name="Freeform 1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8131" name="Object 1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5305" name="Equation" r:id="rId4" imgW="8534400" imgH="4267200" progId="">
              <p:embed/>
            </p:oleObj>
          </a:graphicData>
        </a:graphic>
      </p:graphicFrame>
      <p:sp>
        <p:nvSpPr>
          <p:cNvPr id="48151" name="Line 15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52" name="Freeform 16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8132" name="Object 1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5304" name="Equation" r:id="rId5" imgW="9448800" imgH="3352800" progId="">
              <p:embed/>
            </p:oleObj>
          </a:graphicData>
        </a:graphic>
      </p:graphicFrame>
      <p:graphicFrame>
        <p:nvGraphicFramePr>
          <p:cNvPr id="48133" name="Object 18"/>
          <p:cNvGraphicFramePr>
            <a:graphicFrameLocks noChangeAspect="1"/>
          </p:cNvGraphicFramePr>
          <p:nvPr/>
        </p:nvGraphicFramePr>
        <p:xfrm>
          <a:off x="5410200" y="5715000"/>
          <a:ext cx="987425" cy="347663"/>
        </p:xfrm>
        <a:graphic>
          <a:graphicData uri="http://schemas.openxmlformats.org/presentationml/2006/ole">
            <p:oleObj spid="_x0000_s55303" name="Equation" r:id="rId6" imgW="9448800" imgH="3352800" progId="">
              <p:embed/>
            </p:oleObj>
          </a:graphicData>
        </a:graphic>
      </p:graphicFrame>
      <p:sp>
        <p:nvSpPr>
          <p:cNvPr id="48153" name="Line 1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54" name="Freeform 2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8134" name="Object 2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5302" name="Equation" r:id="rId7" imgW="7924800" imgH="4267200" progId="">
              <p:embed/>
            </p:oleObj>
          </a:graphicData>
        </a:graphic>
      </p:graphicFrame>
      <p:graphicFrame>
        <p:nvGraphicFramePr>
          <p:cNvPr id="48135" name="Object 22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5301" name="Equation" r:id="rId8" imgW="7924800" imgH="4267200" progId="">
              <p:embed/>
            </p:oleObj>
          </a:graphicData>
        </a:graphic>
      </p:graphicFrame>
      <p:sp>
        <p:nvSpPr>
          <p:cNvPr id="48155" name="Line 23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8136" name="Object 24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5300" name="Equation" r:id="rId9" imgW="8534400" imgH="4267200" progId="">
              <p:embed/>
            </p:oleObj>
          </a:graphicData>
        </a:graphic>
      </p:graphicFrame>
      <p:sp>
        <p:nvSpPr>
          <p:cNvPr id="48156" name="Freeform 25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8137" name="Object 26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5299" name="Equation" r:id="rId10" imgW="8534400" imgH="4267200" progId="">
              <p:embed/>
            </p:oleObj>
          </a:graphicData>
        </a:graphic>
      </p:graphicFrame>
      <p:sp>
        <p:nvSpPr>
          <p:cNvPr id="48157" name="Rectangle 27"/>
          <p:cNvSpPr>
            <a:spLocks noChangeArrowheads="1"/>
          </p:cNvSpPr>
          <p:nvPr/>
        </p:nvSpPr>
        <p:spPr bwMode="auto">
          <a:xfrm>
            <a:off x="5105400" y="3352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158" name="Line 28"/>
          <p:cNvSpPr>
            <a:spLocks noChangeShapeType="1"/>
          </p:cNvSpPr>
          <p:nvPr/>
        </p:nvSpPr>
        <p:spPr bwMode="auto">
          <a:xfrm flipV="1">
            <a:off x="57912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59" name="Line 29"/>
          <p:cNvSpPr>
            <a:spLocks noChangeShapeType="1"/>
          </p:cNvSpPr>
          <p:nvPr/>
        </p:nvSpPr>
        <p:spPr bwMode="auto">
          <a:xfrm flipV="1">
            <a:off x="87630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0" name="Line 30"/>
          <p:cNvSpPr>
            <a:spLocks noChangeShapeType="1"/>
          </p:cNvSpPr>
          <p:nvPr/>
        </p:nvSpPr>
        <p:spPr bwMode="auto">
          <a:xfrm flipV="1">
            <a:off x="1219200" y="2643188"/>
            <a:ext cx="304800" cy="176212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1" name="Line 31"/>
          <p:cNvSpPr>
            <a:spLocks noChangeShapeType="1"/>
          </p:cNvSpPr>
          <p:nvPr/>
        </p:nvSpPr>
        <p:spPr bwMode="auto">
          <a:xfrm flipV="1">
            <a:off x="3962400" y="4800600"/>
            <a:ext cx="228600" cy="2286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2" name="Rectangle 32"/>
          <p:cNvSpPr>
            <a:spLocks noChangeArrowheads="1"/>
          </p:cNvSpPr>
          <p:nvPr/>
        </p:nvSpPr>
        <p:spPr bwMode="auto">
          <a:xfrm>
            <a:off x="762000" y="2025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163" name="Freeform 33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4" name="Freeform 34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5" name="Line 35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6" name="Line 36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7" name="Freeform 37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8" name="Line 38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69" name="Freeform 39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70" name="Line 40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83049" name="Object 41"/>
          <p:cNvGraphicFramePr>
            <a:graphicFrameLocks noChangeAspect="1"/>
          </p:cNvGraphicFramePr>
          <p:nvPr/>
        </p:nvGraphicFramePr>
        <p:xfrm>
          <a:off x="3222625" y="1116013"/>
          <a:ext cx="2041525" cy="755650"/>
        </p:xfrm>
        <a:graphic>
          <a:graphicData uri="http://schemas.openxmlformats.org/presentationml/2006/ole">
            <p:oleObj spid="_x0000_s55298" name="Equation" r:id="rId11" imgW="17983200" imgH="6705600" progId="">
              <p:embed/>
            </p:oleObj>
          </a:graphicData>
        </a:graphic>
      </p:graphicFrame>
      <p:sp>
        <p:nvSpPr>
          <p:cNvPr id="48171" name="Rectangle 42"/>
          <p:cNvSpPr>
            <a:spLocks noChangeArrowheads="1"/>
          </p:cNvSpPr>
          <p:nvPr/>
        </p:nvSpPr>
        <p:spPr bwMode="auto">
          <a:xfrm>
            <a:off x="762000" y="1644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172" name="Rectangle 43"/>
          <p:cNvSpPr>
            <a:spLocks noChangeArrowheads="1"/>
          </p:cNvSpPr>
          <p:nvPr/>
        </p:nvSpPr>
        <p:spPr bwMode="auto">
          <a:xfrm>
            <a:off x="5105400" y="2971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173" name="Line 44"/>
          <p:cNvSpPr>
            <a:spLocks noChangeShapeType="1"/>
          </p:cNvSpPr>
          <p:nvPr/>
        </p:nvSpPr>
        <p:spPr bwMode="auto">
          <a:xfrm>
            <a:off x="2514600" y="2667000"/>
            <a:ext cx="381000" cy="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74" name="Line 45"/>
          <p:cNvSpPr>
            <a:spLocks noChangeShapeType="1"/>
          </p:cNvSpPr>
          <p:nvPr/>
        </p:nvSpPr>
        <p:spPr bwMode="auto">
          <a:xfrm>
            <a:off x="2514600" y="5867400"/>
            <a:ext cx="381000" cy="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3054" name="Line 46"/>
          <p:cNvSpPr>
            <a:spLocks noChangeShapeType="1"/>
          </p:cNvSpPr>
          <p:nvPr/>
        </p:nvSpPr>
        <p:spPr bwMode="auto">
          <a:xfrm rot="10800000" flipV="1">
            <a:off x="5638800" y="1295400"/>
            <a:ext cx="0" cy="457200"/>
          </a:xfrm>
          <a:prstGeom prst="line">
            <a:avLst/>
          </a:prstGeom>
          <a:noFill/>
          <a:ln w="508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3055" name="Line 47"/>
          <p:cNvSpPr>
            <a:spLocks noChangeShapeType="1"/>
          </p:cNvSpPr>
          <p:nvPr/>
        </p:nvSpPr>
        <p:spPr bwMode="auto">
          <a:xfrm flipV="1">
            <a:off x="3124200" y="1219200"/>
            <a:ext cx="0" cy="457200"/>
          </a:xfrm>
          <a:prstGeom prst="line">
            <a:avLst/>
          </a:prstGeom>
          <a:noFill/>
          <a:ln w="508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77" name="Rectangle 48"/>
          <p:cNvSpPr>
            <a:spLocks noChangeArrowheads="1"/>
          </p:cNvSpPr>
          <p:nvPr/>
        </p:nvSpPr>
        <p:spPr bwMode="auto">
          <a:xfrm>
            <a:off x="2438400" y="2057400"/>
            <a:ext cx="977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3057" name="Oval 49"/>
          <p:cNvSpPr>
            <a:spLocks noChangeAspect="1" noChangeArrowheads="1"/>
          </p:cNvSpPr>
          <p:nvPr/>
        </p:nvSpPr>
        <p:spPr bwMode="auto">
          <a:xfrm>
            <a:off x="7265988" y="4446588"/>
            <a:ext cx="125412" cy="1254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3058" name="Oval 50"/>
          <p:cNvSpPr>
            <a:spLocks noChangeAspect="1" noChangeArrowheads="1"/>
          </p:cNvSpPr>
          <p:nvPr/>
        </p:nvSpPr>
        <p:spPr bwMode="auto">
          <a:xfrm>
            <a:off x="7265988" y="5056188"/>
            <a:ext cx="125412" cy="125412"/>
          </a:xfrm>
          <a:prstGeom prst="ellipse">
            <a:avLst/>
          </a:prstGeom>
          <a:solidFill>
            <a:srgbClr val="FF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80" name="Line 51"/>
          <p:cNvSpPr>
            <a:spLocks noChangeShapeType="1"/>
          </p:cNvSpPr>
          <p:nvPr/>
        </p:nvSpPr>
        <p:spPr bwMode="auto">
          <a:xfrm>
            <a:off x="7696200" y="3124200"/>
            <a:ext cx="304800" cy="7620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81" name="Line 52"/>
          <p:cNvSpPr>
            <a:spLocks noChangeShapeType="1"/>
          </p:cNvSpPr>
          <p:nvPr/>
        </p:nvSpPr>
        <p:spPr bwMode="auto">
          <a:xfrm>
            <a:off x="6324600" y="5562600"/>
            <a:ext cx="228600" cy="15240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82" name="Rectangle 53"/>
          <p:cNvSpPr>
            <a:spLocks noChangeArrowheads="1"/>
          </p:cNvSpPr>
          <p:nvPr/>
        </p:nvSpPr>
        <p:spPr bwMode="auto">
          <a:xfrm>
            <a:off x="7239000" y="2482850"/>
            <a:ext cx="977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3062" name="AutoShape 54"/>
          <p:cNvSpPr>
            <a:spLocks noChangeArrowheads="1"/>
          </p:cNvSpPr>
          <p:nvPr/>
        </p:nvSpPr>
        <p:spPr bwMode="auto">
          <a:xfrm>
            <a:off x="4724400" y="1143000"/>
            <a:ext cx="457200" cy="685800"/>
          </a:xfrm>
          <a:prstGeom prst="wedgeEllipseCallout">
            <a:avLst>
              <a:gd name="adj1" fmla="val 113542"/>
              <a:gd name="adj2" fmla="val 14352"/>
            </a:avLst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3063" name="Line 55"/>
          <p:cNvSpPr>
            <a:spLocks noChangeShapeType="1"/>
          </p:cNvSpPr>
          <p:nvPr/>
        </p:nvSpPr>
        <p:spPr bwMode="auto">
          <a:xfrm>
            <a:off x="1219200" y="4267200"/>
            <a:ext cx="0" cy="3048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3064" name="Line 56"/>
          <p:cNvSpPr>
            <a:spLocks noChangeShapeType="1"/>
          </p:cNvSpPr>
          <p:nvPr/>
        </p:nvSpPr>
        <p:spPr bwMode="auto">
          <a:xfrm>
            <a:off x="3962400" y="4267200"/>
            <a:ext cx="0" cy="3048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3065" name="Rectangle 57"/>
          <p:cNvSpPr>
            <a:spLocks noChangeArrowheads="1"/>
          </p:cNvSpPr>
          <p:nvPr/>
        </p:nvSpPr>
        <p:spPr bwMode="auto">
          <a:xfrm>
            <a:off x="787400" y="4495800"/>
            <a:ext cx="1079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baseline="-250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3066" name="Freeform 58"/>
          <p:cNvSpPr/>
          <p:nvPr/>
        </p:nvSpPr>
        <p:spPr bwMode="auto">
          <a:xfrm>
            <a:off x="6248400" y="38100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83067" name="Object 59"/>
          <p:cNvGraphicFramePr>
            <a:graphicFrameLocks noChangeAspect="1"/>
          </p:cNvGraphicFramePr>
          <p:nvPr/>
        </p:nvGraphicFramePr>
        <p:xfrm>
          <a:off x="6669088" y="989013"/>
          <a:ext cx="2170112" cy="1235075"/>
        </p:xfrm>
        <a:graphic>
          <a:graphicData uri="http://schemas.openxmlformats.org/presentationml/2006/ole">
            <p:oleObj spid="_x0000_s55297" name="Equation" r:id="rId12" imgW="19202400" imgH="10972800" progId="">
              <p:embed/>
            </p:oleObj>
          </a:graphicData>
        </a:graphic>
      </p:graphicFrame>
      <p:sp>
        <p:nvSpPr>
          <p:cNvPr id="683068" name="Line 60"/>
          <p:cNvSpPr>
            <a:spLocks noChangeShapeType="1"/>
          </p:cNvSpPr>
          <p:nvPr/>
        </p:nvSpPr>
        <p:spPr bwMode="auto">
          <a:xfrm>
            <a:off x="6019800" y="5257800"/>
            <a:ext cx="152400" cy="2286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3069" name="Line 61"/>
          <p:cNvSpPr>
            <a:spLocks noChangeShapeType="1"/>
          </p:cNvSpPr>
          <p:nvPr/>
        </p:nvSpPr>
        <p:spPr bwMode="auto">
          <a:xfrm>
            <a:off x="8153400" y="3352800"/>
            <a:ext cx="228600" cy="1524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3070" name="Rectangle 62"/>
          <p:cNvSpPr>
            <a:spLocks noChangeArrowheads="1"/>
          </p:cNvSpPr>
          <p:nvPr/>
        </p:nvSpPr>
        <p:spPr bwMode="auto">
          <a:xfrm>
            <a:off x="5105400" y="4724400"/>
            <a:ext cx="1079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baseline="-250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8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8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8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8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54" grpId="0" animBg="1"/>
      <p:bldP spid="683055" grpId="0" animBg="1"/>
      <p:bldP spid="683057" grpId="0" animBg="1"/>
      <p:bldP spid="683058" grpId="0" animBg="1"/>
      <p:bldP spid="683062" grpId="0" animBg="1" autoUpdateAnimBg="0"/>
      <p:bldP spid="683063" grpId="0" animBg="1"/>
      <p:bldP spid="683064" grpId="0" animBg="1"/>
      <p:bldP spid="683065" grpId="0" autoUpdateAnimBg="0"/>
      <p:bldP spid="683066" grpId="0" animBg="1"/>
      <p:bldP spid="683068" grpId="0" animBg="1"/>
      <p:bldP spid="683069" grpId="0" animBg="1"/>
      <p:bldP spid="68307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6330" name="Equation" r:id="rId3" imgW="8534400" imgH="4267200" progId="">
              <p:embed/>
            </p:oleObj>
          </a:graphicData>
        </a:graphic>
      </p:graphicFrame>
      <p:sp>
        <p:nvSpPr>
          <p:cNvPr id="4916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4000" b="1" i="1" smtClean="0">
                <a:latin typeface="Times New Roman" panose="02020603050405020304" pitchFamily="18" charset="0"/>
              </a:rPr>
              <a:t>q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sz="4000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sz="4000" b="1" smtClean="0">
                <a:latin typeface="楷体_GB2312" pitchFamily="1" charset="-122"/>
                <a:ea typeface="楷体_GB2312" pitchFamily="1" charset="-122"/>
              </a:rPr>
              <a:t>图上</a:t>
            </a:r>
            <a:r>
              <a:rPr lang="zh-CN" altLang="en-US" sz="4000" b="1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变化趋势</a:t>
            </a:r>
          </a:p>
        </p:txBody>
      </p:sp>
      <p:sp>
        <p:nvSpPr>
          <p:cNvPr id="49165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66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67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49168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49169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70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71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49172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49173" name="Line 12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74" name="Freeform 1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9155" name="Object 1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6329" name="Equation" r:id="rId4" imgW="8534400" imgH="4267200" progId="">
              <p:embed/>
            </p:oleObj>
          </a:graphicData>
        </a:graphic>
      </p:graphicFrame>
      <p:sp>
        <p:nvSpPr>
          <p:cNvPr id="49175" name="Line 15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76" name="Freeform 16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9156" name="Object 1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6328" name="Equation" r:id="rId5" imgW="9448800" imgH="3352800" progId="">
              <p:embed/>
            </p:oleObj>
          </a:graphicData>
        </a:graphic>
      </p:graphicFrame>
      <p:graphicFrame>
        <p:nvGraphicFramePr>
          <p:cNvPr id="49157" name="Object 18"/>
          <p:cNvGraphicFramePr>
            <a:graphicFrameLocks noChangeAspect="1"/>
          </p:cNvGraphicFramePr>
          <p:nvPr/>
        </p:nvGraphicFramePr>
        <p:xfrm>
          <a:off x="5410200" y="5715000"/>
          <a:ext cx="987425" cy="347663"/>
        </p:xfrm>
        <a:graphic>
          <a:graphicData uri="http://schemas.openxmlformats.org/presentationml/2006/ole">
            <p:oleObj spid="_x0000_s56327" name="Equation" r:id="rId6" imgW="9448800" imgH="3352800" progId="">
              <p:embed/>
            </p:oleObj>
          </a:graphicData>
        </a:graphic>
      </p:graphicFrame>
      <p:sp>
        <p:nvSpPr>
          <p:cNvPr id="49177" name="Line 1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78" name="Freeform 2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9158" name="Object 2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6326" name="Equation" r:id="rId7" imgW="7924800" imgH="4267200" progId="">
              <p:embed/>
            </p:oleObj>
          </a:graphicData>
        </a:graphic>
      </p:graphicFrame>
      <p:graphicFrame>
        <p:nvGraphicFramePr>
          <p:cNvPr id="49159" name="Object 22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6325" name="Equation" r:id="rId8" imgW="7924800" imgH="4267200" progId="">
              <p:embed/>
            </p:oleObj>
          </a:graphicData>
        </a:graphic>
      </p:graphicFrame>
      <p:sp>
        <p:nvSpPr>
          <p:cNvPr id="49179" name="Line 23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9160" name="Object 24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6324" name="Equation" r:id="rId9" imgW="8534400" imgH="4267200" progId="">
              <p:embed/>
            </p:oleObj>
          </a:graphicData>
        </a:graphic>
      </p:graphicFrame>
      <p:sp>
        <p:nvSpPr>
          <p:cNvPr id="49180" name="Freeform 25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9161" name="Object 26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6323" name="Equation" r:id="rId10" imgW="8534400" imgH="4267200" progId="">
              <p:embed/>
            </p:oleObj>
          </a:graphicData>
        </a:graphic>
      </p:graphicFrame>
      <p:sp>
        <p:nvSpPr>
          <p:cNvPr id="49181" name="Rectangle 27"/>
          <p:cNvSpPr>
            <a:spLocks noChangeArrowheads="1"/>
          </p:cNvSpPr>
          <p:nvPr/>
        </p:nvSpPr>
        <p:spPr bwMode="auto">
          <a:xfrm>
            <a:off x="5105400" y="3352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 flipV="1">
            <a:off x="57912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 flipV="1">
            <a:off x="87630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84" name="Line 30"/>
          <p:cNvSpPr>
            <a:spLocks noChangeShapeType="1"/>
          </p:cNvSpPr>
          <p:nvPr/>
        </p:nvSpPr>
        <p:spPr bwMode="auto">
          <a:xfrm flipV="1">
            <a:off x="1219200" y="2643188"/>
            <a:ext cx="304800" cy="176212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85" name="Line 31"/>
          <p:cNvSpPr>
            <a:spLocks noChangeShapeType="1"/>
          </p:cNvSpPr>
          <p:nvPr/>
        </p:nvSpPr>
        <p:spPr bwMode="auto">
          <a:xfrm flipV="1">
            <a:off x="3962400" y="4800600"/>
            <a:ext cx="228600" cy="2286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86" name="Rectangle 32"/>
          <p:cNvSpPr>
            <a:spLocks noChangeArrowheads="1"/>
          </p:cNvSpPr>
          <p:nvPr/>
        </p:nvSpPr>
        <p:spPr bwMode="auto">
          <a:xfrm>
            <a:off x="762000" y="2025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87" name="Freeform 33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88" name="Freeform 34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89" name="Line 35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90" name="Line 36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91" name="Freeform 37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92" name="Line 38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93" name="Freeform 39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94" name="Line 40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84073" name="Object 41"/>
          <p:cNvGraphicFramePr>
            <a:graphicFrameLocks noChangeAspect="1"/>
          </p:cNvGraphicFramePr>
          <p:nvPr/>
        </p:nvGraphicFramePr>
        <p:xfrm>
          <a:off x="3446463" y="1116013"/>
          <a:ext cx="1593850" cy="755650"/>
        </p:xfrm>
        <a:graphic>
          <a:graphicData uri="http://schemas.openxmlformats.org/presentationml/2006/ole">
            <p:oleObj spid="_x0000_s56322" name="Equation" r:id="rId11" imgW="14020800" imgH="6705600" progId="">
              <p:embed/>
            </p:oleObj>
          </a:graphicData>
        </a:graphic>
      </p:graphicFrame>
      <p:sp>
        <p:nvSpPr>
          <p:cNvPr id="49195" name="Rectangle 42"/>
          <p:cNvSpPr>
            <a:spLocks noChangeArrowheads="1"/>
          </p:cNvSpPr>
          <p:nvPr/>
        </p:nvSpPr>
        <p:spPr bwMode="auto">
          <a:xfrm>
            <a:off x="762000" y="1644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96" name="Rectangle 43"/>
          <p:cNvSpPr>
            <a:spLocks noChangeArrowheads="1"/>
          </p:cNvSpPr>
          <p:nvPr/>
        </p:nvSpPr>
        <p:spPr bwMode="auto">
          <a:xfrm>
            <a:off x="5105400" y="2971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97" name="Line 44"/>
          <p:cNvSpPr>
            <a:spLocks noChangeShapeType="1"/>
          </p:cNvSpPr>
          <p:nvPr/>
        </p:nvSpPr>
        <p:spPr bwMode="auto">
          <a:xfrm>
            <a:off x="2514600" y="2667000"/>
            <a:ext cx="381000" cy="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98" name="Line 45"/>
          <p:cNvSpPr>
            <a:spLocks noChangeShapeType="1"/>
          </p:cNvSpPr>
          <p:nvPr/>
        </p:nvSpPr>
        <p:spPr bwMode="auto">
          <a:xfrm>
            <a:off x="2514600" y="5867400"/>
            <a:ext cx="381000" cy="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4078" name="Line 46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508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4079" name="Line 47"/>
          <p:cNvSpPr>
            <a:spLocks noChangeShapeType="1"/>
          </p:cNvSpPr>
          <p:nvPr/>
        </p:nvSpPr>
        <p:spPr bwMode="auto">
          <a:xfrm flipV="1">
            <a:off x="3276600" y="1295400"/>
            <a:ext cx="0" cy="457200"/>
          </a:xfrm>
          <a:prstGeom prst="line">
            <a:avLst/>
          </a:prstGeom>
          <a:noFill/>
          <a:ln w="508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01" name="Rectangle 48"/>
          <p:cNvSpPr>
            <a:spLocks noChangeArrowheads="1"/>
          </p:cNvSpPr>
          <p:nvPr/>
        </p:nvSpPr>
        <p:spPr bwMode="auto">
          <a:xfrm>
            <a:off x="2590800" y="2743200"/>
            <a:ext cx="977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4081" name="Oval 49"/>
          <p:cNvSpPr>
            <a:spLocks noChangeAspect="1" noChangeArrowheads="1"/>
          </p:cNvSpPr>
          <p:nvPr/>
        </p:nvSpPr>
        <p:spPr bwMode="auto">
          <a:xfrm>
            <a:off x="2465388" y="4191000"/>
            <a:ext cx="125412" cy="1254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4082" name="Oval 50"/>
          <p:cNvSpPr>
            <a:spLocks noChangeAspect="1" noChangeArrowheads="1"/>
          </p:cNvSpPr>
          <p:nvPr/>
        </p:nvSpPr>
        <p:spPr bwMode="auto">
          <a:xfrm>
            <a:off x="3074988" y="4572000"/>
            <a:ext cx="125412" cy="125413"/>
          </a:xfrm>
          <a:prstGeom prst="ellipse">
            <a:avLst/>
          </a:prstGeom>
          <a:solidFill>
            <a:srgbClr val="FF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04" name="Line 51"/>
          <p:cNvSpPr>
            <a:spLocks noChangeShapeType="1"/>
          </p:cNvSpPr>
          <p:nvPr/>
        </p:nvSpPr>
        <p:spPr bwMode="auto">
          <a:xfrm>
            <a:off x="7696200" y="3124200"/>
            <a:ext cx="304800" cy="7620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05" name="Line 52"/>
          <p:cNvSpPr>
            <a:spLocks noChangeShapeType="1"/>
          </p:cNvSpPr>
          <p:nvPr/>
        </p:nvSpPr>
        <p:spPr bwMode="auto">
          <a:xfrm>
            <a:off x="6324600" y="5562600"/>
            <a:ext cx="228600" cy="15240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06" name="Rectangle 53"/>
          <p:cNvSpPr>
            <a:spLocks noChangeArrowheads="1"/>
          </p:cNvSpPr>
          <p:nvPr/>
        </p:nvSpPr>
        <p:spPr bwMode="auto">
          <a:xfrm>
            <a:off x="7239000" y="2482850"/>
            <a:ext cx="977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4086" name="AutoShape 54"/>
          <p:cNvSpPr>
            <a:spLocks noChangeArrowheads="1"/>
          </p:cNvSpPr>
          <p:nvPr/>
        </p:nvSpPr>
        <p:spPr bwMode="auto">
          <a:xfrm>
            <a:off x="4572000" y="1143000"/>
            <a:ext cx="457200" cy="685800"/>
          </a:xfrm>
          <a:prstGeom prst="wedgeEllipseCallout">
            <a:avLst>
              <a:gd name="adj1" fmla="val 113542"/>
              <a:gd name="adj2" fmla="val 14352"/>
            </a:avLst>
          </a:prstGeom>
          <a:noFill/>
          <a:ln w="381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08" name="Line 55"/>
          <p:cNvSpPr>
            <a:spLocks noChangeShapeType="1"/>
          </p:cNvSpPr>
          <p:nvPr/>
        </p:nvSpPr>
        <p:spPr bwMode="auto">
          <a:xfrm>
            <a:off x="1219200" y="4267200"/>
            <a:ext cx="0" cy="3048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09" name="Line 56"/>
          <p:cNvSpPr>
            <a:spLocks noChangeShapeType="1"/>
          </p:cNvSpPr>
          <p:nvPr/>
        </p:nvSpPr>
        <p:spPr bwMode="auto">
          <a:xfrm>
            <a:off x="3962400" y="4267200"/>
            <a:ext cx="0" cy="3048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10" name="Rectangle 57"/>
          <p:cNvSpPr>
            <a:spLocks noChangeArrowheads="1"/>
          </p:cNvSpPr>
          <p:nvPr/>
        </p:nvSpPr>
        <p:spPr bwMode="auto">
          <a:xfrm>
            <a:off x="787400" y="4495800"/>
            <a:ext cx="1079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baseline="-250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211" name="Line 58"/>
          <p:cNvSpPr>
            <a:spLocks noChangeShapeType="1"/>
          </p:cNvSpPr>
          <p:nvPr/>
        </p:nvSpPr>
        <p:spPr bwMode="auto">
          <a:xfrm>
            <a:off x="6019800" y="5257800"/>
            <a:ext cx="152400" cy="2286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12" name="Line 59"/>
          <p:cNvSpPr>
            <a:spLocks noChangeShapeType="1"/>
          </p:cNvSpPr>
          <p:nvPr/>
        </p:nvSpPr>
        <p:spPr bwMode="auto">
          <a:xfrm>
            <a:off x="8153400" y="3352800"/>
            <a:ext cx="228600" cy="1524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213" name="Rectangle 60"/>
          <p:cNvSpPr>
            <a:spLocks noChangeArrowheads="1"/>
          </p:cNvSpPr>
          <p:nvPr/>
        </p:nvSpPr>
        <p:spPr bwMode="auto">
          <a:xfrm>
            <a:off x="5105400" y="4724400"/>
            <a:ext cx="1079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baseline="-250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4093" name="Line 61"/>
          <p:cNvSpPr>
            <a:spLocks noChangeShapeType="1"/>
          </p:cNvSpPr>
          <p:nvPr/>
        </p:nvSpPr>
        <p:spPr bwMode="auto">
          <a:xfrm>
            <a:off x="7348538" y="3124200"/>
            <a:ext cx="304800" cy="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4094" name="Line 62"/>
          <p:cNvSpPr>
            <a:spLocks noChangeShapeType="1"/>
          </p:cNvSpPr>
          <p:nvPr/>
        </p:nvSpPr>
        <p:spPr bwMode="auto">
          <a:xfrm>
            <a:off x="7348538" y="6019800"/>
            <a:ext cx="304800" cy="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4095" name="Rectangle 63"/>
          <p:cNvSpPr>
            <a:spLocks noChangeArrowheads="1"/>
          </p:cNvSpPr>
          <p:nvPr/>
        </p:nvSpPr>
        <p:spPr bwMode="auto">
          <a:xfrm>
            <a:off x="7543800" y="5302250"/>
            <a:ext cx="9017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4096" name="Freeform 64"/>
          <p:cNvSpPr/>
          <p:nvPr/>
        </p:nvSpPr>
        <p:spPr bwMode="auto">
          <a:xfrm>
            <a:off x="2438400" y="26670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4097" name="Rectangle 65"/>
          <p:cNvSpPr>
            <a:spLocks noChangeArrowheads="1"/>
          </p:cNvSpPr>
          <p:nvPr/>
        </p:nvSpPr>
        <p:spPr bwMode="auto">
          <a:xfrm>
            <a:off x="6472238" y="1066800"/>
            <a:ext cx="4635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684098" name="Oval 66"/>
          <p:cNvSpPr>
            <a:spLocks noChangeAspect="1" noChangeArrowheads="1"/>
          </p:cNvSpPr>
          <p:nvPr/>
        </p:nvSpPr>
        <p:spPr bwMode="auto">
          <a:xfrm>
            <a:off x="6423025" y="1066800"/>
            <a:ext cx="587375" cy="587375"/>
          </a:xfrm>
          <a:prstGeom prst="ellips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zh-CN" b="1" smtClean="0">
              <a:solidFill>
                <a:srgbClr val="66FF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84099" name="Object 67"/>
          <p:cNvGraphicFramePr>
            <a:graphicFrameLocks noChangeAspect="1"/>
          </p:cNvGraphicFramePr>
          <p:nvPr/>
        </p:nvGraphicFramePr>
        <p:xfrm>
          <a:off x="7567613" y="1144588"/>
          <a:ext cx="1038225" cy="446087"/>
        </p:xfrm>
        <a:graphic>
          <a:graphicData uri="http://schemas.openxmlformats.org/presentationml/2006/ole">
            <p:oleObj spid="_x0000_s56321" name="Equation" r:id="rId12" imgW="9144000" imgH="3962400" progId="">
              <p:embed/>
            </p:oleObj>
          </a:graphicData>
        </a:graphic>
      </p:graphicFrame>
      <p:sp>
        <p:nvSpPr>
          <p:cNvPr id="684100" name="Line 68"/>
          <p:cNvSpPr>
            <a:spLocks noChangeShapeType="1"/>
          </p:cNvSpPr>
          <p:nvPr/>
        </p:nvSpPr>
        <p:spPr bwMode="auto">
          <a:xfrm flipV="1">
            <a:off x="2057400" y="2667000"/>
            <a:ext cx="304800" cy="762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4101" name="Line 69"/>
          <p:cNvSpPr>
            <a:spLocks noChangeShapeType="1"/>
          </p:cNvSpPr>
          <p:nvPr/>
        </p:nvSpPr>
        <p:spPr bwMode="auto">
          <a:xfrm flipV="1">
            <a:off x="3505200" y="5410200"/>
            <a:ext cx="152400" cy="1524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4102" name="Rectangle 70"/>
          <p:cNvSpPr>
            <a:spLocks noChangeArrowheads="1"/>
          </p:cNvSpPr>
          <p:nvPr/>
        </p:nvSpPr>
        <p:spPr bwMode="auto">
          <a:xfrm>
            <a:off x="1981200" y="1905000"/>
            <a:ext cx="9017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8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8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8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68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nimBg="1"/>
      <p:bldP spid="684079" grpId="0" animBg="1"/>
      <p:bldP spid="684081" grpId="0" animBg="1"/>
      <p:bldP spid="684082" grpId="0" animBg="1"/>
      <p:bldP spid="684086" grpId="0" animBg="1" autoUpdateAnimBg="0"/>
      <p:bldP spid="684093" grpId="0" animBg="1"/>
      <p:bldP spid="684094" grpId="0" animBg="1"/>
      <p:bldP spid="684095" grpId="0" autoUpdateAnimBg="0"/>
      <p:bldP spid="684096" grpId="0" animBg="1"/>
      <p:bldP spid="684097" grpId="0" autoUpdateAnimBg="0"/>
      <p:bldP spid="684098" grpId="0" animBg="1" autoUpdateAnimBg="0"/>
      <p:bldP spid="684100" grpId="0" animBg="1"/>
      <p:bldP spid="684101" grpId="0" animBg="1"/>
      <p:bldP spid="6841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7935913" cy="823912"/>
          </a:xfrm>
        </p:spPr>
        <p:txBody>
          <a:bodyPr/>
          <a:lstStyle/>
          <a:p>
            <a:pPr eaLnBrk="1" hangingPunct="1"/>
            <a:r>
              <a:rPr lang="zh-CN" altLang="zh-CN" b="1">
                <a:latin typeface="楷体_GB2312" pitchFamily="1" charset="-122"/>
                <a:ea typeface="黑体" panose="02010609060101010101" pitchFamily="2" charset="-122"/>
              </a:rPr>
              <a:t>研究热力学过程的依据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68313" y="335756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) </a:t>
            </a:r>
            <a:r>
              <a:rPr lang="zh-CN" altLang="en-US" sz="3200" b="1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理想气体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3)</a:t>
            </a:r>
            <a:r>
              <a:rPr lang="zh-CN" altLang="en-US" sz="3200" b="1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可逆过程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2382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1) </a:t>
            </a:r>
            <a:r>
              <a:rPr lang="zh-CN" altLang="en-US" sz="3200" b="1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热一律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059113" y="1196975"/>
          <a:ext cx="4124325" cy="619125"/>
        </p:xfrm>
        <a:graphic>
          <a:graphicData uri="http://schemas.openxmlformats.org/presentationml/2006/ole">
            <p:oleObj spid="_x0000_s29701" r:id="rId3" imgW="36576000" imgH="5486400" progId="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779838" y="1916113"/>
          <a:ext cx="4337050" cy="1062037"/>
        </p:xfrm>
        <a:graphic>
          <a:graphicData uri="http://schemas.openxmlformats.org/presentationml/2006/ole">
            <p:oleObj spid="_x0000_s29700" r:id="rId4" imgW="38404800" imgH="9448800" progId="">
              <p:embed/>
            </p:oleObj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71550" y="2205038"/>
            <a:ext cx="313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稳流能量方程</a:t>
            </a:r>
          </a:p>
        </p:txBody>
      </p:sp>
      <p:grpSp>
        <p:nvGrpSpPr>
          <p:cNvPr id="5129" name="Group 9"/>
          <p:cNvGrpSpPr/>
          <p:nvPr/>
        </p:nvGrpSpPr>
        <p:grpSpPr bwMode="auto">
          <a:xfrm>
            <a:off x="3059113" y="3068638"/>
            <a:ext cx="5740400" cy="1854200"/>
            <a:chOff x="0" y="0"/>
            <a:chExt cx="3616" cy="1168"/>
          </a:xfrm>
        </p:grpSpPr>
        <p:grpSp>
          <p:nvGrpSpPr>
            <p:cNvPr id="5130" name="Group 10"/>
            <p:cNvGrpSpPr/>
            <p:nvPr/>
          </p:nvGrpSpPr>
          <p:grpSpPr bwMode="auto">
            <a:xfrm>
              <a:off x="0" y="0"/>
              <a:ext cx="3616" cy="1168"/>
              <a:chOff x="0" y="0"/>
              <a:chExt cx="3616" cy="1168"/>
            </a:xfrm>
          </p:grpSpPr>
          <p:graphicFrame>
            <p:nvGraphicFramePr>
              <p:cNvPr id="5131" name="Object 11"/>
              <p:cNvGraphicFramePr>
                <a:graphicFrameLocks noChangeAspect="1"/>
              </p:cNvGraphicFramePr>
              <p:nvPr/>
            </p:nvGraphicFramePr>
            <p:xfrm>
              <a:off x="0" y="0"/>
              <a:ext cx="3616" cy="1168"/>
            </p:xfrm>
            <a:graphic>
              <a:graphicData uri="http://schemas.openxmlformats.org/presentationml/2006/ole">
                <p:oleObj spid="_x0000_s29699" r:id="rId5" imgW="50901600" imgH="16459200" progId="">
                  <p:embed/>
                </p:oleObj>
              </a:graphicData>
            </a:graphic>
          </p:graphicFrame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526" y="182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3200" i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R</a:t>
                </a:r>
                <a:r>
                  <a:rPr lang="en-US" altLang="zh-CN" sz="3200" baseline="-25000">
                    <a:latin typeface="Times New Roman" panose="02020603050405020304" pitchFamily="18" charset="0"/>
                    <a:ea typeface="黑体" panose="02010609060101010101" pitchFamily="2" charset="-122"/>
                  </a:rPr>
                  <a:t>g</a:t>
                </a:r>
                <a:endParaRPr lang="en-US" altLang="zh-CN" sz="32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2105" y="182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3200" i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R</a:t>
                </a:r>
                <a:r>
                  <a:rPr lang="en-US" altLang="zh-CN" sz="32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g</a:t>
                </a:r>
              </a:p>
            </p:txBody>
          </p:sp>
        </p:grp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2676" y="227"/>
              <a:ext cx="2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en-US" b="1">
                  <a:latin typeface="黑体" panose="02010609060101010101" pitchFamily="2" charset="-122"/>
                  <a:ea typeface="黑体" panose="02010609060101010101" pitchFamily="2" charset="-122"/>
                </a:rPr>
                <a:t>γ</a:t>
              </a:r>
            </a:p>
          </p:txBody>
        </p:sp>
      </p:grpSp>
      <p:grpSp>
        <p:nvGrpSpPr>
          <p:cNvPr id="5135" name="Group 15"/>
          <p:cNvGrpSpPr/>
          <p:nvPr/>
        </p:nvGrpSpPr>
        <p:grpSpPr bwMode="auto">
          <a:xfrm>
            <a:off x="3563938" y="5873750"/>
            <a:ext cx="1576387" cy="984250"/>
            <a:chOff x="0" y="0"/>
            <a:chExt cx="993" cy="620"/>
          </a:xfrm>
        </p:grpSpPr>
        <p:graphicFrame>
          <p:nvGraphicFramePr>
            <p:cNvPr id="5136" name="Object 16"/>
            <p:cNvGraphicFramePr>
              <a:graphicFrameLocks noChangeAspect="1"/>
            </p:cNvGraphicFramePr>
            <p:nvPr/>
          </p:nvGraphicFramePr>
          <p:xfrm>
            <a:off x="0" y="145"/>
            <a:ext cx="993" cy="475"/>
          </p:xfrm>
          <a:graphic>
            <a:graphicData uri="http://schemas.openxmlformats.org/presentationml/2006/ole">
              <p:oleObj spid="_x0000_s29698" r:id="rId6" imgW="14020800" imgH="6705600" progId="">
                <p:embed/>
              </p:oleObj>
            </a:graphicData>
          </a:graphic>
        </p:graphicFrame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499" y="408"/>
              <a:ext cx="1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499" y="0"/>
              <a:ext cx="18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</p:grpSp>
      <p:grpSp>
        <p:nvGrpSpPr>
          <p:cNvPr id="5139" name="Group 19"/>
          <p:cNvGrpSpPr/>
          <p:nvPr/>
        </p:nvGrpSpPr>
        <p:grpSpPr bwMode="auto">
          <a:xfrm>
            <a:off x="3492500" y="4868863"/>
            <a:ext cx="4751388" cy="1073150"/>
            <a:chOff x="0" y="0"/>
            <a:chExt cx="2861" cy="662"/>
          </a:xfrm>
        </p:grpSpPr>
        <p:graphicFrame>
          <p:nvGraphicFramePr>
            <p:cNvPr id="5140" name="Object 20"/>
            <p:cNvGraphicFramePr>
              <a:graphicFrameLocks noChangeAspect="1"/>
            </p:cNvGraphicFramePr>
            <p:nvPr/>
          </p:nvGraphicFramePr>
          <p:xfrm>
            <a:off x="0" y="91"/>
            <a:ext cx="2861" cy="476"/>
          </p:xfrm>
          <a:graphic>
            <a:graphicData uri="http://schemas.openxmlformats.org/presentationml/2006/ole">
              <p:oleObj spid="_x0000_s29697" r:id="rId7" imgW="40233600" imgH="6705600" progId="">
                <p:embed/>
              </p:oleObj>
            </a:graphicData>
          </a:graphic>
        </p:graphicFrame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2359" y="408"/>
              <a:ext cx="18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2359" y="0"/>
              <a:ext cx="18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45" y="454"/>
              <a:ext cx="18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545" y="0"/>
              <a:ext cx="18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4" grpId="0" autoUpdateAnimBg="0"/>
      <p:bldP spid="5125" grpId="0" autoUpdateAnimBg="0"/>
      <p:bldP spid="51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7352" name="Equation" r:id="rId3" imgW="8534400" imgH="4267200" progId="">
              <p:embed/>
            </p:oleObj>
          </a:graphicData>
        </a:graphic>
      </p:graphicFrame>
      <p:sp>
        <p:nvSpPr>
          <p:cNvPr id="5018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4000" b="1" i="1" smtClean="0">
                <a:latin typeface="Times New Roman" panose="02020603050405020304" pitchFamily="18" charset="0"/>
              </a:rPr>
              <a:t>,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4000" b="1" i="1" smtClean="0">
                <a:latin typeface="Times New Roman" panose="02020603050405020304" pitchFamily="18" charset="0"/>
              </a:rPr>
              <a:t>,</a:t>
            </a:r>
            <a:r>
              <a:rPr kumimoji="1" lang="en-US" altLang="zh-CN" sz="4000" b="1" i="1" smtClean="0">
                <a:solidFill>
                  <a:srgbClr val="FFFF66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sz="4000" b="1" i="1" smtClean="0">
                <a:latin typeface="Times New Roman" panose="02020603050405020304" pitchFamily="18" charset="0"/>
              </a:rPr>
              <a:t>,</a:t>
            </a:r>
            <a:r>
              <a:rPr kumimoji="1" lang="en-US" altLang="zh-CN" sz="40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sz="4000" b="1" baseline="-25000" smtClean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4000" b="1" i="1" smtClean="0">
                <a:latin typeface="Times New Roman" panose="02020603050405020304" pitchFamily="18" charset="0"/>
              </a:rPr>
              <a:t>,q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kumimoji="1" lang="en-US" altLang="zh-CN" sz="4000" b="1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sz="4000" b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kumimoji="1" lang="en-US" altLang="zh-CN" sz="40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kumimoji="1" lang="zh-CN" altLang="en-US" sz="4000" b="1" smtClean="0">
                <a:latin typeface="楷体_GB2312" pitchFamily="1" charset="-122"/>
                <a:ea typeface="楷体_GB2312" pitchFamily="1" charset="-122"/>
              </a:rPr>
              <a:t>图上</a:t>
            </a:r>
            <a:r>
              <a:rPr lang="zh-CN" altLang="en-US" sz="4000" b="1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kumimoji="1" lang="zh-CN" altLang="en-US" sz="4000" b="1" smtClean="0">
                <a:latin typeface="Times New Roman" panose="02020603050405020304" pitchFamily="18" charset="0"/>
                <a:ea typeface="楷体_GB2312" pitchFamily="1" charset="-122"/>
              </a:rPr>
              <a:t>变化趋势</a:t>
            </a:r>
          </a:p>
        </p:txBody>
      </p:sp>
      <p:sp>
        <p:nvSpPr>
          <p:cNvPr id="50187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188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189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</a:p>
        </p:txBody>
      </p:sp>
      <p:sp>
        <p:nvSpPr>
          <p:cNvPr id="50190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</a:p>
        </p:txBody>
      </p:sp>
      <p:sp>
        <p:nvSpPr>
          <p:cNvPr id="50191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192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193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v</a:t>
            </a:r>
          </a:p>
        </p:txBody>
      </p:sp>
      <p:sp>
        <p:nvSpPr>
          <p:cNvPr id="50194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40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</a:p>
        </p:txBody>
      </p:sp>
      <p:sp>
        <p:nvSpPr>
          <p:cNvPr id="50195" name="Line 12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196" name="Freeform 1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0179" name="Object 1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7351" name="Equation" r:id="rId4" imgW="8534400" imgH="4267200" progId="">
              <p:embed/>
            </p:oleObj>
          </a:graphicData>
        </a:graphic>
      </p:graphicFrame>
      <p:sp>
        <p:nvSpPr>
          <p:cNvPr id="50197" name="Line 15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198" name="Freeform 16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0180" name="Object 1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7350" name="Equation" r:id="rId5" imgW="9448800" imgH="3352800" progId="">
              <p:embed/>
            </p:oleObj>
          </a:graphicData>
        </a:graphic>
      </p:graphicFrame>
      <p:graphicFrame>
        <p:nvGraphicFramePr>
          <p:cNvPr id="50181" name="Object 18"/>
          <p:cNvGraphicFramePr>
            <a:graphicFrameLocks noChangeAspect="1"/>
          </p:cNvGraphicFramePr>
          <p:nvPr/>
        </p:nvGraphicFramePr>
        <p:xfrm>
          <a:off x="5410200" y="5715000"/>
          <a:ext cx="987425" cy="347663"/>
        </p:xfrm>
        <a:graphic>
          <a:graphicData uri="http://schemas.openxmlformats.org/presentationml/2006/ole">
            <p:oleObj spid="_x0000_s57349" name="Equation" r:id="rId6" imgW="9448800" imgH="3352800" progId="">
              <p:embed/>
            </p:oleObj>
          </a:graphicData>
        </a:graphic>
      </p:graphicFrame>
      <p:sp>
        <p:nvSpPr>
          <p:cNvPr id="50199" name="Line 1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00" name="Freeform 2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0182" name="Object 2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7348" name="Equation" r:id="rId7" imgW="7924800" imgH="4267200" progId="">
              <p:embed/>
            </p:oleObj>
          </a:graphicData>
        </a:graphic>
      </p:graphicFrame>
      <p:graphicFrame>
        <p:nvGraphicFramePr>
          <p:cNvPr id="50183" name="Object 22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7347" name="Equation" r:id="rId8" imgW="7924800" imgH="4267200" progId="">
              <p:embed/>
            </p:oleObj>
          </a:graphicData>
        </a:graphic>
      </p:graphicFrame>
      <p:sp>
        <p:nvSpPr>
          <p:cNvPr id="50201" name="Line 23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0184" name="Object 24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7346" name="Equation" r:id="rId9" imgW="8534400" imgH="4267200" progId="">
              <p:embed/>
            </p:oleObj>
          </a:graphicData>
        </a:graphic>
      </p:graphicFrame>
      <p:sp>
        <p:nvSpPr>
          <p:cNvPr id="50202" name="Freeform 25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0185" name="Object 26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7345" name="Equation" r:id="rId10" imgW="8534400" imgH="4267200" progId="">
              <p:embed/>
            </p:oleObj>
          </a:graphicData>
        </a:graphic>
      </p:graphicFrame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105400" y="3352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V="1">
            <a:off x="57912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8763000" y="4038600"/>
            <a:ext cx="0" cy="4572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V="1">
            <a:off x="1219200" y="2643188"/>
            <a:ext cx="304800" cy="176212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V="1">
            <a:off x="3962400" y="4800600"/>
            <a:ext cx="228600" cy="228600"/>
          </a:xfrm>
          <a:prstGeom prst="line">
            <a:avLst/>
          </a:prstGeom>
          <a:noFill/>
          <a:ln w="3175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762000" y="2025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09" name="Freeform 33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10" name="Freeform 34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13" name="Freeform 37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15" name="Freeform 39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762000" y="164465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5105400" y="2971800"/>
            <a:ext cx="1206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 i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h&gt;</a:t>
            </a:r>
            <a:r>
              <a:rPr kumimoji="1" lang="en-US" altLang="zh-CN" sz="3600" b="1" smtClean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2514600" y="2667000"/>
            <a:ext cx="381000" cy="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>
            <a:off x="2514600" y="5867400"/>
            <a:ext cx="381000" cy="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21" name="Rectangle 45"/>
          <p:cNvSpPr>
            <a:spLocks noChangeArrowheads="1"/>
          </p:cNvSpPr>
          <p:nvPr/>
        </p:nvSpPr>
        <p:spPr bwMode="auto">
          <a:xfrm>
            <a:off x="2590800" y="2743200"/>
            <a:ext cx="977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22" name="Line 46"/>
          <p:cNvSpPr>
            <a:spLocks noChangeShapeType="1"/>
          </p:cNvSpPr>
          <p:nvPr/>
        </p:nvSpPr>
        <p:spPr bwMode="auto">
          <a:xfrm>
            <a:off x="7696200" y="3124200"/>
            <a:ext cx="304800" cy="7620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>
            <a:off x="6324600" y="5562600"/>
            <a:ext cx="228600" cy="152400"/>
          </a:xfrm>
          <a:prstGeom prst="line">
            <a:avLst/>
          </a:prstGeom>
          <a:noFill/>
          <a:ln w="31750" cap="sq">
            <a:solidFill>
              <a:srgbClr val="FF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24" name="Rectangle 48"/>
          <p:cNvSpPr>
            <a:spLocks noChangeArrowheads="1"/>
          </p:cNvSpPr>
          <p:nvPr/>
        </p:nvSpPr>
        <p:spPr bwMode="auto">
          <a:xfrm>
            <a:off x="7239000" y="2482850"/>
            <a:ext cx="977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i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>
            <a:off x="1219200" y="4267200"/>
            <a:ext cx="0" cy="3048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3962400" y="4267200"/>
            <a:ext cx="0" cy="3048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27" name="Rectangle 51"/>
          <p:cNvSpPr>
            <a:spLocks noChangeArrowheads="1"/>
          </p:cNvSpPr>
          <p:nvPr/>
        </p:nvSpPr>
        <p:spPr bwMode="auto">
          <a:xfrm>
            <a:off x="787400" y="4495800"/>
            <a:ext cx="1079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baseline="-250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>
            <a:off x="6019800" y="5257800"/>
            <a:ext cx="152400" cy="2286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8153400" y="3352800"/>
            <a:ext cx="228600" cy="1524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30" name="Rectangle 54"/>
          <p:cNvSpPr>
            <a:spLocks noChangeArrowheads="1"/>
          </p:cNvSpPr>
          <p:nvPr/>
        </p:nvSpPr>
        <p:spPr bwMode="auto">
          <a:xfrm>
            <a:off x="5105400" y="4724400"/>
            <a:ext cx="10795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3600" b="1" baseline="-250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36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>
            <a:off x="7348538" y="3124200"/>
            <a:ext cx="304800" cy="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>
            <a:off x="7348538" y="6019800"/>
            <a:ext cx="304800" cy="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33" name="Rectangle 57"/>
          <p:cNvSpPr>
            <a:spLocks noChangeArrowheads="1"/>
          </p:cNvSpPr>
          <p:nvPr/>
        </p:nvSpPr>
        <p:spPr bwMode="auto">
          <a:xfrm>
            <a:off x="7543800" y="5302250"/>
            <a:ext cx="9017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158750" y="1066800"/>
            <a:ext cx="8693150" cy="679450"/>
          </a:xfrm>
          <a:prstGeom prst="rect">
            <a:avLst/>
          </a:prstGeom>
          <a:solidFill>
            <a:srgbClr val="FFFF66"/>
          </a:solidFill>
          <a:ln w="38100" cap="sq">
            <a:solidFill>
              <a:srgbClr val="FFFF6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u,h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↑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600" b="1" i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↑)</a:t>
            </a:r>
            <a:r>
              <a:rPr kumimoji="1" lang="en-US" altLang="zh-CN" sz="3600" b="1" i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↑(</a:t>
            </a:r>
            <a:r>
              <a:rPr kumimoji="1" lang="en-US" altLang="zh-CN" sz="3600" b="1" i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↑)</a:t>
            </a:r>
            <a:r>
              <a:rPr kumimoji="1" lang="en-US" altLang="zh-CN" sz="3600" b="1" i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w</a:t>
            </a:r>
            <a:r>
              <a:rPr kumimoji="1" lang="en-US" altLang="zh-CN" sz="3600" b="1" baseline="-25000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↑(</a:t>
            </a:r>
            <a:r>
              <a:rPr kumimoji="1" lang="en-US" altLang="zh-CN" sz="3600" b="1" i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↓)</a:t>
            </a:r>
            <a:r>
              <a:rPr kumimoji="1" lang="en-US" altLang="zh-CN" sz="3600" b="1" i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q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↑(</a:t>
            </a:r>
            <a:r>
              <a:rPr kumimoji="1" lang="en-US" altLang="zh-CN" sz="3600" b="1" i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↑)</a:t>
            </a:r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 flipV="1">
            <a:off x="2057400" y="2667000"/>
            <a:ext cx="304800" cy="762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 flipV="1">
            <a:off x="3505200" y="5410200"/>
            <a:ext cx="152400" cy="1524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 algn="ctr">
              <a:spcBef>
                <a:spcPct val="20000"/>
              </a:spcBef>
              <a:buFontTx/>
              <a:buNone/>
            </a:pPr>
            <a:endParaRPr kumimoji="1" lang="zh-CN" altLang="en-US" b="1" smtClean="0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237" name="Rectangle 61"/>
          <p:cNvSpPr>
            <a:spLocks noChangeArrowheads="1"/>
          </p:cNvSpPr>
          <p:nvPr/>
        </p:nvSpPr>
        <p:spPr bwMode="auto">
          <a:xfrm>
            <a:off x="1905000" y="1905000"/>
            <a:ext cx="9017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 sz="3600" b="1" i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600" b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1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8376" name="Equation" r:id="rId3" imgW="8534400" imgH="4267200" progId="">
              <p:embed/>
            </p:oleObj>
          </a:graphicData>
        </a:graphic>
      </p:graphicFrame>
      <p:sp>
        <p:nvSpPr>
          <p:cNvPr id="5121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2658"/>
            <a:ext cx="8305800" cy="77008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b="1" dirty="0" smtClean="0">
                <a:latin typeface="Times New Roman" panose="02020603050405020304" pitchFamily="18" charset="0"/>
                <a:ea typeface="楷体_GB2312" pitchFamily="1" charset="-122"/>
              </a:rPr>
              <a:t>作图练习题</a:t>
            </a:r>
            <a:r>
              <a:rPr kumimoji="1" lang="en-US" altLang="zh-CN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一</a:t>
            </a:r>
            <a:r>
              <a:rPr kumimoji="1" lang="en-US" altLang="zh-CN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</a:p>
        </p:txBody>
      </p:sp>
      <p:sp>
        <p:nvSpPr>
          <p:cNvPr id="51211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2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chemeClr val="tx1"/>
                </a:solidFill>
                <a:ea typeface="楷体_GB2312" pitchFamily="1" charset="-122"/>
              </a:rPr>
              <a:t>s</a:t>
            </a:r>
          </a:p>
        </p:txBody>
      </p:sp>
      <p:sp>
        <p:nvSpPr>
          <p:cNvPr id="51214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chemeClr val="tx1"/>
                </a:solidFill>
                <a:ea typeface="楷体_GB2312" pitchFamily="1" charset="-122"/>
              </a:rPr>
              <a:t>T</a:t>
            </a:r>
          </a:p>
        </p:txBody>
      </p:sp>
      <p:sp>
        <p:nvSpPr>
          <p:cNvPr id="51215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7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chemeClr val="tx1"/>
                </a:solidFill>
                <a:ea typeface="楷体_GB2312" pitchFamily="1" charset="-122"/>
              </a:rPr>
              <a:t>v</a:t>
            </a:r>
          </a:p>
        </p:txBody>
      </p:sp>
      <p:sp>
        <p:nvSpPr>
          <p:cNvPr id="51218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chemeClr val="tx1"/>
                </a:solidFill>
                <a:ea typeface="楷体_GB2312" pitchFamily="1" charset="-122"/>
              </a:rPr>
              <a:t>p</a:t>
            </a:r>
          </a:p>
        </p:txBody>
      </p:sp>
      <p:sp>
        <p:nvSpPr>
          <p:cNvPr id="51219" name="Line 12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Freeform 1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03" name="Object 1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8375" name="Equation" r:id="rId4" imgW="8534400" imgH="4267200" progId="">
              <p:embed/>
            </p:oleObj>
          </a:graphicData>
        </a:graphic>
      </p:graphicFrame>
      <p:sp>
        <p:nvSpPr>
          <p:cNvPr id="51221" name="Line 15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Freeform 16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04" name="Object 1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8374" name="Equation" r:id="rId5" imgW="9448800" imgH="3352800" progId="">
              <p:embed/>
            </p:oleObj>
          </a:graphicData>
        </a:graphic>
      </p:graphicFrame>
      <p:graphicFrame>
        <p:nvGraphicFramePr>
          <p:cNvPr id="51205" name="Object 18"/>
          <p:cNvGraphicFramePr>
            <a:graphicFrameLocks noChangeAspect="1"/>
          </p:cNvGraphicFramePr>
          <p:nvPr/>
        </p:nvGraphicFramePr>
        <p:xfrm>
          <a:off x="5410200" y="5715000"/>
          <a:ext cx="987425" cy="347663"/>
        </p:xfrm>
        <a:graphic>
          <a:graphicData uri="http://schemas.openxmlformats.org/presentationml/2006/ole">
            <p:oleObj spid="_x0000_s58373" name="Equation" r:id="rId6" imgW="9448800" imgH="3352800" progId="">
              <p:embed/>
            </p:oleObj>
          </a:graphicData>
        </a:graphic>
      </p:graphicFrame>
      <p:sp>
        <p:nvSpPr>
          <p:cNvPr id="51223" name="Line 1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Freeform 2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06" name="Object 2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8372" name="Equation" r:id="rId7" imgW="7924800" imgH="4267200" progId="">
              <p:embed/>
            </p:oleObj>
          </a:graphicData>
        </a:graphic>
      </p:graphicFrame>
      <p:graphicFrame>
        <p:nvGraphicFramePr>
          <p:cNvPr id="51207" name="Object 22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8371" name="Equation" r:id="rId8" imgW="7924800" imgH="4267200" progId="">
              <p:embed/>
            </p:oleObj>
          </a:graphicData>
        </a:graphic>
      </p:graphicFrame>
      <p:sp>
        <p:nvSpPr>
          <p:cNvPr id="51225" name="Line 23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08" name="Object 24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8370" name="Equation" r:id="rId9" imgW="8534400" imgH="4267200" progId="">
              <p:embed/>
            </p:oleObj>
          </a:graphicData>
        </a:graphic>
      </p:graphicFrame>
      <p:sp>
        <p:nvSpPr>
          <p:cNvPr id="51226" name="Freeform 25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09" name="Object 26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8369" name="Equation" r:id="rId10" imgW="8534400" imgH="4267200" progId="">
              <p:embed/>
            </p:oleObj>
          </a:graphicData>
        </a:graphic>
      </p:graphicFrame>
      <p:sp>
        <p:nvSpPr>
          <p:cNvPr id="51227" name="Freeform 27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8" name="Freeform 28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1" name="Freeform 31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3" name="Freeform 33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15" name="Text Box 35"/>
          <p:cNvSpPr txBox="1">
            <a:spLocks noChangeArrowheads="1"/>
          </p:cNvSpPr>
          <p:nvPr/>
        </p:nvSpPr>
        <p:spPr bwMode="auto">
          <a:xfrm>
            <a:off x="533400" y="1066800"/>
            <a:ext cx="861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</a:rPr>
              <a:t>压缩、升温、放热的过程，终态在哪个区域？</a:t>
            </a:r>
          </a:p>
        </p:txBody>
      </p:sp>
      <p:sp>
        <p:nvSpPr>
          <p:cNvPr id="51236" name="Oval 36"/>
          <p:cNvSpPr>
            <a:spLocks noChangeAspect="1" noChangeArrowheads="1"/>
          </p:cNvSpPr>
          <p:nvPr/>
        </p:nvSpPr>
        <p:spPr bwMode="auto">
          <a:xfrm>
            <a:off x="2465388" y="4191000"/>
            <a:ext cx="125412" cy="1254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7" name="Oval 37"/>
          <p:cNvSpPr>
            <a:spLocks noChangeAspect="1" noChangeArrowheads="1"/>
          </p:cNvSpPr>
          <p:nvPr/>
        </p:nvSpPr>
        <p:spPr bwMode="auto">
          <a:xfrm>
            <a:off x="7265988" y="4446588"/>
            <a:ext cx="125412" cy="1254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8" name="Line 38"/>
          <p:cNvSpPr>
            <a:spLocks noChangeShapeType="1"/>
          </p:cNvSpPr>
          <p:nvPr/>
        </p:nvSpPr>
        <p:spPr bwMode="auto">
          <a:xfrm flipH="1">
            <a:off x="1447800" y="28194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19" name="Line 39"/>
          <p:cNvSpPr>
            <a:spLocks noChangeShapeType="1"/>
          </p:cNvSpPr>
          <p:nvPr/>
        </p:nvSpPr>
        <p:spPr bwMode="auto">
          <a:xfrm flipH="1">
            <a:off x="1600200" y="29718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20" name="Line 40"/>
          <p:cNvSpPr>
            <a:spLocks noChangeShapeType="1"/>
          </p:cNvSpPr>
          <p:nvPr/>
        </p:nvSpPr>
        <p:spPr bwMode="auto">
          <a:xfrm flipH="1">
            <a:off x="1828800" y="32766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21" name="Line 41"/>
          <p:cNvSpPr>
            <a:spLocks noChangeShapeType="1"/>
          </p:cNvSpPr>
          <p:nvPr/>
        </p:nvSpPr>
        <p:spPr bwMode="auto">
          <a:xfrm flipH="1">
            <a:off x="2057400" y="36576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22" name="Line 42"/>
          <p:cNvSpPr>
            <a:spLocks noChangeShapeType="1"/>
          </p:cNvSpPr>
          <p:nvPr/>
        </p:nvSpPr>
        <p:spPr bwMode="auto">
          <a:xfrm flipH="1">
            <a:off x="6019800" y="3048000"/>
            <a:ext cx="9906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23" name="Line 43"/>
          <p:cNvSpPr>
            <a:spLocks noChangeShapeType="1"/>
          </p:cNvSpPr>
          <p:nvPr/>
        </p:nvSpPr>
        <p:spPr bwMode="auto">
          <a:xfrm flipH="1">
            <a:off x="6324600" y="3276600"/>
            <a:ext cx="9144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24" name="Line 44"/>
          <p:cNvSpPr>
            <a:spLocks noChangeShapeType="1"/>
          </p:cNvSpPr>
          <p:nvPr/>
        </p:nvSpPr>
        <p:spPr bwMode="auto">
          <a:xfrm flipH="1">
            <a:off x="6781800" y="3733800"/>
            <a:ext cx="533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25" name="Line 45"/>
          <p:cNvSpPr>
            <a:spLocks noChangeShapeType="1"/>
          </p:cNvSpPr>
          <p:nvPr/>
        </p:nvSpPr>
        <p:spPr bwMode="auto">
          <a:xfrm flipH="1" flipV="1">
            <a:off x="1676400" y="3048000"/>
            <a:ext cx="838200" cy="1219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26" name="Line 46"/>
          <p:cNvSpPr>
            <a:spLocks noChangeShapeType="1"/>
          </p:cNvSpPr>
          <p:nvPr/>
        </p:nvSpPr>
        <p:spPr bwMode="auto">
          <a:xfrm flipH="1" flipV="1">
            <a:off x="6248400" y="3429000"/>
            <a:ext cx="1066800" cy="1066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8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68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5" grpId="0" autoUpdateAnimBg="0"/>
      <p:bldP spid="686118" grpId="0" animBg="1"/>
      <p:bldP spid="686119" grpId="0" animBg="1"/>
      <p:bldP spid="686120" grpId="0" animBg="1"/>
      <p:bldP spid="686121" grpId="0" animBg="1"/>
      <p:bldP spid="686122" grpId="0" animBg="1"/>
      <p:bldP spid="686123" grpId="0" animBg="1"/>
      <p:bldP spid="686124" grpId="0" animBg="1"/>
      <p:bldP spid="686125" grpId="0" animBg="1"/>
      <p:bldP spid="6861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4114800" y="4038600"/>
          <a:ext cx="892175" cy="442913"/>
        </p:xfrm>
        <a:graphic>
          <a:graphicData uri="http://schemas.openxmlformats.org/presentationml/2006/ole">
            <p:oleObj spid="_x0000_s59400" name="Equation" r:id="rId3" imgW="8534400" imgH="4267200" progId="">
              <p:embed/>
            </p:oleObj>
          </a:graphicData>
        </a:graphic>
      </p:graphicFrame>
      <p:sp>
        <p:nvSpPr>
          <p:cNvPr id="5223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2658"/>
            <a:ext cx="8305800" cy="77008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b="1" dirty="0" smtClean="0">
                <a:latin typeface="Times New Roman" panose="02020603050405020304" pitchFamily="18" charset="0"/>
                <a:ea typeface="楷体_GB2312" pitchFamily="1" charset="-122"/>
              </a:rPr>
              <a:t>作图练习题</a:t>
            </a:r>
            <a:r>
              <a:rPr kumimoji="1" lang="en-US" altLang="zh-CN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二</a:t>
            </a:r>
            <a:r>
              <a:rPr kumimoji="1" lang="en-US" altLang="zh-CN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</a:p>
        </p:txBody>
      </p:sp>
      <p:sp>
        <p:nvSpPr>
          <p:cNvPr id="52235" name="Line 4"/>
          <p:cNvSpPr>
            <a:spLocks noChangeShapeType="1"/>
          </p:cNvSpPr>
          <p:nvPr/>
        </p:nvSpPr>
        <p:spPr bwMode="auto">
          <a:xfrm>
            <a:off x="5029200" y="61722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6" name="Line 5"/>
          <p:cNvSpPr>
            <a:spLocks noChangeShapeType="1"/>
          </p:cNvSpPr>
          <p:nvPr/>
        </p:nvSpPr>
        <p:spPr bwMode="auto">
          <a:xfrm flipV="1">
            <a:off x="5029200" y="2362200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7" name="Rectangle 6"/>
          <p:cNvSpPr>
            <a:spLocks noChangeArrowheads="1"/>
          </p:cNvSpPr>
          <p:nvPr/>
        </p:nvSpPr>
        <p:spPr bwMode="auto">
          <a:xfrm>
            <a:off x="8315325" y="6145213"/>
            <a:ext cx="3825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chemeClr val="tx1"/>
                </a:solidFill>
                <a:ea typeface="楷体_GB2312" pitchFamily="1" charset="-122"/>
              </a:rPr>
              <a:t>s</a:t>
            </a:r>
          </a:p>
        </p:txBody>
      </p:sp>
      <p:sp>
        <p:nvSpPr>
          <p:cNvPr id="52238" name="Rectangle 7"/>
          <p:cNvSpPr>
            <a:spLocks noChangeArrowheads="1"/>
          </p:cNvSpPr>
          <p:nvPr/>
        </p:nvSpPr>
        <p:spPr bwMode="auto">
          <a:xfrm>
            <a:off x="4516438" y="2133600"/>
            <a:ext cx="493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chemeClr val="tx1"/>
                </a:solidFill>
                <a:ea typeface="楷体_GB2312" pitchFamily="1" charset="-122"/>
              </a:rPr>
              <a:t>T</a:t>
            </a:r>
          </a:p>
        </p:txBody>
      </p:sp>
      <p:sp>
        <p:nvSpPr>
          <p:cNvPr id="52239" name="Line 8"/>
          <p:cNvSpPr>
            <a:spLocks noChangeShapeType="1"/>
          </p:cNvSpPr>
          <p:nvPr/>
        </p:nvSpPr>
        <p:spPr bwMode="auto">
          <a:xfrm>
            <a:off x="741363" y="6183313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0" name="Line 9"/>
          <p:cNvSpPr>
            <a:spLocks noChangeShapeType="1"/>
          </p:cNvSpPr>
          <p:nvPr/>
        </p:nvSpPr>
        <p:spPr bwMode="auto">
          <a:xfrm flipV="1">
            <a:off x="741363" y="2373313"/>
            <a:ext cx="0" cy="38100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1" name="Rectangle 10"/>
          <p:cNvSpPr>
            <a:spLocks noChangeArrowheads="1"/>
          </p:cNvSpPr>
          <p:nvPr/>
        </p:nvSpPr>
        <p:spPr bwMode="auto">
          <a:xfrm>
            <a:off x="4013200" y="6156325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chemeClr val="tx1"/>
                </a:solidFill>
                <a:ea typeface="楷体_GB2312" pitchFamily="1" charset="-122"/>
              </a:rPr>
              <a:t>v</a:t>
            </a:r>
          </a:p>
        </p:txBody>
      </p:sp>
      <p:sp>
        <p:nvSpPr>
          <p:cNvPr id="52242" name="Rectangle 11"/>
          <p:cNvSpPr>
            <a:spLocks noChangeArrowheads="1"/>
          </p:cNvSpPr>
          <p:nvPr/>
        </p:nvSpPr>
        <p:spPr bwMode="auto">
          <a:xfrm>
            <a:off x="255588" y="214471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i="1">
                <a:solidFill>
                  <a:schemeClr val="tx1"/>
                </a:solidFill>
                <a:ea typeface="楷体_GB2312" pitchFamily="1" charset="-122"/>
              </a:rPr>
              <a:t>p</a:t>
            </a:r>
          </a:p>
        </p:txBody>
      </p:sp>
      <p:sp>
        <p:nvSpPr>
          <p:cNvPr id="52243" name="Line 12"/>
          <p:cNvSpPr>
            <a:spLocks noChangeShapeType="1"/>
          </p:cNvSpPr>
          <p:nvPr/>
        </p:nvSpPr>
        <p:spPr bwMode="auto">
          <a:xfrm>
            <a:off x="1219200" y="4267200"/>
            <a:ext cx="2971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4" name="Freeform 13"/>
          <p:cNvSpPr/>
          <p:nvPr/>
        </p:nvSpPr>
        <p:spPr bwMode="auto">
          <a:xfrm>
            <a:off x="6019800" y="3352800"/>
            <a:ext cx="2133600" cy="1905000"/>
          </a:xfrm>
          <a:custGeom>
            <a:avLst/>
            <a:gdLst>
              <a:gd name="T0" fmla="*/ 2147483647 w 1344"/>
              <a:gd name="T1" fmla="*/ 0 h 1200"/>
              <a:gd name="T2" fmla="*/ 2147483647 w 1344"/>
              <a:gd name="T3" fmla="*/ 2147483647 h 1200"/>
              <a:gd name="T4" fmla="*/ 0 w 1344"/>
              <a:gd name="T5" fmla="*/ 2147483647 h 1200"/>
              <a:gd name="T6" fmla="*/ 0 60000 65536"/>
              <a:gd name="T7" fmla="*/ 0 60000 65536"/>
              <a:gd name="T8" fmla="*/ 0 60000 65536"/>
              <a:gd name="T9" fmla="*/ 0 w 1344"/>
              <a:gd name="T10" fmla="*/ 0 h 1200"/>
              <a:gd name="T11" fmla="*/ 1344 w 134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1200">
                <a:moveTo>
                  <a:pt x="1344" y="0"/>
                </a:moveTo>
                <a:cubicBezTo>
                  <a:pt x="1264" y="212"/>
                  <a:pt x="1184" y="424"/>
                  <a:pt x="960" y="624"/>
                </a:cubicBezTo>
                <a:cubicBezTo>
                  <a:pt x="736" y="824"/>
                  <a:pt x="368" y="1012"/>
                  <a:pt x="0" y="120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2227" name="Object 14"/>
          <p:cNvGraphicFramePr>
            <a:graphicFrameLocks noChangeAspect="1"/>
          </p:cNvGraphicFramePr>
          <p:nvPr/>
        </p:nvGraphicFramePr>
        <p:xfrm>
          <a:off x="8153400" y="2895600"/>
          <a:ext cx="892175" cy="442913"/>
        </p:xfrm>
        <a:graphic>
          <a:graphicData uri="http://schemas.openxmlformats.org/presentationml/2006/ole">
            <p:oleObj spid="_x0000_s59399" name="Equation" r:id="rId4" imgW="8534400" imgH="4267200" progId="">
              <p:embed/>
            </p:oleObj>
          </a:graphicData>
        </a:graphic>
      </p:graphicFrame>
      <p:sp>
        <p:nvSpPr>
          <p:cNvPr id="52245" name="Line 15"/>
          <p:cNvSpPr>
            <a:spLocks noChangeShapeType="1"/>
          </p:cNvSpPr>
          <p:nvPr/>
        </p:nvSpPr>
        <p:spPr bwMode="auto">
          <a:xfrm flipV="1">
            <a:off x="2514600" y="2657475"/>
            <a:ext cx="0" cy="3209925"/>
          </a:xfrm>
          <a:prstGeom prst="line">
            <a:avLst/>
          </a:pr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6" name="Freeform 16"/>
          <p:cNvSpPr/>
          <p:nvPr/>
        </p:nvSpPr>
        <p:spPr bwMode="auto">
          <a:xfrm>
            <a:off x="6324600" y="3124200"/>
            <a:ext cx="1371600" cy="2432050"/>
          </a:xfrm>
          <a:custGeom>
            <a:avLst/>
            <a:gdLst>
              <a:gd name="T0" fmla="*/ 2147483647 w 864"/>
              <a:gd name="T1" fmla="*/ 0 h 1532"/>
              <a:gd name="T2" fmla="*/ 2147483647 w 864"/>
              <a:gd name="T3" fmla="*/ 2147483647 h 1532"/>
              <a:gd name="T4" fmla="*/ 0 w 864"/>
              <a:gd name="T5" fmla="*/ 2147483647 h 1532"/>
              <a:gd name="T6" fmla="*/ 0 60000 65536"/>
              <a:gd name="T7" fmla="*/ 0 60000 65536"/>
              <a:gd name="T8" fmla="*/ 0 60000 65536"/>
              <a:gd name="T9" fmla="*/ 0 w 864"/>
              <a:gd name="T10" fmla="*/ 0 h 1532"/>
              <a:gd name="T11" fmla="*/ 864 w 864"/>
              <a:gd name="T12" fmla="*/ 1532 h 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32">
                <a:moveTo>
                  <a:pt x="864" y="0"/>
                </a:moveTo>
                <a:cubicBezTo>
                  <a:pt x="814" y="328"/>
                  <a:pt x="764" y="657"/>
                  <a:pt x="620" y="912"/>
                </a:cubicBezTo>
                <a:cubicBezTo>
                  <a:pt x="476" y="1167"/>
                  <a:pt x="106" y="1420"/>
                  <a:pt x="0" y="1532"/>
                </a:cubicBezTo>
              </a:path>
            </a:pathLst>
          </a:custGeom>
          <a:noFill/>
          <a:ln w="2540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2228" name="Object 17"/>
          <p:cNvGraphicFramePr>
            <a:graphicFrameLocks noChangeAspect="1"/>
          </p:cNvGraphicFramePr>
          <p:nvPr/>
        </p:nvGraphicFramePr>
        <p:xfrm>
          <a:off x="2009775" y="6296025"/>
          <a:ext cx="987425" cy="347663"/>
        </p:xfrm>
        <a:graphic>
          <a:graphicData uri="http://schemas.openxmlformats.org/presentationml/2006/ole">
            <p:oleObj spid="_x0000_s59398" name="Equation" r:id="rId5" imgW="9448800" imgH="3352800" progId="">
              <p:embed/>
            </p:oleObj>
          </a:graphicData>
        </a:graphic>
      </p:graphicFrame>
      <p:graphicFrame>
        <p:nvGraphicFramePr>
          <p:cNvPr id="52229" name="Object 18"/>
          <p:cNvGraphicFramePr>
            <a:graphicFrameLocks noChangeAspect="1"/>
          </p:cNvGraphicFramePr>
          <p:nvPr/>
        </p:nvGraphicFramePr>
        <p:xfrm>
          <a:off x="5410200" y="5715000"/>
          <a:ext cx="987425" cy="347663"/>
        </p:xfrm>
        <a:graphic>
          <a:graphicData uri="http://schemas.openxmlformats.org/presentationml/2006/ole">
            <p:oleObj spid="_x0000_s59397" name="Equation" r:id="rId6" imgW="9448800" imgH="3352800" progId="">
              <p:embed/>
            </p:oleObj>
          </a:graphicData>
        </a:graphic>
      </p:graphicFrame>
      <p:sp>
        <p:nvSpPr>
          <p:cNvPr id="52247" name="Line 19"/>
          <p:cNvSpPr>
            <a:spLocks noChangeShapeType="1"/>
          </p:cNvSpPr>
          <p:nvPr/>
        </p:nvSpPr>
        <p:spPr bwMode="auto">
          <a:xfrm>
            <a:off x="5791200" y="4495800"/>
            <a:ext cx="2971800" cy="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8" name="Freeform 20"/>
          <p:cNvSpPr/>
          <p:nvPr/>
        </p:nvSpPr>
        <p:spPr bwMode="auto">
          <a:xfrm>
            <a:off x="1219200" y="2819400"/>
            <a:ext cx="2743200" cy="2209800"/>
          </a:xfrm>
          <a:custGeom>
            <a:avLst/>
            <a:gdLst>
              <a:gd name="T0" fmla="*/ 0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60000 65536"/>
              <a:gd name="T7" fmla="*/ 0 60000 65536"/>
              <a:gd name="T8" fmla="*/ 0 60000 65536"/>
              <a:gd name="T9" fmla="*/ 0 w 1728"/>
              <a:gd name="T10" fmla="*/ 0 h 1392"/>
              <a:gd name="T11" fmla="*/ 1728 w 17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92">
                <a:moveTo>
                  <a:pt x="0" y="0"/>
                </a:moveTo>
                <a:cubicBezTo>
                  <a:pt x="120" y="244"/>
                  <a:pt x="240" y="488"/>
                  <a:pt x="528" y="720"/>
                </a:cubicBezTo>
                <a:cubicBezTo>
                  <a:pt x="816" y="952"/>
                  <a:pt x="1272" y="1172"/>
                  <a:pt x="1728" y="1392"/>
                </a:cubicBezTo>
              </a:path>
            </a:pathLst>
          </a:cu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2230" name="Object 21"/>
          <p:cNvGraphicFramePr>
            <a:graphicFrameLocks noChangeAspect="1"/>
          </p:cNvGraphicFramePr>
          <p:nvPr/>
        </p:nvGraphicFramePr>
        <p:xfrm>
          <a:off x="4146550" y="4891088"/>
          <a:ext cx="828675" cy="442912"/>
        </p:xfrm>
        <a:graphic>
          <a:graphicData uri="http://schemas.openxmlformats.org/presentationml/2006/ole">
            <p:oleObj spid="_x0000_s59396" name="Equation" r:id="rId7" imgW="7924800" imgH="4267200" progId="">
              <p:embed/>
            </p:oleObj>
          </a:graphicData>
        </a:graphic>
      </p:graphicFrame>
      <p:graphicFrame>
        <p:nvGraphicFramePr>
          <p:cNvPr id="52231" name="Object 22"/>
          <p:cNvGraphicFramePr>
            <a:graphicFrameLocks noChangeAspect="1"/>
          </p:cNvGraphicFramePr>
          <p:nvPr/>
        </p:nvGraphicFramePr>
        <p:xfrm>
          <a:off x="8315325" y="4572000"/>
          <a:ext cx="828675" cy="442913"/>
        </p:xfrm>
        <a:graphic>
          <a:graphicData uri="http://schemas.openxmlformats.org/presentationml/2006/ole">
            <p:oleObj spid="_x0000_s59395" name="Equation" r:id="rId8" imgW="7924800" imgH="4267200" progId="">
              <p:embed/>
            </p:oleObj>
          </a:graphicData>
        </a:graphic>
      </p:graphicFrame>
      <p:sp>
        <p:nvSpPr>
          <p:cNvPr id="52249" name="Line 23"/>
          <p:cNvSpPr>
            <a:spLocks noChangeShapeType="1"/>
          </p:cNvSpPr>
          <p:nvPr/>
        </p:nvSpPr>
        <p:spPr bwMode="auto">
          <a:xfrm flipV="1">
            <a:off x="7343775" y="3097213"/>
            <a:ext cx="0" cy="29225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2232" name="Object 24"/>
          <p:cNvGraphicFramePr>
            <a:graphicFrameLocks noChangeAspect="1"/>
          </p:cNvGraphicFramePr>
          <p:nvPr/>
        </p:nvGraphicFramePr>
        <p:xfrm>
          <a:off x="6978650" y="6262688"/>
          <a:ext cx="892175" cy="442912"/>
        </p:xfrm>
        <a:graphic>
          <a:graphicData uri="http://schemas.openxmlformats.org/presentationml/2006/ole">
            <p:oleObj spid="_x0000_s59394" name="Equation" r:id="rId9" imgW="8534400" imgH="4267200" progId="">
              <p:embed/>
            </p:oleObj>
          </a:graphicData>
        </a:graphic>
      </p:graphicFrame>
      <p:sp>
        <p:nvSpPr>
          <p:cNvPr id="52250" name="Freeform 25"/>
          <p:cNvSpPr/>
          <p:nvPr/>
        </p:nvSpPr>
        <p:spPr bwMode="auto">
          <a:xfrm>
            <a:off x="2057400" y="2743200"/>
            <a:ext cx="1447800" cy="2819400"/>
          </a:xfrm>
          <a:custGeom>
            <a:avLst/>
            <a:gdLst>
              <a:gd name="T0" fmla="*/ 0 w 912"/>
              <a:gd name="T1" fmla="*/ 0 h 1776"/>
              <a:gd name="T2" fmla="*/ 2147483647 w 912"/>
              <a:gd name="T3" fmla="*/ 2147483647 h 1776"/>
              <a:gd name="T4" fmla="*/ 2147483647 w 912"/>
              <a:gd name="T5" fmla="*/ 2147483647 h 1776"/>
              <a:gd name="T6" fmla="*/ 2147483647 w 912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76"/>
              <a:gd name="T14" fmla="*/ 912 w 91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76">
                <a:moveTo>
                  <a:pt x="0" y="0"/>
                </a:moveTo>
                <a:cubicBezTo>
                  <a:pt x="60" y="256"/>
                  <a:pt x="120" y="512"/>
                  <a:pt x="192" y="720"/>
                </a:cubicBezTo>
                <a:cubicBezTo>
                  <a:pt x="264" y="928"/>
                  <a:pt x="312" y="1072"/>
                  <a:pt x="432" y="1248"/>
                </a:cubicBezTo>
                <a:cubicBezTo>
                  <a:pt x="552" y="1424"/>
                  <a:pt x="732" y="1600"/>
                  <a:pt x="912" y="1776"/>
                </a:cubicBezTo>
              </a:path>
            </a:pathLst>
          </a:cu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2233" name="Object 26"/>
          <p:cNvGraphicFramePr>
            <a:graphicFrameLocks noChangeAspect="1"/>
          </p:cNvGraphicFramePr>
          <p:nvPr/>
        </p:nvGraphicFramePr>
        <p:xfrm>
          <a:off x="3429000" y="5638800"/>
          <a:ext cx="892175" cy="442913"/>
        </p:xfrm>
        <a:graphic>
          <a:graphicData uri="http://schemas.openxmlformats.org/presentationml/2006/ole">
            <p:oleObj spid="_x0000_s59393" name="Equation" r:id="rId10" imgW="8534400" imgH="4267200" progId="">
              <p:embed/>
            </p:oleObj>
          </a:graphicData>
        </a:graphic>
      </p:graphicFrame>
      <p:sp>
        <p:nvSpPr>
          <p:cNvPr id="52251" name="Freeform 27"/>
          <p:cNvSpPr/>
          <p:nvPr/>
        </p:nvSpPr>
        <p:spPr bwMode="auto">
          <a:xfrm>
            <a:off x="7010400" y="4114800"/>
            <a:ext cx="762000" cy="914400"/>
          </a:xfrm>
          <a:custGeom>
            <a:avLst/>
            <a:gdLst>
              <a:gd name="T0" fmla="*/ 2147483647 w 480"/>
              <a:gd name="T1" fmla="*/ 0 h 576"/>
              <a:gd name="T2" fmla="*/ 2147483647 w 480"/>
              <a:gd name="T3" fmla="*/ 2147483647 h 576"/>
              <a:gd name="T4" fmla="*/ 0 w 480"/>
              <a:gd name="T5" fmla="*/ 2147483647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480" y="0"/>
                </a:moveTo>
                <a:cubicBezTo>
                  <a:pt x="472" y="144"/>
                  <a:pt x="464" y="288"/>
                  <a:pt x="384" y="384"/>
                </a:cubicBezTo>
                <a:cubicBezTo>
                  <a:pt x="304" y="480"/>
                  <a:pt x="152" y="528"/>
                  <a:pt x="0" y="576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2" name="Freeform 28"/>
          <p:cNvSpPr/>
          <p:nvPr/>
        </p:nvSpPr>
        <p:spPr bwMode="auto">
          <a:xfrm>
            <a:off x="2514600" y="4267200"/>
            <a:ext cx="546100" cy="609600"/>
          </a:xfrm>
          <a:custGeom>
            <a:avLst/>
            <a:gdLst>
              <a:gd name="T0" fmla="*/ 2147483647 w 344"/>
              <a:gd name="T1" fmla="*/ 0 h 384"/>
              <a:gd name="T2" fmla="*/ 2147483647 w 344"/>
              <a:gd name="T3" fmla="*/ 2147483647 h 384"/>
              <a:gd name="T4" fmla="*/ 0 w 344"/>
              <a:gd name="T5" fmla="*/ 2147483647 h 384"/>
              <a:gd name="T6" fmla="*/ 0 60000 65536"/>
              <a:gd name="T7" fmla="*/ 0 60000 65536"/>
              <a:gd name="T8" fmla="*/ 0 60000 65536"/>
              <a:gd name="T9" fmla="*/ 0 w 344"/>
              <a:gd name="T10" fmla="*/ 0 h 384"/>
              <a:gd name="T11" fmla="*/ 344 w 3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84">
                <a:moveTo>
                  <a:pt x="336" y="0"/>
                </a:moveTo>
                <a:cubicBezTo>
                  <a:pt x="340" y="88"/>
                  <a:pt x="344" y="176"/>
                  <a:pt x="288" y="240"/>
                </a:cubicBezTo>
                <a:cubicBezTo>
                  <a:pt x="232" y="304"/>
                  <a:pt x="116" y="344"/>
                  <a:pt x="0" y="384"/>
                </a:cubicBezTo>
              </a:path>
            </a:pathLst>
          </a:custGeom>
          <a:noFill/>
          <a:ln w="12700" cap="sq">
            <a:solidFill>
              <a:srgbClr val="99FFCC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 flipH="1">
            <a:off x="2743200" y="4724400"/>
            <a:ext cx="152400" cy="76200"/>
          </a:xfrm>
          <a:prstGeom prst="line">
            <a:avLst/>
          </a:prstGeom>
          <a:noFill/>
          <a:ln w="41275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H="1">
            <a:off x="7543800" y="4648200"/>
            <a:ext cx="152400" cy="152400"/>
          </a:xfrm>
          <a:prstGeom prst="line">
            <a:avLst/>
          </a:prstGeom>
          <a:noFill/>
          <a:ln w="38100" cap="sq">
            <a:solidFill>
              <a:srgbClr val="99FFCC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5" name="Freeform 31"/>
          <p:cNvSpPr/>
          <p:nvPr/>
        </p:nvSpPr>
        <p:spPr bwMode="auto">
          <a:xfrm>
            <a:off x="6781800" y="3886200"/>
            <a:ext cx="762000" cy="914400"/>
          </a:xfrm>
          <a:custGeom>
            <a:avLst/>
            <a:gdLst>
              <a:gd name="T0" fmla="*/ 0 w 480"/>
              <a:gd name="T1" fmla="*/ 2147483647 h 576"/>
              <a:gd name="T2" fmla="*/ 2147483647 w 480"/>
              <a:gd name="T3" fmla="*/ 2147483647 h 576"/>
              <a:gd name="T4" fmla="*/ 2147483647 w 480"/>
              <a:gd name="T5" fmla="*/ 0 h 576"/>
              <a:gd name="T6" fmla="*/ 0 60000 65536"/>
              <a:gd name="T7" fmla="*/ 0 60000 65536"/>
              <a:gd name="T8" fmla="*/ 0 60000 65536"/>
              <a:gd name="T9" fmla="*/ 0 w 480"/>
              <a:gd name="T10" fmla="*/ 0 h 576"/>
              <a:gd name="T11" fmla="*/ 480 w 48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76">
                <a:moveTo>
                  <a:pt x="0" y="576"/>
                </a:moveTo>
                <a:cubicBezTo>
                  <a:pt x="56" y="432"/>
                  <a:pt x="112" y="288"/>
                  <a:pt x="192" y="192"/>
                </a:cubicBezTo>
                <a:cubicBezTo>
                  <a:pt x="272" y="96"/>
                  <a:pt x="376" y="48"/>
                  <a:pt x="480" y="0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 flipV="1">
            <a:off x="7010400" y="4191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7" name="Freeform 33"/>
          <p:cNvSpPr/>
          <p:nvPr/>
        </p:nvSpPr>
        <p:spPr bwMode="auto">
          <a:xfrm>
            <a:off x="1981200" y="3721100"/>
            <a:ext cx="533400" cy="546100"/>
          </a:xfrm>
          <a:custGeom>
            <a:avLst/>
            <a:gdLst>
              <a:gd name="T0" fmla="*/ 0 w 336"/>
              <a:gd name="T1" fmla="*/ 2147483647 h 344"/>
              <a:gd name="T2" fmla="*/ 2147483647 w 336"/>
              <a:gd name="T3" fmla="*/ 2147483647 h 344"/>
              <a:gd name="T4" fmla="*/ 2147483647 w 336"/>
              <a:gd name="T5" fmla="*/ 2147483647 h 344"/>
              <a:gd name="T6" fmla="*/ 0 60000 65536"/>
              <a:gd name="T7" fmla="*/ 0 60000 65536"/>
              <a:gd name="T8" fmla="*/ 0 60000 65536"/>
              <a:gd name="T9" fmla="*/ 0 w 336"/>
              <a:gd name="T10" fmla="*/ 0 h 344"/>
              <a:gd name="T11" fmla="*/ 336 w 33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44">
                <a:moveTo>
                  <a:pt x="0" y="344"/>
                </a:moveTo>
                <a:cubicBezTo>
                  <a:pt x="44" y="228"/>
                  <a:pt x="88" y="112"/>
                  <a:pt x="144" y="56"/>
                </a:cubicBezTo>
                <a:cubicBezTo>
                  <a:pt x="200" y="0"/>
                  <a:pt x="268" y="4"/>
                  <a:pt x="336" y="8"/>
                </a:cubicBezTo>
              </a:path>
            </a:pathLst>
          </a:custGeom>
          <a:noFill/>
          <a:ln w="12700" cap="sq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V="1">
            <a:off x="2133600" y="3810000"/>
            <a:ext cx="76200" cy="152400"/>
          </a:xfrm>
          <a:prstGeom prst="line">
            <a:avLst/>
          </a:prstGeom>
          <a:noFill/>
          <a:ln w="38100" cap="sq">
            <a:solidFill>
              <a:srgbClr val="FFFF99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9" name="Text Box 35"/>
          <p:cNvSpPr txBox="1">
            <a:spLocks noChangeArrowheads="1"/>
          </p:cNvSpPr>
          <p:nvPr/>
        </p:nvSpPr>
        <p:spPr bwMode="auto">
          <a:xfrm>
            <a:off x="533400" y="1066800"/>
            <a:ext cx="861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</a:rPr>
              <a:t>膨胀、降温、放热的过程，终态在哪个区域？</a:t>
            </a:r>
          </a:p>
        </p:txBody>
      </p:sp>
      <p:sp>
        <p:nvSpPr>
          <p:cNvPr id="52260" name="Oval 36"/>
          <p:cNvSpPr>
            <a:spLocks noChangeAspect="1" noChangeArrowheads="1"/>
          </p:cNvSpPr>
          <p:nvPr/>
        </p:nvSpPr>
        <p:spPr bwMode="auto">
          <a:xfrm>
            <a:off x="2465388" y="4191000"/>
            <a:ext cx="125412" cy="1254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1" name="Oval 37"/>
          <p:cNvSpPr>
            <a:spLocks noChangeAspect="1" noChangeArrowheads="1"/>
          </p:cNvSpPr>
          <p:nvPr/>
        </p:nvSpPr>
        <p:spPr bwMode="auto">
          <a:xfrm>
            <a:off x="7265988" y="4446588"/>
            <a:ext cx="125412" cy="1254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2" name="Line 38"/>
          <p:cNvSpPr>
            <a:spLocks noChangeShapeType="1"/>
          </p:cNvSpPr>
          <p:nvPr/>
        </p:nvSpPr>
        <p:spPr bwMode="auto">
          <a:xfrm flipH="1">
            <a:off x="2514600" y="47244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43" name="Line 39"/>
          <p:cNvSpPr>
            <a:spLocks noChangeShapeType="1"/>
          </p:cNvSpPr>
          <p:nvPr/>
        </p:nvSpPr>
        <p:spPr bwMode="auto">
          <a:xfrm flipH="1">
            <a:off x="2514600" y="49530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44" name="Line 40"/>
          <p:cNvSpPr>
            <a:spLocks noChangeShapeType="1"/>
          </p:cNvSpPr>
          <p:nvPr/>
        </p:nvSpPr>
        <p:spPr bwMode="auto">
          <a:xfrm flipH="1">
            <a:off x="2514600" y="5181600"/>
            <a:ext cx="5334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45" name="Line 41"/>
          <p:cNvSpPr>
            <a:spLocks noChangeShapeType="1"/>
          </p:cNvSpPr>
          <p:nvPr/>
        </p:nvSpPr>
        <p:spPr bwMode="auto">
          <a:xfrm flipH="1">
            <a:off x="2895600" y="53340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46" name="Line 42"/>
          <p:cNvSpPr>
            <a:spLocks noChangeShapeType="1"/>
          </p:cNvSpPr>
          <p:nvPr/>
        </p:nvSpPr>
        <p:spPr bwMode="auto">
          <a:xfrm>
            <a:off x="7086600" y="4876800"/>
            <a:ext cx="228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47" name="Line 43"/>
          <p:cNvSpPr>
            <a:spLocks noChangeShapeType="1"/>
          </p:cNvSpPr>
          <p:nvPr/>
        </p:nvSpPr>
        <p:spPr bwMode="auto">
          <a:xfrm>
            <a:off x="6858000" y="51054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48" name="Line 44"/>
          <p:cNvSpPr>
            <a:spLocks noChangeShapeType="1"/>
          </p:cNvSpPr>
          <p:nvPr/>
        </p:nvSpPr>
        <p:spPr bwMode="auto">
          <a:xfrm>
            <a:off x="6400800" y="5486400"/>
            <a:ext cx="914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49" name="Line 45"/>
          <p:cNvSpPr>
            <a:spLocks noChangeShapeType="1"/>
          </p:cNvSpPr>
          <p:nvPr/>
        </p:nvSpPr>
        <p:spPr bwMode="auto">
          <a:xfrm>
            <a:off x="6629400" y="52578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50" name="Line 46"/>
          <p:cNvSpPr>
            <a:spLocks noChangeShapeType="1"/>
          </p:cNvSpPr>
          <p:nvPr/>
        </p:nvSpPr>
        <p:spPr bwMode="auto">
          <a:xfrm>
            <a:off x="2514600" y="4267200"/>
            <a:ext cx="381000" cy="1371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51" name="Line 47"/>
          <p:cNvSpPr>
            <a:spLocks noChangeShapeType="1"/>
          </p:cNvSpPr>
          <p:nvPr/>
        </p:nvSpPr>
        <p:spPr bwMode="auto">
          <a:xfrm flipH="1">
            <a:off x="6934200" y="4495800"/>
            <a:ext cx="381000" cy="1143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39" grpId="0" autoUpdateAnimBg="0"/>
      <p:bldP spid="687142" grpId="0" animBg="1"/>
      <p:bldP spid="687143" grpId="0" animBg="1"/>
      <p:bldP spid="687144" grpId="0" animBg="1"/>
      <p:bldP spid="687145" grpId="0" animBg="1"/>
      <p:bldP spid="687146" grpId="0" animBg="1"/>
      <p:bldP spid="687147" grpId="0" animBg="1"/>
      <p:bldP spid="687148" grpId="0" animBg="1"/>
      <p:bldP spid="687149" grpId="0" animBg="1"/>
      <p:bldP spid="687150" grpId="0" animBg="1"/>
      <p:bldP spid="6871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2658"/>
            <a:ext cx="8305800" cy="77008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b="1" dirty="0" smtClean="0">
                <a:latin typeface="Times New Roman" panose="02020603050405020304" pitchFamily="18" charset="0"/>
                <a:ea typeface="楷体_GB2312" pitchFamily="1" charset="-122"/>
              </a:rPr>
              <a:t>作图练习题</a:t>
            </a:r>
            <a:r>
              <a:rPr kumimoji="1" lang="en-US" altLang="zh-CN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三</a:t>
            </a:r>
            <a:r>
              <a:rPr kumimoji="1" lang="en-US" altLang="zh-CN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  <a:endParaRPr kumimoji="1" lang="en-US" altLang="zh-CN" b="1" dirty="0" smtClean="0">
              <a:solidFill>
                <a:srgbClr val="00FF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87139" name="Text Box 35"/>
          <p:cNvSpPr txBox="1">
            <a:spLocks noChangeArrowheads="1"/>
          </p:cNvSpPr>
          <p:nvPr/>
        </p:nvSpPr>
        <p:spPr bwMode="auto">
          <a:xfrm>
            <a:off x="533400" y="1066800"/>
            <a:ext cx="86106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比较：定容→定熵→定压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个过程组成的循环中</a:t>
            </a:r>
            <a:endParaRPr lang="en-US" altLang="zh-CN" sz="32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 algn="l">
              <a:spcBef>
                <a:spcPct val="50000"/>
              </a:spcBef>
            </a:pPr>
            <a:r>
              <a:rPr lang="zh-CN" altLang="en-US" sz="3200" b="1" i="1" dirty="0" smtClean="0"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="1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3200" b="1" i="1" dirty="0" smtClean="0">
                <a:latin typeface="Times New Roman" pitchFamily="18" charset="0"/>
                <a:cs typeface="Times New Roman" pitchFamily="18" charset="0"/>
              </a:rPr>
              <a:t>，△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="1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 algn="l">
              <a:spcBef>
                <a:spcPct val="50000"/>
              </a:spcBef>
            </a:pPr>
            <a:r>
              <a:rPr lang="zh-CN" altLang="en-US" sz="3200" b="1" i="1" dirty="0" smtClean="0"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3200" b="1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3200" b="1" i="1" dirty="0" smtClean="0">
                <a:latin typeface="Times New Roman" pitchFamily="18" charset="0"/>
                <a:cs typeface="Times New Roman" pitchFamily="18" charset="0"/>
              </a:rPr>
              <a:t>，△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3200" b="1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 algn="l">
              <a:spcBef>
                <a:spcPct val="50000"/>
              </a:spcBef>
            </a:pP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200" b="1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32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200" b="1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3200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3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1880"/>
            <a:ext cx="8305800" cy="831639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dirty="0" smtClean="0">
                <a:latin typeface="Times New Roman" pitchFamily="18" charset="0"/>
                <a:ea typeface="楷体_GB2312" pitchFamily="49" charset="-122"/>
              </a:rPr>
              <a:t>作图练习题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四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4800" b="1" dirty="0" smtClean="0">
              <a:solidFill>
                <a:srgbClr val="00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28600" y="3276600"/>
          <a:ext cx="485775" cy="492125"/>
        </p:xfrm>
        <a:graphic>
          <a:graphicData uri="http://schemas.openxmlformats.org/presentationml/2006/ole">
            <p:oleObj spid="_x0000_s71682" name="Equation" r:id="rId3" imgW="142703" imgH="152328" progId="Equation.DSMT4">
              <p:embed/>
            </p:oleObj>
          </a:graphicData>
        </a:graphic>
      </p:graphicFrame>
      <p:sp>
        <p:nvSpPr>
          <p:cNvPr id="20497" name="Line 4"/>
          <p:cNvSpPr>
            <a:spLocks noChangeShapeType="1"/>
          </p:cNvSpPr>
          <p:nvPr/>
        </p:nvSpPr>
        <p:spPr bwMode="auto">
          <a:xfrm>
            <a:off x="798513" y="6172200"/>
            <a:ext cx="3048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8" name="Line 5"/>
          <p:cNvSpPr>
            <a:spLocks noChangeShapeType="1"/>
          </p:cNvSpPr>
          <p:nvPr/>
        </p:nvSpPr>
        <p:spPr bwMode="auto">
          <a:xfrm flipV="1">
            <a:off x="798513" y="3276600"/>
            <a:ext cx="0" cy="2895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3671888" y="6359525"/>
          <a:ext cx="366712" cy="419100"/>
        </p:xfrm>
        <a:graphic>
          <a:graphicData uri="http://schemas.openxmlformats.org/presentationml/2006/ole">
            <p:oleObj spid="_x0000_s71683" name="Equation" r:id="rId4" imgW="104929" imgH="133395" progId="Equation.DSMT4">
              <p:embed/>
            </p:oleObj>
          </a:graphicData>
        </a:graphic>
      </p:graphicFrame>
      <p:sp>
        <p:nvSpPr>
          <p:cNvPr id="20499" name="Line 7"/>
          <p:cNvSpPr>
            <a:spLocks noChangeShapeType="1"/>
          </p:cNvSpPr>
          <p:nvPr/>
        </p:nvSpPr>
        <p:spPr bwMode="auto">
          <a:xfrm>
            <a:off x="1752600" y="3886200"/>
            <a:ext cx="0" cy="1447800"/>
          </a:xfrm>
          <a:prstGeom prst="line">
            <a:avLst/>
          </a:prstGeom>
          <a:noFill/>
          <a:ln w="3810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0" name="Line 8"/>
          <p:cNvSpPr>
            <a:spLocks noChangeShapeType="1"/>
          </p:cNvSpPr>
          <p:nvPr/>
        </p:nvSpPr>
        <p:spPr bwMode="auto">
          <a:xfrm>
            <a:off x="1752600" y="5334000"/>
            <a:ext cx="12668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1295400" y="5181600"/>
          <a:ext cx="285750" cy="495300"/>
        </p:xfrm>
        <a:graphic>
          <a:graphicData uri="http://schemas.openxmlformats.org/presentationml/2006/ole">
            <p:oleObj spid="_x0000_s71684" name="Equation" r:id="rId5" imgW="76388" imgH="152328" progId="Equation.DSMT4">
              <p:embed/>
            </p:oleObj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1295400" y="3429000"/>
          <a:ext cx="407988" cy="495300"/>
        </p:xfrm>
        <a:graphic>
          <a:graphicData uri="http://schemas.openxmlformats.org/presentationml/2006/ole">
            <p:oleObj spid="_x0000_s71685" name="Equation" r:id="rId6" imgW="114162" imgH="152328" progId="Equation.DSMT4">
              <p:embed/>
            </p:oleObj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/>
        </p:nvGraphicFramePr>
        <p:xfrm>
          <a:off x="3124200" y="3429000"/>
          <a:ext cx="368300" cy="533400"/>
        </p:xfrm>
        <a:graphic>
          <a:graphicData uri="http://schemas.openxmlformats.org/presentationml/2006/ole">
            <p:oleObj spid="_x0000_s71686" name="Equation" r:id="rId7" imgW="104929" imgH="171262" progId="Equation.DSMT4">
              <p:embed/>
            </p:oleObj>
          </a:graphicData>
        </a:graphic>
      </p:graphicFrame>
      <p:graphicFrame>
        <p:nvGraphicFramePr>
          <p:cNvPr id="701452" name="Object 12"/>
          <p:cNvGraphicFramePr>
            <a:graphicFrameLocks noChangeAspect="1"/>
          </p:cNvGraphicFramePr>
          <p:nvPr/>
        </p:nvGraphicFramePr>
        <p:xfrm>
          <a:off x="1762125" y="1371600"/>
          <a:ext cx="2855913" cy="762000"/>
        </p:xfrm>
        <a:graphic>
          <a:graphicData uri="http://schemas.openxmlformats.org/presentationml/2006/ole">
            <p:oleObj spid="_x0000_s71687" name="Equation" r:id="rId8" imgW="876364" imgH="247856" progId="Equation.DSMT4">
              <p:embed/>
            </p:oleObj>
          </a:graphicData>
        </a:graphic>
      </p:graphicFrame>
      <p:sp>
        <p:nvSpPr>
          <p:cNvPr id="701453" name="Rectangle 13"/>
          <p:cNvSpPr>
            <a:spLocks noChangeArrowheads="1"/>
          </p:cNvSpPr>
          <p:nvPr/>
        </p:nvSpPr>
        <p:spPr bwMode="auto">
          <a:xfrm>
            <a:off x="406400" y="1371600"/>
            <a:ext cx="1403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 sz="3200">
                <a:ea typeface="宋体" pitchFamily="2" charset="-122"/>
              </a:rPr>
              <a:t>比较：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19650" y="3276600"/>
            <a:ext cx="3790950" cy="3502025"/>
            <a:chOff x="3036" y="2064"/>
            <a:chExt cx="2388" cy="2206"/>
          </a:xfrm>
        </p:grpSpPr>
        <p:graphicFrame>
          <p:nvGraphicFramePr>
            <p:cNvPr id="20494" name="Object 15"/>
            <p:cNvGraphicFramePr>
              <a:graphicFrameLocks noChangeAspect="1"/>
            </p:cNvGraphicFramePr>
            <p:nvPr/>
          </p:nvGraphicFramePr>
          <p:xfrm>
            <a:off x="3036" y="2064"/>
            <a:ext cx="281" cy="310"/>
          </p:xfrm>
          <a:graphic>
            <a:graphicData uri="http://schemas.openxmlformats.org/presentationml/2006/ole">
              <p:oleObj spid="_x0000_s71694" name="Equation" r:id="rId9" imgW="133469" imgH="152328" progId="Equation.DSMT4">
                <p:embed/>
              </p:oleObj>
            </a:graphicData>
          </a:graphic>
        </p:graphicFrame>
        <p:sp>
          <p:nvSpPr>
            <p:cNvPr id="20509" name="Line 16"/>
            <p:cNvSpPr>
              <a:spLocks noChangeShapeType="1"/>
            </p:cNvSpPr>
            <p:nvPr/>
          </p:nvSpPr>
          <p:spPr bwMode="auto">
            <a:xfrm>
              <a:off x="3383" y="3888"/>
              <a:ext cx="19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Line 17"/>
            <p:cNvSpPr>
              <a:spLocks noChangeShapeType="1"/>
            </p:cNvSpPr>
            <p:nvPr/>
          </p:nvSpPr>
          <p:spPr bwMode="auto">
            <a:xfrm flipV="1">
              <a:off x="3383" y="2064"/>
              <a:ext cx="0" cy="18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495" name="Object 18"/>
            <p:cNvGraphicFramePr>
              <a:graphicFrameLocks noChangeAspect="1"/>
            </p:cNvGraphicFramePr>
            <p:nvPr/>
          </p:nvGraphicFramePr>
          <p:xfrm>
            <a:off x="5193" y="4006"/>
            <a:ext cx="231" cy="264"/>
          </p:xfrm>
          <a:graphic>
            <a:graphicData uri="http://schemas.openxmlformats.org/presentationml/2006/ole">
              <p:oleObj spid="_x0000_s71695" name="Equation" r:id="rId10" imgW="104929" imgH="133395" progId="Equation.DSMT4">
                <p:embed/>
              </p:oleObj>
            </a:graphicData>
          </a:graphic>
        </p:graphicFrame>
      </p:grpSp>
      <p:graphicFrame>
        <p:nvGraphicFramePr>
          <p:cNvPr id="701459" name="Object 19"/>
          <p:cNvGraphicFramePr>
            <a:graphicFrameLocks noChangeAspect="1"/>
          </p:cNvGraphicFramePr>
          <p:nvPr/>
        </p:nvGraphicFramePr>
        <p:xfrm>
          <a:off x="5867400" y="5372100"/>
          <a:ext cx="285750" cy="495300"/>
        </p:xfrm>
        <a:graphic>
          <a:graphicData uri="http://schemas.openxmlformats.org/presentationml/2006/ole">
            <p:oleObj spid="_x0000_s71688" name="Equation" r:id="rId11" imgW="76388" imgH="152328" progId="Equation.DSMT4">
              <p:embed/>
            </p:oleObj>
          </a:graphicData>
        </a:graphic>
      </p:graphicFrame>
      <p:graphicFrame>
        <p:nvGraphicFramePr>
          <p:cNvPr id="701460" name="Object 20"/>
          <p:cNvGraphicFramePr>
            <a:graphicFrameLocks noChangeAspect="1"/>
          </p:cNvGraphicFramePr>
          <p:nvPr/>
        </p:nvGraphicFramePr>
        <p:xfrm>
          <a:off x="6400800" y="3657600"/>
          <a:ext cx="407988" cy="495300"/>
        </p:xfrm>
        <a:graphic>
          <a:graphicData uri="http://schemas.openxmlformats.org/presentationml/2006/ole">
            <p:oleObj spid="_x0000_s71689" name="Equation" r:id="rId12" imgW="114162" imgH="152328" progId="Equation.DSMT4">
              <p:embed/>
            </p:oleObj>
          </a:graphicData>
        </a:graphic>
      </p:graphicFrame>
      <p:graphicFrame>
        <p:nvGraphicFramePr>
          <p:cNvPr id="701461" name="Object 21"/>
          <p:cNvGraphicFramePr>
            <a:graphicFrameLocks noChangeAspect="1"/>
          </p:cNvGraphicFramePr>
          <p:nvPr/>
        </p:nvGraphicFramePr>
        <p:xfrm>
          <a:off x="8229600" y="3200400"/>
          <a:ext cx="368300" cy="533400"/>
        </p:xfrm>
        <a:graphic>
          <a:graphicData uri="http://schemas.openxmlformats.org/presentationml/2006/ole">
            <p:oleObj spid="_x0000_s71690" name="Equation" r:id="rId13" imgW="104929" imgH="171262" progId="Equation.DSMT4">
              <p:embed/>
            </p:oleObj>
          </a:graphicData>
        </a:graphic>
      </p:graphicFrame>
      <p:sp>
        <p:nvSpPr>
          <p:cNvPr id="701462" name="Freeform 22"/>
          <p:cNvSpPr>
            <a:spLocks/>
          </p:cNvSpPr>
          <p:nvPr/>
        </p:nvSpPr>
        <p:spPr bwMode="auto">
          <a:xfrm rot="180000">
            <a:off x="6934200" y="3581400"/>
            <a:ext cx="1066800" cy="685800"/>
          </a:xfrm>
          <a:custGeom>
            <a:avLst/>
            <a:gdLst>
              <a:gd name="T0" fmla="*/ 2147483647 w 672"/>
              <a:gd name="T1" fmla="*/ 0 h 432"/>
              <a:gd name="T2" fmla="*/ 2147483647 w 672"/>
              <a:gd name="T3" fmla="*/ 2147483647 h 432"/>
              <a:gd name="T4" fmla="*/ 0 w 672"/>
              <a:gd name="T5" fmla="*/ 2147483647 h 432"/>
              <a:gd name="T6" fmla="*/ 0 60000 65536"/>
              <a:gd name="T7" fmla="*/ 0 60000 65536"/>
              <a:gd name="T8" fmla="*/ 0 60000 65536"/>
              <a:gd name="T9" fmla="*/ 0 w 672"/>
              <a:gd name="T10" fmla="*/ 0 h 432"/>
              <a:gd name="T11" fmla="*/ 672 w 67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32">
                <a:moveTo>
                  <a:pt x="672" y="0"/>
                </a:moveTo>
                <a:cubicBezTo>
                  <a:pt x="584" y="84"/>
                  <a:pt x="496" y="168"/>
                  <a:pt x="384" y="240"/>
                </a:cubicBezTo>
                <a:cubicBezTo>
                  <a:pt x="272" y="312"/>
                  <a:pt x="136" y="372"/>
                  <a:pt x="0" y="432"/>
                </a:cubicBez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63" name="Freeform 23"/>
          <p:cNvSpPr>
            <a:spLocks noChangeAspect="1"/>
          </p:cNvSpPr>
          <p:nvPr/>
        </p:nvSpPr>
        <p:spPr bwMode="auto">
          <a:xfrm>
            <a:off x="6124575" y="4191000"/>
            <a:ext cx="809625" cy="1214438"/>
          </a:xfrm>
          <a:custGeom>
            <a:avLst/>
            <a:gdLst>
              <a:gd name="T0" fmla="*/ 2147483647 w 672"/>
              <a:gd name="T1" fmla="*/ 0 h 1008"/>
              <a:gd name="T2" fmla="*/ 2147483647 w 672"/>
              <a:gd name="T3" fmla="*/ 2147483647 h 1008"/>
              <a:gd name="T4" fmla="*/ 0 w 672"/>
              <a:gd name="T5" fmla="*/ 2147483647 h 1008"/>
              <a:gd name="T6" fmla="*/ 0 60000 65536"/>
              <a:gd name="T7" fmla="*/ 0 60000 65536"/>
              <a:gd name="T8" fmla="*/ 0 60000 65536"/>
              <a:gd name="T9" fmla="*/ 0 w 672"/>
              <a:gd name="T10" fmla="*/ 0 h 1008"/>
              <a:gd name="T11" fmla="*/ 672 w 67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008">
                <a:moveTo>
                  <a:pt x="672" y="0"/>
                </a:moveTo>
                <a:cubicBezTo>
                  <a:pt x="584" y="204"/>
                  <a:pt x="496" y="408"/>
                  <a:pt x="384" y="576"/>
                </a:cubicBezTo>
                <a:cubicBezTo>
                  <a:pt x="272" y="744"/>
                  <a:pt x="136" y="876"/>
                  <a:pt x="0" y="1008"/>
                </a:cubicBezTo>
              </a:path>
            </a:pathLst>
          </a:custGeom>
          <a:noFill/>
          <a:ln w="3810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01464" name="Object 24"/>
          <p:cNvGraphicFramePr>
            <a:graphicFrameLocks noChangeAspect="1"/>
          </p:cNvGraphicFramePr>
          <p:nvPr/>
        </p:nvGraphicFramePr>
        <p:xfrm>
          <a:off x="3027363" y="1600200"/>
          <a:ext cx="407987" cy="381000"/>
        </p:xfrm>
        <a:graphic>
          <a:graphicData uri="http://schemas.openxmlformats.org/presentationml/2006/ole">
            <p:oleObj spid="_x0000_s71691" name="Equation" r:id="rId14" imgW="114162" imgH="114461" progId="Equation.DSMT4">
              <p:embed/>
            </p:oleObj>
          </a:graphicData>
        </a:graphic>
      </p:graphicFrame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1752600" y="3886200"/>
            <a:ext cx="128111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3048000" y="3886200"/>
            <a:ext cx="0" cy="1447800"/>
          </a:xfrm>
          <a:prstGeom prst="line">
            <a:avLst/>
          </a:prstGeom>
          <a:noFill/>
          <a:ln w="3810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492" name="Object 27"/>
          <p:cNvGraphicFramePr>
            <a:graphicFrameLocks noChangeAspect="1"/>
          </p:cNvGraphicFramePr>
          <p:nvPr/>
        </p:nvGraphicFramePr>
        <p:xfrm>
          <a:off x="3200400" y="5257800"/>
          <a:ext cx="407988" cy="495300"/>
        </p:xfrm>
        <a:graphic>
          <a:graphicData uri="http://schemas.openxmlformats.org/presentationml/2006/ole">
            <p:oleObj spid="_x0000_s71692" name="Equation" r:id="rId15" imgW="114162" imgH="152328" progId="Equation.DSMT4">
              <p:embed/>
            </p:oleObj>
          </a:graphicData>
        </a:graphic>
      </p:graphicFrame>
      <p:sp>
        <p:nvSpPr>
          <p:cNvPr id="701468" name="Freeform 28"/>
          <p:cNvSpPr>
            <a:spLocks/>
          </p:cNvSpPr>
          <p:nvPr/>
        </p:nvSpPr>
        <p:spPr bwMode="auto">
          <a:xfrm rot="600000">
            <a:off x="6172200" y="4800600"/>
            <a:ext cx="1066800" cy="685800"/>
          </a:xfrm>
          <a:custGeom>
            <a:avLst/>
            <a:gdLst>
              <a:gd name="T0" fmla="*/ 2147483647 w 672"/>
              <a:gd name="T1" fmla="*/ 0 h 432"/>
              <a:gd name="T2" fmla="*/ 2147483647 w 672"/>
              <a:gd name="T3" fmla="*/ 2147483647 h 432"/>
              <a:gd name="T4" fmla="*/ 0 w 672"/>
              <a:gd name="T5" fmla="*/ 2147483647 h 432"/>
              <a:gd name="T6" fmla="*/ 0 60000 65536"/>
              <a:gd name="T7" fmla="*/ 0 60000 65536"/>
              <a:gd name="T8" fmla="*/ 0 60000 65536"/>
              <a:gd name="T9" fmla="*/ 0 w 672"/>
              <a:gd name="T10" fmla="*/ 0 h 432"/>
              <a:gd name="T11" fmla="*/ 672 w 67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32">
                <a:moveTo>
                  <a:pt x="672" y="0"/>
                </a:moveTo>
                <a:cubicBezTo>
                  <a:pt x="584" y="84"/>
                  <a:pt x="496" y="168"/>
                  <a:pt x="384" y="240"/>
                </a:cubicBezTo>
                <a:cubicBezTo>
                  <a:pt x="272" y="312"/>
                  <a:pt x="136" y="372"/>
                  <a:pt x="0" y="432"/>
                </a:cubicBez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69" name="Freeform 29"/>
          <p:cNvSpPr>
            <a:spLocks noChangeAspect="1"/>
          </p:cNvSpPr>
          <p:nvPr/>
        </p:nvSpPr>
        <p:spPr bwMode="auto">
          <a:xfrm rot="-300000">
            <a:off x="7239000" y="3657600"/>
            <a:ext cx="809625" cy="1214438"/>
          </a:xfrm>
          <a:custGeom>
            <a:avLst/>
            <a:gdLst>
              <a:gd name="T0" fmla="*/ 2147483647 w 672"/>
              <a:gd name="T1" fmla="*/ 0 h 1008"/>
              <a:gd name="T2" fmla="*/ 2147483647 w 672"/>
              <a:gd name="T3" fmla="*/ 2147483647 h 1008"/>
              <a:gd name="T4" fmla="*/ 0 w 672"/>
              <a:gd name="T5" fmla="*/ 2147483647 h 1008"/>
              <a:gd name="T6" fmla="*/ 0 60000 65536"/>
              <a:gd name="T7" fmla="*/ 0 60000 65536"/>
              <a:gd name="T8" fmla="*/ 0 60000 65536"/>
              <a:gd name="T9" fmla="*/ 0 w 672"/>
              <a:gd name="T10" fmla="*/ 0 h 1008"/>
              <a:gd name="T11" fmla="*/ 672 w 67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008">
                <a:moveTo>
                  <a:pt x="672" y="0"/>
                </a:moveTo>
                <a:cubicBezTo>
                  <a:pt x="584" y="204"/>
                  <a:pt x="496" y="408"/>
                  <a:pt x="384" y="576"/>
                </a:cubicBezTo>
                <a:cubicBezTo>
                  <a:pt x="272" y="744"/>
                  <a:pt x="136" y="876"/>
                  <a:pt x="0" y="1008"/>
                </a:cubicBezTo>
              </a:path>
            </a:pathLst>
          </a:custGeom>
          <a:noFill/>
          <a:ln w="38100" cap="sq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01470" name="Object 30"/>
          <p:cNvGraphicFramePr>
            <a:graphicFrameLocks noChangeAspect="1"/>
          </p:cNvGraphicFramePr>
          <p:nvPr/>
        </p:nvGraphicFramePr>
        <p:xfrm>
          <a:off x="7440613" y="4800600"/>
          <a:ext cx="407987" cy="495300"/>
        </p:xfrm>
        <a:graphic>
          <a:graphicData uri="http://schemas.openxmlformats.org/presentationml/2006/ole">
            <p:oleObj spid="_x0000_s71693" name="Equation" r:id="rId16" imgW="114162" imgH="152328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53" grpId="0" autoUpdateAnimBg="0"/>
      <p:bldP spid="701462" grpId="0" animBg="1"/>
      <p:bldP spid="701463" grpId="0" animBg="1"/>
      <p:bldP spid="701468" grpId="0" animBg="1"/>
      <p:bldP spid="7014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1880"/>
            <a:ext cx="8305800" cy="831639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dirty="0" smtClean="0">
                <a:latin typeface="Times New Roman" pitchFamily="18" charset="0"/>
                <a:ea typeface="楷体_GB2312" pitchFamily="49" charset="-122"/>
              </a:rPr>
              <a:t>作图练习题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五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4800" b="1" dirty="0" smtClean="0">
              <a:solidFill>
                <a:srgbClr val="00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3276600"/>
            <a:ext cx="3810000" cy="3502025"/>
            <a:chOff x="144" y="2064"/>
            <a:chExt cx="2400" cy="2206"/>
          </a:xfrm>
        </p:grpSpPr>
        <p:graphicFrame>
          <p:nvGraphicFramePr>
            <p:cNvPr id="21520" name="Object 4"/>
            <p:cNvGraphicFramePr>
              <a:graphicFrameLocks noChangeAspect="1"/>
            </p:cNvGraphicFramePr>
            <p:nvPr/>
          </p:nvGraphicFramePr>
          <p:xfrm>
            <a:off x="144" y="2064"/>
            <a:ext cx="306" cy="310"/>
          </p:xfrm>
          <a:graphic>
            <a:graphicData uri="http://schemas.openxmlformats.org/presentationml/2006/ole">
              <p:oleObj spid="_x0000_s72720" name="Equation" r:id="rId3" imgW="142703" imgH="152328" progId="Equation.DSMT4">
                <p:embed/>
              </p:oleObj>
            </a:graphicData>
          </a:graphic>
        </p:graphicFrame>
        <p:sp>
          <p:nvSpPr>
            <p:cNvPr id="21536" name="Line 5"/>
            <p:cNvSpPr>
              <a:spLocks noChangeShapeType="1"/>
            </p:cNvSpPr>
            <p:nvPr/>
          </p:nvSpPr>
          <p:spPr bwMode="auto">
            <a:xfrm>
              <a:off x="503" y="3888"/>
              <a:ext cx="19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7" name="Line 6"/>
            <p:cNvSpPr>
              <a:spLocks noChangeShapeType="1"/>
            </p:cNvSpPr>
            <p:nvPr/>
          </p:nvSpPr>
          <p:spPr bwMode="auto">
            <a:xfrm flipV="1">
              <a:off x="503" y="2064"/>
              <a:ext cx="0" cy="18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21" name="Object 7"/>
            <p:cNvGraphicFramePr>
              <a:graphicFrameLocks noChangeAspect="1"/>
            </p:cNvGraphicFramePr>
            <p:nvPr/>
          </p:nvGraphicFramePr>
          <p:xfrm>
            <a:off x="2313" y="4006"/>
            <a:ext cx="231" cy="264"/>
          </p:xfrm>
          <a:graphic>
            <a:graphicData uri="http://schemas.openxmlformats.org/presentationml/2006/ole">
              <p:oleObj spid="_x0000_s72721" name="Equation" r:id="rId4" imgW="104929" imgH="133395" progId="Equation.DSMT4">
                <p:embed/>
              </p:oleObj>
            </a:graphicData>
          </a:graphic>
        </p:graphicFrame>
      </p:grpSp>
      <p:sp>
        <p:nvSpPr>
          <p:cNvPr id="21524" name="Line 8"/>
          <p:cNvSpPr>
            <a:spLocks noChangeShapeType="1"/>
          </p:cNvSpPr>
          <p:nvPr/>
        </p:nvSpPr>
        <p:spPr bwMode="auto">
          <a:xfrm>
            <a:off x="6450013" y="3886200"/>
            <a:ext cx="0" cy="14478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5" name="Line 9"/>
          <p:cNvSpPr>
            <a:spLocks noChangeShapeType="1"/>
          </p:cNvSpPr>
          <p:nvPr/>
        </p:nvSpPr>
        <p:spPr bwMode="auto">
          <a:xfrm>
            <a:off x="6450013" y="5334000"/>
            <a:ext cx="1266825" cy="0"/>
          </a:xfrm>
          <a:prstGeom prst="line">
            <a:avLst/>
          </a:prstGeom>
          <a:noFill/>
          <a:ln w="381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506" name="Object 10"/>
          <p:cNvGraphicFramePr>
            <a:graphicFrameLocks noChangeAspect="1"/>
          </p:cNvGraphicFramePr>
          <p:nvPr/>
        </p:nvGraphicFramePr>
        <p:xfrm>
          <a:off x="5992813" y="5181600"/>
          <a:ext cx="285750" cy="495300"/>
        </p:xfrm>
        <a:graphic>
          <a:graphicData uri="http://schemas.openxmlformats.org/presentationml/2006/ole">
            <p:oleObj spid="_x0000_s72706" name="Equation" r:id="rId5" imgW="76388" imgH="152328" progId="Equation.DSMT4">
              <p:embed/>
            </p:oleObj>
          </a:graphicData>
        </a:graphic>
      </p:graphicFrame>
      <p:graphicFrame>
        <p:nvGraphicFramePr>
          <p:cNvPr id="21507" name="Object 11"/>
          <p:cNvGraphicFramePr>
            <a:graphicFrameLocks noChangeAspect="1"/>
          </p:cNvGraphicFramePr>
          <p:nvPr/>
        </p:nvGraphicFramePr>
        <p:xfrm>
          <a:off x="5992813" y="3429000"/>
          <a:ext cx="407987" cy="495300"/>
        </p:xfrm>
        <a:graphic>
          <a:graphicData uri="http://schemas.openxmlformats.org/presentationml/2006/ole">
            <p:oleObj spid="_x0000_s72707" name="Equation" r:id="rId6" imgW="114162" imgH="152328" progId="Equation.DSMT4">
              <p:embed/>
            </p:oleObj>
          </a:graphicData>
        </a:graphic>
      </p:graphicFrame>
      <p:graphicFrame>
        <p:nvGraphicFramePr>
          <p:cNvPr id="21508" name="Object 12"/>
          <p:cNvGraphicFramePr>
            <a:graphicFrameLocks noChangeAspect="1"/>
          </p:cNvGraphicFramePr>
          <p:nvPr/>
        </p:nvGraphicFramePr>
        <p:xfrm>
          <a:off x="7821613" y="3429000"/>
          <a:ext cx="368300" cy="533400"/>
        </p:xfrm>
        <a:graphic>
          <a:graphicData uri="http://schemas.openxmlformats.org/presentationml/2006/ole">
            <p:oleObj spid="_x0000_s72708" name="Equation" r:id="rId7" imgW="104929" imgH="171262" progId="Equation.DSMT4">
              <p:embed/>
            </p:oleObj>
          </a:graphicData>
        </a:graphic>
      </p:graphicFrame>
      <p:graphicFrame>
        <p:nvGraphicFramePr>
          <p:cNvPr id="702477" name="Object 13"/>
          <p:cNvGraphicFramePr>
            <a:graphicFrameLocks noChangeAspect="1"/>
          </p:cNvGraphicFramePr>
          <p:nvPr/>
        </p:nvGraphicFramePr>
        <p:xfrm>
          <a:off x="1722438" y="1371600"/>
          <a:ext cx="2936875" cy="762000"/>
        </p:xfrm>
        <a:graphic>
          <a:graphicData uri="http://schemas.openxmlformats.org/presentationml/2006/ole">
            <p:oleObj spid="_x0000_s72709" name="Equation" r:id="rId8" imgW="904904" imgH="247856" progId="Equation.DSMT4">
              <p:embed/>
            </p:oleObj>
          </a:graphicData>
        </a:graphic>
      </p:graphicFrame>
      <p:sp>
        <p:nvSpPr>
          <p:cNvPr id="702478" name="Rectangle 14"/>
          <p:cNvSpPr>
            <a:spLocks noChangeArrowheads="1"/>
          </p:cNvSpPr>
          <p:nvPr/>
        </p:nvSpPr>
        <p:spPr bwMode="auto">
          <a:xfrm>
            <a:off x="406400" y="1371600"/>
            <a:ext cx="1403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 sz="3200">
                <a:ea typeface="宋体" pitchFamily="2" charset="-122"/>
              </a:rPr>
              <a:t>比较：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19650" y="3276600"/>
            <a:ext cx="3790950" cy="3502025"/>
            <a:chOff x="3036" y="2064"/>
            <a:chExt cx="2388" cy="2206"/>
          </a:xfrm>
        </p:grpSpPr>
        <p:graphicFrame>
          <p:nvGraphicFramePr>
            <p:cNvPr id="21518" name="Object 16"/>
            <p:cNvGraphicFramePr>
              <a:graphicFrameLocks noChangeAspect="1"/>
            </p:cNvGraphicFramePr>
            <p:nvPr/>
          </p:nvGraphicFramePr>
          <p:xfrm>
            <a:off x="3036" y="2064"/>
            <a:ext cx="281" cy="310"/>
          </p:xfrm>
          <a:graphic>
            <a:graphicData uri="http://schemas.openxmlformats.org/presentationml/2006/ole">
              <p:oleObj spid="_x0000_s72718" name="Equation" r:id="rId9" imgW="133469" imgH="152328" progId="Equation.DSMT4">
                <p:embed/>
              </p:oleObj>
            </a:graphicData>
          </a:graphic>
        </p:graphicFrame>
        <p:sp>
          <p:nvSpPr>
            <p:cNvPr id="21534" name="Line 17"/>
            <p:cNvSpPr>
              <a:spLocks noChangeShapeType="1"/>
            </p:cNvSpPr>
            <p:nvPr/>
          </p:nvSpPr>
          <p:spPr bwMode="auto">
            <a:xfrm>
              <a:off x="3383" y="3888"/>
              <a:ext cx="19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5" name="Line 18"/>
            <p:cNvSpPr>
              <a:spLocks noChangeShapeType="1"/>
            </p:cNvSpPr>
            <p:nvPr/>
          </p:nvSpPr>
          <p:spPr bwMode="auto">
            <a:xfrm flipV="1">
              <a:off x="3383" y="2064"/>
              <a:ext cx="0" cy="18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19" name="Object 19"/>
            <p:cNvGraphicFramePr>
              <a:graphicFrameLocks noChangeAspect="1"/>
            </p:cNvGraphicFramePr>
            <p:nvPr/>
          </p:nvGraphicFramePr>
          <p:xfrm>
            <a:off x="5193" y="4006"/>
            <a:ext cx="231" cy="264"/>
          </p:xfrm>
          <a:graphic>
            <a:graphicData uri="http://schemas.openxmlformats.org/presentationml/2006/ole">
              <p:oleObj spid="_x0000_s72719" name="Equation" r:id="rId10" imgW="104929" imgH="133395" progId="Equation.DSMT4">
                <p:embed/>
              </p:oleObj>
            </a:graphicData>
          </a:graphic>
        </p:graphicFrame>
      </p:grpSp>
      <p:graphicFrame>
        <p:nvGraphicFramePr>
          <p:cNvPr id="702484" name="Object 20"/>
          <p:cNvGraphicFramePr>
            <a:graphicFrameLocks noChangeAspect="1"/>
          </p:cNvGraphicFramePr>
          <p:nvPr/>
        </p:nvGraphicFramePr>
        <p:xfrm>
          <a:off x="1600200" y="4876800"/>
          <a:ext cx="285750" cy="495300"/>
        </p:xfrm>
        <a:graphic>
          <a:graphicData uri="http://schemas.openxmlformats.org/presentationml/2006/ole">
            <p:oleObj spid="_x0000_s72710" name="Equation" r:id="rId11" imgW="76388" imgH="152328" progId="Equation.DSMT4">
              <p:embed/>
            </p:oleObj>
          </a:graphicData>
        </a:graphic>
      </p:graphicFrame>
      <p:graphicFrame>
        <p:nvGraphicFramePr>
          <p:cNvPr id="702485" name="Object 21"/>
          <p:cNvGraphicFramePr>
            <a:graphicFrameLocks noChangeAspect="1"/>
          </p:cNvGraphicFramePr>
          <p:nvPr/>
        </p:nvGraphicFramePr>
        <p:xfrm>
          <a:off x="1447800" y="3124200"/>
          <a:ext cx="407988" cy="495300"/>
        </p:xfrm>
        <a:graphic>
          <a:graphicData uri="http://schemas.openxmlformats.org/presentationml/2006/ole">
            <p:oleObj spid="_x0000_s72711" name="Equation" r:id="rId12" imgW="114162" imgH="152328" progId="Equation.DSMT4">
              <p:embed/>
            </p:oleObj>
          </a:graphicData>
        </a:graphic>
      </p:graphicFrame>
      <p:graphicFrame>
        <p:nvGraphicFramePr>
          <p:cNvPr id="702486" name="Object 22"/>
          <p:cNvGraphicFramePr>
            <a:graphicFrameLocks noChangeAspect="1"/>
          </p:cNvGraphicFramePr>
          <p:nvPr/>
        </p:nvGraphicFramePr>
        <p:xfrm>
          <a:off x="2971800" y="4038600"/>
          <a:ext cx="368300" cy="533400"/>
        </p:xfrm>
        <a:graphic>
          <a:graphicData uri="http://schemas.openxmlformats.org/presentationml/2006/ole">
            <p:oleObj spid="_x0000_s72712" name="Equation" r:id="rId13" imgW="104929" imgH="171262" progId="Equation.DSMT4">
              <p:embed/>
            </p:oleObj>
          </a:graphicData>
        </a:graphic>
      </p:graphicFrame>
      <p:graphicFrame>
        <p:nvGraphicFramePr>
          <p:cNvPr id="702487" name="Object 23"/>
          <p:cNvGraphicFramePr>
            <a:graphicFrameLocks noChangeAspect="1"/>
          </p:cNvGraphicFramePr>
          <p:nvPr/>
        </p:nvGraphicFramePr>
        <p:xfrm>
          <a:off x="3027363" y="1600200"/>
          <a:ext cx="407987" cy="381000"/>
        </p:xfrm>
        <a:graphic>
          <a:graphicData uri="http://schemas.openxmlformats.org/presentationml/2006/ole">
            <p:oleObj spid="_x0000_s72713" name="Equation" r:id="rId14" imgW="114162" imgH="114461" progId="Equation.DSMT4">
              <p:embed/>
            </p:oleObj>
          </a:graphicData>
        </a:graphic>
      </p:graphicFrame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6477000" y="3886200"/>
            <a:ext cx="1281113" cy="0"/>
          </a:xfrm>
          <a:prstGeom prst="line">
            <a:avLst/>
          </a:prstGeom>
          <a:noFill/>
          <a:ln w="381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7745413" y="3886200"/>
            <a:ext cx="0" cy="14478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514" name="Object 26"/>
          <p:cNvGraphicFramePr>
            <a:graphicFrameLocks noChangeAspect="1"/>
          </p:cNvGraphicFramePr>
          <p:nvPr/>
        </p:nvGraphicFramePr>
        <p:xfrm>
          <a:off x="7897813" y="5257800"/>
          <a:ext cx="407987" cy="495300"/>
        </p:xfrm>
        <a:graphic>
          <a:graphicData uri="http://schemas.openxmlformats.org/presentationml/2006/ole">
            <p:oleObj spid="_x0000_s72714" name="Equation" r:id="rId15" imgW="114162" imgH="152328" progId="Equation.DSMT4">
              <p:embed/>
            </p:oleObj>
          </a:graphicData>
        </a:graphic>
      </p:graphicFrame>
      <p:sp>
        <p:nvSpPr>
          <p:cNvPr id="702491" name="Freeform 27"/>
          <p:cNvSpPr>
            <a:spLocks noChangeAspect="1"/>
          </p:cNvSpPr>
          <p:nvPr/>
        </p:nvSpPr>
        <p:spPr bwMode="auto">
          <a:xfrm rot="5640000">
            <a:off x="2456657" y="4642644"/>
            <a:ext cx="1042987" cy="669925"/>
          </a:xfrm>
          <a:custGeom>
            <a:avLst/>
            <a:gdLst>
              <a:gd name="T0" fmla="*/ 2147483647 w 672"/>
              <a:gd name="T1" fmla="*/ 0 h 432"/>
              <a:gd name="T2" fmla="*/ 2147483647 w 672"/>
              <a:gd name="T3" fmla="*/ 2147483647 h 432"/>
              <a:gd name="T4" fmla="*/ 0 w 672"/>
              <a:gd name="T5" fmla="*/ 2147483647 h 432"/>
              <a:gd name="T6" fmla="*/ 0 60000 65536"/>
              <a:gd name="T7" fmla="*/ 0 60000 65536"/>
              <a:gd name="T8" fmla="*/ 0 60000 65536"/>
              <a:gd name="T9" fmla="*/ 0 w 672"/>
              <a:gd name="T10" fmla="*/ 0 h 432"/>
              <a:gd name="T11" fmla="*/ 672 w 67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32">
                <a:moveTo>
                  <a:pt x="672" y="0"/>
                </a:moveTo>
                <a:cubicBezTo>
                  <a:pt x="584" y="84"/>
                  <a:pt x="496" y="168"/>
                  <a:pt x="384" y="240"/>
                </a:cubicBezTo>
                <a:cubicBezTo>
                  <a:pt x="272" y="312"/>
                  <a:pt x="136" y="372"/>
                  <a:pt x="0" y="432"/>
                </a:cubicBezTo>
              </a:path>
            </a:pathLst>
          </a:cu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2492" name="Freeform 28"/>
          <p:cNvSpPr>
            <a:spLocks noChangeAspect="1"/>
          </p:cNvSpPr>
          <p:nvPr/>
        </p:nvSpPr>
        <p:spPr bwMode="auto">
          <a:xfrm rot="5400000">
            <a:off x="1689894" y="3444082"/>
            <a:ext cx="809625" cy="1214437"/>
          </a:xfrm>
          <a:custGeom>
            <a:avLst/>
            <a:gdLst>
              <a:gd name="T0" fmla="*/ 2147483647 w 672"/>
              <a:gd name="T1" fmla="*/ 0 h 1008"/>
              <a:gd name="T2" fmla="*/ 2147483647 w 672"/>
              <a:gd name="T3" fmla="*/ 2147483647 h 1008"/>
              <a:gd name="T4" fmla="*/ 0 w 672"/>
              <a:gd name="T5" fmla="*/ 2147483647 h 1008"/>
              <a:gd name="T6" fmla="*/ 0 60000 65536"/>
              <a:gd name="T7" fmla="*/ 0 60000 65536"/>
              <a:gd name="T8" fmla="*/ 0 60000 65536"/>
              <a:gd name="T9" fmla="*/ 0 w 672"/>
              <a:gd name="T10" fmla="*/ 0 h 1008"/>
              <a:gd name="T11" fmla="*/ 672 w 67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008">
                <a:moveTo>
                  <a:pt x="672" y="0"/>
                </a:moveTo>
                <a:cubicBezTo>
                  <a:pt x="584" y="204"/>
                  <a:pt x="496" y="408"/>
                  <a:pt x="384" y="576"/>
                </a:cubicBezTo>
                <a:cubicBezTo>
                  <a:pt x="272" y="744"/>
                  <a:pt x="136" y="876"/>
                  <a:pt x="0" y="1008"/>
                </a:cubicBezTo>
              </a:path>
            </a:pathLst>
          </a:custGeom>
          <a:noFill/>
          <a:ln w="381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2493" name="Freeform 29"/>
          <p:cNvSpPr>
            <a:spLocks/>
          </p:cNvSpPr>
          <p:nvPr/>
        </p:nvSpPr>
        <p:spPr bwMode="auto">
          <a:xfrm rot="6000000">
            <a:off x="1217613" y="3884613"/>
            <a:ext cx="1066800" cy="685800"/>
          </a:xfrm>
          <a:custGeom>
            <a:avLst/>
            <a:gdLst>
              <a:gd name="T0" fmla="*/ 2147483647 w 672"/>
              <a:gd name="T1" fmla="*/ 0 h 432"/>
              <a:gd name="T2" fmla="*/ 2147483647 w 672"/>
              <a:gd name="T3" fmla="*/ 2147483647 h 432"/>
              <a:gd name="T4" fmla="*/ 0 w 672"/>
              <a:gd name="T5" fmla="*/ 2147483647 h 432"/>
              <a:gd name="T6" fmla="*/ 0 60000 65536"/>
              <a:gd name="T7" fmla="*/ 0 60000 65536"/>
              <a:gd name="T8" fmla="*/ 0 60000 65536"/>
              <a:gd name="T9" fmla="*/ 0 w 672"/>
              <a:gd name="T10" fmla="*/ 0 h 432"/>
              <a:gd name="T11" fmla="*/ 672 w 67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32">
                <a:moveTo>
                  <a:pt x="672" y="0"/>
                </a:moveTo>
                <a:cubicBezTo>
                  <a:pt x="584" y="84"/>
                  <a:pt x="496" y="168"/>
                  <a:pt x="384" y="240"/>
                </a:cubicBezTo>
                <a:cubicBezTo>
                  <a:pt x="272" y="312"/>
                  <a:pt x="136" y="372"/>
                  <a:pt x="0" y="432"/>
                </a:cubicBezTo>
              </a:path>
            </a:pathLst>
          </a:cu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2494" name="Freeform 30"/>
          <p:cNvSpPr>
            <a:spLocks noChangeAspect="1"/>
          </p:cNvSpPr>
          <p:nvPr/>
        </p:nvSpPr>
        <p:spPr bwMode="auto">
          <a:xfrm rot="5100000">
            <a:off x="2223294" y="4558507"/>
            <a:ext cx="809625" cy="1214437"/>
          </a:xfrm>
          <a:custGeom>
            <a:avLst/>
            <a:gdLst>
              <a:gd name="T0" fmla="*/ 2147483647 w 672"/>
              <a:gd name="T1" fmla="*/ 0 h 1008"/>
              <a:gd name="T2" fmla="*/ 2147483647 w 672"/>
              <a:gd name="T3" fmla="*/ 2147483647 h 1008"/>
              <a:gd name="T4" fmla="*/ 0 w 672"/>
              <a:gd name="T5" fmla="*/ 2147483647 h 1008"/>
              <a:gd name="T6" fmla="*/ 0 60000 65536"/>
              <a:gd name="T7" fmla="*/ 0 60000 65536"/>
              <a:gd name="T8" fmla="*/ 0 60000 65536"/>
              <a:gd name="T9" fmla="*/ 0 w 672"/>
              <a:gd name="T10" fmla="*/ 0 h 1008"/>
              <a:gd name="T11" fmla="*/ 672 w 67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008">
                <a:moveTo>
                  <a:pt x="672" y="0"/>
                </a:moveTo>
                <a:cubicBezTo>
                  <a:pt x="584" y="204"/>
                  <a:pt x="496" y="408"/>
                  <a:pt x="384" y="576"/>
                </a:cubicBezTo>
                <a:cubicBezTo>
                  <a:pt x="272" y="744"/>
                  <a:pt x="136" y="876"/>
                  <a:pt x="0" y="1008"/>
                </a:cubicBezTo>
              </a:path>
            </a:pathLst>
          </a:custGeom>
          <a:noFill/>
          <a:ln w="38100" cap="sq">
            <a:solidFill>
              <a:srgbClr val="66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02495" name="Object 31"/>
          <p:cNvGraphicFramePr>
            <a:graphicFrameLocks noChangeAspect="1"/>
          </p:cNvGraphicFramePr>
          <p:nvPr/>
        </p:nvGraphicFramePr>
        <p:xfrm>
          <a:off x="3173413" y="5524500"/>
          <a:ext cx="407987" cy="495300"/>
        </p:xfrm>
        <a:graphic>
          <a:graphicData uri="http://schemas.openxmlformats.org/presentationml/2006/ole">
            <p:oleObj spid="_x0000_s72715" name="Equation" r:id="rId16" imgW="114162" imgH="152328" progId="Equation.DSMT4">
              <p:embed/>
            </p:oleObj>
          </a:graphicData>
        </a:graphic>
      </p:graphicFrame>
      <p:graphicFrame>
        <p:nvGraphicFramePr>
          <p:cNvPr id="702496" name="Object 32"/>
          <p:cNvGraphicFramePr>
            <a:graphicFrameLocks noChangeAspect="1"/>
          </p:cNvGraphicFramePr>
          <p:nvPr/>
        </p:nvGraphicFramePr>
        <p:xfrm>
          <a:off x="5502275" y="1447800"/>
          <a:ext cx="3059113" cy="762000"/>
        </p:xfrm>
        <a:graphic>
          <a:graphicData uri="http://schemas.openxmlformats.org/presentationml/2006/ole">
            <p:oleObj spid="_x0000_s72716" name="Equation" r:id="rId17" imgW="943099" imgH="247856" progId="Equation.DSMT4">
              <p:embed/>
            </p:oleObj>
          </a:graphicData>
        </a:graphic>
      </p:graphicFrame>
      <p:graphicFrame>
        <p:nvGraphicFramePr>
          <p:cNvPr id="702497" name="Object 33"/>
          <p:cNvGraphicFramePr>
            <a:graphicFrameLocks noChangeAspect="1"/>
          </p:cNvGraphicFramePr>
          <p:nvPr/>
        </p:nvGraphicFramePr>
        <p:xfrm>
          <a:off x="6858000" y="1600200"/>
          <a:ext cx="407988" cy="381000"/>
        </p:xfrm>
        <a:graphic>
          <a:graphicData uri="http://schemas.openxmlformats.org/presentationml/2006/ole">
            <p:oleObj spid="_x0000_s72717" name="Equation" r:id="rId18" imgW="114162" imgH="11446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2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2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2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2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8" grpId="0" autoUpdateAnimBg="0"/>
      <p:bldP spid="702491" grpId="0" animBg="1"/>
      <p:bldP spid="702492" grpId="0" animBg="1"/>
      <p:bldP spid="702493" grpId="0" animBg="1"/>
      <p:bldP spid="70249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1880"/>
            <a:ext cx="8305800" cy="831639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dirty="0" smtClean="0">
                <a:latin typeface="Times New Roman" pitchFamily="18" charset="0"/>
                <a:ea typeface="楷体_GB2312" pitchFamily="49" charset="-122"/>
              </a:rPr>
              <a:t>作图练习题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六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4800" b="1" dirty="0" smtClean="0">
              <a:solidFill>
                <a:srgbClr val="00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24550" y="3367088"/>
            <a:ext cx="3163888" cy="3287712"/>
            <a:chOff x="3732" y="2121"/>
            <a:chExt cx="1993" cy="2071"/>
          </a:xfrm>
        </p:grpSpPr>
        <p:graphicFrame>
          <p:nvGraphicFramePr>
            <p:cNvPr id="22530" name="Object 13"/>
            <p:cNvGraphicFramePr>
              <a:graphicFrameLocks noChangeAspect="1"/>
            </p:cNvGraphicFramePr>
            <p:nvPr/>
          </p:nvGraphicFramePr>
          <p:xfrm>
            <a:off x="3732" y="2121"/>
            <a:ext cx="252" cy="279"/>
          </p:xfrm>
          <a:graphic>
            <a:graphicData uri="http://schemas.openxmlformats.org/presentationml/2006/ole">
              <p:oleObj spid="_x0000_s73730" name="Equation" r:id="rId3" imgW="133469" imgH="152328" progId="Equation.DSMT4">
                <p:embed/>
              </p:oleObj>
            </a:graphicData>
          </a:graphic>
        </p:graphicFrame>
        <p:sp>
          <p:nvSpPr>
            <p:cNvPr id="22562" name="Line 14"/>
            <p:cNvSpPr>
              <a:spLocks noChangeShapeType="1"/>
            </p:cNvSpPr>
            <p:nvPr/>
          </p:nvSpPr>
          <p:spPr bwMode="auto">
            <a:xfrm>
              <a:off x="4016" y="3838"/>
              <a:ext cx="16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3" name="Line 15"/>
            <p:cNvSpPr>
              <a:spLocks noChangeShapeType="1"/>
            </p:cNvSpPr>
            <p:nvPr/>
          </p:nvSpPr>
          <p:spPr bwMode="auto">
            <a:xfrm flipV="1">
              <a:off x="4032" y="2174"/>
              <a:ext cx="0" cy="16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31" name="Object 16"/>
            <p:cNvGraphicFramePr>
              <a:graphicFrameLocks noChangeAspect="1"/>
            </p:cNvGraphicFramePr>
            <p:nvPr/>
          </p:nvGraphicFramePr>
          <p:xfrm>
            <a:off x="5519" y="3956"/>
            <a:ext cx="206" cy="236"/>
          </p:xfrm>
          <a:graphic>
            <a:graphicData uri="http://schemas.openxmlformats.org/presentationml/2006/ole">
              <p:oleObj spid="_x0000_s73731" name="Equation" r:id="rId4" imgW="104929" imgH="133395" progId="Equation.DSMT4">
                <p:embed/>
              </p:oleObj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5288" y="1412875"/>
            <a:ext cx="5410200" cy="1905000"/>
            <a:chOff x="288" y="1632"/>
            <a:chExt cx="3408" cy="1200"/>
          </a:xfrm>
        </p:grpSpPr>
        <p:sp>
          <p:nvSpPr>
            <p:cNvPr id="22554" name="Text Box 18"/>
            <p:cNvSpPr txBox="1">
              <a:spLocks noChangeArrowheads="1"/>
            </p:cNvSpPr>
            <p:nvPr/>
          </p:nvSpPr>
          <p:spPr bwMode="auto">
            <a:xfrm>
              <a:off x="288" y="1632"/>
              <a:ext cx="3408" cy="111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66FF66"/>
                  </a:solidFill>
                  <a:ea typeface="宋体" pitchFamily="2" charset="-122"/>
                </a:rPr>
                <a:t>1</a:t>
              </a:r>
              <a:r>
                <a:rPr lang="zh-CN" altLang="en-US" sz="3200">
                  <a:solidFill>
                    <a:srgbClr val="66FF66"/>
                  </a:solidFill>
                  <a:ea typeface="宋体" pitchFamily="2" charset="-122"/>
                </a:rPr>
                <a:t>、</a:t>
              </a: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从同一初态，分别经  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                                    过程，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     到达同一终态是否可能</a:t>
              </a:r>
              <a:endParaRPr lang="zh-CN" altLang="en-US" sz="3200">
                <a:solidFill>
                  <a:schemeClr val="tx1"/>
                </a:solidFill>
                <a:ea typeface="宋体" pitchFamily="2" charset="-122"/>
                <a:hlinkClick r:id="rId5" action="ppaction://hlinksldjump"/>
              </a:endParaRPr>
            </a:p>
          </p:txBody>
        </p:sp>
        <p:sp>
          <p:nvSpPr>
            <p:cNvPr id="22555" name="Rectangle 19"/>
            <p:cNvSpPr>
              <a:spLocks noChangeArrowheads="1"/>
            </p:cNvSpPr>
            <p:nvPr/>
          </p:nvSpPr>
          <p:spPr bwMode="auto">
            <a:xfrm>
              <a:off x="765" y="1968"/>
              <a:ext cx="29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3600" i="1">
                  <a:solidFill>
                    <a:srgbClr val="66FF66"/>
                  </a:solidFill>
                  <a:ea typeface="宋体" pitchFamily="2" charset="-122"/>
                </a:rPr>
                <a:t>T</a:t>
              </a:r>
            </a:p>
          </p:txBody>
        </p:sp>
        <p:sp>
          <p:nvSpPr>
            <p:cNvPr id="22556" name="Oval 20"/>
            <p:cNvSpPr>
              <a:spLocks noChangeAspect="1" noChangeArrowheads="1"/>
            </p:cNvSpPr>
            <p:nvPr/>
          </p:nvSpPr>
          <p:spPr bwMode="auto">
            <a:xfrm>
              <a:off x="720" y="1988"/>
              <a:ext cx="370" cy="370"/>
            </a:xfrm>
            <a:prstGeom prst="ellipse">
              <a:avLst/>
            </a:prstGeom>
            <a:noFill/>
            <a:ln w="25400" cap="sq">
              <a:solidFill>
                <a:srgbClr val="66FF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endParaRPr lang="zh-CN" altLang="zh-CN">
                <a:solidFill>
                  <a:srgbClr val="66FF66"/>
                </a:solidFill>
              </a:endParaRPr>
            </a:p>
          </p:txBody>
        </p:sp>
        <p:sp>
          <p:nvSpPr>
            <p:cNvPr id="22557" name="Rectangle 21"/>
            <p:cNvSpPr>
              <a:spLocks noChangeArrowheads="1"/>
            </p:cNvSpPr>
            <p:nvPr/>
          </p:nvSpPr>
          <p:spPr bwMode="auto">
            <a:xfrm>
              <a:off x="1291" y="1968"/>
              <a:ext cx="228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3600" i="1">
                  <a:ea typeface="宋体" pitchFamily="2" charset="-122"/>
                </a:rPr>
                <a:t>s</a:t>
              </a:r>
            </a:p>
          </p:txBody>
        </p:sp>
        <p:sp>
          <p:nvSpPr>
            <p:cNvPr id="22558" name="Oval 22"/>
            <p:cNvSpPr>
              <a:spLocks noChangeAspect="1" noChangeArrowheads="1"/>
            </p:cNvSpPr>
            <p:nvPr/>
          </p:nvSpPr>
          <p:spPr bwMode="auto">
            <a:xfrm>
              <a:off x="1214" y="1988"/>
              <a:ext cx="370" cy="370"/>
            </a:xfrm>
            <a:prstGeom prst="ellips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endParaRPr lang="zh-CN" altLang="zh-CN">
                <a:solidFill>
                  <a:srgbClr val="66FF66"/>
                </a:solidFill>
              </a:endParaRPr>
            </a:p>
          </p:txBody>
        </p:sp>
        <p:sp>
          <p:nvSpPr>
            <p:cNvPr id="22559" name="Rectangle 23"/>
            <p:cNvSpPr>
              <a:spLocks noChangeArrowheads="1"/>
            </p:cNvSpPr>
            <p:nvPr/>
          </p:nvSpPr>
          <p:spPr bwMode="auto">
            <a:xfrm>
              <a:off x="1744" y="1968"/>
              <a:ext cx="800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3600" i="1">
                  <a:ea typeface="宋体" pitchFamily="2" charset="-122"/>
                </a:rPr>
                <a:t>n=1.2</a:t>
              </a:r>
            </a:p>
          </p:txBody>
        </p:sp>
        <p:sp>
          <p:nvSpPr>
            <p:cNvPr id="22560" name="Oval 24"/>
            <p:cNvSpPr>
              <a:spLocks noChangeAspect="1" noChangeArrowheads="1"/>
            </p:cNvSpPr>
            <p:nvPr/>
          </p:nvSpPr>
          <p:spPr bwMode="auto">
            <a:xfrm>
              <a:off x="1694" y="1988"/>
              <a:ext cx="370" cy="370"/>
            </a:xfrm>
            <a:prstGeom prst="ellipse">
              <a:avLst/>
            </a:prstGeom>
            <a:noFill/>
            <a:ln w="25400" cap="sq">
              <a:solidFill>
                <a:srgbClr val="FFFF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endParaRPr lang="zh-CN" altLang="zh-CN">
                <a:solidFill>
                  <a:srgbClr val="66FF66"/>
                </a:solidFill>
              </a:endParaRPr>
            </a:p>
          </p:txBody>
        </p:sp>
        <p:sp>
          <p:nvSpPr>
            <p:cNvPr id="22561" name="Rectangle 25"/>
            <p:cNvSpPr>
              <a:spLocks noChangeArrowheads="1"/>
            </p:cNvSpPr>
            <p:nvPr/>
          </p:nvSpPr>
          <p:spPr bwMode="auto">
            <a:xfrm>
              <a:off x="3216" y="2352"/>
              <a:ext cx="43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4400" i="1">
                  <a:ea typeface="宋体" pitchFamily="2" charset="-122"/>
                  <a:sym typeface="Symbol" pitchFamily="18" charset="2"/>
                </a:rPr>
                <a:t>?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467600" y="4648200"/>
            <a:ext cx="1425575" cy="1250950"/>
            <a:chOff x="4704" y="2928"/>
            <a:chExt cx="898" cy="788"/>
          </a:xfrm>
        </p:grpSpPr>
        <p:sp>
          <p:nvSpPr>
            <p:cNvPr id="22551" name="Line 27"/>
            <p:cNvSpPr>
              <a:spLocks noChangeShapeType="1"/>
            </p:cNvSpPr>
            <p:nvPr/>
          </p:nvSpPr>
          <p:spPr bwMode="auto">
            <a:xfrm>
              <a:off x="4704" y="2928"/>
              <a:ext cx="528" cy="480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2" name="Rectangle 28"/>
            <p:cNvSpPr>
              <a:spLocks noChangeArrowheads="1"/>
            </p:cNvSpPr>
            <p:nvPr/>
          </p:nvSpPr>
          <p:spPr bwMode="auto">
            <a:xfrm>
              <a:off x="5285" y="3312"/>
              <a:ext cx="27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3600" i="1">
                  <a:solidFill>
                    <a:srgbClr val="FF3300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22553" name="Oval 29"/>
            <p:cNvSpPr>
              <a:spLocks noChangeAspect="1" noChangeArrowheads="1"/>
            </p:cNvSpPr>
            <p:nvPr/>
          </p:nvSpPr>
          <p:spPr bwMode="auto">
            <a:xfrm>
              <a:off x="5232" y="3332"/>
              <a:ext cx="370" cy="370"/>
            </a:xfrm>
            <a:prstGeom prst="ellipse">
              <a:avLst/>
            </a:prstGeom>
            <a:noFill/>
            <a:ln w="254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endParaRPr lang="zh-CN" altLang="zh-CN">
                <a:solidFill>
                  <a:srgbClr val="66FF66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781800" y="4648200"/>
            <a:ext cx="685800" cy="1295400"/>
            <a:chOff x="4272" y="2928"/>
            <a:chExt cx="432" cy="816"/>
          </a:xfrm>
        </p:grpSpPr>
        <p:sp>
          <p:nvSpPr>
            <p:cNvPr id="22548" name="Line 31"/>
            <p:cNvSpPr>
              <a:spLocks noChangeShapeType="1"/>
            </p:cNvSpPr>
            <p:nvPr/>
          </p:nvSpPr>
          <p:spPr bwMode="auto">
            <a:xfrm>
              <a:off x="4704" y="2928"/>
              <a:ext cx="0" cy="672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9" name="Rectangle 32"/>
            <p:cNvSpPr>
              <a:spLocks noChangeArrowheads="1"/>
            </p:cNvSpPr>
            <p:nvPr/>
          </p:nvSpPr>
          <p:spPr bwMode="auto">
            <a:xfrm>
              <a:off x="4349" y="3340"/>
              <a:ext cx="228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3600" i="1">
                  <a:ea typeface="宋体" pitchFamily="2" charset="-122"/>
                </a:rPr>
                <a:t>s</a:t>
              </a:r>
            </a:p>
          </p:txBody>
        </p:sp>
        <p:sp>
          <p:nvSpPr>
            <p:cNvPr id="22550" name="Oval 33"/>
            <p:cNvSpPr>
              <a:spLocks noChangeAspect="1" noChangeArrowheads="1"/>
            </p:cNvSpPr>
            <p:nvPr/>
          </p:nvSpPr>
          <p:spPr bwMode="auto">
            <a:xfrm>
              <a:off x="4272" y="3360"/>
              <a:ext cx="370" cy="370"/>
            </a:xfrm>
            <a:prstGeom prst="ellips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endParaRPr lang="zh-CN" altLang="zh-CN">
                <a:solidFill>
                  <a:srgbClr val="66FF66"/>
                </a:solidFill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467600" y="4006850"/>
            <a:ext cx="1447800" cy="641350"/>
            <a:chOff x="4704" y="2524"/>
            <a:chExt cx="912" cy="404"/>
          </a:xfrm>
        </p:grpSpPr>
        <p:sp>
          <p:nvSpPr>
            <p:cNvPr id="22545" name="Line 35"/>
            <p:cNvSpPr>
              <a:spLocks noChangeShapeType="1"/>
            </p:cNvSpPr>
            <p:nvPr/>
          </p:nvSpPr>
          <p:spPr bwMode="auto">
            <a:xfrm>
              <a:off x="4704" y="2928"/>
              <a:ext cx="576" cy="0"/>
            </a:xfrm>
            <a:prstGeom prst="line">
              <a:avLst/>
            </a:prstGeom>
            <a:noFill/>
            <a:ln w="25400" cap="sq">
              <a:solidFill>
                <a:srgbClr val="66FF66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6" name="Rectangle 36"/>
            <p:cNvSpPr>
              <a:spLocks noChangeArrowheads="1"/>
            </p:cNvSpPr>
            <p:nvPr/>
          </p:nvSpPr>
          <p:spPr bwMode="auto">
            <a:xfrm>
              <a:off x="5291" y="2524"/>
              <a:ext cx="29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3600" i="1">
                  <a:solidFill>
                    <a:srgbClr val="66FF66"/>
                  </a:solidFill>
                  <a:ea typeface="宋体" pitchFamily="2" charset="-122"/>
                </a:rPr>
                <a:t>T</a:t>
              </a:r>
            </a:p>
          </p:txBody>
        </p:sp>
        <p:sp>
          <p:nvSpPr>
            <p:cNvPr id="22547" name="Oval 37"/>
            <p:cNvSpPr>
              <a:spLocks noChangeAspect="1" noChangeArrowheads="1"/>
            </p:cNvSpPr>
            <p:nvPr/>
          </p:nvSpPr>
          <p:spPr bwMode="auto">
            <a:xfrm>
              <a:off x="5246" y="2544"/>
              <a:ext cx="370" cy="370"/>
            </a:xfrm>
            <a:prstGeom prst="ellipse">
              <a:avLst/>
            </a:prstGeom>
            <a:noFill/>
            <a:ln w="25400" cap="sq">
              <a:solidFill>
                <a:srgbClr val="66FF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endParaRPr lang="zh-CN" altLang="zh-CN">
                <a:solidFill>
                  <a:srgbClr val="66FF66"/>
                </a:solidFill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33400" y="3581400"/>
            <a:ext cx="8534400" cy="3302000"/>
            <a:chOff x="336" y="2256"/>
            <a:chExt cx="5376" cy="2080"/>
          </a:xfrm>
        </p:grpSpPr>
        <p:sp>
          <p:nvSpPr>
            <p:cNvPr id="22542" name="Text Box 39"/>
            <p:cNvSpPr txBox="1">
              <a:spLocks noChangeArrowheads="1"/>
            </p:cNvSpPr>
            <p:nvPr/>
          </p:nvSpPr>
          <p:spPr bwMode="auto">
            <a:xfrm>
              <a:off x="336" y="2867"/>
              <a:ext cx="3312" cy="146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66FF66"/>
                  </a:solidFill>
                  <a:ea typeface="宋体" pitchFamily="2" charset="-122"/>
                </a:rPr>
                <a:t>2</a:t>
              </a:r>
              <a:r>
                <a:rPr lang="zh-CN" altLang="en-US" sz="3200">
                  <a:solidFill>
                    <a:srgbClr val="66FF66"/>
                  </a:solidFill>
                  <a:ea typeface="宋体" pitchFamily="2" charset="-122"/>
                </a:rPr>
                <a:t>、</a:t>
              </a: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一封闭系经某可逆吸热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      对外作功，问能否用一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      可逆绝热过程使系统回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      到初态</a:t>
              </a:r>
              <a:endParaRPr lang="zh-CN" altLang="en-US" sz="3200">
                <a:solidFill>
                  <a:srgbClr val="66FF66"/>
                </a:solidFill>
                <a:ea typeface="宋体" pitchFamily="2" charset="-122"/>
                <a:sym typeface="Symbol" pitchFamily="18" charset="2"/>
                <a:hlinkClick r:id="rId5" action="ppaction://hlinksldjump"/>
              </a:endParaRPr>
            </a:p>
          </p:txBody>
        </p:sp>
        <p:sp>
          <p:nvSpPr>
            <p:cNvPr id="22543" name="Rectangle 40"/>
            <p:cNvSpPr>
              <a:spLocks noChangeArrowheads="1"/>
            </p:cNvSpPr>
            <p:nvPr/>
          </p:nvSpPr>
          <p:spPr bwMode="auto">
            <a:xfrm>
              <a:off x="1680" y="3840"/>
              <a:ext cx="43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4400" i="1">
                  <a:ea typeface="宋体" pitchFamily="2" charset="-122"/>
                  <a:sym typeface="Symbol" pitchFamily="18" charset="2"/>
                </a:rPr>
                <a:t>?</a:t>
              </a:r>
            </a:p>
          </p:txBody>
        </p:sp>
        <p:sp>
          <p:nvSpPr>
            <p:cNvPr id="22544" name="Rectangle 41"/>
            <p:cNvSpPr>
              <a:spLocks noChangeArrowheads="1"/>
            </p:cNvSpPr>
            <p:nvPr/>
          </p:nvSpPr>
          <p:spPr bwMode="auto">
            <a:xfrm>
              <a:off x="4128" y="2256"/>
              <a:ext cx="1584" cy="1488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04554" name="Line 42"/>
          <p:cNvSpPr>
            <a:spLocks noChangeShapeType="1"/>
          </p:cNvSpPr>
          <p:nvPr/>
        </p:nvSpPr>
        <p:spPr bwMode="auto">
          <a:xfrm>
            <a:off x="7543800" y="4419600"/>
            <a:ext cx="8382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4555" name="Line 43"/>
          <p:cNvSpPr>
            <a:spLocks noChangeShapeType="1"/>
          </p:cNvSpPr>
          <p:nvPr/>
        </p:nvSpPr>
        <p:spPr bwMode="auto">
          <a:xfrm flipV="1">
            <a:off x="8382000" y="3581400"/>
            <a:ext cx="0" cy="22098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54" grpId="0" animBg="1"/>
      <p:bldP spid="7045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1880"/>
            <a:ext cx="8305800" cy="831639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作图练习题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七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32772" name="Rectangle 14"/>
          <p:cNvSpPr>
            <a:spLocks noChangeArrowheads="1"/>
          </p:cNvSpPr>
          <p:nvPr/>
        </p:nvSpPr>
        <p:spPr bwMode="auto">
          <a:xfrm>
            <a:off x="714375" y="2286000"/>
            <a:ext cx="3214688" cy="2862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>
                <a:ea typeface="宋体" pitchFamily="2" charset="-122"/>
              </a:rPr>
              <a:t>        </a:t>
            </a:r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怎样在</a:t>
            </a:r>
            <a:r>
              <a:rPr lang="en-US" altLang="zh-CN" sz="3600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-</a:t>
            </a:r>
            <a:r>
              <a:rPr lang="en-US" altLang="zh-CN" sz="3600" i="1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图上，把任意两点的内能或焓的变化大小表示出来</a:t>
            </a:r>
            <a:endParaRPr lang="en-US" altLang="zh-CN" sz="36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773" name="Line 17"/>
          <p:cNvSpPr>
            <a:spLocks noChangeShapeType="1"/>
          </p:cNvSpPr>
          <p:nvPr/>
        </p:nvSpPr>
        <p:spPr bwMode="auto">
          <a:xfrm>
            <a:off x="5408613" y="5610225"/>
            <a:ext cx="3048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4" name="Line 18"/>
          <p:cNvSpPr>
            <a:spLocks noChangeShapeType="1"/>
          </p:cNvSpPr>
          <p:nvPr/>
        </p:nvSpPr>
        <p:spPr bwMode="auto">
          <a:xfrm flipV="1">
            <a:off x="5408613" y="2714625"/>
            <a:ext cx="0" cy="2895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5" name="矩形 46"/>
          <p:cNvSpPr>
            <a:spLocks noChangeArrowheads="1"/>
          </p:cNvSpPr>
          <p:nvPr/>
        </p:nvSpPr>
        <p:spPr bwMode="auto">
          <a:xfrm>
            <a:off x="4779963" y="2630488"/>
            <a:ext cx="43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3200" i="1">
                <a:solidFill>
                  <a:schemeClr val="tx1"/>
                </a:solidFill>
                <a:ea typeface="宋体" pitchFamily="2" charset="-122"/>
              </a:rPr>
              <a:t>T</a:t>
            </a:r>
            <a:endParaRPr lang="zh-CN" altLang="en-US" sz="3200"/>
          </a:p>
        </p:txBody>
      </p:sp>
      <p:sp>
        <p:nvSpPr>
          <p:cNvPr id="32776" name="矩形 47"/>
          <p:cNvSpPr>
            <a:spLocks noChangeArrowheads="1"/>
          </p:cNvSpPr>
          <p:nvPr/>
        </p:nvSpPr>
        <p:spPr bwMode="auto">
          <a:xfrm>
            <a:off x="8085138" y="5630863"/>
            <a:ext cx="3444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3200" i="1">
                <a:solidFill>
                  <a:schemeClr val="tx1"/>
                </a:solidFill>
                <a:ea typeface="宋体" pitchFamily="2" charset="-122"/>
              </a:rPr>
              <a:t>s</a:t>
            </a:r>
            <a:endParaRPr lang="zh-CN" altLang="en-US" sz="3200"/>
          </a:p>
        </p:txBody>
      </p:sp>
      <p:sp>
        <p:nvSpPr>
          <p:cNvPr id="32777" name="矩形 48"/>
          <p:cNvSpPr>
            <a:spLocks noChangeArrowheads="1"/>
          </p:cNvSpPr>
          <p:nvPr/>
        </p:nvSpPr>
        <p:spPr bwMode="auto">
          <a:xfrm>
            <a:off x="6364288" y="3538538"/>
            <a:ext cx="493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/>
              <a:t>。</a:t>
            </a:r>
          </a:p>
        </p:txBody>
      </p:sp>
      <p:sp>
        <p:nvSpPr>
          <p:cNvPr id="32778" name="矩形 49"/>
          <p:cNvSpPr>
            <a:spLocks noChangeArrowheads="1"/>
          </p:cNvSpPr>
          <p:nvPr/>
        </p:nvSpPr>
        <p:spPr bwMode="auto">
          <a:xfrm>
            <a:off x="7578725" y="3071813"/>
            <a:ext cx="493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1880"/>
            <a:ext cx="8305800" cy="831639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作图练习题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八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4800" b="1" dirty="0" smtClean="0">
              <a:solidFill>
                <a:srgbClr val="00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72" name="Rectangle 14"/>
          <p:cNvSpPr>
            <a:spLocks noChangeArrowheads="1"/>
          </p:cNvSpPr>
          <p:nvPr/>
        </p:nvSpPr>
        <p:spPr bwMode="auto">
          <a:xfrm>
            <a:off x="683568" y="1196752"/>
            <a:ext cx="8208911" cy="27515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若工质从同一初态出发，分别经过一个可逆绝热膨胀过程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与一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个不可逆绝热膨胀过程，到相同终压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试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将二过程绘在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同一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P-V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T-S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图上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并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比较二过程做功量大小。</a:t>
            </a:r>
            <a:endParaRPr lang="en-US" altLang="zh-CN" sz="36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1880"/>
            <a:ext cx="8305800" cy="831639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作图练习题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九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4800" b="1" dirty="0" smtClean="0">
              <a:solidFill>
                <a:srgbClr val="00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文本框 99"/>
          <p:cNvSpPr txBox="1"/>
          <p:nvPr/>
        </p:nvSpPr>
        <p:spPr>
          <a:xfrm>
            <a:off x="357505" y="999966"/>
            <a:ext cx="812990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00025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定质量理想气体经历由四个可逆过程组成的循环，试求：</a:t>
            </a:r>
          </a:p>
          <a:p>
            <a:pPr marL="0" indent="200025"/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填充表内所缺数据。</a:t>
            </a:r>
            <a:endParaRPr lang="zh-CN" altLang="en-US" b="1"/>
          </a:p>
        </p:txBody>
      </p:sp>
      <p:graphicFrame>
        <p:nvGraphicFramePr>
          <p:cNvPr id="5" name="表格 4"/>
          <p:cNvGraphicFramePr/>
          <p:nvPr/>
        </p:nvGraphicFramePr>
        <p:xfrm>
          <a:off x="1881505" y="2840459"/>
          <a:ext cx="5081905" cy="2244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/>
                <a:gridCol w="1269365"/>
                <a:gridCol w="1272540"/>
                <a:gridCol w="1270000"/>
              </a:tblGrid>
              <a:tr h="4489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过　程</a:t>
                      </a:r>
                    </a:p>
                  </a:txBody>
                  <a:tcPr marL="0" marR="0" marT="0" marB="1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 (KJ)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 (KJ)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ΔU(KJ)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1--2</a:t>
                      </a:r>
                    </a:p>
                  </a:txBody>
                  <a:tcPr marL="0" marR="0" marT="0" marB="1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1390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2--3</a:t>
                      </a:r>
                    </a:p>
                  </a:txBody>
                  <a:tcPr marL="0" marR="0" marT="0" marB="1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-395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3--4</a:t>
                      </a:r>
                    </a:p>
                  </a:txBody>
                  <a:tcPr marL="0" marR="0" marT="0" marB="1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-1000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4--1</a:t>
                      </a:r>
                    </a:p>
                  </a:txBody>
                  <a:tcPr marL="0" marR="0" marT="0" marB="1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2"/>
          <p:cNvSpPr txBox="1"/>
          <p:nvPr/>
        </p:nvSpPr>
        <p:spPr>
          <a:xfrm>
            <a:off x="381635" y="3426301"/>
            <a:ext cx="67297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/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将该循环表示在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p-v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图及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T-s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图上。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55650" y="115888"/>
            <a:ext cx="8607425" cy="823912"/>
          </a:xfrm>
        </p:spPr>
        <p:txBody>
          <a:bodyPr/>
          <a:lstStyle/>
          <a:p>
            <a:pPr eaLnBrk="1" hangingPunct="1"/>
            <a:r>
              <a:rPr lang="zh-CN" altLang="zh-CN" sz="4800" b="1">
                <a:latin typeface="楷体_GB2312" pitchFamily="1" charset="-122"/>
                <a:ea typeface="黑体" panose="02010609060101010101" pitchFamily="2" charset="-122"/>
              </a:rPr>
              <a:t>研究热力学过程的</a:t>
            </a:r>
            <a:r>
              <a:rPr lang="zh-CN" altLang="zh-CN" sz="4800" b="1">
                <a:latin typeface="Times New Roman" panose="02020603050405020304" pitchFamily="18" charset="0"/>
                <a:ea typeface="黑体" panose="02010609060101010101" pitchFamily="2" charset="-122"/>
              </a:rPr>
              <a:t>步骤</a:t>
            </a:r>
            <a:endParaRPr lang="zh-CN" altLang="zh-CN" sz="4800" b="1">
              <a:latin typeface="楷体_GB2312" pitchFamily="1" charset="-122"/>
              <a:ea typeface="黑体" panose="02010609060101010101" pitchFamily="2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1)  </a:t>
            </a:r>
            <a:r>
              <a:rPr lang="zh-CN" altLang="en-US" sz="3200" b="1">
                <a:latin typeface="Times New Roman" panose="02020603050405020304" pitchFamily="18" charset="0"/>
              </a:rPr>
              <a:t>确定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过程方程</a:t>
            </a:r>
            <a:r>
              <a:rPr lang="en-US" altLang="zh-CN" sz="3200" b="1">
                <a:latin typeface="Times New Roman" panose="02020603050405020304" pitchFamily="18" charset="0"/>
              </a:rPr>
              <a:t>------</a:t>
            </a:r>
            <a:r>
              <a:rPr lang="zh-CN" altLang="en-US" sz="3200" b="1">
                <a:latin typeface="Times New Roman" panose="02020603050405020304" pitchFamily="18" charset="0"/>
              </a:rPr>
              <a:t>该过程中参数变化关系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619250" y="2060575"/>
          <a:ext cx="5343525" cy="557213"/>
        </p:xfrm>
        <a:graphic>
          <a:graphicData uri="http://schemas.openxmlformats.org/presentationml/2006/ole">
            <p:oleObj spid="_x0000_s30722" r:id="rId3" imgW="46329600" imgH="4876800" progId="">
              <p:embed/>
            </p:oleObj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716463" y="386080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计算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,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3200" b="1">
                <a:latin typeface="Times New Roman" panose="02020603050405020304" pitchFamily="18" charset="0"/>
              </a:rPr>
              <a:t>,</a:t>
            </a:r>
            <a:r>
              <a:rPr lang="en-US" altLang="zh-CN" sz="3200" b="1" i="1"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zh-CN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50" name="Group 6"/>
          <p:cNvGrpSpPr/>
          <p:nvPr/>
        </p:nvGrpSpPr>
        <p:grpSpPr bwMode="auto">
          <a:xfrm>
            <a:off x="1042988" y="3860800"/>
            <a:ext cx="3276600" cy="665163"/>
            <a:chOff x="0" y="0"/>
            <a:chExt cx="2064" cy="419"/>
          </a:xfrm>
        </p:grpSpPr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0" y="2"/>
              <a:ext cx="672" cy="37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bg1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latin typeface="Times New Roman" panose="02020603050405020304" pitchFamily="18" charset="0"/>
                </a:rPr>
                <a:t>如</a:t>
              </a:r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353" y="0"/>
            <a:ext cx="1711" cy="419"/>
          </p:xfrm>
          <a:graphic>
            <a:graphicData uri="http://schemas.openxmlformats.org/presentationml/2006/ole">
              <p:oleObj spid="_x0000_s30721" r:id="rId4" imgW="25908000" imgH="6400800" progId="">
                <p:embed/>
              </p:oleObj>
            </a:graphicData>
          </a:graphic>
        </p:graphicFrame>
      </p:grp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827088" y="5229225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 在</a:t>
            </a:r>
            <a:r>
              <a:rPr lang="zh-CN" altLang="en-US" sz="3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- </a:t>
            </a:r>
            <a:r>
              <a:rPr lang="zh-CN" altLang="en-US" sz="3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latin typeface="Times New Roman" panose="02020603050405020304" pitchFamily="18" charset="0"/>
              </a:rPr>
              <a:t> 与 </a:t>
            </a:r>
            <a:r>
              <a:rPr lang="zh-CN" altLang="en-US" sz="3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-</a:t>
            </a:r>
            <a:r>
              <a:rPr lang="zh-CN" altLang="en-US" sz="3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</a:t>
            </a:r>
            <a:r>
              <a:rPr lang="zh-CN" altLang="en-US" sz="3200" b="1">
                <a:latin typeface="Times New Roman" panose="02020603050405020304" pitchFamily="18" charset="0"/>
              </a:rPr>
              <a:t> 图绘出过程</a:t>
            </a:r>
            <a:r>
              <a:rPr lang="en-US" altLang="zh-CN" sz="3200" b="1">
                <a:latin typeface="Times New Roman" panose="02020603050405020304" pitchFamily="18" charset="0"/>
              </a:rPr>
              <a:t>曲</a:t>
            </a:r>
            <a:r>
              <a:rPr lang="zh-CN" altLang="en-US" sz="3200" b="1">
                <a:latin typeface="Times New Roman" panose="02020603050405020304" pitchFamily="18" charset="0"/>
              </a:rPr>
              <a:t>线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62000" y="28194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2)  </a:t>
            </a:r>
            <a:r>
              <a:rPr lang="zh-CN" altLang="en-US" sz="3200" b="1">
                <a:latin typeface="Times New Roman" panose="02020603050405020304" pitchFamily="18" charset="0"/>
              </a:rPr>
              <a:t>根据已知参数及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过程方程</a:t>
            </a:r>
            <a:r>
              <a:rPr lang="zh-CN" altLang="en-US" sz="3200" b="1">
                <a:latin typeface="Times New Roman" panose="02020603050405020304" pitchFamily="18" charset="0"/>
              </a:rPr>
              <a:t>求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未知</a:t>
            </a:r>
            <a:r>
              <a:rPr lang="zh-CN" altLang="en-US" sz="3200" b="1">
                <a:latin typeface="Times New Roman" panose="02020603050405020304" pitchFamily="18" charset="0"/>
              </a:rPr>
              <a:t>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9" grpId="0" autoUpdateAnimBg="0"/>
      <p:bldP spid="6153" grpId="0" autoUpdateAnimBg="0"/>
      <p:bldP spid="615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1880"/>
            <a:ext cx="8305800" cy="831639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作图练习题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十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4800" b="1" dirty="0" smtClean="0">
              <a:solidFill>
                <a:srgbClr val="00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 b="29545"/>
          <a:stretch>
            <a:fillRect/>
          </a:stretch>
        </p:blipFill>
        <p:spPr bwMode="auto">
          <a:xfrm>
            <a:off x="0" y="1700808"/>
            <a:ext cx="91168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04248" y="3471391"/>
            <a:ext cx="230425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1880"/>
            <a:ext cx="8305800" cy="831639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作图练习题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十一</a:t>
            </a:r>
            <a:r>
              <a:rPr kumimoji="1" lang="en-US" altLang="zh-CN" sz="48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4800" b="1" dirty="0" smtClean="0">
              <a:solidFill>
                <a:srgbClr val="00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1018471"/>
            <a:ext cx="914399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如图所示，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123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’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4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’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51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为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循环，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123451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为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循环，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循环均为同种理想气体可逆循环，（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循环：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1→2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定熵过程，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2→3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’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定容过程，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’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→4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’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定压过程，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4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’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→5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定熵过程，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5→1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定容过程；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循环：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1→2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定熵过程，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2→3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定容过程，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3→4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定压过程，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4→5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定熵过程，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5→1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定容过程）。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求：（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）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循环是动力循环还是制冷循环；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       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）将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两循环画在同一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T-s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图上；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       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）比较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两循环的热效率高低，并说明理由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645024"/>
            <a:ext cx="3672408" cy="318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-71438" y="188913"/>
            <a:ext cx="921543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例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0.5 kmol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理想气体氦，由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25 ℃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2m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1" charset="-122"/>
              </a:rPr>
              <a:t>3 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可逆绝热膨胀到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1 atm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，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        然后在此状态的温度下定温可逆压缩回到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2 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）画出各过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       程的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1" charset="-122"/>
              </a:rPr>
              <a:t>p-v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图及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1" charset="-122"/>
              </a:rPr>
              <a:t>T-s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图；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）计算整个过程的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1" charset="-122"/>
              </a:rPr>
              <a:t>Q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1" charset="-122"/>
              </a:rPr>
              <a:t>W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Δ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1" charset="-122"/>
              </a:rPr>
              <a:t>U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，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Δ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1" charset="-122"/>
              </a:rPr>
              <a:t> H 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及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      Δ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。（取定值比热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vm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=nC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=12.471J/mol.k)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42988" y="6092825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</a:rPr>
              <a:t>）先求各状态参数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95288" y="23288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解：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187450" y="2349500"/>
            <a:ext cx="727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zh-CN" altLang="en-US" b="1"/>
              <a:t>画出各过程的</a:t>
            </a:r>
            <a:r>
              <a:rPr lang="en-US" altLang="zh-CN" b="1" i="1"/>
              <a:t>p-v</a:t>
            </a:r>
            <a:r>
              <a:rPr lang="zh-CN" altLang="en-US" b="1"/>
              <a:t>图及</a:t>
            </a:r>
            <a:r>
              <a:rPr lang="en-US" altLang="zh-CN" b="1" i="1"/>
              <a:t>T-s</a:t>
            </a:r>
            <a:r>
              <a:rPr lang="zh-CN" altLang="en-US" b="1"/>
              <a:t>图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051050" y="2924175"/>
          <a:ext cx="2838450" cy="3068638"/>
        </p:xfrm>
        <a:graphic>
          <a:graphicData uri="http://schemas.openxmlformats.org/presentationml/2006/ole">
            <p:oleObj spid="_x0000_s60418" r:id="rId5" imgW="2104762" imgH="2276793" progId="PBrush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219700" y="2708275"/>
          <a:ext cx="3095625" cy="3095625"/>
        </p:xfrm>
        <a:graphic>
          <a:graphicData uri="http://schemas.openxmlformats.org/presentationml/2006/ole">
            <p:oleObj spid="_x0000_s60417" r:id="rId6" imgW="2314286" imgH="2314286" progId="PBrush">
              <p:embed/>
            </p:oleObj>
          </a:graphicData>
        </a:graphic>
      </p:graphicFrame>
      <p:sp>
        <p:nvSpPr>
          <p:cNvPr id="3175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97888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31747" grpId="0" build="p" autoUpdateAnimBg="0"/>
      <p:bldP spid="31748" grpId="0" build="p" autoUpdateAnimBg="0"/>
      <p:bldP spid="3174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684213" y="836613"/>
          <a:ext cx="1295400" cy="865187"/>
        </p:xfrm>
        <a:graphic>
          <a:graphicData uri="http://schemas.openxmlformats.org/presentationml/2006/ole">
            <p:oleObj spid="_x0000_s63494" r:id="rId4" imgW="15544800" imgH="10363200" progId="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95288" y="4868863"/>
          <a:ext cx="4654550" cy="493712"/>
        </p:xfrm>
        <a:graphic>
          <a:graphicData uri="http://schemas.openxmlformats.org/presentationml/2006/ole">
            <p:oleObj spid="_x0000_s63493" r:id="rId5" imgW="54559200" imgH="5791200" progId="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051050" y="765175"/>
          <a:ext cx="5473700" cy="1393825"/>
        </p:xfrm>
        <a:graphic>
          <a:graphicData uri="http://schemas.openxmlformats.org/presentationml/2006/ole">
            <p:oleObj spid="_x0000_s63492" r:id="rId6" imgW="69494400" imgH="17678400" progId="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79388" y="5589588"/>
          <a:ext cx="7561262" cy="928687"/>
        </p:xfrm>
        <a:graphic>
          <a:graphicData uri="http://schemas.openxmlformats.org/presentationml/2006/ole">
            <p:oleObj spid="_x0000_s63491" r:id="rId7" imgW="89306400" imgH="10972800" progId="">
              <p:embed/>
            </p:oleObj>
          </a:graphicData>
        </a:graphic>
      </p:graphicFrame>
      <p:sp>
        <p:nvSpPr>
          <p:cNvPr id="3277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0" y="188913"/>
            <a:ext cx="61563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2" charset="-122"/>
              </a:rPr>
              <a:t>已知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:n=0.5kmol,  t</a:t>
            </a:r>
            <a:r>
              <a:rPr lang="en-US" altLang="zh-CN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=25</a:t>
            </a:r>
            <a:r>
              <a:rPr lang="en-US" altLang="zh-CN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c, v</a:t>
            </a:r>
            <a:r>
              <a:rPr lang="en-US" altLang="zh-CN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=2m</a:t>
            </a:r>
            <a:r>
              <a:rPr lang="en-US" altLang="zh-CN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, p</a:t>
            </a:r>
            <a:r>
              <a:rPr lang="en-US" altLang="zh-CN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</a:rPr>
              <a:t>=1atm</a:t>
            </a:r>
          </a:p>
        </p:txBody>
      </p:sp>
      <p:pic>
        <p:nvPicPr>
          <p:cNvPr id="32779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07"/>
          <a:stretch>
            <a:fillRect/>
          </a:stretch>
        </p:blipFill>
        <p:spPr bwMode="auto">
          <a:xfrm>
            <a:off x="6372225" y="1989138"/>
            <a:ext cx="28130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6084888" y="188913"/>
            <a:ext cx="29162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vm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</a:rPr>
              <a:t>=nc</a:t>
            </a:r>
            <a:r>
              <a:rPr lang="en-US" altLang="zh-CN" sz="20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</a:rPr>
              <a:t>=12.471J/mol.k</a:t>
            </a:r>
          </a:p>
        </p:txBody>
      </p:sp>
      <p:sp>
        <p:nvSpPr>
          <p:cNvPr id="32781" name="Text Box 15"/>
          <p:cNvSpPr txBox="1">
            <a:spLocks noChangeArrowheads="1"/>
          </p:cNvSpPr>
          <p:nvPr/>
        </p:nvSpPr>
        <p:spPr bwMode="auto">
          <a:xfrm>
            <a:off x="5272088" y="51577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/>
          </a:p>
        </p:txBody>
      </p:sp>
      <p:sp>
        <p:nvSpPr>
          <p:cNvPr id="32782" name="Text Box 17"/>
          <p:cNvSpPr txBox="1">
            <a:spLocks noChangeArrowheads="1"/>
          </p:cNvSpPr>
          <p:nvPr/>
        </p:nvSpPr>
        <p:spPr bwMode="auto">
          <a:xfrm>
            <a:off x="1547813" y="24209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r</a:t>
            </a:r>
          </a:p>
        </p:txBody>
      </p:sp>
      <p:grpSp>
        <p:nvGrpSpPr>
          <p:cNvPr id="32783" name="Group 15"/>
          <p:cNvGrpSpPr/>
          <p:nvPr/>
        </p:nvGrpSpPr>
        <p:grpSpPr bwMode="auto">
          <a:xfrm>
            <a:off x="107950" y="2205038"/>
            <a:ext cx="6481763" cy="1257300"/>
            <a:chOff x="0" y="0"/>
            <a:chExt cx="4083" cy="792"/>
          </a:xfrm>
        </p:grpSpPr>
        <p:graphicFrame>
          <p:nvGraphicFramePr>
            <p:cNvPr id="32784" name="Object 16"/>
            <p:cNvGraphicFramePr>
              <a:graphicFrameLocks noChangeAspect="1"/>
            </p:cNvGraphicFramePr>
            <p:nvPr/>
          </p:nvGraphicFramePr>
          <p:xfrm>
            <a:off x="0" y="72"/>
            <a:ext cx="4083" cy="720"/>
          </p:xfrm>
          <a:graphic>
            <a:graphicData uri="http://schemas.openxmlformats.org/presentationml/2006/ole">
              <p:oleObj spid="_x0000_s63490" r:id="rId9" imgW="77724000" imgH="13716000" progId="">
                <p:embed/>
              </p:oleObj>
            </a:graphicData>
          </a:graphic>
        </p:graphicFrame>
        <p:sp>
          <p:nvSpPr>
            <p:cNvPr id="32785" name="Text Box 18"/>
            <p:cNvSpPr txBox="1">
              <a:spLocks noChangeArrowheads="1"/>
            </p:cNvSpPr>
            <p:nvPr/>
          </p:nvSpPr>
          <p:spPr bwMode="auto">
            <a:xfrm>
              <a:off x="998" y="241"/>
              <a:ext cx="13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r</a:t>
              </a:r>
            </a:p>
          </p:txBody>
        </p:sp>
        <p:sp>
          <p:nvSpPr>
            <p:cNvPr id="32786" name="Text Box 19"/>
            <p:cNvSpPr txBox="1">
              <a:spLocks noChangeArrowheads="1"/>
            </p:cNvSpPr>
            <p:nvPr/>
          </p:nvSpPr>
          <p:spPr bwMode="auto">
            <a:xfrm>
              <a:off x="907" y="0"/>
              <a:ext cx="13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r</a:t>
              </a:r>
            </a:p>
          </p:txBody>
        </p:sp>
      </p:grpSp>
      <p:grpSp>
        <p:nvGrpSpPr>
          <p:cNvPr id="32787" name="Group 19"/>
          <p:cNvGrpSpPr/>
          <p:nvPr/>
        </p:nvGrpSpPr>
        <p:grpSpPr bwMode="auto">
          <a:xfrm>
            <a:off x="107950" y="3500438"/>
            <a:ext cx="6121400" cy="1171575"/>
            <a:chOff x="0" y="0"/>
            <a:chExt cx="3856" cy="738"/>
          </a:xfrm>
        </p:grpSpPr>
        <p:graphicFrame>
          <p:nvGraphicFramePr>
            <p:cNvPr id="32788" name="Object 20"/>
            <p:cNvGraphicFramePr>
              <a:graphicFrameLocks noChangeAspect="1"/>
            </p:cNvGraphicFramePr>
            <p:nvPr/>
          </p:nvGraphicFramePr>
          <p:xfrm>
            <a:off x="0" y="0"/>
            <a:ext cx="3856" cy="738"/>
          </p:xfrm>
          <a:graphic>
            <a:graphicData uri="http://schemas.openxmlformats.org/presentationml/2006/ole">
              <p:oleObj spid="_x0000_s63489" r:id="rId10" imgW="71628000" imgH="13716000" progId="">
                <p:embed/>
              </p:oleObj>
            </a:graphicData>
          </a:graphic>
        </p:graphicFrame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998" y="215"/>
              <a:ext cx="13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r</a:t>
              </a:r>
            </a:p>
          </p:txBody>
        </p:sp>
      </p:grpSp>
      <p:sp>
        <p:nvSpPr>
          <p:cNvPr id="32790" name="Text Box 23"/>
          <p:cNvSpPr txBox="1">
            <a:spLocks noChangeArrowheads="1"/>
          </p:cNvSpPr>
          <p:nvPr/>
        </p:nvSpPr>
        <p:spPr bwMode="auto">
          <a:xfrm>
            <a:off x="0" y="908050"/>
            <a:ext cx="5715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-106363" y="620713"/>
            <a:ext cx="6910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理想气体等温过程 ：热量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=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膨胀功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=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技术功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07950" y="1484313"/>
          <a:ext cx="6335713" cy="1058862"/>
        </p:xfrm>
        <a:graphic>
          <a:graphicData uri="http://schemas.openxmlformats.org/presentationml/2006/ole">
            <p:oleObj spid="_x0000_s64516" r:id="rId4" imgW="61874400" imgH="10363200" progId="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0" y="4437063"/>
          <a:ext cx="9112250" cy="1014412"/>
        </p:xfrm>
        <a:graphic>
          <a:graphicData uri="http://schemas.openxmlformats.org/presentationml/2006/ole">
            <p:oleObj spid="_x0000_s64515" r:id="rId5" imgW="92964000" imgH="10363200" progId="">
              <p:embed/>
            </p:oleObj>
          </a:graphicData>
        </a:graphic>
      </p:graphicFrame>
      <p:sp>
        <p:nvSpPr>
          <p:cNvPr id="3379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323850" y="2924175"/>
          <a:ext cx="7129463" cy="1444625"/>
        </p:xfrm>
        <a:graphic>
          <a:graphicData uri="http://schemas.openxmlformats.org/presentationml/2006/ole">
            <p:oleObj spid="_x0000_s64514" r:id="rId6" imgW="84124800" imgH="17068800" progId="">
              <p:embed/>
            </p:oleObj>
          </a:graphicData>
        </a:graphic>
      </p:graphicFrame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908175" y="38608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2" charset="-122"/>
              </a:rPr>
              <a:t>放热</a:t>
            </a:r>
          </a:p>
        </p:txBody>
      </p: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8613" y="0"/>
            <a:ext cx="246538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4" name="Group 12"/>
          <p:cNvGrpSpPr/>
          <p:nvPr/>
        </p:nvGrpSpPr>
        <p:grpSpPr bwMode="auto">
          <a:xfrm>
            <a:off x="34925" y="5516563"/>
            <a:ext cx="8532813" cy="1076325"/>
            <a:chOff x="0" y="0"/>
            <a:chExt cx="5375" cy="678"/>
          </a:xfrm>
        </p:grpSpPr>
        <p:grpSp>
          <p:nvGrpSpPr>
            <p:cNvPr id="33805" name="Group 13"/>
            <p:cNvGrpSpPr/>
            <p:nvPr/>
          </p:nvGrpSpPr>
          <p:grpSpPr bwMode="auto">
            <a:xfrm>
              <a:off x="0" y="0"/>
              <a:ext cx="5375" cy="678"/>
              <a:chOff x="0" y="0"/>
              <a:chExt cx="5375" cy="678"/>
            </a:xfrm>
          </p:grpSpPr>
          <p:grpSp>
            <p:nvGrpSpPr>
              <p:cNvPr id="33806" name="Group 14"/>
              <p:cNvGrpSpPr/>
              <p:nvPr/>
            </p:nvGrpSpPr>
            <p:grpSpPr bwMode="auto">
              <a:xfrm>
                <a:off x="0" y="0"/>
                <a:ext cx="5375" cy="678"/>
                <a:chOff x="0" y="0"/>
                <a:chExt cx="5375" cy="678"/>
              </a:xfrm>
            </p:grpSpPr>
            <p:graphicFrame>
              <p:nvGraphicFramePr>
                <p:cNvPr id="33807" name="Object 15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5375" cy="678"/>
              </p:xfrm>
              <a:graphic>
                <a:graphicData uri="http://schemas.openxmlformats.org/presentationml/2006/ole">
                  <p:oleObj spid="_x0000_s64513" r:id="rId8" imgW="101498400" imgH="12801600" progId="">
                    <p:embed/>
                  </p:oleObj>
                </a:graphicData>
              </a:graphic>
            </p:graphicFrame>
            <p:sp>
              <p:nvSpPr>
                <p:cNvPr id="338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75" y="137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/2</a:t>
                  </a:r>
                </a:p>
              </p:txBody>
            </p:sp>
          </p:grpSp>
          <p:sp>
            <p:nvSpPr>
              <p:cNvPr id="33809" name="Rectangle 17"/>
              <p:cNvSpPr>
                <a:spLocks noChangeArrowheads="1"/>
              </p:cNvSpPr>
              <p:nvPr/>
            </p:nvSpPr>
            <p:spPr bwMode="auto">
              <a:xfrm>
                <a:off x="1247" y="46"/>
                <a:ext cx="590" cy="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8.314</a:t>
                </a:r>
              </a:p>
            </p:txBody>
          </p:sp>
        </p:grp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998" y="46"/>
              <a:ext cx="86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</a:rPr>
                <a:t>12.471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80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-34925" y="620713"/>
          <a:ext cx="8999538" cy="606425"/>
        </p:xfrm>
        <a:graphic>
          <a:graphicData uri="http://schemas.openxmlformats.org/presentationml/2006/ole">
            <p:oleObj spid="_x0000_s65539" r:id="rId4" imgW="81381600" imgH="5486400" progId="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0" y="1916113"/>
          <a:ext cx="9144000" cy="1187450"/>
        </p:xfrm>
        <a:graphic>
          <a:graphicData uri="http://schemas.openxmlformats.org/presentationml/2006/ole">
            <p:oleObj spid="_x0000_s65538" r:id="rId5" imgW="93878400" imgH="12192000" progId="">
              <p:embed/>
            </p:oleObj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58750" y="623728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1" charset="-122"/>
                <a:hlinkClick r:id="rId6" action="ppaction://hlinkpres?slideindex=1&amp;slidetitle="/>
              </a:rPr>
              <a:t>返回</a:t>
            </a:r>
            <a:endParaRPr lang="zh-CN" altLang="en-US" sz="1800"/>
          </a:p>
        </p:txBody>
      </p:sp>
      <p:sp>
        <p:nvSpPr>
          <p:cNvPr id="3482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4823" name="Group 7"/>
          <p:cNvGrpSpPr/>
          <p:nvPr/>
        </p:nvGrpSpPr>
        <p:grpSpPr bwMode="auto">
          <a:xfrm>
            <a:off x="179388" y="3789363"/>
            <a:ext cx="8785225" cy="2049462"/>
            <a:chOff x="0" y="0"/>
            <a:chExt cx="5465" cy="1246"/>
          </a:xfrm>
        </p:grpSpPr>
        <p:grpSp>
          <p:nvGrpSpPr>
            <p:cNvPr id="34824" name="Group 8"/>
            <p:cNvGrpSpPr/>
            <p:nvPr/>
          </p:nvGrpSpPr>
          <p:grpSpPr bwMode="auto">
            <a:xfrm>
              <a:off x="0" y="0"/>
              <a:ext cx="5465" cy="1246"/>
              <a:chOff x="0" y="0"/>
              <a:chExt cx="5465" cy="1246"/>
            </a:xfrm>
          </p:grpSpPr>
          <p:graphicFrame>
            <p:nvGraphicFramePr>
              <p:cNvPr id="34825" name="Object 9"/>
              <p:cNvGraphicFramePr>
                <a:graphicFrameLocks noChangeAspect="1"/>
              </p:cNvGraphicFramePr>
              <p:nvPr/>
            </p:nvGraphicFramePr>
            <p:xfrm>
              <a:off x="0" y="0"/>
              <a:ext cx="5465" cy="1246"/>
            </p:xfrm>
            <a:graphic>
              <a:graphicData uri="http://schemas.openxmlformats.org/presentationml/2006/ole">
                <p:oleObj spid="_x0000_s65537" r:id="rId7" imgW="93573600" imgH="21336000" progId="">
                  <p:embed/>
                </p:oleObj>
              </a:graphicData>
            </a:graphic>
          </p:graphicFrame>
          <p:sp>
            <p:nvSpPr>
              <p:cNvPr id="34826" name="Rectangle 10"/>
              <p:cNvSpPr>
                <a:spLocks noChangeArrowheads="1"/>
              </p:cNvSpPr>
              <p:nvPr/>
            </p:nvSpPr>
            <p:spPr bwMode="auto">
              <a:xfrm>
                <a:off x="1724" y="817"/>
                <a:ext cx="590" cy="2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12.471</a:t>
                </a:r>
              </a:p>
            </p:txBody>
          </p:sp>
        </p:grp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1328" y="862"/>
              <a:ext cx="227" cy="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350" y="89132"/>
            <a:ext cx="9222396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例1</a:t>
            </a:r>
            <a:r>
              <a:rPr lang="zh-CN" altLang="en-US" sz="4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设有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1Kg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某种理想气体，进行如图所示循环</a:t>
            </a:r>
          </a:p>
          <a:p>
            <a:pPr eaLnBrk="1" hangingPunct="1">
              <a:lnSpc>
                <a:spcPct val="135000"/>
              </a:lnSpc>
            </a:pP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1-2-3-1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。且已知：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GB" altLang="en-US" sz="28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=1500K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GB" altLang="en-US" sz="28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=300K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、  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en-GB" altLang="en-US" sz="28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=0.1Mpa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设比热容为定值，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GB" altLang="en-US" sz="28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=1.004kJ/</a:t>
            </a:r>
            <a:r>
              <a:rPr lang="en-GB" altLang="en-US" sz="2800" dirty="0" err="1">
                <a:latin typeface="黑体" panose="02010609060101010101" pitchFamily="2" charset="-122"/>
                <a:ea typeface="黑体" panose="02010609060101010101" pitchFamily="2" charset="-122"/>
              </a:rPr>
              <a:t>kg.K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en-GB" altLang="en-US" sz="2800" dirty="0" err="1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GB" altLang="en-US" sz="2800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g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=0.287 kJ/</a:t>
            </a:r>
            <a:r>
              <a:rPr lang="en-GB" altLang="en-US" sz="2800" dirty="0" err="1">
                <a:latin typeface="黑体" panose="02010609060101010101" pitchFamily="2" charset="-122"/>
                <a:ea typeface="黑体" panose="02010609060101010101" pitchFamily="2" charset="-122"/>
              </a:rPr>
              <a:t>kg.K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热容比γ＝</a:t>
            </a:r>
            <a:r>
              <a:rPr lang="zh-CN" altLang="en-US" sz="2800" i="1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800" i="1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=1.4</a:t>
            </a:r>
          </a:p>
          <a:p>
            <a:pPr eaLnBrk="1" hangingPunct="1">
              <a:lnSpc>
                <a:spcPct val="135000"/>
              </a:lnSpc>
            </a:pP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试： （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）求初态压力；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 （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）在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T-S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图上画出该循环；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 （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）求循环的热效率；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 （</a:t>
            </a:r>
            <a:r>
              <a:rPr lang="en-GB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）分析循环热效率不高的原因。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    （提示算出平均吸热温度）</a:t>
            </a:r>
          </a:p>
        </p:txBody>
      </p:sp>
      <p:grpSp>
        <p:nvGrpSpPr>
          <p:cNvPr id="36867" name="Group 3"/>
          <p:cNvGrpSpPr/>
          <p:nvPr/>
        </p:nvGrpSpPr>
        <p:grpSpPr bwMode="auto">
          <a:xfrm>
            <a:off x="5867400" y="2565400"/>
            <a:ext cx="3276600" cy="2087563"/>
            <a:chOff x="0" y="0"/>
            <a:chExt cx="4060" cy="2655"/>
          </a:xfrm>
        </p:grpSpPr>
        <p:grpSp>
          <p:nvGrpSpPr>
            <p:cNvPr id="36868" name="Group 4"/>
            <p:cNvGrpSpPr/>
            <p:nvPr/>
          </p:nvGrpSpPr>
          <p:grpSpPr bwMode="auto">
            <a:xfrm>
              <a:off x="0" y="0"/>
              <a:ext cx="4060" cy="2655"/>
              <a:chOff x="0" y="0"/>
              <a:chExt cx="4060" cy="2655"/>
            </a:xfrm>
          </p:grpSpPr>
          <p:grpSp>
            <p:nvGrpSpPr>
              <p:cNvPr id="36869" name="Group 5"/>
              <p:cNvGrpSpPr/>
              <p:nvPr/>
            </p:nvGrpSpPr>
            <p:grpSpPr bwMode="auto">
              <a:xfrm>
                <a:off x="0" y="0"/>
                <a:ext cx="3955" cy="2655"/>
                <a:chOff x="0" y="0"/>
                <a:chExt cx="3955" cy="2655"/>
              </a:xfrm>
            </p:grpSpPr>
            <p:sp>
              <p:nvSpPr>
                <p:cNvPr id="3687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65" y="204"/>
                  <a:ext cx="0" cy="2296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1" name="Line 7"/>
                <p:cNvSpPr>
                  <a:spLocks noChangeShapeType="1"/>
                </p:cNvSpPr>
                <p:nvPr/>
              </p:nvSpPr>
              <p:spPr bwMode="auto">
                <a:xfrm>
                  <a:off x="365" y="2499"/>
                  <a:ext cx="3033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2" name="Line 8"/>
                <p:cNvSpPr>
                  <a:spLocks noChangeShapeType="1"/>
                </p:cNvSpPr>
                <p:nvPr/>
              </p:nvSpPr>
              <p:spPr bwMode="auto">
                <a:xfrm>
                  <a:off x="920" y="939"/>
                  <a:ext cx="1260" cy="0"/>
                </a:xfrm>
                <a:prstGeom prst="line">
                  <a:avLst/>
                </a:prstGeom>
                <a:noFill/>
                <a:ln w="25400" cmpd="sng">
                  <a:solidFill>
                    <a:schemeClr val="tx1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3" name="未知"/>
                <p:cNvSpPr/>
                <p:nvPr/>
              </p:nvSpPr>
              <p:spPr bwMode="auto">
                <a:xfrm>
                  <a:off x="2160" y="936"/>
                  <a:ext cx="720" cy="1092"/>
                </a:xfrm>
                <a:custGeom>
                  <a:avLst/>
                  <a:gdLst>
                    <a:gd name="T0" fmla="*/ 0 w 720"/>
                    <a:gd name="T1" fmla="*/ 0 h 1092"/>
                    <a:gd name="T2" fmla="*/ 180 w 720"/>
                    <a:gd name="T3" fmla="*/ 468 h 1092"/>
                    <a:gd name="T4" fmla="*/ 720 w 720"/>
                    <a:gd name="T5" fmla="*/ 1092 h 1092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1092"/>
                    <a:gd name="T11" fmla="*/ 720 w 720"/>
                    <a:gd name="T12" fmla="*/ 1092 h 10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1092">
                      <a:moveTo>
                        <a:pt x="0" y="0"/>
                      </a:moveTo>
                      <a:cubicBezTo>
                        <a:pt x="30" y="143"/>
                        <a:pt x="60" y="286"/>
                        <a:pt x="180" y="468"/>
                      </a:cubicBezTo>
                      <a:cubicBezTo>
                        <a:pt x="300" y="650"/>
                        <a:pt x="630" y="988"/>
                        <a:pt x="720" y="1092"/>
                      </a:cubicBezTo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  <a:bevel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874" name="未知"/>
                <p:cNvSpPr>
                  <a:spLocks noChangeAspect="1"/>
                </p:cNvSpPr>
                <p:nvPr/>
              </p:nvSpPr>
              <p:spPr bwMode="auto">
                <a:xfrm rot="20231307">
                  <a:off x="1202" y="567"/>
                  <a:ext cx="1406" cy="1817"/>
                </a:xfrm>
                <a:custGeom>
                  <a:avLst/>
                  <a:gdLst>
                    <a:gd name="T0" fmla="*/ 1260 w 1260"/>
                    <a:gd name="T1" fmla="*/ 1248 h 1248"/>
                    <a:gd name="T2" fmla="*/ 540 w 1260"/>
                    <a:gd name="T3" fmla="*/ 780 h 1248"/>
                    <a:gd name="T4" fmla="*/ 0 w 1260"/>
                    <a:gd name="T5" fmla="*/ 0 h 1248"/>
                    <a:gd name="T6" fmla="*/ 0 60000 65536"/>
                    <a:gd name="T7" fmla="*/ 0 60000 65536"/>
                    <a:gd name="T8" fmla="*/ 0 60000 65536"/>
                    <a:gd name="T9" fmla="*/ 0 w 1260"/>
                    <a:gd name="T10" fmla="*/ 0 h 1248"/>
                    <a:gd name="T11" fmla="*/ 1260 w 1260"/>
                    <a:gd name="T12" fmla="*/ 1248 h 12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60" h="1248">
                      <a:moveTo>
                        <a:pt x="1260" y="1248"/>
                      </a:moveTo>
                      <a:cubicBezTo>
                        <a:pt x="1005" y="1118"/>
                        <a:pt x="750" y="988"/>
                        <a:pt x="540" y="780"/>
                      </a:cubicBezTo>
                      <a:cubicBezTo>
                        <a:pt x="330" y="572"/>
                        <a:pt x="165" y="286"/>
                        <a:pt x="0" y="0"/>
                      </a:cubicBezTo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  <a:bevel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8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85" y="471"/>
                  <a:ext cx="535" cy="4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b="1">
                    <a:solidFill>
                      <a:srgbClr val="8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368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20" y="468"/>
                  <a:ext cx="535" cy="4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  <a:endParaRPr lang="en-US" altLang="zh-CN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368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85" y="1875"/>
                  <a:ext cx="535" cy="4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  <a:endParaRPr lang="en-US" altLang="zh-CN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3687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20" y="2184"/>
                  <a:ext cx="535" cy="4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i="1">
                      <a:latin typeface="Times New Roman" panose="02020603050405020304" pitchFamily="18" charset="0"/>
                    </a:rPr>
                    <a:t>v</a:t>
                  </a:r>
                  <a:endParaRPr lang="en-US" altLang="zh-CN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368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535" cy="4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P</a:t>
                  </a:r>
                  <a:endParaRPr lang="en-US" altLang="zh-CN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sp>
            <p:nvSpPr>
              <p:cNvPr id="36880" name="Line 16"/>
              <p:cNvSpPr>
                <a:spLocks noChangeShapeType="1"/>
              </p:cNvSpPr>
              <p:nvPr/>
            </p:nvSpPr>
            <p:spPr bwMode="auto">
              <a:xfrm flipV="1">
                <a:off x="2525" y="1095"/>
                <a:ext cx="360" cy="468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17"/>
              <p:cNvSpPr>
                <a:spLocks noChangeShapeType="1"/>
              </p:cNvSpPr>
              <p:nvPr/>
            </p:nvSpPr>
            <p:spPr bwMode="auto">
              <a:xfrm flipV="1">
                <a:off x="1085" y="1407"/>
                <a:ext cx="360" cy="468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800" y="837"/>
                <a:ext cx="126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400">
                    <a:latin typeface="Times New Roman" panose="02020603050405020304" pitchFamily="18" charset="0"/>
                  </a:rPr>
                  <a:t>定熵过程</a:t>
                </a:r>
                <a:endParaRPr lang="zh-CN" altLang="en-US" sz="14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883" name="Text Box 19"/>
              <p:cNvSpPr txBox="1">
                <a:spLocks noChangeArrowheads="1"/>
              </p:cNvSpPr>
              <p:nvPr/>
            </p:nvSpPr>
            <p:spPr bwMode="auto">
              <a:xfrm>
                <a:off x="545" y="1875"/>
                <a:ext cx="126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400">
                    <a:latin typeface="Times New Roman" panose="02020603050405020304" pitchFamily="18" charset="0"/>
                  </a:rPr>
                  <a:t>定温过程</a:t>
                </a:r>
                <a:endParaRPr lang="zh-CN" altLang="en-US" sz="14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V="1">
              <a:off x="1260" y="624"/>
              <a:ext cx="360" cy="31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1265" y="156"/>
              <a:ext cx="1255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Times New Roman" panose="02020603050405020304" pitchFamily="18" charset="0"/>
                </a:rPr>
                <a:t>定压过程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79388" y="538629"/>
            <a:ext cx="88201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如图所示某热力循环，它是由两个定温过程和两个定压过程组成。设工质加热前的状态为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 K,   P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bar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，定压加热到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 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，再在定温下每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工质吸入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kJ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的热量。试分别计算采用回热循环和不采用回热循环的热效率。设工质的比热为定值，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=1.004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kJ/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en-US" altLang="zh-CN" b="1" dirty="0" err="1">
                <a:latin typeface="黑体" panose="0201060906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77" t="546" r="18782" b="7338"/>
          <a:stretch>
            <a:fillRect/>
          </a:stretch>
        </p:blipFill>
        <p:spPr bwMode="auto">
          <a:xfrm>
            <a:off x="4284663" y="2205038"/>
            <a:ext cx="4608512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63691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（注：采用极限回热时，</a:t>
            </a:r>
            <a:r>
              <a:rPr lang="en-US" altLang="zh-CN" b="1" dirty="0" smtClean="0"/>
              <a:t>1-2</a:t>
            </a:r>
            <a:r>
              <a:rPr lang="zh-CN" altLang="en-US" b="1" dirty="0" smtClean="0"/>
              <a:t>过程所需热量由</a:t>
            </a:r>
            <a:r>
              <a:rPr lang="en-US" altLang="zh-CN" b="1" dirty="0" smtClean="0"/>
              <a:t>3-4</a:t>
            </a:r>
            <a:r>
              <a:rPr lang="zh-CN" altLang="en-US" b="1" dirty="0" smtClean="0"/>
              <a:t>过程供给）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563888" y="3505127"/>
            <a:ext cx="1986581" cy="73889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7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楷体_GB2312" pitchFamily="1" charset="-122"/>
                <a:ea typeface="楷体_GB2312" pitchFamily="1" charset="-122"/>
              </a:rPr>
              <a:t>定容过程</a:t>
            </a:r>
          </a:p>
        </p:txBody>
      </p:sp>
      <p:sp>
        <p:nvSpPr>
          <p:cNvPr id="1032" name="Text Box 5"/>
          <p:cNvSpPr txBox="1">
            <a:spLocks noChangeArrowheads="1"/>
          </p:cNvSpPr>
          <p:nvPr/>
        </p:nvSpPr>
        <p:spPr bwMode="auto">
          <a:xfrm>
            <a:off x="0" y="7620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楷体_GB2312" pitchFamily="1" charset="-122"/>
              </a:rPr>
              <a:t>    </a:t>
            </a:r>
            <a:r>
              <a:rPr kumimoji="1" lang="zh-CN" altLang="en-US"/>
              <a:t>比体积保持不变时系统状态发生变化所经历的过程。</a:t>
            </a:r>
          </a:p>
        </p:txBody>
      </p:sp>
      <p:sp>
        <p:nvSpPr>
          <p:cNvPr id="1033" name="Text Box 6"/>
          <p:cNvSpPr txBox="1">
            <a:spLocks noChangeArrowheads="1"/>
          </p:cNvSpPr>
          <p:nvPr/>
        </p:nvSpPr>
        <p:spPr bwMode="auto">
          <a:xfrm>
            <a:off x="0" y="1371600"/>
            <a:ext cx="74072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楷体_GB2312" pitchFamily="1" charset="-122"/>
              </a:rPr>
              <a:t>    ①</a:t>
            </a:r>
            <a:r>
              <a:rPr kumimoji="1" lang="zh-CN" altLang="en-US"/>
              <a:t>过程方程式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/>
              <a:t>                                       </a:t>
            </a:r>
            <a:r>
              <a:rPr kumimoji="1" lang="en-US" altLang="zh-CN" i="1"/>
              <a:t>v</a:t>
            </a:r>
            <a:r>
              <a:rPr kumimoji="1" lang="en-US" altLang="zh-CN"/>
              <a:t>=</a:t>
            </a:r>
            <a:r>
              <a:rPr kumimoji="1" lang="zh-CN" altLang="en-US"/>
              <a:t>常量</a:t>
            </a:r>
          </a:p>
        </p:txBody>
      </p:sp>
      <p:sp>
        <p:nvSpPr>
          <p:cNvPr id="1034" name="Text Box 17"/>
          <p:cNvSpPr txBox="1">
            <a:spLocks noChangeArrowheads="1"/>
          </p:cNvSpPr>
          <p:nvPr/>
        </p:nvSpPr>
        <p:spPr bwMode="auto">
          <a:xfrm>
            <a:off x="0" y="2393950"/>
            <a:ext cx="646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楷体_GB2312" pitchFamily="1" charset="-122"/>
              </a:rPr>
              <a:t>    </a:t>
            </a:r>
            <a:r>
              <a:rPr kumimoji="1" lang="en-US" altLang="zh-CN"/>
              <a:t>②</a:t>
            </a:r>
            <a:r>
              <a:rPr kumimoji="1" lang="zh-CN" altLang="en-US"/>
              <a:t>过程在状态参数坐标图上的表示</a:t>
            </a:r>
          </a:p>
        </p:txBody>
      </p:sp>
      <p:pic>
        <p:nvPicPr>
          <p:cNvPr id="1035" name="Picture 18" descr="4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8220" y="4508500"/>
            <a:ext cx="39243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9"/>
          <p:cNvSpPr>
            <a:spLocks noChangeArrowheads="1"/>
          </p:cNvSpPr>
          <p:nvPr/>
        </p:nvSpPr>
        <p:spPr bwMode="auto">
          <a:xfrm>
            <a:off x="0" y="29797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i="1">
                <a:latin typeface="楷体_GB2312" pitchFamily="1" charset="-122"/>
              </a:rPr>
              <a:t>    </a:t>
            </a:r>
            <a:r>
              <a:rPr lang="en-US" altLang="zh-CN" i="1"/>
              <a:t>p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/>
              <a:t>v</a:t>
            </a:r>
            <a:r>
              <a:rPr lang="zh-CN" altLang="en-US"/>
              <a:t>图上</a:t>
            </a:r>
            <a:r>
              <a:rPr lang="en-US" altLang="zh-CN"/>
              <a:t>—</a:t>
            </a:r>
            <a:r>
              <a:rPr lang="zh-CN" altLang="en-US"/>
              <a:t>垂直线；</a:t>
            </a:r>
            <a:r>
              <a:rPr lang="en-US" altLang="zh-CN" i="1"/>
              <a:t>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/>
              <a:t>s</a:t>
            </a:r>
            <a:r>
              <a:rPr lang="zh-CN" altLang="en-US"/>
              <a:t>图上</a:t>
            </a:r>
            <a:r>
              <a:rPr lang="en-US" altLang="zh-CN"/>
              <a:t>—</a:t>
            </a:r>
            <a:r>
              <a:rPr lang="zh-CN" altLang="en-US"/>
              <a:t>指数曲线，由其熵变式： </a:t>
            </a:r>
          </a:p>
        </p:txBody>
      </p:sp>
      <p:sp>
        <p:nvSpPr>
          <p:cNvPr id="1037" name="Rectangle 20"/>
          <p:cNvSpPr>
            <a:spLocks noChangeArrowheads="1"/>
          </p:cNvSpPr>
          <p:nvPr/>
        </p:nvSpPr>
        <p:spPr bwMode="auto">
          <a:xfrm>
            <a:off x="0" y="4149725"/>
            <a:ext cx="290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/>
              <a:t>可知，其斜率为 </a:t>
            </a:r>
          </a:p>
        </p:txBody>
      </p:sp>
      <p:graphicFrame>
        <p:nvGraphicFramePr>
          <p:cNvPr id="1027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2711450" y="4581128"/>
          <a:ext cx="1536700" cy="788988"/>
        </p:xfrm>
        <a:graphic>
          <a:graphicData uri="http://schemas.openxmlformats.org/presentationml/2006/ole">
            <p:oleObj spid="_x0000_s31747" name="公式" r:id="rId4" imgW="21945600" imgH="11277600" progId="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651176" y="5567363"/>
          <a:ext cx="1712912" cy="1219200"/>
        </p:xfrm>
        <a:graphic>
          <a:graphicData uri="http://schemas.openxmlformats.org/presentationml/2006/ole">
            <p:oleObj spid="_x0000_s31746" name="公式" r:id="rId5" imgW="14935200" imgH="10668000" progId="">
              <p:embed/>
            </p:oleObj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-8732" y="5437188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1"/>
                </a:solidFill>
                <a:ea typeface="楷体_GB2312" pitchFamily="1" charset="-122"/>
              </a:rPr>
              <a:t>③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1" charset="-122"/>
              </a:rPr>
              <a:t>状态参数关系式</a:t>
            </a:r>
            <a:endParaRPr kumimoji="1" lang="zh-CN" altLang="en-US" sz="2400" b="1" dirty="0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-287363" y="6126163"/>
            <a:ext cx="665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1" charset="-122"/>
              </a:rPr>
              <a:t>    </a:t>
            </a:r>
            <a:r>
              <a:rPr kumimoji="1" lang="zh-CN" altLang="en-US" dirty="0"/>
              <a:t>由 </a:t>
            </a:r>
            <a:r>
              <a:rPr kumimoji="1" lang="en-US" altLang="zh-CN" i="1" dirty="0" err="1"/>
              <a:t>pv</a:t>
            </a:r>
            <a:r>
              <a:rPr kumimoji="1" lang="en-US" altLang="zh-CN" dirty="0"/>
              <a:t>=</a:t>
            </a:r>
            <a:r>
              <a:rPr kumimoji="1" lang="en-US" altLang="zh-CN" i="1" dirty="0" err="1"/>
              <a:t>R</a:t>
            </a:r>
            <a:r>
              <a:rPr kumimoji="1" lang="en-US" altLang="zh-CN" baseline="-25000" dirty="0" err="1"/>
              <a:t>g</a:t>
            </a:r>
            <a:r>
              <a:rPr kumimoji="1" lang="en-US" altLang="zh-CN" i="1" dirty="0" err="1"/>
              <a:t>T</a:t>
            </a:r>
            <a:r>
              <a:rPr kumimoji="1" lang="zh-CN" altLang="en-US" dirty="0"/>
              <a:t>和</a:t>
            </a:r>
            <a:r>
              <a:rPr kumimoji="1" lang="en-US" altLang="zh-CN" i="1" dirty="0"/>
              <a:t>v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v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，可得</a:t>
            </a: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3779838" y="3500438"/>
          <a:ext cx="1511300" cy="766762"/>
        </p:xfrm>
        <a:graphic>
          <a:graphicData uri="http://schemas.openxmlformats.org/presentationml/2006/ole">
            <p:oleObj spid="_x0000_s31745" r:id="rId6" imgW="586440" imgH="293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09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楷体_GB2312" pitchFamily="1" charset="-122"/>
                <a:ea typeface="楷体_GB2312" pitchFamily="1" charset="-122"/>
              </a:rPr>
              <a:t>定压过程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0" y="7620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楷体_GB2312" pitchFamily="1" charset="-122"/>
              </a:rPr>
              <a:t>    </a:t>
            </a:r>
            <a:r>
              <a:rPr kumimoji="1" lang="zh-CN" altLang="en-US"/>
              <a:t>压力保持不变时系统状态发生变化所经历的过程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0" y="1196752"/>
            <a:ext cx="7586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1" charset="-122"/>
              </a:rPr>
              <a:t>    </a:t>
            </a:r>
            <a:r>
              <a:rPr kumimoji="1" lang="en-US" altLang="zh-CN" dirty="0"/>
              <a:t>①</a:t>
            </a:r>
            <a:r>
              <a:rPr kumimoji="1" lang="zh-CN" altLang="en-US" dirty="0"/>
              <a:t>过程方程式                 </a:t>
            </a:r>
            <a:r>
              <a:rPr kumimoji="1" lang="en-US" altLang="zh-CN" i="1" dirty="0"/>
              <a:t>p</a:t>
            </a:r>
            <a:r>
              <a:rPr kumimoji="1" lang="en-US" altLang="zh-CN" dirty="0"/>
              <a:t>=</a:t>
            </a:r>
            <a:r>
              <a:rPr kumimoji="1" lang="zh-CN" altLang="en-US" dirty="0"/>
              <a:t>常量</a:t>
            </a:r>
          </a:p>
        </p:txBody>
      </p:sp>
      <p:pic>
        <p:nvPicPr>
          <p:cNvPr id="3082" name="Picture 23" descr="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743921"/>
            <a:ext cx="5148262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24"/>
          <p:cNvGraphicFramePr>
            <a:graphicFrameLocks noChangeAspect="1"/>
          </p:cNvGraphicFramePr>
          <p:nvPr/>
        </p:nvGraphicFramePr>
        <p:xfrm>
          <a:off x="3417888" y="2660650"/>
          <a:ext cx="2236787" cy="1060450"/>
        </p:xfrm>
        <a:graphic>
          <a:graphicData uri="http://schemas.openxmlformats.org/presentationml/2006/ole">
            <p:oleObj spid="_x0000_s32771" name="公式" r:id="rId4" imgW="21031200" imgH="9753600" progId="">
              <p:embed/>
            </p:oleObj>
          </a:graphicData>
        </a:graphic>
      </p:graphicFrame>
      <p:sp>
        <p:nvSpPr>
          <p:cNvPr id="3083" name="Text Box 25"/>
          <p:cNvSpPr txBox="1">
            <a:spLocks noChangeArrowheads="1"/>
          </p:cNvSpPr>
          <p:nvPr/>
        </p:nvSpPr>
        <p:spPr bwMode="auto">
          <a:xfrm>
            <a:off x="0" y="1700808"/>
            <a:ext cx="610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楷体_GB2312" pitchFamily="1" charset="-122"/>
              </a:rPr>
              <a:t>    </a:t>
            </a:r>
            <a:r>
              <a:rPr kumimoji="1" lang="en-US" altLang="zh-CN"/>
              <a:t>②</a:t>
            </a:r>
            <a:r>
              <a:rPr kumimoji="1" lang="zh-CN" altLang="en-US"/>
              <a:t>过程在状态参数坐标图上的表示</a:t>
            </a:r>
          </a:p>
        </p:txBody>
      </p:sp>
      <p:sp>
        <p:nvSpPr>
          <p:cNvPr id="3084" name="Rectangle 26"/>
          <p:cNvSpPr>
            <a:spLocks noChangeArrowheads="1"/>
          </p:cNvSpPr>
          <p:nvPr/>
        </p:nvSpPr>
        <p:spPr bwMode="auto">
          <a:xfrm>
            <a:off x="0" y="2331046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i="1">
                <a:latin typeface="楷体_GB2312" pitchFamily="1" charset="-122"/>
              </a:rPr>
              <a:t>    </a:t>
            </a:r>
            <a:r>
              <a:rPr lang="en-US" altLang="zh-CN" i="1"/>
              <a:t>p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/>
              <a:t>v</a:t>
            </a:r>
            <a:r>
              <a:rPr lang="zh-CN" altLang="en-US"/>
              <a:t>图上</a:t>
            </a:r>
            <a:r>
              <a:rPr lang="en-US" altLang="zh-CN"/>
              <a:t>—</a:t>
            </a:r>
            <a:r>
              <a:rPr lang="zh-CN" altLang="en-US"/>
              <a:t>水平线；</a:t>
            </a:r>
            <a:r>
              <a:rPr lang="en-US" altLang="zh-CN" i="1"/>
              <a:t>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/>
              <a:t>s</a:t>
            </a:r>
            <a:r>
              <a:rPr lang="zh-CN" altLang="en-US"/>
              <a:t>图上</a:t>
            </a:r>
            <a:r>
              <a:rPr lang="en-US" altLang="zh-CN"/>
              <a:t>—</a:t>
            </a:r>
            <a:r>
              <a:rPr lang="zh-CN" altLang="en-US"/>
              <a:t>指数曲线，由其熵变式： </a:t>
            </a:r>
          </a:p>
        </p:txBody>
      </p:sp>
      <p:sp>
        <p:nvSpPr>
          <p:cNvPr id="3085" name="Rectangle 27"/>
          <p:cNvSpPr>
            <a:spLocks noChangeArrowheads="1"/>
          </p:cNvSpPr>
          <p:nvPr/>
        </p:nvSpPr>
        <p:spPr bwMode="auto">
          <a:xfrm>
            <a:off x="0" y="3456583"/>
            <a:ext cx="281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/>
              <a:t>可知，其斜率为 </a:t>
            </a:r>
          </a:p>
        </p:txBody>
      </p:sp>
      <p:graphicFrame>
        <p:nvGraphicFramePr>
          <p:cNvPr id="3075" name="Object 28"/>
          <p:cNvGraphicFramePr>
            <a:graphicFrameLocks noChangeAspect="1"/>
          </p:cNvGraphicFramePr>
          <p:nvPr/>
        </p:nvGraphicFramePr>
        <p:xfrm>
          <a:off x="1776413" y="3960813"/>
          <a:ext cx="2109787" cy="1112837"/>
        </p:xfrm>
        <a:graphic>
          <a:graphicData uri="http://schemas.openxmlformats.org/presentationml/2006/ole">
            <p:oleObj spid="_x0000_s32770" name="公式" r:id="rId5" imgW="22250400" imgH="11582400" progId="">
              <p:embed/>
            </p:oleObj>
          </a:graphicData>
        </a:graphic>
      </p:graphicFrame>
      <p:sp>
        <p:nvSpPr>
          <p:cNvPr id="3086" name="Rectangle 29"/>
          <p:cNvSpPr>
            <a:spLocks noChangeArrowheads="1"/>
          </p:cNvSpPr>
          <p:nvPr/>
        </p:nvSpPr>
        <p:spPr bwMode="auto">
          <a:xfrm>
            <a:off x="0" y="5040908"/>
            <a:ext cx="332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/>
              <a:t>定压线较定容线平坦 。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771900" y="5662613"/>
          <a:ext cx="1600200" cy="1219200"/>
        </p:xfrm>
        <a:graphic>
          <a:graphicData uri="http://schemas.openxmlformats.org/presentationml/2006/ole">
            <p:oleObj spid="_x0000_s32769" name="公式" r:id="rId6" imgW="14020800" imgH="10668000" progId="">
              <p:embed/>
            </p:oleObj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3528" y="5595193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chemeClr val="tx1"/>
                </a:solidFill>
                <a:ea typeface="楷体_GB2312" pitchFamily="1" charset="-122"/>
              </a:rPr>
              <a:t>③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1" charset="-122"/>
              </a:rPr>
              <a:t>状态参数关系式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-286071" y="6284168"/>
            <a:ext cx="39939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1" charset="-122"/>
              </a:rPr>
              <a:t>    </a:t>
            </a:r>
            <a:r>
              <a:rPr kumimoji="1" lang="zh-CN" altLang="en-US" dirty="0"/>
              <a:t>由 </a:t>
            </a:r>
            <a:r>
              <a:rPr kumimoji="1" lang="en-US" altLang="zh-CN" i="1" dirty="0" err="1"/>
              <a:t>pv</a:t>
            </a:r>
            <a:r>
              <a:rPr kumimoji="1" lang="en-US" altLang="zh-CN" dirty="0"/>
              <a:t>=</a:t>
            </a:r>
            <a:r>
              <a:rPr kumimoji="1" lang="en-US" altLang="zh-CN" i="1" dirty="0" err="1"/>
              <a:t>R</a:t>
            </a:r>
            <a:r>
              <a:rPr kumimoji="1" lang="en-US" altLang="zh-CN" i="1" baseline="-25000" dirty="0" err="1"/>
              <a:t>g</a:t>
            </a:r>
            <a:r>
              <a:rPr kumimoji="1" lang="en-US" altLang="zh-CN" i="1" dirty="0" err="1"/>
              <a:t>T</a:t>
            </a:r>
            <a:r>
              <a:rPr kumimoji="1" lang="zh-CN" altLang="en-US" dirty="0"/>
              <a:t>和</a:t>
            </a:r>
            <a:r>
              <a:rPr kumimoji="1" lang="en-US" altLang="zh-CN" i="1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p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，可得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7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楷体_GB2312" pitchFamily="1" charset="-122"/>
                <a:ea typeface="楷体_GB2312" pitchFamily="1" charset="-122"/>
              </a:rPr>
              <a:t>定温过程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0" y="90805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楷体_GB2312" pitchFamily="1" charset="-122"/>
              </a:rPr>
              <a:t>    </a:t>
            </a:r>
            <a:r>
              <a:rPr kumimoji="1" lang="zh-CN" altLang="en-US"/>
              <a:t>温度保持不变时系统状态发生变化所经历的过程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0" y="1371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楷体_GB2312" pitchFamily="1" charset="-122"/>
              </a:rPr>
              <a:t>    ①</a:t>
            </a:r>
            <a:r>
              <a:rPr kumimoji="1" lang="zh-CN" altLang="en-US"/>
              <a:t>过程方程式</a:t>
            </a:r>
          </a:p>
        </p:txBody>
      </p:sp>
      <p:pic>
        <p:nvPicPr>
          <p:cNvPr id="5129" name="Picture 17" descr="4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00438"/>
            <a:ext cx="4643437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22"/>
          <p:cNvSpPr>
            <a:spLocks noChangeArrowheads="1"/>
          </p:cNvSpPr>
          <p:nvPr/>
        </p:nvSpPr>
        <p:spPr bwMode="auto">
          <a:xfrm>
            <a:off x="3844925" y="1700213"/>
            <a:ext cx="1312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kumimoji="1" lang="en-US" altLang="zh-CN" i="1"/>
              <a:t>T</a:t>
            </a:r>
            <a:r>
              <a:rPr kumimoji="1" lang="en-US" altLang="zh-CN"/>
              <a:t>=</a:t>
            </a:r>
            <a:r>
              <a:rPr kumimoji="1" lang="zh-CN" altLang="en-US"/>
              <a:t>常量</a:t>
            </a:r>
          </a:p>
        </p:txBody>
      </p:sp>
      <p:sp>
        <p:nvSpPr>
          <p:cNvPr id="5131" name="Text Box 23"/>
          <p:cNvSpPr txBox="1">
            <a:spLocks noChangeArrowheads="1"/>
          </p:cNvSpPr>
          <p:nvPr/>
        </p:nvSpPr>
        <p:spPr bwMode="auto">
          <a:xfrm>
            <a:off x="0" y="2382838"/>
            <a:ext cx="664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楷体_GB2312" pitchFamily="1" charset="-122"/>
              </a:rPr>
              <a:t>    </a:t>
            </a:r>
            <a:r>
              <a:rPr kumimoji="1" lang="en-US" altLang="zh-CN"/>
              <a:t>②</a:t>
            </a:r>
            <a:r>
              <a:rPr kumimoji="1" lang="zh-CN" altLang="en-US"/>
              <a:t>过程在状态参数坐标图上的表示</a:t>
            </a:r>
          </a:p>
        </p:txBody>
      </p:sp>
      <p:sp>
        <p:nvSpPr>
          <p:cNvPr id="5132" name="Rectangle 24"/>
          <p:cNvSpPr>
            <a:spLocks noChangeArrowheads="1"/>
          </p:cNvSpPr>
          <p:nvPr/>
        </p:nvSpPr>
        <p:spPr bwMode="auto">
          <a:xfrm>
            <a:off x="0" y="29241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i="1">
                <a:latin typeface="楷体_GB2312" pitchFamily="1" charset="-122"/>
              </a:rPr>
              <a:t>    </a:t>
            </a:r>
            <a:r>
              <a:rPr lang="en-US" altLang="zh-CN" i="1"/>
              <a:t>p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/>
              <a:t>v</a:t>
            </a:r>
            <a:r>
              <a:rPr lang="zh-CN" altLang="en-US"/>
              <a:t>图上</a:t>
            </a:r>
            <a:r>
              <a:rPr lang="en-US" altLang="zh-CN"/>
              <a:t>—</a:t>
            </a:r>
            <a:r>
              <a:rPr lang="zh-CN" altLang="en-US"/>
              <a:t>等边双曲线；</a:t>
            </a:r>
            <a:r>
              <a:rPr lang="en-US" altLang="zh-CN" i="1"/>
              <a:t>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/>
              <a:t>s</a:t>
            </a:r>
            <a:r>
              <a:rPr lang="zh-CN" altLang="en-US"/>
              <a:t>图上</a:t>
            </a:r>
            <a:r>
              <a:rPr lang="en-US" altLang="zh-CN"/>
              <a:t>—</a:t>
            </a:r>
            <a:r>
              <a:rPr lang="zh-CN" altLang="en-US"/>
              <a:t>水平线。 </a:t>
            </a:r>
          </a:p>
        </p:txBody>
      </p:sp>
      <p:sp>
        <p:nvSpPr>
          <p:cNvPr id="5133" name="Rectangle 25"/>
          <p:cNvSpPr>
            <a:spLocks noChangeArrowheads="1"/>
          </p:cNvSpPr>
          <p:nvPr/>
        </p:nvSpPr>
        <p:spPr bwMode="auto">
          <a:xfrm>
            <a:off x="341313" y="3563938"/>
            <a:ext cx="319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kumimoji="1" lang="en-US" altLang="zh-CN"/>
              <a:t>③</a:t>
            </a:r>
            <a:r>
              <a:rPr kumimoji="1" lang="zh-CN" altLang="en-US"/>
              <a:t>状态参数关系式</a:t>
            </a:r>
          </a:p>
        </p:txBody>
      </p:sp>
      <p:sp>
        <p:nvSpPr>
          <p:cNvPr id="5134" name="Rectangle 27"/>
          <p:cNvSpPr>
            <a:spLocks noChangeArrowheads="1"/>
          </p:cNvSpPr>
          <p:nvPr/>
        </p:nvSpPr>
        <p:spPr bwMode="auto">
          <a:xfrm>
            <a:off x="0" y="4076700"/>
            <a:ext cx="4500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>
                <a:latin typeface="楷体_GB2312" pitchFamily="1" charset="-122"/>
              </a:rPr>
              <a:t>    </a:t>
            </a:r>
            <a:r>
              <a:rPr lang="zh-CN" altLang="en-US">
                <a:latin typeface="楷体_GB2312" pitchFamily="1" charset="-122"/>
              </a:rPr>
              <a:t>由</a:t>
            </a:r>
            <a:r>
              <a:rPr lang="zh-CN" altLang="en-US"/>
              <a:t>气体状态方程式和过程方程式，可知定温过程中系统的压力和比体积成反比，即</a:t>
            </a:r>
          </a:p>
        </p:txBody>
      </p:sp>
      <p:graphicFrame>
        <p:nvGraphicFramePr>
          <p:cNvPr id="5122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2700338" y="5487988"/>
          <a:ext cx="1079500" cy="787400"/>
        </p:xfrm>
        <a:graphic>
          <a:graphicData uri="http://schemas.openxmlformats.org/presentationml/2006/ole">
            <p:oleObj spid="_x0000_s33793" name="公式" r:id="rId4" imgW="14630400" imgH="10668000" progId="">
              <p:embed/>
            </p:oleObj>
          </a:graphicData>
        </a:graphic>
      </p:graphicFrame>
      <p:sp>
        <p:nvSpPr>
          <p:cNvPr id="5135" name="Rectangle 30"/>
          <p:cNvSpPr>
            <a:spLocks noChangeArrowheads="1"/>
          </p:cNvSpPr>
          <p:nvPr/>
        </p:nvSpPr>
        <p:spPr bwMode="auto">
          <a:xfrm>
            <a:off x="3941763" y="5678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kumimoji="1" lang="zh-CN" altLang="en-US"/>
              <a:t>或</a:t>
            </a:r>
            <a:endParaRPr kumimoji="1" lang="zh-CN" altLang="en-US" baseline="-25000"/>
          </a:p>
        </p:txBody>
      </p:sp>
      <p:sp>
        <p:nvSpPr>
          <p:cNvPr id="5136" name="Rectangle 31"/>
          <p:cNvSpPr>
            <a:spLocks noChangeArrowheads="1"/>
          </p:cNvSpPr>
          <p:nvPr/>
        </p:nvSpPr>
        <p:spPr bwMode="auto">
          <a:xfrm>
            <a:off x="4446588" y="5662613"/>
            <a:ext cx="1341437" cy="423862"/>
          </a:xfrm>
          <a:prstGeom prst="rect">
            <a:avLst/>
          </a:prstGeom>
          <a:noFill/>
          <a:ln w="31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i="1"/>
              <a:t>p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v</a:t>
            </a:r>
            <a:r>
              <a:rPr kumimoji="1" lang="en-US" altLang="zh-CN" baseline="-25000"/>
              <a:t>1</a:t>
            </a:r>
            <a:r>
              <a:rPr kumimoji="1" lang="en-US" altLang="zh-CN"/>
              <a:t>=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v</a:t>
            </a:r>
            <a:r>
              <a:rPr kumimoji="1" lang="en-US" altLang="zh-CN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296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§4-2  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理想气体的等熵过程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859338" y="1557338"/>
          <a:ext cx="1728787" cy="1158875"/>
        </p:xfrm>
        <a:graphic>
          <a:graphicData uri="http://schemas.openxmlformats.org/presentationml/2006/ole">
            <p:oleObj spid="_x0000_s34820" r:id="rId3" imgW="14020800" imgH="9448800" progId="">
              <p:embed/>
            </p:oleObj>
          </a:graphicData>
        </a:graphic>
      </p:graphicFrame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468313" y="2996828"/>
            <a:ext cx="3455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FE1A0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如过程可逆绝热</a:t>
            </a: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827088" y="1916113"/>
            <a:ext cx="375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可逆过程中熵的定义式</a:t>
            </a:r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 flipV="1">
            <a:off x="5724525" y="1557338"/>
            <a:ext cx="685800" cy="533400"/>
          </a:xfrm>
          <a:prstGeom prst="line">
            <a:avLst/>
          </a:prstGeom>
          <a:noFill/>
          <a:ln w="31750" cap="sq" cmpd="sng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995738" y="2996828"/>
          <a:ext cx="1439862" cy="604837"/>
        </p:xfrm>
        <a:graphic>
          <a:graphicData uri="http://schemas.openxmlformats.org/presentationml/2006/ole">
            <p:oleObj spid="_x0000_s34819" r:id="rId4" imgW="10058400" imgH="4267200" progId="">
              <p:embed/>
            </p:oleObj>
          </a:graphicData>
        </a:graphic>
      </p:graphicFrame>
      <p:sp>
        <p:nvSpPr>
          <p:cNvPr id="7177" name="Rectangle 13"/>
          <p:cNvSpPr>
            <a:spLocks noChangeArrowheads="1"/>
          </p:cNvSpPr>
          <p:nvPr/>
        </p:nvSpPr>
        <p:spPr bwMode="auto">
          <a:xfrm>
            <a:off x="6011863" y="2780928"/>
            <a:ext cx="4016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44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178" name="Oval 14"/>
          <p:cNvSpPr>
            <a:spLocks noChangeArrowheads="1"/>
          </p:cNvSpPr>
          <p:nvPr/>
        </p:nvSpPr>
        <p:spPr bwMode="auto">
          <a:xfrm>
            <a:off x="5940425" y="3069853"/>
            <a:ext cx="503238" cy="503237"/>
          </a:xfrm>
          <a:prstGeom prst="ellipse">
            <a:avLst/>
          </a:prstGeom>
          <a:noFill/>
          <a:ln w="25400" cap="sq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0" y="3810000"/>
            <a:ext cx="1447800" cy="1600200"/>
          </a:xfrm>
          <a:prstGeom prst="irregularSeal1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295400" y="5715000"/>
            <a:ext cx="8229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不仅           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                  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处处相等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895600" y="5791200"/>
          <a:ext cx="1169988" cy="477838"/>
        </p:xfrm>
        <a:graphic>
          <a:graphicData uri="http://schemas.openxmlformats.org/presentationml/2006/ole">
            <p:oleObj spid="_x0000_s34818" name="Equation" r:id="rId5" imgW="10363200" imgH="4267200" progId="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4267200" y="5791200"/>
          <a:ext cx="1141413" cy="479425"/>
        </p:xfrm>
        <a:graphic>
          <a:graphicData uri="http://schemas.openxmlformats.org/presentationml/2006/ole">
            <p:oleObj spid="_x0000_s34817" name="Equation" r:id="rId6" imgW="10058400" imgH="4267200" progId="">
              <p:embed/>
            </p:oleObj>
          </a:graphicData>
        </a:graphic>
      </p:graphicFrame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5486400" y="5948363"/>
            <a:ext cx="609600" cy="147637"/>
          </a:xfrm>
          <a:prstGeom prst="rightArrow">
            <a:avLst>
              <a:gd name="adj1" fmla="val 50000"/>
              <a:gd name="adj2" fmla="val 10322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4249738"/>
            <a:ext cx="8686800" cy="11510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(1)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不能说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绝热过程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等熵过程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</a:p>
          <a:p>
            <a:pPr algn="l">
              <a:spcBef>
                <a:spcPct val="15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可逆绝热过程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才是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等熵过程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9050" y="3657600"/>
            <a:ext cx="200567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adiabatic</a:t>
            </a:r>
            <a:endParaRPr lang="en-US" altLang="zh-CN" sz="36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257800" y="3657600"/>
            <a:ext cx="212558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isentropic</a:t>
            </a:r>
            <a:endParaRPr lang="en-US" altLang="zh-CN" sz="36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117850" y="5257800"/>
            <a:ext cx="431400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Reversible adiabatic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  <p:bldP spid="7177" grpId="0" autoUpdateAnimBg="0"/>
      <p:bldP spid="7178" grpId="0" animBg="1" autoUpdateAnimBg="0"/>
      <p:bldP spid="12" grpId="0" animBg="1"/>
      <p:bldP spid="13" grpId="0" autoUpdateAnimBg="0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4638"/>
            <a:ext cx="7772400" cy="762000"/>
          </a:xfrm>
        </p:spPr>
        <p:txBody>
          <a:bodyPr/>
          <a:lstStyle/>
          <a:p>
            <a:pPr algn="l" eaLnBrk="1" hangingPunct="1"/>
            <a:r>
              <a:rPr lang="zh-CN" altLang="zh-CN" sz="4000" b="1">
                <a:solidFill>
                  <a:schemeClr val="accent2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判断题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11188" y="1052513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6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•  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理想气体绝热自由膨胀，熵变？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932363" y="3573463"/>
          <a:ext cx="1500187" cy="533400"/>
        </p:xfrm>
        <a:graphic>
          <a:graphicData uri="http://schemas.openxmlformats.org/presentationml/2006/ole">
            <p:oleObj spid="_x0000_s35845" r:id="rId3" imgW="11887200" imgH="4267200" progId="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877050" y="3573463"/>
          <a:ext cx="1414463" cy="530225"/>
        </p:xfrm>
        <a:graphic>
          <a:graphicData uri="http://schemas.openxmlformats.org/presentationml/2006/ole">
            <p:oleObj spid="_x0000_s35844" r:id="rId4" imgW="11277600" imgH="4267200" progId="">
              <p:embed/>
            </p:oleObj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95288" y="5013325"/>
            <a:ext cx="5400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        </a:t>
            </a:r>
            <a:r>
              <a:rPr lang="zh-CN" altLang="en-US" sz="2800" b="1">
                <a:solidFill>
                  <a:schemeClr val="accent2"/>
                </a:solidFill>
                <a:ea typeface="华文隶书" panose="02010800040101010101" pitchFamily="2" charset="-122"/>
              </a:rPr>
              <a:t>理想气体绝热自由膨胀是典型的不可逆过程</a:t>
            </a:r>
            <a:r>
              <a:rPr lang="zh-CN" altLang="en-US" sz="2800" b="1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400800" y="41910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543800" y="4191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096000" y="4800600"/>
            <a:ext cx="2133600" cy="1371600"/>
          </a:xfrm>
          <a:prstGeom prst="rect">
            <a:avLst/>
          </a:prstGeom>
          <a:noFill/>
          <a:ln w="25400" cap="sq" cmpd="sng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7162800" y="4191000"/>
            <a:ext cx="0" cy="1981200"/>
          </a:xfrm>
          <a:prstGeom prst="line">
            <a:avLst/>
          </a:prstGeom>
          <a:noFill/>
          <a:ln w="25400" cap="sq" cmpd="sng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7467600" y="4648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V="1">
            <a:off x="7848600" y="4648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8229600" y="4648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8229600" y="51054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8229600" y="55626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8229600" y="60198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7772400" y="6172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6781800" y="6172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6248400" y="6172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5943600" y="59436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5943600" y="54864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5943600" y="5029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6877050" y="4652963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>
            <a:off x="7239000" y="6172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6248400" y="4648200"/>
            <a:ext cx="152400" cy="152400"/>
          </a:xfrm>
          <a:prstGeom prst="line">
            <a:avLst/>
          </a:prstGeom>
          <a:noFill/>
          <a:ln w="12700" cap="sq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8" name="Oval 26"/>
          <p:cNvSpPr>
            <a:spLocks noChangeArrowheads="1"/>
          </p:cNvSpPr>
          <p:nvPr/>
        </p:nvSpPr>
        <p:spPr bwMode="auto">
          <a:xfrm>
            <a:off x="6248400" y="49530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9" name="Oval 27"/>
          <p:cNvSpPr>
            <a:spLocks noChangeArrowheads="1"/>
          </p:cNvSpPr>
          <p:nvPr/>
        </p:nvSpPr>
        <p:spPr bwMode="auto">
          <a:xfrm>
            <a:off x="6553200" y="50292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6858000" y="50292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6705600" y="53340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172200" y="55626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7010400" y="53340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6934200" y="56388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>
            <a:off x="6553200" y="56388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>
            <a:off x="6324600" y="59436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8" name="Oval 36"/>
          <p:cNvSpPr>
            <a:spLocks noChangeArrowheads="1"/>
          </p:cNvSpPr>
          <p:nvPr/>
        </p:nvSpPr>
        <p:spPr bwMode="auto">
          <a:xfrm>
            <a:off x="6858000" y="59436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9" name="Oval 37"/>
          <p:cNvSpPr>
            <a:spLocks noChangeArrowheads="1"/>
          </p:cNvSpPr>
          <p:nvPr/>
        </p:nvSpPr>
        <p:spPr bwMode="auto">
          <a:xfrm>
            <a:off x="6629400" y="6096000"/>
            <a:ext cx="76200" cy="76200"/>
          </a:xfrm>
          <a:prstGeom prst="ellipse">
            <a:avLst/>
          </a:prstGeom>
          <a:solidFill>
            <a:srgbClr val="FF66FF"/>
          </a:solidFill>
          <a:ln w="12700" cap="sq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7092950" y="5157788"/>
            <a:ext cx="1220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真空</a:t>
            </a:r>
          </a:p>
        </p:txBody>
      </p:sp>
      <p:graphicFrame>
        <p:nvGraphicFramePr>
          <p:cNvPr id="8231" name="Object 39"/>
          <p:cNvGraphicFramePr>
            <a:graphicFrameLocks noChangeAspect="1"/>
          </p:cNvGraphicFramePr>
          <p:nvPr/>
        </p:nvGraphicFramePr>
        <p:xfrm>
          <a:off x="7532688" y="2241550"/>
          <a:ext cx="849312" cy="620713"/>
        </p:xfrm>
        <a:graphic>
          <a:graphicData uri="http://schemas.openxmlformats.org/presentationml/2006/ole">
            <p:oleObj spid="_x0000_s35843" r:id="rId5" imgW="5791200" imgH="4267200" progId="">
              <p:embed/>
            </p:oleObj>
          </a:graphicData>
        </a:graphic>
      </p:graphicFrame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468313" y="3644900"/>
            <a:ext cx="151288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4800" b="1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0" y="3500438"/>
            <a:ext cx="2376488" cy="5794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Q=</a:t>
            </a:r>
            <a:r>
              <a:rPr lang="el-GR" altLang="en-US" sz="32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Δ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U+W</a:t>
            </a:r>
            <a:endParaRPr lang="el-GR" altLang="en-US" sz="32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234" name="Group 42"/>
          <p:cNvGrpSpPr/>
          <p:nvPr/>
        </p:nvGrpSpPr>
        <p:grpSpPr bwMode="auto">
          <a:xfrm>
            <a:off x="2843213" y="3573463"/>
            <a:ext cx="1584325" cy="579437"/>
            <a:chOff x="0" y="0"/>
            <a:chExt cx="998" cy="365"/>
          </a:xfrm>
        </p:grpSpPr>
        <p:graphicFrame>
          <p:nvGraphicFramePr>
            <p:cNvPr id="8235" name="Object 43"/>
            <p:cNvGraphicFramePr>
              <a:graphicFrameLocks noChangeAspect="1"/>
            </p:cNvGraphicFramePr>
            <p:nvPr/>
          </p:nvGraphicFramePr>
          <p:xfrm>
            <a:off x="0" y="0"/>
            <a:ext cx="998" cy="355"/>
          </p:xfrm>
          <a:graphic>
            <a:graphicData uri="http://schemas.openxmlformats.org/presentationml/2006/ole">
              <p:oleObj spid="_x0000_s35842" r:id="rId6" imgW="11887200" imgH="4267200" progId="">
                <p:embed/>
              </p:oleObj>
            </a:graphicData>
          </a:graphic>
        </p:graphicFrame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499" cy="3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W</a:t>
              </a:r>
            </a:p>
          </p:txBody>
        </p:sp>
      </p:grpSp>
      <p:grpSp>
        <p:nvGrpSpPr>
          <p:cNvPr id="8237" name="Group 45"/>
          <p:cNvGrpSpPr/>
          <p:nvPr/>
        </p:nvGrpSpPr>
        <p:grpSpPr bwMode="auto">
          <a:xfrm>
            <a:off x="971550" y="1844675"/>
            <a:ext cx="6297613" cy="1328738"/>
            <a:chOff x="0" y="0"/>
            <a:chExt cx="3967" cy="837"/>
          </a:xfrm>
        </p:grpSpPr>
        <p:grpSp>
          <p:nvGrpSpPr>
            <p:cNvPr id="8238" name="Group 46"/>
            <p:cNvGrpSpPr/>
            <p:nvPr/>
          </p:nvGrpSpPr>
          <p:grpSpPr bwMode="auto">
            <a:xfrm>
              <a:off x="0" y="0"/>
              <a:ext cx="3967" cy="823"/>
              <a:chOff x="0" y="0"/>
              <a:chExt cx="3967" cy="823"/>
            </a:xfrm>
          </p:grpSpPr>
          <p:graphicFrame>
            <p:nvGraphicFramePr>
              <p:cNvPr id="8239" name="Object 47"/>
              <p:cNvGraphicFramePr>
                <a:graphicFrameLocks noChangeAspect="1"/>
              </p:cNvGraphicFramePr>
              <p:nvPr/>
            </p:nvGraphicFramePr>
            <p:xfrm>
              <a:off x="0" y="0"/>
              <a:ext cx="3967" cy="823"/>
            </p:xfrm>
            <a:graphic>
              <a:graphicData uri="http://schemas.openxmlformats.org/presentationml/2006/ole">
                <p:oleObj spid="_x0000_s35841" r:id="rId7" imgW="55473600" imgH="11582400" progId="">
                  <p:embed/>
                </p:oleObj>
              </a:graphicData>
            </a:graphic>
          </p:graphicFrame>
          <p:sp>
            <p:nvSpPr>
              <p:cNvPr id="8240" name="Text Box 48"/>
              <p:cNvSpPr txBox="1">
                <a:spLocks noChangeArrowheads="1"/>
              </p:cNvSpPr>
              <p:nvPr/>
            </p:nvSpPr>
            <p:spPr bwMode="auto">
              <a:xfrm>
                <a:off x="3175" y="137"/>
                <a:ext cx="27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g</a:t>
                </a:r>
                <a:r>
                  <a:rPr lang="en-US" altLang="zh-CN" sz="4800" b="1">
                    <a:solidFill>
                      <a:srgbClr val="8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</a:p>
            </p:txBody>
          </p:sp>
        </p:grpSp>
        <p:sp>
          <p:nvSpPr>
            <p:cNvPr id="8241" name="Text Box 49"/>
            <p:cNvSpPr txBox="1">
              <a:spLocks noChangeArrowheads="1"/>
            </p:cNvSpPr>
            <p:nvPr/>
          </p:nvSpPr>
          <p:spPr bwMode="auto">
            <a:xfrm>
              <a:off x="318" y="318"/>
              <a:ext cx="18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4800" b="1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242" name="Line 50"/>
          <p:cNvSpPr>
            <a:spLocks noChangeAspect="1" noChangeShapeType="1"/>
          </p:cNvSpPr>
          <p:nvPr/>
        </p:nvSpPr>
        <p:spPr bwMode="auto">
          <a:xfrm flipV="1">
            <a:off x="4859338" y="1989138"/>
            <a:ext cx="557212" cy="957262"/>
          </a:xfrm>
          <a:prstGeom prst="line">
            <a:avLst/>
          </a:prstGeom>
          <a:noFill/>
          <a:ln w="38100" cap="sq" cmpd="sng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233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1838</Words>
  <Application>Microsoft Office PowerPoint</Application>
  <PresentationFormat>全屏显示(4:3)</PresentationFormat>
  <Paragraphs>427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默认设计模板</vt:lpstr>
      <vt:lpstr>1_Network Blitz</vt:lpstr>
      <vt:lpstr>公式</vt:lpstr>
      <vt:lpstr>Equation</vt:lpstr>
      <vt:lpstr>MathType 4.0 Equation</vt:lpstr>
      <vt:lpstr>§4-1  研究热力学过程的目的与方法</vt:lpstr>
      <vt:lpstr>研究热力学过程的对象与方法</vt:lpstr>
      <vt:lpstr>研究热力学过程的依据</vt:lpstr>
      <vt:lpstr>研究热力学过程的步骤</vt:lpstr>
      <vt:lpstr>1  定容过程</vt:lpstr>
      <vt:lpstr>2 定压过程</vt:lpstr>
      <vt:lpstr>3  定温过程</vt:lpstr>
      <vt:lpstr>§4-2  理想气体的等熵过程</vt:lpstr>
      <vt:lpstr>判断题</vt:lpstr>
      <vt:lpstr>理想气体 s 的过程方程</vt:lpstr>
      <vt:lpstr>理想气体 s 的过程方程</vt:lpstr>
      <vt:lpstr>理想气体变比热 s 过程</vt:lpstr>
      <vt:lpstr>理想气体 s 时 u,  h,  s,的计算</vt:lpstr>
      <vt:lpstr>理想气体  s  w,wt ,q的计算</vt:lpstr>
      <vt:lpstr>§4-3 理想气体热力过程的综合分析</vt:lpstr>
      <vt:lpstr>理想气体 n wn,wt,n,qn的计算</vt:lpstr>
      <vt:lpstr>幻灯片 17</vt:lpstr>
      <vt:lpstr>多变过程与基本过程的关系</vt:lpstr>
      <vt:lpstr>理想气体基本过程的计算</vt:lpstr>
      <vt:lpstr>理想气体   过程的p-v,T-s图</vt:lpstr>
      <vt:lpstr>理想气体   过程的p-v,T-s图</vt:lpstr>
      <vt:lpstr>理想气体    过程的p-v,T-s图</vt:lpstr>
      <vt:lpstr>理想气体   过程的p-v,T-s图</vt:lpstr>
      <vt:lpstr>理想气体基本过程的p-v,T-s图</vt:lpstr>
      <vt:lpstr>u在p-v,T-s图上的变化趋势</vt:lpstr>
      <vt:lpstr>h在p-v,T-s图上的变化趋势</vt:lpstr>
      <vt:lpstr>w在p-v,T-s图上的变化趋势</vt:lpstr>
      <vt:lpstr>wt在p-v,T-s图上的变化趋势</vt:lpstr>
      <vt:lpstr>q在p-v,T-s图上的变化趋势</vt:lpstr>
      <vt:lpstr>u,h,w,wt,q在p-v,T-s图上的变化趋势</vt:lpstr>
      <vt:lpstr>作图练习题(一)</vt:lpstr>
      <vt:lpstr>作图练习题(二)</vt:lpstr>
      <vt:lpstr>作图练习题(三)</vt:lpstr>
      <vt:lpstr>作图练习题(四)</vt:lpstr>
      <vt:lpstr>作图练习题(五)</vt:lpstr>
      <vt:lpstr>作图练习题(六)</vt:lpstr>
      <vt:lpstr>作图练习题(七)</vt:lpstr>
      <vt:lpstr>作图练习题(八)</vt:lpstr>
      <vt:lpstr>作图练习题(九)</vt:lpstr>
      <vt:lpstr>作图练习题(十)</vt:lpstr>
      <vt:lpstr>作图练习题(十一)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清华（TH）系列绿色制冷剂 TH  Series Of Environment-Friendly Refrigerants</dc:title>
  <dc:creator>dyy</dc:creator>
  <cp:lastModifiedBy>admin</cp:lastModifiedBy>
  <cp:revision>1313</cp:revision>
  <dcterms:created xsi:type="dcterms:W3CDTF">1999-06-28T01:28:00Z</dcterms:created>
  <dcterms:modified xsi:type="dcterms:W3CDTF">2018-05-08T15:59:20Z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