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gif" ContentType="image/gi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359" r:id="rId3"/>
    <p:sldId id="365" r:id="rId5"/>
    <p:sldId id="404" r:id="rId6"/>
    <p:sldId id="406" r:id="rId7"/>
    <p:sldId id="367" r:id="rId8"/>
    <p:sldId id="366" r:id="rId9"/>
    <p:sldId id="369" r:id="rId10"/>
    <p:sldId id="444" r:id="rId11"/>
    <p:sldId id="445" r:id="rId12"/>
    <p:sldId id="446" r:id="rId13"/>
    <p:sldId id="447" r:id="rId14"/>
    <p:sldId id="456" r:id="rId15"/>
    <p:sldId id="448" r:id="rId16"/>
    <p:sldId id="457" r:id="rId17"/>
    <p:sldId id="449" r:id="rId18"/>
    <p:sldId id="450" r:id="rId19"/>
    <p:sldId id="466" r:id="rId20"/>
    <p:sldId id="451" r:id="rId21"/>
    <p:sldId id="452" r:id="rId22"/>
    <p:sldId id="453" r:id="rId23"/>
    <p:sldId id="454" r:id="rId24"/>
    <p:sldId id="455" r:id="rId25"/>
    <p:sldId id="473" r:id="rId26"/>
    <p:sldId id="467" r:id="rId27"/>
  </p:sldIdLst>
  <p:sldSz cx="9144000" cy="6858000" type="screen4x3"/>
  <p:notesSz cx="6858000" cy="9144000"/>
  <p:defaultTextStyle>
    <a:defPPr>
      <a:defRPr lang="zh-CN"/>
    </a:defPPr>
    <a:lvl1pPr marL="0" lvl="0" indent="0" algn="ctr" defTabSz="914400" rtl="0" eaLnBrk="1" fontAlgn="base" latinLnBrk="0" hangingPunct="1">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1" i="0" u="none" kern="1200" baseline="0">
        <a:solidFill>
          <a:srgbClr val="FF0000"/>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5BCE"/>
    <a:srgbClr val="FF0000"/>
    <a:srgbClr val="993300"/>
    <a:srgbClr val="FF00FF"/>
    <a:srgbClr val="0000FF"/>
    <a:srgbClr val="FF9933"/>
    <a:srgbClr val="333399"/>
    <a:srgbClr val="008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224"/>
    <p:restoredTop sz="97906"/>
  </p:normalViewPr>
  <p:slideViewPr>
    <p:cSldViewPr showGuides="1">
      <p:cViewPr varScale="1">
        <p:scale>
          <a:sx n="89" d="100"/>
          <a:sy n="89" d="100"/>
        </p:scale>
        <p:origin x="-1218" y="-108"/>
      </p:cViewPr>
      <p:guideLst>
        <p:guide orient="horz" pos="2110"/>
        <p:guide pos="273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e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31.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e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41.emf"/><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机械设计-CH03机械零件的强度</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b="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9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88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9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b="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fld id="{9A0DB2DC-4C9A-4742-B13C-FB6460FD3503}" type="slidenum">
              <a:rPr lang="en-US" altLang="zh-CN" sz="1200" b="0" dirty="0">
                <a:solidFill>
                  <a:schemeClr val="tx1"/>
                </a:solidFill>
              </a:rPr>
            </a:fld>
            <a:endParaRPr lang="en-US" altLang="zh-CN" sz="1200" b="0" dirty="0">
              <a:solidFill>
                <a:schemeClr val="tx1"/>
              </a:solidFill>
            </a:endParaRPr>
          </a:p>
        </p:txBody>
      </p:sp>
    </p:spTree>
  </p:cSld>
  <p:clrMap bg1="lt1" tx1="dk1" bg2="lt2" tx2="dk2" accent1="accent1" accent2="accent2" accent3="accent3" accent4="accent4" accent5="accent5" accent6="accent6" hlink="hlink" folHlink="folHlink"/>
  <p:hf sldNum="0" ft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22529"/>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2531" name="文本占位符 22530"/>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p>
            <a:pPr lvl="0"/>
            <a:endParaRPr dirty="0"/>
          </a:p>
        </p:txBody>
      </p:sp>
      <p:sp>
        <p:nvSpPr>
          <p:cNvPr id="3" name="页眉占位符 2"/>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1" name="Rectangle 2"/>
          <p:cNvSpPr>
            <a:spLocks noRot="1" noTextEdit="1"/>
          </p:cNvSpPr>
          <p:nvPr>
            <p:ph type="sldImg"/>
          </p:nvPr>
        </p:nvSpPr>
        <p:spPr/>
      </p:sp>
      <p:sp>
        <p:nvSpPr>
          <p:cNvPr id="104452" name="Rectangle 3"/>
          <p:cNvSpPr>
            <a:spLocks noGrp="1"/>
          </p:cNvSpPr>
          <p:nvPr>
            <p:ph type="body" idx="1"/>
          </p:nvPr>
        </p:nvSpPr>
        <p:spPr>
          <a:xfrm>
            <a:off x="914400" y="4343400"/>
            <a:ext cx="5029200" cy="4114800"/>
          </a:xfrm>
        </p:spPr>
        <p:txBody>
          <a:bodyPr wrap="square" lIns="91440" tIns="45720" rIns="91440" bIns="45720" anchor="t"/>
          <a:p>
            <a:pPr lvl="0" eaLnBrk="1" hangingPunct="1"/>
            <a:r>
              <a:rPr lang="zh-CN" altLang="en-US" dirty="0"/>
              <a:t>注：零件承受静载荷时不仅产生静应力，有时也能产生变应力。如：承受静载荷的回转运动或周期性运动的零件将产生变应力。</a:t>
            </a:r>
            <a:endParaRPr lang="zh-CN" altLang="en-US" dirty="0"/>
          </a:p>
          <a:p>
            <a:pPr lvl="0" eaLnBrk="1" hangingPunct="1"/>
            <a:endParaRPr lang="zh-CN" altLang="en-US" dirty="0"/>
          </a:p>
          <a:p>
            <a:pPr lvl="0" eaLnBrk="1" hangingPunct="1"/>
            <a:endParaRPr lang="en-US" altLang="zh-CN" dirty="0"/>
          </a:p>
        </p:txBody>
      </p:sp>
      <p:sp>
        <p:nvSpPr>
          <p:cNvPr id="2" name="页眉占位符 1"/>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机械设计-CH03机械零件的强度</a:t>
            </a: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5400" b="0"/>
            </a:lvl1pPr>
          </a:lstStyle>
          <a:p>
            <a:pPr fontAlgn="auto"/>
            <a:r>
              <a:rPr lang="zh-CN" altLang="en-US" strike="noStrike" noProof="1" dirty="0"/>
              <a:t>单击此处编辑标题</a:t>
            </a:r>
            <a:endParaRPr lang="zh-CN" altLang="en-US" strike="noStrike" noProof="1" dirty="0"/>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dirty="0"/>
              <a:t>单击此处编辑母版副标题样式</a:t>
            </a:r>
            <a:endParaRPr lang="zh-CN" altLang="en-US" strike="noStrike" noProof="1"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3"/>
            <a:ext cx="7886700" cy="5558971"/>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2" name="日期占位符 1"/>
          <p:cNvSpPr>
            <a:spLocks noGrp="1"/>
          </p:cNvSpPr>
          <p:nvPr>
            <p:ph type="dt" sz="half" idx="14"/>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5"/>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6"/>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idx="1"/>
          </p:nvPr>
        </p:nvSpPr>
        <p:spPr/>
        <p:txBody>
          <a:bodyPr/>
          <a:lstStyle>
            <a:lvl1pPr>
              <a:defRPr sz="1800"/>
            </a:lvl1pPr>
            <a:lvl2pPr>
              <a:defRPr sz="1500"/>
            </a:lvl2pPr>
            <a:lvl3pPr>
              <a:defRPr sz="1350"/>
            </a:lvl3pPr>
            <a:lvl4pPr>
              <a:defRPr sz="1350"/>
            </a:lvl4pPr>
            <a:lvl5pPr>
              <a:defRPr sz="1350"/>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628650" y="2187443"/>
            <a:ext cx="7886700" cy="2483115"/>
          </a:xfrm>
        </p:spPr>
        <p:txBody>
          <a:bodyPr>
            <a:normAutofit/>
          </a:bodyPr>
          <a:lstStyle>
            <a:lvl1pPr algn="ctr">
              <a:defRPr sz="4500" b="0"/>
            </a:lvl1pPr>
          </a:lstStyle>
          <a:p>
            <a:pPr fontAlgn="auto"/>
            <a:r>
              <a:rPr lang="zh-CN" altLang="en-US" strike="noStrike" noProof="1" dirty="0"/>
              <a:t>单击此处编辑标题</a:t>
            </a:r>
            <a:endParaRPr lang="zh-CN" altLang="en-US" strike="noStrike" noProof="1" dirty="0"/>
          </a:p>
        </p:txBody>
      </p:sp>
      <p:sp>
        <p:nvSpPr>
          <p:cNvPr id="2" name="日期占位符 1"/>
          <p:cNvSpPr>
            <a:spLocks noGrp="1"/>
          </p:cNvSpPr>
          <p:nvPr>
            <p:ph type="dt" sz="half" idx="10"/>
          </p:nvPr>
        </p:nvSpPr>
        <p:spPr/>
        <p:txBody>
          <a:bodyPr/>
          <a:p>
            <a:pPr fontAlgn="auto"/>
            <a:fld id="{D997B5FA-0921-464F-AAE1-844C04324D75}" type="datetimeFigureOut">
              <a:rPr lang="zh-CN" altLang="en-US" strike="noStrike" noProof="1" smtClean="0">
                <a:latin typeface="黑体" panose="02010609060101010101" pitchFamily="2" charset="-122"/>
                <a:ea typeface="黑体" panose="02010609060101010101" pitchFamily="2" charset="-122"/>
                <a:cs typeface="+mn-cs"/>
              </a:rPr>
            </a:fld>
            <a:endParaRPr lang="zh-CN" altLang="en-US" strike="noStrike" noProof="1" dirty="0"/>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565CE74E-AB26-4998-AD42-012C4C1AD076}" type="slidenum">
              <a:rPr lang="zh-CN" altLang="en-US" strike="noStrike" noProof="1" smtClean="0">
                <a:latin typeface="黑体" panose="02010609060101010101" pitchFamily="2" charset="-122"/>
                <a:ea typeface="黑体" panose="02010609060101010101" pitchFamily="2" charset="-122"/>
                <a:cs typeface="+mn-cs"/>
              </a:rPr>
            </a:fld>
            <a:endParaRPr lang="zh-CN" alt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内容占位符 3"/>
          <p:cNvSpPr>
            <a:spLocks noGrp="1"/>
          </p:cNvSpPr>
          <p:nvPr>
            <p:ph sz="half" idx="2"/>
          </p:nvPr>
        </p:nvSpPr>
        <p:spPr>
          <a:xfrm>
            <a:off x="4629150" y="1825625"/>
            <a:ext cx="3886200" cy="4351338"/>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nchor="ctr" anchorCtr="0"/>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9841" y="1744961"/>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单击此处编辑母版文本样式</a:t>
            </a:r>
            <a:endParaRPr lang="zh-CN" altLang="en-US" strike="noStrike" noProof="1" dirty="0"/>
          </a:p>
        </p:txBody>
      </p:sp>
      <p:sp>
        <p:nvSpPr>
          <p:cNvPr id="4" name="内容占位符 3"/>
          <p:cNvSpPr>
            <a:spLocks noGrp="1"/>
          </p:cNvSpPr>
          <p:nvPr>
            <p:ph sz="half" idx="2"/>
          </p:nvPr>
        </p:nvSpPr>
        <p:spPr>
          <a:xfrm>
            <a:off x="629841" y="2615609"/>
            <a:ext cx="3868340" cy="3574054"/>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文本占位符 4"/>
          <p:cNvSpPr>
            <a:spLocks noGrp="1"/>
          </p:cNvSpPr>
          <p:nvPr>
            <p:ph type="body" sz="quarter" idx="3"/>
          </p:nvPr>
        </p:nvSpPr>
        <p:spPr>
          <a:xfrm>
            <a:off x="4629150" y="1744961"/>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单击此处编辑母版文本样式</a:t>
            </a:r>
            <a:endParaRPr lang="zh-CN" altLang="en-US" strike="noStrike" noProof="1" dirty="0"/>
          </a:p>
        </p:txBody>
      </p:sp>
      <p:sp>
        <p:nvSpPr>
          <p:cNvPr id="6" name="内容占位符 5"/>
          <p:cNvSpPr>
            <a:spLocks noGrp="1"/>
          </p:cNvSpPr>
          <p:nvPr>
            <p:ph sz="quarter" idx="4"/>
          </p:nvPr>
        </p:nvSpPr>
        <p:spPr>
          <a:xfrm>
            <a:off x="4629150" y="2615609"/>
            <a:ext cx="3887391" cy="3574054"/>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2159000"/>
            <a:ext cx="4286250" cy="1382450"/>
          </a:xfrm>
        </p:spPr>
        <p:txBody>
          <a:bodyPr anchor="b" anchorCtr="0">
            <a:normAutofit/>
          </a:bodyPr>
          <a:lstStyle>
            <a:lvl1pPr algn="ctr">
              <a:defRPr sz="6000" b="0">
                <a:solidFill>
                  <a:schemeClr val="tx1"/>
                </a:solidFill>
              </a:defRPr>
            </a:lvl1pPr>
          </a:lstStyle>
          <a:p>
            <a:pPr fontAlgn="auto"/>
            <a:r>
              <a:rPr lang="zh-CN" altLang="en-US" strike="noStrike" noProof="1" dirty="0"/>
              <a:t>编辑标题</a:t>
            </a:r>
            <a:endParaRPr lang="zh-CN" altLang="en-US" strike="noStrike" noProof="1" dirty="0"/>
          </a:p>
        </p:txBody>
      </p:sp>
      <p:sp>
        <p:nvSpPr>
          <p:cNvPr id="37" name="内容占位符 36"/>
          <p:cNvSpPr>
            <a:spLocks noGrp="1"/>
          </p:cNvSpPr>
          <p:nvPr>
            <p:ph sz="quarter" idx="13" hasCustomPrompt="1"/>
          </p:nvPr>
        </p:nvSpPr>
        <p:spPr>
          <a:xfrm>
            <a:off x="2428875" y="3733201"/>
            <a:ext cx="4286250" cy="1185937"/>
          </a:xfrm>
        </p:spPr>
        <p:txBody>
          <a:bodyPr>
            <a:normAutofit/>
          </a:bodyPr>
          <a:lstStyle>
            <a:lvl1pPr marL="0" indent="0" algn="ctr">
              <a:buNone/>
              <a:defRPr sz="2400">
                <a:solidFill>
                  <a:schemeClr val="tx1"/>
                </a:solidFill>
              </a:defRPr>
            </a:lvl1pPr>
          </a:lstStyle>
          <a:p>
            <a:pPr lvl="0" fontAlgn="auto"/>
            <a:r>
              <a:rPr lang="zh-CN" altLang="en-US" strike="noStrike" noProof="1" dirty="0"/>
              <a:t>编辑文本</a:t>
            </a:r>
            <a:endParaRPr lang="zh-CN" altLang="en-US" strike="noStrike" noProof="1" dirty="0"/>
          </a:p>
        </p:txBody>
      </p:sp>
      <p:sp>
        <p:nvSpPr>
          <p:cNvPr id="3" name="日期占位符 2"/>
          <p:cNvSpPr>
            <a:spLocks noGrp="1"/>
          </p:cNvSpPr>
          <p:nvPr>
            <p:ph type="dt" sz="half" idx="14"/>
          </p:nvPr>
        </p:nvSpPr>
        <p:spPr/>
        <p:txBody>
          <a:bodyPr/>
          <a:p>
            <a:pPr fontAlgn="auto"/>
            <a:fld id="{D997B5FA-0921-464F-AAE1-844C04324D75}" type="datetimeFigureOut">
              <a:rPr lang="zh-CN" altLang="en-US" strike="noStrike" noProof="1" smtClean="0">
                <a:latin typeface="黑体" panose="02010609060101010101" pitchFamily="2" charset="-122"/>
                <a:ea typeface="黑体" panose="02010609060101010101" pitchFamily="2" charset="-122"/>
                <a:cs typeface="+mn-cs"/>
              </a:rPr>
            </a:fld>
            <a:endParaRPr lang="zh-CN" altLang="en-US" strike="noStrike" noProof="1" dirty="0"/>
          </a:p>
        </p:txBody>
      </p:sp>
      <p:sp>
        <p:nvSpPr>
          <p:cNvPr id="4" name="页脚占位符 3"/>
          <p:cNvSpPr>
            <a:spLocks noGrp="1"/>
          </p:cNvSpPr>
          <p:nvPr>
            <p:ph type="ftr" sz="quarter" idx="15"/>
          </p:nvPr>
        </p:nvSpPr>
        <p:spPr/>
        <p:txBody>
          <a:bodyPr/>
          <a:p>
            <a:pPr fontAlgn="auto"/>
            <a:endParaRPr lang="zh-CN" altLang="en-US" strike="noStrike" noProof="1"/>
          </a:p>
        </p:txBody>
      </p:sp>
      <p:sp>
        <p:nvSpPr>
          <p:cNvPr id="5" name="灯片编号占位符 4"/>
          <p:cNvSpPr>
            <a:spLocks noGrp="1"/>
          </p:cNvSpPr>
          <p:nvPr>
            <p:ph type="sldNum" sz="quarter" idx="16"/>
          </p:nvPr>
        </p:nvSpPr>
        <p:spPr/>
        <p:txBody>
          <a:bodyPr/>
          <a:p>
            <a:pPr fontAlgn="auto"/>
            <a:fld id="{565CE74E-AB26-4998-AD42-012C4C1AD076}" type="slidenum">
              <a:rPr lang="zh-CN" altLang="en-US" strike="noStrike" noProof="1" smtClean="0">
                <a:latin typeface="黑体" panose="02010609060101010101" pitchFamily="2" charset="-122"/>
                <a:ea typeface="黑体" panose="02010609060101010101" pitchFamily="2" charset="-122"/>
                <a:cs typeface="+mn-cs"/>
              </a:rPr>
            </a:fld>
            <a:endParaRPr lang="zh-CN" alt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713673"/>
            <a:ext cx="3511241" cy="1428161"/>
          </a:xfrm>
        </p:spPr>
        <p:txBody>
          <a:bodyPr anchor="t" anchorCtr="0">
            <a:normAutofit/>
          </a:bodyPr>
          <a:lstStyle>
            <a:lvl1pPr>
              <a:defRPr sz="2700"/>
            </a:lvl1pPr>
          </a:lstStyle>
          <a:p>
            <a:pPr fontAlgn="auto"/>
            <a:r>
              <a:rPr lang="zh-CN" altLang="en-US" strike="noStrike" noProof="1" dirty="0"/>
              <a:t>单击此处编辑标题</a:t>
            </a:r>
            <a:endParaRPr lang="zh-CN" altLang="en-US" strike="noStrike" noProof="1" dirty="0"/>
          </a:p>
        </p:txBody>
      </p:sp>
      <p:sp>
        <p:nvSpPr>
          <p:cNvPr id="3" name="图片占位符 2"/>
          <p:cNvSpPr>
            <a:spLocks noGrp="1" noChangeAspect="1"/>
          </p:cNvSpPr>
          <p:nvPr>
            <p:ph type="pic" idx="1"/>
          </p:nvPr>
        </p:nvSpPr>
        <p:spPr>
          <a:xfrm>
            <a:off x="4231888" y="713673"/>
            <a:ext cx="4283912"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endParaRPr lang="zh-CN" altLang="en-US" strike="noStrike" noProof="1" dirty="0"/>
          </a:p>
        </p:txBody>
      </p:sp>
      <p:sp>
        <p:nvSpPr>
          <p:cNvPr id="4" name="文本占位符 3"/>
          <p:cNvSpPr>
            <a:spLocks noGrp="1"/>
          </p:cNvSpPr>
          <p:nvPr>
            <p:ph type="body" sz="half" idx="2"/>
          </p:nvPr>
        </p:nvSpPr>
        <p:spPr>
          <a:xfrm>
            <a:off x="628650" y="2313873"/>
            <a:ext cx="3511241" cy="3811588"/>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dirty="0"/>
              <a:t>单击此处编辑母版文本样式</a:t>
            </a:r>
            <a:endParaRPr lang="zh-CN" altLang="en-US" strike="noStrike" noProof="1" dirty="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365125"/>
            <a:ext cx="681676" cy="5811838"/>
          </a:xfrm>
        </p:spPr>
        <p:txBody>
          <a:bodyPr vert="eaVert">
            <a:normAutofit/>
          </a:bodyPr>
          <a:lstStyle>
            <a:lvl1pPr>
              <a:defRPr sz="3300"/>
            </a:lvl1pPr>
          </a:lstStyle>
          <a:p>
            <a:pPr fontAlgn="auto"/>
            <a:r>
              <a:rPr lang="zh-CN" altLang="en-US" strike="noStrike" noProof="1" dirty="0"/>
              <a:t>单击此处编辑标题</a:t>
            </a:r>
            <a:endParaRPr lang="zh-CN" altLang="en-US" strike="noStrike" noProof="1" dirty="0"/>
          </a:p>
        </p:txBody>
      </p:sp>
      <p:sp>
        <p:nvSpPr>
          <p:cNvPr id="3" name="竖排文字占位符 2"/>
          <p:cNvSpPr>
            <a:spLocks noGrp="1"/>
          </p:cNvSpPr>
          <p:nvPr>
            <p:ph type="body" orient="vert" idx="1"/>
          </p:nvPr>
        </p:nvSpPr>
        <p:spPr>
          <a:xfrm>
            <a:off x="628649" y="365125"/>
            <a:ext cx="7084832" cy="5811838"/>
          </a:xfrm>
        </p:spPr>
        <p:txBody>
          <a:bodyPr vert="eaVert"/>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4.png"/><Relationship Id="rId17" Type="http://schemas.openxmlformats.org/officeDocument/2006/relationships/image" Target="../media/image3.GIF"/><Relationship Id="rId16" Type="http://schemas.openxmlformats.org/officeDocument/2006/relationships/image" Target="../media/image2.GIF"/><Relationship Id="rId15" Type="http://schemas.openxmlformats.org/officeDocument/2006/relationships/image" Target="../media/image1.jpeg"/><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1026" name="标题占位符 1"/>
          <p:cNvSpPr>
            <a:spLocks noGrp="1"/>
          </p:cNvSpPr>
          <p:nvPr>
            <p:ph type="title"/>
            <p:custDataLst>
              <p:tags r:id="rId12"/>
            </p:custDataLst>
          </p:nvPr>
        </p:nvSpPr>
        <p:spPr>
          <a:xfrm>
            <a:off x="1587500" y="114935"/>
            <a:ext cx="6305550" cy="979805"/>
          </a:xfrm>
          <a:prstGeom prst="rect">
            <a:avLst/>
          </a:prstGeom>
          <a:noFill/>
          <a:ln w="9525">
            <a:noFill/>
          </a:ln>
        </p:spPr>
        <p:txBody>
          <a:bodyPr vert="horz" lIns="91440" tIns="45720" rIns="91440" bIns="45720" anchor="ctr"/>
          <a:p>
            <a:pPr lvl="0"/>
            <a:r>
              <a:rPr lang="zh-CN" altLang="en-US" dirty="0"/>
              <a:t>单击此处编辑母版标题样式</a:t>
            </a:r>
            <a:endParaRPr lang="zh-CN" altLang="en-US" dirty="0"/>
          </a:p>
        </p:txBody>
      </p:sp>
      <p:sp>
        <p:nvSpPr>
          <p:cNvPr id="1027" name="文本占位符 2"/>
          <p:cNvSpPr>
            <a:spLocks noGrp="1"/>
          </p:cNvSpPr>
          <p:nvPr>
            <p:ph type="body"/>
            <p:custDataLst>
              <p:tags r:id="rId13"/>
            </p:custDataLst>
          </p:nvPr>
        </p:nvSpPr>
        <p:spPr>
          <a:xfrm>
            <a:off x="628650" y="1825625"/>
            <a:ext cx="7886700" cy="4351338"/>
          </a:xfrm>
          <a:prstGeom prst="rect">
            <a:avLst/>
          </a:prstGeom>
          <a:noFill/>
          <a:ln w="9525">
            <a:noFill/>
          </a:ln>
        </p:spPr>
        <p:txBody>
          <a:bodyPr vert="horz" lIns="91440" tIns="45720" rIns="91440" bIns="45720" anchor="t"/>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900">
                <a:solidFill>
                  <a:schemeClr val="bg1">
                    <a:lumMod val="50000"/>
                  </a:schemeClr>
                </a:solidFill>
                <a:latin typeface="黑体" panose="02010609060101010101" pitchFamily="2" charset="-122"/>
                <a:ea typeface="黑体" panose="0201060906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900">
                <a:solidFill>
                  <a:schemeClr val="bg1">
                    <a:lumMod val="50000"/>
                  </a:schemeClr>
                </a:solidFill>
                <a:latin typeface="黑体" panose="02010609060101010101" pitchFamily="2" charset="-122"/>
                <a:ea typeface="黑体" panose="0201060906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900">
                <a:solidFill>
                  <a:schemeClr val="bg1">
                    <a:lumMod val="50000"/>
                  </a:schemeClr>
                </a:solidFill>
                <a:latin typeface="黑体" panose="02010609060101010101" pitchFamily="2" charset="-122"/>
                <a:ea typeface="黑体" panose="02010609060101010101" pitchFamily="2" charset="-122"/>
              </a:defRPr>
            </a:lvl1p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800" strike="noStrike" noProof="1"/>
          </a:p>
        </p:txBody>
      </p:sp>
      <p:pic>
        <p:nvPicPr>
          <p:cNvPr id="1032" name="图片 2088" descr="e1134"/>
          <p:cNvPicPr>
            <a:picLocks noChangeAspect="1"/>
          </p:cNvPicPr>
          <p:nvPr userDrawn="1"/>
        </p:nvPicPr>
        <p:blipFill>
          <a:blip r:embed="rId15"/>
          <a:stretch>
            <a:fillRect/>
          </a:stretch>
        </p:blipFill>
        <p:spPr>
          <a:xfrm flipV="1">
            <a:off x="0" y="701675"/>
            <a:ext cx="9115425" cy="119063"/>
          </a:xfrm>
          <a:prstGeom prst="rect">
            <a:avLst/>
          </a:prstGeom>
          <a:noFill/>
          <a:ln w="9525">
            <a:noFill/>
          </a:ln>
        </p:spPr>
      </p:pic>
      <p:pic>
        <p:nvPicPr>
          <p:cNvPr id="1034" name="图片 2090" descr="gear8"/>
          <p:cNvPicPr>
            <a:picLocks noChangeAspect="1"/>
          </p:cNvPicPr>
          <p:nvPr userDrawn="1"/>
        </p:nvPicPr>
        <p:blipFill>
          <a:blip r:embed="rId15"/>
          <a:stretch>
            <a:fillRect/>
          </a:stretch>
        </p:blipFill>
        <p:spPr>
          <a:xfrm>
            <a:off x="192881" y="266700"/>
            <a:ext cx="607219" cy="523875"/>
          </a:xfrm>
          <a:prstGeom prst="rect">
            <a:avLst/>
          </a:prstGeom>
          <a:noFill/>
          <a:ln w="9525">
            <a:noFill/>
          </a:ln>
        </p:spPr>
      </p:pic>
      <p:pic>
        <p:nvPicPr>
          <p:cNvPr id="1035" name="图片 1066"/>
          <p:cNvPicPr>
            <a:picLocks noChangeAspect="1"/>
          </p:cNvPicPr>
          <p:nvPr userDrawn="1"/>
        </p:nvPicPr>
        <p:blipFill>
          <a:blip r:embed="rId15"/>
          <a:stretch>
            <a:fillRect/>
          </a:stretch>
        </p:blipFill>
        <p:spPr>
          <a:xfrm>
            <a:off x="7893844" y="-6350"/>
            <a:ext cx="541735" cy="715963"/>
          </a:xfrm>
          <a:prstGeom prst="rect">
            <a:avLst/>
          </a:prstGeom>
          <a:noFill/>
          <a:ln w="9525">
            <a:noFill/>
          </a:ln>
        </p:spPr>
      </p:pic>
      <p:pic>
        <p:nvPicPr>
          <p:cNvPr id="3075" name="图片 2088" descr="e1134"/>
          <p:cNvPicPr>
            <a:picLocks noChangeAspect="1"/>
          </p:cNvPicPr>
          <p:nvPr userDrawn="1"/>
        </p:nvPicPr>
        <p:blipFill>
          <a:blip r:embed="rId16"/>
          <a:stretch>
            <a:fillRect/>
          </a:stretch>
        </p:blipFill>
        <p:spPr>
          <a:xfrm>
            <a:off x="0" y="741045"/>
            <a:ext cx="8964930" cy="88265"/>
          </a:xfrm>
          <a:prstGeom prst="rect">
            <a:avLst/>
          </a:prstGeom>
          <a:noFill/>
          <a:ln w="9525">
            <a:noFill/>
          </a:ln>
        </p:spPr>
      </p:pic>
      <p:sp>
        <p:nvSpPr>
          <p:cNvPr id="3076" name="矩形 2089"/>
          <p:cNvSpPr/>
          <p:nvPr userDrawn="1"/>
        </p:nvSpPr>
        <p:spPr>
          <a:xfrm>
            <a:off x="95250" y="104775"/>
            <a:ext cx="1247775" cy="492125"/>
          </a:xfrm>
          <a:prstGeom prst="rect">
            <a:avLst/>
          </a:prstGeom>
        </p:spPr>
        <p:txBody>
          <a:bodyPr wrap="none" fromWordArt="1">
            <a:prstTxWarp prst="textArchUp">
              <a:avLst>
                <a:gd name="adj" fmla="val 10800000"/>
              </a:avLst>
            </a:prstTxWarp>
            <a:normAutofit/>
          </a:bodyPr>
          <a:p>
            <a:pPr algn="ctr"/>
            <a:r>
              <a:rPr lang="zh-CN" altLang="en-US" sz="2000">
                <a:ln w="9525" cap="flat" cmpd="sng">
                  <a:solidFill>
                    <a:srgbClr val="993300"/>
                  </a:solidFill>
                  <a:prstDash val="solid"/>
                  <a:round/>
                  <a:headEnd type="none" w="med" len="med"/>
                  <a:tailEnd type="none" w="med" len="med"/>
                </a:ln>
                <a:solidFill>
                  <a:schemeClr val="tx2"/>
                </a:solidFill>
                <a:latin typeface="隶书" panose="02010509060101010101" charset="-122"/>
                <a:ea typeface="隶书" panose="02010509060101010101" charset="-122"/>
              </a:rPr>
              <a:t>机械设计</a:t>
            </a:r>
            <a:endParaRPr lang="zh-CN" altLang="en-US" sz="2000">
              <a:ln w="9525" cap="flat" cmpd="sng">
                <a:solidFill>
                  <a:srgbClr val="993300"/>
                </a:solidFill>
                <a:prstDash val="solid"/>
                <a:round/>
                <a:headEnd type="none" w="med" len="med"/>
                <a:tailEnd type="none" w="med" len="med"/>
              </a:ln>
              <a:solidFill>
                <a:schemeClr val="tx2"/>
              </a:solidFill>
              <a:latin typeface="隶书" panose="02010509060101010101" charset="-122"/>
              <a:ea typeface="隶书" panose="02010509060101010101" charset="-122"/>
            </a:endParaRPr>
          </a:p>
        </p:txBody>
      </p:sp>
      <p:pic>
        <p:nvPicPr>
          <p:cNvPr id="3077" name="图片 2090" descr="gear8"/>
          <p:cNvPicPr>
            <a:picLocks noChangeAspect="1"/>
          </p:cNvPicPr>
          <p:nvPr userDrawn="1"/>
        </p:nvPicPr>
        <p:blipFill>
          <a:blip r:embed="rId17"/>
          <a:stretch>
            <a:fillRect/>
          </a:stretch>
        </p:blipFill>
        <p:spPr>
          <a:xfrm>
            <a:off x="257175" y="278130"/>
            <a:ext cx="809625" cy="523875"/>
          </a:xfrm>
          <a:prstGeom prst="rect">
            <a:avLst/>
          </a:prstGeom>
          <a:noFill/>
          <a:ln w="9525">
            <a:noFill/>
          </a:ln>
        </p:spPr>
      </p:pic>
      <p:pic>
        <p:nvPicPr>
          <p:cNvPr id="3078" name="图片 1066"/>
          <p:cNvPicPr>
            <a:picLocks noChangeAspect="1"/>
          </p:cNvPicPr>
          <p:nvPr userDrawn="1"/>
        </p:nvPicPr>
        <p:blipFill>
          <a:blip r:embed="rId18"/>
          <a:stretch>
            <a:fillRect/>
          </a:stretch>
        </p:blipFill>
        <p:spPr>
          <a:xfrm>
            <a:off x="7367905" y="-6350"/>
            <a:ext cx="722313" cy="715963"/>
          </a:xfrm>
          <a:prstGeom prst="rect">
            <a:avLst/>
          </a:prstGeom>
          <a:noFill/>
          <a:ln w="9525">
            <a:noFill/>
          </a:ln>
        </p:spPr>
      </p:pic>
      <p:grpSp>
        <p:nvGrpSpPr>
          <p:cNvPr id="3079" name="组合 1031"/>
          <p:cNvGrpSpPr/>
          <p:nvPr userDrawn="1"/>
        </p:nvGrpSpPr>
        <p:grpSpPr>
          <a:xfrm>
            <a:off x="8324215" y="86360"/>
            <a:ext cx="792163" cy="1295400"/>
            <a:chOff x="0" y="0"/>
            <a:chExt cx="528" cy="864"/>
          </a:xfrm>
        </p:grpSpPr>
        <p:sp>
          <p:nvSpPr>
            <p:cNvPr id="3080" name="椭圆 1032"/>
            <p:cNvSpPr/>
            <p:nvPr/>
          </p:nvSpPr>
          <p:spPr>
            <a:xfrm>
              <a:off x="0" y="0"/>
              <a:ext cx="80" cy="80"/>
            </a:xfrm>
            <a:prstGeom prst="ellipse">
              <a:avLst/>
            </a:prstGeom>
            <a:solidFill>
              <a:schemeClr val="tx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81" name="椭圆 1033"/>
            <p:cNvSpPr/>
            <p:nvPr/>
          </p:nvSpPr>
          <p:spPr>
            <a:xfrm>
              <a:off x="112" y="0"/>
              <a:ext cx="80" cy="80"/>
            </a:xfrm>
            <a:prstGeom prst="ellipse">
              <a:avLst/>
            </a:prstGeom>
            <a:solidFill>
              <a:schemeClr val="tx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82" name="椭圆 1034"/>
            <p:cNvSpPr/>
            <p:nvPr/>
          </p:nvSpPr>
          <p:spPr>
            <a:xfrm>
              <a:off x="224" y="0"/>
              <a:ext cx="80" cy="80"/>
            </a:xfrm>
            <a:prstGeom prst="ellipse">
              <a:avLst/>
            </a:prstGeom>
            <a:solidFill>
              <a:schemeClr val="tx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83" name="椭圆 1035"/>
            <p:cNvSpPr/>
            <p:nvPr/>
          </p:nvSpPr>
          <p:spPr>
            <a:xfrm>
              <a:off x="0" y="112"/>
              <a:ext cx="80" cy="80"/>
            </a:xfrm>
            <a:prstGeom prst="ellipse">
              <a:avLst/>
            </a:prstGeom>
            <a:solidFill>
              <a:schemeClr val="tx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84" name="椭圆 1036"/>
            <p:cNvSpPr/>
            <p:nvPr/>
          </p:nvSpPr>
          <p:spPr>
            <a:xfrm>
              <a:off x="112" y="112"/>
              <a:ext cx="80" cy="80"/>
            </a:xfrm>
            <a:prstGeom prst="ellipse">
              <a:avLst/>
            </a:prstGeom>
            <a:solidFill>
              <a:schemeClr val="tx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85" name="椭圆 1037"/>
            <p:cNvSpPr/>
            <p:nvPr/>
          </p:nvSpPr>
          <p:spPr>
            <a:xfrm>
              <a:off x="224" y="112"/>
              <a:ext cx="80" cy="80"/>
            </a:xfrm>
            <a:prstGeom prst="ellipse">
              <a:avLst/>
            </a:prstGeom>
            <a:solidFill>
              <a:schemeClr val="tx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86" name="椭圆 1038"/>
            <p:cNvSpPr/>
            <p:nvPr/>
          </p:nvSpPr>
          <p:spPr>
            <a:xfrm>
              <a:off x="336" y="112"/>
              <a:ext cx="80" cy="80"/>
            </a:xfrm>
            <a:prstGeom prst="ellipse">
              <a:avLst/>
            </a:prstGeom>
            <a:solidFill>
              <a:schemeClr val="accent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87" name="椭圆 1039"/>
            <p:cNvSpPr/>
            <p:nvPr/>
          </p:nvSpPr>
          <p:spPr>
            <a:xfrm>
              <a:off x="0" y="224"/>
              <a:ext cx="80" cy="80"/>
            </a:xfrm>
            <a:prstGeom prst="ellipse">
              <a:avLst/>
            </a:prstGeom>
            <a:solidFill>
              <a:schemeClr val="tx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88" name="椭圆 1040"/>
            <p:cNvSpPr/>
            <p:nvPr/>
          </p:nvSpPr>
          <p:spPr>
            <a:xfrm>
              <a:off x="112" y="224"/>
              <a:ext cx="80" cy="80"/>
            </a:xfrm>
            <a:prstGeom prst="ellipse">
              <a:avLst/>
            </a:prstGeom>
            <a:solidFill>
              <a:schemeClr val="tx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89" name="椭圆 1041"/>
            <p:cNvSpPr/>
            <p:nvPr/>
          </p:nvSpPr>
          <p:spPr>
            <a:xfrm>
              <a:off x="224" y="224"/>
              <a:ext cx="80" cy="80"/>
            </a:xfrm>
            <a:prstGeom prst="ellipse">
              <a:avLst/>
            </a:prstGeom>
            <a:solidFill>
              <a:schemeClr val="accent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90" name="椭圆 1042"/>
            <p:cNvSpPr/>
            <p:nvPr/>
          </p:nvSpPr>
          <p:spPr>
            <a:xfrm>
              <a:off x="336" y="224"/>
              <a:ext cx="80" cy="80"/>
            </a:xfrm>
            <a:prstGeom prst="ellipse">
              <a:avLst/>
            </a:prstGeom>
            <a:solidFill>
              <a:schemeClr val="accent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91" name="椭圆 1043"/>
            <p:cNvSpPr/>
            <p:nvPr/>
          </p:nvSpPr>
          <p:spPr>
            <a:xfrm>
              <a:off x="448" y="224"/>
              <a:ext cx="80" cy="80"/>
            </a:xfrm>
            <a:prstGeom prst="ellipse">
              <a:avLst/>
            </a:prstGeom>
            <a:solidFill>
              <a:schemeClr val="accent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92" name="椭圆 1044"/>
            <p:cNvSpPr/>
            <p:nvPr/>
          </p:nvSpPr>
          <p:spPr>
            <a:xfrm>
              <a:off x="0" y="336"/>
              <a:ext cx="80" cy="80"/>
            </a:xfrm>
            <a:prstGeom prst="ellipse">
              <a:avLst/>
            </a:prstGeom>
            <a:solidFill>
              <a:schemeClr val="tx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93" name="椭圆 1045"/>
            <p:cNvSpPr/>
            <p:nvPr/>
          </p:nvSpPr>
          <p:spPr>
            <a:xfrm>
              <a:off x="112" y="336"/>
              <a:ext cx="80" cy="80"/>
            </a:xfrm>
            <a:prstGeom prst="ellipse">
              <a:avLst/>
            </a:prstGeom>
            <a:solidFill>
              <a:schemeClr val="accent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94" name="椭圆 1046"/>
            <p:cNvSpPr/>
            <p:nvPr/>
          </p:nvSpPr>
          <p:spPr>
            <a:xfrm>
              <a:off x="224" y="336"/>
              <a:ext cx="80" cy="80"/>
            </a:xfrm>
            <a:prstGeom prst="ellipse">
              <a:avLst/>
            </a:prstGeom>
            <a:solidFill>
              <a:schemeClr val="accent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95" name="椭圆 1047"/>
            <p:cNvSpPr/>
            <p:nvPr/>
          </p:nvSpPr>
          <p:spPr>
            <a:xfrm>
              <a:off x="336" y="336"/>
              <a:ext cx="80" cy="80"/>
            </a:xfrm>
            <a:prstGeom prst="ellipse">
              <a:avLst/>
            </a:prstGeom>
            <a:solidFill>
              <a:schemeClr val="accent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96" name="椭圆 1048"/>
            <p:cNvSpPr/>
            <p:nvPr/>
          </p:nvSpPr>
          <p:spPr>
            <a:xfrm>
              <a:off x="0" y="448"/>
              <a:ext cx="80" cy="80"/>
            </a:xfrm>
            <a:prstGeom prst="ellipse">
              <a:avLst/>
            </a:prstGeom>
            <a:solidFill>
              <a:schemeClr val="accent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97" name="椭圆 1049"/>
            <p:cNvSpPr/>
            <p:nvPr/>
          </p:nvSpPr>
          <p:spPr>
            <a:xfrm>
              <a:off x="112" y="448"/>
              <a:ext cx="80" cy="80"/>
            </a:xfrm>
            <a:prstGeom prst="ellipse">
              <a:avLst/>
            </a:prstGeom>
            <a:solidFill>
              <a:schemeClr val="accent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98" name="椭圆 1050"/>
            <p:cNvSpPr/>
            <p:nvPr/>
          </p:nvSpPr>
          <p:spPr>
            <a:xfrm>
              <a:off x="224" y="448"/>
              <a:ext cx="80" cy="80"/>
            </a:xfrm>
            <a:prstGeom prst="ellipse">
              <a:avLst/>
            </a:prstGeom>
            <a:solidFill>
              <a:schemeClr val="accent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099" name="椭圆 1051"/>
            <p:cNvSpPr/>
            <p:nvPr/>
          </p:nvSpPr>
          <p:spPr>
            <a:xfrm>
              <a:off x="336" y="448"/>
              <a:ext cx="80" cy="80"/>
            </a:xfrm>
            <a:prstGeom prst="ellipse">
              <a:avLst/>
            </a:prstGeom>
            <a:solidFill>
              <a:schemeClr val="accent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100" name="椭圆 1052"/>
            <p:cNvSpPr/>
            <p:nvPr/>
          </p:nvSpPr>
          <p:spPr>
            <a:xfrm>
              <a:off x="448" y="448"/>
              <a:ext cx="80" cy="80"/>
            </a:xfrm>
            <a:prstGeom prst="ellipse">
              <a:avLst/>
            </a:prstGeom>
            <a:solidFill>
              <a:schemeClr val="folHlink"/>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101" name="椭圆 1053"/>
            <p:cNvSpPr/>
            <p:nvPr/>
          </p:nvSpPr>
          <p:spPr>
            <a:xfrm>
              <a:off x="0" y="560"/>
              <a:ext cx="80" cy="80"/>
            </a:xfrm>
            <a:prstGeom prst="ellipse">
              <a:avLst/>
            </a:prstGeom>
            <a:solidFill>
              <a:schemeClr val="accent2"/>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102" name="椭圆 1054"/>
            <p:cNvSpPr/>
            <p:nvPr/>
          </p:nvSpPr>
          <p:spPr>
            <a:xfrm>
              <a:off x="112" y="560"/>
              <a:ext cx="80" cy="80"/>
            </a:xfrm>
            <a:prstGeom prst="ellipse">
              <a:avLst/>
            </a:prstGeom>
            <a:solidFill>
              <a:schemeClr val="accent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103" name="椭圆 1055"/>
            <p:cNvSpPr/>
            <p:nvPr/>
          </p:nvSpPr>
          <p:spPr>
            <a:xfrm>
              <a:off x="224" y="560"/>
              <a:ext cx="80" cy="80"/>
            </a:xfrm>
            <a:prstGeom prst="ellipse">
              <a:avLst/>
            </a:prstGeom>
            <a:solidFill>
              <a:schemeClr val="accent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104" name="椭圆 1056"/>
            <p:cNvSpPr/>
            <p:nvPr/>
          </p:nvSpPr>
          <p:spPr>
            <a:xfrm>
              <a:off x="336" y="560"/>
              <a:ext cx="80" cy="80"/>
            </a:xfrm>
            <a:prstGeom prst="ellipse">
              <a:avLst/>
            </a:prstGeom>
            <a:solidFill>
              <a:schemeClr val="folHlink"/>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105" name="椭圆 1057"/>
            <p:cNvSpPr/>
            <p:nvPr/>
          </p:nvSpPr>
          <p:spPr>
            <a:xfrm>
              <a:off x="0" y="672"/>
              <a:ext cx="80" cy="80"/>
            </a:xfrm>
            <a:prstGeom prst="ellipse">
              <a:avLst/>
            </a:prstGeom>
            <a:solidFill>
              <a:schemeClr val="accent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106" name="椭圆 1058"/>
            <p:cNvSpPr/>
            <p:nvPr/>
          </p:nvSpPr>
          <p:spPr>
            <a:xfrm>
              <a:off x="112" y="672"/>
              <a:ext cx="80" cy="80"/>
            </a:xfrm>
            <a:prstGeom prst="ellipse">
              <a:avLst/>
            </a:prstGeom>
            <a:solidFill>
              <a:schemeClr val="accent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107" name="椭圆 1059"/>
            <p:cNvSpPr/>
            <p:nvPr/>
          </p:nvSpPr>
          <p:spPr>
            <a:xfrm>
              <a:off x="224" y="672"/>
              <a:ext cx="80" cy="80"/>
            </a:xfrm>
            <a:prstGeom prst="ellipse">
              <a:avLst/>
            </a:prstGeom>
            <a:solidFill>
              <a:schemeClr val="folHlink"/>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108" name="椭圆 1060"/>
            <p:cNvSpPr/>
            <p:nvPr/>
          </p:nvSpPr>
          <p:spPr>
            <a:xfrm>
              <a:off x="336" y="672"/>
              <a:ext cx="80" cy="80"/>
            </a:xfrm>
            <a:prstGeom prst="ellipse">
              <a:avLst/>
            </a:prstGeom>
            <a:solidFill>
              <a:schemeClr val="folHlink"/>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109" name="椭圆 1061"/>
            <p:cNvSpPr/>
            <p:nvPr/>
          </p:nvSpPr>
          <p:spPr>
            <a:xfrm>
              <a:off x="112" y="784"/>
              <a:ext cx="80" cy="80"/>
            </a:xfrm>
            <a:prstGeom prst="ellipse">
              <a:avLst/>
            </a:prstGeom>
            <a:solidFill>
              <a:schemeClr val="folHlink"/>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3110" name="椭圆 1062"/>
            <p:cNvSpPr/>
            <p:nvPr/>
          </p:nvSpPr>
          <p:spPr>
            <a:xfrm>
              <a:off x="336" y="784"/>
              <a:ext cx="80" cy="80"/>
            </a:xfrm>
            <a:prstGeom prst="ellipse">
              <a:avLst/>
            </a:prstGeom>
            <a:solidFill>
              <a:schemeClr val="folHlink"/>
            </a:solidFill>
            <a:ln w="9525">
              <a:noFill/>
            </a:ln>
          </p:spPr>
          <p:txBody>
            <a:bodyPr anchor="t"/>
            <a:p>
              <a:endParaRPr lang="zh-CN" altLang="en-US">
                <a:latin typeface="Arial" panose="020B0604020202020204" pitchFamily="34" charset="0"/>
                <a:ea typeface="宋体" panose="02010600030101010101" pitchFamily="2" charset="-122"/>
              </a:endParaRPr>
            </a:p>
          </p:txBody>
        </p:sp>
      </p:grpSp>
      <p:sp>
        <p:nvSpPr>
          <p:cNvPr id="3111" name="直接连接符 1025"/>
          <p:cNvSpPr/>
          <p:nvPr userDrawn="1"/>
        </p:nvSpPr>
        <p:spPr>
          <a:xfrm>
            <a:off x="8161973" y="15875"/>
            <a:ext cx="0" cy="1524000"/>
          </a:xfrm>
          <a:prstGeom prst="line">
            <a:avLst/>
          </a:prstGeom>
          <a:ln w="9525" cap="flat" cmpd="sng">
            <a:solidFill>
              <a:schemeClr val="tx1"/>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slide" Target="slide1.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22.jpeg"/></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27.wmf"/><Relationship Id="rId7" Type="http://schemas.openxmlformats.org/officeDocument/2006/relationships/oleObject" Target="../embeddings/oleObject18.bin"/><Relationship Id="rId6" Type="http://schemas.openxmlformats.org/officeDocument/2006/relationships/image" Target="../media/image26.emf"/><Relationship Id="rId5" Type="http://schemas.openxmlformats.org/officeDocument/2006/relationships/oleObject" Target="../embeddings/oleObject17.bin"/><Relationship Id="rId4" Type="http://schemas.openxmlformats.org/officeDocument/2006/relationships/audio" Target="../media/audio1.wav"/><Relationship Id="rId3" Type="http://schemas.openxmlformats.org/officeDocument/2006/relationships/image" Target="../media/image25.jpeg"/><Relationship Id="rId2" Type="http://schemas.openxmlformats.org/officeDocument/2006/relationships/image" Target="../media/image24.wmf"/><Relationship Id="rId19" Type="http://schemas.openxmlformats.org/officeDocument/2006/relationships/notesSlide" Target="../notesSlides/notesSlide11.xml"/><Relationship Id="rId18" Type="http://schemas.openxmlformats.org/officeDocument/2006/relationships/vmlDrawing" Target="../drawings/vmlDrawing4.vml"/><Relationship Id="rId17" Type="http://schemas.openxmlformats.org/officeDocument/2006/relationships/slideLayout" Target="../slideLayouts/slideLayout2.xml"/><Relationship Id="rId16" Type="http://schemas.openxmlformats.org/officeDocument/2006/relationships/image" Target="../media/image31.wmf"/><Relationship Id="rId15" Type="http://schemas.openxmlformats.org/officeDocument/2006/relationships/oleObject" Target="../embeddings/oleObject22.bin"/><Relationship Id="rId14" Type="http://schemas.openxmlformats.org/officeDocument/2006/relationships/image" Target="../media/image30.wmf"/><Relationship Id="rId13" Type="http://schemas.openxmlformats.org/officeDocument/2006/relationships/oleObject" Target="../embeddings/oleObject21.bin"/><Relationship Id="rId12" Type="http://schemas.openxmlformats.org/officeDocument/2006/relationships/image" Target="../media/image29.wmf"/><Relationship Id="rId11" Type="http://schemas.openxmlformats.org/officeDocument/2006/relationships/oleObject" Target="../embeddings/oleObject20.bin"/><Relationship Id="rId10" Type="http://schemas.openxmlformats.org/officeDocument/2006/relationships/image" Target="../media/image28.wmf"/><Relationship Id="rId1"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xml"/><Relationship Id="rId7" Type="http://schemas.openxmlformats.org/officeDocument/2006/relationships/image" Target="../media/image36.wmf"/><Relationship Id="rId6" Type="http://schemas.openxmlformats.org/officeDocument/2006/relationships/oleObject" Target="../embeddings/oleObject26.bin"/><Relationship Id="rId5" Type="http://schemas.openxmlformats.org/officeDocument/2006/relationships/image" Target="../media/image35.wmf"/><Relationship Id="rId4" Type="http://schemas.openxmlformats.org/officeDocument/2006/relationships/oleObject" Target="../embeddings/oleObject25.bin"/><Relationship Id="rId3" Type="http://schemas.openxmlformats.org/officeDocument/2006/relationships/image" Target="../media/image34.wmf"/><Relationship Id="rId2" Type="http://schemas.openxmlformats.org/officeDocument/2006/relationships/oleObject" Target="../embeddings/oleObject24.bin"/><Relationship Id="rId10" Type="http://schemas.openxmlformats.org/officeDocument/2006/relationships/notesSlide" Target="../notesSlides/notesSlide12.xml"/><Relationship Id="rId1" Type="http://schemas.openxmlformats.org/officeDocument/2006/relationships/image" Target="../media/image33.jpeg"/></Relationships>
</file>

<file path=ppt/slides/_rels/slide14.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image" Target="../media/image40.wmf"/><Relationship Id="rId7" Type="http://schemas.openxmlformats.org/officeDocument/2006/relationships/oleObject" Target="../embeddings/oleObject30.bin"/><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38.wmf"/><Relationship Id="rId3" Type="http://schemas.openxmlformats.org/officeDocument/2006/relationships/oleObject" Target="../embeddings/oleObject28.bin"/><Relationship Id="rId2" Type="http://schemas.openxmlformats.org/officeDocument/2006/relationships/image" Target="../media/image37.wmf"/><Relationship Id="rId13" Type="http://schemas.openxmlformats.org/officeDocument/2006/relationships/vmlDrawing" Target="../drawings/vmlDrawing7.vml"/><Relationship Id="rId12" Type="http://schemas.openxmlformats.org/officeDocument/2006/relationships/slideLayout" Target="../slideLayouts/slideLayout2.xml"/><Relationship Id="rId11" Type="http://schemas.openxmlformats.org/officeDocument/2006/relationships/image" Target="../media/image41.emf"/><Relationship Id="rId10" Type="http://schemas.openxmlformats.org/officeDocument/2006/relationships/oleObject" Target="../embeddings/oleObject31.bin"/><Relationship Id="rId1"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image" Target="../media/image45.GIF"/><Relationship Id="rId6" Type="http://schemas.openxmlformats.org/officeDocument/2006/relationships/image" Target="../media/image44.wmf"/><Relationship Id="rId5" Type="http://schemas.openxmlformats.org/officeDocument/2006/relationships/oleObject" Target="../embeddings/oleObject33.bin"/><Relationship Id="rId4" Type="http://schemas.openxmlformats.org/officeDocument/2006/relationships/image" Target="../media/image43.emf"/><Relationship Id="rId3" Type="http://schemas.openxmlformats.org/officeDocument/2006/relationships/oleObject" Target="../embeddings/oleObject32.bin"/><Relationship Id="rId2" Type="http://schemas.openxmlformats.org/officeDocument/2006/relationships/audio" Target="../media/audio1.wav"/><Relationship Id="rId10" Type="http://schemas.openxmlformats.org/officeDocument/2006/relationships/notesSlide" Target="../notesSlides/notesSlide13.xml"/><Relationship Id="rId1" Type="http://schemas.openxmlformats.org/officeDocument/2006/relationships/image" Target="../media/image42.jpeg"/></Relationships>
</file>

<file path=ppt/slides/_rels/slide16.x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oleObject" Target="../embeddings/oleObject36.bin"/><Relationship Id="rId7" Type="http://schemas.openxmlformats.org/officeDocument/2006/relationships/image" Target="../media/image49.wmf"/><Relationship Id="rId6" Type="http://schemas.openxmlformats.org/officeDocument/2006/relationships/oleObject" Target="../embeddings/oleObject35.bin"/><Relationship Id="rId5" Type="http://schemas.openxmlformats.org/officeDocument/2006/relationships/image" Target="../media/image48.emf"/><Relationship Id="rId4" Type="http://schemas.openxmlformats.org/officeDocument/2006/relationships/oleObject" Target="../embeddings/oleObject34.bin"/><Relationship Id="rId3" Type="http://schemas.openxmlformats.org/officeDocument/2006/relationships/audio" Target="../media/audio1.wav"/><Relationship Id="rId2" Type="http://schemas.openxmlformats.org/officeDocument/2006/relationships/image" Target="../media/image47.png"/><Relationship Id="rId13" Type="http://schemas.openxmlformats.org/officeDocument/2006/relationships/notesSlide" Target="../notesSlides/notesSlide14.xml"/><Relationship Id="rId12" Type="http://schemas.openxmlformats.org/officeDocument/2006/relationships/vmlDrawing" Target="../drawings/vmlDrawing9.vml"/><Relationship Id="rId11" Type="http://schemas.openxmlformats.org/officeDocument/2006/relationships/slideLayout" Target="../slideLayouts/slideLayout2.xml"/><Relationship Id="rId10" Type="http://schemas.openxmlformats.org/officeDocument/2006/relationships/image" Target="../media/image45.GIF"/><Relationship Id="rId1" Type="http://schemas.openxmlformats.org/officeDocument/2006/relationships/image" Target="../media/image4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jpe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5.GIF"/><Relationship Id="rId7" Type="http://schemas.openxmlformats.org/officeDocument/2006/relationships/image" Target="../media/image55.wmf"/><Relationship Id="rId6" Type="http://schemas.openxmlformats.org/officeDocument/2006/relationships/oleObject" Target="../embeddings/oleObject38.bin"/><Relationship Id="rId5" Type="http://schemas.openxmlformats.org/officeDocument/2006/relationships/image" Target="../media/image54.jpeg"/><Relationship Id="rId4" Type="http://schemas.openxmlformats.org/officeDocument/2006/relationships/image" Target="../media/image53.emf"/><Relationship Id="rId3" Type="http://schemas.openxmlformats.org/officeDocument/2006/relationships/oleObject" Target="../embeddings/oleObject37.bin"/><Relationship Id="rId2" Type="http://schemas.openxmlformats.org/officeDocument/2006/relationships/audio" Target="../media/audio1.wav"/><Relationship Id="rId11" Type="http://schemas.openxmlformats.org/officeDocument/2006/relationships/notesSlide" Target="../notesSlides/notesSlide15.xml"/><Relationship Id="rId10" Type="http://schemas.openxmlformats.org/officeDocument/2006/relationships/vmlDrawing" Target="../drawings/vmlDrawing10.vml"/><Relationship Id="rId1" Type="http://schemas.openxmlformats.org/officeDocument/2006/relationships/image" Target="../media/image52.jpeg"/></Relationships>
</file>

<file path=ppt/slides/_rels/slide19.x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oleObject" Target="../embeddings/oleObject41.bin"/><Relationship Id="rId7" Type="http://schemas.openxmlformats.org/officeDocument/2006/relationships/image" Target="../media/image58.wmf"/><Relationship Id="rId6" Type="http://schemas.openxmlformats.org/officeDocument/2006/relationships/oleObject" Target="../embeddings/oleObject40.bin"/><Relationship Id="rId5" Type="http://schemas.openxmlformats.org/officeDocument/2006/relationships/image" Target="../media/image45.GIF"/><Relationship Id="rId4" Type="http://schemas.openxmlformats.org/officeDocument/2006/relationships/image" Target="../media/image57.emf"/><Relationship Id="rId3" Type="http://schemas.openxmlformats.org/officeDocument/2006/relationships/oleObject" Target="../embeddings/oleObject39.bin"/><Relationship Id="rId2" Type="http://schemas.openxmlformats.org/officeDocument/2006/relationships/audio" Target="../media/audio1.wav"/><Relationship Id="rId12" Type="http://schemas.openxmlformats.org/officeDocument/2006/relationships/notesSlide" Target="../notesSlides/notesSlide16.xml"/><Relationship Id="rId11" Type="http://schemas.openxmlformats.org/officeDocument/2006/relationships/vmlDrawing" Target="../drawings/vmlDrawing11.vml"/><Relationship Id="rId10" Type="http://schemas.openxmlformats.org/officeDocument/2006/relationships/slideLayout" Target="../slideLayouts/slideLayout2.xml"/><Relationship Id="rId1" Type="http://schemas.openxmlformats.org/officeDocument/2006/relationships/image" Target="../media/image5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6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2.xml"/><Relationship Id="rId7" Type="http://schemas.openxmlformats.org/officeDocument/2006/relationships/image" Target="../media/image63.wmf"/><Relationship Id="rId6" Type="http://schemas.openxmlformats.org/officeDocument/2006/relationships/oleObject" Target="../embeddings/oleObject43.bin"/><Relationship Id="rId5" Type="http://schemas.openxmlformats.org/officeDocument/2006/relationships/image" Target="../media/image62.jpeg"/><Relationship Id="rId4" Type="http://schemas.openxmlformats.org/officeDocument/2006/relationships/image" Target="../media/image45.GIF"/><Relationship Id="rId3" Type="http://schemas.openxmlformats.org/officeDocument/2006/relationships/image" Target="../media/image61.emf"/><Relationship Id="rId2" Type="http://schemas.openxmlformats.org/officeDocument/2006/relationships/oleObject" Target="../embeddings/oleObject42.bin"/><Relationship Id="rId10" Type="http://schemas.openxmlformats.org/officeDocument/2006/relationships/notesSlide" Target="../notesSlides/notesSlide19.xml"/><Relationship Id="rId1" Type="http://schemas.openxmlformats.org/officeDocument/2006/relationships/audio" Target="../media/audio1.wav"/></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67.wmf"/><Relationship Id="rId7" Type="http://schemas.openxmlformats.org/officeDocument/2006/relationships/oleObject" Target="../embeddings/oleObject47.bin"/><Relationship Id="rId6" Type="http://schemas.openxmlformats.org/officeDocument/2006/relationships/image" Target="../media/image66.wmf"/><Relationship Id="rId5" Type="http://schemas.openxmlformats.org/officeDocument/2006/relationships/oleObject" Target="../embeddings/oleObject46.bin"/><Relationship Id="rId4" Type="http://schemas.openxmlformats.org/officeDocument/2006/relationships/image" Target="../media/image65.wmf"/><Relationship Id="rId3" Type="http://schemas.openxmlformats.org/officeDocument/2006/relationships/oleObject" Target="../embeddings/oleObject45.bin"/><Relationship Id="rId2" Type="http://schemas.openxmlformats.org/officeDocument/2006/relationships/image" Target="../media/image64.wmf"/><Relationship Id="rId12" Type="http://schemas.openxmlformats.org/officeDocument/2006/relationships/vmlDrawing" Target="../drawings/vmlDrawing13.vml"/><Relationship Id="rId11" Type="http://schemas.openxmlformats.org/officeDocument/2006/relationships/slideLayout" Target="../slideLayouts/slideLayout2.xml"/><Relationship Id="rId10" Type="http://schemas.openxmlformats.org/officeDocument/2006/relationships/image" Target="../media/image68.wmf"/><Relationship Id="rId1"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2.wmf"/><Relationship Id="rId7" Type="http://schemas.openxmlformats.org/officeDocument/2006/relationships/oleObject" Target="../embeddings/oleObject52.bin"/><Relationship Id="rId6" Type="http://schemas.openxmlformats.org/officeDocument/2006/relationships/image" Target="../media/image71.wmf"/><Relationship Id="rId5" Type="http://schemas.openxmlformats.org/officeDocument/2006/relationships/oleObject" Target="../embeddings/oleObject51.bin"/><Relationship Id="rId4" Type="http://schemas.openxmlformats.org/officeDocument/2006/relationships/image" Target="../media/image70.wmf"/><Relationship Id="rId3" Type="http://schemas.openxmlformats.org/officeDocument/2006/relationships/oleObject" Target="../embeddings/oleObject50.bin"/><Relationship Id="rId2" Type="http://schemas.openxmlformats.org/officeDocument/2006/relationships/image" Target="../media/image69.wmf"/><Relationship Id="rId10" Type="http://schemas.openxmlformats.org/officeDocument/2006/relationships/vmlDrawing" Target="../drawings/vmlDrawing14.vml"/><Relationship Id="rId1" Type="http://schemas.openxmlformats.org/officeDocument/2006/relationships/oleObject" Target="../embeddings/oleObject49.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8.emf"/><Relationship Id="rId7" Type="http://schemas.openxmlformats.org/officeDocument/2006/relationships/oleObject" Target="../embeddings/oleObject4.bin"/><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5" Type="http://schemas.openxmlformats.org/officeDocument/2006/relationships/notesSlide" Target="../notesSlides/notesSlide3.xml"/><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10.wmf"/><Relationship Id="rId11" Type="http://schemas.openxmlformats.org/officeDocument/2006/relationships/oleObject" Target="../embeddings/oleObject6.bin"/><Relationship Id="rId10" Type="http://schemas.openxmlformats.org/officeDocument/2006/relationships/image" Target="../media/image9.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wmf"/><Relationship Id="rId7" Type="http://schemas.openxmlformats.org/officeDocument/2006/relationships/oleObject" Target="../embeddings/oleObject10.bin"/><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 Id="rId3" Type="http://schemas.openxmlformats.org/officeDocument/2006/relationships/oleObject" Target="../embeddings/oleObject8.bin"/><Relationship Id="rId2" Type="http://schemas.openxmlformats.org/officeDocument/2006/relationships/image" Target="../media/image11.wmf"/><Relationship Id="rId11" Type="http://schemas.openxmlformats.org/officeDocument/2006/relationships/notesSlide" Target="../notesSlides/notesSlide4.xml"/><Relationship Id="rId10" Type="http://schemas.openxmlformats.org/officeDocument/2006/relationships/vmlDrawing" Target="../drawings/vmlDrawing2.vml"/><Relationship Id="rId1"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8.wmf"/><Relationship Id="rId7" Type="http://schemas.openxmlformats.org/officeDocument/2006/relationships/oleObject" Target="../embeddings/oleObject14.bin"/><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 Id="rId3" Type="http://schemas.openxmlformats.org/officeDocument/2006/relationships/oleObject" Target="../embeddings/oleObject12.bin"/><Relationship Id="rId2" Type="http://schemas.openxmlformats.org/officeDocument/2006/relationships/image" Target="../media/image15.wmf"/><Relationship Id="rId13" Type="http://schemas.openxmlformats.org/officeDocument/2006/relationships/notesSlide" Target="../notesSlides/notesSlide7.xml"/><Relationship Id="rId12" Type="http://schemas.openxmlformats.org/officeDocument/2006/relationships/vmlDrawing" Target="../drawings/vmlDrawing3.vml"/><Relationship Id="rId11" Type="http://schemas.openxmlformats.org/officeDocument/2006/relationships/slideLayout" Target="../slideLayouts/slideLayout7.xml"/><Relationship Id="rId10" Type="http://schemas.openxmlformats.org/officeDocument/2006/relationships/image" Target="../media/image19.wmf"/><Relationship Id="rId1"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21.emf"/><Relationship Id="rId1" Type="http://schemas.openxmlformats.org/officeDocument/2006/relationships/image" Target="../media/image2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70" name="矩形 2069">
            <a:hlinkClick r:id="rId1" action="ppaction://hlinksldjump"/>
          </p:cNvPr>
          <p:cNvSpPr/>
          <p:nvPr/>
        </p:nvSpPr>
        <p:spPr>
          <a:xfrm>
            <a:off x="2362200" y="2027873"/>
            <a:ext cx="4267200" cy="737235"/>
          </a:xfrm>
          <a:prstGeom prst="rect">
            <a:avLst/>
          </a:prstGeom>
          <a:noFill/>
          <a:ln w="9525">
            <a:noFill/>
          </a:ln>
        </p:spPr>
        <p:txBody>
          <a:bodyPr>
            <a:spAutoFit/>
          </a:bodyPr>
          <a:p>
            <a:pPr algn="l">
              <a:lnSpc>
                <a:spcPct val="150000"/>
              </a:lnSpc>
              <a:spcBef>
                <a:spcPct val="20000"/>
              </a:spcBef>
              <a:buClr>
                <a:schemeClr val="hlink"/>
              </a:buClr>
              <a:buSzPct val="110000"/>
              <a:buFont typeface="Wingdings" panose="05000000000000000000" pitchFamily="2" charset="2"/>
              <a:buNone/>
            </a:pPr>
            <a:r>
              <a:rPr lang="zh-CN" altLang="en-US" sz="2800" dirty="0">
                <a:solidFill>
                  <a:srgbClr val="000099"/>
                </a:solidFill>
                <a:latin typeface="Times New Roman" panose="02020603050405020304" pitchFamily="18" charset="0"/>
                <a:ea typeface="黑体" panose="02010609060101010101" pitchFamily="2" charset="-122"/>
              </a:rPr>
              <a:t>§</a:t>
            </a:r>
            <a:r>
              <a:rPr lang="en-US" altLang="zh-CN" sz="2800" dirty="0">
                <a:solidFill>
                  <a:srgbClr val="000099"/>
                </a:solidFill>
                <a:latin typeface="Times New Roman" panose="02020603050405020304" pitchFamily="18" charset="0"/>
                <a:ea typeface="黑体" panose="02010609060101010101" pitchFamily="2" charset="-122"/>
              </a:rPr>
              <a:t>3-1 </a:t>
            </a:r>
            <a:r>
              <a:rPr lang="zh-CN" altLang="en-US" sz="2800" u="sng" dirty="0">
                <a:solidFill>
                  <a:srgbClr val="000099"/>
                </a:solidFill>
                <a:latin typeface="Times New Roman" panose="02020603050405020304" pitchFamily="18" charset="0"/>
                <a:ea typeface="黑体" panose="02010609060101010101" pitchFamily="2" charset="-122"/>
                <a:hlinkClick r:id="rId1" tooltip="材料的疲劳特性" action="ppaction://hlinksldjump"/>
              </a:rPr>
              <a:t>材料的疲劳强度</a:t>
            </a:r>
            <a:endParaRPr lang="en-US" altLang="zh-CN" sz="2800" u="sng" dirty="0">
              <a:solidFill>
                <a:srgbClr val="000099"/>
              </a:solidFill>
              <a:latin typeface="Times New Roman" panose="02020603050405020304" pitchFamily="18" charset="0"/>
              <a:ea typeface="黑体" panose="02010609060101010101" pitchFamily="2" charset="-122"/>
              <a:hlinkClick r:id="rId1" tooltip="材料的疲劳特性" action="ppaction://hlinksldjump"/>
            </a:endParaRPr>
          </a:p>
        </p:txBody>
      </p:sp>
      <p:sp>
        <p:nvSpPr>
          <p:cNvPr id="2071" name="矩形 2070">
            <a:hlinkClick r:id="rId2" action="ppaction://hlinksldjump"/>
          </p:cNvPr>
          <p:cNvSpPr/>
          <p:nvPr/>
        </p:nvSpPr>
        <p:spPr>
          <a:xfrm>
            <a:off x="2362200" y="2739073"/>
            <a:ext cx="4320540" cy="737235"/>
          </a:xfrm>
          <a:prstGeom prst="rect">
            <a:avLst/>
          </a:prstGeom>
          <a:noFill/>
          <a:ln w="9525">
            <a:noFill/>
          </a:ln>
        </p:spPr>
        <p:txBody>
          <a:bodyPr wrap="none" anchor="t">
            <a:spAutoFit/>
          </a:bodyPr>
          <a:p>
            <a:pPr algn="l">
              <a:lnSpc>
                <a:spcPct val="150000"/>
              </a:lnSpc>
              <a:spcBef>
                <a:spcPct val="20000"/>
              </a:spcBef>
              <a:buClr>
                <a:schemeClr val="hlink"/>
              </a:buClr>
              <a:buSzPct val="110000"/>
              <a:buFont typeface="Wingdings" panose="05000000000000000000" pitchFamily="2" charset="2"/>
              <a:buNone/>
            </a:pPr>
            <a:r>
              <a:rPr lang="zh-CN" altLang="en-US" sz="2800" dirty="0">
                <a:solidFill>
                  <a:srgbClr val="000099"/>
                </a:solidFill>
                <a:latin typeface="Times New Roman" panose="02020603050405020304" pitchFamily="18" charset="0"/>
                <a:ea typeface="黑体" panose="02010609060101010101" pitchFamily="2" charset="-122"/>
              </a:rPr>
              <a:t>§</a:t>
            </a:r>
            <a:r>
              <a:rPr lang="en-US" altLang="zh-CN" sz="2800" dirty="0">
                <a:solidFill>
                  <a:srgbClr val="000099"/>
                </a:solidFill>
                <a:latin typeface="Times New Roman" panose="02020603050405020304" pitchFamily="18" charset="0"/>
                <a:ea typeface="黑体" panose="02010609060101010101" pitchFamily="2" charset="-122"/>
              </a:rPr>
              <a:t>3-2 </a:t>
            </a:r>
            <a:r>
              <a:rPr lang="zh-CN" altLang="en-US" sz="2800" dirty="0">
                <a:solidFill>
                  <a:srgbClr val="000099"/>
                </a:solidFill>
                <a:latin typeface="Times New Roman" panose="02020603050405020304" pitchFamily="18" charset="0"/>
                <a:ea typeface="黑体" panose="02010609060101010101" pitchFamily="2" charset="-122"/>
                <a:hlinkClick r:id="rId2" tooltip="机械零件的疲劳强度计算" action="ppaction://hlinksldjump"/>
              </a:rPr>
              <a:t>机械零件的疲劳强度</a:t>
            </a:r>
            <a:endParaRPr lang="zh-CN" altLang="en-US" sz="2800">
              <a:solidFill>
                <a:srgbClr val="000099"/>
              </a:solidFill>
              <a:latin typeface="Times New Roman" panose="02020603050405020304" pitchFamily="18" charset="0"/>
              <a:ea typeface="黑体" panose="02010609060101010101" pitchFamily="2" charset="-122"/>
            </a:endParaRPr>
          </a:p>
        </p:txBody>
      </p:sp>
      <p:sp>
        <p:nvSpPr>
          <p:cNvPr id="2072" name="矩形 2071"/>
          <p:cNvSpPr/>
          <p:nvPr/>
        </p:nvSpPr>
        <p:spPr>
          <a:xfrm>
            <a:off x="2362200" y="3535998"/>
            <a:ext cx="4678045" cy="737235"/>
          </a:xfrm>
          <a:prstGeom prst="rect">
            <a:avLst/>
          </a:prstGeom>
          <a:noFill/>
          <a:ln w="9525">
            <a:noFill/>
          </a:ln>
        </p:spPr>
        <p:txBody>
          <a:bodyPr wrap="none" anchor="t">
            <a:spAutoFit/>
          </a:bodyPr>
          <a:p>
            <a:pPr algn="l">
              <a:lnSpc>
                <a:spcPct val="150000"/>
              </a:lnSpc>
              <a:spcBef>
                <a:spcPct val="20000"/>
              </a:spcBef>
              <a:buClr>
                <a:schemeClr val="hlink"/>
              </a:buClr>
              <a:buSzPct val="110000"/>
              <a:buFont typeface="Wingdings" panose="05000000000000000000" pitchFamily="2" charset="2"/>
              <a:buNone/>
            </a:pPr>
            <a:r>
              <a:rPr lang="zh-CN" altLang="en-US" sz="2800" dirty="0">
                <a:solidFill>
                  <a:srgbClr val="000099"/>
                </a:solidFill>
                <a:latin typeface="Times New Roman" panose="02020603050405020304" pitchFamily="18" charset="0"/>
                <a:ea typeface="黑体" panose="02010609060101010101" pitchFamily="2" charset="-122"/>
              </a:rPr>
              <a:t>§</a:t>
            </a:r>
            <a:r>
              <a:rPr lang="en-US" altLang="zh-CN" sz="2800" dirty="0">
                <a:solidFill>
                  <a:srgbClr val="000099"/>
                </a:solidFill>
                <a:latin typeface="Times New Roman" panose="02020603050405020304" pitchFamily="18" charset="0"/>
                <a:ea typeface="黑体" panose="02010609060101010101" pitchFamily="2" charset="-122"/>
              </a:rPr>
              <a:t>3-3 </a:t>
            </a:r>
            <a:r>
              <a:rPr lang="zh-CN" altLang="en-US" sz="2800" dirty="0">
                <a:solidFill>
                  <a:srgbClr val="000099"/>
                </a:solidFill>
                <a:latin typeface="Times New Roman" panose="02020603050405020304" pitchFamily="18" charset="0"/>
                <a:ea typeface="黑体" panose="02010609060101010101" pitchFamily="2" charset="-122"/>
                <a:hlinkClick r:id="rId2" tooltip="机械零件的抗断裂强度" action="ppaction://hlinksldjump"/>
              </a:rPr>
              <a:t>机械零件的抗断裂强度</a:t>
            </a:r>
            <a:endParaRPr lang="zh-CN" altLang="en-US" sz="2800">
              <a:solidFill>
                <a:srgbClr val="000099"/>
              </a:solidFill>
              <a:latin typeface="Times New Roman" panose="02020603050405020304" pitchFamily="18" charset="0"/>
              <a:ea typeface="黑体" panose="02010609060101010101" pitchFamily="2" charset="-122"/>
            </a:endParaRPr>
          </a:p>
        </p:txBody>
      </p:sp>
      <p:sp>
        <p:nvSpPr>
          <p:cNvPr id="2073" name="矩形 2072"/>
          <p:cNvSpPr/>
          <p:nvPr/>
        </p:nvSpPr>
        <p:spPr>
          <a:xfrm>
            <a:off x="2362200" y="4334510"/>
            <a:ext cx="4320540" cy="737235"/>
          </a:xfrm>
          <a:prstGeom prst="rect">
            <a:avLst/>
          </a:prstGeom>
          <a:noFill/>
          <a:ln w="9525">
            <a:noFill/>
          </a:ln>
        </p:spPr>
        <p:txBody>
          <a:bodyPr wrap="none" anchor="t">
            <a:spAutoFit/>
          </a:bodyPr>
          <a:p>
            <a:pPr algn="l">
              <a:lnSpc>
                <a:spcPct val="150000"/>
              </a:lnSpc>
              <a:spcBef>
                <a:spcPct val="20000"/>
              </a:spcBef>
              <a:buClr>
                <a:schemeClr val="hlink"/>
              </a:buClr>
              <a:buSzPct val="110000"/>
              <a:buFont typeface="Wingdings" panose="05000000000000000000" pitchFamily="2" charset="2"/>
              <a:buNone/>
            </a:pPr>
            <a:r>
              <a:rPr lang="zh-CN" altLang="en-US" sz="2800" dirty="0">
                <a:solidFill>
                  <a:srgbClr val="000099"/>
                </a:solidFill>
                <a:latin typeface="Times New Roman" panose="02020603050405020304" pitchFamily="18" charset="0"/>
                <a:ea typeface="黑体" panose="02010609060101010101" pitchFamily="2" charset="-122"/>
              </a:rPr>
              <a:t>§</a:t>
            </a:r>
            <a:r>
              <a:rPr lang="en-US" altLang="zh-CN" sz="2800" dirty="0">
                <a:solidFill>
                  <a:srgbClr val="000099"/>
                </a:solidFill>
                <a:latin typeface="Times New Roman" panose="02020603050405020304" pitchFamily="18" charset="0"/>
                <a:ea typeface="黑体" panose="02010609060101010101" pitchFamily="2" charset="-122"/>
              </a:rPr>
              <a:t>3-4 </a:t>
            </a:r>
            <a:r>
              <a:rPr lang="zh-CN" altLang="en-US" sz="2800" dirty="0">
                <a:solidFill>
                  <a:srgbClr val="000099"/>
                </a:solidFill>
                <a:latin typeface="Times New Roman" panose="02020603050405020304" pitchFamily="18" charset="0"/>
                <a:ea typeface="黑体" panose="02010609060101010101" pitchFamily="2" charset="-122"/>
                <a:hlinkClick r:id="rId2" tooltip="机械零件的接触疲劳强度" action="ppaction://hlinksldjump"/>
              </a:rPr>
              <a:t>机械零件的接触强度</a:t>
            </a:r>
            <a:endParaRPr lang="zh-CN" altLang="en-US" sz="2800">
              <a:solidFill>
                <a:srgbClr val="000099"/>
              </a:solidFill>
              <a:latin typeface="Times New Roman" panose="02020603050405020304" pitchFamily="18" charset="0"/>
              <a:ea typeface="黑体" panose="02010609060101010101" pitchFamily="2" charset="-122"/>
            </a:endParaRPr>
          </a:p>
        </p:txBody>
      </p:sp>
      <p:sp>
        <p:nvSpPr>
          <p:cNvPr id="2074" name="标题 2073"/>
          <p:cNvSpPr>
            <a:spLocks noGrp="1"/>
          </p:cNvSpPr>
          <p:nvPr/>
        </p:nvSpPr>
        <p:spPr>
          <a:xfrm>
            <a:off x="1657350" y="210185"/>
            <a:ext cx="4724400" cy="533400"/>
          </a:xfrm>
          <a:prstGeom prst="rect">
            <a:avLst/>
          </a:prstGeom>
          <a:noFill/>
          <a:ln w="9525">
            <a:noFill/>
          </a:ln>
        </p:spPr>
        <p:txBody>
          <a:bodyPr/>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buNone/>
            </a:pPr>
            <a:r>
              <a:rPr lang="zh-CN" altLang="en-US" sz="3000" dirty="0">
                <a:solidFill>
                  <a:srgbClr val="A50021"/>
                </a:solidFill>
                <a:latin typeface="黑体" panose="02010609060101010101" pitchFamily="2" charset="-122"/>
                <a:ea typeface="黑体" panose="02010609060101010101" pitchFamily="2" charset="-122"/>
              </a:rPr>
              <a:t>第三章 机械零件的强度</a:t>
            </a:r>
            <a:endParaRPr lang="zh-CN" altLang="en-US" sz="3000" dirty="0">
              <a:solidFill>
                <a:srgbClr val="A50021"/>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疲劳断裂1"/>
          <p:cNvPicPr>
            <a:picLocks noChangeAspect="1"/>
          </p:cNvPicPr>
          <p:nvPr/>
        </p:nvPicPr>
        <p:blipFill>
          <a:blip r:embed="rId1"/>
          <a:srcRect l="4914" t="7699" r="831" b="15234"/>
          <a:stretch>
            <a:fillRect/>
          </a:stretch>
        </p:blipFill>
        <p:spPr>
          <a:xfrm>
            <a:off x="141605" y="1655445"/>
            <a:ext cx="4571365" cy="3017520"/>
          </a:xfrm>
          <a:prstGeom prst="rect">
            <a:avLst/>
          </a:prstGeom>
        </p:spPr>
      </p:pic>
      <p:pic>
        <p:nvPicPr>
          <p:cNvPr id="3" name="图片 2" descr="疲劳断裂0"/>
          <p:cNvPicPr>
            <a:picLocks noChangeAspect="1"/>
          </p:cNvPicPr>
          <p:nvPr/>
        </p:nvPicPr>
        <p:blipFill>
          <a:blip r:embed="rId2"/>
          <a:stretch>
            <a:fillRect/>
          </a:stretch>
        </p:blipFill>
        <p:spPr>
          <a:xfrm>
            <a:off x="4976495" y="1921510"/>
            <a:ext cx="3609340" cy="2856865"/>
          </a:xfrm>
          <a:prstGeom prst="rect">
            <a:avLst/>
          </a:prstGeom>
        </p:spPr>
      </p:pic>
      <p:sp>
        <p:nvSpPr>
          <p:cNvPr id="198659" name="Text Box 3"/>
          <p:cNvSpPr txBox="1"/>
          <p:nvPr/>
        </p:nvSpPr>
        <p:spPr>
          <a:xfrm>
            <a:off x="2628265" y="117475"/>
            <a:ext cx="363918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材料的疲劳破坏</a:t>
            </a:r>
            <a:endParaRPr lang="zh-CN" altLang="en-US" sz="3600" dirty="0">
              <a:solidFill>
                <a:srgbClr val="993300"/>
              </a:solidFill>
              <a:latin typeface="Tahoma" panose="020B060403050404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4" name="标题 20493"/>
          <p:cNvSpPr>
            <a:spLocks noGrp="1"/>
          </p:cNvSpPr>
          <p:nvPr>
            <p:ph type="title"/>
          </p:nvPr>
        </p:nvSpPr>
        <p:spPr>
          <a:xfrm>
            <a:off x="5338445" y="829310"/>
            <a:ext cx="1752600" cy="228600"/>
          </a:xfrm>
          <a:noFill/>
          <a:ln>
            <a:noFill/>
          </a:ln>
        </p:spPr>
        <p:txBody>
          <a:bodyPr/>
          <a:p>
            <a:r>
              <a:rPr lang="zh-CN" altLang="en-US" sz="2400" dirty="0">
                <a:solidFill>
                  <a:schemeClr val="bg1"/>
                </a:solidFill>
                <a:latin typeface="华文中宋" panose="02010600040101010101" pitchFamily="2" charset="-122"/>
                <a:ea typeface="华文中宋" panose="02010600040101010101" pitchFamily="2" charset="-122"/>
              </a:rPr>
              <a:t>疲劳曲线</a:t>
            </a:r>
            <a:endParaRPr lang="zh-CN" altLang="en-US" sz="2400" dirty="0">
              <a:solidFill>
                <a:schemeClr val="bg1"/>
              </a:solidFill>
              <a:latin typeface="华文中宋" panose="02010600040101010101" pitchFamily="2" charset="-122"/>
              <a:ea typeface="华文中宋" panose="02010600040101010101" pitchFamily="2" charset="-122"/>
            </a:endParaRPr>
          </a:p>
        </p:txBody>
      </p:sp>
      <p:sp>
        <p:nvSpPr>
          <p:cNvPr id="20496" name="矩形 20495"/>
          <p:cNvSpPr/>
          <p:nvPr/>
        </p:nvSpPr>
        <p:spPr>
          <a:xfrm>
            <a:off x="-62865" y="1283653"/>
            <a:ext cx="5105400" cy="609600"/>
          </a:xfrm>
          <a:prstGeom prst="rect">
            <a:avLst/>
          </a:prstGeom>
          <a:noFill/>
          <a:ln w="9525">
            <a:noFill/>
          </a:ln>
        </p:spPr>
        <p:txBody>
          <a:bodyPr lIns="90000" tIns="46800" rIns="90000" bIns="46800" anchor="ctr"/>
          <a:p>
            <a:pPr algn="l">
              <a:lnSpc>
                <a:spcPct val="120000"/>
              </a:lnSpc>
            </a:pPr>
            <a:r>
              <a:rPr lang="zh-CN" altLang="en-US" i="1">
                <a:solidFill>
                  <a:srgbClr val="000099"/>
                </a:solidFill>
                <a:latin typeface="Symbol" panose="05050102010706020507" pitchFamily="18" charset="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机械零件的疲劳大多发生在</a:t>
            </a:r>
            <a:r>
              <a:rPr lang="en-US" altLang="zh-CN" i="1">
                <a:solidFill>
                  <a:srgbClr val="000099"/>
                </a:solidFill>
                <a:latin typeface="Symbol" panose="05050102010706020507" pitchFamily="18" charset="2"/>
                <a:ea typeface="华文中宋" panose="02010600040101010101" pitchFamily="2" charset="-122"/>
              </a:rPr>
              <a:t>s</a:t>
            </a:r>
            <a:r>
              <a:rPr lang="zh-CN" altLang="en-US">
                <a:solidFill>
                  <a:srgbClr val="000099"/>
                </a:solidFill>
                <a:latin typeface="Times New Roman" panose="02020603050405020304" pitchFamily="18" charset="0"/>
                <a:ea typeface="华文中宋" panose="02010600040101010101" pitchFamily="2" charset="-122"/>
              </a:rPr>
              <a:t>－</a:t>
            </a:r>
            <a:r>
              <a:rPr lang="en-US" altLang="zh-CN" i="1">
                <a:solidFill>
                  <a:srgbClr val="000099"/>
                </a:solidFill>
                <a:latin typeface="Times New Roman" panose="02020603050405020304" pitchFamily="18" charset="0"/>
                <a:ea typeface="华文中宋" panose="02010600040101010101" pitchFamily="2" charset="-122"/>
              </a:rPr>
              <a:t>N</a:t>
            </a:r>
            <a:r>
              <a:rPr lang="zh-CN" altLang="en-US" dirty="0">
                <a:solidFill>
                  <a:srgbClr val="000099"/>
                </a:solidFill>
                <a:latin typeface="华文中宋" panose="02010600040101010101" pitchFamily="2" charset="-122"/>
                <a:ea typeface="华文中宋" panose="02010600040101010101" pitchFamily="2" charset="-122"/>
              </a:rPr>
              <a:t>曲线的</a:t>
            </a:r>
            <a:r>
              <a:rPr lang="en-US" altLang="zh-CN" i="1">
                <a:solidFill>
                  <a:srgbClr val="000099"/>
                </a:solidFill>
                <a:latin typeface="Times New Roman" panose="02020603050405020304" pitchFamily="18" charset="0"/>
                <a:ea typeface="华文中宋" panose="02010600040101010101" pitchFamily="2" charset="-122"/>
              </a:rPr>
              <a:t>CD</a:t>
            </a:r>
            <a:r>
              <a:rPr lang="zh-CN" altLang="en-US" dirty="0">
                <a:solidFill>
                  <a:srgbClr val="000099"/>
                </a:solidFill>
                <a:latin typeface="华文中宋" panose="02010600040101010101" pitchFamily="2" charset="-122"/>
                <a:ea typeface="华文中宋" panose="02010600040101010101" pitchFamily="2" charset="-122"/>
              </a:rPr>
              <a:t>段，可用下式描述：</a:t>
            </a:r>
            <a:endParaRPr lang="zh-CN" altLang="en-US" dirty="0">
              <a:solidFill>
                <a:srgbClr val="000099"/>
              </a:solidFill>
              <a:latin typeface="华文中宋" panose="02010600040101010101" pitchFamily="2" charset="-122"/>
              <a:ea typeface="华文中宋" panose="02010600040101010101" pitchFamily="2" charset="-122"/>
            </a:endParaRPr>
          </a:p>
        </p:txBody>
      </p:sp>
      <p:sp>
        <p:nvSpPr>
          <p:cNvPr id="20514" name="矩形 20513"/>
          <p:cNvSpPr/>
          <p:nvPr/>
        </p:nvSpPr>
        <p:spPr>
          <a:xfrm>
            <a:off x="-62865" y="2207895"/>
            <a:ext cx="5702300" cy="978535"/>
          </a:xfrm>
          <a:prstGeom prst="rect">
            <a:avLst/>
          </a:prstGeom>
          <a:noFill/>
          <a:ln w="9525">
            <a:noFill/>
          </a:ln>
        </p:spPr>
        <p:txBody>
          <a:bodyPr wrap="square" lIns="90000" tIns="46800" rIns="90000" bIns="46800" anchor="t">
            <a:spAutoFit/>
          </a:bodyPr>
          <a:p>
            <a:pPr algn="l">
              <a:lnSpc>
                <a:spcPct val="120000"/>
              </a:lnSpc>
            </a:pPr>
            <a:r>
              <a:rPr lang="zh-CN" altLang="en-US" i="1">
                <a:solidFill>
                  <a:srgbClr val="000099"/>
                </a:solidFill>
                <a:latin typeface="Times New Roman" panose="02020603050405020304" pitchFamily="18" charset="0"/>
                <a:ea typeface="华文中宋" panose="02010600040101010101" pitchFamily="2" charset="-122"/>
              </a:rPr>
              <a:t>　</a:t>
            </a:r>
            <a:r>
              <a:rPr lang="en-US" altLang="zh-CN" i="1">
                <a:solidFill>
                  <a:srgbClr val="000099"/>
                </a:solidFill>
                <a:latin typeface="Times New Roman" panose="02020603050405020304" pitchFamily="18" charset="0"/>
                <a:ea typeface="华文中宋" panose="02010600040101010101" pitchFamily="2" charset="-122"/>
              </a:rPr>
              <a:t>D</a:t>
            </a:r>
            <a:r>
              <a:rPr lang="zh-CN" altLang="en-US" dirty="0">
                <a:solidFill>
                  <a:srgbClr val="000099"/>
                </a:solidFill>
                <a:latin typeface="Times New Roman" panose="02020603050405020304" pitchFamily="18" charset="0"/>
                <a:ea typeface="华文中宋" panose="02010600040101010101" pitchFamily="2" charset="-122"/>
              </a:rPr>
              <a:t>点以后的疲劳曲线呈一水平线，代表着无限寿命区其方程为：  </a:t>
            </a:r>
            <a:r>
              <a:rPr lang="en-US" altLang="zh-CN" dirty="0">
                <a:solidFill>
                  <a:srgbClr val="000099"/>
                </a:solidFill>
                <a:latin typeface="Times New Roman" panose="02020603050405020304" pitchFamily="18" charset="0"/>
                <a:ea typeface="华文中宋" panose="02010600040101010101" pitchFamily="2" charset="-122"/>
              </a:rPr>
              <a:t> </a:t>
            </a:r>
            <a:endParaRPr lang="en-US" altLang="zh-CN" dirty="0">
              <a:solidFill>
                <a:srgbClr val="000099"/>
              </a:solidFill>
              <a:latin typeface="Times New Roman" panose="02020603050405020304" pitchFamily="18" charset="0"/>
              <a:ea typeface="华文中宋" panose="02010600040101010101" pitchFamily="2" charset="-122"/>
            </a:endParaRPr>
          </a:p>
        </p:txBody>
      </p:sp>
      <p:sp>
        <p:nvSpPr>
          <p:cNvPr id="20515" name="文本框 20514"/>
          <p:cNvSpPr txBox="1"/>
          <p:nvPr/>
        </p:nvSpPr>
        <p:spPr>
          <a:xfrm>
            <a:off x="-62865" y="3486150"/>
            <a:ext cx="9117330" cy="1421765"/>
          </a:xfrm>
          <a:prstGeom prst="rect">
            <a:avLst/>
          </a:prstGeom>
          <a:noFill/>
          <a:ln w="9525">
            <a:noFill/>
          </a:ln>
        </p:spPr>
        <p:txBody>
          <a:bodyPr wrap="square" lIns="90000" tIns="46800" rIns="90000" bIns="46800">
            <a:spAutoFit/>
          </a:bodyPr>
          <a:p>
            <a:pPr algn="l">
              <a:lnSpc>
                <a:spcPct val="120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由于</a:t>
            </a:r>
            <a:r>
              <a:rPr lang="en-US" altLang="zh-CN" i="1">
                <a:solidFill>
                  <a:srgbClr val="000099"/>
                </a:solidFill>
                <a:latin typeface="华文中宋" panose="02010600040101010101" pitchFamily="2" charset="-122"/>
                <a:ea typeface="华文中宋" panose="02010600040101010101" pitchFamily="2" charset="-122"/>
              </a:rPr>
              <a:t>N</a:t>
            </a:r>
            <a:r>
              <a:rPr lang="en-US" altLang="zh-CN" baseline="-25000">
                <a:solidFill>
                  <a:srgbClr val="000099"/>
                </a:solidFill>
                <a:latin typeface="华文中宋" panose="02010600040101010101" pitchFamily="2" charset="-122"/>
                <a:ea typeface="华文中宋" panose="02010600040101010101" pitchFamily="2" charset="-122"/>
              </a:rPr>
              <a:t>D</a:t>
            </a:r>
            <a:r>
              <a:rPr lang="zh-CN" altLang="en-US" dirty="0">
                <a:solidFill>
                  <a:srgbClr val="000099"/>
                </a:solidFill>
                <a:latin typeface="华文中宋" panose="02010600040101010101" pitchFamily="2" charset="-122"/>
                <a:ea typeface="华文中宋" panose="02010600040101010101" pitchFamily="2" charset="-122"/>
              </a:rPr>
              <a:t>很大，所以在作疲劳试验时，常</a:t>
            </a:r>
            <a:endParaRPr lang="zh-CN" altLang="en-US" dirty="0">
              <a:solidFill>
                <a:srgbClr val="000099"/>
              </a:solidFill>
              <a:latin typeface="华文中宋" panose="02010600040101010101" pitchFamily="2" charset="-122"/>
              <a:ea typeface="华文中宋" panose="02010600040101010101" pitchFamily="2" charset="-122"/>
            </a:endParaRPr>
          </a:p>
          <a:p>
            <a:pPr algn="l">
              <a:lnSpc>
                <a:spcPct val="120000"/>
              </a:lnSpc>
            </a:pPr>
            <a:r>
              <a:rPr lang="zh-CN" altLang="en-US" dirty="0">
                <a:solidFill>
                  <a:srgbClr val="000099"/>
                </a:solidFill>
                <a:latin typeface="华文中宋" panose="02010600040101010101" pitchFamily="2" charset="-122"/>
                <a:ea typeface="华文中宋" panose="02010600040101010101" pitchFamily="2" charset="-122"/>
              </a:rPr>
              <a:t>规定一个循环次数</a:t>
            </a:r>
            <a:r>
              <a:rPr lang="en-US" altLang="zh-CN" i="1">
                <a:solidFill>
                  <a:srgbClr val="000099"/>
                </a:solidFill>
                <a:latin typeface="华文中宋" panose="02010600040101010101" pitchFamily="2" charset="-122"/>
                <a:ea typeface="华文中宋" panose="02010600040101010101" pitchFamily="2" charset="-122"/>
              </a:rPr>
              <a:t>N</a:t>
            </a:r>
            <a:r>
              <a:rPr lang="en-US" altLang="zh-CN" baseline="-25000">
                <a:solidFill>
                  <a:srgbClr val="000099"/>
                </a:solidFill>
                <a:latin typeface="华文中宋" panose="02010600040101010101" pitchFamily="2" charset="-122"/>
                <a:ea typeface="华文中宋" panose="02010600040101010101" pitchFamily="2" charset="-122"/>
              </a:rPr>
              <a:t>0</a:t>
            </a:r>
            <a:r>
              <a:rPr lang="en-US" altLang="zh-CN" dirty="0">
                <a:solidFill>
                  <a:srgbClr val="000099"/>
                </a:solidFill>
                <a:latin typeface="华文中宋" panose="02010600040101010101" pitchFamily="2" charset="-122"/>
                <a:ea typeface="华文中宋" panose="02010600040101010101" pitchFamily="2" charset="-122"/>
              </a:rPr>
              <a:t>(</a:t>
            </a:r>
            <a:r>
              <a:rPr lang="zh-CN" altLang="en-US" dirty="0">
                <a:solidFill>
                  <a:srgbClr val="000099"/>
                </a:solidFill>
                <a:latin typeface="华文中宋" panose="02010600040101010101" pitchFamily="2" charset="-122"/>
                <a:ea typeface="华文中宋" panose="02010600040101010101" pitchFamily="2" charset="-122"/>
              </a:rPr>
              <a:t>称为循环基数</a:t>
            </a:r>
            <a:r>
              <a:rPr lang="en-US" altLang="zh-CN" dirty="0">
                <a:solidFill>
                  <a:srgbClr val="000099"/>
                </a:solidFill>
                <a:latin typeface="华文中宋" panose="02010600040101010101" pitchFamily="2" charset="-122"/>
                <a:ea typeface="华文中宋" panose="02010600040101010101" pitchFamily="2" charset="-122"/>
              </a:rPr>
              <a:t>)</a:t>
            </a:r>
            <a:r>
              <a:rPr lang="zh-CN" altLang="en-US" dirty="0">
                <a:solidFill>
                  <a:srgbClr val="000099"/>
                </a:solidFill>
                <a:latin typeface="华文中宋" panose="02010600040101010101" pitchFamily="2" charset="-122"/>
                <a:ea typeface="华文中宋" panose="02010600040101010101" pitchFamily="2" charset="-122"/>
              </a:rPr>
              <a:t>，用</a:t>
            </a:r>
            <a:r>
              <a:rPr lang="en-US" altLang="zh-CN" i="1">
                <a:solidFill>
                  <a:srgbClr val="000099"/>
                </a:solidFill>
                <a:latin typeface="华文中宋" panose="02010600040101010101" pitchFamily="2" charset="-122"/>
                <a:ea typeface="华文中宋" panose="02010600040101010101" pitchFamily="2" charset="-122"/>
              </a:rPr>
              <a:t>N</a:t>
            </a:r>
            <a:r>
              <a:rPr lang="en-US" altLang="zh-CN" baseline="-25000">
                <a:solidFill>
                  <a:srgbClr val="000099"/>
                </a:solidFill>
                <a:latin typeface="华文中宋" panose="02010600040101010101" pitchFamily="2" charset="-122"/>
                <a:ea typeface="华文中宋" panose="02010600040101010101" pitchFamily="2" charset="-122"/>
              </a:rPr>
              <a:t>0</a:t>
            </a:r>
            <a:r>
              <a:rPr lang="zh-CN" altLang="en-US" dirty="0">
                <a:solidFill>
                  <a:srgbClr val="000099"/>
                </a:solidFill>
                <a:latin typeface="华文中宋" panose="02010600040101010101" pitchFamily="2" charset="-122"/>
                <a:ea typeface="华文中宋" panose="02010600040101010101" pitchFamily="2" charset="-122"/>
              </a:rPr>
              <a:t>及其相对应的疲劳极限</a:t>
            </a:r>
            <a:r>
              <a:rPr lang="en-US" altLang="zh-CN">
                <a:solidFill>
                  <a:srgbClr val="000099"/>
                </a:solidFill>
                <a:latin typeface="华文中宋" panose="02010600040101010101" pitchFamily="2" charset="-122"/>
                <a:ea typeface="华文中宋" panose="02010600040101010101" pitchFamily="2" charset="-122"/>
              </a:rPr>
              <a:t>σ</a:t>
            </a:r>
            <a:r>
              <a:rPr lang="en-US" altLang="zh-CN" baseline="-25000">
                <a:solidFill>
                  <a:srgbClr val="000099"/>
                </a:solidFill>
                <a:latin typeface="Times New Roman" panose="02020603050405020304" pitchFamily="18" charset="0"/>
                <a:ea typeface="华文中宋" panose="02010600040101010101" pitchFamily="2" charset="-122"/>
              </a:rPr>
              <a:t>r</a:t>
            </a:r>
            <a:r>
              <a:rPr lang="zh-CN" altLang="en-US" dirty="0">
                <a:solidFill>
                  <a:srgbClr val="000099"/>
                </a:solidFill>
                <a:latin typeface="华文中宋" panose="02010600040101010101" pitchFamily="2" charset="-122"/>
                <a:ea typeface="华文中宋" panose="02010600040101010101" pitchFamily="2" charset="-122"/>
              </a:rPr>
              <a:t>来近似代表</a:t>
            </a:r>
            <a:r>
              <a:rPr lang="en-US" altLang="zh-CN" i="1">
                <a:solidFill>
                  <a:srgbClr val="000099"/>
                </a:solidFill>
                <a:latin typeface="华文中宋" panose="02010600040101010101" pitchFamily="2" charset="-122"/>
                <a:ea typeface="华文中宋" panose="02010600040101010101" pitchFamily="2" charset="-122"/>
              </a:rPr>
              <a:t>N</a:t>
            </a:r>
            <a:r>
              <a:rPr lang="en-US" altLang="zh-CN" baseline="-25000">
                <a:solidFill>
                  <a:srgbClr val="000099"/>
                </a:solidFill>
                <a:latin typeface="华文中宋" panose="02010600040101010101" pitchFamily="2" charset="-122"/>
                <a:ea typeface="华文中宋" panose="02010600040101010101" pitchFamily="2" charset="-122"/>
              </a:rPr>
              <a:t>D</a:t>
            </a:r>
            <a:r>
              <a:rPr lang="zh-CN" altLang="en-US">
                <a:solidFill>
                  <a:srgbClr val="000099"/>
                </a:solidFill>
                <a:latin typeface="华文中宋" panose="02010600040101010101" pitchFamily="2" charset="-122"/>
                <a:ea typeface="华文中宋" panose="02010600040101010101" pitchFamily="2" charset="-122"/>
              </a:rPr>
              <a:t>和 </a:t>
            </a:r>
            <a:r>
              <a:rPr lang="en-US" altLang="zh-CN">
                <a:solidFill>
                  <a:srgbClr val="000099"/>
                </a:solidFill>
                <a:latin typeface="华文中宋" panose="02010600040101010101" pitchFamily="2" charset="-122"/>
                <a:ea typeface="华文中宋" panose="02010600040101010101" pitchFamily="2" charset="-122"/>
              </a:rPr>
              <a:t>σ</a:t>
            </a:r>
            <a:r>
              <a:rPr lang="en-US" altLang="zh-CN" baseline="-25000">
                <a:solidFill>
                  <a:srgbClr val="000099"/>
                </a:solidFill>
                <a:latin typeface="华文中宋" panose="02010600040101010101" pitchFamily="2" charset="-122"/>
                <a:ea typeface="华文中宋" panose="02010600040101010101" pitchFamily="2" charset="-122"/>
              </a:rPr>
              <a:t>r∞</a:t>
            </a:r>
            <a:r>
              <a:rPr lang="zh-CN" altLang="en-US" dirty="0">
                <a:solidFill>
                  <a:srgbClr val="000099"/>
                </a:solidFill>
                <a:latin typeface="华文中宋" panose="02010600040101010101" pitchFamily="2" charset="-122"/>
                <a:ea typeface="华文中宋" panose="02010600040101010101" pitchFamily="2" charset="-122"/>
              </a:rPr>
              <a:t>，于是有：</a:t>
            </a:r>
            <a:endParaRPr lang="zh-CN" altLang="en-US" dirty="0">
              <a:solidFill>
                <a:srgbClr val="000099"/>
              </a:solidFill>
              <a:latin typeface="华文中宋" panose="02010600040101010101" pitchFamily="2" charset="-122"/>
              <a:ea typeface="华文中宋" panose="02010600040101010101" pitchFamily="2" charset="-122"/>
            </a:endParaRPr>
          </a:p>
        </p:txBody>
      </p:sp>
      <p:graphicFrame>
        <p:nvGraphicFramePr>
          <p:cNvPr id="20516" name="对象 20515"/>
          <p:cNvGraphicFramePr/>
          <p:nvPr/>
        </p:nvGraphicFramePr>
        <p:xfrm>
          <a:off x="4443095" y="3608070"/>
          <a:ext cx="114300" cy="215900"/>
        </p:xfrm>
        <a:graphic>
          <a:graphicData uri="http://schemas.openxmlformats.org/presentationml/2006/ole">
            <mc:AlternateContent xmlns:mc="http://schemas.openxmlformats.org/markup-compatibility/2006">
              <mc:Choice xmlns:v="urn:schemas-microsoft-com:vml" Requires="v">
                <p:oleObj spid="_x0000_s3091" name="" r:id="rId1" imgW="114300" imgH="215265" progId="Equation.3">
                  <p:embed/>
                </p:oleObj>
              </mc:Choice>
              <mc:Fallback>
                <p:oleObj name="" r:id="rId1" imgW="114300" imgH="215265" progId="Equation.3">
                  <p:embed/>
                  <p:pic>
                    <p:nvPicPr>
                      <p:cNvPr id="0" name="图片 3090"/>
                      <p:cNvPicPr/>
                      <p:nvPr/>
                    </p:nvPicPr>
                    <p:blipFill>
                      <a:blip r:embed="rId2"/>
                      <a:stretch>
                        <a:fillRect/>
                      </a:stretch>
                    </p:blipFill>
                    <p:spPr>
                      <a:xfrm>
                        <a:off x="4443095" y="3608070"/>
                        <a:ext cx="114300" cy="215900"/>
                      </a:xfrm>
                      <a:prstGeom prst="rect">
                        <a:avLst/>
                      </a:prstGeom>
                      <a:noFill/>
                      <a:ln w="38100">
                        <a:noFill/>
                        <a:miter/>
                      </a:ln>
                    </p:spPr>
                  </p:pic>
                </p:oleObj>
              </mc:Fallback>
            </mc:AlternateContent>
          </a:graphicData>
        </a:graphic>
      </p:graphicFrame>
      <p:sp>
        <p:nvSpPr>
          <p:cNvPr id="20518" name="文本框 20517"/>
          <p:cNvSpPr txBox="1"/>
          <p:nvPr/>
        </p:nvSpPr>
        <p:spPr>
          <a:xfrm>
            <a:off x="117475" y="5004753"/>
            <a:ext cx="7174865" cy="461645"/>
          </a:xfrm>
          <a:prstGeom prst="rect">
            <a:avLst/>
          </a:prstGeom>
          <a:noFill/>
          <a:ln w="9525">
            <a:noFill/>
          </a:ln>
        </p:spPr>
        <p:txBody>
          <a:bodyPr wrap="none" lIns="90000" tIns="46800" rIns="90000" bIns="46800" anchor="t">
            <a:spAutoFit/>
          </a:bodyPr>
          <a:p>
            <a:pPr algn="l"/>
            <a:r>
              <a:rPr lang="zh-CN" altLang="en-US" dirty="0">
                <a:solidFill>
                  <a:srgbClr val="000099"/>
                </a:solidFill>
                <a:latin typeface="华文中宋" panose="02010600040101010101" pitchFamily="2" charset="-122"/>
                <a:ea typeface="华文中宋" panose="02010600040101010101" pitchFamily="2" charset="-122"/>
              </a:rPr>
              <a:t>有限寿命区间内循环次数</a:t>
            </a:r>
            <a:r>
              <a:rPr lang="en-US" altLang="zh-CN" i="1">
                <a:solidFill>
                  <a:srgbClr val="000099"/>
                </a:solidFill>
                <a:latin typeface="华文中宋" panose="02010600040101010101" pitchFamily="2" charset="-122"/>
                <a:ea typeface="华文中宋" panose="02010600040101010101" pitchFamily="2" charset="-122"/>
              </a:rPr>
              <a:t>N</a:t>
            </a:r>
            <a:r>
              <a:rPr lang="zh-CN" altLang="en-US" dirty="0">
                <a:solidFill>
                  <a:srgbClr val="000099"/>
                </a:solidFill>
                <a:latin typeface="华文中宋" panose="02010600040101010101" pitchFamily="2" charset="-122"/>
                <a:ea typeface="华文中宋" panose="02010600040101010101" pitchFamily="2" charset="-122"/>
              </a:rPr>
              <a:t>与疲劳极限</a:t>
            </a:r>
            <a:r>
              <a:rPr lang="en-US" altLang="zh-CN" err="1">
                <a:solidFill>
                  <a:srgbClr val="000099"/>
                </a:solidFill>
                <a:latin typeface="Symbol" panose="05050102010706020507" pitchFamily="18" charset="2"/>
                <a:ea typeface="华文中宋" panose="02010600040101010101" pitchFamily="2" charset="-122"/>
              </a:rPr>
              <a:t>s</a:t>
            </a:r>
            <a:r>
              <a:rPr lang="en-US" altLang="zh-CN" baseline="-25000" err="1">
                <a:solidFill>
                  <a:srgbClr val="000099"/>
                </a:solidFill>
                <a:latin typeface="Times New Roman" panose="02020603050405020304" pitchFamily="18" charset="0"/>
                <a:ea typeface="华文中宋" panose="02010600040101010101" pitchFamily="2" charset="-122"/>
              </a:rPr>
              <a:t>rN</a:t>
            </a:r>
            <a:r>
              <a:rPr lang="zh-CN" altLang="en-US" dirty="0">
                <a:solidFill>
                  <a:srgbClr val="000099"/>
                </a:solidFill>
                <a:latin typeface="华文中宋" panose="02010600040101010101" pitchFamily="2" charset="-122"/>
                <a:ea typeface="华文中宋" panose="02010600040101010101" pitchFamily="2" charset="-122"/>
              </a:rPr>
              <a:t>的关系为：</a:t>
            </a:r>
            <a:endParaRPr lang="zh-CN" altLang="en-US" i="1" dirty="0">
              <a:solidFill>
                <a:srgbClr val="000099"/>
              </a:solidFill>
              <a:latin typeface="华文中宋" panose="02010600040101010101" pitchFamily="2" charset="-122"/>
              <a:ea typeface="华文中宋" panose="02010600040101010101" pitchFamily="2" charset="-122"/>
            </a:endParaRPr>
          </a:p>
        </p:txBody>
      </p:sp>
      <p:sp>
        <p:nvSpPr>
          <p:cNvPr id="20520" name="文本框 20519"/>
          <p:cNvSpPr txBox="1"/>
          <p:nvPr/>
        </p:nvSpPr>
        <p:spPr>
          <a:xfrm>
            <a:off x="180499" y="6306820"/>
            <a:ext cx="5751830" cy="461645"/>
          </a:xfrm>
          <a:prstGeom prst="rect">
            <a:avLst/>
          </a:prstGeom>
          <a:noFill/>
          <a:ln w="9525">
            <a:noFill/>
          </a:ln>
        </p:spPr>
        <p:txBody>
          <a:bodyPr wrap="none" lIns="90000" tIns="46800" rIns="90000" bIns="46800" anchor="t">
            <a:spAutoFit/>
          </a:bodyPr>
          <a:p>
            <a:pPr algn="l"/>
            <a:r>
              <a:rPr lang="zh-CN" altLang="en-US" dirty="0">
                <a:solidFill>
                  <a:srgbClr val="000099"/>
                </a:solidFill>
                <a:latin typeface="华文中宋" panose="02010600040101010101" pitchFamily="2" charset="-122"/>
                <a:ea typeface="华文中宋" panose="02010600040101010101" pitchFamily="2" charset="-122"/>
              </a:rPr>
              <a:t>式中， </a:t>
            </a:r>
            <a:r>
              <a:rPr lang="en-US" altLang="zh-CN" err="1">
                <a:solidFill>
                  <a:srgbClr val="000099"/>
                </a:solidFill>
                <a:latin typeface="Symbol" panose="05050102010706020507" pitchFamily="18" charset="2"/>
                <a:ea typeface="华文中宋" panose="02010600040101010101" pitchFamily="2" charset="-122"/>
              </a:rPr>
              <a:t>s</a:t>
            </a:r>
            <a:r>
              <a:rPr lang="en-US" altLang="zh-CN" baseline="-25000" err="1">
                <a:solidFill>
                  <a:srgbClr val="000099"/>
                </a:solidFill>
                <a:latin typeface="Times New Roman" panose="02020603050405020304" pitchFamily="18" charset="0"/>
                <a:ea typeface="华文中宋" panose="02010600040101010101" pitchFamily="2" charset="-122"/>
              </a:rPr>
              <a:t>r</a:t>
            </a:r>
            <a:r>
              <a:rPr lang="zh-CN" altLang="en-US">
                <a:solidFill>
                  <a:srgbClr val="000099"/>
                </a:solidFill>
                <a:latin typeface="华文中宋" panose="02010600040101010101" pitchFamily="2" charset="-122"/>
                <a:ea typeface="华文中宋" panose="02010600040101010101" pitchFamily="2" charset="-122"/>
              </a:rPr>
              <a:t>、</a:t>
            </a:r>
            <a:r>
              <a:rPr lang="en-US" altLang="zh-CN" i="1">
                <a:solidFill>
                  <a:srgbClr val="000099"/>
                </a:solidFill>
                <a:latin typeface="Times New Roman" panose="02020603050405020304" pitchFamily="18" charset="0"/>
                <a:ea typeface="华文中宋" panose="02010600040101010101" pitchFamily="2" charset="-122"/>
              </a:rPr>
              <a:t>N</a:t>
            </a:r>
            <a:r>
              <a:rPr lang="en-US" altLang="zh-CN" baseline="-25000">
                <a:solidFill>
                  <a:srgbClr val="000099"/>
                </a:solidFill>
                <a:latin typeface="Times New Roman" panose="02020603050405020304" pitchFamily="18" charset="0"/>
                <a:ea typeface="华文中宋" panose="02010600040101010101" pitchFamily="2" charset="-122"/>
              </a:rPr>
              <a:t>0</a:t>
            </a:r>
            <a:r>
              <a:rPr lang="zh-CN" altLang="en-US">
                <a:solidFill>
                  <a:srgbClr val="000099"/>
                </a:solidFill>
                <a:latin typeface="Times New Roman" panose="02020603050405020304" pitchFamily="18" charset="0"/>
                <a:ea typeface="华文中宋" panose="02010600040101010101" pitchFamily="2" charset="-122"/>
              </a:rPr>
              <a:t>及</a:t>
            </a:r>
            <a:r>
              <a:rPr lang="en-US" altLang="zh-CN" i="1">
                <a:solidFill>
                  <a:srgbClr val="000099"/>
                </a:solidFill>
                <a:latin typeface="Times New Roman" panose="02020603050405020304" pitchFamily="18" charset="0"/>
                <a:ea typeface="华文中宋" panose="02010600040101010101" pitchFamily="2" charset="-122"/>
              </a:rPr>
              <a:t>m</a:t>
            </a:r>
            <a:r>
              <a:rPr lang="zh-CN" altLang="en-US" dirty="0">
                <a:solidFill>
                  <a:srgbClr val="000099"/>
                </a:solidFill>
                <a:latin typeface="华文中宋" panose="02010600040101010101" pitchFamily="2" charset="-122"/>
                <a:ea typeface="华文中宋" panose="02010600040101010101" pitchFamily="2" charset="-122"/>
              </a:rPr>
              <a:t>的值由材料试验确定。</a:t>
            </a:r>
            <a:endParaRPr lang="zh-CN" altLang="en-US" dirty="0">
              <a:solidFill>
                <a:srgbClr val="000099"/>
              </a:solidFill>
              <a:latin typeface="华文中宋" panose="02010600040101010101" pitchFamily="2" charset="-122"/>
              <a:ea typeface="华文中宋" panose="02010600040101010101" pitchFamily="2" charset="-122"/>
            </a:endParaRPr>
          </a:p>
        </p:txBody>
      </p:sp>
      <p:sp>
        <p:nvSpPr>
          <p:cNvPr id="20521" name="矩形 20520"/>
          <p:cNvSpPr/>
          <p:nvPr/>
        </p:nvSpPr>
        <p:spPr>
          <a:xfrm>
            <a:off x="-101917" y="829310"/>
            <a:ext cx="2879725" cy="461645"/>
          </a:xfrm>
          <a:prstGeom prst="rect">
            <a:avLst/>
          </a:prstGeom>
          <a:noFill/>
          <a:ln w="9525">
            <a:noFill/>
          </a:ln>
        </p:spPr>
        <p:txBody>
          <a:bodyPr wrap="none" lIns="90000" tIns="46800" rIns="90000" bIns="46800" anchor="t">
            <a:spAutoFit/>
          </a:bodyPr>
          <a:p>
            <a:r>
              <a:rPr lang="zh-CN" altLang="en-US" dirty="0">
                <a:solidFill>
                  <a:srgbClr val="000099"/>
                </a:solidFill>
                <a:latin typeface="华文中宋" panose="02010600040101010101" pitchFamily="2" charset="-122"/>
                <a:ea typeface="华文中宋" panose="02010600040101010101" pitchFamily="2" charset="-122"/>
              </a:rPr>
              <a:t>二、</a:t>
            </a:r>
            <a:r>
              <a:rPr lang="zh-CN" altLang="en-US" i="1" dirty="0">
                <a:solidFill>
                  <a:srgbClr val="000099"/>
                </a:solidFill>
                <a:latin typeface="华文中宋" panose="02010600040101010101" pitchFamily="2" charset="-122"/>
                <a:ea typeface="华文中宋" panose="02010600040101010101" pitchFamily="2" charset="-122"/>
              </a:rPr>
              <a:t> </a:t>
            </a:r>
            <a:r>
              <a:rPr lang="en-US" altLang="zh-CN" i="1">
                <a:solidFill>
                  <a:srgbClr val="000099"/>
                </a:solidFill>
                <a:latin typeface="Symbol" panose="05050102010706020507" pitchFamily="18" charset="2"/>
                <a:ea typeface="华文中宋" panose="02010600040101010101" pitchFamily="2" charset="-122"/>
              </a:rPr>
              <a:t>s</a:t>
            </a:r>
            <a:r>
              <a:rPr lang="zh-CN" altLang="en-US">
                <a:solidFill>
                  <a:srgbClr val="000099"/>
                </a:solidFill>
                <a:latin typeface="Times New Roman" panose="02020603050405020304" pitchFamily="18" charset="0"/>
                <a:ea typeface="华文中宋" panose="02010600040101010101" pitchFamily="2" charset="-122"/>
              </a:rPr>
              <a:t>－</a:t>
            </a:r>
            <a:r>
              <a:rPr lang="en-US" altLang="zh-CN" i="1">
                <a:solidFill>
                  <a:srgbClr val="000099"/>
                </a:solidFill>
                <a:latin typeface="Times New Roman" panose="02020603050405020304" pitchFamily="18" charset="0"/>
                <a:ea typeface="华文中宋" panose="02010600040101010101" pitchFamily="2" charset="-122"/>
              </a:rPr>
              <a:t>N</a:t>
            </a:r>
            <a:r>
              <a:rPr lang="zh-CN" altLang="en-US" dirty="0">
                <a:solidFill>
                  <a:srgbClr val="000099"/>
                </a:solidFill>
                <a:latin typeface="华文中宋" panose="02010600040101010101" pitchFamily="2" charset="-122"/>
                <a:ea typeface="华文中宋" panose="02010600040101010101" pitchFamily="2" charset="-122"/>
              </a:rPr>
              <a:t>疲劳曲线</a:t>
            </a:r>
            <a:endParaRPr lang="zh-CN" altLang="en-US" dirty="0">
              <a:solidFill>
                <a:srgbClr val="000099"/>
              </a:solidFill>
              <a:latin typeface="华文中宋" panose="02010600040101010101" pitchFamily="2" charset="-122"/>
              <a:ea typeface="华文中宋" panose="02010600040101010101" pitchFamily="2" charset="-122"/>
            </a:endParaRPr>
          </a:p>
        </p:txBody>
      </p:sp>
      <p:grpSp>
        <p:nvGrpSpPr>
          <p:cNvPr id="20533" name="组合 20532"/>
          <p:cNvGrpSpPr/>
          <p:nvPr/>
        </p:nvGrpSpPr>
        <p:grpSpPr>
          <a:xfrm>
            <a:off x="5549265" y="905510"/>
            <a:ext cx="3618230" cy="2951668"/>
            <a:chOff x="3360" y="480"/>
            <a:chExt cx="2428" cy="2006"/>
          </a:xfrm>
        </p:grpSpPr>
        <p:pic>
          <p:nvPicPr>
            <p:cNvPr id="20532" name="图片 20531" descr="F:\MDcai\Ch03\T.jpg"/>
            <p:cNvPicPr>
              <a:picLocks noChangeAspect="1"/>
            </p:cNvPicPr>
            <p:nvPr/>
          </p:nvPicPr>
          <p:blipFill>
            <a:blip r:embed="rId3"/>
            <a:stretch>
              <a:fillRect/>
            </a:stretch>
          </p:blipFill>
          <p:spPr>
            <a:xfrm>
              <a:off x="3360" y="480"/>
              <a:ext cx="2428" cy="1706"/>
            </a:xfrm>
            <a:prstGeom prst="rect">
              <a:avLst/>
            </a:prstGeom>
            <a:noFill/>
            <a:ln w="9525">
              <a:noFill/>
            </a:ln>
          </p:spPr>
        </p:pic>
        <p:sp>
          <p:nvSpPr>
            <p:cNvPr id="20531" name="文本框 20530"/>
            <p:cNvSpPr txBox="1"/>
            <p:nvPr/>
          </p:nvSpPr>
          <p:spPr>
            <a:xfrm>
              <a:off x="3864" y="2172"/>
              <a:ext cx="1508" cy="314"/>
            </a:xfrm>
            <a:prstGeom prst="rect">
              <a:avLst/>
            </a:prstGeom>
            <a:noFill/>
            <a:ln w="9525">
              <a:noFill/>
            </a:ln>
          </p:spPr>
          <p:txBody>
            <a:bodyPr wrap="square" lIns="90000" tIns="46800" rIns="90000" bIns="46800" anchor="t">
              <a:spAutoFit/>
            </a:bodyPr>
            <a:p>
              <a:pPr algn="l"/>
              <a:r>
                <a:rPr lang="en-US" altLang="zh-CN" i="1">
                  <a:solidFill>
                    <a:srgbClr val="000099"/>
                  </a:solidFill>
                  <a:latin typeface="Symbol" panose="05050102010706020507" pitchFamily="18" charset="2"/>
                  <a:ea typeface="华文中宋" panose="02010600040101010101" pitchFamily="2" charset="-122"/>
                </a:rPr>
                <a:t>s</a:t>
              </a:r>
              <a:r>
                <a:rPr lang="zh-CN" altLang="en-US">
                  <a:solidFill>
                    <a:srgbClr val="000099"/>
                  </a:solidFill>
                  <a:latin typeface="Times New Roman" panose="02020603050405020304" pitchFamily="18" charset="0"/>
                  <a:ea typeface="华文中宋" panose="02010600040101010101" pitchFamily="2" charset="-122"/>
                </a:rPr>
                <a:t>－</a:t>
              </a:r>
              <a:r>
                <a:rPr lang="en-US" altLang="zh-CN" i="1">
                  <a:solidFill>
                    <a:srgbClr val="000099"/>
                  </a:solidFill>
                  <a:latin typeface="Times New Roman" panose="02020603050405020304" pitchFamily="18" charset="0"/>
                  <a:ea typeface="华文中宋" panose="02010600040101010101" pitchFamily="2" charset="-122"/>
                </a:rPr>
                <a:t>N</a:t>
              </a:r>
              <a:r>
                <a:rPr lang="zh-CN" altLang="en-US" dirty="0">
                  <a:solidFill>
                    <a:srgbClr val="000099"/>
                  </a:solidFill>
                  <a:latin typeface="华文中宋" panose="02010600040101010101" pitchFamily="2" charset="-122"/>
                  <a:ea typeface="华文中宋" panose="02010600040101010101" pitchFamily="2" charset="-122"/>
                </a:rPr>
                <a:t>疲劳曲线</a:t>
              </a:r>
              <a:endParaRPr lang="zh-CN" altLang="en-US">
                <a:solidFill>
                  <a:srgbClr val="000099"/>
                </a:solidFill>
                <a:latin typeface="华文中宋" panose="02010600040101010101" pitchFamily="2" charset="-122"/>
                <a:ea typeface="华文中宋" panose="02010600040101010101" pitchFamily="2" charset="-122"/>
              </a:endParaRPr>
            </a:p>
          </p:txBody>
        </p:sp>
      </p:grpSp>
      <p:graphicFrame>
        <p:nvGraphicFramePr>
          <p:cNvPr id="20526" name="对象 20525">
            <a:hlinkClick r:id="" action="ppaction://ole?verb=">
              <a:snd r:embed="rId4" name="camera.wav"/>
            </a:hlinkClick>
          </p:cNvPr>
          <p:cNvGraphicFramePr/>
          <p:nvPr/>
        </p:nvGraphicFramePr>
        <p:xfrm>
          <a:off x="8014654" y="5978843"/>
          <a:ext cx="427990" cy="558165"/>
        </p:xfrm>
        <a:graphic>
          <a:graphicData uri="http://schemas.openxmlformats.org/presentationml/2006/ole">
            <mc:AlternateContent xmlns:mc="http://schemas.openxmlformats.org/markup-compatibility/2006">
              <mc:Choice xmlns:v="urn:schemas-microsoft-com:vml" Requires="v">
                <p:oleObj spid="_x0000_s3093" name="" r:id="rId5" imgW="558800" imgH="723900" progId="Package">
                  <p:embed/>
                </p:oleObj>
              </mc:Choice>
              <mc:Fallback>
                <p:oleObj name="" r:id="rId5" imgW="558800" imgH="723900" progId="Package">
                  <p:embed/>
                  <p:pic>
                    <p:nvPicPr>
                      <p:cNvPr id="0" name="图片 3092"/>
                      <p:cNvPicPr/>
                      <p:nvPr/>
                    </p:nvPicPr>
                    <p:blipFill>
                      <a:blip r:embed="rId6"/>
                      <a:stretch>
                        <a:fillRect/>
                      </a:stretch>
                    </p:blipFill>
                    <p:spPr>
                      <a:xfrm>
                        <a:off x="8014654" y="5978843"/>
                        <a:ext cx="427990" cy="558165"/>
                      </a:xfrm>
                      <a:prstGeom prst="rect">
                        <a:avLst/>
                      </a:prstGeom>
                      <a:noFill/>
                      <a:ln w="38100">
                        <a:noFill/>
                        <a:miter/>
                      </a:ln>
                    </p:spPr>
                  </p:pic>
                </p:oleObj>
              </mc:Fallback>
            </mc:AlternateContent>
          </a:graphicData>
        </a:graphic>
      </p:graphicFrame>
      <p:graphicFrame>
        <p:nvGraphicFramePr>
          <p:cNvPr id="4" name="内容占位符 3">
            <a:hlinkClick r:id="" action="ppaction://ole?verb="/>
          </p:cNvPr>
          <p:cNvGraphicFramePr>
            <a:graphicFrameLocks noChangeAspect="1"/>
          </p:cNvGraphicFramePr>
          <p:nvPr>
            <p:ph idx="1"/>
          </p:nvPr>
        </p:nvGraphicFramePr>
        <p:xfrm>
          <a:off x="1659890" y="1875790"/>
          <a:ext cx="3188335" cy="452120"/>
        </p:xfrm>
        <a:graphic>
          <a:graphicData uri="http://schemas.openxmlformats.org/presentationml/2006/ole">
            <mc:AlternateContent xmlns:mc="http://schemas.openxmlformats.org/markup-compatibility/2006">
              <mc:Choice xmlns:v="urn:schemas-microsoft-com:vml" Requires="v">
                <p:oleObj spid="_x0000_s1025" name="" r:id="rId7" imgW="1701800" imgH="241300" progId="Equation.KSEE3">
                  <p:embed/>
                </p:oleObj>
              </mc:Choice>
              <mc:Fallback>
                <p:oleObj name="" r:id="rId7" imgW="1701800" imgH="241300" progId="Equation.KSEE3">
                  <p:embed/>
                  <p:pic>
                    <p:nvPicPr>
                      <p:cNvPr id="0" name="图片 1024"/>
                      <p:cNvPicPr/>
                      <p:nvPr/>
                    </p:nvPicPr>
                    <p:blipFill>
                      <a:blip r:embed="rId8"/>
                      <a:stretch>
                        <a:fillRect/>
                      </a:stretch>
                    </p:blipFill>
                    <p:spPr>
                      <a:xfrm>
                        <a:off x="1659890" y="1875790"/>
                        <a:ext cx="3188335" cy="45212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666875" y="3114675"/>
          <a:ext cx="2513965" cy="426720"/>
        </p:xfrm>
        <a:graphic>
          <a:graphicData uri="http://schemas.openxmlformats.org/presentationml/2006/ole">
            <mc:AlternateContent xmlns:mc="http://schemas.openxmlformats.org/markup-compatibility/2006">
              <mc:Choice xmlns:v="urn:schemas-microsoft-com:vml" Requires="v">
                <p:oleObj spid="_x0000_s1026" name="" r:id="rId9" imgW="1346200" imgH="228600" progId="Equation.KSEE3">
                  <p:embed/>
                </p:oleObj>
              </mc:Choice>
              <mc:Fallback>
                <p:oleObj name="" r:id="rId9" imgW="1346200" imgH="228600" progId="Equation.KSEE3">
                  <p:embed/>
                  <p:pic>
                    <p:nvPicPr>
                      <p:cNvPr id="0" name="图片 1025"/>
                      <p:cNvPicPr/>
                      <p:nvPr/>
                    </p:nvPicPr>
                    <p:blipFill>
                      <a:blip r:embed="rId10"/>
                      <a:stretch>
                        <a:fillRect/>
                      </a:stretch>
                    </p:blipFill>
                    <p:spPr>
                      <a:xfrm>
                        <a:off x="1666875" y="3114675"/>
                        <a:ext cx="2513965" cy="42672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5201920" y="4436110"/>
          <a:ext cx="2258060" cy="471805"/>
        </p:xfrm>
        <a:graphic>
          <a:graphicData uri="http://schemas.openxmlformats.org/presentationml/2006/ole">
            <mc:AlternateContent xmlns:mc="http://schemas.openxmlformats.org/markup-compatibility/2006">
              <mc:Choice xmlns:v="urn:schemas-microsoft-com:vml" Requires="v">
                <p:oleObj spid="_x0000_s1027" name="" r:id="rId11" imgW="1155700" imgH="241300" progId="Equation.KSEE3">
                  <p:embed/>
                </p:oleObj>
              </mc:Choice>
              <mc:Fallback>
                <p:oleObj name="" r:id="rId11" imgW="1155700" imgH="241300" progId="Equation.KSEE3">
                  <p:embed/>
                  <p:pic>
                    <p:nvPicPr>
                      <p:cNvPr id="0" name="图片 1026"/>
                      <p:cNvPicPr/>
                      <p:nvPr/>
                    </p:nvPicPr>
                    <p:blipFill>
                      <a:blip r:embed="rId12"/>
                      <a:stretch>
                        <a:fillRect/>
                      </a:stretch>
                    </p:blipFill>
                    <p:spPr>
                      <a:xfrm>
                        <a:off x="5201920" y="4436110"/>
                        <a:ext cx="2258060" cy="47180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870710" y="5401310"/>
          <a:ext cx="1835785" cy="905510"/>
        </p:xfrm>
        <a:graphic>
          <a:graphicData uri="http://schemas.openxmlformats.org/presentationml/2006/ole">
            <mc:AlternateContent xmlns:mc="http://schemas.openxmlformats.org/markup-compatibility/2006">
              <mc:Choice xmlns:v="urn:schemas-microsoft-com:vml" Requires="v">
                <p:oleObj spid="_x0000_s1028" name="" r:id="rId13" imgW="901700" imgH="444500" progId="Equation.KSEE3">
                  <p:embed/>
                </p:oleObj>
              </mc:Choice>
              <mc:Fallback>
                <p:oleObj name="" r:id="rId13" imgW="901700" imgH="444500" progId="Equation.KSEE3">
                  <p:embed/>
                  <p:pic>
                    <p:nvPicPr>
                      <p:cNvPr id="0" name="图片 1027"/>
                      <p:cNvPicPr/>
                      <p:nvPr/>
                    </p:nvPicPr>
                    <p:blipFill>
                      <a:blip r:embed="rId14"/>
                      <a:stretch>
                        <a:fillRect/>
                      </a:stretch>
                    </p:blipFill>
                    <p:spPr>
                      <a:xfrm>
                        <a:off x="1870710" y="5401310"/>
                        <a:ext cx="1835785" cy="90551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485640" y="5473065"/>
          <a:ext cx="1664335" cy="876300"/>
        </p:xfrm>
        <a:graphic>
          <a:graphicData uri="http://schemas.openxmlformats.org/presentationml/2006/ole">
            <mc:AlternateContent xmlns:mc="http://schemas.openxmlformats.org/markup-compatibility/2006">
              <mc:Choice xmlns:v="urn:schemas-microsoft-com:vml" Requires="v">
                <p:oleObj spid="_x0000_s1029" name="" r:id="rId15" imgW="965200" imgH="508000" progId="Equation.KSEE3">
                  <p:embed/>
                </p:oleObj>
              </mc:Choice>
              <mc:Fallback>
                <p:oleObj name="" r:id="rId15" imgW="965200" imgH="508000" progId="Equation.KSEE3">
                  <p:embed/>
                  <p:pic>
                    <p:nvPicPr>
                      <p:cNvPr id="0" name="图片 1028"/>
                      <p:cNvPicPr/>
                      <p:nvPr/>
                    </p:nvPicPr>
                    <p:blipFill>
                      <a:blip r:embed="rId16"/>
                      <a:stretch>
                        <a:fillRect/>
                      </a:stretch>
                    </p:blipFill>
                    <p:spPr>
                      <a:xfrm>
                        <a:off x="4485640" y="5473065"/>
                        <a:ext cx="1664335" cy="876300"/>
                      </a:xfrm>
                      <a:prstGeom prst="rect">
                        <a:avLst/>
                      </a:prstGeom>
                    </p:spPr>
                  </p:pic>
                </p:oleObj>
              </mc:Fallback>
            </mc:AlternateContent>
          </a:graphicData>
        </a:graphic>
      </p:graphicFrame>
      <p:sp>
        <p:nvSpPr>
          <p:cNvPr id="198659" name="Text Box 3"/>
          <p:cNvSpPr txBox="1"/>
          <p:nvPr/>
        </p:nvSpPr>
        <p:spPr>
          <a:xfrm>
            <a:off x="2628265" y="117475"/>
            <a:ext cx="363918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材料的疲劳强度</a:t>
            </a:r>
            <a:endParaRPr lang="en-US" altLang="zh-CN" sz="3600" dirty="0">
              <a:solidFill>
                <a:srgbClr val="993300"/>
              </a:solidFill>
              <a:latin typeface="Tahoma" panose="020B0604030504040204" pitchFamily="34" charset="0"/>
              <a:ea typeface="楷体_GB2312" pitchFamily="49"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0533"/>
                                        </p:tgtEl>
                                        <p:attrNameLst>
                                          <p:attrName>style.visibility</p:attrName>
                                        </p:attrNameLst>
                                      </p:cBhvr>
                                      <p:to>
                                        <p:strVal val="visible"/>
                                      </p:to>
                                    </p:set>
                                    <p:animEffect transition="in" filter="diamond(in)">
                                      <p:cBhvr>
                                        <p:cTn id="7" dur="500"/>
                                        <p:tgtEl>
                                          <p:spTgt spid="205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521"/>
                                        </p:tgtEl>
                                        <p:attrNameLst>
                                          <p:attrName>style.visibility</p:attrName>
                                        </p:attrNameLst>
                                      </p:cBhvr>
                                      <p:to>
                                        <p:strVal val="visible"/>
                                      </p:to>
                                    </p:set>
                                    <p:anim calcmode="lin" valueType="num">
                                      <p:cBhvr additive="base">
                                        <p:cTn id="12" dur="500" fill="hold"/>
                                        <p:tgtEl>
                                          <p:spTgt spid="20521"/>
                                        </p:tgtEl>
                                        <p:attrNameLst>
                                          <p:attrName>ppt_x</p:attrName>
                                        </p:attrNameLst>
                                      </p:cBhvr>
                                      <p:tavLst>
                                        <p:tav tm="0">
                                          <p:val>
                                            <p:strVal val="0-#ppt_w/2"/>
                                          </p:val>
                                        </p:tav>
                                        <p:tav tm="100000">
                                          <p:val>
                                            <p:strVal val="#ppt_x"/>
                                          </p:val>
                                        </p:tav>
                                      </p:tavLst>
                                    </p:anim>
                                    <p:anim calcmode="lin" valueType="num">
                                      <p:cBhvr additive="base">
                                        <p:cTn id="13" dur="500" fill="hold"/>
                                        <p:tgtEl>
                                          <p:spTgt spid="2052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0496"/>
                                        </p:tgtEl>
                                        <p:attrNameLst>
                                          <p:attrName>style.visibility</p:attrName>
                                        </p:attrNameLst>
                                      </p:cBhvr>
                                      <p:to>
                                        <p:strVal val="visible"/>
                                      </p:to>
                                    </p:set>
                                    <p:animEffect transition="in" filter="blinds(horizontal)">
                                      <p:cBhvr>
                                        <p:cTn id="18" dur="500"/>
                                        <p:tgtEl>
                                          <p:spTgt spid="2049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0514"/>
                                        </p:tgtEl>
                                        <p:attrNameLst>
                                          <p:attrName>style.visibility</p:attrName>
                                        </p:attrNameLst>
                                      </p:cBhvr>
                                      <p:to>
                                        <p:strVal val="visible"/>
                                      </p:to>
                                    </p:set>
                                    <p:animEffect transition="in" filter="blinds(horizontal)">
                                      <p:cBhvr>
                                        <p:cTn id="28" dur="500"/>
                                        <p:tgtEl>
                                          <p:spTgt spid="2051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0515"/>
                                        </p:tgtEl>
                                        <p:attrNameLst>
                                          <p:attrName>style.visibility</p:attrName>
                                        </p:attrNameLst>
                                      </p:cBhvr>
                                      <p:to>
                                        <p:strVal val="visible"/>
                                      </p:to>
                                    </p:set>
                                    <p:animEffect transition="in" filter="blinds(horizontal)">
                                      <p:cBhvr>
                                        <p:cTn id="38" dur="500"/>
                                        <p:tgtEl>
                                          <p:spTgt spid="2051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0518"/>
                                        </p:tgtEl>
                                        <p:attrNameLst>
                                          <p:attrName>style.visibility</p:attrName>
                                        </p:attrNameLst>
                                      </p:cBhvr>
                                      <p:to>
                                        <p:strVal val="visible"/>
                                      </p:to>
                                    </p:set>
                                    <p:animEffect transition="in" filter="blinds(horizontal)">
                                      <p:cBhvr>
                                        <p:cTn id="48" dur="500"/>
                                        <p:tgtEl>
                                          <p:spTgt spid="2051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0520"/>
                                        </p:tgtEl>
                                        <p:attrNameLst>
                                          <p:attrName>style.visibility</p:attrName>
                                        </p:attrNameLst>
                                      </p:cBhvr>
                                      <p:to>
                                        <p:strVal val="visible"/>
                                      </p:to>
                                    </p:set>
                                    <p:animEffect transition="in" filter="blinds(horizontal)">
                                      <p:cBhvr>
                                        <p:cTn id="63" dur="500"/>
                                        <p:tgtEl>
                                          <p:spTgt spid="20520"/>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20526"/>
                                        </p:tgtEl>
                                        <p:attrNameLst>
                                          <p:attrName>style.visibility</p:attrName>
                                        </p:attrNameLst>
                                      </p:cBhvr>
                                      <p:to>
                                        <p:strVal val="visible"/>
                                      </p:to>
                                    </p:set>
                                    <p:anim calcmode="lin" valueType="num">
                                      <p:cBhvr additive="base">
                                        <p:cTn id="68" dur="500" fill="hold"/>
                                        <p:tgtEl>
                                          <p:spTgt spid="20526"/>
                                        </p:tgtEl>
                                        <p:attrNameLst>
                                          <p:attrName>ppt_x</p:attrName>
                                        </p:attrNameLst>
                                      </p:cBhvr>
                                      <p:tavLst>
                                        <p:tav tm="0">
                                          <p:val>
                                            <p:strVal val="1+#ppt_w/2"/>
                                          </p:val>
                                        </p:tav>
                                        <p:tav tm="100000">
                                          <p:val>
                                            <p:strVal val="#ppt_x"/>
                                          </p:val>
                                        </p:tav>
                                      </p:tavLst>
                                    </p:anim>
                                    <p:anim calcmode="lin" valueType="num">
                                      <p:cBhvr additive="base">
                                        <p:cTn id="69" dur="500" fill="hold"/>
                                        <p:tgtEl>
                                          <p:spTgt spid="205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1" grpId="0"/>
      <p:bldP spid="20496" grpId="0"/>
      <p:bldP spid="20514" grpId="0"/>
      <p:bldP spid="20515" grpId="0"/>
      <p:bldP spid="20518" grpId="0"/>
      <p:bldP spid="205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9" name="Text Box 3"/>
          <p:cNvSpPr txBox="1"/>
          <p:nvPr/>
        </p:nvSpPr>
        <p:spPr>
          <a:xfrm>
            <a:off x="2628265" y="117475"/>
            <a:ext cx="363918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材料的疲劳强度</a:t>
            </a:r>
            <a:endParaRPr lang="en-US" altLang="zh-CN" sz="3600" dirty="0">
              <a:solidFill>
                <a:srgbClr val="993300"/>
              </a:solidFill>
              <a:latin typeface="Tahoma" panose="020B0604030504040204" pitchFamily="34" charset="0"/>
              <a:ea typeface="楷体_GB2312" pitchFamily="49" charset="-122"/>
            </a:endParaRPr>
          </a:p>
        </p:txBody>
      </p:sp>
      <p:sp>
        <p:nvSpPr>
          <p:cNvPr id="15394" name="矩形 15393"/>
          <p:cNvSpPr/>
          <p:nvPr/>
        </p:nvSpPr>
        <p:spPr>
          <a:xfrm>
            <a:off x="5577205" y="1323340"/>
            <a:ext cx="2133600" cy="457200"/>
          </a:xfrm>
          <a:prstGeom prst="rect">
            <a:avLst/>
          </a:prstGeom>
          <a:noFill/>
          <a:ln w="9525">
            <a:noFill/>
          </a:ln>
        </p:spPr>
        <p:txBody>
          <a:bodyPr lIns="92075" tIns="46038" rIns="92075" bIns="46038">
            <a:spAutoFit/>
          </a:bodyPr>
          <a:p>
            <a:pPr>
              <a:spcBef>
                <a:spcPct val="50000"/>
              </a:spcBef>
              <a:buClr>
                <a:schemeClr val="accent2"/>
              </a:buClr>
              <a:buSzPct val="80000"/>
              <a:buFont typeface="Wingdings" panose="05000000000000000000" pitchFamily="2" charset="2"/>
              <a:buNone/>
            </a:pPr>
            <a:r>
              <a:rPr lang="en-US" altLang="zh-CN" sz="240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寿命系数</a:t>
            </a:r>
            <a:endParaRPr lang="zh-CN" altLang="en-US" sz="2400" dirty="0">
              <a:latin typeface="楷体_GB2312" pitchFamily="49" charset="-122"/>
              <a:ea typeface="楷体_GB2312" pitchFamily="49" charset="-122"/>
            </a:endParaRPr>
          </a:p>
        </p:txBody>
      </p:sp>
      <p:graphicFrame>
        <p:nvGraphicFramePr>
          <p:cNvPr id="4" name="对象 3">
            <a:hlinkClick r:id="" action="ppaction://ole?verb="/>
          </p:cNvPr>
          <p:cNvGraphicFramePr>
            <a:graphicFrameLocks noChangeAspect="1"/>
          </p:cNvGraphicFramePr>
          <p:nvPr/>
        </p:nvGraphicFramePr>
        <p:xfrm>
          <a:off x="3520440" y="1066800"/>
          <a:ext cx="1579245" cy="970280"/>
        </p:xfrm>
        <a:graphic>
          <a:graphicData uri="http://schemas.openxmlformats.org/presentationml/2006/ole">
            <mc:AlternateContent xmlns:mc="http://schemas.openxmlformats.org/markup-compatibility/2006">
              <mc:Choice xmlns:v="urn:schemas-microsoft-com:vml" Requires="v">
                <p:oleObj spid="_x0000_s1025" name="" r:id="rId1" imgW="723900" imgH="444500" progId="Equation.KSEE3">
                  <p:embed/>
                </p:oleObj>
              </mc:Choice>
              <mc:Fallback>
                <p:oleObj name="" r:id="rId1" imgW="723900" imgH="444500" progId="Equation.KSEE3">
                  <p:embed/>
                  <p:pic>
                    <p:nvPicPr>
                      <p:cNvPr id="0" name="图片 1024"/>
                      <p:cNvPicPr/>
                      <p:nvPr/>
                    </p:nvPicPr>
                    <p:blipFill>
                      <a:blip r:embed="rId2"/>
                      <a:stretch>
                        <a:fillRect/>
                      </a:stretch>
                    </p:blipFill>
                    <p:spPr>
                      <a:xfrm>
                        <a:off x="3520440" y="1066800"/>
                        <a:ext cx="1579245" cy="970280"/>
                      </a:xfrm>
                      <a:prstGeom prst="rect">
                        <a:avLst/>
                      </a:prstGeom>
                    </p:spPr>
                  </p:pic>
                </p:oleObj>
              </mc:Fallback>
            </mc:AlternateContent>
          </a:graphicData>
        </a:graphic>
      </p:graphicFrame>
      <p:sp>
        <p:nvSpPr>
          <p:cNvPr id="15397" name="标题 15396"/>
          <p:cNvSpPr>
            <a:spLocks noGrp="1" noRot="1"/>
          </p:cNvSpPr>
          <p:nvPr>
            <p:ph type="title"/>
          </p:nvPr>
        </p:nvSpPr>
        <p:spPr>
          <a:xfrm>
            <a:off x="228600" y="2036763"/>
            <a:ext cx="2543175" cy="457200"/>
          </a:xfrm>
        </p:spPr>
        <p:txBody>
          <a:bodyPr lIns="92075" tIns="46038" rIns="92075" bIns="46038" anchor="ctr"/>
          <a:p>
            <a:pPr algn="l"/>
            <a:r>
              <a:rPr lang="zh-CN" altLang="en-US" sz="2800" b="1" dirty="0">
                <a:solidFill>
                  <a:srgbClr val="000099"/>
                </a:solidFill>
                <a:latin typeface="楷体_GB2312" pitchFamily="49" charset="-122"/>
                <a:ea typeface="楷体_GB2312" pitchFamily="49" charset="-122"/>
              </a:rPr>
              <a:t>几点说明：</a:t>
            </a:r>
            <a:r>
              <a:rPr lang="zh-CN" altLang="en-US" b="1" dirty="0">
                <a:solidFill>
                  <a:srgbClr val="000099"/>
                </a:solidFill>
              </a:rPr>
              <a:t> </a:t>
            </a:r>
            <a:endParaRPr lang="zh-CN" altLang="en-US" b="1" dirty="0">
              <a:solidFill>
                <a:srgbClr val="000099"/>
              </a:solidFill>
            </a:endParaRPr>
          </a:p>
        </p:txBody>
      </p:sp>
      <p:sp>
        <p:nvSpPr>
          <p:cNvPr id="15398" name="矩形 15397"/>
          <p:cNvSpPr/>
          <p:nvPr/>
        </p:nvSpPr>
        <p:spPr>
          <a:xfrm>
            <a:off x="76200" y="2510155"/>
            <a:ext cx="8991600" cy="1568450"/>
          </a:xfrm>
          <a:prstGeom prst="rect">
            <a:avLst/>
          </a:prstGeom>
          <a:noFill/>
          <a:ln w="9525">
            <a:noFill/>
          </a:ln>
        </p:spPr>
        <p:txBody>
          <a:bodyPr lIns="92075" tIns="46038" rIns="92075" bIns="46038">
            <a:spAutoFit/>
          </a:bodyPr>
          <a:p>
            <a:pPr algn="l">
              <a:buClr>
                <a:schemeClr val="accent2"/>
              </a:buClr>
              <a:buSzPct val="80000"/>
              <a:buFont typeface="Wingdings" panose="05000000000000000000" pitchFamily="2" charset="2"/>
              <a:buNone/>
            </a:pPr>
            <a:r>
              <a:rPr lang="en-US" altLang="zh-CN" sz="2400">
                <a:solidFill>
                  <a:srgbClr val="000099"/>
                </a:solidFill>
                <a:latin typeface="Times New Roman" panose="02020603050405020304" pitchFamily="18" charset="0"/>
                <a:ea typeface="楷体_GB2312" pitchFamily="49" charset="-122"/>
              </a:rPr>
              <a:t>① N</a:t>
            </a:r>
            <a:r>
              <a:rPr lang="en-US" altLang="zh-CN" sz="2400" baseline="-25000">
                <a:solidFill>
                  <a:srgbClr val="000099"/>
                </a:solidFill>
                <a:latin typeface="Times New Roman" panose="02020603050405020304" pitchFamily="18" charset="0"/>
                <a:ea typeface="楷体_GB2312" pitchFamily="49" charset="-122"/>
              </a:rPr>
              <a:t>0</a:t>
            </a:r>
            <a:r>
              <a:rPr lang="en-US" altLang="zh-CN" sz="2400" i="1">
                <a:solidFill>
                  <a:srgbClr val="000099"/>
                </a:solidFill>
                <a:latin typeface="Times New Roman" panose="02020603050405020304" pitchFamily="18" charset="0"/>
                <a:ea typeface="楷体_GB2312" pitchFamily="49" charset="-122"/>
              </a:rPr>
              <a:t> </a:t>
            </a:r>
            <a:r>
              <a:rPr lang="en-US" altLang="zh-CN" sz="2400" dirty="0">
                <a:solidFill>
                  <a:srgbClr val="000099"/>
                </a:solidFill>
                <a:latin typeface="Times New Roman" panose="02020603050405020304" pitchFamily="18" charset="0"/>
                <a:ea typeface="楷体_GB2312" pitchFamily="49" charset="-122"/>
              </a:rPr>
              <a:t> </a:t>
            </a:r>
            <a:r>
              <a:rPr lang="zh-CN" altLang="en-US" sz="2400" dirty="0">
                <a:solidFill>
                  <a:srgbClr val="000099"/>
                </a:solidFill>
                <a:latin typeface="Times New Roman" panose="02020603050405020304" pitchFamily="18" charset="0"/>
                <a:ea typeface="楷体_GB2312" pitchFamily="49" charset="-122"/>
              </a:rPr>
              <a:t>：对于硬度</a:t>
            </a:r>
            <a:r>
              <a:rPr lang="en-US" altLang="zh-CN" sz="2400" dirty="0">
                <a:solidFill>
                  <a:srgbClr val="000099"/>
                </a:solidFill>
                <a:latin typeface="Times New Roman" panose="02020603050405020304" pitchFamily="18" charset="0"/>
                <a:ea typeface="楷体_GB2312" pitchFamily="49" charset="-122"/>
              </a:rPr>
              <a:t>≤350HBS</a:t>
            </a:r>
            <a:r>
              <a:rPr lang="zh-CN" altLang="en-US" sz="2400" dirty="0">
                <a:solidFill>
                  <a:srgbClr val="000099"/>
                </a:solidFill>
                <a:latin typeface="Times New Roman" panose="02020603050405020304" pitchFamily="18" charset="0"/>
                <a:ea typeface="楷体_GB2312" pitchFamily="49" charset="-122"/>
              </a:rPr>
              <a:t>钢，</a:t>
            </a:r>
            <a:r>
              <a:rPr lang="en-US" altLang="zh-CN" sz="2400">
                <a:solidFill>
                  <a:srgbClr val="000099"/>
                </a:solidFill>
                <a:latin typeface="Times New Roman" panose="02020603050405020304" pitchFamily="18" charset="0"/>
                <a:ea typeface="楷体_GB2312" pitchFamily="49" charset="-122"/>
              </a:rPr>
              <a:t>N</a:t>
            </a:r>
            <a:r>
              <a:rPr lang="en-US" altLang="zh-CN" sz="2400" baseline="-25000">
                <a:solidFill>
                  <a:srgbClr val="000099"/>
                </a:solidFill>
                <a:latin typeface="Times New Roman" panose="02020603050405020304" pitchFamily="18" charset="0"/>
                <a:ea typeface="楷体_GB2312" pitchFamily="49" charset="-122"/>
              </a:rPr>
              <a:t>0</a:t>
            </a:r>
            <a:r>
              <a:rPr lang="en-US" altLang="zh-CN" sz="2400">
                <a:solidFill>
                  <a:srgbClr val="000099"/>
                </a:solidFill>
                <a:latin typeface="Times New Roman" panose="02020603050405020304" pitchFamily="18" charset="0"/>
                <a:ea typeface="楷体_GB2312" pitchFamily="49" charset="-122"/>
              </a:rPr>
              <a:t>=10</a:t>
            </a:r>
            <a:r>
              <a:rPr lang="en-US" altLang="zh-CN" sz="2400" baseline="30000">
                <a:solidFill>
                  <a:srgbClr val="000099"/>
                </a:solidFill>
                <a:latin typeface="Times New Roman" panose="02020603050405020304" pitchFamily="18" charset="0"/>
                <a:ea typeface="楷体_GB2312" pitchFamily="49" charset="-122"/>
              </a:rPr>
              <a:t>6</a:t>
            </a:r>
            <a:r>
              <a:rPr lang="en-US" altLang="zh-CN" sz="2400">
                <a:solidFill>
                  <a:srgbClr val="000099"/>
                </a:solidFill>
                <a:latin typeface="Times New Roman" panose="02020603050405020304" pitchFamily="18" charset="0"/>
                <a:ea typeface="楷体_GB2312" pitchFamily="49" charset="-122"/>
              </a:rPr>
              <a:t>—10</a:t>
            </a:r>
            <a:r>
              <a:rPr lang="en-US" altLang="zh-CN" sz="2400" baseline="30000">
                <a:solidFill>
                  <a:srgbClr val="000099"/>
                </a:solidFill>
                <a:latin typeface="Times New Roman" panose="02020603050405020304" pitchFamily="18" charset="0"/>
                <a:ea typeface="楷体_GB2312" pitchFamily="49" charset="-122"/>
              </a:rPr>
              <a:t>7</a:t>
            </a:r>
            <a:endParaRPr lang="en-US" altLang="zh-CN" sz="2400" baseline="30000">
              <a:solidFill>
                <a:srgbClr val="000099"/>
              </a:solidFill>
              <a:latin typeface="Times New Roman" panose="02020603050405020304" pitchFamily="18" charset="0"/>
              <a:ea typeface="楷体_GB2312" pitchFamily="49" charset="-122"/>
            </a:endParaRPr>
          </a:p>
          <a:p>
            <a:pPr algn="l">
              <a:buClr>
                <a:schemeClr val="accent2"/>
              </a:buClr>
              <a:buSzPct val="80000"/>
              <a:buFont typeface="Wingdings" panose="05000000000000000000" pitchFamily="2" charset="2"/>
              <a:buChar char="l"/>
            </a:pPr>
            <a:r>
              <a:rPr lang="en-US" altLang="zh-CN">
                <a:solidFill>
                  <a:srgbClr val="000099"/>
                </a:solidFill>
                <a:latin typeface="Arial" panose="020B0604020202020204" pitchFamily="34" charset="0"/>
              </a:rPr>
              <a:t>            </a:t>
            </a:r>
            <a:r>
              <a:rPr lang="zh-CN" altLang="en-US" sz="2400" dirty="0">
                <a:solidFill>
                  <a:srgbClr val="000099"/>
                </a:solidFill>
                <a:latin typeface="Times New Roman" panose="02020603050405020304" pitchFamily="18" charset="0"/>
                <a:ea typeface="楷体_GB2312" pitchFamily="49" charset="-122"/>
              </a:rPr>
              <a:t>对于硬度</a:t>
            </a:r>
            <a:r>
              <a:rPr lang="en-US" altLang="zh-CN" sz="2400" dirty="0">
                <a:solidFill>
                  <a:srgbClr val="000099"/>
                </a:solidFill>
                <a:latin typeface="Times New Roman" panose="02020603050405020304" pitchFamily="18" charset="0"/>
                <a:ea typeface="楷体_GB2312" pitchFamily="49" charset="-122"/>
              </a:rPr>
              <a:t>≥350HBS</a:t>
            </a:r>
            <a:r>
              <a:rPr lang="zh-CN" altLang="en-US" sz="2400" dirty="0">
                <a:solidFill>
                  <a:srgbClr val="000099"/>
                </a:solidFill>
                <a:latin typeface="Times New Roman" panose="02020603050405020304" pitchFamily="18" charset="0"/>
                <a:ea typeface="楷体_GB2312" pitchFamily="49" charset="-122"/>
              </a:rPr>
              <a:t>钢，</a:t>
            </a:r>
            <a:r>
              <a:rPr lang="en-US" altLang="zh-CN" sz="2400">
                <a:solidFill>
                  <a:srgbClr val="000099"/>
                </a:solidFill>
                <a:latin typeface="Times New Roman" panose="02020603050405020304" pitchFamily="18" charset="0"/>
                <a:ea typeface="楷体_GB2312" pitchFamily="49" charset="-122"/>
              </a:rPr>
              <a:t>N</a:t>
            </a:r>
            <a:r>
              <a:rPr lang="en-US" altLang="zh-CN" sz="2400" baseline="-25000">
                <a:solidFill>
                  <a:srgbClr val="000099"/>
                </a:solidFill>
                <a:latin typeface="Times New Roman" panose="02020603050405020304" pitchFamily="18" charset="0"/>
                <a:ea typeface="楷体_GB2312" pitchFamily="49" charset="-122"/>
              </a:rPr>
              <a:t>0</a:t>
            </a:r>
            <a:r>
              <a:rPr lang="en-US" altLang="zh-CN" sz="2400">
                <a:solidFill>
                  <a:srgbClr val="000099"/>
                </a:solidFill>
                <a:latin typeface="Times New Roman" panose="02020603050405020304" pitchFamily="18" charset="0"/>
                <a:ea typeface="楷体_GB2312" pitchFamily="49" charset="-122"/>
              </a:rPr>
              <a:t>=(10 - 25) </a:t>
            </a:r>
            <a:r>
              <a:rPr lang="en-US" altLang="zh-CN">
                <a:solidFill>
                  <a:srgbClr val="000099"/>
                </a:solidFill>
                <a:latin typeface="Arial" panose="020B0604020202020204" pitchFamily="34" charset="0"/>
              </a:rPr>
              <a:t>×</a:t>
            </a:r>
            <a:r>
              <a:rPr lang="en-US" altLang="zh-CN" sz="2400">
                <a:solidFill>
                  <a:srgbClr val="000099"/>
                </a:solidFill>
                <a:latin typeface="Times New Roman" panose="02020603050405020304" pitchFamily="18" charset="0"/>
                <a:ea typeface="楷体_GB2312" pitchFamily="49" charset="-122"/>
              </a:rPr>
              <a:t>10</a:t>
            </a:r>
            <a:r>
              <a:rPr lang="en-US" altLang="zh-CN" sz="2400" baseline="30000">
                <a:solidFill>
                  <a:srgbClr val="000099"/>
                </a:solidFill>
                <a:latin typeface="Times New Roman" panose="02020603050405020304" pitchFamily="18" charset="0"/>
                <a:ea typeface="楷体_GB2312" pitchFamily="49" charset="-122"/>
              </a:rPr>
              <a:t>7</a:t>
            </a:r>
            <a:endParaRPr lang="en-US" altLang="zh-CN" sz="2400" baseline="30000">
              <a:solidFill>
                <a:srgbClr val="000099"/>
              </a:solidFill>
              <a:latin typeface="Times New Roman" panose="02020603050405020304" pitchFamily="18" charset="0"/>
              <a:ea typeface="楷体_GB2312" pitchFamily="49" charset="-122"/>
            </a:endParaRPr>
          </a:p>
          <a:p>
            <a:pPr algn="l">
              <a:buClr>
                <a:schemeClr val="accent2"/>
              </a:buClr>
              <a:buSzPct val="80000"/>
              <a:buFont typeface="Wingdings" panose="05000000000000000000" pitchFamily="2" charset="2"/>
              <a:buChar char="l"/>
            </a:pPr>
            <a:r>
              <a:rPr lang="zh-CN" altLang="en-US" sz="2400" dirty="0">
                <a:solidFill>
                  <a:srgbClr val="000099"/>
                </a:solidFill>
                <a:latin typeface="Times New Roman" panose="02020603050405020304" pitchFamily="18" charset="0"/>
                <a:ea typeface="楷体_GB2312" pitchFamily="49" charset="-122"/>
              </a:rPr>
              <a:t>            有色金属</a:t>
            </a:r>
            <a:r>
              <a:rPr lang="en-US" altLang="zh-CN" sz="2400" dirty="0">
                <a:solidFill>
                  <a:srgbClr val="000099"/>
                </a:solidFill>
                <a:latin typeface="Times New Roman" panose="02020603050405020304" pitchFamily="18" charset="0"/>
                <a:ea typeface="楷体_GB2312" pitchFamily="49" charset="-122"/>
              </a:rPr>
              <a:t>(</a:t>
            </a:r>
            <a:r>
              <a:rPr lang="zh-CN" altLang="en-US" sz="2400" dirty="0">
                <a:solidFill>
                  <a:srgbClr val="000099"/>
                </a:solidFill>
                <a:latin typeface="Times New Roman" panose="02020603050405020304" pitchFamily="18" charset="0"/>
                <a:ea typeface="楷体_GB2312" pitchFamily="49" charset="-122"/>
              </a:rPr>
              <a:t>无水平部分</a:t>
            </a:r>
            <a:r>
              <a:rPr lang="en-US" altLang="zh-CN" sz="2400" dirty="0">
                <a:solidFill>
                  <a:srgbClr val="000099"/>
                </a:solidFill>
                <a:latin typeface="Times New Roman" panose="02020603050405020304" pitchFamily="18" charset="0"/>
                <a:ea typeface="楷体_GB2312" pitchFamily="49" charset="-122"/>
              </a:rPr>
              <a:t>)</a:t>
            </a:r>
            <a:r>
              <a:rPr lang="zh-CN" altLang="en-US" sz="2400" dirty="0">
                <a:solidFill>
                  <a:srgbClr val="000099"/>
                </a:solidFill>
                <a:latin typeface="Times New Roman" panose="02020603050405020304" pitchFamily="18" charset="0"/>
                <a:ea typeface="楷体_GB2312" pitchFamily="49" charset="-122"/>
              </a:rPr>
              <a:t>，规定当</a:t>
            </a:r>
            <a:r>
              <a:rPr lang="en-US" altLang="zh-CN" sz="2400">
                <a:solidFill>
                  <a:srgbClr val="000099"/>
                </a:solidFill>
                <a:latin typeface="Times New Roman" panose="02020603050405020304" pitchFamily="18" charset="0"/>
                <a:ea typeface="楷体_GB2312" pitchFamily="49" charset="-122"/>
              </a:rPr>
              <a:t>N</a:t>
            </a:r>
            <a:r>
              <a:rPr lang="en-US" altLang="zh-CN" sz="2400" baseline="-25000">
                <a:solidFill>
                  <a:srgbClr val="000099"/>
                </a:solidFill>
                <a:latin typeface="Times New Roman" panose="02020603050405020304" pitchFamily="18" charset="0"/>
                <a:ea typeface="楷体_GB2312" pitchFamily="49" charset="-122"/>
              </a:rPr>
              <a:t>0</a:t>
            </a:r>
            <a:r>
              <a:rPr lang="en-US" altLang="zh-CN" sz="2400">
                <a:solidFill>
                  <a:srgbClr val="000099"/>
                </a:solidFill>
                <a:latin typeface="Times New Roman" panose="02020603050405020304" pitchFamily="18" charset="0"/>
                <a:ea typeface="楷体_GB2312" pitchFamily="49" charset="-122"/>
              </a:rPr>
              <a:t>&gt;25 </a:t>
            </a:r>
            <a:r>
              <a:rPr lang="en-US" altLang="zh-CN">
                <a:solidFill>
                  <a:srgbClr val="000099"/>
                </a:solidFill>
                <a:latin typeface="Arial" panose="020B0604020202020204" pitchFamily="34" charset="0"/>
              </a:rPr>
              <a:t>×</a:t>
            </a:r>
            <a:r>
              <a:rPr lang="en-US" altLang="zh-CN" b="0">
                <a:solidFill>
                  <a:srgbClr val="000099"/>
                </a:solidFill>
                <a:latin typeface="Arial" panose="020B0604020202020204" pitchFamily="34" charset="0"/>
              </a:rPr>
              <a:t> </a:t>
            </a:r>
            <a:r>
              <a:rPr lang="en-US" altLang="zh-CN" sz="2400">
                <a:solidFill>
                  <a:srgbClr val="000099"/>
                </a:solidFill>
                <a:latin typeface="Times New Roman" panose="02020603050405020304" pitchFamily="18" charset="0"/>
                <a:ea typeface="楷体_GB2312" pitchFamily="49" charset="-122"/>
              </a:rPr>
              <a:t>10</a:t>
            </a:r>
            <a:r>
              <a:rPr lang="en-US" altLang="zh-CN" sz="2400" baseline="30000">
                <a:solidFill>
                  <a:srgbClr val="000099"/>
                </a:solidFill>
                <a:latin typeface="Times New Roman" panose="02020603050405020304" pitchFamily="18" charset="0"/>
                <a:ea typeface="楷体_GB2312" pitchFamily="49" charset="-122"/>
              </a:rPr>
              <a:t>7</a:t>
            </a:r>
            <a:r>
              <a:rPr lang="zh-CN" altLang="en-US" sz="2400" dirty="0">
                <a:solidFill>
                  <a:srgbClr val="000099"/>
                </a:solidFill>
                <a:latin typeface="Times New Roman" panose="02020603050405020304" pitchFamily="18" charset="0"/>
                <a:ea typeface="楷体_GB2312" pitchFamily="49" charset="-122"/>
              </a:rPr>
              <a:t>时</a:t>
            </a:r>
            <a:r>
              <a:rPr lang="en-US" altLang="zh-CN" sz="2400" dirty="0">
                <a:solidFill>
                  <a:srgbClr val="000099"/>
                </a:solidFill>
                <a:latin typeface="Times New Roman" panose="02020603050405020304" pitchFamily="18" charset="0"/>
                <a:ea typeface="楷体_GB2312" pitchFamily="49" charset="-122"/>
              </a:rPr>
              <a:t>,</a:t>
            </a:r>
            <a:r>
              <a:rPr lang="zh-CN" altLang="en-US" sz="2400" dirty="0">
                <a:solidFill>
                  <a:srgbClr val="000099"/>
                </a:solidFill>
                <a:latin typeface="Times New Roman" panose="02020603050405020304" pitchFamily="18" charset="0"/>
                <a:ea typeface="楷体_GB2312" pitchFamily="49" charset="-122"/>
              </a:rPr>
              <a:t>近似为无限寿命区</a:t>
            </a:r>
            <a:endParaRPr lang="zh-CN" altLang="en-US" sz="2400" dirty="0">
              <a:solidFill>
                <a:srgbClr val="000099"/>
              </a:solidFill>
              <a:latin typeface="Times New Roman" panose="02020603050405020304" pitchFamily="18" charset="0"/>
              <a:ea typeface="楷体_GB2312" pitchFamily="49" charset="-122"/>
            </a:endParaRPr>
          </a:p>
        </p:txBody>
      </p:sp>
      <p:sp>
        <p:nvSpPr>
          <p:cNvPr id="15399" name="矩形 15398"/>
          <p:cNvSpPr/>
          <p:nvPr/>
        </p:nvSpPr>
        <p:spPr>
          <a:xfrm>
            <a:off x="4445" y="4133215"/>
            <a:ext cx="8610600" cy="1187450"/>
          </a:xfrm>
          <a:prstGeom prst="rect">
            <a:avLst/>
          </a:prstGeom>
          <a:noFill/>
          <a:ln w="9525">
            <a:noFill/>
          </a:ln>
        </p:spPr>
        <p:txBody>
          <a:bodyPr lIns="92075" tIns="46038" rIns="92075" bIns="46038">
            <a:spAutoFit/>
          </a:bodyPr>
          <a:p>
            <a:pPr algn="l">
              <a:buClr>
                <a:schemeClr val="accent2"/>
              </a:buClr>
              <a:buSzPct val="80000"/>
              <a:buFont typeface="Wingdings" panose="05000000000000000000" pitchFamily="2" charset="2"/>
              <a:buNone/>
            </a:pPr>
            <a:r>
              <a:rPr lang="en-US" altLang="zh-CN" sz="2400">
                <a:solidFill>
                  <a:srgbClr val="000099"/>
                </a:solidFill>
                <a:latin typeface="Times New Roman" panose="02020603050405020304" pitchFamily="18" charset="0"/>
                <a:ea typeface="楷体_GB2312" pitchFamily="49" charset="-122"/>
              </a:rPr>
              <a:t>② m—</a:t>
            </a:r>
            <a:r>
              <a:rPr lang="zh-CN" altLang="en-US" sz="2400" dirty="0">
                <a:solidFill>
                  <a:srgbClr val="000099"/>
                </a:solidFill>
                <a:latin typeface="Times New Roman" panose="02020603050405020304" pitchFamily="18" charset="0"/>
                <a:ea typeface="楷体_GB2312" pitchFamily="49" charset="-122"/>
              </a:rPr>
              <a:t>指数，与应力和材料的种类有关。</a:t>
            </a:r>
            <a:endParaRPr lang="zh-CN" altLang="en-US" sz="2400" dirty="0">
              <a:solidFill>
                <a:srgbClr val="000099"/>
              </a:solidFill>
              <a:latin typeface="Times New Roman" panose="02020603050405020304" pitchFamily="18" charset="0"/>
              <a:ea typeface="楷体_GB2312" pitchFamily="49" charset="-122"/>
            </a:endParaRPr>
          </a:p>
          <a:p>
            <a:pPr algn="l">
              <a:buClr>
                <a:schemeClr val="accent2"/>
              </a:buClr>
              <a:buSzPct val="80000"/>
              <a:buFont typeface="Wingdings" panose="05000000000000000000" pitchFamily="2" charset="2"/>
              <a:buChar char="l"/>
            </a:pPr>
            <a:r>
              <a:rPr lang="zh-CN" altLang="en-US" sz="2400" dirty="0">
                <a:solidFill>
                  <a:srgbClr val="000099"/>
                </a:solidFill>
                <a:latin typeface="Times New Roman" panose="02020603050405020304" pitchFamily="18" charset="0"/>
                <a:ea typeface="楷体_GB2312" pitchFamily="49" charset="-122"/>
              </a:rPr>
              <a:t>钢     </a:t>
            </a:r>
            <a:r>
              <a:rPr lang="en-US" altLang="zh-CN" sz="2400">
                <a:solidFill>
                  <a:srgbClr val="000099"/>
                </a:solidFill>
                <a:latin typeface="Times New Roman" panose="02020603050405020304" pitchFamily="18" charset="0"/>
                <a:ea typeface="楷体_GB2312" pitchFamily="49" charset="-122"/>
              </a:rPr>
              <a:t>m=9——</a:t>
            </a:r>
            <a:r>
              <a:rPr lang="zh-CN" altLang="en-US" sz="2400" dirty="0">
                <a:solidFill>
                  <a:srgbClr val="000099"/>
                </a:solidFill>
                <a:latin typeface="Times New Roman" panose="02020603050405020304" pitchFamily="18" charset="0"/>
                <a:ea typeface="楷体_GB2312" pitchFamily="49" charset="-122"/>
              </a:rPr>
              <a:t>拉、弯应力、剪应力    </a:t>
            </a:r>
            <a:r>
              <a:rPr lang="en-US" altLang="zh-CN" sz="2400">
                <a:solidFill>
                  <a:srgbClr val="000099"/>
                </a:solidFill>
                <a:latin typeface="Times New Roman" panose="02020603050405020304" pitchFamily="18" charset="0"/>
                <a:ea typeface="楷体_GB2312" pitchFamily="49" charset="-122"/>
              </a:rPr>
              <a:t>m=6——</a:t>
            </a:r>
            <a:r>
              <a:rPr lang="zh-CN" altLang="en-US" sz="2400" dirty="0">
                <a:solidFill>
                  <a:srgbClr val="000099"/>
                </a:solidFill>
                <a:latin typeface="Times New Roman" panose="02020603050405020304" pitchFamily="18" charset="0"/>
                <a:ea typeface="楷体_GB2312" pitchFamily="49" charset="-122"/>
              </a:rPr>
              <a:t>接触应力</a:t>
            </a:r>
            <a:endParaRPr lang="zh-CN" altLang="en-US" sz="2400" dirty="0">
              <a:solidFill>
                <a:srgbClr val="000099"/>
              </a:solidFill>
              <a:latin typeface="Times New Roman" panose="02020603050405020304" pitchFamily="18" charset="0"/>
              <a:ea typeface="楷体_GB2312" pitchFamily="49" charset="-122"/>
            </a:endParaRPr>
          </a:p>
          <a:p>
            <a:pPr algn="l">
              <a:buClr>
                <a:schemeClr val="accent2"/>
              </a:buClr>
              <a:buSzPct val="80000"/>
              <a:buFont typeface="Wingdings" panose="05000000000000000000" pitchFamily="2" charset="2"/>
              <a:buChar char="l"/>
            </a:pPr>
            <a:r>
              <a:rPr lang="zh-CN" altLang="en-US" sz="2400" dirty="0">
                <a:solidFill>
                  <a:srgbClr val="000099"/>
                </a:solidFill>
                <a:latin typeface="Times New Roman" panose="02020603050405020304" pitchFamily="18" charset="0"/>
                <a:ea typeface="楷体_GB2312" pitchFamily="49" charset="-122"/>
              </a:rPr>
              <a:t>青铜 </a:t>
            </a:r>
            <a:r>
              <a:rPr lang="en-US" altLang="zh-CN" sz="2400">
                <a:solidFill>
                  <a:srgbClr val="000099"/>
                </a:solidFill>
                <a:latin typeface="Times New Roman" panose="02020603050405020304" pitchFamily="18" charset="0"/>
                <a:ea typeface="楷体_GB2312" pitchFamily="49" charset="-122"/>
              </a:rPr>
              <a:t>m=9——</a:t>
            </a:r>
            <a:r>
              <a:rPr lang="zh-CN" altLang="en-US" sz="2400" dirty="0">
                <a:solidFill>
                  <a:srgbClr val="000099"/>
                </a:solidFill>
                <a:latin typeface="Times New Roman" panose="02020603050405020304" pitchFamily="18" charset="0"/>
                <a:ea typeface="楷体_GB2312" pitchFamily="49" charset="-122"/>
              </a:rPr>
              <a:t>弯曲应力                        </a:t>
            </a:r>
            <a:r>
              <a:rPr lang="en-US" altLang="zh-CN" sz="2400">
                <a:solidFill>
                  <a:srgbClr val="000099"/>
                </a:solidFill>
                <a:latin typeface="Times New Roman" panose="02020603050405020304" pitchFamily="18" charset="0"/>
                <a:ea typeface="楷体_GB2312" pitchFamily="49" charset="-122"/>
              </a:rPr>
              <a:t>m=8——</a:t>
            </a:r>
            <a:r>
              <a:rPr lang="zh-CN" altLang="en-US" sz="2400" dirty="0">
                <a:solidFill>
                  <a:srgbClr val="000099"/>
                </a:solidFill>
                <a:latin typeface="Times New Roman" panose="02020603050405020304" pitchFamily="18" charset="0"/>
                <a:ea typeface="楷体_GB2312" pitchFamily="49" charset="-122"/>
              </a:rPr>
              <a:t>接触应力</a:t>
            </a:r>
            <a:endParaRPr lang="zh-CN" altLang="en-US" sz="2400" dirty="0">
              <a:solidFill>
                <a:srgbClr val="000099"/>
              </a:solidFill>
              <a:latin typeface="Times New Roman" panose="02020603050405020304" pitchFamily="18" charset="0"/>
              <a:ea typeface="楷体_GB2312" pitchFamily="49" charset="-122"/>
            </a:endParaRPr>
          </a:p>
        </p:txBody>
      </p:sp>
      <p:sp>
        <p:nvSpPr>
          <p:cNvPr id="16387" name="文本占位符 16386"/>
          <p:cNvSpPr>
            <a:spLocks noGrp="1" noRot="1"/>
          </p:cNvSpPr>
          <p:nvPr>
            <p:ph type="body" idx="1"/>
          </p:nvPr>
        </p:nvSpPr>
        <p:spPr>
          <a:xfrm>
            <a:off x="17780" y="5428615"/>
            <a:ext cx="8839200" cy="1295400"/>
          </a:xfrm>
        </p:spPr>
        <p:txBody>
          <a:bodyPr/>
          <a:p>
            <a:pPr marL="476250" indent="-476250">
              <a:spcBef>
                <a:spcPct val="0"/>
              </a:spcBef>
              <a:buNone/>
            </a:pPr>
            <a:r>
              <a:rPr lang="en-US" altLang="zh-CN" sz="2400" b="1" dirty="0">
                <a:solidFill>
                  <a:srgbClr val="000099"/>
                </a:solidFill>
                <a:latin typeface="楷体_GB2312" pitchFamily="49" charset="-122"/>
                <a:ea typeface="楷体_GB2312" pitchFamily="49" charset="-122"/>
              </a:rPr>
              <a:t>③ </a:t>
            </a:r>
            <a:r>
              <a:rPr lang="zh-CN" altLang="en-US" sz="2400" b="1" dirty="0">
                <a:solidFill>
                  <a:srgbClr val="000099"/>
                </a:solidFill>
                <a:latin typeface="楷体_GB2312" pitchFamily="49" charset="-122"/>
                <a:ea typeface="楷体_GB2312" pitchFamily="49" charset="-122"/>
              </a:rPr>
              <a:t>应力循环特性越大，材料的疲劳极限与持久极限越大，对零件强度越有利。</a:t>
            </a:r>
            <a:endParaRPr lang="zh-CN" altLang="en-US" sz="2400" b="1" dirty="0">
              <a:solidFill>
                <a:srgbClr val="000099"/>
              </a:solidFill>
              <a:latin typeface="楷体_GB2312" pitchFamily="49" charset="-122"/>
              <a:ea typeface="楷体_GB2312" pitchFamily="49" charset="-122"/>
            </a:endParaRPr>
          </a:p>
          <a:p>
            <a:pPr marL="476250" indent="-476250">
              <a:spcBef>
                <a:spcPct val="0"/>
              </a:spcBef>
              <a:buNone/>
            </a:pPr>
            <a:r>
              <a:rPr lang="zh-CN" altLang="en-US" sz="2400" b="1" dirty="0">
                <a:solidFill>
                  <a:srgbClr val="000099"/>
                </a:solidFill>
                <a:latin typeface="楷体_GB2312" pitchFamily="49" charset="-122"/>
                <a:ea typeface="楷体_GB2312" pitchFamily="49" charset="-122"/>
              </a:rPr>
              <a:t>   对称循环（应力循环特性</a:t>
            </a:r>
            <a:r>
              <a:rPr lang="en-US" altLang="zh-CN" sz="2400" b="1">
                <a:solidFill>
                  <a:srgbClr val="000099"/>
                </a:solidFill>
                <a:latin typeface="Symbol" panose="05050102010706020507" pitchFamily="18" charset="2"/>
                <a:ea typeface="楷体_GB2312" pitchFamily="49" charset="-122"/>
              </a:rPr>
              <a:t>g</a:t>
            </a:r>
            <a:r>
              <a:rPr lang="en-US" altLang="zh-CN" sz="2400">
                <a:solidFill>
                  <a:srgbClr val="000099"/>
                </a:solidFill>
                <a:latin typeface="Times New Roman" panose="02020603050405020304" pitchFamily="18" charset="0"/>
                <a:ea typeface="楷体_GB2312" pitchFamily="49" charset="-122"/>
              </a:rPr>
              <a:t>= </a:t>
            </a:r>
            <a:r>
              <a:rPr lang="en-US" altLang="zh-CN" sz="240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楷体_GB2312" pitchFamily="49" charset="-122"/>
              </a:rPr>
              <a:t>1</a:t>
            </a:r>
            <a:r>
              <a:rPr lang="zh-CN" altLang="en-US" sz="2400" b="1" dirty="0">
                <a:solidFill>
                  <a:srgbClr val="000099"/>
                </a:solidFill>
                <a:latin typeface="楷体_GB2312" pitchFamily="49" charset="-122"/>
                <a:ea typeface="楷体_GB2312" pitchFamily="49" charset="-122"/>
              </a:rPr>
              <a:t>）最不利！</a:t>
            </a:r>
            <a:endParaRPr lang="zh-CN" altLang="en-US" sz="2400" b="1" dirty="0">
              <a:solidFill>
                <a:srgbClr val="000099"/>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394"/>
                                        </p:tgtEl>
                                        <p:attrNameLst>
                                          <p:attrName>style.visibility</p:attrName>
                                        </p:attrNameLst>
                                      </p:cBhvr>
                                      <p:to>
                                        <p:strVal val="visible"/>
                                      </p:to>
                                    </p:set>
                                    <p:anim calcmode="lin" valueType="num">
                                      <p:cBhvr additive="base">
                                        <p:cTn id="7" dur="500" fill="hold"/>
                                        <p:tgtEl>
                                          <p:spTgt spid="15394"/>
                                        </p:tgtEl>
                                        <p:attrNameLst>
                                          <p:attrName>ppt_x</p:attrName>
                                        </p:attrNameLst>
                                      </p:cBhvr>
                                      <p:tavLst>
                                        <p:tav tm="0">
                                          <p:val>
                                            <p:strVal val="#ppt_x"/>
                                          </p:val>
                                        </p:tav>
                                        <p:tav tm="100000">
                                          <p:val>
                                            <p:strVal val="#ppt_x"/>
                                          </p:val>
                                        </p:tav>
                                      </p:tavLst>
                                    </p:anim>
                                    <p:anim calcmode="lin" valueType="num">
                                      <p:cBhvr additive="base">
                                        <p:cTn id="8" dur="500" fill="hold"/>
                                        <p:tgtEl>
                                          <p:spTgt spid="153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97"/>
                                        </p:tgtEl>
                                        <p:attrNameLst>
                                          <p:attrName>style.visibility</p:attrName>
                                        </p:attrNameLst>
                                      </p:cBhvr>
                                      <p:to>
                                        <p:strVal val="visible"/>
                                      </p:to>
                                    </p:set>
                                    <p:anim calcmode="lin" valueType="num">
                                      <p:cBhvr additive="base">
                                        <p:cTn id="13" dur="500" fill="hold"/>
                                        <p:tgtEl>
                                          <p:spTgt spid="15397"/>
                                        </p:tgtEl>
                                        <p:attrNameLst>
                                          <p:attrName>ppt_x</p:attrName>
                                        </p:attrNameLst>
                                      </p:cBhvr>
                                      <p:tavLst>
                                        <p:tav tm="0">
                                          <p:val>
                                            <p:strVal val="#ppt_x"/>
                                          </p:val>
                                        </p:tav>
                                        <p:tav tm="100000">
                                          <p:val>
                                            <p:strVal val="#ppt_x"/>
                                          </p:val>
                                        </p:tav>
                                      </p:tavLst>
                                    </p:anim>
                                    <p:anim calcmode="lin" valueType="num">
                                      <p:cBhvr additive="base">
                                        <p:cTn id="14" dur="500" fill="hold"/>
                                        <p:tgtEl>
                                          <p:spTgt spid="153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98"/>
                                        </p:tgtEl>
                                        <p:attrNameLst>
                                          <p:attrName>style.visibility</p:attrName>
                                        </p:attrNameLst>
                                      </p:cBhvr>
                                      <p:to>
                                        <p:strVal val="visible"/>
                                      </p:to>
                                    </p:set>
                                    <p:anim calcmode="lin" valueType="num">
                                      <p:cBhvr additive="base">
                                        <p:cTn id="19" dur="500" fill="hold"/>
                                        <p:tgtEl>
                                          <p:spTgt spid="15398"/>
                                        </p:tgtEl>
                                        <p:attrNameLst>
                                          <p:attrName>ppt_x</p:attrName>
                                        </p:attrNameLst>
                                      </p:cBhvr>
                                      <p:tavLst>
                                        <p:tav tm="0">
                                          <p:val>
                                            <p:strVal val="#ppt_x"/>
                                          </p:val>
                                        </p:tav>
                                        <p:tav tm="100000">
                                          <p:val>
                                            <p:strVal val="#ppt_x"/>
                                          </p:val>
                                        </p:tav>
                                      </p:tavLst>
                                    </p:anim>
                                    <p:anim calcmode="lin" valueType="num">
                                      <p:cBhvr additive="base">
                                        <p:cTn id="20" dur="500" fill="hold"/>
                                        <p:tgtEl>
                                          <p:spTgt spid="1539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99"/>
                                        </p:tgtEl>
                                        <p:attrNameLst>
                                          <p:attrName>style.visibility</p:attrName>
                                        </p:attrNameLst>
                                      </p:cBhvr>
                                      <p:to>
                                        <p:strVal val="visible"/>
                                      </p:to>
                                    </p:set>
                                    <p:anim calcmode="lin" valueType="num">
                                      <p:cBhvr additive="base">
                                        <p:cTn id="25" dur="500" fill="hold"/>
                                        <p:tgtEl>
                                          <p:spTgt spid="15399"/>
                                        </p:tgtEl>
                                        <p:attrNameLst>
                                          <p:attrName>ppt_x</p:attrName>
                                        </p:attrNameLst>
                                      </p:cBhvr>
                                      <p:tavLst>
                                        <p:tav tm="0">
                                          <p:val>
                                            <p:strVal val="#ppt_x"/>
                                          </p:val>
                                        </p:tav>
                                        <p:tav tm="100000">
                                          <p:val>
                                            <p:strVal val="#ppt_x"/>
                                          </p:val>
                                        </p:tav>
                                      </p:tavLst>
                                    </p:anim>
                                    <p:anim calcmode="lin" valueType="num">
                                      <p:cBhvr additive="base">
                                        <p:cTn id="26" dur="500" fill="hold"/>
                                        <p:tgtEl>
                                          <p:spTgt spid="1539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387">
                                            <p:txEl>
                                              <p:charRg st="0" end="36"/>
                                            </p:txEl>
                                          </p:spTgt>
                                        </p:tgtEl>
                                        <p:attrNameLst>
                                          <p:attrName>style.visibility</p:attrName>
                                        </p:attrNameLst>
                                      </p:cBhvr>
                                      <p:to>
                                        <p:strVal val="visible"/>
                                      </p:to>
                                    </p:set>
                                    <p:anim calcmode="lin" valueType="num">
                                      <p:cBhvr additive="base">
                                        <p:cTn id="31" dur="500" fill="hold"/>
                                        <p:tgtEl>
                                          <p:spTgt spid="16387">
                                            <p:txEl>
                                              <p:charRg st="0" end="3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charRg st="0" end="3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387">
                                            <p:txEl>
                                              <p:charRg st="36" end="61"/>
                                            </p:txEl>
                                          </p:spTgt>
                                        </p:tgtEl>
                                        <p:attrNameLst>
                                          <p:attrName>style.visibility</p:attrName>
                                        </p:attrNameLst>
                                      </p:cBhvr>
                                      <p:to>
                                        <p:strVal val="visible"/>
                                      </p:to>
                                    </p:set>
                                    <p:anim calcmode="lin" valueType="num">
                                      <p:cBhvr additive="base">
                                        <p:cTn id="37" dur="500" fill="hold"/>
                                        <p:tgtEl>
                                          <p:spTgt spid="16387">
                                            <p:txEl>
                                              <p:charRg st="36" end="6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charRg st="36" end="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4" grpId="0"/>
      <p:bldP spid="15397" grpId="0"/>
      <p:bldP spid="15398" grpId="0"/>
      <p:bldP spid="15399" grpId="0"/>
      <p:bldP spid="1638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17" name="矩形 25616"/>
          <p:cNvSpPr/>
          <p:nvPr/>
        </p:nvSpPr>
        <p:spPr>
          <a:xfrm>
            <a:off x="-102870" y="685800"/>
            <a:ext cx="5386070" cy="534035"/>
          </a:xfrm>
          <a:prstGeom prst="rect">
            <a:avLst/>
          </a:prstGeom>
          <a:noFill/>
          <a:ln w="9525">
            <a:noFill/>
          </a:ln>
        </p:spPr>
        <p:txBody>
          <a:bodyPr wrap="none" anchor="t">
            <a:spAutoFit/>
          </a:bodyPr>
          <a:p>
            <a:pPr>
              <a:lnSpc>
                <a:spcPct val="120000"/>
              </a:lnSpc>
              <a:spcBef>
                <a:spcPct val="20000"/>
              </a:spcBef>
              <a:buClr>
                <a:schemeClr val="hlink"/>
              </a:buClr>
              <a:buSzPct val="110000"/>
              <a:buFont typeface="Wingdings" panose="05000000000000000000" pitchFamily="2" charset="2"/>
              <a:buNone/>
            </a:pPr>
            <a:r>
              <a:rPr lang="zh-CN" altLang="en-US" dirty="0">
                <a:solidFill>
                  <a:srgbClr val="000099"/>
                </a:solidFill>
                <a:latin typeface="Tahoma" panose="020B0604030504040204" pitchFamily="34" charset="0"/>
                <a:ea typeface="华文中宋" panose="02010600040101010101" pitchFamily="2" charset="-122"/>
              </a:rPr>
              <a:t>三、等寿命疲劳曲线（极限应力线图</a:t>
            </a:r>
            <a:r>
              <a:rPr lang="zh-CN" altLang="en-US">
                <a:solidFill>
                  <a:srgbClr val="000099"/>
                </a:solidFill>
                <a:latin typeface="Tahoma" panose="020B0604030504040204" pitchFamily="34" charset="0"/>
                <a:ea typeface="华文中宋" panose="02010600040101010101" pitchFamily="2" charset="-122"/>
              </a:rPr>
              <a:t>）</a:t>
            </a:r>
            <a:endParaRPr lang="zh-CN" altLang="en-US">
              <a:solidFill>
                <a:srgbClr val="000099"/>
              </a:solidFill>
              <a:latin typeface="Tahoma" panose="020B0604030504040204" pitchFamily="34" charset="0"/>
              <a:ea typeface="华文中宋" panose="02010600040101010101" pitchFamily="2" charset="-122"/>
            </a:endParaRPr>
          </a:p>
        </p:txBody>
      </p:sp>
      <p:sp>
        <p:nvSpPr>
          <p:cNvPr id="25618" name="文本框 25617"/>
          <p:cNvSpPr txBox="1"/>
          <p:nvPr/>
        </p:nvSpPr>
        <p:spPr>
          <a:xfrm>
            <a:off x="-95885" y="1134745"/>
            <a:ext cx="8849360" cy="978535"/>
          </a:xfrm>
          <a:prstGeom prst="rect">
            <a:avLst/>
          </a:prstGeom>
          <a:noFill/>
          <a:ln w="9525">
            <a:noFill/>
          </a:ln>
        </p:spPr>
        <p:txBody>
          <a:bodyPr wrap="square" lIns="90000" tIns="46800" rIns="90000" bIns="46800">
            <a:spAutoFit/>
          </a:bodyPr>
          <a:p>
            <a:pPr>
              <a:lnSpc>
                <a:spcPct val="120000"/>
              </a:lnSpc>
            </a:pPr>
            <a:r>
              <a:rPr lang="en-US" altLang="zh-CN" dirty="0">
                <a:solidFill>
                  <a:srgbClr val="000099"/>
                </a:solidFill>
                <a:latin typeface="Tahoma" panose="020B0604030504040204" pitchFamily="34" charset="0"/>
                <a:ea typeface="华文中宋" panose="02010600040101010101" pitchFamily="2" charset="-122"/>
              </a:rPr>
              <a:t>       </a:t>
            </a:r>
            <a:r>
              <a:rPr lang="zh-CN" altLang="en-US" dirty="0">
                <a:solidFill>
                  <a:srgbClr val="000099"/>
                </a:solidFill>
                <a:latin typeface="Tahoma" panose="020B0604030504040204" pitchFamily="34" charset="0"/>
                <a:ea typeface="华文中宋" panose="02010600040101010101" pitchFamily="2" charset="-122"/>
              </a:rPr>
              <a:t>机械零件材料的疲劳特性除用</a:t>
            </a:r>
            <a:r>
              <a:rPr lang="en-US" altLang="zh-CN" i="1">
                <a:solidFill>
                  <a:srgbClr val="000099"/>
                </a:solidFill>
                <a:latin typeface="Symbol" panose="05050102010706020507" pitchFamily="18" charset="2"/>
                <a:ea typeface="华文中宋" panose="02010600040101010101" pitchFamily="2" charset="-122"/>
              </a:rPr>
              <a:t>s</a:t>
            </a:r>
            <a:r>
              <a:rPr lang="zh-CN" altLang="en-US">
                <a:solidFill>
                  <a:srgbClr val="000099"/>
                </a:solidFill>
                <a:latin typeface="Times New Roman" panose="02020603050405020304" pitchFamily="18" charset="0"/>
                <a:ea typeface="华文中宋" panose="02010600040101010101" pitchFamily="2" charset="-122"/>
              </a:rPr>
              <a:t>－</a:t>
            </a:r>
            <a:r>
              <a:rPr lang="en-US" altLang="zh-CN" i="1">
                <a:solidFill>
                  <a:srgbClr val="000099"/>
                </a:solidFill>
                <a:latin typeface="Times New Roman" panose="02020603050405020304" pitchFamily="18" charset="0"/>
                <a:ea typeface="华文中宋" panose="02010600040101010101" pitchFamily="2" charset="-122"/>
              </a:rPr>
              <a:t>N</a:t>
            </a:r>
            <a:r>
              <a:rPr lang="zh-CN" altLang="en-US" dirty="0">
                <a:solidFill>
                  <a:srgbClr val="000099"/>
                </a:solidFill>
                <a:latin typeface="Tahoma" panose="020B0604030504040204" pitchFamily="34" charset="0"/>
                <a:ea typeface="华文中宋" panose="02010600040101010101" pitchFamily="2" charset="-122"/>
              </a:rPr>
              <a:t>曲线表示外</a:t>
            </a:r>
            <a:r>
              <a:rPr lang="zh-CN" altLang="en-US" i="1" dirty="0">
                <a:solidFill>
                  <a:srgbClr val="000099"/>
                </a:solidFill>
                <a:latin typeface="Tahoma" panose="020B0604030504040204" pitchFamily="34" charset="0"/>
                <a:ea typeface="华文中宋" panose="02010600040101010101" pitchFamily="2" charset="-122"/>
              </a:rPr>
              <a:t>，</a:t>
            </a:r>
            <a:r>
              <a:rPr lang="zh-CN" altLang="en-US" dirty="0">
                <a:solidFill>
                  <a:srgbClr val="000099"/>
                </a:solidFill>
                <a:latin typeface="Tahoma" panose="020B0604030504040204" pitchFamily="34" charset="0"/>
                <a:ea typeface="华文中宋" panose="02010600040101010101" pitchFamily="2" charset="-122"/>
              </a:rPr>
              <a:t>还可用等寿命曲线来描述。该曲线表达了不同应力比时疲劳极限的特性。</a:t>
            </a:r>
            <a:endParaRPr lang="zh-CN" altLang="en-US">
              <a:solidFill>
                <a:srgbClr val="000099"/>
              </a:solidFill>
              <a:latin typeface="Tahoma" panose="020B0604030504040204" pitchFamily="34" charset="0"/>
              <a:ea typeface="华文中宋" panose="02010600040101010101" pitchFamily="2" charset="-122"/>
            </a:endParaRPr>
          </a:p>
        </p:txBody>
      </p:sp>
      <p:sp>
        <p:nvSpPr>
          <p:cNvPr id="25619" name="文本框 25618"/>
          <p:cNvSpPr txBox="1"/>
          <p:nvPr/>
        </p:nvSpPr>
        <p:spPr>
          <a:xfrm>
            <a:off x="506095" y="2113280"/>
            <a:ext cx="7204075" cy="461645"/>
          </a:xfrm>
          <a:prstGeom prst="rect">
            <a:avLst/>
          </a:prstGeom>
          <a:noFill/>
          <a:ln w="9525">
            <a:noFill/>
          </a:ln>
        </p:spPr>
        <p:txBody>
          <a:bodyPr wrap="none" lIns="90000" tIns="46800" rIns="90000" bIns="46800" anchor="t">
            <a:spAutoFit/>
          </a:bodyPr>
          <a:p>
            <a:r>
              <a:rPr lang="zh-CN" altLang="en-US" dirty="0">
                <a:solidFill>
                  <a:srgbClr val="000099"/>
                </a:solidFill>
                <a:latin typeface="Tahoma" panose="020B0604030504040204" pitchFamily="34" charset="0"/>
                <a:ea typeface="华文中宋" panose="02010600040101010101" pitchFamily="2" charset="-122"/>
              </a:rPr>
              <a:t>在工程应用中，常将等寿命曲线用直线来近似替代。</a:t>
            </a:r>
            <a:endParaRPr lang="zh-CN" altLang="en-US" dirty="0">
              <a:solidFill>
                <a:srgbClr val="000099"/>
              </a:solidFill>
              <a:latin typeface="Tahoma" panose="020B0604030504040204" pitchFamily="34" charset="0"/>
              <a:ea typeface="华文中宋" panose="02010600040101010101" pitchFamily="2" charset="-122"/>
            </a:endParaRPr>
          </a:p>
        </p:txBody>
      </p:sp>
      <p:sp>
        <p:nvSpPr>
          <p:cNvPr id="25620" name="文本框 25619"/>
          <p:cNvSpPr txBox="1"/>
          <p:nvPr/>
        </p:nvSpPr>
        <p:spPr>
          <a:xfrm>
            <a:off x="136525" y="2637790"/>
            <a:ext cx="8870950" cy="461645"/>
          </a:xfrm>
          <a:prstGeom prst="rect">
            <a:avLst/>
          </a:prstGeom>
          <a:noFill/>
          <a:ln w="9525">
            <a:noFill/>
          </a:ln>
        </p:spPr>
        <p:txBody>
          <a:bodyPr wrap="square" lIns="90000" tIns="46800" rIns="90000" bIns="46800">
            <a:spAutoFit/>
          </a:bodyPr>
          <a:p>
            <a:pPr algn="l"/>
            <a:r>
              <a:rPr lang="zh-CN" altLang="en-US">
                <a:solidFill>
                  <a:srgbClr val="000099"/>
                </a:solidFill>
                <a:latin typeface="Times New Roman" panose="02020603050405020304" pitchFamily="18" charset="0"/>
                <a:ea typeface="华文中宋" panose="02010600040101010101" pitchFamily="2" charset="-122"/>
              </a:rPr>
              <a:t>用</a:t>
            </a:r>
            <a:r>
              <a:rPr lang="en-US" altLang="zh-CN" i="1">
                <a:solidFill>
                  <a:srgbClr val="000099"/>
                </a:solidFill>
                <a:latin typeface="Times New Roman" panose="02020603050405020304" pitchFamily="18" charset="0"/>
                <a:ea typeface="华文中宋" panose="02010600040101010101" pitchFamily="2" charset="-122"/>
              </a:rPr>
              <a:t>A</a:t>
            </a:r>
            <a:r>
              <a:rPr lang="en-US" altLang="zh-CN">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i="1">
                <a:solidFill>
                  <a:srgbClr val="000099"/>
                </a:solidFill>
                <a:latin typeface="Times New Roman" panose="02020603050405020304" pitchFamily="18" charset="0"/>
                <a:ea typeface="华文中宋" panose="02010600040101010101" pitchFamily="2" charset="-122"/>
              </a:rPr>
              <a:t>Ｇ</a:t>
            </a:r>
            <a:r>
              <a:rPr lang="en-US" altLang="zh-CN">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a:solidFill>
                  <a:srgbClr val="000099"/>
                </a:solidFill>
                <a:latin typeface="Times New Roman" panose="02020603050405020304" pitchFamily="18" charset="0"/>
                <a:ea typeface="华文中宋" panose="02010600040101010101" pitchFamily="2" charset="-122"/>
              </a:rPr>
              <a:t>C</a:t>
            </a:r>
            <a:r>
              <a:rPr lang="zh-CN" altLang="en-US" dirty="0">
                <a:solidFill>
                  <a:srgbClr val="000099"/>
                </a:solidFill>
                <a:latin typeface="Tahoma" panose="020B0604030504040204" pitchFamily="34" charset="0"/>
                <a:ea typeface="华文中宋" panose="02010600040101010101" pitchFamily="2" charset="-122"/>
              </a:rPr>
              <a:t>折线</a:t>
            </a:r>
            <a:r>
              <a:rPr lang="zh-CN" altLang="en-US" dirty="0">
                <a:solidFill>
                  <a:srgbClr val="000099"/>
                </a:solidFill>
                <a:latin typeface="Times New Roman" panose="02020603050405020304" pitchFamily="18" charset="0"/>
                <a:ea typeface="华文中宋" panose="02010600040101010101" pitchFamily="2" charset="-122"/>
              </a:rPr>
              <a:t>表示零件材料的极限应力线图是其中一种近似方法。</a:t>
            </a:r>
            <a:endParaRPr lang="zh-CN" altLang="en-US" dirty="0">
              <a:solidFill>
                <a:srgbClr val="000099"/>
              </a:solidFill>
              <a:latin typeface="Times New Roman" panose="02020603050405020304" pitchFamily="18" charset="0"/>
              <a:ea typeface="华文中宋" panose="02010600040101010101" pitchFamily="2" charset="-122"/>
            </a:endParaRPr>
          </a:p>
        </p:txBody>
      </p:sp>
      <p:sp>
        <p:nvSpPr>
          <p:cNvPr id="25621" name="文本框 25620"/>
          <p:cNvSpPr txBox="1"/>
          <p:nvPr/>
        </p:nvSpPr>
        <p:spPr>
          <a:xfrm>
            <a:off x="339090" y="3099435"/>
            <a:ext cx="2999740" cy="461645"/>
          </a:xfrm>
          <a:prstGeom prst="rect">
            <a:avLst/>
          </a:prstGeom>
          <a:noFill/>
          <a:ln w="9525">
            <a:noFill/>
          </a:ln>
        </p:spPr>
        <p:txBody>
          <a:bodyPr wrap="none" lIns="90000" tIns="46800" rIns="90000" bIns="46800" anchor="t">
            <a:spAutoFit/>
          </a:bodyPr>
          <a:p>
            <a:r>
              <a:rPr lang="en-US" altLang="zh-CN" i="1">
                <a:solidFill>
                  <a:srgbClr val="000099"/>
                </a:solidFill>
                <a:latin typeface="Times New Roman" panose="02020603050405020304" pitchFamily="18" charset="0"/>
                <a:ea typeface="华文中宋" panose="02010600040101010101" pitchFamily="2" charset="-122"/>
              </a:rPr>
              <a:t>A</a:t>
            </a:r>
            <a:r>
              <a:rPr lang="en-US" altLang="zh-CN">
                <a:solidFill>
                  <a:srgbClr val="000099"/>
                </a:solidFill>
                <a:latin typeface="Times New Roman" panose="02020603050405020304" pitchFamily="18" charset="0"/>
                <a:ea typeface="华文中宋" panose="02010600040101010101" pitchFamily="2" charset="-122"/>
              </a:rPr>
              <a:t>'</a:t>
            </a:r>
            <a:r>
              <a:rPr lang="zh-CN" altLang="en-US" i="1">
                <a:solidFill>
                  <a:srgbClr val="000099"/>
                </a:solidFill>
                <a:latin typeface="Times New Roman" panose="02020603050405020304" pitchFamily="18" charset="0"/>
                <a:ea typeface="华文中宋" panose="02010600040101010101" pitchFamily="2" charset="-122"/>
              </a:rPr>
              <a:t>Ｇ</a:t>
            </a:r>
            <a:r>
              <a:rPr lang="en-US" altLang="zh-CN" dirty="0">
                <a:solidFill>
                  <a:srgbClr val="000099"/>
                </a:solidFill>
                <a:latin typeface="Times New Roman" panose="02020603050405020304" pitchFamily="18" charset="0"/>
                <a:ea typeface="华文中宋" panose="02010600040101010101" pitchFamily="2" charset="-122"/>
              </a:rPr>
              <a:t>'</a:t>
            </a:r>
            <a:r>
              <a:rPr lang="zh-CN" altLang="en-US" dirty="0">
                <a:solidFill>
                  <a:srgbClr val="000099"/>
                </a:solidFill>
                <a:latin typeface="Times New Roman" panose="02020603050405020304" pitchFamily="18" charset="0"/>
                <a:ea typeface="华文中宋" panose="02010600040101010101" pitchFamily="2" charset="-122"/>
              </a:rPr>
              <a:t>直线的方程为：</a:t>
            </a:r>
            <a:endParaRPr lang="zh-CN" altLang="en-US">
              <a:solidFill>
                <a:srgbClr val="000099"/>
              </a:solidFill>
              <a:latin typeface="Times New Roman" panose="02020603050405020304" pitchFamily="18" charset="0"/>
              <a:ea typeface="华文中宋" panose="02010600040101010101" pitchFamily="2" charset="-122"/>
            </a:endParaRPr>
          </a:p>
        </p:txBody>
      </p:sp>
      <p:sp>
        <p:nvSpPr>
          <p:cNvPr id="25624" name="矩形 25623"/>
          <p:cNvSpPr/>
          <p:nvPr/>
        </p:nvSpPr>
        <p:spPr>
          <a:xfrm>
            <a:off x="379730" y="3861435"/>
            <a:ext cx="2915285" cy="461645"/>
          </a:xfrm>
          <a:prstGeom prst="rect">
            <a:avLst/>
          </a:prstGeom>
          <a:noFill/>
          <a:ln w="9525">
            <a:noFill/>
          </a:ln>
        </p:spPr>
        <p:txBody>
          <a:bodyPr wrap="none" lIns="90000" tIns="46800" rIns="90000" bIns="46800" anchor="t">
            <a:spAutoFit/>
          </a:bodyPr>
          <a:p>
            <a:r>
              <a:rPr lang="en-US" altLang="zh-CN" i="1">
                <a:solidFill>
                  <a:srgbClr val="000099"/>
                </a:solidFill>
                <a:latin typeface="Times New Roman" panose="02020603050405020304" pitchFamily="18" charset="0"/>
                <a:ea typeface="华文中宋" panose="02010600040101010101" pitchFamily="2" charset="-122"/>
              </a:rPr>
              <a:t>C</a:t>
            </a:r>
            <a:r>
              <a:rPr lang="zh-CN" altLang="en-US" i="1">
                <a:solidFill>
                  <a:srgbClr val="000099"/>
                </a:solidFill>
                <a:latin typeface="Times New Roman" panose="02020603050405020304" pitchFamily="18" charset="0"/>
                <a:ea typeface="华文中宋" panose="02010600040101010101" pitchFamily="2" charset="-122"/>
              </a:rPr>
              <a:t>Ｇ</a:t>
            </a:r>
            <a:r>
              <a:rPr lang="en-US" altLang="zh-CN">
                <a:solidFill>
                  <a:srgbClr val="000099"/>
                </a:solidFill>
                <a:latin typeface="Times New Roman" panose="02020603050405020304" pitchFamily="18" charset="0"/>
                <a:ea typeface="华文中宋" panose="02010600040101010101" pitchFamily="2" charset="-122"/>
              </a:rPr>
              <a:t>'</a:t>
            </a:r>
            <a:r>
              <a:rPr lang="zh-CN" altLang="en-US" dirty="0">
                <a:solidFill>
                  <a:srgbClr val="000099"/>
                </a:solidFill>
                <a:latin typeface="Tahoma" panose="020B0604030504040204" pitchFamily="34" charset="0"/>
                <a:ea typeface="华文中宋" panose="02010600040101010101" pitchFamily="2" charset="-122"/>
              </a:rPr>
              <a:t>直线的方程为：</a:t>
            </a:r>
            <a:endParaRPr lang="zh-CN" altLang="en-US" dirty="0">
              <a:solidFill>
                <a:srgbClr val="000099"/>
              </a:solidFill>
              <a:latin typeface="Tahoma" panose="020B0604030504040204" pitchFamily="34" charset="0"/>
              <a:ea typeface="华文中宋" panose="02010600040101010101" pitchFamily="2" charset="-122"/>
            </a:endParaRPr>
          </a:p>
        </p:txBody>
      </p:sp>
      <p:sp>
        <p:nvSpPr>
          <p:cNvPr id="25626" name="文本框 25625"/>
          <p:cNvSpPr txBox="1"/>
          <p:nvPr/>
        </p:nvSpPr>
        <p:spPr>
          <a:xfrm>
            <a:off x="-22860" y="4610100"/>
            <a:ext cx="4760595" cy="1421765"/>
          </a:xfrm>
          <a:prstGeom prst="rect">
            <a:avLst/>
          </a:prstGeom>
          <a:noFill/>
          <a:ln w="9525">
            <a:noFill/>
          </a:ln>
        </p:spPr>
        <p:txBody>
          <a:bodyPr wrap="square" lIns="90000" tIns="46800" rIns="90000" bIns="46800">
            <a:spAutoFit/>
          </a:bodyPr>
          <a:p>
            <a:pPr algn="l">
              <a:lnSpc>
                <a:spcPct val="120000"/>
              </a:lnSpc>
            </a:pPr>
            <a:r>
              <a:rPr lang="zh-CN" altLang="en-US" i="1">
                <a:solidFill>
                  <a:srgbClr val="000099"/>
                </a:solidFill>
                <a:latin typeface="Times New Roman" panose="02020603050405020304" pitchFamily="18" charset="0"/>
                <a:ea typeface="华文中宋" panose="02010600040101010101" pitchFamily="2" charset="-122"/>
              </a:rPr>
              <a:t>　　</a:t>
            </a:r>
            <a:r>
              <a:rPr lang="en-US" altLang="zh-CN">
                <a:solidFill>
                  <a:srgbClr val="000099"/>
                </a:solidFill>
                <a:latin typeface="Symbol" panose="05050102010706020507" pitchFamily="18" charset="2"/>
                <a:ea typeface="华文中宋" panose="02010600040101010101" pitchFamily="2" charset="-122"/>
                <a:sym typeface="Symbol" panose="05050102010706020507" charset="0"/>
              </a:rPr>
              <a:t></a:t>
            </a:r>
            <a:r>
              <a:rPr lang="en-US" altLang="zh-CN" i="1" baseline="-25000">
                <a:solidFill>
                  <a:srgbClr val="000099"/>
                </a:solidFill>
                <a:latin typeface="Times New Roman" panose="02020603050405020304" pitchFamily="18" charset="0"/>
                <a:ea typeface="华文中宋" panose="02010600040101010101" pitchFamily="2" charset="-122"/>
              </a:rPr>
              <a:t>σ</a:t>
            </a:r>
            <a:r>
              <a:rPr lang="zh-CN" altLang="en-US" dirty="0">
                <a:solidFill>
                  <a:srgbClr val="000099"/>
                </a:solidFill>
                <a:latin typeface="Times New Roman" panose="02020603050405020304" pitchFamily="18" charset="0"/>
                <a:ea typeface="华文中宋" panose="02010600040101010101" pitchFamily="2" charset="-122"/>
              </a:rPr>
              <a:t>为试件受循环弯曲应力时的材料常数，其值由试验及下式决定：</a:t>
            </a:r>
            <a:endParaRPr lang="zh-CN" altLang="en-US" dirty="0">
              <a:solidFill>
                <a:srgbClr val="000099"/>
              </a:solidFill>
              <a:latin typeface="Times New Roman" panose="02020603050405020304" pitchFamily="18" charset="0"/>
              <a:ea typeface="华文中宋" panose="02010600040101010101" pitchFamily="2" charset="-122"/>
            </a:endParaRPr>
          </a:p>
        </p:txBody>
      </p:sp>
      <p:pic>
        <p:nvPicPr>
          <p:cNvPr id="25632" name="图片 25631" descr="F:\MDcai\Ch03\T.jpg"/>
          <p:cNvPicPr>
            <a:picLocks noChangeAspect="1"/>
          </p:cNvPicPr>
          <p:nvPr/>
        </p:nvPicPr>
        <p:blipFill>
          <a:blip r:embed="rId1"/>
          <a:stretch>
            <a:fillRect/>
          </a:stretch>
        </p:blipFill>
        <p:spPr>
          <a:xfrm>
            <a:off x="4737735" y="3191510"/>
            <a:ext cx="4057650" cy="2584450"/>
          </a:xfrm>
          <a:prstGeom prst="rect">
            <a:avLst/>
          </a:prstGeom>
          <a:noFill/>
          <a:ln w="9525">
            <a:noFill/>
          </a:ln>
        </p:spPr>
      </p:pic>
      <p:sp>
        <p:nvSpPr>
          <p:cNvPr id="25633" name="文本框 25632"/>
          <p:cNvSpPr txBox="1"/>
          <p:nvPr/>
        </p:nvSpPr>
        <p:spPr>
          <a:xfrm>
            <a:off x="264160" y="6163310"/>
            <a:ext cx="6915150" cy="461645"/>
          </a:xfrm>
          <a:prstGeom prst="rect">
            <a:avLst/>
          </a:prstGeom>
          <a:noFill/>
          <a:ln w="9525">
            <a:noFill/>
          </a:ln>
        </p:spPr>
        <p:txBody>
          <a:bodyPr wrap="none" lIns="90000" tIns="46800" rIns="90000" bIns="46800" anchor="t">
            <a:spAutoFit/>
          </a:bodyPr>
          <a:p>
            <a:pPr algn="ctr"/>
            <a:r>
              <a:rPr lang="zh-CN" altLang="en-US" dirty="0">
                <a:solidFill>
                  <a:srgbClr val="000099"/>
                </a:solidFill>
                <a:latin typeface="Tahoma" panose="020B0604030504040204" pitchFamily="34" charset="0"/>
                <a:ea typeface="华文中宋" panose="02010600040101010101" pitchFamily="2" charset="-122"/>
              </a:rPr>
              <a:t>对于碳钢，</a:t>
            </a:r>
            <a:r>
              <a:rPr lang="en-US" altLang="zh-CN">
                <a:solidFill>
                  <a:srgbClr val="000099"/>
                </a:solidFill>
                <a:latin typeface="Symbol" panose="05050102010706020507" pitchFamily="18" charset="2"/>
                <a:ea typeface="华文中宋" panose="02010600040101010101" pitchFamily="2" charset="-122"/>
                <a:sym typeface="Symbol" panose="05050102010706020507" charset="0"/>
              </a:rPr>
              <a:t></a:t>
            </a:r>
            <a:r>
              <a:rPr lang="en-US" altLang="zh-CN" i="1" baseline="-25000">
                <a:solidFill>
                  <a:srgbClr val="000099"/>
                </a:solidFill>
                <a:ea typeface="华文中宋" panose="02010600040101010101" pitchFamily="2" charset="-122"/>
                <a:sym typeface="+mn-ea"/>
              </a:rPr>
              <a:t>σ</a:t>
            </a:r>
            <a:r>
              <a:rPr lang="en-US" altLang="zh-CN">
                <a:solidFill>
                  <a:srgbClr val="000099"/>
                </a:solidFill>
                <a:latin typeface="Times New Roman" panose="02020603050405020304" pitchFamily="18" charset="0"/>
                <a:ea typeface="华文中宋" panose="02010600040101010101" pitchFamily="2" charset="-122"/>
              </a:rPr>
              <a:t>≈0.1~0.2</a:t>
            </a:r>
            <a:r>
              <a:rPr lang="zh-CN" altLang="en-US" dirty="0">
                <a:solidFill>
                  <a:srgbClr val="000099"/>
                </a:solidFill>
                <a:latin typeface="Tahoma" panose="020B0604030504040204" pitchFamily="34" charset="0"/>
                <a:ea typeface="华文中宋" panose="02010600040101010101" pitchFamily="2" charset="-122"/>
              </a:rPr>
              <a:t>，对于合金钢，</a:t>
            </a:r>
            <a:r>
              <a:rPr lang="en-US" altLang="zh-CN">
                <a:solidFill>
                  <a:srgbClr val="000099"/>
                </a:solidFill>
                <a:latin typeface="Symbol" panose="05050102010706020507" pitchFamily="18" charset="2"/>
                <a:ea typeface="华文中宋" panose="02010600040101010101" pitchFamily="2" charset="-122"/>
                <a:sym typeface="Symbol" panose="05050102010706020507" charset="0"/>
              </a:rPr>
              <a:t></a:t>
            </a:r>
            <a:r>
              <a:rPr lang="en-US" altLang="zh-CN" i="1" baseline="-25000">
                <a:solidFill>
                  <a:srgbClr val="000099"/>
                </a:solidFill>
                <a:ea typeface="华文中宋" panose="02010600040101010101" pitchFamily="2" charset="-122"/>
                <a:sym typeface="+mn-ea"/>
              </a:rPr>
              <a:t>σ</a:t>
            </a:r>
            <a:r>
              <a:rPr lang="en-US" altLang="zh-CN">
                <a:solidFill>
                  <a:srgbClr val="000099"/>
                </a:solidFill>
                <a:latin typeface="Times New Roman" panose="02020603050405020304" pitchFamily="18" charset="0"/>
                <a:ea typeface="华文中宋" panose="02010600040101010101" pitchFamily="2" charset="-122"/>
              </a:rPr>
              <a:t>≈0.2~0.3</a:t>
            </a:r>
            <a:r>
              <a:rPr lang="zh-CN" altLang="en-US">
                <a:solidFill>
                  <a:srgbClr val="000099"/>
                </a:solidFill>
                <a:latin typeface="Tahoma" panose="020B0604030504040204" pitchFamily="34" charset="0"/>
                <a:ea typeface="华文中宋" panose="02010600040101010101" pitchFamily="2" charset="-122"/>
              </a:rPr>
              <a:t>。</a:t>
            </a:r>
            <a:endParaRPr lang="zh-CN" altLang="en-US">
              <a:solidFill>
                <a:srgbClr val="000099"/>
              </a:solidFill>
              <a:latin typeface="Tahoma" panose="020B0604030504040204" pitchFamily="34" charset="0"/>
              <a:ea typeface="华文中宋" panose="02010600040101010101" pitchFamily="2" charset="-122"/>
            </a:endParaRPr>
          </a:p>
        </p:txBody>
      </p:sp>
      <p:graphicFrame>
        <p:nvGraphicFramePr>
          <p:cNvPr id="14" name="内容占位符 13">
            <a:hlinkClick r:id="" action="ppaction://ole?verb="/>
          </p:cNvPr>
          <p:cNvGraphicFramePr>
            <a:graphicFrameLocks noChangeAspect="1"/>
          </p:cNvGraphicFramePr>
          <p:nvPr>
            <p:ph idx="1"/>
          </p:nvPr>
        </p:nvGraphicFramePr>
        <p:xfrm>
          <a:off x="1527810" y="3473450"/>
          <a:ext cx="2124710" cy="478155"/>
        </p:xfrm>
        <a:graphic>
          <a:graphicData uri="http://schemas.openxmlformats.org/presentationml/2006/ole">
            <mc:AlternateContent xmlns:mc="http://schemas.openxmlformats.org/markup-compatibility/2006">
              <mc:Choice xmlns:v="urn:schemas-microsoft-com:vml" Requires="v">
                <p:oleObj spid="_x0000_s1030" name="" r:id="rId2" imgW="1016000" imgH="228600" progId="Equation.KSEE3">
                  <p:embed/>
                </p:oleObj>
              </mc:Choice>
              <mc:Fallback>
                <p:oleObj name="" r:id="rId2" imgW="1016000" imgH="228600" progId="Equation.KSEE3">
                  <p:embed/>
                  <p:pic>
                    <p:nvPicPr>
                      <p:cNvPr id="0" name="图片 1029"/>
                      <p:cNvPicPr/>
                      <p:nvPr/>
                    </p:nvPicPr>
                    <p:blipFill>
                      <a:blip r:embed="rId3"/>
                      <a:stretch>
                        <a:fillRect/>
                      </a:stretch>
                    </p:blipFill>
                    <p:spPr>
                      <a:xfrm>
                        <a:off x="1527810" y="3473450"/>
                        <a:ext cx="2124710" cy="47815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1518285" y="4237355"/>
          <a:ext cx="1776730" cy="492125"/>
        </p:xfrm>
        <a:graphic>
          <a:graphicData uri="http://schemas.openxmlformats.org/presentationml/2006/ole">
            <mc:AlternateContent xmlns:mc="http://schemas.openxmlformats.org/markup-compatibility/2006">
              <mc:Choice xmlns:v="urn:schemas-microsoft-com:vml" Requires="v">
                <p:oleObj spid="_x0000_s1031" name="" r:id="rId4" imgW="825500" imgH="228600" progId="Equation.KSEE3">
                  <p:embed/>
                </p:oleObj>
              </mc:Choice>
              <mc:Fallback>
                <p:oleObj name="" r:id="rId4" imgW="825500" imgH="228600" progId="Equation.KSEE3">
                  <p:embed/>
                  <p:pic>
                    <p:nvPicPr>
                      <p:cNvPr id="0" name="图片 1030"/>
                      <p:cNvPicPr/>
                      <p:nvPr/>
                    </p:nvPicPr>
                    <p:blipFill>
                      <a:blip r:embed="rId5"/>
                      <a:stretch>
                        <a:fillRect/>
                      </a:stretch>
                    </p:blipFill>
                    <p:spPr>
                      <a:xfrm>
                        <a:off x="1518285" y="4237355"/>
                        <a:ext cx="1776730" cy="492125"/>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1851025" y="5463540"/>
          <a:ext cx="1885315" cy="843280"/>
        </p:xfrm>
        <a:graphic>
          <a:graphicData uri="http://schemas.openxmlformats.org/presentationml/2006/ole">
            <mc:AlternateContent xmlns:mc="http://schemas.openxmlformats.org/markup-compatibility/2006">
              <mc:Choice xmlns:v="urn:schemas-microsoft-com:vml" Requires="v">
                <p:oleObj spid="_x0000_s1032" name="" r:id="rId6" imgW="965200" imgH="431800" progId="Equation.KSEE3">
                  <p:embed/>
                </p:oleObj>
              </mc:Choice>
              <mc:Fallback>
                <p:oleObj name="" r:id="rId6" imgW="965200" imgH="431800" progId="Equation.KSEE3">
                  <p:embed/>
                  <p:pic>
                    <p:nvPicPr>
                      <p:cNvPr id="0" name="图片 1031"/>
                      <p:cNvPicPr/>
                      <p:nvPr/>
                    </p:nvPicPr>
                    <p:blipFill>
                      <a:blip r:embed="rId7"/>
                      <a:stretch>
                        <a:fillRect/>
                      </a:stretch>
                    </p:blipFill>
                    <p:spPr>
                      <a:xfrm>
                        <a:off x="1851025" y="5463540"/>
                        <a:ext cx="1885315" cy="843280"/>
                      </a:xfrm>
                      <a:prstGeom prst="rect">
                        <a:avLst/>
                      </a:prstGeom>
                    </p:spPr>
                  </p:pic>
                </p:oleObj>
              </mc:Fallback>
            </mc:AlternateContent>
          </a:graphicData>
        </a:graphic>
      </p:graphicFrame>
      <p:sp>
        <p:nvSpPr>
          <p:cNvPr id="198659" name="Text Box 3"/>
          <p:cNvSpPr txBox="1"/>
          <p:nvPr/>
        </p:nvSpPr>
        <p:spPr>
          <a:xfrm>
            <a:off x="2628265" y="117475"/>
            <a:ext cx="363918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材料的疲劳强度</a:t>
            </a:r>
            <a:endParaRPr lang="zh-CN" altLang="en-US" sz="3600" dirty="0">
              <a:solidFill>
                <a:srgbClr val="993300"/>
              </a:solidFill>
              <a:latin typeface="Tahoma" panose="020B0604030504040204" pitchFamily="34" charset="0"/>
              <a:ea typeface="楷体_GB2312" pitchFamily="49"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17"/>
                                        </p:tgtEl>
                                        <p:attrNameLst>
                                          <p:attrName>style.visibility</p:attrName>
                                        </p:attrNameLst>
                                      </p:cBhvr>
                                      <p:to>
                                        <p:strVal val="visible"/>
                                      </p:to>
                                    </p:set>
                                    <p:anim calcmode="lin" valueType="num">
                                      <p:cBhvr additive="base">
                                        <p:cTn id="7" dur="500" fill="hold"/>
                                        <p:tgtEl>
                                          <p:spTgt spid="25617"/>
                                        </p:tgtEl>
                                        <p:attrNameLst>
                                          <p:attrName>ppt_x</p:attrName>
                                        </p:attrNameLst>
                                      </p:cBhvr>
                                      <p:tavLst>
                                        <p:tav tm="0">
                                          <p:val>
                                            <p:strVal val="0-#ppt_w/2"/>
                                          </p:val>
                                        </p:tav>
                                        <p:tav tm="100000">
                                          <p:val>
                                            <p:strVal val="#ppt_x"/>
                                          </p:val>
                                        </p:tav>
                                      </p:tavLst>
                                    </p:anim>
                                    <p:anim calcmode="lin" valueType="num">
                                      <p:cBhvr additive="base">
                                        <p:cTn id="8" dur="500" fill="hold"/>
                                        <p:tgtEl>
                                          <p:spTgt spid="256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5618"/>
                                        </p:tgtEl>
                                        <p:attrNameLst>
                                          <p:attrName>style.visibility</p:attrName>
                                        </p:attrNameLst>
                                      </p:cBhvr>
                                      <p:to>
                                        <p:strVal val="visible"/>
                                      </p:to>
                                    </p:set>
                                    <p:animEffect transition="in" filter="blinds(horizontal)">
                                      <p:cBhvr>
                                        <p:cTn id="13" dur="500"/>
                                        <p:tgtEl>
                                          <p:spTgt spid="256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619"/>
                                        </p:tgtEl>
                                        <p:attrNameLst>
                                          <p:attrName>style.visibility</p:attrName>
                                        </p:attrNameLst>
                                      </p:cBhvr>
                                      <p:to>
                                        <p:strVal val="visible"/>
                                      </p:to>
                                    </p:set>
                                    <p:animEffect transition="in" filter="blinds(horizontal)">
                                      <p:cBhvr>
                                        <p:cTn id="18" dur="500"/>
                                        <p:tgtEl>
                                          <p:spTgt spid="2561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5620"/>
                                        </p:tgtEl>
                                        <p:attrNameLst>
                                          <p:attrName>style.visibility</p:attrName>
                                        </p:attrNameLst>
                                      </p:cBhvr>
                                      <p:to>
                                        <p:strVal val="visible"/>
                                      </p:to>
                                    </p:set>
                                    <p:animEffect transition="in" filter="blinds(horizontal)">
                                      <p:cBhvr>
                                        <p:cTn id="23" dur="500"/>
                                        <p:tgtEl>
                                          <p:spTgt spid="2562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5621"/>
                                        </p:tgtEl>
                                        <p:attrNameLst>
                                          <p:attrName>style.visibility</p:attrName>
                                        </p:attrNameLst>
                                      </p:cBhvr>
                                      <p:to>
                                        <p:strVal val="visible"/>
                                      </p:to>
                                    </p:set>
                                    <p:anim calcmode="lin" valueType="num">
                                      <p:cBhvr additive="base">
                                        <p:cTn id="28" dur="500" fill="hold"/>
                                        <p:tgtEl>
                                          <p:spTgt spid="25621"/>
                                        </p:tgtEl>
                                        <p:attrNameLst>
                                          <p:attrName>ppt_x</p:attrName>
                                        </p:attrNameLst>
                                      </p:cBhvr>
                                      <p:tavLst>
                                        <p:tav tm="0">
                                          <p:val>
                                            <p:strVal val="0-#ppt_w/2"/>
                                          </p:val>
                                        </p:tav>
                                        <p:tav tm="100000">
                                          <p:val>
                                            <p:strVal val="#ppt_x"/>
                                          </p:val>
                                        </p:tav>
                                      </p:tavLst>
                                    </p:anim>
                                    <p:anim calcmode="lin" valueType="num">
                                      <p:cBhvr additive="base">
                                        <p:cTn id="29" dur="500" fill="hold"/>
                                        <p:tgtEl>
                                          <p:spTgt spid="25621"/>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0-#ppt_w/2"/>
                                          </p:val>
                                        </p:tav>
                                        <p:tav tm="100000">
                                          <p:val>
                                            <p:strVal val="#ppt_x"/>
                                          </p:val>
                                        </p:tav>
                                      </p:tavLst>
                                    </p:anim>
                                    <p:anim calcmode="lin" valueType="num">
                                      <p:cBhvr additive="base">
                                        <p:cTn id="33"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25624"/>
                                        </p:tgtEl>
                                        <p:attrNameLst>
                                          <p:attrName>style.visibility</p:attrName>
                                        </p:attrNameLst>
                                      </p:cBhvr>
                                      <p:to>
                                        <p:strVal val="visible"/>
                                      </p:to>
                                    </p:set>
                                    <p:anim calcmode="lin" valueType="num">
                                      <p:cBhvr additive="base">
                                        <p:cTn id="42" dur="500" fill="hold"/>
                                        <p:tgtEl>
                                          <p:spTgt spid="25624"/>
                                        </p:tgtEl>
                                        <p:attrNameLst>
                                          <p:attrName>ppt_x</p:attrName>
                                        </p:attrNameLst>
                                      </p:cBhvr>
                                      <p:tavLst>
                                        <p:tav tm="0">
                                          <p:val>
                                            <p:strVal val="0-#ppt_w/2"/>
                                          </p:val>
                                        </p:tav>
                                        <p:tav tm="100000">
                                          <p:val>
                                            <p:strVal val="#ppt_x"/>
                                          </p:val>
                                        </p:tav>
                                      </p:tavLst>
                                    </p:anim>
                                    <p:anim calcmode="lin" valueType="num">
                                      <p:cBhvr additive="base">
                                        <p:cTn id="43" dur="500" fill="hold"/>
                                        <p:tgtEl>
                                          <p:spTgt spid="2562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8" presetClass="entr" presetSubtype="16" fill="hold" nodeType="clickEffect">
                                  <p:stCondLst>
                                    <p:cond delay="0"/>
                                  </p:stCondLst>
                                  <p:childTnLst>
                                    <p:set>
                                      <p:cBhvr>
                                        <p:cTn id="47" dur="1" fill="hold">
                                          <p:stCondLst>
                                            <p:cond delay="0"/>
                                          </p:stCondLst>
                                        </p:cTn>
                                        <p:tgtEl>
                                          <p:spTgt spid="25632"/>
                                        </p:tgtEl>
                                        <p:attrNameLst>
                                          <p:attrName>style.visibility</p:attrName>
                                        </p:attrNameLst>
                                      </p:cBhvr>
                                      <p:to>
                                        <p:strVal val="visible"/>
                                      </p:to>
                                    </p:set>
                                    <p:animEffect transition="in" filter="diamond(in)">
                                      <p:cBhvr>
                                        <p:cTn id="48" dur="500"/>
                                        <p:tgtEl>
                                          <p:spTgt spid="2563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5626"/>
                                        </p:tgtEl>
                                        <p:attrNameLst>
                                          <p:attrName>style.visibility</p:attrName>
                                        </p:attrNameLst>
                                      </p:cBhvr>
                                      <p:to>
                                        <p:strVal val="visible"/>
                                      </p:to>
                                    </p:set>
                                    <p:animEffect transition="in" filter="blinds(horizontal)">
                                      <p:cBhvr>
                                        <p:cTn id="53" dur="500"/>
                                        <p:tgtEl>
                                          <p:spTgt spid="2562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linds(horizontal)">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5633"/>
                                        </p:tgtEl>
                                        <p:attrNameLst>
                                          <p:attrName>style.visibility</p:attrName>
                                        </p:attrNameLst>
                                      </p:cBhvr>
                                      <p:to>
                                        <p:strVal val="visible"/>
                                      </p:to>
                                    </p:set>
                                    <p:animEffect transition="in" filter="blinds(horizontal)">
                                      <p:cBhvr>
                                        <p:cTn id="63" dur="500"/>
                                        <p:tgtEl>
                                          <p:spTgt spid="25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7" grpId="0"/>
      <p:bldP spid="25618" grpId="0"/>
      <p:bldP spid="25619" grpId="0"/>
      <p:bldP spid="25620" grpId="0"/>
      <p:bldP spid="25621" grpId="0"/>
      <p:bldP spid="25624" grpId="0"/>
      <p:bldP spid="25626" grpId="0"/>
      <p:bldP spid="256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76" name="矩形 19475"/>
          <p:cNvSpPr/>
          <p:nvPr/>
        </p:nvSpPr>
        <p:spPr>
          <a:xfrm>
            <a:off x="399415" y="4907280"/>
            <a:ext cx="7988300" cy="829945"/>
          </a:xfrm>
          <a:prstGeom prst="rect">
            <a:avLst/>
          </a:prstGeom>
          <a:noFill/>
          <a:ln w="9525">
            <a:noFill/>
          </a:ln>
        </p:spPr>
        <p:txBody>
          <a:bodyPr wrap="square" lIns="92075" tIns="46038" rIns="92075" bIns="46038">
            <a:spAutoFit/>
          </a:bodyPr>
          <a:p>
            <a:pPr indent="381000" algn="just">
              <a:spcBef>
                <a:spcPct val="50000"/>
              </a:spcBef>
              <a:buClr>
                <a:schemeClr val="accent2"/>
              </a:buClr>
              <a:buSzPct val="80000"/>
              <a:buFont typeface="Wingdings" panose="05000000000000000000" pitchFamily="2" charset="2"/>
              <a:buNone/>
            </a:pPr>
            <a:r>
              <a:rPr lang="zh-CN" altLang="en-US" sz="2400" dirty="0">
                <a:solidFill>
                  <a:srgbClr val="000099"/>
                </a:solidFill>
                <a:latin typeface="楷体_GB2312" pitchFamily="49" charset="-122"/>
                <a:ea typeface="楷体_GB2312" pitchFamily="49" charset="-122"/>
              </a:rPr>
              <a:t>折线以内为疲劳和塑性安全区，折线以外为疲劳和塑性失效区，工作应力点离折线越远，安全程度愈高。</a:t>
            </a:r>
            <a:endParaRPr lang="zh-CN" altLang="en-US" sz="2400" dirty="0">
              <a:solidFill>
                <a:srgbClr val="000099"/>
              </a:solidFill>
              <a:latin typeface="楷体_GB2312" pitchFamily="49" charset="-122"/>
              <a:ea typeface="楷体_GB2312" pitchFamily="49" charset="-122"/>
            </a:endParaRPr>
          </a:p>
        </p:txBody>
      </p:sp>
      <p:grpSp>
        <p:nvGrpSpPr>
          <p:cNvPr id="7" name="组合 6"/>
          <p:cNvGrpSpPr/>
          <p:nvPr/>
        </p:nvGrpSpPr>
        <p:grpSpPr>
          <a:xfrm>
            <a:off x="-100965" y="942340"/>
            <a:ext cx="4337050" cy="3484880"/>
            <a:chOff x="519" y="1258"/>
            <a:chExt cx="6830" cy="5488"/>
          </a:xfrm>
        </p:grpSpPr>
        <p:grpSp>
          <p:nvGrpSpPr>
            <p:cNvPr id="4" name="组合 3"/>
            <p:cNvGrpSpPr/>
            <p:nvPr/>
          </p:nvGrpSpPr>
          <p:grpSpPr>
            <a:xfrm>
              <a:off x="519" y="1258"/>
              <a:ext cx="6830" cy="5489"/>
              <a:chOff x="519" y="1258"/>
              <a:chExt cx="6830" cy="5489"/>
            </a:xfrm>
          </p:grpSpPr>
          <p:sp>
            <p:nvSpPr>
              <p:cNvPr id="19516" name="矩形 19515"/>
              <p:cNvSpPr>
                <a:spLocks noChangeAspect="1"/>
              </p:cNvSpPr>
              <p:nvPr/>
            </p:nvSpPr>
            <p:spPr>
              <a:xfrm>
                <a:off x="1307" y="1258"/>
                <a:ext cx="284" cy="582"/>
              </a:xfrm>
              <a:prstGeom prst="rect">
                <a:avLst/>
              </a:prstGeom>
              <a:noFill/>
              <a:ln w="19050">
                <a:noFill/>
              </a:ln>
            </p:spPr>
            <p:txBody>
              <a:bodyPr wrap="square" lIns="0" tIns="0" rIns="0" bIns="0">
                <a:spAutoFit/>
              </a:bodyPr>
              <a:p>
                <a:pPr>
                  <a:buClrTx/>
                </a:pPr>
                <a:r>
                  <a:rPr lang="en-US" altLang="zh-CN" sz="2400" i="1" err="1">
                    <a:solidFill>
                      <a:srgbClr val="000099"/>
                    </a:solidFill>
                    <a:latin typeface="Symbol" panose="05050102010706020507" pitchFamily="18" charset="2"/>
                  </a:rPr>
                  <a:t>s</a:t>
                </a:r>
                <a:r>
                  <a:rPr lang="en-US" altLang="zh-CN" sz="2400" i="1" baseline="-25000" err="1">
                    <a:solidFill>
                      <a:srgbClr val="000099"/>
                    </a:solidFill>
                    <a:latin typeface="Times New Roman" panose="02020603050405020304" pitchFamily="18" charset="0"/>
                  </a:rPr>
                  <a:t>a</a:t>
                </a:r>
                <a:endParaRPr lang="en-US" altLang="zh-CN" sz="2400" i="1" baseline="-25000" err="1">
                  <a:solidFill>
                    <a:srgbClr val="000099"/>
                  </a:solidFill>
                  <a:latin typeface="Times New Roman" panose="02020603050405020304" pitchFamily="18" charset="0"/>
                </a:endParaRPr>
              </a:p>
            </p:txBody>
          </p:sp>
          <p:sp>
            <p:nvSpPr>
              <p:cNvPr id="19517" name="直接连接符 19516"/>
              <p:cNvSpPr>
                <a:spLocks noChangeAspect="1"/>
              </p:cNvSpPr>
              <p:nvPr/>
            </p:nvSpPr>
            <p:spPr>
              <a:xfrm flipH="1">
                <a:off x="1276" y="2960"/>
                <a:ext cx="419" cy="2"/>
              </a:xfrm>
              <a:prstGeom prst="line">
                <a:avLst/>
              </a:prstGeom>
              <a:ln w="19050" cap="flat" cmpd="sng">
                <a:solidFill>
                  <a:srgbClr val="FF0000"/>
                </a:solidFill>
                <a:prstDash val="solid"/>
                <a:headEnd type="none" w="med" len="med"/>
                <a:tailEnd type="none" w="med" len="med"/>
              </a:ln>
            </p:spPr>
          </p:sp>
          <p:sp>
            <p:nvSpPr>
              <p:cNvPr id="19518" name="直接连接符 19517"/>
              <p:cNvSpPr>
                <a:spLocks noChangeAspect="1"/>
              </p:cNvSpPr>
              <p:nvPr/>
            </p:nvSpPr>
            <p:spPr>
              <a:xfrm flipH="1">
                <a:off x="912" y="2441"/>
                <a:ext cx="728" cy="0"/>
              </a:xfrm>
              <a:prstGeom prst="line">
                <a:avLst/>
              </a:prstGeom>
              <a:ln w="19050" cap="flat" cmpd="sng">
                <a:solidFill>
                  <a:srgbClr val="FF0000"/>
                </a:solidFill>
                <a:prstDash val="solid"/>
                <a:headEnd type="none" w="med" len="med"/>
                <a:tailEnd type="none" w="med" len="med"/>
              </a:ln>
            </p:spPr>
          </p:sp>
          <p:sp>
            <p:nvSpPr>
              <p:cNvPr id="19519" name="直接连接符 19518"/>
              <p:cNvSpPr>
                <a:spLocks noChangeAspect="1"/>
              </p:cNvSpPr>
              <p:nvPr/>
            </p:nvSpPr>
            <p:spPr>
              <a:xfrm flipH="1">
                <a:off x="912" y="5224"/>
                <a:ext cx="782" cy="2"/>
              </a:xfrm>
              <a:prstGeom prst="line">
                <a:avLst/>
              </a:prstGeom>
              <a:ln w="19050" cap="flat" cmpd="sng">
                <a:solidFill>
                  <a:srgbClr val="FF0000"/>
                </a:solidFill>
                <a:prstDash val="solid"/>
                <a:headEnd type="none" w="med" len="med"/>
                <a:tailEnd type="none" w="med" len="med"/>
              </a:ln>
            </p:spPr>
          </p:sp>
          <p:sp>
            <p:nvSpPr>
              <p:cNvPr id="19520" name="直接连接符 19519"/>
              <p:cNvSpPr>
                <a:spLocks noChangeAspect="1"/>
              </p:cNvSpPr>
              <p:nvPr/>
            </p:nvSpPr>
            <p:spPr>
              <a:xfrm flipV="1">
                <a:off x="1018" y="2650"/>
                <a:ext cx="2" cy="2373"/>
              </a:xfrm>
              <a:prstGeom prst="line">
                <a:avLst/>
              </a:prstGeom>
              <a:ln w="19050" cap="flat" cmpd="sng">
                <a:solidFill>
                  <a:srgbClr val="FF0000"/>
                </a:solidFill>
                <a:prstDash val="solid"/>
                <a:headEnd type="none" w="med" len="med"/>
                <a:tailEnd type="none" w="med" len="med"/>
              </a:ln>
            </p:spPr>
          </p:sp>
          <p:sp>
            <p:nvSpPr>
              <p:cNvPr id="19521" name="任意多边形 19520"/>
              <p:cNvSpPr>
                <a:spLocks noChangeAspect="1"/>
              </p:cNvSpPr>
              <p:nvPr/>
            </p:nvSpPr>
            <p:spPr>
              <a:xfrm>
                <a:off x="996" y="5022"/>
                <a:ext cx="52" cy="202"/>
              </a:xfrm>
              <a:custGeom>
                <a:avLst/>
                <a:gdLst/>
                <a:ahLst/>
                <a:cxnLst/>
                <a:pathLst>
                  <a:path w="42" h="132">
                    <a:moveTo>
                      <a:pt x="42" y="0"/>
                    </a:moveTo>
                    <a:lnTo>
                      <a:pt x="18" y="132"/>
                    </a:lnTo>
                    <a:lnTo>
                      <a:pt x="0" y="0"/>
                    </a:lnTo>
                    <a:lnTo>
                      <a:pt x="42" y="0"/>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22" name="任意多边形 19521"/>
              <p:cNvSpPr>
                <a:spLocks noChangeAspect="1"/>
              </p:cNvSpPr>
              <p:nvPr/>
            </p:nvSpPr>
            <p:spPr>
              <a:xfrm>
                <a:off x="996" y="2441"/>
                <a:ext cx="52" cy="209"/>
              </a:xfrm>
              <a:custGeom>
                <a:avLst/>
                <a:gdLst/>
                <a:ahLst/>
                <a:cxnLst/>
                <a:pathLst>
                  <a:path w="42" h="138">
                    <a:moveTo>
                      <a:pt x="42" y="138"/>
                    </a:moveTo>
                    <a:lnTo>
                      <a:pt x="18" y="0"/>
                    </a:lnTo>
                    <a:lnTo>
                      <a:pt x="0" y="138"/>
                    </a:lnTo>
                    <a:lnTo>
                      <a:pt x="42" y="138"/>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23" name="椭圆 19522"/>
              <p:cNvSpPr>
                <a:spLocks noChangeAspect="1"/>
              </p:cNvSpPr>
              <p:nvPr/>
            </p:nvSpPr>
            <p:spPr>
              <a:xfrm>
                <a:off x="1004" y="2422"/>
                <a:ext cx="22" cy="27"/>
              </a:xfrm>
              <a:prstGeom prst="ellipse">
                <a:avLst/>
              </a:prstGeom>
              <a:solidFill>
                <a:srgbClr val="FFFFFF"/>
              </a:solidFill>
              <a:ln w="19050" cap="flat" cmpd="sng">
                <a:solidFill>
                  <a:srgbClr val="FFFFFF"/>
                </a:solidFill>
                <a:prstDash val="solid"/>
                <a:headEnd type="none" w="med" len="med"/>
                <a:tailEnd type="none" w="med" len="med"/>
              </a:ln>
            </p:spPr>
            <p:txBody>
              <a:bodyPr/>
              <a:p>
                <a:endParaRPr lang="zh-CN" altLang="en-US">
                  <a:solidFill>
                    <a:srgbClr val="000099"/>
                  </a:solidFill>
                </a:endParaRPr>
              </a:p>
            </p:txBody>
          </p:sp>
          <p:sp>
            <p:nvSpPr>
              <p:cNvPr id="19524" name="直接连接符 19523"/>
              <p:cNvSpPr>
                <a:spLocks noChangeAspect="1"/>
              </p:cNvSpPr>
              <p:nvPr/>
            </p:nvSpPr>
            <p:spPr>
              <a:xfrm>
                <a:off x="3582" y="3015"/>
                <a:ext cx="2" cy="2209"/>
              </a:xfrm>
              <a:prstGeom prst="line">
                <a:avLst/>
              </a:prstGeom>
              <a:ln w="19050" cap="flat" cmpd="sng">
                <a:solidFill>
                  <a:srgbClr val="FF0000"/>
                </a:solidFill>
                <a:prstDash val="solid"/>
                <a:headEnd type="none" w="med" len="med"/>
                <a:tailEnd type="none" w="med" len="med"/>
              </a:ln>
            </p:spPr>
          </p:sp>
          <p:sp>
            <p:nvSpPr>
              <p:cNvPr id="19525" name="直接连接符 19524"/>
              <p:cNvSpPr>
                <a:spLocks noChangeAspect="1"/>
              </p:cNvSpPr>
              <p:nvPr/>
            </p:nvSpPr>
            <p:spPr>
              <a:xfrm>
                <a:off x="4218" y="3161"/>
                <a:ext cx="1722" cy="2027"/>
              </a:xfrm>
              <a:prstGeom prst="line">
                <a:avLst/>
              </a:prstGeom>
              <a:ln w="28575" cap="flat" cmpd="sng">
                <a:solidFill>
                  <a:srgbClr val="000000"/>
                </a:solidFill>
                <a:prstDash val="solid"/>
                <a:headEnd type="none" w="med" len="med"/>
                <a:tailEnd type="none" w="med" len="med"/>
              </a:ln>
            </p:spPr>
          </p:sp>
          <p:sp>
            <p:nvSpPr>
              <p:cNvPr id="19527" name="直接连接符 19526"/>
              <p:cNvSpPr>
                <a:spLocks noChangeAspect="1"/>
              </p:cNvSpPr>
              <p:nvPr/>
            </p:nvSpPr>
            <p:spPr>
              <a:xfrm flipV="1">
                <a:off x="1694" y="2996"/>
                <a:ext cx="1849" cy="2228"/>
              </a:xfrm>
              <a:prstGeom prst="line">
                <a:avLst/>
              </a:prstGeom>
              <a:ln w="19050" cap="flat" cmpd="sng">
                <a:solidFill>
                  <a:srgbClr val="000000"/>
                </a:solidFill>
                <a:prstDash val="solid"/>
                <a:headEnd type="none" w="med" len="med"/>
                <a:tailEnd type="none" w="med" len="med"/>
              </a:ln>
            </p:spPr>
          </p:sp>
          <p:sp>
            <p:nvSpPr>
              <p:cNvPr id="19528" name="直接连接符 19527"/>
              <p:cNvSpPr>
                <a:spLocks noChangeAspect="1"/>
              </p:cNvSpPr>
              <p:nvPr/>
            </p:nvSpPr>
            <p:spPr>
              <a:xfrm flipV="1">
                <a:off x="1421" y="3161"/>
                <a:ext cx="0" cy="1861"/>
              </a:xfrm>
              <a:prstGeom prst="line">
                <a:avLst/>
              </a:prstGeom>
              <a:ln w="19050" cap="flat" cmpd="sng">
                <a:solidFill>
                  <a:srgbClr val="FF0000"/>
                </a:solidFill>
                <a:prstDash val="solid"/>
                <a:headEnd type="none" w="med" len="med"/>
                <a:tailEnd type="none" w="med" len="med"/>
              </a:ln>
            </p:spPr>
          </p:sp>
          <p:sp>
            <p:nvSpPr>
              <p:cNvPr id="19529" name="直接连接符 19528"/>
              <p:cNvSpPr>
                <a:spLocks noChangeAspect="1"/>
              </p:cNvSpPr>
              <p:nvPr/>
            </p:nvSpPr>
            <p:spPr>
              <a:xfrm>
                <a:off x="1694" y="2503"/>
                <a:ext cx="0" cy="2721"/>
              </a:xfrm>
              <a:prstGeom prst="line">
                <a:avLst/>
              </a:prstGeom>
              <a:ln w="19050" cap="flat" cmpd="sng">
                <a:solidFill>
                  <a:srgbClr val="FF0000"/>
                </a:solidFill>
                <a:prstDash val="solid"/>
                <a:headEnd type="none" w="med" len="med"/>
                <a:tailEnd type="none" w="med" len="med"/>
              </a:ln>
            </p:spPr>
          </p:sp>
          <p:sp>
            <p:nvSpPr>
              <p:cNvPr id="19530" name="任意多边形 19529"/>
              <p:cNvSpPr>
                <a:spLocks noChangeAspect="1"/>
              </p:cNvSpPr>
              <p:nvPr/>
            </p:nvSpPr>
            <p:spPr>
              <a:xfrm>
                <a:off x="5810" y="6091"/>
                <a:ext cx="167" cy="63"/>
              </a:xfrm>
              <a:custGeom>
                <a:avLst/>
                <a:gdLst/>
                <a:ahLst/>
                <a:cxnLst/>
                <a:pathLst>
                  <a:path w="132" h="42">
                    <a:moveTo>
                      <a:pt x="0" y="42"/>
                    </a:moveTo>
                    <a:lnTo>
                      <a:pt x="132" y="18"/>
                    </a:lnTo>
                    <a:lnTo>
                      <a:pt x="0" y="0"/>
                    </a:lnTo>
                    <a:lnTo>
                      <a:pt x="0" y="42"/>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31" name="直接连接符 19530"/>
              <p:cNvSpPr>
                <a:spLocks noChangeAspect="1"/>
              </p:cNvSpPr>
              <p:nvPr/>
            </p:nvSpPr>
            <p:spPr>
              <a:xfrm>
                <a:off x="1694" y="5224"/>
                <a:ext cx="4230" cy="2"/>
              </a:xfrm>
              <a:prstGeom prst="line">
                <a:avLst/>
              </a:prstGeom>
              <a:ln w="19050" cap="flat" cmpd="sng">
                <a:solidFill>
                  <a:srgbClr val="FF0000"/>
                </a:solidFill>
                <a:prstDash val="solid"/>
                <a:headEnd type="none" w="med" len="med"/>
                <a:tailEnd type="none" w="med" len="med"/>
              </a:ln>
            </p:spPr>
          </p:sp>
          <p:sp>
            <p:nvSpPr>
              <p:cNvPr id="19532" name="直接连接符 19531"/>
              <p:cNvSpPr>
                <a:spLocks noChangeAspect="1"/>
              </p:cNvSpPr>
              <p:nvPr/>
            </p:nvSpPr>
            <p:spPr>
              <a:xfrm>
                <a:off x="1860" y="6619"/>
                <a:ext cx="4632" cy="2"/>
              </a:xfrm>
              <a:prstGeom prst="line">
                <a:avLst/>
              </a:prstGeom>
              <a:ln w="19050" cap="flat" cmpd="sng">
                <a:solidFill>
                  <a:srgbClr val="FF0000"/>
                </a:solidFill>
                <a:prstDash val="solid"/>
                <a:headEnd type="none" w="med" len="med"/>
                <a:tailEnd type="none" w="med" len="med"/>
              </a:ln>
            </p:spPr>
          </p:sp>
          <p:sp>
            <p:nvSpPr>
              <p:cNvPr id="19533" name="直接连接符 19532"/>
              <p:cNvSpPr>
                <a:spLocks noChangeAspect="1"/>
              </p:cNvSpPr>
              <p:nvPr/>
            </p:nvSpPr>
            <p:spPr>
              <a:xfrm>
                <a:off x="3582" y="5224"/>
                <a:ext cx="2" cy="548"/>
              </a:xfrm>
              <a:prstGeom prst="line">
                <a:avLst/>
              </a:prstGeom>
              <a:ln w="19050" cap="flat" cmpd="sng">
                <a:solidFill>
                  <a:srgbClr val="FF0000"/>
                </a:solidFill>
                <a:prstDash val="solid"/>
                <a:headEnd type="none" w="med" len="med"/>
                <a:tailEnd type="none" w="med" len="med"/>
              </a:ln>
            </p:spPr>
          </p:sp>
          <p:sp>
            <p:nvSpPr>
              <p:cNvPr id="19534" name="直接连接符 19533"/>
              <p:cNvSpPr>
                <a:spLocks noChangeAspect="1"/>
              </p:cNvSpPr>
              <p:nvPr/>
            </p:nvSpPr>
            <p:spPr>
              <a:xfrm>
                <a:off x="1860" y="6117"/>
                <a:ext cx="3950" cy="2"/>
              </a:xfrm>
              <a:prstGeom prst="line">
                <a:avLst/>
              </a:prstGeom>
              <a:ln w="19050" cap="flat" cmpd="sng">
                <a:solidFill>
                  <a:srgbClr val="FF0000"/>
                </a:solidFill>
                <a:prstDash val="solid"/>
                <a:headEnd type="none" w="med" len="med"/>
                <a:tailEnd type="none" w="med" len="med"/>
              </a:ln>
            </p:spPr>
          </p:sp>
          <p:sp>
            <p:nvSpPr>
              <p:cNvPr id="19535" name="任意多边形 19534"/>
              <p:cNvSpPr>
                <a:spLocks noChangeAspect="1"/>
              </p:cNvSpPr>
              <p:nvPr/>
            </p:nvSpPr>
            <p:spPr>
              <a:xfrm>
                <a:off x="1694" y="6583"/>
                <a:ext cx="166" cy="72"/>
              </a:xfrm>
              <a:custGeom>
                <a:avLst/>
                <a:gdLst/>
                <a:ahLst/>
                <a:cxnLst/>
                <a:pathLst>
                  <a:path w="132" h="48">
                    <a:moveTo>
                      <a:pt x="132" y="48"/>
                    </a:moveTo>
                    <a:lnTo>
                      <a:pt x="0" y="24"/>
                    </a:lnTo>
                    <a:lnTo>
                      <a:pt x="132" y="0"/>
                    </a:lnTo>
                    <a:lnTo>
                      <a:pt x="132" y="48"/>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36" name="直接连接符 19535"/>
              <p:cNvSpPr>
                <a:spLocks noChangeAspect="1"/>
              </p:cNvSpPr>
              <p:nvPr/>
            </p:nvSpPr>
            <p:spPr>
              <a:xfrm>
                <a:off x="1860" y="5635"/>
                <a:ext cx="1548" cy="2"/>
              </a:xfrm>
              <a:prstGeom prst="line">
                <a:avLst/>
              </a:prstGeom>
              <a:ln w="19050" cap="flat" cmpd="sng">
                <a:solidFill>
                  <a:srgbClr val="FF0000"/>
                </a:solidFill>
                <a:prstDash val="solid"/>
                <a:headEnd type="none" w="med" len="med"/>
                <a:tailEnd type="none" w="med" len="med"/>
              </a:ln>
            </p:spPr>
          </p:sp>
          <p:sp>
            <p:nvSpPr>
              <p:cNvPr id="19537" name="任意多边形 19536"/>
              <p:cNvSpPr>
                <a:spLocks noChangeAspect="1"/>
              </p:cNvSpPr>
              <p:nvPr/>
            </p:nvSpPr>
            <p:spPr>
              <a:xfrm>
                <a:off x="1694" y="6091"/>
                <a:ext cx="166" cy="63"/>
              </a:xfrm>
              <a:custGeom>
                <a:avLst/>
                <a:gdLst/>
                <a:ahLst/>
                <a:cxnLst/>
                <a:pathLst>
                  <a:path w="132" h="42">
                    <a:moveTo>
                      <a:pt x="132" y="42"/>
                    </a:moveTo>
                    <a:lnTo>
                      <a:pt x="0" y="18"/>
                    </a:lnTo>
                    <a:lnTo>
                      <a:pt x="132" y="0"/>
                    </a:lnTo>
                    <a:lnTo>
                      <a:pt x="132" y="42"/>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38" name="任意多边形 19537"/>
              <p:cNvSpPr>
                <a:spLocks noChangeAspect="1"/>
              </p:cNvSpPr>
              <p:nvPr/>
            </p:nvSpPr>
            <p:spPr>
              <a:xfrm>
                <a:off x="1694" y="5606"/>
                <a:ext cx="166" cy="65"/>
              </a:xfrm>
              <a:custGeom>
                <a:avLst/>
                <a:gdLst/>
                <a:ahLst/>
                <a:cxnLst/>
                <a:pathLst>
                  <a:path w="132" h="42">
                    <a:moveTo>
                      <a:pt x="132" y="42"/>
                    </a:moveTo>
                    <a:lnTo>
                      <a:pt x="0" y="18"/>
                    </a:lnTo>
                    <a:lnTo>
                      <a:pt x="132" y="0"/>
                    </a:lnTo>
                    <a:lnTo>
                      <a:pt x="132" y="42"/>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39" name="任意多边形 19538"/>
              <p:cNvSpPr>
                <a:spLocks noChangeAspect="1"/>
              </p:cNvSpPr>
              <p:nvPr/>
            </p:nvSpPr>
            <p:spPr>
              <a:xfrm>
                <a:off x="3408" y="5606"/>
                <a:ext cx="174" cy="65"/>
              </a:xfrm>
              <a:custGeom>
                <a:avLst/>
                <a:gdLst/>
                <a:ahLst/>
                <a:cxnLst/>
                <a:pathLst>
                  <a:path w="138" h="42">
                    <a:moveTo>
                      <a:pt x="0" y="42"/>
                    </a:moveTo>
                    <a:lnTo>
                      <a:pt x="138" y="18"/>
                    </a:lnTo>
                    <a:lnTo>
                      <a:pt x="0" y="0"/>
                    </a:lnTo>
                    <a:lnTo>
                      <a:pt x="0" y="42"/>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40" name="矩形 19539"/>
              <p:cNvSpPr>
                <a:spLocks noChangeAspect="1"/>
              </p:cNvSpPr>
              <p:nvPr/>
            </p:nvSpPr>
            <p:spPr>
              <a:xfrm>
                <a:off x="3957" y="6135"/>
                <a:ext cx="670" cy="582"/>
              </a:xfrm>
              <a:prstGeom prst="rect">
                <a:avLst/>
              </a:prstGeom>
              <a:noFill/>
              <a:ln w="19050">
                <a:noFill/>
              </a:ln>
            </p:spPr>
            <p:txBody>
              <a:bodyPr wrap="square" lIns="0" tIns="0" rIns="0" bIns="0">
                <a:spAutoFit/>
              </a:bodyPr>
              <a:p>
                <a:pPr>
                  <a:buClrTx/>
                </a:pPr>
                <a:r>
                  <a:rPr lang="en-US" altLang="zh-CN" sz="2400" i="1" err="1">
                    <a:solidFill>
                      <a:srgbClr val="000099"/>
                    </a:solidFill>
                    <a:latin typeface="Symbol" panose="05050102010706020507" pitchFamily="18" charset="2"/>
                  </a:rPr>
                  <a:t>s</a:t>
                </a:r>
                <a:r>
                  <a:rPr lang="en-US" altLang="zh-CN" sz="2400" i="1" baseline="-25000" err="1">
                    <a:solidFill>
                      <a:srgbClr val="000099"/>
                    </a:solidFill>
                    <a:latin typeface="Times New Roman" panose="02020603050405020304" pitchFamily="18" charset="0"/>
                  </a:rPr>
                  <a:t>B</a:t>
                </a:r>
                <a:endParaRPr lang="en-US" altLang="zh-CN" sz="2400" i="1" baseline="-25000" err="1">
                  <a:solidFill>
                    <a:srgbClr val="000099"/>
                  </a:solidFill>
                  <a:latin typeface="Times New Roman" panose="02020603050405020304" pitchFamily="18" charset="0"/>
                </a:endParaRPr>
              </a:p>
            </p:txBody>
          </p:sp>
          <p:sp>
            <p:nvSpPr>
              <p:cNvPr id="19541" name="矩形 19540"/>
              <p:cNvSpPr>
                <a:spLocks noChangeAspect="1"/>
              </p:cNvSpPr>
              <p:nvPr/>
            </p:nvSpPr>
            <p:spPr>
              <a:xfrm>
                <a:off x="3698" y="5650"/>
                <a:ext cx="769" cy="582"/>
              </a:xfrm>
              <a:prstGeom prst="rect">
                <a:avLst/>
              </a:prstGeom>
              <a:noFill/>
              <a:ln w="19050">
                <a:noFill/>
              </a:ln>
            </p:spPr>
            <p:txBody>
              <a:bodyPr wrap="square" lIns="0" tIns="0" rIns="0" bIns="0">
                <a:spAutoFit/>
              </a:bodyPr>
              <a:p>
                <a:pPr>
                  <a:buClrTx/>
                </a:pPr>
                <a:r>
                  <a:rPr lang="en-US" altLang="zh-CN" sz="2400" i="1" err="1">
                    <a:solidFill>
                      <a:srgbClr val="000099"/>
                    </a:solidFill>
                    <a:latin typeface="Symbol" panose="05050102010706020507" pitchFamily="18" charset="2"/>
                  </a:rPr>
                  <a:t>s</a:t>
                </a:r>
                <a:r>
                  <a:rPr lang="en-US" altLang="zh-CN" sz="2400" i="1" baseline="-25000" err="1">
                    <a:solidFill>
                      <a:srgbClr val="000099"/>
                    </a:solidFill>
                    <a:latin typeface="Times New Roman" panose="02020603050405020304" pitchFamily="18" charset="0"/>
                  </a:rPr>
                  <a:t>S</a:t>
                </a:r>
                <a:endParaRPr lang="en-US" altLang="zh-CN" sz="2400" i="1" baseline="-25000" err="1">
                  <a:solidFill>
                    <a:srgbClr val="000099"/>
                  </a:solidFill>
                  <a:latin typeface="Times New Roman" panose="02020603050405020304" pitchFamily="18" charset="0"/>
                </a:endParaRPr>
              </a:p>
            </p:txBody>
          </p:sp>
          <p:sp>
            <p:nvSpPr>
              <p:cNvPr id="19542" name="任意多边形 19541"/>
              <p:cNvSpPr>
                <a:spLocks noChangeAspect="1"/>
              </p:cNvSpPr>
              <p:nvPr/>
            </p:nvSpPr>
            <p:spPr>
              <a:xfrm>
                <a:off x="1689" y="4798"/>
                <a:ext cx="512" cy="430"/>
              </a:xfrm>
              <a:custGeom>
                <a:avLst/>
                <a:gdLst>
                  <a:gd name="txL" fmla="*/ 0 w 21599"/>
                  <a:gd name="txT" fmla="*/ 0 h 15114"/>
                  <a:gd name="txR" fmla="*/ 21599 w 21599"/>
                  <a:gd name="txB" fmla="*/ 15114 h 15114"/>
                </a:gdLst>
                <a:ahLst/>
                <a:cxnLst>
                  <a:cxn ang="270">
                    <a:pos x="15431" y="0"/>
                  </a:cxn>
                  <a:cxn ang="0">
                    <a:pos x="21599" y="14954"/>
                  </a:cxn>
                  <a:cxn ang="180">
                    <a:pos x="0" y="15114"/>
                  </a:cxn>
                </a:cxnLst>
                <a:rect l="txL" t="txT" r="txR" b="txB"/>
                <a:pathLst>
                  <a:path w="21599" h="15114" fill="none">
                    <a:moveTo>
                      <a:pt x="15431" y="0"/>
                    </a:moveTo>
                    <a:arcTo wR="21600" hR="21600" stAng="-2664324" swAng="2638858"/>
                  </a:path>
                  <a:path w="21599" h="15114" stroke="0">
                    <a:moveTo>
                      <a:pt x="15431" y="0"/>
                    </a:moveTo>
                    <a:arcTo wR="21600" hR="21600" stAng="-2664324" swAng="2638858"/>
                    <a:lnTo>
                      <a:pt x="0" y="15114"/>
                    </a:lnTo>
                    <a:close/>
                  </a:path>
                </a:pathLst>
              </a:custGeom>
              <a:noFill/>
              <a:ln w="19050" cap="flat" cmpd="sng">
                <a:solidFill>
                  <a:srgbClr val="FF0000"/>
                </a:solidFill>
                <a:prstDash val="solid"/>
                <a:headEnd type="none" w="med" len="med"/>
                <a:tailEnd type="none" w="med" len="med"/>
              </a:ln>
            </p:spPr>
            <p:txBody>
              <a:bodyPr/>
              <a:p>
                <a:endParaRPr lang="zh-CN" altLang="en-US">
                  <a:solidFill>
                    <a:srgbClr val="000099"/>
                  </a:solidFill>
                </a:endParaRPr>
              </a:p>
            </p:txBody>
          </p:sp>
          <p:sp>
            <p:nvSpPr>
              <p:cNvPr id="19543" name="矩形 19542"/>
              <p:cNvSpPr>
                <a:spLocks noChangeAspect="1"/>
              </p:cNvSpPr>
              <p:nvPr/>
            </p:nvSpPr>
            <p:spPr>
              <a:xfrm>
                <a:off x="2192" y="4722"/>
                <a:ext cx="712" cy="582"/>
              </a:xfrm>
              <a:prstGeom prst="rect">
                <a:avLst/>
              </a:prstGeom>
              <a:noFill/>
              <a:ln w="19050">
                <a:noFill/>
              </a:ln>
            </p:spPr>
            <p:txBody>
              <a:bodyPr wrap="square" lIns="0" tIns="0" rIns="0" bIns="0">
                <a:spAutoFit/>
              </a:bodyPr>
              <a:p>
                <a:pPr>
                  <a:buClrTx/>
                </a:pPr>
                <a:r>
                  <a:rPr lang="en-US" altLang="zh-CN" sz="2400" i="1">
                    <a:solidFill>
                      <a:srgbClr val="000099"/>
                    </a:solidFill>
                    <a:latin typeface="Times New Roman" panose="02020603050405020304" pitchFamily="18" charset="0"/>
                  </a:rPr>
                  <a:t>45</a:t>
                </a:r>
                <a:r>
                  <a:rPr lang="en-US" altLang="zh-CN" sz="2400" i="1" baseline="30000">
                    <a:solidFill>
                      <a:srgbClr val="000099"/>
                    </a:solidFill>
                    <a:latin typeface="Times New Roman" panose="02020603050405020304" pitchFamily="18" charset="0"/>
                  </a:rPr>
                  <a:t>0</a:t>
                </a:r>
                <a:endParaRPr lang="en-US" altLang="zh-CN" sz="2400" i="1" baseline="30000">
                  <a:solidFill>
                    <a:srgbClr val="000099"/>
                  </a:solidFill>
                  <a:latin typeface="Times New Roman" panose="02020603050405020304" pitchFamily="18" charset="0"/>
                </a:endParaRPr>
              </a:p>
            </p:txBody>
          </p:sp>
          <p:sp>
            <p:nvSpPr>
              <p:cNvPr id="19544" name="任意多边形 19543"/>
              <p:cNvSpPr>
                <a:spLocks noChangeAspect="1"/>
              </p:cNvSpPr>
              <p:nvPr/>
            </p:nvSpPr>
            <p:spPr>
              <a:xfrm>
                <a:off x="2155" y="5058"/>
                <a:ext cx="46" cy="165"/>
              </a:xfrm>
              <a:custGeom>
                <a:avLst/>
                <a:gdLst/>
                <a:ahLst/>
                <a:cxnLst/>
                <a:pathLst>
                  <a:path w="36" h="108">
                    <a:moveTo>
                      <a:pt x="0" y="6"/>
                    </a:moveTo>
                    <a:lnTo>
                      <a:pt x="36" y="108"/>
                    </a:lnTo>
                    <a:lnTo>
                      <a:pt x="36" y="0"/>
                    </a:lnTo>
                    <a:lnTo>
                      <a:pt x="0" y="6"/>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45" name="任意多边形 19544"/>
              <p:cNvSpPr>
                <a:spLocks noChangeAspect="1"/>
              </p:cNvSpPr>
              <p:nvPr/>
            </p:nvSpPr>
            <p:spPr>
              <a:xfrm>
                <a:off x="1389" y="5022"/>
                <a:ext cx="54" cy="202"/>
              </a:xfrm>
              <a:custGeom>
                <a:avLst/>
                <a:gdLst/>
                <a:ahLst/>
                <a:cxnLst/>
                <a:pathLst>
                  <a:path w="42" h="132">
                    <a:moveTo>
                      <a:pt x="42" y="0"/>
                    </a:moveTo>
                    <a:lnTo>
                      <a:pt x="24" y="132"/>
                    </a:lnTo>
                    <a:lnTo>
                      <a:pt x="0" y="0"/>
                    </a:lnTo>
                    <a:lnTo>
                      <a:pt x="42" y="0"/>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46" name="矩形 19545"/>
              <p:cNvSpPr>
                <a:spLocks noChangeAspect="1"/>
              </p:cNvSpPr>
              <p:nvPr/>
            </p:nvSpPr>
            <p:spPr>
              <a:xfrm>
                <a:off x="1413" y="5260"/>
                <a:ext cx="220" cy="582"/>
              </a:xfrm>
              <a:prstGeom prst="rect">
                <a:avLst/>
              </a:prstGeom>
              <a:noFill/>
              <a:ln w="19050">
                <a:noFill/>
              </a:ln>
            </p:spPr>
            <p:txBody>
              <a:bodyPr wrap="square" lIns="0" tIns="0" rIns="0" bIns="0">
                <a:spAutoFit/>
              </a:bodyPr>
              <a:p>
                <a:pPr>
                  <a:buClrTx/>
                </a:pPr>
                <a:r>
                  <a:rPr lang="en-US" altLang="zh-CN" sz="2400" i="1">
                    <a:solidFill>
                      <a:srgbClr val="000099"/>
                    </a:solidFill>
                    <a:latin typeface="Times New Roman" panose="02020603050405020304" pitchFamily="18" charset="0"/>
                  </a:rPr>
                  <a:t>O</a:t>
                </a:r>
                <a:endParaRPr lang="en-US" altLang="zh-CN" sz="2400" i="1">
                  <a:solidFill>
                    <a:srgbClr val="000099"/>
                  </a:solidFill>
                  <a:latin typeface="Times New Roman" panose="02020603050405020304" pitchFamily="18" charset="0"/>
                </a:endParaRPr>
              </a:p>
            </p:txBody>
          </p:sp>
          <p:sp>
            <p:nvSpPr>
              <p:cNvPr id="19547" name="任意多边形 19546"/>
              <p:cNvSpPr>
                <a:spLocks noChangeAspect="1"/>
              </p:cNvSpPr>
              <p:nvPr/>
            </p:nvSpPr>
            <p:spPr>
              <a:xfrm>
                <a:off x="2057" y="4794"/>
                <a:ext cx="92" cy="146"/>
              </a:xfrm>
              <a:custGeom>
                <a:avLst/>
                <a:gdLst/>
                <a:ahLst/>
                <a:cxnLst/>
                <a:pathLst>
                  <a:path w="72" h="96">
                    <a:moveTo>
                      <a:pt x="72" y="78"/>
                    </a:moveTo>
                    <a:lnTo>
                      <a:pt x="0" y="0"/>
                    </a:lnTo>
                    <a:lnTo>
                      <a:pt x="48" y="96"/>
                    </a:lnTo>
                    <a:lnTo>
                      <a:pt x="72" y="78"/>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48" name="任意多边形 19547"/>
              <p:cNvSpPr>
                <a:spLocks noChangeAspect="1"/>
              </p:cNvSpPr>
              <p:nvPr/>
            </p:nvSpPr>
            <p:spPr>
              <a:xfrm>
                <a:off x="5469" y="4798"/>
                <a:ext cx="512" cy="430"/>
              </a:xfrm>
              <a:custGeom>
                <a:avLst/>
                <a:gdLst>
                  <a:gd name="txL" fmla="*/ 0 w 21599"/>
                  <a:gd name="txT" fmla="*/ 0 h 15114"/>
                  <a:gd name="txR" fmla="*/ 21599 w 21599"/>
                  <a:gd name="txB" fmla="*/ 15114 h 15114"/>
                </a:gdLst>
                <a:ahLst/>
                <a:cxnLst>
                  <a:cxn ang="180">
                    <a:pos x="0" y="14954"/>
                  </a:cxn>
                  <a:cxn ang="270">
                    <a:pos x="6167" y="0"/>
                  </a:cxn>
                  <a:cxn ang="0">
                    <a:pos x="21599" y="15114"/>
                  </a:cxn>
                </a:cxnLst>
                <a:rect l="txL" t="txT" r="txR" b="txB"/>
                <a:pathLst>
                  <a:path w="21599" h="15114" fill="none">
                    <a:moveTo>
                      <a:pt x="0" y="14954"/>
                    </a:moveTo>
                    <a:arcTo wR="21600" hR="21600" stAng="-10774534" swAng="2638747"/>
                  </a:path>
                  <a:path w="21599" h="15114" stroke="0">
                    <a:moveTo>
                      <a:pt x="0" y="14954"/>
                    </a:moveTo>
                    <a:arcTo wR="21600" hR="21600" stAng="-10774534" swAng="2638747"/>
                    <a:lnTo>
                      <a:pt x="21599" y="15114"/>
                    </a:lnTo>
                    <a:close/>
                  </a:path>
                </a:pathLst>
              </a:custGeom>
              <a:noFill/>
              <a:ln w="19050" cap="flat" cmpd="sng">
                <a:solidFill>
                  <a:srgbClr val="FF0000"/>
                </a:solidFill>
                <a:prstDash val="solid"/>
                <a:headEnd type="none" w="med" len="med"/>
                <a:tailEnd type="none" w="med" len="med"/>
              </a:ln>
            </p:spPr>
            <p:txBody>
              <a:bodyPr/>
              <a:p>
                <a:endParaRPr lang="zh-CN" altLang="en-US">
                  <a:solidFill>
                    <a:srgbClr val="000099"/>
                  </a:solidFill>
                </a:endParaRPr>
              </a:p>
            </p:txBody>
          </p:sp>
          <p:sp>
            <p:nvSpPr>
              <p:cNvPr id="19549" name="任意多边形 19548"/>
              <p:cNvSpPr>
                <a:spLocks noChangeAspect="1"/>
              </p:cNvSpPr>
              <p:nvPr/>
            </p:nvSpPr>
            <p:spPr>
              <a:xfrm>
                <a:off x="5469" y="5058"/>
                <a:ext cx="46" cy="165"/>
              </a:xfrm>
              <a:custGeom>
                <a:avLst/>
                <a:gdLst/>
                <a:ahLst/>
                <a:cxnLst/>
                <a:pathLst>
                  <a:path w="36" h="108">
                    <a:moveTo>
                      <a:pt x="36" y="6"/>
                    </a:moveTo>
                    <a:lnTo>
                      <a:pt x="0" y="108"/>
                    </a:lnTo>
                    <a:lnTo>
                      <a:pt x="0" y="0"/>
                    </a:lnTo>
                    <a:lnTo>
                      <a:pt x="36" y="6"/>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50" name="任意多边形 19549"/>
              <p:cNvSpPr>
                <a:spLocks noChangeAspect="1"/>
              </p:cNvSpPr>
              <p:nvPr/>
            </p:nvSpPr>
            <p:spPr>
              <a:xfrm>
                <a:off x="5523" y="4794"/>
                <a:ext cx="92" cy="146"/>
              </a:xfrm>
              <a:custGeom>
                <a:avLst/>
                <a:gdLst/>
                <a:ahLst/>
                <a:cxnLst/>
                <a:pathLst>
                  <a:path w="72" h="96">
                    <a:moveTo>
                      <a:pt x="0" y="78"/>
                    </a:moveTo>
                    <a:lnTo>
                      <a:pt x="72" y="0"/>
                    </a:lnTo>
                    <a:lnTo>
                      <a:pt x="24" y="96"/>
                    </a:lnTo>
                    <a:lnTo>
                      <a:pt x="0" y="78"/>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51" name="直接连接符 19550"/>
              <p:cNvSpPr>
                <a:spLocks noChangeAspect="1"/>
              </p:cNvSpPr>
              <p:nvPr/>
            </p:nvSpPr>
            <p:spPr>
              <a:xfrm>
                <a:off x="5977" y="5287"/>
                <a:ext cx="2" cy="958"/>
              </a:xfrm>
              <a:prstGeom prst="line">
                <a:avLst/>
              </a:prstGeom>
              <a:ln w="19050" cap="flat" cmpd="sng">
                <a:solidFill>
                  <a:srgbClr val="FF0000"/>
                </a:solidFill>
                <a:prstDash val="solid"/>
                <a:headEnd type="none" w="med" len="med"/>
                <a:tailEnd type="none" w="med" len="med"/>
              </a:ln>
            </p:spPr>
          </p:sp>
          <p:sp>
            <p:nvSpPr>
              <p:cNvPr id="19552" name="矩形 19551"/>
              <p:cNvSpPr>
                <a:spLocks noChangeAspect="1"/>
              </p:cNvSpPr>
              <p:nvPr/>
            </p:nvSpPr>
            <p:spPr>
              <a:xfrm>
                <a:off x="6721" y="5214"/>
                <a:ext cx="629" cy="582"/>
              </a:xfrm>
              <a:prstGeom prst="rect">
                <a:avLst/>
              </a:prstGeom>
              <a:noFill/>
              <a:ln w="19050">
                <a:noFill/>
              </a:ln>
            </p:spPr>
            <p:txBody>
              <a:bodyPr wrap="square" lIns="0" tIns="0" rIns="0" bIns="0">
                <a:spAutoFit/>
              </a:bodyPr>
              <a:p>
                <a:pPr>
                  <a:buClrTx/>
                </a:pPr>
                <a:r>
                  <a:rPr lang="en-US" altLang="zh-CN" sz="2400" i="1" err="1">
                    <a:solidFill>
                      <a:srgbClr val="000099"/>
                    </a:solidFill>
                    <a:latin typeface="Symbol" panose="05050102010706020507" pitchFamily="18" charset="2"/>
                  </a:rPr>
                  <a:t>s</a:t>
                </a:r>
                <a:r>
                  <a:rPr lang="en-US" altLang="zh-CN" sz="2400" i="1" baseline="-25000" err="1">
                    <a:solidFill>
                      <a:srgbClr val="000099"/>
                    </a:solidFill>
                    <a:latin typeface="Times New Roman" panose="02020603050405020304" pitchFamily="18" charset="0"/>
                  </a:rPr>
                  <a:t>m</a:t>
                </a:r>
                <a:endParaRPr lang="en-US" altLang="zh-CN" sz="2400" i="1" baseline="-25000" err="1">
                  <a:solidFill>
                    <a:srgbClr val="000099"/>
                  </a:solidFill>
                  <a:latin typeface="Times New Roman" panose="02020603050405020304" pitchFamily="18" charset="0"/>
                </a:endParaRPr>
              </a:p>
            </p:txBody>
          </p:sp>
          <p:sp>
            <p:nvSpPr>
              <p:cNvPr id="19553" name="矩形 19552"/>
              <p:cNvSpPr>
                <a:spLocks noChangeAspect="1"/>
              </p:cNvSpPr>
              <p:nvPr/>
            </p:nvSpPr>
            <p:spPr>
              <a:xfrm>
                <a:off x="6083" y="5287"/>
                <a:ext cx="169" cy="582"/>
              </a:xfrm>
              <a:prstGeom prst="rect">
                <a:avLst/>
              </a:prstGeom>
              <a:noFill/>
              <a:ln w="19050">
                <a:noFill/>
              </a:ln>
            </p:spPr>
            <p:txBody>
              <a:bodyPr wrap="square" lIns="0" tIns="0" rIns="0" bIns="0">
                <a:spAutoFit/>
              </a:bodyPr>
              <a:p>
                <a:pPr>
                  <a:buClrTx/>
                </a:pPr>
                <a:r>
                  <a:rPr lang="en-US" altLang="zh-CN" sz="2400" i="1">
                    <a:solidFill>
                      <a:srgbClr val="000099"/>
                    </a:solidFill>
                    <a:latin typeface="Times New Roman" panose="02020603050405020304" pitchFamily="18" charset="0"/>
                  </a:rPr>
                  <a:t>S</a:t>
                </a:r>
                <a:endParaRPr lang="en-US" altLang="zh-CN" sz="2400" i="1">
                  <a:solidFill>
                    <a:srgbClr val="000099"/>
                  </a:solidFill>
                  <a:latin typeface="Times New Roman" panose="02020603050405020304" pitchFamily="18" charset="0"/>
                </a:endParaRPr>
              </a:p>
            </p:txBody>
          </p:sp>
          <p:sp>
            <p:nvSpPr>
              <p:cNvPr id="19554" name="任意多边形 19553"/>
              <p:cNvSpPr>
                <a:spLocks noChangeAspect="1"/>
              </p:cNvSpPr>
              <p:nvPr/>
            </p:nvSpPr>
            <p:spPr>
              <a:xfrm>
                <a:off x="6492" y="6583"/>
                <a:ext cx="175" cy="72"/>
              </a:xfrm>
              <a:custGeom>
                <a:avLst/>
                <a:gdLst/>
                <a:ahLst/>
                <a:cxnLst/>
                <a:pathLst>
                  <a:path w="138" h="48">
                    <a:moveTo>
                      <a:pt x="0" y="48"/>
                    </a:moveTo>
                    <a:lnTo>
                      <a:pt x="138" y="24"/>
                    </a:lnTo>
                    <a:lnTo>
                      <a:pt x="0" y="0"/>
                    </a:lnTo>
                    <a:lnTo>
                      <a:pt x="0" y="48"/>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55" name="矩形 19554"/>
              <p:cNvSpPr>
                <a:spLocks noChangeAspect="1"/>
              </p:cNvSpPr>
              <p:nvPr/>
            </p:nvSpPr>
            <p:spPr>
              <a:xfrm>
                <a:off x="6683" y="4789"/>
                <a:ext cx="202" cy="582"/>
              </a:xfrm>
              <a:prstGeom prst="rect">
                <a:avLst/>
              </a:prstGeom>
              <a:noFill/>
              <a:ln w="19050">
                <a:noFill/>
              </a:ln>
            </p:spPr>
            <p:txBody>
              <a:bodyPr wrap="square" lIns="0" tIns="0" rIns="0" bIns="0">
                <a:spAutoFit/>
              </a:bodyPr>
              <a:p>
                <a:pPr>
                  <a:buClrTx/>
                </a:pPr>
                <a:r>
                  <a:rPr lang="en-US" altLang="zh-CN" sz="2400" i="1">
                    <a:solidFill>
                      <a:srgbClr val="000099"/>
                    </a:solidFill>
                    <a:latin typeface="Times New Roman" panose="02020603050405020304" pitchFamily="18" charset="0"/>
                  </a:rPr>
                  <a:t>F</a:t>
                </a:r>
                <a:endParaRPr lang="en-US" altLang="zh-CN" sz="2400" i="1">
                  <a:solidFill>
                    <a:srgbClr val="000099"/>
                  </a:solidFill>
                  <a:latin typeface="Times New Roman" panose="02020603050405020304" pitchFamily="18" charset="0"/>
                </a:endParaRPr>
              </a:p>
            </p:txBody>
          </p:sp>
          <p:sp>
            <p:nvSpPr>
              <p:cNvPr id="19556" name="直接连接符 19555"/>
              <p:cNvSpPr>
                <a:spLocks noChangeAspect="1"/>
              </p:cNvSpPr>
              <p:nvPr/>
            </p:nvSpPr>
            <p:spPr>
              <a:xfrm>
                <a:off x="6721" y="5224"/>
                <a:ext cx="461" cy="2"/>
              </a:xfrm>
              <a:prstGeom prst="line">
                <a:avLst/>
              </a:prstGeom>
              <a:ln w="19050" cap="flat" cmpd="sng">
                <a:solidFill>
                  <a:srgbClr val="FF0000"/>
                </a:solidFill>
                <a:prstDash val="solid"/>
                <a:headEnd type="none" w="med" len="med"/>
                <a:tailEnd type="none" w="med" len="med"/>
              </a:ln>
            </p:spPr>
          </p:sp>
          <p:sp>
            <p:nvSpPr>
              <p:cNvPr id="19557" name="任意多边形 19556"/>
              <p:cNvSpPr>
                <a:spLocks noChangeAspect="1"/>
              </p:cNvSpPr>
              <p:nvPr/>
            </p:nvSpPr>
            <p:spPr>
              <a:xfrm>
                <a:off x="6963" y="5188"/>
                <a:ext cx="220" cy="82"/>
              </a:xfrm>
              <a:custGeom>
                <a:avLst/>
                <a:gdLst/>
                <a:ahLst/>
                <a:cxnLst/>
                <a:pathLst>
                  <a:path w="174" h="54">
                    <a:moveTo>
                      <a:pt x="0" y="54"/>
                    </a:moveTo>
                    <a:lnTo>
                      <a:pt x="174" y="24"/>
                    </a:lnTo>
                    <a:lnTo>
                      <a:pt x="0" y="0"/>
                    </a:lnTo>
                    <a:lnTo>
                      <a:pt x="0" y="54"/>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58" name="椭圆 19557"/>
              <p:cNvSpPr>
                <a:spLocks noChangeAspect="1"/>
              </p:cNvSpPr>
              <p:nvPr/>
            </p:nvSpPr>
            <p:spPr>
              <a:xfrm>
                <a:off x="6614" y="5169"/>
                <a:ext cx="107" cy="118"/>
              </a:xfrm>
              <a:prstGeom prst="ellipse">
                <a:avLst/>
              </a:prstGeom>
              <a:no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59" name="椭圆 19558"/>
              <p:cNvSpPr>
                <a:spLocks noChangeAspect="1"/>
              </p:cNvSpPr>
              <p:nvPr/>
            </p:nvSpPr>
            <p:spPr>
              <a:xfrm>
                <a:off x="5924" y="5169"/>
                <a:ext cx="107" cy="118"/>
              </a:xfrm>
              <a:prstGeom prst="ellipse">
                <a:avLst/>
              </a:prstGeom>
              <a:no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60" name="直接连接符 19559"/>
              <p:cNvSpPr>
                <a:spLocks noChangeAspect="1"/>
              </p:cNvSpPr>
              <p:nvPr/>
            </p:nvSpPr>
            <p:spPr>
              <a:xfrm>
                <a:off x="6031" y="5224"/>
                <a:ext cx="583" cy="2"/>
              </a:xfrm>
              <a:prstGeom prst="line">
                <a:avLst/>
              </a:prstGeom>
              <a:ln w="19050" cap="flat" cmpd="sng">
                <a:solidFill>
                  <a:srgbClr val="FF0000"/>
                </a:solidFill>
                <a:prstDash val="solid"/>
                <a:headEnd type="none" w="med" len="med"/>
                <a:tailEnd type="none" w="med" len="med"/>
              </a:ln>
            </p:spPr>
          </p:sp>
          <p:sp>
            <p:nvSpPr>
              <p:cNvPr id="19561" name="直接连接符 19560"/>
              <p:cNvSpPr>
                <a:spLocks noChangeAspect="1"/>
              </p:cNvSpPr>
              <p:nvPr/>
            </p:nvSpPr>
            <p:spPr>
              <a:xfrm>
                <a:off x="1694" y="1408"/>
                <a:ext cx="0" cy="968"/>
              </a:xfrm>
              <a:prstGeom prst="line">
                <a:avLst/>
              </a:prstGeom>
              <a:ln w="19050" cap="flat" cmpd="sng">
                <a:solidFill>
                  <a:srgbClr val="FF0000"/>
                </a:solidFill>
                <a:prstDash val="solid"/>
                <a:headEnd type="none" w="med" len="med"/>
                <a:tailEnd type="none" w="med" len="med"/>
              </a:ln>
            </p:spPr>
          </p:sp>
          <p:sp>
            <p:nvSpPr>
              <p:cNvPr id="19562" name="矩形 19561"/>
              <p:cNvSpPr>
                <a:spLocks noChangeAspect="1"/>
              </p:cNvSpPr>
              <p:nvPr/>
            </p:nvSpPr>
            <p:spPr>
              <a:xfrm>
                <a:off x="4264" y="2813"/>
                <a:ext cx="202" cy="582"/>
              </a:xfrm>
              <a:prstGeom prst="rect">
                <a:avLst/>
              </a:prstGeom>
              <a:noFill/>
              <a:ln w="19050">
                <a:noFill/>
              </a:ln>
            </p:spPr>
            <p:txBody>
              <a:bodyPr wrap="square" lIns="0" tIns="0" rIns="0" bIns="0">
                <a:spAutoFit/>
              </a:bodyPr>
              <a:p>
                <a:pPr>
                  <a:buClrTx/>
                </a:pPr>
                <a:r>
                  <a:rPr lang="en-US" altLang="zh-CN" sz="2400" i="1">
                    <a:solidFill>
                      <a:srgbClr val="000099"/>
                    </a:solidFill>
                    <a:latin typeface="Times New Roman" panose="02020603050405020304" pitchFamily="18" charset="0"/>
                  </a:rPr>
                  <a:t>E</a:t>
                </a:r>
                <a:endParaRPr lang="en-US" altLang="zh-CN" sz="2400" i="1">
                  <a:solidFill>
                    <a:srgbClr val="000099"/>
                  </a:solidFill>
                  <a:latin typeface="Times New Roman" panose="02020603050405020304" pitchFamily="18" charset="0"/>
                </a:endParaRPr>
              </a:p>
            </p:txBody>
          </p:sp>
          <p:sp>
            <p:nvSpPr>
              <p:cNvPr id="19563" name="椭圆 19562"/>
              <p:cNvSpPr>
                <a:spLocks noChangeAspect="1"/>
              </p:cNvSpPr>
              <p:nvPr/>
            </p:nvSpPr>
            <p:spPr>
              <a:xfrm>
                <a:off x="3528" y="2897"/>
                <a:ext cx="100" cy="118"/>
              </a:xfrm>
              <a:prstGeom prst="ellipse">
                <a:avLst/>
              </a:prstGeom>
              <a:no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64" name="矩形 19563"/>
              <p:cNvSpPr>
                <a:spLocks noChangeAspect="1"/>
              </p:cNvSpPr>
              <p:nvPr/>
            </p:nvSpPr>
            <p:spPr>
              <a:xfrm>
                <a:off x="3597" y="2499"/>
                <a:ext cx="202" cy="582"/>
              </a:xfrm>
              <a:prstGeom prst="rect">
                <a:avLst/>
              </a:prstGeom>
              <a:noFill/>
              <a:ln w="19050">
                <a:noFill/>
              </a:ln>
            </p:spPr>
            <p:txBody>
              <a:bodyPr wrap="square" lIns="0" tIns="0" rIns="0" bIns="0">
                <a:spAutoFit/>
              </a:bodyPr>
              <a:p>
                <a:pPr>
                  <a:buClrTx/>
                </a:pPr>
                <a:r>
                  <a:rPr lang="en-US" altLang="zh-CN" sz="2400" i="1">
                    <a:solidFill>
                      <a:srgbClr val="000099"/>
                    </a:solidFill>
                    <a:latin typeface="Times New Roman" panose="02020603050405020304" pitchFamily="18" charset="0"/>
                  </a:rPr>
                  <a:t>B</a:t>
                </a:r>
                <a:endParaRPr lang="en-US" altLang="zh-CN" sz="2400" i="1">
                  <a:solidFill>
                    <a:srgbClr val="000099"/>
                  </a:solidFill>
                  <a:latin typeface="Times New Roman" panose="02020603050405020304" pitchFamily="18" charset="0"/>
                </a:endParaRPr>
              </a:p>
            </p:txBody>
          </p:sp>
          <p:sp>
            <p:nvSpPr>
              <p:cNvPr id="19565" name="直接连接符 19564"/>
              <p:cNvSpPr>
                <a:spLocks noChangeAspect="1"/>
              </p:cNvSpPr>
              <p:nvPr/>
            </p:nvSpPr>
            <p:spPr>
              <a:xfrm>
                <a:off x="1738" y="2458"/>
                <a:ext cx="1789" cy="485"/>
              </a:xfrm>
              <a:prstGeom prst="line">
                <a:avLst/>
              </a:prstGeom>
              <a:ln w="28575" cap="flat" cmpd="sng">
                <a:solidFill>
                  <a:srgbClr val="000000"/>
                </a:solidFill>
                <a:prstDash val="solid"/>
                <a:headEnd type="none" w="med" len="med"/>
                <a:tailEnd type="none" w="med" len="med"/>
              </a:ln>
            </p:spPr>
          </p:sp>
          <p:sp>
            <p:nvSpPr>
              <p:cNvPr id="19567" name="直接连接符 19566"/>
              <p:cNvSpPr>
                <a:spLocks noChangeAspect="1"/>
              </p:cNvSpPr>
              <p:nvPr/>
            </p:nvSpPr>
            <p:spPr>
              <a:xfrm>
                <a:off x="1694" y="2960"/>
                <a:ext cx="1834" cy="2"/>
              </a:xfrm>
              <a:prstGeom prst="line">
                <a:avLst/>
              </a:prstGeom>
              <a:ln w="19050" cap="flat" cmpd="sng">
                <a:solidFill>
                  <a:srgbClr val="FF0000"/>
                </a:solidFill>
                <a:prstDash val="solid"/>
                <a:headEnd type="none" w="med" len="med"/>
                <a:tailEnd type="none" w="med" len="med"/>
              </a:ln>
            </p:spPr>
          </p:sp>
          <p:sp>
            <p:nvSpPr>
              <p:cNvPr id="19568" name="椭圆 19567"/>
              <p:cNvSpPr>
                <a:spLocks noChangeAspect="1"/>
              </p:cNvSpPr>
              <p:nvPr/>
            </p:nvSpPr>
            <p:spPr>
              <a:xfrm>
                <a:off x="1405" y="2942"/>
                <a:ext cx="22" cy="27"/>
              </a:xfrm>
              <a:prstGeom prst="ellipse">
                <a:avLst/>
              </a:prstGeom>
              <a:solidFill>
                <a:srgbClr val="FFFFFF"/>
              </a:solidFill>
              <a:ln w="19050" cap="flat" cmpd="sng">
                <a:solidFill>
                  <a:srgbClr val="FFFFFF"/>
                </a:solidFill>
                <a:prstDash val="solid"/>
                <a:headEnd type="none" w="med" len="med"/>
                <a:tailEnd type="none" w="med" len="med"/>
              </a:ln>
            </p:spPr>
            <p:txBody>
              <a:bodyPr/>
              <a:p>
                <a:endParaRPr lang="zh-CN" altLang="en-US">
                  <a:solidFill>
                    <a:srgbClr val="000099"/>
                  </a:solidFill>
                </a:endParaRPr>
              </a:p>
            </p:txBody>
          </p:sp>
          <p:sp>
            <p:nvSpPr>
              <p:cNvPr id="19569" name="任意多边形 19568"/>
              <p:cNvSpPr>
                <a:spLocks noChangeAspect="1"/>
              </p:cNvSpPr>
              <p:nvPr/>
            </p:nvSpPr>
            <p:spPr>
              <a:xfrm>
                <a:off x="1389" y="2960"/>
                <a:ext cx="54" cy="202"/>
              </a:xfrm>
              <a:custGeom>
                <a:avLst/>
                <a:gdLst/>
                <a:ahLst/>
                <a:cxnLst/>
                <a:pathLst>
                  <a:path w="42" h="132">
                    <a:moveTo>
                      <a:pt x="42" y="132"/>
                    </a:moveTo>
                    <a:lnTo>
                      <a:pt x="24" y="0"/>
                    </a:lnTo>
                    <a:lnTo>
                      <a:pt x="0" y="132"/>
                    </a:lnTo>
                    <a:lnTo>
                      <a:pt x="42" y="132"/>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70" name="椭圆 19569"/>
              <p:cNvSpPr>
                <a:spLocks noChangeAspect="1"/>
              </p:cNvSpPr>
              <p:nvPr/>
            </p:nvSpPr>
            <p:spPr>
              <a:xfrm>
                <a:off x="1640" y="2376"/>
                <a:ext cx="106" cy="127"/>
              </a:xfrm>
              <a:prstGeom prst="ellipse">
                <a:avLst/>
              </a:prstGeom>
              <a:no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71" name="矩形 19570"/>
              <p:cNvSpPr>
                <a:spLocks noChangeAspect="1"/>
              </p:cNvSpPr>
              <p:nvPr/>
            </p:nvSpPr>
            <p:spPr>
              <a:xfrm>
                <a:off x="1786" y="2018"/>
                <a:ext cx="202" cy="582"/>
              </a:xfrm>
              <a:prstGeom prst="rect">
                <a:avLst/>
              </a:prstGeom>
              <a:noFill/>
              <a:ln w="19050">
                <a:noFill/>
              </a:ln>
            </p:spPr>
            <p:txBody>
              <a:bodyPr wrap="square" lIns="0" tIns="0" rIns="0" bIns="0">
                <a:spAutoFit/>
              </a:bodyPr>
              <a:p>
                <a:pPr>
                  <a:buClrTx/>
                </a:pPr>
                <a:r>
                  <a:rPr lang="en-US" altLang="zh-CN" sz="2400" i="1">
                    <a:solidFill>
                      <a:srgbClr val="000099"/>
                    </a:solidFill>
                    <a:latin typeface="Times New Roman" panose="02020603050405020304" pitchFamily="18" charset="0"/>
                  </a:rPr>
                  <a:t>A</a:t>
                </a:r>
                <a:endParaRPr lang="en-US" altLang="zh-CN" sz="2400" i="1">
                  <a:solidFill>
                    <a:srgbClr val="000099"/>
                  </a:solidFill>
                  <a:latin typeface="Times New Roman" panose="02020603050405020304" pitchFamily="18" charset="0"/>
                </a:endParaRPr>
              </a:p>
            </p:txBody>
          </p:sp>
          <p:sp>
            <p:nvSpPr>
              <p:cNvPr id="19572" name="椭圆 19571"/>
              <p:cNvSpPr>
                <a:spLocks noChangeAspect="1"/>
              </p:cNvSpPr>
              <p:nvPr/>
            </p:nvSpPr>
            <p:spPr>
              <a:xfrm>
                <a:off x="4128" y="3060"/>
                <a:ext cx="106" cy="118"/>
              </a:xfrm>
              <a:prstGeom prst="ellipse">
                <a:avLst/>
              </a:prstGeom>
              <a:no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73" name="直接连接符 19572"/>
              <p:cNvSpPr>
                <a:spLocks noChangeAspect="1"/>
              </p:cNvSpPr>
              <p:nvPr/>
            </p:nvSpPr>
            <p:spPr>
              <a:xfrm>
                <a:off x="3627" y="2969"/>
                <a:ext cx="501" cy="137"/>
              </a:xfrm>
              <a:prstGeom prst="line">
                <a:avLst/>
              </a:prstGeom>
              <a:ln w="28575" cap="flat" cmpd="sng">
                <a:solidFill>
                  <a:srgbClr val="000000"/>
                </a:solidFill>
                <a:prstDash val="solid"/>
                <a:headEnd type="none" w="med" len="med"/>
                <a:tailEnd type="none" w="med" len="med"/>
              </a:ln>
            </p:spPr>
          </p:sp>
          <p:sp>
            <p:nvSpPr>
              <p:cNvPr id="19574" name="任意多边形 19573"/>
              <p:cNvSpPr>
                <a:spLocks noChangeAspect="1"/>
              </p:cNvSpPr>
              <p:nvPr/>
            </p:nvSpPr>
            <p:spPr>
              <a:xfrm>
                <a:off x="1656" y="1408"/>
                <a:ext cx="68" cy="257"/>
              </a:xfrm>
              <a:custGeom>
                <a:avLst/>
                <a:gdLst/>
                <a:ahLst/>
                <a:cxnLst/>
                <a:pathLst>
                  <a:path w="54" h="168">
                    <a:moveTo>
                      <a:pt x="54" y="168"/>
                    </a:moveTo>
                    <a:lnTo>
                      <a:pt x="30" y="0"/>
                    </a:lnTo>
                    <a:lnTo>
                      <a:pt x="0" y="168"/>
                    </a:lnTo>
                    <a:lnTo>
                      <a:pt x="54" y="168"/>
                    </a:lnTo>
                    <a:close/>
                  </a:path>
                </a:pathLst>
              </a:custGeom>
              <a:solidFill>
                <a:srgbClr val="000000">
                  <a:alpha val="100000"/>
                </a:srgbClr>
              </a:solidFill>
              <a:ln w="19050" cap="flat" cmpd="sng">
                <a:solidFill>
                  <a:srgbClr val="000000"/>
                </a:solidFill>
                <a:prstDash val="solid"/>
                <a:headEnd type="none" w="med" len="med"/>
                <a:tailEnd type="none" w="med" len="med"/>
              </a:ln>
            </p:spPr>
            <p:txBody>
              <a:bodyPr/>
              <a:p>
                <a:endParaRPr lang="zh-CN" altLang="en-US">
                  <a:solidFill>
                    <a:srgbClr val="000099"/>
                  </a:solidFill>
                </a:endParaRPr>
              </a:p>
            </p:txBody>
          </p:sp>
          <p:sp>
            <p:nvSpPr>
              <p:cNvPr id="19575" name="直接连接符 19574"/>
              <p:cNvSpPr>
                <a:spLocks noChangeAspect="1"/>
              </p:cNvSpPr>
              <p:nvPr/>
            </p:nvSpPr>
            <p:spPr>
              <a:xfrm>
                <a:off x="1694" y="5224"/>
                <a:ext cx="0" cy="1523"/>
              </a:xfrm>
              <a:prstGeom prst="line">
                <a:avLst/>
              </a:prstGeom>
              <a:ln w="19050" cap="flat" cmpd="sng">
                <a:solidFill>
                  <a:srgbClr val="FF0000"/>
                </a:solidFill>
                <a:prstDash val="solid"/>
                <a:headEnd type="none" w="med" len="med"/>
                <a:tailEnd type="none" w="med" len="med"/>
              </a:ln>
            </p:spPr>
          </p:sp>
          <p:sp>
            <p:nvSpPr>
              <p:cNvPr id="19576" name="直接连接符 19575"/>
              <p:cNvSpPr>
                <a:spLocks noChangeAspect="1"/>
              </p:cNvSpPr>
              <p:nvPr/>
            </p:nvSpPr>
            <p:spPr>
              <a:xfrm>
                <a:off x="6668" y="5287"/>
                <a:ext cx="2" cy="1460"/>
              </a:xfrm>
              <a:prstGeom prst="line">
                <a:avLst/>
              </a:prstGeom>
              <a:ln w="19050" cap="flat" cmpd="sng">
                <a:solidFill>
                  <a:srgbClr val="FF0000"/>
                </a:solidFill>
                <a:prstDash val="solid"/>
                <a:headEnd type="none" w="med" len="med"/>
                <a:tailEnd type="none" w="med" len="med"/>
              </a:ln>
            </p:spPr>
          </p:sp>
          <p:sp>
            <p:nvSpPr>
              <p:cNvPr id="19577" name="矩形 19576"/>
              <p:cNvSpPr>
                <a:spLocks noChangeAspect="1"/>
              </p:cNvSpPr>
              <p:nvPr/>
            </p:nvSpPr>
            <p:spPr>
              <a:xfrm rot="16200000">
                <a:off x="350" y="3346"/>
                <a:ext cx="918" cy="581"/>
              </a:xfrm>
              <a:prstGeom prst="rect">
                <a:avLst/>
              </a:prstGeom>
              <a:noFill/>
              <a:ln w="19050">
                <a:noFill/>
              </a:ln>
            </p:spPr>
            <p:txBody>
              <a:bodyPr wrap="square" lIns="0" tIns="0" rIns="0" bIns="0">
                <a:spAutoFit/>
              </a:bodyPr>
              <a:p>
                <a:pPr>
                  <a:buClrTx/>
                </a:pPr>
                <a:r>
                  <a:rPr lang="en-US" altLang="zh-CN" sz="2400" i="1">
                    <a:solidFill>
                      <a:srgbClr val="000099"/>
                    </a:solidFill>
                    <a:latin typeface="Symbol" panose="05050102010706020507" pitchFamily="18" charset="2"/>
                  </a:rPr>
                  <a:t>s</a:t>
                </a:r>
                <a:r>
                  <a:rPr lang="en-US" altLang="zh-CN" sz="2400" i="1" baseline="-25000">
                    <a:solidFill>
                      <a:srgbClr val="000099"/>
                    </a:solidFill>
                    <a:latin typeface="Times New Roman" panose="02020603050405020304" pitchFamily="18" charset="0"/>
                  </a:rPr>
                  <a:t>-1</a:t>
                </a:r>
                <a:endParaRPr lang="en-US" altLang="zh-CN" sz="2400" i="1" baseline="-25000">
                  <a:solidFill>
                    <a:srgbClr val="000099"/>
                  </a:solidFill>
                  <a:latin typeface="Times New Roman" panose="02020603050405020304" pitchFamily="18" charset="0"/>
                </a:endParaRPr>
              </a:p>
            </p:txBody>
          </p:sp>
          <p:sp>
            <p:nvSpPr>
              <p:cNvPr id="19578" name="矩形 19577"/>
              <p:cNvSpPr>
                <a:spLocks noChangeAspect="1"/>
              </p:cNvSpPr>
              <p:nvPr/>
            </p:nvSpPr>
            <p:spPr>
              <a:xfrm>
                <a:off x="2201" y="5155"/>
                <a:ext cx="911" cy="582"/>
              </a:xfrm>
              <a:prstGeom prst="rect">
                <a:avLst/>
              </a:prstGeom>
              <a:noFill/>
              <a:ln w="19050">
                <a:noFill/>
              </a:ln>
            </p:spPr>
            <p:txBody>
              <a:bodyPr wrap="square" lIns="0" tIns="0" rIns="0" bIns="0">
                <a:spAutoFit/>
              </a:bodyPr>
              <a:p>
                <a:pPr>
                  <a:buClrTx/>
                </a:pPr>
                <a:r>
                  <a:rPr lang="en-US" altLang="zh-CN" sz="2400" i="1">
                    <a:solidFill>
                      <a:srgbClr val="000099"/>
                    </a:solidFill>
                    <a:latin typeface="Symbol" panose="05050102010706020507" pitchFamily="18" charset="2"/>
                  </a:rPr>
                  <a:t>s</a:t>
                </a:r>
                <a:r>
                  <a:rPr lang="en-US" altLang="zh-CN" sz="2400" i="1" baseline="-25000">
                    <a:solidFill>
                      <a:srgbClr val="000099"/>
                    </a:solidFill>
                    <a:latin typeface="Times New Roman" panose="02020603050405020304" pitchFamily="18" charset="0"/>
                  </a:rPr>
                  <a:t>0 </a:t>
                </a:r>
                <a:r>
                  <a:rPr lang="en-US" altLang="zh-CN" sz="2400" i="1">
                    <a:solidFill>
                      <a:srgbClr val="000099"/>
                    </a:solidFill>
                    <a:latin typeface="Times New Roman" panose="02020603050405020304" pitchFamily="18" charset="0"/>
                  </a:rPr>
                  <a:t>/2</a:t>
                </a:r>
                <a:endParaRPr lang="en-US" altLang="zh-CN" sz="2400" i="1">
                  <a:solidFill>
                    <a:srgbClr val="000099"/>
                  </a:solidFill>
                  <a:latin typeface="Times New Roman" panose="02020603050405020304" pitchFamily="18" charset="0"/>
                </a:endParaRPr>
              </a:p>
            </p:txBody>
          </p:sp>
          <p:sp>
            <p:nvSpPr>
              <p:cNvPr id="19579" name="矩形 19578"/>
              <p:cNvSpPr>
                <a:spLocks noChangeAspect="1"/>
              </p:cNvSpPr>
              <p:nvPr/>
            </p:nvSpPr>
            <p:spPr>
              <a:xfrm rot="16200000">
                <a:off x="743" y="3606"/>
                <a:ext cx="1008" cy="581"/>
              </a:xfrm>
              <a:prstGeom prst="rect">
                <a:avLst/>
              </a:prstGeom>
              <a:noFill/>
              <a:ln w="19050">
                <a:noFill/>
              </a:ln>
            </p:spPr>
            <p:txBody>
              <a:bodyPr wrap="square" lIns="0" tIns="0" rIns="0" bIns="0">
                <a:spAutoFit/>
              </a:bodyPr>
              <a:p>
                <a:pPr>
                  <a:buClrTx/>
                </a:pPr>
                <a:r>
                  <a:rPr lang="en-US" altLang="zh-CN" sz="2400" i="1">
                    <a:solidFill>
                      <a:srgbClr val="000099"/>
                    </a:solidFill>
                    <a:latin typeface="Symbol" panose="05050102010706020507" pitchFamily="18" charset="2"/>
                  </a:rPr>
                  <a:t>s</a:t>
                </a:r>
                <a:r>
                  <a:rPr lang="en-US" altLang="zh-CN" sz="2400" i="1" baseline="-25000">
                    <a:solidFill>
                      <a:srgbClr val="000099"/>
                    </a:solidFill>
                    <a:latin typeface="Times New Roman" panose="02020603050405020304" pitchFamily="18" charset="0"/>
                  </a:rPr>
                  <a:t>0 </a:t>
                </a:r>
                <a:r>
                  <a:rPr lang="en-US" altLang="zh-CN" sz="2400" i="1">
                    <a:solidFill>
                      <a:srgbClr val="000099"/>
                    </a:solidFill>
                    <a:latin typeface="Times New Roman" panose="02020603050405020304" pitchFamily="18" charset="0"/>
                  </a:rPr>
                  <a:t>/2</a:t>
                </a:r>
                <a:endParaRPr lang="en-US" altLang="zh-CN" sz="2400" i="1">
                  <a:solidFill>
                    <a:srgbClr val="000099"/>
                  </a:solidFill>
                  <a:latin typeface="Times New Roman" panose="02020603050405020304" pitchFamily="18" charset="0"/>
                </a:endParaRPr>
              </a:p>
            </p:txBody>
          </p:sp>
          <p:sp>
            <p:nvSpPr>
              <p:cNvPr id="19580" name="矩形 19579"/>
              <p:cNvSpPr>
                <a:spLocks noChangeAspect="1"/>
              </p:cNvSpPr>
              <p:nvPr/>
            </p:nvSpPr>
            <p:spPr>
              <a:xfrm>
                <a:off x="4626" y="4777"/>
                <a:ext cx="842" cy="582"/>
              </a:xfrm>
              <a:prstGeom prst="rect">
                <a:avLst/>
              </a:prstGeom>
              <a:noFill/>
              <a:ln w="19050">
                <a:noFill/>
              </a:ln>
            </p:spPr>
            <p:txBody>
              <a:bodyPr wrap="square" lIns="0" tIns="0" rIns="0" bIns="0">
                <a:spAutoFit/>
              </a:bodyPr>
              <a:p>
                <a:pPr>
                  <a:buClrTx/>
                </a:pPr>
                <a:r>
                  <a:rPr lang="en-US" altLang="zh-CN" sz="2400" i="1">
                    <a:solidFill>
                      <a:srgbClr val="000099"/>
                    </a:solidFill>
                    <a:latin typeface="Times New Roman" panose="02020603050405020304" pitchFamily="18" charset="0"/>
                  </a:rPr>
                  <a:t>45</a:t>
                </a:r>
                <a:r>
                  <a:rPr lang="en-US" altLang="zh-CN" sz="2400" i="1" baseline="30000">
                    <a:solidFill>
                      <a:srgbClr val="000099"/>
                    </a:solidFill>
                    <a:latin typeface="Times New Roman" panose="02020603050405020304" pitchFamily="18" charset="0"/>
                  </a:rPr>
                  <a:t>0</a:t>
                </a:r>
                <a:endParaRPr lang="en-US" altLang="zh-CN" sz="2400" i="1" baseline="30000">
                  <a:solidFill>
                    <a:srgbClr val="000099"/>
                  </a:solidFill>
                  <a:latin typeface="Times New Roman" panose="02020603050405020304" pitchFamily="18" charset="0"/>
                </a:endParaRPr>
              </a:p>
            </p:txBody>
          </p:sp>
        </p:grpSp>
        <p:sp>
          <p:nvSpPr>
            <p:cNvPr id="6" name="任意多边形 5"/>
            <p:cNvSpPr/>
            <p:nvPr/>
          </p:nvSpPr>
          <p:spPr>
            <a:xfrm>
              <a:off x="1718" y="2461"/>
              <a:ext cx="4950" cy="2741"/>
            </a:xfrm>
            <a:custGeom>
              <a:avLst/>
              <a:gdLst>
                <a:gd name="connisteX0" fmla="*/ 0 w 3143250"/>
                <a:gd name="connsiteY0" fmla="*/ 0 h 1740535"/>
                <a:gd name="connisteX1" fmla="*/ 1567180 w 3143250"/>
                <a:gd name="connsiteY1" fmla="*/ 407035 h 1740535"/>
                <a:gd name="connisteX2" fmla="*/ 3143250 w 3143250"/>
                <a:gd name="connsiteY2" fmla="*/ 1740535 h 1740535"/>
                <a:gd name="connisteX3" fmla="*/ 3524250 w 3143250"/>
                <a:gd name="connsiteY3" fmla="*/ 2208530 h 1740535"/>
              </a:gdLst>
              <a:ahLst/>
              <a:cxnLst>
                <a:cxn ang="0">
                  <a:pos x="connisteX0" y="connsiteY0"/>
                </a:cxn>
                <a:cxn ang="0">
                  <a:pos x="connisteX1" y="connsiteY1"/>
                </a:cxn>
                <a:cxn ang="0">
                  <a:pos x="connisteX2" y="connsiteY2"/>
                </a:cxn>
                <a:cxn ang="0">
                  <a:pos x="connisteX3" y="connsiteY3"/>
                </a:cxn>
              </a:cxnLst>
              <a:rect l="l" t="t" r="r" b="b"/>
              <a:pathLst>
                <a:path w="3143250" h="1740535">
                  <a:moveTo>
                    <a:pt x="0" y="0"/>
                  </a:moveTo>
                  <a:cubicBezTo>
                    <a:pt x="281940" y="54610"/>
                    <a:pt x="938530" y="59055"/>
                    <a:pt x="1567180" y="407035"/>
                  </a:cubicBezTo>
                  <a:cubicBezTo>
                    <a:pt x="2195830" y="755015"/>
                    <a:pt x="2752090" y="1380490"/>
                    <a:pt x="3143250" y="1740535"/>
                  </a:cubicBezTo>
                </a:path>
              </a:pathLst>
            </a:cu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459" name="文本占位符 19458"/>
          <p:cNvSpPr>
            <a:spLocks noGrp="1" noRot="1"/>
          </p:cNvSpPr>
          <p:nvPr>
            <p:ph type="body" sz="half"/>
          </p:nvPr>
        </p:nvSpPr>
        <p:spPr>
          <a:xfrm>
            <a:off x="4321175" y="1362710"/>
            <a:ext cx="4498975" cy="2602865"/>
          </a:xfrm>
        </p:spPr>
        <p:txBody>
          <a:bodyPr/>
          <a:lstStyle>
            <a:lvl1pPr lvl="0">
              <a:defRPr sz="2800"/>
            </a:lvl1pPr>
            <a:lvl2pPr lvl="1">
              <a:defRPr sz="2400"/>
            </a:lvl2pPr>
            <a:lvl3pPr lvl="2">
              <a:defRPr sz="2000"/>
            </a:lvl3pPr>
            <a:lvl4pPr lvl="3">
              <a:defRPr sz="1800"/>
            </a:lvl4pPr>
            <a:lvl5pPr lvl="4">
              <a:defRPr sz="1800"/>
            </a:lvl5pPr>
          </a:lstStyle>
          <a:p>
            <a:pPr lvl="0">
              <a:lnSpc>
                <a:spcPct val="80000"/>
              </a:lnSpc>
              <a:buClr>
                <a:srgbClr val="002060"/>
              </a:buClr>
              <a:buSzPct val="60000"/>
              <a:buFont typeface="Wingdings" panose="05000000000000000000" charset="0"/>
              <a:buChar char="p"/>
            </a:pPr>
            <a:r>
              <a:rPr lang="en-US" altLang="zh-CN" sz="2400" b="1" i="1" dirty="0">
                <a:solidFill>
                  <a:srgbClr val="000099"/>
                </a:solidFill>
                <a:latin typeface="Times New Roman" panose="02020603050405020304" pitchFamily="18" charset="0"/>
                <a:cs typeface="Times New Roman" panose="02020603050405020304" pitchFamily="18" charset="0"/>
              </a:rPr>
              <a:t>AE</a:t>
            </a:r>
            <a:r>
              <a:rPr lang="zh-CN" altLang="en-US" sz="2400" b="1" dirty="0">
                <a:solidFill>
                  <a:srgbClr val="000099"/>
                </a:solidFill>
                <a:latin typeface="楷体_GB2312" pitchFamily="49" charset="-122"/>
                <a:ea typeface="楷体_GB2312" pitchFamily="49" charset="-122"/>
              </a:rPr>
              <a:t>上各点：                如果          </a:t>
            </a:r>
            <a:endParaRPr lang="zh-CN" altLang="en-US" sz="2400" b="1" dirty="0">
              <a:solidFill>
                <a:srgbClr val="000099"/>
              </a:solidFill>
              <a:latin typeface="楷体_GB2312" pitchFamily="49" charset="-122"/>
              <a:ea typeface="楷体_GB2312" pitchFamily="49" charset="-122"/>
            </a:endParaRPr>
          </a:p>
          <a:p>
            <a:pPr lvl="0">
              <a:lnSpc>
                <a:spcPct val="80000"/>
              </a:lnSpc>
              <a:buNone/>
            </a:pPr>
            <a:r>
              <a:rPr lang="zh-CN" altLang="en-US" sz="2400" b="1" dirty="0">
                <a:solidFill>
                  <a:srgbClr val="000099"/>
                </a:solidFill>
                <a:latin typeface="楷体_GB2312" pitchFamily="49" charset="-122"/>
                <a:ea typeface="楷体_GB2312" pitchFamily="49" charset="-122"/>
              </a:rPr>
              <a:t>     不会发生疲劳破坏</a:t>
            </a:r>
            <a:endParaRPr lang="zh-CN" altLang="en-US" sz="2400" b="1" dirty="0">
              <a:solidFill>
                <a:srgbClr val="000099"/>
              </a:solidFill>
              <a:latin typeface="楷体_GB2312" pitchFamily="49" charset="-122"/>
              <a:ea typeface="楷体_GB2312" pitchFamily="49" charset="-122"/>
            </a:endParaRPr>
          </a:p>
          <a:p>
            <a:pPr lvl="0">
              <a:lnSpc>
                <a:spcPct val="80000"/>
              </a:lnSpc>
              <a:buClr>
                <a:srgbClr val="002060"/>
              </a:buClr>
              <a:buSzPct val="60000"/>
              <a:buFont typeface="Wingdings" panose="05000000000000000000" charset="0"/>
              <a:buChar char="p"/>
            </a:pPr>
            <a:r>
              <a:rPr lang="en-US" altLang="zh-CN" sz="2400" b="1" i="1" dirty="0">
                <a:solidFill>
                  <a:srgbClr val="000099"/>
                </a:solidFill>
                <a:latin typeface="Times New Roman" panose="02020603050405020304" pitchFamily="18" charset="0"/>
                <a:ea typeface="楷体_GB2312" pitchFamily="49" charset="-122"/>
                <a:cs typeface="Times New Roman" panose="02020603050405020304" pitchFamily="18" charset="0"/>
              </a:rPr>
              <a:t> ES</a:t>
            </a:r>
            <a:r>
              <a:rPr lang="zh-CN" altLang="en-US" sz="2400" b="1" dirty="0">
                <a:solidFill>
                  <a:srgbClr val="000099"/>
                </a:solidFill>
                <a:latin typeface="楷体_GB2312" pitchFamily="49" charset="-122"/>
                <a:ea typeface="楷体_GB2312" pitchFamily="49" charset="-122"/>
              </a:rPr>
              <a:t>上各点：               如果        </a:t>
            </a:r>
            <a:endParaRPr lang="zh-CN" altLang="en-US" sz="2400" b="1" dirty="0">
              <a:solidFill>
                <a:srgbClr val="000099"/>
              </a:solidFill>
              <a:latin typeface="楷体_GB2312" pitchFamily="49" charset="-122"/>
              <a:ea typeface="楷体_GB2312" pitchFamily="49" charset="-122"/>
            </a:endParaRPr>
          </a:p>
          <a:p>
            <a:pPr marL="0" lvl="0" indent="0">
              <a:lnSpc>
                <a:spcPct val="80000"/>
              </a:lnSpc>
              <a:buNone/>
            </a:pPr>
            <a:r>
              <a:rPr lang="zh-CN" altLang="en-US" sz="2400" b="1" dirty="0">
                <a:solidFill>
                  <a:srgbClr val="000099"/>
                </a:solidFill>
                <a:latin typeface="楷体_GB2312" pitchFamily="49" charset="-122"/>
                <a:ea typeface="楷体_GB2312" pitchFamily="49" charset="-122"/>
              </a:rPr>
              <a:t>     不会发生屈服破坏                                                              </a:t>
            </a:r>
            <a:endParaRPr lang="zh-CN" altLang="en-US" sz="2400" b="1" dirty="0">
              <a:solidFill>
                <a:srgbClr val="000099"/>
              </a:solidFill>
              <a:latin typeface="楷体_GB2312" pitchFamily="49" charset="-122"/>
              <a:ea typeface="楷体_GB2312" pitchFamily="49" charset="-122"/>
            </a:endParaRPr>
          </a:p>
        </p:txBody>
      </p:sp>
      <p:graphicFrame>
        <p:nvGraphicFramePr>
          <p:cNvPr id="8" name="对象 7">
            <a:hlinkClick r:id="" action="ppaction://ole?verb="/>
          </p:cNvPr>
          <p:cNvGraphicFramePr>
            <a:graphicFrameLocks noChangeAspect="1"/>
          </p:cNvGraphicFramePr>
          <p:nvPr/>
        </p:nvGraphicFramePr>
        <p:xfrm>
          <a:off x="6159500" y="1331595"/>
          <a:ext cx="2555240" cy="429895"/>
        </p:xfrm>
        <a:graphic>
          <a:graphicData uri="http://schemas.openxmlformats.org/presentationml/2006/ole">
            <mc:AlternateContent xmlns:mc="http://schemas.openxmlformats.org/markup-compatibility/2006">
              <mc:Choice xmlns:v="urn:schemas-microsoft-com:vml" Requires="v">
                <p:oleObj spid="_x0000_s2049" name="" r:id="rId1" imgW="1358900" imgH="228600" progId="Equation.KSEE3">
                  <p:embed/>
                </p:oleObj>
              </mc:Choice>
              <mc:Fallback>
                <p:oleObj name="" r:id="rId1" imgW="1358900" imgH="228600" progId="Equation.KSEE3">
                  <p:embed/>
                  <p:pic>
                    <p:nvPicPr>
                      <p:cNvPr id="0" name="图片 2048"/>
                      <p:cNvPicPr/>
                      <p:nvPr/>
                    </p:nvPicPr>
                    <p:blipFill>
                      <a:blip r:embed="rId2"/>
                      <a:stretch>
                        <a:fillRect/>
                      </a:stretch>
                    </p:blipFill>
                    <p:spPr>
                      <a:xfrm>
                        <a:off x="6159500" y="1331595"/>
                        <a:ext cx="2555240" cy="42989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318125" y="1682750"/>
          <a:ext cx="1326515" cy="398145"/>
        </p:xfrm>
        <a:graphic>
          <a:graphicData uri="http://schemas.openxmlformats.org/presentationml/2006/ole">
            <mc:AlternateContent xmlns:mc="http://schemas.openxmlformats.org/markup-compatibility/2006">
              <mc:Choice xmlns:v="urn:schemas-microsoft-com:vml" Requires="v">
                <p:oleObj spid="_x0000_s2050" name="" r:id="rId3" imgW="762000" imgH="228600" progId="Equation.KSEE3">
                  <p:embed/>
                </p:oleObj>
              </mc:Choice>
              <mc:Fallback>
                <p:oleObj name="" r:id="rId3" imgW="762000" imgH="228600" progId="Equation.KSEE3">
                  <p:embed/>
                  <p:pic>
                    <p:nvPicPr>
                      <p:cNvPr id="0" name="图片 2049"/>
                      <p:cNvPicPr/>
                      <p:nvPr/>
                    </p:nvPicPr>
                    <p:blipFill>
                      <a:blip r:embed="rId4"/>
                      <a:stretch>
                        <a:fillRect/>
                      </a:stretch>
                    </p:blipFill>
                    <p:spPr>
                      <a:xfrm>
                        <a:off x="5318125" y="1682750"/>
                        <a:ext cx="1326515" cy="39814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6379845" y="2346325"/>
          <a:ext cx="2440305" cy="448310"/>
        </p:xfrm>
        <a:graphic>
          <a:graphicData uri="http://schemas.openxmlformats.org/presentationml/2006/ole">
            <mc:AlternateContent xmlns:mc="http://schemas.openxmlformats.org/markup-compatibility/2006">
              <mc:Choice xmlns:v="urn:schemas-microsoft-com:vml" Requires="v">
                <p:oleObj spid="_x0000_s2051" name="" r:id="rId5" imgW="1244600" imgH="228600" progId="Equation.KSEE3">
                  <p:embed/>
                </p:oleObj>
              </mc:Choice>
              <mc:Fallback>
                <p:oleObj name="" r:id="rId5" imgW="1244600" imgH="228600" progId="Equation.KSEE3">
                  <p:embed/>
                  <p:pic>
                    <p:nvPicPr>
                      <p:cNvPr id="0" name="图片 2050"/>
                      <p:cNvPicPr/>
                      <p:nvPr/>
                    </p:nvPicPr>
                    <p:blipFill>
                      <a:blip r:embed="rId6"/>
                      <a:stretch>
                        <a:fillRect/>
                      </a:stretch>
                    </p:blipFill>
                    <p:spPr>
                      <a:xfrm>
                        <a:off x="6379845" y="2346325"/>
                        <a:ext cx="2440305" cy="44831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5317808" y="2734945"/>
          <a:ext cx="1061720" cy="398145"/>
        </p:xfrm>
        <a:graphic>
          <a:graphicData uri="http://schemas.openxmlformats.org/presentationml/2006/ole">
            <mc:AlternateContent xmlns:mc="http://schemas.openxmlformats.org/markup-compatibility/2006">
              <mc:Choice xmlns:v="urn:schemas-microsoft-com:vml" Requires="v">
                <p:oleObj spid="_x0000_s2" name="" r:id="rId7" imgW="609600" imgH="228600" progId="Equation.KSEE3">
                  <p:embed/>
                </p:oleObj>
              </mc:Choice>
              <mc:Fallback>
                <p:oleObj name="" r:id="rId7" imgW="609600" imgH="228600" progId="Equation.KSEE3">
                  <p:embed/>
                  <p:pic>
                    <p:nvPicPr>
                      <p:cNvPr id="0" name="图片 2049"/>
                      <p:cNvPicPr/>
                      <p:nvPr/>
                    </p:nvPicPr>
                    <p:blipFill>
                      <a:blip r:embed="rId8"/>
                      <a:stretch>
                        <a:fillRect/>
                      </a:stretch>
                    </p:blipFill>
                    <p:spPr>
                      <a:xfrm>
                        <a:off x="5317808" y="2734945"/>
                        <a:ext cx="1061720" cy="398145"/>
                      </a:xfrm>
                      <a:prstGeom prst="rect">
                        <a:avLst/>
                      </a:prstGeom>
                    </p:spPr>
                  </p:pic>
                </p:oleObj>
              </mc:Fallback>
            </mc:AlternateContent>
          </a:graphicData>
        </a:graphic>
      </p:graphicFrame>
      <p:sp>
        <p:nvSpPr>
          <p:cNvPr id="198659" name="Text Box 3"/>
          <p:cNvSpPr txBox="1"/>
          <p:nvPr/>
        </p:nvSpPr>
        <p:spPr>
          <a:xfrm>
            <a:off x="2628265" y="117475"/>
            <a:ext cx="363918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材料的疲劳强度</a:t>
            </a:r>
            <a:endParaRPr lang="zh-CN" altLang="en-US" sz="3600" dirty="0">
              <a:solidFill>
                <a:srgbClr val="993300"/>
              </a:solidFill>
              <a:latin typeface="Tahoma" panose="020B0604030504040204" pitchFamily="34" charset="0"/>
              <a:ea typeface="楷体_GB2312" pitchFamily="49" charset="-122"/>
            </a:endParaRPr>
          </a:p>
        </p:txBody>
      </p:sp>
      <p:graphicFrame>
        <p:nvGraphicFramePr>
          <p:cNvPr id="25627" name="对象 25626">
            <a:hlinkClick r:id="" action="ppaction://ole?verb=">
              <a:snd r:embed="rId9" name="camera.wav"/>
            </a:hlinkClick>
          </p:cNvPr>
          <p:cNvGraphicFramePr/>
          <p:nvPr/>
        </p:nvGraphicFramePr>
        <p:xfrm>
          <a:off x="8287703" y="4179888"/>
          <a:ext cx="426720" cy="558165"/>
        </p:xfrm>
        <a:graphic>
          <a:graphicData uri="http://schemas.openxmlformats.org/presentationml/2006/ole">
            <mc:AlternateContent xmlns:mc="http://schemas.openxmlformats.org/markup-compatibility/2006">
              <mc:Choice xmlns:v="urn:schemas-microsoft-com:vml" Requires="v">
                <p:oleObj spid="_x0000_s3076" name="" r:id="rId10" imgW="558800" imgH="723900" progId="Package">
                  <p:embed/>
                </p:oleObj>
              </mc:Choice>
              <mc:Fallback>
                <p:oleObj name="" r:id="rId10" imgW="558800" imgH="723900" progId="Package">
                  <p:embed/>
                  <p:pic>
                    <p:nvPicPr>
                      <p:cNvPr id="0" name="图片 3075"/>
                      <p:cNvPicPr/>
                      <p:nvPr/>
                    </p:nvPicPr>
                    <p:blipFill>
                      <a:blip r:embed="rId11"/>
                      <a:stretch>
                        <a:fillRect/>
                      </a:stretch>
                    </p:blipFill>
                    <p:spPr>
                      <a:xfrm>
                        <a:off x="8287703" y="4179888"/>
                        <a:ext cx="426720" cy="5581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76"/>
                                        </p:tgtEl>
                                        <p:attrNameLst>
                                          <p:attrName>style.visibility</p:attrName>
                                        </p:attrNameLst>
                                      </p:cBhvr>
                                      <p:to>
                                        <p:strVal val="visible"/>
                                      </p:to>
                                    </p:set>
                                    <p:anim calcmode="lin" valueType="num">
                                      <p:cBhvr additive="base">
                                        <p:cTn id="7" dur="500" fill="hold"/>
                                        <p:tgtEl>
                                          <p:spTgt spid="19476"/>
                                        </p:tgtEl>
                                        <p:attrNameLst>
                                          <p:attrName>ppt_x</p:attrName>
                                        </p:attrNameLst>
                                      </p:cBhvr>
                                      <p:tavLst>
                                        <p:tav tm="0">
                                          <p:val>
                                            <p:strVal val="#ppt_x"/>
                                          </p:val>
                                        </p:tav>
                                        <p:tav tm="100000">
                                          <p:val>
                                            <p:strVal val="#ppt_x"/>
                                          </p:val>
                                        </p:tav>
                                      </p:tavLst>
                                    </p:anim>
                                    <p:anim calcmode="lin" valueType="num">
                                      <p:cBhvr additive="base">
                                        <p:cTn id="8" dur="500" fill="hold"/>
                                        <p:tgtEl>
                                          <p:spTgt spid="194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charRg st="0" end="49"/>
                                            </p:txEl>
                                          </p:spTgt>
                                        </p:tgtEl>
                                        <p:attrNameLst>
                                          <p:attrName>style.visibility</p:attrName>
                                        </p:attrNameLst>
                                      </p:cBhvr>
                                      <p:to>
                                        <p:strVal val="visible"/>
                                      </p:to>
                                    </p:set>
                                    <p:anim calcmode="lin" valueType="num">
                                      <p:cBhvr additive="base">
                                        <p:cTn id="13" dur="500" fill="hold"/>
                                        <p:tgtEl>
                                          <p:spTgt spid="19459">
                                            <p:txEl>
                                              <p:charRg st="0" end="4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charRg st="0" end="4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charRg st="1" end="1"/>
                                            </p:txEl>
                                          </p:spTgt>
                                        </p:tgtEl>
                                        <p:attrNameLst>
                                          <p:attrName>style.visibility</p:attrName>
                                        </p:attrNameLst>
                                      </p:cBhvr>
                                      <p:to>
                                        <p:strVal val="visible"/>
                                      </p:to>
                                    </p:set>
                                    <p:anim calcmode="lin" valueType="num">
                                      <p:cBhvr additive="base">
                                        <p:cTn id="19" dur="500" fill="hold"/>
                                        <p:tgtEl>
                                          <p:spTgt spid="19459">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59">
                                            <p:txEl>
                                              <p:charRg st="50" end="156"/>
                                            </p:txEl>
                                          </p:spTgt>
                                        </p:tgtEl>
                                        <p:attrNameLst>
                                          <p:attrName>style.visibility</p:attrName>
                                        </p:attrNameLst>
                                      </p:cBhvr>
                                      <p:to>
                                        <p:strVal val="visible"/>
                                      </p:to>
                                    </p:set>
                                    <p:anim calcmode="lin" valueType="num">
                                      <p:cBhvr additive="base">
                                        <p:cTn id="25" dur="500" fill="hold"/>
                                        <p:tgtEl>
                                          <p:spTgt spid="19459">
                                            <p:txEl>
                                              <p:charRg st="50" end="15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charRg st="50" end="15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459">
                                            <p:txEl>
                                              <p:charRg st="3" end="3"/>
                                            </p:txEl>
                                          </p:spTgt>
                                        </p:tgtEl>
                                        <p:attrNameLst>
                                          <p:attrName>style.visibility</p:attrName>
                                        </p:attrNameLst>
                                      </p:cBhvr>
                                      <p:to>
                                        <p:strVal val="visible"/>
                                      </p:to>
                                    </p:set>
                                    <p:anim calcmode="lin" valueType="num">
                                      <p:cBhvr additive="base">
                                        <p:cTn id="31" dur="500" fill="hold"/>
                                        <p:tgtEl>
                                          <p:spTgt spid="19459">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5627"/>
                                        </p:tgtEl>
                                        <p:attrNameLst>
                                          <p:attrName>style.visibility</p:attrName>
                                        </p:attrNameLst>
                                      </p:cBhvr>
                                      <p:to>
                                        <p:strVal val="visible"/>
                                      </p:to>
                                    </p:set>
                                    <p:anim calcmode="lin" valueType="num">
                                      <p:cBhvr additive="base">
                                        <p:cTn id="37" dur="500" fill="hold"/>
                                        <p:tgtEl>
                                          <p:spTgt spid="25627"/>
                                        </p:tgtEl>
                                        <p:attrNameLst>
                                          <p:attrName>ppt_x</p:attrName>
                                        </p:attrNameLst>
                                      </p:cBhvr>
                                      <p:tavLst>
                                        <p:tav tm="0">
                                          <p:val>
                                            <p:strVal val="1+#ppt_w/2"/>
                                          </p:val>
                                        </p:tav>
                                        <p:tav tm="100000">
                                          <p:val>
                                            <p:strVal val="#ppt_x"/>
                                          </p:val>
                                        </p:tav>
                                      </p:tavLst>
                                    </p:anim>
                                    <p:anim calcmode="lin" valueType="num">
                                      <p:cBhvr additive="base">
                                        <p:cTn id="38" dur="500" fill="hold"/>
                                        <p:tgtEl>
                                          <p:spTgt spid="25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6" grpId="0"/>
      <p:bldP spid="1945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618" name="图片 67617" descr="D:\MDcai\Ch03\T.jpg"/>
          <p:cNvPicPr>
            <a:picLocks noChangeAspect="1"/>
          </p:cNvPicPr>
          <p:nvPr/>
        </p:nvPicPr>
        <p:blipFill>
          <a:blip r:embed="rId1"/>
          <a:stretch>
            <a:fillRect/>
          </a:stretch>
        </p:blipFill>
        <p:spPr>
          <a:xfrm>
            <a:off x="4089400" y="3648710"/>
            <a:ext cx="5054600" cy="2611438"/>
          </a:xfrm>
          <a:prstGeom prst="rect">
            <a:avLst/>
          </a:prstGeom>
          <a:noFill/>
          <a:ln w="9525">
            <a:noFill/>
          </a:ln>
        </p:spPr>
      </p:pic>
      <p:sp>
        <p:nvSpPr>
          <p:cNvPr id="67588" name="矩形 67587"/>
          <p:cNvSpPr/>
          <p:nvPr/>
        </p:nvSpPr>
        <p:spPr>
          <a:xfrm>
            <a:off x="19050" y="685800"/>
            <a:ext cx="3549650" cy="534035"/>
          </a:xfrm>
          <a:prstGeom prst="rect">
            <a:avLst/>
          </a:prstGeom>
          <a:noFill/>
          <a:ln w="9525">
            <a:noFill/>
          </a:ln>
        </p:spPr>
        <p:txBody>
          <a:bodyPr wrap="none" anchor="t">
            <a:spAutoFit/>
          </a:bodyPr>
          <a:p>
            <a:pPr>
              <a:lnSpc>
                <a:spcPct val="120000"/>
              </a:lnSpc>
              <a:spcBef>
                <a:spcPct val="20000"/>
              </a:spcBef>
              <a:buClr>
                <a:schemeClr val="hlink"/>
              </a:buClr>
              <a:buSzPct val="110000"/>
              <a:buFont typeface="Wingdings" panose="05000000000000000000" pitchFamily="2" charset="2"/>
              <a:buNone/>
            </a:pPr>
            <a:r>
              <a:rPr lang="zh-CN" altLang="en-US" dirty="0">
                <a:solidFill>
                  <a:srgbClr val="000099"/>
                </a:solidFill>
                <a:latin typeface="Tahoma" panose="020B0604030504040204" pitchFamily="34" charset="0"/>
                <a:ea typeface="华文中宋" panose="02010600040101010101" pitchFamily="2" charset="-122"/>
              </a:rPr>
              <a:t>一、零件的极限应力线图</a:t>
            </a:r>
            <a:endParaRPr lang="zh-CN" altLang="en-US">
              <a:solidFill>
                <a:srgbClr val="000099"/>
              </a:solidFill>
              <a:latin typeface="Tahoma" panose="020B0604030504040204" pitchFamily="34" charset="0"/>
              <a:ea typeface="华文中宋" panose="02010600040101010101" pitchFamily="2" charset="-122"/>
            </a:endParaRPr>
          </a:p>
        </p:txBody>
      </p:sp>
      <p:sp>
        <p:nvSpPr>
          <p:cNvPr id="67601" name="矩形 67600"/>
          <p:cNvSpPr/>
          <p:nvPr/>
        </p:nvSpPr>
        <p:spPr>
          <a:xfrm>
            <a:off x="-53975" y="1202055"/>
            <a:ext cx="8956040" cy="978535"/>
          </a:xfrm>
          <a:prstGeom prst="rect">
            <a:avLst/>
          </a:prstGeom>
          <a:noFill/>
          <a:ln w="9525">
            <a:noFill/>
          </a:ln>
        </p:spPr>
        <p:txBody>
          <a:bodyPr wrap="square" lIns="90000" tIns="46800" rIns="90000" bIns="46800">
            <a:spAutoFit/>
          </a:bodyPr>
          <a:p>
            <a:pPr algn="l">
              <a:lnSpc>
                <a:spcPct val="120000"/>
              </a:lnSpc>
            </a:pPr>
            <a:r>
              <a:rPr lang="en-US" altLang="zh-CN" dirty="0">
                <a:solidFill>
                  <a:srgbClr val="000099"/>
                </a:solidFill>
                <a:latin typeface="Times New Roman" panose="02020603050405020304" pitchFamily="18" charset="0"/>
                <a:ea typeface="华文中宋" panose="02010600040101010101" pitchFamily="2" charset="-122"/>
              </a:rPr>
              <a:t>        </a:t>
            </a:r>
            <a:r>
              <a:rPr lang="zh-CN" altLang="en-US" dirty="0">
                <a:solidFill>
                  <a:srgbClr val="000099"/>
                </a:solidFill>
                <a:latin typeface="Times New Roman" panose="02020603050405020304" pitchFamily="18" charset="0"/>
                <a:ea typeface="华文中宋" panose="02010600040101010101" pitchFamily="2" charset="-122"/>
              </a:rPr>
              <a:t>由于零件几何形状的变化、尺寸大小、加工质量及强化因素等的影响，使得零件的疲劳极限要小于材料试件的疲劳极限。</a:t>
            </a:r>
            <a:endParaRPr lang="zh-CN" altLang="en-US" dirty="0">
              <a:solidFill>
                <a:srgbClr val="000099"/>
              </a:solidFill>
              <a:latin typeface="Times New Roman" panose="02020603050405020304" pitchFamily="18" charset="0"/>
              <a:ea typeface="华文中宋" panose="02010600040101010101" pitchFamily="2" charset="-122"/>
            </a:endParaRPr>
          </a:p>
        </p:txBody>
      </p:sp>
      <p:sp>
        <p:nvSpPr>
          <p:cNvPr id="67602" name="矩形 67601"/>
          <p:cNvSpPr/>
          <p:nvPr/>
        </p:nvSpPr>
        <p:spPr>
          <a:xfrm>
            <a:off x="-53975" y="2061210"/>
            <a:ext cx="8955405" cy="978535"/>
          </a:xfrm>
          <a:prstGeom prst="rect">
            <a:avLst/>
          </a:prstGeom>
          <a:noFill/>
          <a:ln w="9525">
            <a:noFill/>
          </a:ln>
        </p:spPr>
        <p:txBody>
          <a:bodyPr wrap="square" lIns="90000" tIns="46800" rIns="90000" bIns="46800">
            <a:spAutoFit/>
          </a:bodyPr>
          <a:p>
            <a:pPr algn="l">
              <a:lnSpc>
                <a:spcPct val="120000"/>
              </a:lnSpc>
            </a:pPr>
            <a:r>
              <a:rPr lang="en-US" altLang="zh-CN" dirty="0">
                <a:solidFill>
                  <a:srgbClr val="000099"/>
                </a:solidFill>
                <a:latin typeface="Times New Roman" panose="02020603050405020304" pitchFamily="18" charset="0"/>
                <a:ea typeface="华文中宋" panose="02010600040101010101" pitchFamily="2" charset="-122"/>
              </a:rPr>
              <a:t>       </a:t>
            </a:r>
            <a:r>
              <a:rPr lang="zh-CN" altLang="en-US" dirty="0">
                <a:solidFill>
                  <a:srgbClr val="000099"/>
                </a:solidFill>
                <a:latin typeface="Times New Roman" panose="02020603050405020304" pitchFamily="18" charset="0"/>
                <a:ea typeface="华文中宋" panose="02010600040101010101" pitchFamily="2" charset="-122"/>
              </a:rPr>
              <a:t>以弯曲疲劳极限的综合影响系数</a:t>
            </a:r>
            <a:r>
              <a:rPr lang="zh-CN" altLang="en-US" i="1" dirty="0">
                <a:solidFill>
                  <a:srgbClr val="000099"/>
                </a:solidFill>
                <a:latin typeface="Times New Roman" panose="02020603050405020304" pitchFamily="18" charset="0"/>
                <a:ea typeface="华文中宋" panose="02010600040101010101" pitchFamily="2" charset="-122"/>
              </a:rPr>
              <a:t>Ｋ</a:t>
            </a:r>
            <a:r>
              <a:rPr lang="en-US" altLang="zh-CN" i="1" baseline="-25000">
                <a:solidFill>
                  <a:srgbClr val="000099"/>
                </a:solidFill>
                <a:latin typeface="Times New Roman" panose="02020603050405020304" pitchFamily="18" charset="0"/>
                <a:ea typeface="华文中宋" panose="02010600040101010101" pitchFamily="2" charset="-122"/>
              </a:rPr>
              <a:t>σ</a:t>
            </a:r>
            <a:r>
              <a:rPr lang="zh-CN" altLang="en-US" dirty="0">
                <a:solidFill>
                  <a:srgbClr val="000099"/>
                </a:solidFill>
                <a:latin typeface="Times New Roman" panose="02020603050405020304" pitchFamily="18" charset="0"/>
                <a:ea typeface="华文中宋" panose="02010600040101010101" pitchFamily="2" charset="-122"/>
              </a:rPr>
              <a:t>表示材料对称循环弯曲疲劳极限</a:t>
            </a:r>
            <a:r>
              <a:rPr lang="en-US" altLang="zh-CN" i="1">
                <a:solidFill>
                  <a:srgbClr val="000099"/>
                </a:solidFill>
                <a:latin typeface="Times New Roman" panose="02020603050405020304" pitchFamily="18" charset="0"/>
                <a:ea typeface="华文中宋" panose="02010600040101010101" pitchFamily="2" charset="-122"/>
              </a:rPr>
              <a:t>σ</a:t>
            </a:r>
            <a:r>
              <a:rPr lang="en-US" altLang="zh-CN" baseline="-25000">
                <a:solidFill>
                  <a:srgbClr val="000099"/>
                </a:solidFill>
                <a:latin typeface="Times New Roman" panose="02020603050405020304" pitchFamily="18" charset="0"/>
                <a:ea typeface="华文中宋" panose="02010600040101010101" pitchFamily="2" charset="-122"/>
              </a:rPr>
              <a:t>-1</a:t>
            </a:r>
            <a:r>
              <a:rPr lang="zh-CN" altLang="en-US" dirty="0">
                <a:solidFill>
                  <a:srgbClr val="000099"/>
                </a:solidFill>
                <a:latin typeface="Times New Roman" panose="02020603050405020304" pitchFamily="18" charset="0"/>
                <a:ea typeface="华文中宋" panose="02010600040101010101" pitchFamily="2" charset="-122"/>
              </a:rPr>
              <a:t>与零件对称循环弯曲疲劳极限</a:t>
            </a:r>
            <a:r>
              <a:rPr lang="en-US" altLang="zh-CN" i="1">
                <a:solidFill>
                  <a:srgbClr val="000099"/>
                </a:solidFill>
                <a:latin typeface="Times New Roman" panose="02020603050405020304" pitchFamily="18" charset="0"/>
                <a:ea typeface="华文中宋" panose="02010600040101010101" pitchFamily="2" charset="-122"/>
              </a:rPr>
              <a:t>σ</a:t>
            </a:r>
            <a:r>
              <a:rPr lang="en-US" altLang="zh-CN" baseline="-25000">
                <a:solidFill>
                  <a:srgbClr val="000099"/>
                </a:solidFill>
                <a:latin typeface="Times New Roman" panose="02020603050405020304" pitchFamily="18" charset="0"/>
                <a:ea typeface="华文中宋" panose="02010600040101010101" pitchFamily="2" charset="-122"/>
              </a:rPr>
              <a:t>-1e</a:t>
            </a:r>
            <a:r>
              <a:rPr lang="zh-CN" altLang="en-US" dirty="0">
                <a:solidFill>
                  <a:srgbClr val="000099"/>
                </a:solidFill>
                <a:latin typeface="Times New Roman" panose="02020603050405020304" pitchFamily="18" charset="0"/>
                <a:ea typeface="华文中宋" panose="02010600040101010101" pitchFamily="2" charset="-122"/>
              </a:rPr>
              <a:t>的比值，即</a:t>
            </a:r>
            <a:endParaRPr lang="zh-CN" altLang="en-US" dirty="0">
              <a:solidFill>
                <a:srgbClr val="000099"/>
              </a:solidFill>
              <a:latin typeface="Times New Roman" panose="02020603050405020304" pitchFamily="18" charset="0"/>
              <a:ea typeface="华文中宋" panose="02010600040101010101" pitchFamily="2" charset="-122"/>
            </a:endParaRPr>
          </a:p>
        </p:txBody>
      </p:sp>
      <p:sp>
        <p:nvSpPr>
          <p:cNvPr id="67604" name="矩形 67603"/>
          <p:cNvSpPr/>
          <p:nvPr/>
        </p:nvSpPr>
        <p:spPr>
          <a:xfrm>
            <a:off x="485140" y="3018790"/>
            <a:ext cx="7631430" cy="461645"/>
          </a:xfrm>
          <a:prstGeom prst="rect">
            <a:avLst/>
          </a:prstGeom>
          <a:noFill/>
          <a:ln w="9525">
            <a:noFill/>
          </a:ln>
        </p:spPr>
        <p:txBody>
          <a:bodyPr wrap="none" lIns="90000" tIns="46800" rIns="90000" bIns="46800" anchor="t">
            <a:spAutoFit/>
          </a:bodyPr>
          <a:p>
            <a:pPr algn="l"/>
            <a:r>
              <a:rPr lang="zh-CN" altLang="en-US" dirty="0">
                <a:solidFill>
                  <a:srgbClr val="000099"/>
                </a:solidFill>
                <a:latin typeface="Times New Roman" panose="02020603050405020304" pitchFamily="18" charset="0"/>
                <a:ea typeface="华文中宋" panose="02010600040101010101" pitchFamily="2" charset="-122"/>
              </a:rPr>
              <a:t>在不对称循环时，</a:t>
            </a:r>
            <a:r>
              <a:rPr lang="zh-CN" altLang="en-US" i="1" dirty="0">
                <a:solidFill>
                  <a:srgbClr val="000099"/>
                </a:solidFill>
                <a:latin typeface="Times New Roman" panose="02020603050405020304" pitchFamily="18" charset="0"/>
                <a:ea typeface="华文中宋" panose="02010600040101010101" pitchFamily="2" charset="-122"/>
              </a:rPr>
              <a:t>Ｋ</a:t>
            </a:r>
            <a:r>
              <a:rPr lang="en-US" altLang="zh-CN" i="1" baseline="-25000">
                <a:solidFill>
                  <a:srgbClr val="000099"/>
                </a:solidFill>
                <a:latin typeface="Times New Roman" panose="02020603050405020304" pitchFamily="18" charset="0"/>
                <a:ea typeface="华文中宋" panose="02010600040101010101" pitchFamily="2" charset="-122"/>
              </a:rPr>
              <a:t>σ</a:t>
            </a:r>
            <a:r>
              <a:rPr lang="zh-CN" altLang="en-US" dirty="0">
                <a:solidFill>
                  <a:srgbClr val="000099"/>
                </a:solidFill>
                <a:latin typeface="Times New Roman" panose="02020603050405020304" pitchFamily="18" charset="0"/>
                <a:ea typeface="华文中宋" panose="02010600040101010101" pitchFamily="2" charset="-122"/>
              </a:rPr>
              <a:t>是试件与零件极限应力幅的比值。</a:t>
            </a:r>
            <a:endParaRPr lang="zh-CN" altLang="en-US" dirty="0">
              <a:solidFill>
                <a:srgbClr val="000099"/>
              </a:solidFill>
              <a:latin typeface="Times New Roman" panose="02020603050405020304" pitchFamily="18" charset="0"/>
              <a:ea typeface="华文中宋" panose="02010600040101010101" pitchFamily="2" charset="-122"/>
            </a:endParaRPr>
          </a:p>
        </p:txBody>
      </p:sp>
      <p:sp>
        <p:nvSpPr>
          <p:cNvPr id="67605" name="矩形 67604"/>
          <p:cNvSpPr/>
          <p:nvPr/>
        </p:nvSpPr>
        <p:spPr>
          <a:xfrm>
            <a:off x="-53975" y="3481705"/>
            <a:ext cx="4283075" cy="3324225"/>
          </a:xfrm>
          <a:prstGeom prst="rect">
            <a:avLst/>
          </a:prstGeom>
          <a:noFill/>
          <a:ln w="9525">
            <a:noFill/>
          </a:ln>
        </p:spPr>
        <p:txBody>
          <a:bodyPr wrap="square" lIns="90000" tIns="46800" rIns="90000" bIns="46800">
            <a:spAutoFit/>
          </a:bodyPr>
          <a:p>
            <a:pPr algn="l">
              <a:lnSpc>
                <a:spcPct val="125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将零件材料的极限应力线图中的直线</a:t>
            </a:r>
            <a:r>
              <a:rPr lang="en-US" altLang="zh-CN" i="1">
                <a:solidFill>
                  <a:srgbClr val="000099"/>
                </a:solidFill>
                <a:latin typeface="Times New Roman" panose="02020603050405020304" pitchFamily="18" charset="0"/>
                <a:ea typeface="华文中宋" panose="02010600040101010101" pitchFamily="2" charset="-122"/>
              </a:rPr>
              <a:t>A</a:t>
            </a:r>
            <a:r>
              <a:rPr lang="en-US" altLang="zh-CN">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a:solidFill>
                  <a:srgbClr val="000099"/>
                </a:solidFill>
                <a:latin typeface="Times New Roman" panose="02020603050405020304" pitchFamily="18" charset="0"/>
                <a:ea typeface="华文中宋" panose="02010600040101010101" pitchFamily="2" charset="-122"/>
              </a:rPr>
              <a:t>D</a:t>
            </a:r>
            <a:r>
              <a:rPr lang="en-US" altLang="zh-CN">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a:solidFill>
                  <a:srgbClr val="000099"/>
                </a:solidFill>
                <a:latin typeface="Times New Roman" panose="02020603050405020304" pitchFamily="18" charset="0"/>
                <a:ea typeface="华文中宋" panose="02010600040101010101" pitchFamily="2" charset="-122"/>
              </a:rPr>
              <a:t>G</a:t>
            </a:r>
            <a:r>
              <a:rPr lang="en-US" altLang="zh-CN">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000099"/>
                </a:solidFill>
                <a:latin typeface="华文中宋" panose="02010600040101010101" pitchFamily="2" charset="-122"/>
                <a:ea typeface="华文中宋" panose="02010600040101010101" pitchFamily="2" charset="-122"/>
              </a:rPr>
              <a:t>按比例向下移，成为右图所示的直线</a:t>
            </a:r>
            <a:r>
              <a:rPr lang="en-US" altLang="zh-CN" i="1">
                <a:solidFill>
                  <a:srgbClr val="000099"/>
                </a:solidFill>
                <a:latin typeface="Times New Roman" panose="02020603050405020304" pitchFamily="18" charset="0"/>
                <a:ea typeface="华文中宋" panose="02010600040101010101" pitchFamily="2" charset="-122"/>
              </a:rPr>
              <a:t>ADG</a:t>
            </a:r>
            <a:r>
              <a:rPr lang="zh-CN" altLang="en-US" dirty="0">
                <a:solidFill>
                  <a:srgbClr val="000099"/>
                </a:solidFill>
                <a:latin typeface="华文中宋" panose="02010600040101010101" pitchFamily="2" charset="-122"/>
                <a:ea typeface="华文中宋" panose="02010600040101010101" pitchFamily="2" charset="-122"/>
              </a:rPr>
              <a:t>，而极限应力曲线的 </a:t>
            </a:r>
            <a:r>
              <a:rPr lang="en-US" altLang="zh-CN" i="1">
                <a:solidFill>
                  <a:srgbClr val="000099"/>
                </a:solidFill>
                <a:latin typeface="Times New Roman" panose="02020603050405020304" pitchFamily="18" charset="0"/>
                <a:ea typeface="华文中宋" panose="02010600040101010101" pitchFamily="2" charset="-122"/>
              </a:rPr>
              <a:t>CG</a:t>
            </a:r>
            <a:r>
              <a:rPr lang="en-US" altLang="zh-CN">
                <a:solidFill>
                  <a:srgbClr val="00009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000099"/>
                </a:solidFill>
                <a:latin typeface="华文中宋" panose="02010600040101010101" pitchFamily="2" charset="-122"/>
                <a:ea typeface="华文中宋" panose="02010600040101010101" pitchFamily="2" charset="-122"/>
              </a:rPr>
              <a:t>部分，由于是按照静应力的要求来考虑的，故不须进行修正。这样就得到了零件的极限应力线图。</a:t>
            </a:r>
            <a:endParaRPr lang="zh-CN" altLang="en-US" dirty="0">
              <a:solidFill>
                <a:srgbClr val="000099"/>
              </a:solidFill>
              <a:latin typeface="华文中宋" panose="02010600040101010101" pitchFamily="2" charset="-122"/>
              <a:ea typeface="华文中宋" panose="02010600040101010101" pitchFamily="2" charset="-122"/>
            </a:endParaRPr>
          </a:p>
        </p:txBody>
      </p:sp>
      <p:graphicFrame>
        <p:nvGraphicFramePr>
          <p:cNvPr id="67606" name="对象 67605">
            <a:hlinkClick r:id="" action="ppaction://ole?verb=">
              <a:snd r:embed="rId2" name="camera.wav"/>
            </a:hlinkClick>
          </p:cNvPr>
          <p:cNvGraphicFramePr/>
          <p:nvPr/>
        </p:nvGraphicFramePr>
        <p:xfrm>
          <a:off x="8225156" y="6329363"/>
          <a:ext cx="427355" cy="558165"/>
        </p:xfrm>
        <a:graphic>
          <a:graphicData uri="http://schemas.openxmlformats.org/presentationml/2006/ole">
            <mc:AlternateContent xmlns:mc="http://schemas.openxmlformats.org/markup-compatibility/2006">
              <mc:Choice xmlns:v="urn:schemas-microsoft-com:vml" Requires="v">
                <p:oleObj spid="_x0000_s3078" name="" r:id="rId3" imgW="558800" imgH="723900" progId="Package">
                  <p:embed/>
                </p:oleObj>
              </mc:Choice>
              <mc:Fallback>
                <p:oleObj name="" r:id="rId3" imgW="558800" imgH="723900" progId="Package">
                  <p:embed/>
                  <p:pic>
                    <p:nvPicPr>
                      <p:cNvPr id="0" name="图片 3077"/>
                      <p:cNvPicPr/>
                      <p:nvPr/>
                    </p:nvPicPr>
                    <p:blipFill>
                      <a:blip r:embed="rId4"/>
                      <a:stretch>
                        <a:fillRect/>
                      </a:stretch>
                    </p:blipFill>
                    <p:spPr>
                      <a:xfrm>
                        <a:off x="8225156" y="6329363"/>
                        <a:ext cx="427355" cy="558165"/>
                      </a:xfrm>
                      <a:prstGeom prst="rect">
                        <a:avLst/>
                      </a:prstGeom>
                      <a:noFill/>
                      <a:ln w="38100">
                        <a:noFill/>
                        <a:miter/>
                      </a:ln>
                    </p:spPr>
                  </p:pic>
                </p:oleObj>
              </mc:Fallback>
            </mc:AlternateContent>
          </a:graphicData>
        </a:graphic>
      </p:graphicFrame>
      <p:sp>
        <p:nvSpPr>
          <p:cNvPr id="67612" name="文本框 67611"/>
          <p:cNvSpPr txBox="1"/>
          <p:nvPr/>
        </p:nvSpPr>
        <p:spPr>
          <a:xfrm>
            <a:off x="6538913" y="6377623"/>
            <a:ext cx="268605" cy="461645"/>
          </a:xfrm>
          <a:prstGeom prst="rect">
            <a:avLst/>
          </a:prstGeom>
          <a:noFill/>
          <a:ln w="9525">
            <a:noFill/>
          </a:ln>
        </p:spPr>
        <p:txBody>
          <a:bodyPr wrap="none" lIns="90000" tIns="46800" rIns="90000" bIns="46800" anchor="t">
            <a:spAutoFit/>
          </a:bodyPr>
          <a:p>
            <a:pPr algn="l"/>
            <a:r>
              <a:rPr lang="en-US" altLang="zh-CN">
                <a:latin typeface="Tahoma" panose="020B0604030504040204" pitchFamily="34" charset="0"/>
                <a:ea typeface="华文中宋" panose="02010600040101010101" pitchFamily="2" charset="-122"/>
              </a:rPr>
              <a:t> </a:t>
            </a:r>
            <a:endParaRPr lang="en-US" altLang="zh-CN">
              <a:latin typeface="Tahoma" panose="020B0604030504040204" pitchFamily="34" charset="0"/>
              <a:ea typeface="华文中宋" panose="02010600040101010101" pitchFamily="2" charset="-122"/>
            </a:endParaRPr>
          </a:p>
        </p:txBody>
      </p:sp>
      <p:graphicFrame>
        <p:nvGraphicFramePr>
          <p:cNvPr id="2" name="对象 1">
            <a:hlinkClick r:id="" action="ppaction://ole?verb="/>
          </p:cNvPr>
          <p:cNvGraphicFramePr>
            <a:graphicFrameLocks noChangeAspect="1"/>
          </p:cNvGraphicFramePr>
          <p:nvPr/>
        </p:nvGraphicFramePr>
        <p:xfrm>
          <a:off x="7398385" y="2479675"/>
          <a:ext cx="1254125" cy="819785"/>
        </p:xfrm>
        <a:graphic>
          <a:graphicData uri="http://schemas.openxmlformats.org/presentationml/2006/ole">
            <mc:AlternateContent xmlns:mc="http://schemas.openxmlformats.org/markup-compatibility/2006">
              <mc:Choice xmlns:v="urn:schemas-microsoft-com:vml" Requires="v">
                <p:oleObj spid="_x0000_s2049" name="" r:id="rId5" imgW="660400" imgH="431800" progId="Equation.KSEE3">
                  <p:embed/>
                </p:oleObj>
              </mc:Choice>
              <mc:Fallback>
                <p:oleObj name="" r:id="rId5" imgW="660400" imgH="431800" progId="Equation.KSEE3">
                  <p:embed/>
                  <p:pic>
                    <p:nvPicPr>
                      <p:cNvPr id="0" name="图片 2048"/>
                      <p:cNvPicPr/>
                      <p:nvPr/>
                    </p:nvPicPr>
                    <p:blipFill>
                      <a:blip r:embed="rId6"/>
                      <a:stretch>
                        <a:fillRect/>
                      </a:stretch>
                    </p:blipFill>
                    <p:spPr>
                      <a:xfrm>
                        <a:off x="7398385" y="2479675"/>
                        <a:ext cx="1254125" cy="819785"/>
                      </a:xfrm>
                      <a:prstGeom prst="rect">
                        <a:avLst/>
                      </a:prstGeom>
                    </p:spPr>
                  </p:pic>
                </p:oleObj>
              </mc:Fallback>
            </mc:AlternateContent>
          </a:graphicData>
        </a:graphic>
      </p:graphicFrame>
      <p:sp>
        <p:nvSpPr>
          <p:cNvPr id="198659" name="Text Box 3"/>
          <p:cNvSpPr txBox="1"/>
          <p:nvPr/>
        </p:nvSpPr>
        <p:spPr>
          <a:xfrm>
            <a:off x="2373630" y="116840"/>
            <a:ext cx="439610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机械零件的疲劳强度</a:t>
            </a:r>
            <a:endParaRPr lang="zh-CN" altLang="en-US" sz="3600" dirty="0">
              <a:solidFill>
                <a:srgbClr val="993300"/>
              </a:solidFill>
              <a:latin typeface="Tahoma" panose="020B0604030504040204" pitchFamily="34" charset="0"/>
              <a:ea typeface="楷体_GB2312" pitchFamily="49" charset="-122"/>
            </a:endParaRPr>
          </a:p>
        </p:txBody>
      </p:sp>
      <p:grpSp>
        <p:nvGrpSpPr>
          <p:cNvPr id="3" name="组合 2"/>
          <p:cNvGrpSpPr/>
          <p:nvPr/>
        </p:nvGrpSpPr>
        <p:grpSpPr>
          <a:xfrm>
            <a:off x="7160895" y="6424295"/>
            <a:ext cx="927735" cy="304800"/>
            <a:chOff x="11277" y="10117"/>
            <a:chExt cx="1461" cy="480"/>
          </a:xfrm>
        </p:grpSpPr>
        <p:sp>
          <p:nvSpPr>
            <p:cNvPr id="67609" name="文本框 67608"/>
            <p:cNvSpPr txBox="1"/>
            <p:nvPr/>
          </p:nvSpPr>
          <p:spPr>
            <a:xfrm>
              <a:off x="11277" y="10117"/>
              <a:ext cx="1410" cy="480"/>
            </a:xfrm>
            <a:prstGeom prst="rect">
              <a:avLst/>
            </a:prstGeom>
            <a:noFill/>
            <a:ln w="9525">
              <a:noFill/>
            </a:ln>
          </p:spPr>
          <p:txBody>
            <a:bodyPr wrap="none" anchor="t">
              <a:spAutoFit/>
            </a:bodyPr>
            <a:p>
              <a:r>
                <a:rPr lang="zh-CN" altLang="en-US" sz="1400" dirty="0">
                  <a:solidFill>
                    <a:srgbClr val="CC3300"/>
                  </a:solidFill>
                  <a:latin typeface="Times New Roman" panose="02020603050405020304" pitchFamily="18" charset="0"/>
                  <a:ea typeface="华文中宋" panose="02010600040101010101" pitchFamily="2" charset="-122"/>
                </a:rPr>
                <a:t>详细介绍</a:t>
              </a:r>
              <a:endParaRPr lang="zh-CN" altLang="en-US" sz="1400">
                <a:solidFill>
                  <a:srgbClr val="CC3300"/>
                </a:solidFill>
                <a:latin typeface="Times New Roman" panose="02020603050405020304" pitchFamily="18" charset="0"/>
                <a:ea typeface="华文中宋" panose="02010600040101010101" pitchFamily="2" charset="-122"/>
              </a:endParaRPr>
            </a:p>
          </p:txBody>
        </p:sp>
        <p:pic>
          <p:nvPicPr>
            <p:cNvPr id="69666" name="图片 69665" descr="arrow_2"/>
            <p:cNvPicPr>
              <a:picLocks noChangeAspect="1"/>
            </p:cNvPicPr>
            <p:nvPr/>
          </p:nvPicPr>
          <p:blipFill>
            <a:blip r:embed="rId7"/>
            <a:stretch>
              <a:fillRect/>
            </a:stretch>
          </p:blipFill>
          <p:spPr>
            <a:xfrm>
              <a:off x="12596" y="10217"/>
              <a:ext cx="143" cy="253"/>
            </a:xfrm>
            <a:prstGeom prst="rect">
              <a:avLst/>
            </a:prstGeom>
            <a:noFill/>
            <a:ln w="9525">
              <a:noFill/>
            </a:ln>
          </p:spPr>
        </p:pic>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0-#ppt_w/2"/>
                                          </p:val>
                                        </p:tav>
                                        <p:tav tm="100000">
                                          <p:val>
                                            <p:strVal val="#ppt_x"/>
                                          </p:val>
                                        </p:tav>
                                      </p:tavLst>
                                    </p:anim>
                                    <p:anim calcmode="lin" valueType="num">
                                      <p:cBhvr additive="base">
                                        <p:cTn id="8"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7601"/>
                                        </p:tgtEl>
                                        <p:attrNameLst>
                                          <p:attrName>style.visibility</p:attrName>
                                        </p:attrNameLst>
                                      </p:cBhvr>
                                      <p:to>
                                        <p:strVal val="visible"/>
                                      </p:to>
                                    </p:set>
                                    <p:animEffect transition="in" filter="blinds(horizontal)">
                                      <p:cBhvr>
                                        <p:cTn id="13" dur="500"/>
                                        <p:tgtEl>
                                          <p:spTgt spid="6760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7602"/>
                                        </p:tgtEl>
                                        <p:attrNameLst>
                                          <p:attrName>style.visibility</p:attrName>
                                        </p:attrNameLst>
                                      </p:cBhvr>
                                      <p:to>
                                        <p:strVal val="visible"/>
                                      </p:to>
                                    </p:set>
                                    <p:animEffect transition="in" filter="blinds(horizontal)">
                                      <p:cBhvr>
                                        <p:cTn id="18" dur="500"/>
                                        <p:tgtEl>
                                          <p:spTgt spid="6760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7604"/>
                                        </p:tgtEl>
                                        <p:attrNameLst>
                                          <p:attrName>style.visibility</p:attrName>
                                        </p:attrNameLst>
                                      </p:cBhvr>
                                      <p:to>
                                        <p:strVal val="visible"/>
                                      </p:to>
                                    </p:set>
                                    <p:animEffect transition="in" filter="blinds(horizontal)">
                                      <p:cBhvr>
                                        <p:cTn id="28" dur="500"/>
                                        <p:tgtEl>
                                          <p:spTgt spid="6760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7605"/>
                                        </p:tgtEl>
                                        <p:attrNameLst>
                                          <p:attrName>style.visibility</p:attrName>
                                        </p:attrNameLst>
                                      </p:cBhvr>
                                      <p:to>
                                        <p:strVal val="visible"/>
                                      </p:to>
                                    </p:set>
                                    <p:animEffect transition="in" filter="blinds(horizontal)">
                                      <p:cBhvr>
                                        <p:cTn id="33" dur="500"/>
                                        <p:tgtEl>
                                          <p:spTgt spid="67605"/>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67618"/>
                                        </p:tgtEl>
                                        <p:attrNameLst>
                                          <p:attrName>style.visibility</p:attrName>
                                        </p:attrNameLst>
                                      </p:cBhvr>
                                      <p:to>
                                        <p:strVal val="visible"/>
                                      </p:to>
                                    </p:set>
                                    <p:animEffect transition="in" filter="diamond(in)">
                                      <p:cBhvr>
                                        <p:cTn id="38" dur="500"/>
                                        <p:tgtEl>
                                          <p:spTgt spid="6761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7606"/>
                                        </p:tgtEl>
                                        <p:attrNameLst>
                                          <p:attrName>style.visibility</p:attrName>
                                        </p:attrNameLst>
                                      </p:cBhvr>
                                      <p:to>
                                        <p:strVal val="visible"/>
                                      </p:to>
                                    </p:set>
                                    <p:anim calcmode="lin" valueType="num">
                                      <p:cBhvr additive="base">
                                        <p:cTn id="43" dur="500" fill="hold"/>
                                        <p:tgtEl>
                                          <p:spTgt spid="67606"/>
                                        </p:tgtEl>
                                        <p:attrNameLst>
                                          <p:attrName>ppt_x</p:attrName>
                                        </p:attrNameLst>
                                      </p:cBhvr>
                                      <p:tavLst>
                                        <p:tav tm="0">
                                          <p:val>
                                            <p:strVal val="1+#ppt_w/2"/>
                                          </p:val>
                                        </p:tav>
                                        <p:tav tm="100000">
                                          <p:val>
                                            <p:strVal val="#ppt_x"/>
                                          </p:val>
                                        </p:tav>
                                      </p:tavLst>
                                    </p:anim>
                                    <p:anim calcmode="lin" valueType="num">
                                      <p:cBhvr additive="base">
                                        <p:cTn id="44" dur="500" fill="hold"/>
                                        <p:tgtEl>
                                          <p:spTgt spid="676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67601" grpId="0"/>
      <p:bldP spid="67602" grpId="0"/>
      <p:bldP spid="67604" grpId="0"/>
      <p:bldP spid="6760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636" name="图片 68635" descr="F:\MDcai\Ch03\T.jpg"/>
          <p:cNvPicPr>
            <a:picLocks noChangeAspect="1"/>
          </p:cNvPicPr>
          <p:nvPr/>
        </p:nvPicPr>
        <p:blipFill>
          <a:blip r:embed="rId1"/>
          <a:stretch>
            <a:fillRect/>
          </a:stretch>
        </p:blipFill>
        <p:spPr>
          <a:xfrm>
            <a:off x="5257800" y="2040573"/>
            <a:ext cx="3810000" cy="2293937"/>
          </a:xfrm>
          <a:prstGeom prst="rect">
            <a:avLst/>
          </a:prstGeom>
          <a:noFill/>
          <a:ln w="9525">
            <a:noFill/>
          </a:ln>
        </p:spPr>
      </p:pic>
      <p:sp>
        <p:nvSpPr>
          <p:cNvPr id="68612" name="矩形 68611"/>
          <p:cNvSpPr/>
          <p:nvPr/>
        </p:nvSpPr>
        <p:spPr>
          <a:xfrm>
            <a:off x="228600" y="753110"/>
            <a:ext cx="5572760" cy="534035"/>
          </a:xfrm>
          <a:prstGeom prst="rect">
            <a:avLst/>
          </a:prstGeom>
          <a:noFill/>
          <a:ln w="9525">
            <a:noFill/>
          </a:ln>
        </p:spPr>
        <p:txBody>
          <a:bodyPr wrap="square">
            <a:spAutoFit/>
          </a:bodyPr>
          <a:p>
            <a:pPr algn="l">
              <a:lnSpc>
                <a:spcPct val="120000"/>
              </a:lnSpc>
              <a:spcBef>
                <a:spcPct val="20000"/>
              </a:spcBef>
              <a:buClr>
                <a:schemeClr val="hlink"/>
              </a:buClr>
              <a:buSzPct val="110000"/>
              <a:buFont typeface="Wingdings" panose="05000000000000000000" pitchFamily="2" charset="2"/>
              <a:buNone/>
            </a:pPr>
            <a:r>
              <a:rPr lang="zh-CN" altLang="en-US" dirty="0">
                <a:solidFill>
                  <a:srgbClr val="000099"/>
                </a:solidFill>
                <a:latin typeface="Tahoma" panose="020B0604030504040204" pitchFamily="34" charset="0"/>
                <a:ea typeface="华文中宋" panose="02010600040101010101" pitchFamily="2" charset="-122"/>
              </a:rPr>
              <a:t>二、单向稳定变应力时的疲劳强度计算</a:t>
            </a:r>
            <a:endParaRPr lang="zh-CN" altLang="en-US" dirty="0">
              <a:solidFill>
                <a:srgbClr val="000099"/>
              </a:solidFill>
              <a:latin typeface="Tahoma" panose="020B0604030504040204" pitchFamily="34" charset="0"/>
              <a:ea typeface="华文中宋" panose="02010600040101010101" pitchFamily="2" charset="-122"/>
            </a:endParaRPr>
          </a:p>
        </p:txBody>
      </p:sp>
      <p:sp>
        <p:nvSpPr>
          <p:cNvPr id="68616" name="矩形 68615"/>
          <p:cNvSpPr/>
          <p:nvPr/>
        </p:nvSpPr>
        <p:spPr>
          <a:xfrm>
            <a:off x="-64770" y="1286510"/>
            <a:ext cx="9250680" cy="990600"/>
          </a:xfrm>
          <a:prstGeom prst="rect">
            <a:avLst/>
          </a:prstGeom>
          <a:noFill/>
          <a:ln w="9525">
            <a:noFill/>
          </a:ln>
        </p:spPr>
        <p:txBody>
          <a:bodyPr lIns="90000" tIns="46800" rIns="90000" bIns="46800" anchor="ctr"/>
          <a:p>
            <a:pPr algn="l">
              <a:lnSpc>
                <a:spcPct val="120000"/>
              </a:lnSpc>
            </a:pPr>
            <a:r>
              <a:rPr lang="zh-CN" altLang="en-US" dirty="0">
                <a:solidFill>
                  <a:srgbClr val="000099"/>
                </a:solidFill>
                <a:latin typeface="华文中宋" panose="02010600040101010101" pitchFamily="2" charset="-122"/>
                <a:ea typeface="华文中宋" panose="02010600040101010101" pitchFamily="2" charset="-122"/>
              </a:rPr>
              <a:t>　进行零件疲劳强度计算时，首先根据零件危险截面上的 </a:t>
            </a:r>
            <a:r>
              <a:rPr lang="en-US" altLang="zh-CN" i="1">
                <a:solidFill>
                  <a:srgbClr val="000099"/>
                </a:solidFill>
                <a:latin typeface="Times New Roman" panose="02020603050405020304" pitchFamily="18" charset="0"/>
                <a:ea typeface="华文中宋" panose="02010600040101010101" pitchFamily="2" charset="-122"/>
              </a:rPr>
              <a:t>σ</a:t>
            </a:r>
            <a:r>
              <a:rPr lang="en-US" altLang="zh-CN" baseline="-25000">
                <a:solidFill>
                  <a:srgbClr val="000099"/>
                </a:solidFill>
                <a:latin typeface="Times New Roman" panose="02020603050405020304" pitchFamily="18" charset="0"/>
                <a:ea typeface="华文中宋" panose="02010600040101010101" pitchFamily="2" charset="-122"/>
              </a:rPr>
              <a:t>max </a:t>
            </a:r>
            <a:r>
              <a:rPr lang="zh-CN" altLang="en-US" dirty="0">
                <a:solidFill>
                  <a:srgbClr val="000099"/>
                </a:solidFill>
                <a:latin typeface="华文中宋" panose="02010600040101010101" pitchFamily="2" charset="-122"/>
                <a:ea typeface="华文中宋" panose="02010600040101010101" pitchFamily="2" charset="-122"/>
              </a:rPr>
              <a:t>及 </a:t>
            </a:r>
            <a:r>
              <a:rPr lang="en-US" altLang="zh-CN" i="1">
                <a:solidFill>
                  <a:srgbClr val="000099"/>
                </a:solidFill>
                <a:latin typeface="Times New Roman" panose="02020603050405020304" pitchFamily="18" charset="0"/>
                <a:ea typeface="华文中宋" panose="02010600040101010101" pitchFamily="2" charset="-122"/>
              </a:rPr>
              <a:t>σ</a:t>
            </a:r>
            <a:r>
              <a:rPr lang="en-US" altLang="zh-CN" baseline="-25000">
                <a:solidFill>
                  <a:srgbClr val="000099"/>
                </a:solidFill>
                <a:latin typeface="Times New Roman" panose="02020603050405020304" pitchFamily="18" charset="0"/>
                <a:ea typeface="华文中宋" panose="02010600040101010101" pitchFamily="2" charset="-122"/>
              </a:rPr>
              <a:t>min</a:t>
            </a:r>
            <a:r>
              <a:rPr lang="zh-CN" altLang="en-US" dirty="0">
                <a:solidFill>
                  <a:srgbClr val="000099"/>
                </a:solidFill>
                <a:latin typeface="华文中宋" panose="02010600040101010101" pitchFamily="2" charset="-122"/>
                <a:ea typeface="华文中宋" panose="02010600040101010101" pitchFamily="2" charset="-122"/>
              </a:rPr>
              <a:t>确定平均应力</a:t>
            </a:r>
            <a:r>
              <a:rPr lang="en-US" altLang="zh-CN" i="1">
                <a:solidFill>
                  <a:srgbClr val="000099"/>
                </a:solidFill>
                <a:latin typeface="Times New Roman" panose="02020603050405020304" pitchFamily="18" charset="0"/>
                <a:ea typeface="华文中宋" panose="02010600040101010101" pitchFamily="2" charset="-122"/>
              </a:rPr>
              <a:t>σ</a:t>
            </a:r>
            <a:r>
              <a:rPr lang="en-US" altLang="zh-CN" baseline="-25000">
                <a:solidFill>
                  <a:srgbClr val="000099"/>
                </a:solidFill>
                <a:latin typeface="Times New Roman" panose="02020603050405020304" pitchFamily="18" charset="0"/>
                <a:ea typeface="华文中宋" panose="02010600040101010101" pitchFamily="2" charset="-122"/>
              </a:rPr>
              <a:t>m</a:t>
            </a:r>
            <a:r>
              <a:rPr lang="zh-CN" altLang="en-US" dirty="0">
                <a:solidFill>
                  <a:srgbClr val="000099"/>
                </a:solidFill>
                <a:latin typeface="华文中宋" panose="02010600040101010101" pitchFamily="2" charset="-122"/>
                <a:ea typeface="华文中宋" panose="02010600040101010101" pitchFamily="2" charset="-122"/>
              </a:rPr>
              <a:t>与应力幅</a:t>
            </a:r>
            <a:r>
              <a:rPr lang="en-US" altLang="zh-CN" i="1">
                <a:solidFill>
                  <a:srgbClr val="000099"/>
                </a:solidFill>
                <a:latin typeface="Times New Roman" panose="02020603050405020304" pitchFamily="18" charset="0"/>
                <a:ea typeface="华文中宋" panose="02010600040101010101" pitchFamily="2" charset="-122"/>
              </a:rPr>
              <a:t>σ</a:t>
            </a:r>
            <a:r>
              <a:rPr lang="en-US" altLang="zh-CN" baseline="-25000">
                <a:solidFill>
                  <a:srgbClr val="000099"/>
                </a:solidFill>
                <a:latin typeface="Times New Roman" panose="02020603050405020304" pitchFamily="18" charset="0"/>
                <a:ea typeface="华文中宋" panose="02010600040101010101" pitchFamily="2" charset="-122"/>
              </a:rPr>
              <a:t>a</a:t>
            </a:r>
            <a:r>
              <a:rPr lang="zh-CN" altLang="en-US" dirty="0">
                <a:solidFill>
                  <a:srgbClr val="000099"/>
                </a:solidFill>
                <a:latin typeface="华文中宋" panose="02010600040101010101" pitchFamily="2" charset="-122"/>
                <a:ea typeface="华文中宋" panose="02010600040101010101" pitchFamily="2" charset="-122"/>
              </a:rPr>
              <a:t>，然后，在极限应力线图的坐标中标示出相应工作应力点</a:t>
            </a:r>
            <a:r>
              <a:rPr lang="en-US" altLang="zh-CN" i="1">
                <a:solidFill>
                  <a:srgbClr val="000099"/>
                </a:solidFill>
                <a:latin typeface="华文中宋" panose="02010600040101010101" pitchFamily="2" charset="-122"/>
                <a:ea typeface="华文中宋" panose="02010600040101010101" pitchFamily="2" charset="-122"/>
              </a:rPr>
              <a:t>M</a:t>
            </a:r>
            <a:r>
              <a:rPr lang="zh-CN" altLang="en-US">
                <a:solidFill>
                  <a:srgbClr val="000099"/>
                </a:solidFill>
                <a:latin typeface="华文中宋" panose="02010600040101010101" pitchFamily="2" charset="-122"/>
                <a:ea typeface="华文中宋" panose="02010600040101010101" pitchFamily="2" charset="-122"/>
              </a:rPr>
              <a:t>或</a:t>
            </a:r>
            <a:r>
              <a:rPr lang="en-US" altLang="zh-CN" i="1">
                <a:solidFill>
                  <a:srgbClr val="000099"/>
                </a:solidFill>
                <a:latin typeface="华文中宋" panose="02010600040101010101" pitchFamily="2" charset="-122"/>
                <a:ea typeface="华文中宋" panose="02010600040101010101" pitchFamily="2" charset="-122"/>
              </a:rPr>
              <a:t>N</a:t>
            </a:r>
            <a:r>
              <a:rPr lang="zh-CN" altLang="en-US">
                <a:solidFill>
                  <a:srgbClr val="000099"/>
                </a:solidFill>
                <a:latin typeface="华文中宋" panose="02010600040101010101" pitchFamily="2" charset="-122"/>
                <a:ea typeface="华文中宋" panose="02010600040101010101" pitchFamily="2" charset="-122"/>
              </a:rPr>
              <a:t>。</a:t>
            </a:r>
            <a:endParaRPr lang="zh-CN" altLang="en-US">
              <a:solidFill>
                <a:srgbClr val="000099"/>
              </a:solidFill>
              <a:latin typeface="华文中宋" panose="02010600040101010101" pitchFamily="2" charset="-122"/>
              <a:ea typeface="华文中宋" panose="02010600040101010101" pitchFamily="2" charset="-122"/>
            </a:endParaRPr>
          </a:p>
        </p:txBody>
      </p:sp>
      <p:sp>
        <p:nvSpPr>
          <p:cNvPr id="68622" name="矩形 68621"/>
          <p:cNvSpPr/>
          <p:nvPr/>
        </p:nvSpPr>
        <p:spPr>
          <a:xfrm>
            <a:off x="-64770" y="4224020"/>
            <a:ext cx="9132570" cy="1421765"/>
          </a:xfrm>
          <a:prstGeom prst="rect">
            <a:avLst/>
          </a:prstGeom>
          <a:noFill/>
          <a:ln w="9525">
            <a:noFill/>
          </a:ln>
        </p:spPr>
        <p:txBody>
          <a:bodyPr wrap="square" lIns="90000" tIns="46800" rIns="90000" bIns="46800">
            <a:spAutoFit/>
          </a:bodyPr>
          <a:p>
            <a:pPr algn="l">
              <a:lnSpc>
                <a:spcPct val="120000"/>
              </a:lnSpc>
            </a:pPr>
            <a:r>
              <a:rPr lang="en-US" altLang="zh-CN" dirty="0">
                <a:solidFill>
                  <a:srgbClr val="000099"/>
                </a:solidFill>
                <a:latin typeface="Times New Roman" panose="02020603050405020304" pitchFamily="18" charset="0"/>
                <a:ea typeface="华文中宋" panose="02010600040101010101" pitchFamily="2" charset="-122"/>
              </a:rPr>
              <a:t>     </a:t>
            </a:r>
            <a:r>
              <a:rPr lang="zh-CN" altLang="en-US" dirty="0">
                <a:solidFill>
                  <a:srgbClr val="000099"/>
                </a:solidFill>
                <a:latin typeface="Times New Roman" panose="02020603050405020304" pitchFamily="18" charset="0"/>
                <a:ea typeface="华文中宋" panose="02010600040101010101" pitchFamily="2" charset="-122"/>
              </a:rPr>
              <a:t>根据零件工作时所受的约束来确定应力可能发生的变化规律，从而决定以哪一个点来表示极限应力。</a:t>
            </a:r>
            <a:endParaRPr lang="zh-CN" altLang="en-US" dirty="0">
              <a:solidFill>
                <a:srgbClr val="000099"/>
              </a:solidFill>
              <a:latin typeface="Times New Roman" panose="02020603050405020304" pitchFamily="18" charset="0"/>
              <a:ea typeface="华文中宋" panose="02010600040101010101" pitchFamily="2" charset="-122"/>
            </a:endParaRPr>
          </a:p>
          <a:p>
            <a:pPr algn="l">
              <a:lnSpc>
                <a:spcPct val="120000"/>
              </a:lnSpc>
            </a:pPr>
            <a:r>
              <a:rPr lang="zh-CN" altLang="en-US" dirty="0">
                <a:solidFill>
                  <a:srgbClr val="000099"/>
                </a:solidFill>
                <a:latin typeface="Times New Roman" panose="02020603050405020304" pitchFamily="18" charset="0"/>
                <a:ea typeface="华文中宋" panose="02010600040101010101" pitchFamily="2" charset="-122"/>
              </a:rPr>
              <a:t>　机械零件可能发生的典型的应力变化规律有以下三种：</a:t>
            </a:r>
            <a:endParaRPr lang="zh-CN" altLang="en-US" dirty="0">
              <a:solidFill>
                <a:srgbClr val="000099"/>
              </a:solidFill>
              <a:latin typeface="Times New Roman" panose="02020603050405020304" pitchFamily="18" charset="0"/>
              <a:ea typeface="华文中宋" panose="02010600040101010101" pitchFamily="2" charset="-122"/>
            </a:endParaRPr>
          </a:p>
        </p:txBody>
      </p:sp>
      <p:sp>
        <p:nvSpPr>
          <p:cNvPr id="68628" name="文本框 68627"/>
          <p:cNvSpPr txBox="1"/>
          <p:nvPr/>
        </p:nvSpPr>
        <p:spPr>
          <a:xfrm>
            <a:off x="1223645" y="5504815"/>
            <a:ext cx="3437890" cy="1421765"/>
          </a:xfrm>
          <a:prstGeom prst="rect">
            <a:avLst/>
          </a:prstGeom>
          <a:noFill/>
          <a:ln w="9525">
            <a:noFill/>
          </a:ln>
        </p:spPr>
        <p:txBody>
          <a:bodyPr wrap="none" lIns="90000" tIns="46800" rIns="90000" bIns="46800" anchor="t">
            <a:spAutoFit/>
          </a:bodyPr>
          <a:p>
            <a:pPr algn="l">
              <a:lnSpc>
                <a:spcPct val="120000"/>
              </a:lnSpc>
              <a:buClr>
                <a:srgbClr val="000099"/>
              </a:buClr>
              <a:buSzPct val="80000"/>
              <a:buBlip>
                <a:blip r:embed="rId2"/>
              </a:buBlip>
            </a:pPr>
            <a:r>
              <a:rPr lang="en-US" altLang="zh-CN" dirty="0">
                <a:solidFill>
                  <a:srgbClr val="000099"/>
                </a:solidFill>
                <a:latin typeface="Times New Roman" panose="02020603050405020304" pitchFamily="18" charset="0"/>
                <a:ea typeface="华文中宋" panose="02010600040101010101" pitchFamily="2" charset="-122"/>
              </a:rPr>
              <a:t> </a:t>
            </a:r>
            <a:r>
              <a:rPr lang="zh-CN" altLang="en-US" dirty="0">
                <a:solidFill>
                  <a:srgbClr val="000099"/>
                </a:solidFill>
                <a:latin typeface="Times New Roman" panose="02020603050405020304" pitchFamily="18" charset="0"/>
                <a:ea typeface="华文中宋" panose="02010600040101010101" pitchFamily="2" charset="-122"/>
              </a:rPr>
              <a:t>应力比为常数：</a:t>
            </a:r>
            <a:r>
              <a:rPr lang="en-US" altLang="zh-CN" i="1">
                <a:solidFill>
                  <a:srgbClr val="000099"/>
                </a:solidFill>
                <a:latin typeface="Times New Roman" panose="02020603050405020304" pitchFamily="18" charset="0"/>
                <a:ea typeface="华文中宋" panose="02010600040101010101" pitchFamily="2" charset="-122"/>
              </a:rPr>
              <a:t>r=C</a:t>
            </a:r>
            <a:endParaRPr lang="en-US" altLang="zh-CN" i="1">
              <a:solidFill>
                <a:srgbClr val="000099"/>
              </a:solidFill>
              <a:latin typeface="Times New Roman" panose="02020603050405020304" pitchFamily="18" charset="0"/>
              <a:ea typeface="华文中宋" panose="02010600040101010101" pitchFamily="2" charset="-122"/>
            </a:endParaRPr>
          </a:p>
          <a:p>
            <a:pPr algn="l">
              <a:lnSpc>
                <a:spcPct val="120000"/>
              </a:lnSpc>
              <a:buClr>
                <a:srgbClr val="000099"/>
              </a:buClr>
              <a:buSzPct val="80000"/>
              <a:buBlip>
                <a:blip r:embed="rId2"/>
              </a:buBlip>
            </a:pPr>
            <a:r>
              <a:rPr lang="en-US" altLang="zh-CN" dirty="0">
                <a:solidFill>
                  <a:srgbClr val="000099"/>
                </a:solidFill>
                <a:latin typeface="Times New Roman" panose="02020603050405020304" pitchFamily="18" charset="0"/>
                <a:ea typeface="华文中宋" panose="02010600040101010101" pitchFamily="2" charset="-122"/>
              </a:rPr>
              <a:t> </a:t>
            </a:r>
            <a:r>
              <a:rPr lang="zh-CN" altLang="en-US" dirty="0">
                <a:solidFill>
                  <a:srgbClr val="000099"/>
                </a:solidFill>
                <a:latin typeface="Times New Roman" panose="02020603050405020304" pitchFamily="18" charset="0"/>
                <a:ea typeface="华文中宋" panose="02010600040101010101" pitchFamily="2" charset="-122"/>
              </a:rPr>
              <a:t>平均应力为常数</a:t>
            </a:r>
            <a:r>
              <a:rPr lang="en-US" altLang="zh-CN" i="1">
                <a:solidFill>
                  <a:srgbClr val="000099"/>
                </a:solidFill>
                <a:latin typeface="Times New Roman" panose="02020603050405020304" pitchFamily="18" charset="0"/>
                <a:ea typeface="华文中宋" panose="02010600040101010101" pitchFamily="2" charset="-122"/>
              </a:rPr>
              <a:t>σ</a:t>
            </a:r>
            <a:r>
              <a:rPr lang="en-US" altLang="zh-CN" baseline="-25000">
                <a:solidFill>
                  <a:srgbClr val="000099"/>
                </a:solidFill>
                <a:latin typeface="Times New Roman" panose="02020603050405020304" pitchFamily="18" charset="0"/>
                <a:ea typeface="华文中宋" panose="02010600040101010101" pitchFamily="2" charset="-122"/>
              </a:rPr>
              <a:t>m</a:t>
            </a:r>
            <a:r>
              <a:rPr lang="en-US" altLang="zh-CN" i="1">
                <a:solidFill>
                  <a:srgbClr val="000099"/>
                </a:solidFill>
                <a:latin typeface="Times New Roman" panose="02020603050405020304" pitchFamily="18" charset="0"/>
                <a:ea typeface="华文中宋" panose="02010600040101010101" pitchFamily="2" charset="-122"/>
              </a:rPr>
              <a:t>=C</a:t>
            </a:r>
            <a:endParaRPr lang="en-US" altLang="zh-CN">
              <a:solidFill>
                <a:srgbClr val="000099"/>
              </a:solidFill>
              <a:latin typeface="Times New Roman" panose="02020603050405020304" pitchFamily="18" charset="0"/>
              <a:ea typeface="华文中宋" panose="02010600040101010101" pitchFamily="2" charset="-122"/>
            </a:endParaRPr>
          </a:p>
          <a:p>
            <a:pPr algn="l">
              <a:lnSpc>
                <a:spcPct val="120000"/>
              </a:lnSpc>
              <a:buClr>
                <a:srgbClr val="000099"/>
              </a:buClr>
              <a:buSzPct val="80000"/>
              <a:buBlip>
                <a:blip r:embed="rId2"/>
              </a:buBlip>
            </a:pPr>
            <a:r>
              <a:rPr lang="en-US" altLang="zh-CN" dirty="0">
                <a:solidFill>
                  <a:srgbClr val="000099"/>
                </a:solidFill>
                <a:latin typeface="Times New Roman" panose="02020603050405020304" pitchFamily="18" charset="0"/>
                <a:ea typeface="华文中宋" panose="02010600040101010101" pitchFamily="2" charset="-122"/>
              </a:rPr>
              <a:t> </a:t>
            </a:r>
            <a:r>
              <a:rPr lang="zh-CN" altLang="en-US" dirty="0">
                <a:solidFill>
                  <a:srgbClr val="000099"/>
                </a:solidFill>
                <a:latin typeface="Times New Roman" panose="02020603050405020304" pitchFamily="18" charset="0"/>
                <a:ea typeface="华文中宋" panose="02010600040101010101" pitchFamily="2" charset="-122"/>
              </a:rPr>
              <a:t>最小应力为常数</a:t>
            </a:r>
            <a:r>
              <a:rPr lang="en-US" altLang="zh-CN" i="1">
                <a:solidFill>
                  <a:srgbClr val="000099"/>
                </a:solidFill>
                <a:latin typeface="Times New Roman" panose="02020603050405020304" pitchFamily="18" charset="0"/>
                <a:ea typeface="华文中宋" panose="02010600040101010101" pitchFamily="2" charset="-122"/>
              </a:rPr>
              <a:t>σ</a:t>
            </a:r>
            <a:r>
              <a:rPr lang="en-US" altLang="zh-CN" baseline="-25000">
                <a:solidFill>
                  <a:srgbClr val="000099"/>
                </a:solidFill>
                <a:latin typeface="Times New Roman" panose="02020603050405020304" pitchFamily="18" charset="0"/>
                <a:ea typeface="华文中宋" panose="02010600040101010101" pitchFamily="2" charset="-122"/>
              </a:rPr>
              <a:t>min</a:t>
            </a:r>
            <a:r>
              <a:rPr lang="en-US" altLang="zh-CN" i="1">
                <a:solidFill>
                  <a:srgbClr val="000099"/>
                </a:solidFill>
                <a:latin typeface="Times New Roman" panose="02020603050405020304" pitchFamily="18" charset="0"/>
                <a:ea typeface="华文中宋" panose="02010600040101010101" pitchFamily="2" charset="-122"/>
              </a:rPr>
              <a:t>=C</a:t>
            </a:r>
            <a:endParaRPr lang="en-US" altLang="zh-CN" i="1">
              <a:solidFill>
                <a:srgbClr val="000099"/>
              </a:solidFill>
              <a:latin typeface="Times New Roman" panose="02020603050405020304" pitchFamily="18" charset="0"/>
              <a:ea typeface="华文中宋" panose="02010600040101010101" pitchFamily="2" charset="-122"/>
            </a:endParaRPr>
          </a:p>
        </p:txBody>
      </p:sp>
      <p:graphicFrame>
        <p:nvGraphicFramePr>
          <p:cNvPr id="68629" name="对象 68628">
            <a:hlinkClick r:id="" action="ppaction://ole?verb=">
              <a:snd r:embed="rId3" name="camera.wav"/>
            </a:hlinkClick>
          </p:cNvPr>
          <p:cNvGraphicFramePr/>
          <p:nvPr/>
        </p:nvGraphicFramePr>
        <p:xfrm>
          <a:off x="8134351" y="6160136"/>
          <a:ext cx="427355" cy="558165"/>
        </p:xfrm>
        <a:graphic>
          <a:graphicData uri="http://schemas.openxmlformats.org/presentationml/2006/ole">
            <mc:AlternateContent xmlns:mc="http://schemas.openxmlformats.org/markup-compatibility/2006">
              <mc:Choice xmlns:v="urn:schemas-microsoft-com:vml" Requires="v">
                <p:oleObj spid="_x0000_s3079" name="" r:id="rId4" imgW="558800" imgH="723900" progId="Package">
                  <p:embed/>
                </p:oleObj>
              </mc:Choice>
              <mc:Fallback>
                <p:oleObj name="" r:id="rId4" imgW="558800" imgH="723900" progId="Package">
                  <p:embed/>
                  <p:pic>
                    <p:nvPicPr>
                      <p:cNvPr id="0" name="图片 3078"/>
                      <p:cNvPicPr/>
                      <p:nvPr/>
                    </p:nvPicPr>
                    <p:blipFill>
                      <a:blip r:embed="rId5"/>
                      <a:stretch>
                        <a:fillRect/>
                      </a:stretch>
                    </p:blipFill>
                    <p:spPr>
                      <a:xfrm>
                        <a:off x="8134351" y="6160136"/>
                        <a:ext cx="427355" cy="558165"/>
                      </a:xfrm>
                      <a:prstGeom prst="rect">
                        <a:avLst/>
                      </a:prstGeom>
                      <a:noFill/>
                      <a:ln w="38100">
                        <a:noFill/>
                        <a:miter/>
                      </a:ln>
                    </p:spPr>
                  </p:pic>
                </p:oleObj>
              </mc:Fallback>
            </mc:AlternateContent>
          </a:graphicData>
        </a:graphic>
      </p:graphicFrame>
      <p:sp>
        <p:nvSpPr>
          <p:cNvPr id="68624" name="矩形 68623"/>
          <p:cNvSpPr/>
          <p:nvPr/>
        </p:nvSpPr>
        <p:spPr>
          <a:xfrm>
            <a:off x="-64770" y="2277110"/>
            <a:ext cx="5574030" cy="978535"/>
          </a:xfrm>
          <a:prstGeom prst="rect">
            <a:avLst/>
          </a:prstGeom>
          <a:noFill/>
          <a:ln w="9525">
            <a:noFill/>
          </a:ln>
        </p:spPr>
        <p:txBody>
          <a:bodyPr wrap="square" lIns="90000" tIns="46800" rIns="90000" bIns="46800">
            <a:spAutoFit/>
          </a:bodyPr>
          <a:p>
            <a:pPr algn="l">
              <a:lnSpc>
                <a:spcPct val="120000"/>
              </a:lnSpc>
            </a:pPr>
            <a:r>
              <a:rPr lang="zh-CN" altLang="en-US" dirty="0">
                <a:solidFill>
                  <a:srgbClr val="000099"/>
                </a:solidFill>
                <a:latin typeface="华文中宋" panose="02010600040101010101" pitchFamily="2" charset="-122"/>
                <a:ea typeface="华文中宋" panose="02010600040101010101" pitchFamily="2" charset="-122"/>
              </a:rPr>
              <a:t>　相应的疲劳极限应力应是极限应力曲线上的某一个点所代表的应力　     。</a:t>
            </a:r>
            <a:endParaRPr lang="zh-CN" altLang="en-US" dirty="0">
              <a:solidFill>
                <a:srgbClr val="000099"/>
              </a:solidFill>
              <a:latin typeface="华文中宋" panose="02010600040101010101" pitchFamily="2" charset="-122"/>
              <a:ea typeface="华文中宋" panose="02010600040101010101" pitchFamily="2" charset="-122"/>
            </a:endParaRPr>
          </a:p>
        </p:txBody>
      </p:sp>
      <p:sp>
        <p:nvSpPr>
          <p:cNvPr id="68638" name="文本框 68637"/>
          <p:cNvSpPr txBox="1"/>
          <p:nvPr/>
        </p:nvSpPr>
        <p:spPr>
          <a:xfrm>
            <a:off x="-64770" y="3104515"/>
            <a:ext cx="5128260" cy="461645"/>
          </a:xfrm>
          <a:prstGeom prst="rect">
            <a:avLst/>
          </a:prstGeom>
          <a:noFill/>
          <a:ln w="9525">
            <a:noFill/>
          </a:ln>
        </p:spPr>
        <p:txBody>
          <a:bodyPr wrap="none" lIns="90000" tIns="46800" rIns="90000" bIns="46800" anchor="t">
            <a:spAutoFit/>
          </a:bodyPr>
          <a:p>
            <a:pPr algn="l"/>
            <a:r>
              <a:rPr lang="en-US" altLang="zh-CN" dirty="0">
                <a:solidFill>
                  <a:srgbClr val="000099"/>
                </a:solidFill>
                <a:latin typeface="Tahoma" panose="020B0604030504040204" pitchFamily="34" charset="0"/>
                <a:ea typeface="华文中宋" panose="02010600040101010101" pitchFamily="2" charset="-122"/>
              </a:rPr>
              <a:t>    </a:t>
            </a:r>
            <a:r>
              <a:rPr lang="zh-CN" altLang="en-US" dirty="0">
                <a:solidFill>
                  <a:srgbClr val="000099"/>
                </a:solidFill>
                <a:latin typeface="Tahoma" panose="020B0604030504040204" pitchFamily="34" charset="0"/>
                <a:ea typeface="华文中宋" panose="02010600040101010101" pitchFamily="2" charset="-122"/>
              </a:rPr>
              <a:t>计算安全系数及疲劳强度条件为：</a:t>
            </a:r>
            <a:endParaRPr lang="zh-CN" altLang="en-US" dirty="0">
              <a:solidFill>
                <a:srgbClr val="000099"/>
              </a:solidFill>
              <a:latin typeface="Tahoma" panose="020B0604030504040204" pitchFamily="34" charset="0"/>
              <a:ea typeface="华文中宋" panose="02010600040101010101" pitchFamily="2" charset="-122"/>
            </a:endParaRPr>
          </a:p>
        </p:txBody>
      </p:sp>
      <p:graphicFrame>
        <p:nvGraphicFramePr>
          <p:cNvPr id="2" name="对象 1">
            <a:hlinkClick r:id="" action="ppaction://ole?verb="/>
          </p:cNvPr>
          <p:cNvGraphicFramePr>
            <a:graphicFrameLocks noChangeAspect="1"/>
          </p:cNvGraphicFramePr>
          <p:nvPr/>
        </p:nvGraphicFramePr>
        <p:xfrm>
          <a:off x="4008120" y="2823845"/>
          <a:ext cx="1127125" cy="431800"/>
        </p:xfrm>
        <a:graphic>
          <a:graphicData uri="http://schemas.openxmlformats.org/presentationml/2006/ole">
            <mc:AlternateContent xmlns:mc="http://schemas.openxmlformats.org/markup-compatibility/2006">
              <mc:Choice xmlns:v="urn:schemas-microsoft-com:vml" Requires="v">
                <p:oleObj spid="_x0000_s3073" name="" r:id="rId6" imgW="596900" imgH="228600" progId="Equation.KSEE3">
                  <p:embed/>
                </p:oleObj>
              </mc:Choice>
              <mc:Fallback>
                <p:oleObj name="" r:id="rId6" imgW="596900" imgH="228600" progId="Equation.KSEE3">
                  <p:embed/>
                  <p:pic>
                    <p:nvPicPr>
                      <p:cNvPr id="0" name="图片 3072"/>
                      <p:cNvPicPr/>
                      <p:nvPr/>
                    </p:nvPicPr>
                    <p:blipFill>
                      <a:blip r:embed="rId7"/>
                      <a:stretch>
                        <a:fillRect/>
                      </a:stretch>
                    </p:blipFill>
                    <p:spPr>
                      <a:xfrm>
                        <a:off x="4008120" y="2823845"/>
                        <a:ext cx="1127125" cy="43180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1292860" y="3569335"/>
          <a:ext cx="2858135" cy="765175"/>
        </p:xfrm>
        <a:graphic>
          <a:graphicData uri="http://schemas.openxmlformats.org/presentationml/2006/ole">
            <mc:AlternateContent xmlns:mc="http://schemas.openxmlformats.org/markup-compatibility/2006">
              <mc:Choice xmlns:v="urn:schemas-microsoft-com:vml" Requires="v">
                <p:oleObj spid="_x0000_s3074" name="" r:id="rId8" imgW="1612900" imgH="431800" progId="Equation.KSEE3">
                  <p:embed/>
                </p:oleObj>
              </mc:Choice>
              <mc:Fallback>
                <p:oleObj name="" r:id="rId8" imgW="1612900" imgH="431800" progId="Equation.KSEE3">
                  <p:embed/>
                  <p:pic>
                    <p:nvPicPr>
                      <p:cNvPr id="0" name="图片 3073"/>
                      <p:cNvPicPr/>
                      <p:nvPr/>
                    </p:nvPicPr>
                    <p:blipFill>
                      <a:blip r:embed="rId9"/>
                      <a:stretch>
                        <a:fillRect/>
                      </a:stretch>
                    </p:blipFill>
                    <p:spPr>
                      <a:xfrm>
                        <a:off x="1292860" y="3569335"/>
                        <a:ext cx="2858135" cy="765175"/>
                      </a:xfrm>
                      <a:prstGeom prst="rect">
                        <a:avLst/>
                      </a:prstGeom>
                    </p:spPr>
                  </p:pic>
                </p:oleObj>
              </mc:Fallback>
            </mc:AlternateContent>
          </a:graphicData>
        </a:graphic>
      </p:graphicFrame>
      <p:sp>
        <p:nvSpPr>
          <p:cNvPr id="198659" name="Text Box 3"/>
          <p:cNvSpPr txBox="1"/>
          <p:nvPr/>
        </p:nvSpPr>
        <p:spPr>
          <a:xfrm>
            <a:off x="2373630" y="116840"/>
            <a:ext cx="439610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机械零件的疲劳强度</a:t>
            </a:r>
            <a:endParaRPr lang="zh-CN" altLang="en-US" sz="3600" dirty="0">
              <a:solidFill>
                <a:srgbClr val="993300"/>
              </a:solidFill>
              <a:latin typeface="Tahoma" panose="020B0604030504040204" pitchFamily="34" charset="0"/>
              <a:ea typeface="楷体_GB2312" pitchFamily="49" charset="-122"/>
            </a:endParaRPr>
          </a:p>
        </p:txBody>
      </p:sp>
      <p:grpSp>
        <p:nvGrpSpPr>
          <p:cNvPr id="4" name="组合 3"/>
          <p:cNvGrpSpPr/>
          <p:nvPr/>
        </p:nvGrpSpPr>
        <p:grpSpPr>
          <a:xfrm>
            <a:off x="7006590" y="6287135"/>
            <a:ext cx="927735" cy="304800"/>
            <a:chOff x="11277" y="10117"/>
            <a:chExt cx="1461" cy="480"/>
          </a:xfrm>
        </p:grpSpPr>
        <p:sp>
          <p:nvSpPr>
            <p:cNvPr id="67609" name="文本框 67608"/>
            <p:cNvSpPr txBox="1"/>
            <p:nvPr/>
          </p:nvSpPr>
          <p:spPr>
            <a:xfrm>
              <a:off x="11277" y="10117"/>
              <a:ext cx="1410" cy="480"/>
            </a:xfrm>
            <a:prstGeom prst="rect">
              <a:avLst/>
            </a:prstGeom>
            <a:noFill/>
            <a:ln w="9525">
              <a:noFill/>
            </a:ln>
          </p:spPr>
          <p:txBody>
            <a:bodyPr wrap="none" anchor="t">
              <a:spAutoFit/>
            </a:bodyPr>
            <a:p>
              <a:r>
                <a:rPr lang="zh-CN" altLang="en-US" sz="1400" dirty="0">
                  <a:solidFill>
                    <a:srgbClr val="CC3300"/>
                  </a:solidFill>
                  <a:latin typeface="Times New Roman" panose="02020603050405020304" pitchFamily="18" charset="0"/>
                  <a:ea typeface="华文中宋" panose="02010600040101010101" pitchFamily="2" charset="-122"/>
                </a:rPr>
                <a:t>详细介绍</a:t>
              </a:r>
              <a:endParaRPr lang="zh-CN" altLang="en-US" sz="1400">
                <a:solidFill>
                  <a:srgbClr val="CC3300"/>
                </a:solidFill>
                <a:latin typeface="Times New Roman" panose="02020603050405020304" pitchFamily="18" charset="0"/>
                <a:ea typeface="华文中宋" panose="02010600040101010101" pitchFamily="2" charset="-122"/>
              </a:endParaRPr>
            </a:p>
          </p:txBody>
        </p:sp>
        <p:pic>
          <p:nvPicPr>
            <p:cNvPr id="69666" name="图片 69665" descr="arrow_2"/>
            <p:cNvPicPr>
              <a:picLocks noChangeAspect="1"/>
            </p:cNvPicPr>
            <p:nvPr/>
          </p:nvPicPr>
          <p:blipFill>
            <a:blip r:embed="rId10"/>
            <a:stretch>
              <a:fillRect/>
            </a:stretch>
          </p:blipFill>
          <p:spPr>
            <a:xfrm>
              <a:off x="12596" y="10217"/>
              <a:ext cx="143" cy="253"/>
            </a:xfrm>
            <a:prstGeom prst="rect">
              <a:avLst/>
            </a:prstGeom>
            <a:noFill/>
            <a:ln w="9525">
              <a:noFill/>
            </a:ln>
          </p:spPr>
        </p:pic>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0-#ppt_w/2"/>
                                          </p:val>
                                        </p:tav>
                                        <p:tav tm="100000">
                                          <p:val>
                                            <p:strVal val="#ppt_x"/>
                                          </p:val>
                                        </p:tav>
                                      </p:tavLst>
                                    </p:anim>
                                    <p:anim calcmode="lin" valueType="num">
                                      <p:cBhvr additive="base">
                                        <p:cTn id="8"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8616"/>
                                        </p:tgtEl>
                                        <p:attrNameLst>
                                          <p:attrName>style.visibility</p:attrName>
                                        </p:attrNameLst>
                                      </p:cBhvr>
                                      <p:to>
                                        <p:strVal val="visible"/>
                                      </p:to>
                                    </p:set>
                                    <p:animEffect transition="in" filter="blinds(horizontal)">
                                      <p:cBhvr>
                                        <p:cTn id="13" dur="500"/>
                                        <p:tgtEl>
                                          <p:spTgt spid="68616"/>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68636"/>
                                        </p:tgtEl>
                                        <p:attrNameLst>
                                          <p:attrName>style.visibility</p:attrName>
                                        </p:attrNameLst>
                                      </p:cBhvr>
                                      <p:to>
                                        <p:strVal val="visible"/>
                                      </p:to>
                                    </p:set>
                                    <p:animEffect transition="in" filter="diamond(in)">
                                      <p:cBhvr>
                                        <p:cTn id="18" dur="500"/>
                                        <p:tgtEl>
                                          <p:spTgt spid="6863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8624"/>
                                        </p:tgtEl>
                                        <p:attrNameLst>
                                          <p:attrName>style.visibility</p:attrName>
                                        </p:attrNameLst>
                                      </p:cBhvr>
                                      <p:to>
                                        <p:strVal val="visible"/>
                                      </p:to>
                                    </p:set>
                                    <p:animEffect transition="in" filter="blinds(horizontal)">
                                      <p:cBhvr>
                                        <p:cTn id="23" dur="500"/>
                                        <p:tgtEl>
                                          <p:spTgt spid="6862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8638"/>
                                        </p:tgtEl>
                                        <p:attrNameLst>
                                          <p:attrName>style.visibility</p:attrName>
                                        </p:attrNameLst>
                                      </p:cBhvr>
                                      <p:to>
                                        <p:strVal val="visible"/>
                                      </p:to>
                                    </p:set>
                                    <p:animEffect transition="in" filter="blinds(horizontal)">
                                      <p:cBhvr>
                                        <p:cTn id="33" dur="500"/>
                                        <p:tgtEl>
                                          <p:spTgt spid="68638"/>
                                        </p:tgtEl>
                                      </p:cBhvr>
                                    </p:animEffect>
                                  </p:childTnLst>
                                </p:cTn>
                              </p:par>
                              <p:par>
                                <p:cTn id="34" presetID="3" presetClass="entr" presetSubtype="1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8622"/>
                                        </p:tgtEl>
                                        <p:attrNameLst>
                                          <p:attrName>style.visibility</p:attrName>
                                        </p:attrNameLst>
                                      </p:cBhvr>
                                      <p:to>
                                        <p:strVal val="visible"/>
                                      </p:to>
                                    </p:set>
                                    <p:animEffect transition="in" filter="blinds(horizontal)">
                                      <p:cBhvr>
                                        <p:cTn id="41" dur="500"/>
                                        <p:tgtEl>
                                          <p:spTgt spid="686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8628"/>
                                        </p:tgtEl>
                                        <p:attrNameLst>
                                          <p:attrName>style.visibility</p:attrName>
                                        </p:attrNameLst>
                                      </p:cBhvr>
                                      <p:to>
                                        <p:strVal val="visible"/>
                                      </p:to>
                                    </p:set>
                                    <p:animEffect transition="in" filter="wipe(left)">
                                      <p:cBhvr>
                                        <p:cTn id="46" dur="500"/>
                                        <p:tgtEl>
                                          <p:spTgt spid="6862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68629"/>
                                        </p:tgtEl>
                                        <p:attrNameLst>
                                          <p:attrName>style.visibility</p:attrName>
                                        </p:attrNameLst>
                                      </p:cBhvr>
                                      <p:to>
                                        <p:strVal val="visible"/>
                                      </p:to>
                                    </p:set>
                                    <p:anim calcmode="lin" valueType="num">
                                      <p:cBhvr additive="base">
                                        <p:cTn id="51" dur="500" fill="hold"/>
                                        <p:tgtEl>
                                          <p:spTgt spid="68629"/>
                                        </p:tgtEl>
                                        <p:attrNameLst>
                                          <p:attrName>ppt_x</p:attrName>
                                        </p:attrNameLst>
                                      </p:cBhvr>
                                      <p:tavLst>
                                        <p:tav tm="0">
                                          <p:val>
                                            <p:strVal val="1+#ppt_w/2"/>
                                          </p:val>
                                        </p:tav>
                                        <p:tav tm="100000">
                                          <p:val>
                                            <p:strVal val="#ppt_x"/>
                                          </p:val>
                                        </p:tav>
                                      </p:tavLst>
                                    </p:anim>
                                    <p:anim calcmode="lin" valueType="num">
                                      <p:cBhvr additive="base">
                                        <p:cTn id="52" dur="500" fill="hold"/>
                                        <p:tgtEl>
                                          <p:spTgt spid="68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68616" grpId="0"/>
      <p:bldP spid="68624" grpId="0"/>
      <p:bldP spid="68638" grpId="0"/>
      <p:bldP spid="68622" grpId="0"/>
      <p:bldP spid="686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2949" name="图片 82948" descr="DSCN0572"/>
          <p:cNvPicPr>
            <a:picLocks noChangeAspect="1"/>
          </p:cNvPicPr>
          <p:nvPr/>
        </p:nvPicPr>
        <p:blipFill>
          <a:blip r:embed="rId1">
            <a:lum contrast="54000"/>
          </a:blip>
          <a:srcRect l="21207" t="48000" r="23274" b="28184"/>
          <a:stretch>
            <a:fillRect/>
          </a:stretch>
        </p:blipFill>
        <p:spPr>
          <a:xfrm>
            <a:off x="0" y="1737360"/>
            <a:ext cx="9144000" cy="2939732"/>
          </a:xfrm>
          <a:prstGeom prst="rect">
            <a:avLst/>
          </a:prstGeom>
          <a:noFill/>
          <a:ln w="9525">
            <a:noFill/>
          </a:ln>
        </p:spPr>
      </p:pic>
      <p:sp>
        <p:nvSpPr>
          <p:cNvPr id="198659" name="Text Box 3"/>
          <p:cNvSpPr txBox="1"/>
          <p:nvPr/>
        </p:nvSpPr>
        <p:spPr>
          <a:xfrm>
            <a:off x="2373630" y="116840"/>
            <a:ext cx="439610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机械零件的疲劳强度</a:t>
            </a:r>
            <a:endParaRPr lang="zh-CN" altLang="en-US" sz="3600" dirty="0">
              <a:solidFill>
                <a:srgbClr val="993300"/>
              </a:solidFill>
              <a:latin typeface="Tahoma" panose="020B060403050404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9"/>
                                        </p:tgtEl>
                                        <p:attrNameLst>
                                          <p:attrName>style.visibility</p:attrName>
                                        </p:attrNameLst>
                                      </p:cBhvr>
                                      <p:to>
                                        <p:strVal val="visible"/>
                                      </p:to>
                                    </p:set>
                                    <p:anim calcmode="lin" valueType="num">
                                      <p:cBhvr additive="base">
                                        <p:cTn id="7" dur="500" fill="hold"/>
                                        <p:tgtEl>
                                          <p:spTgt spid="82949"/>
                                        </p:tgtEl>
                                        <p:attrNameLst>
                                          <p:attrName>ppt_x</p:attrName>
                                        </p:attrNameLst>
                                      </p:cBhvr>
                                      <p:tavLst>
                                        <p:tav tm="0">
                                          <p:val>
                                            <p:strVal val="#ppt_x"/>
                                          </p:val>
                                        </p:tav>
                                        <p:tav tm="100000">
                                          <p:val>
                                            <p:strVal val="#ppt_x"/>
                                          </p:val>
                                        </p:tav>
                                      </p:tavLst>
                                    </p:anim>
                                    <p:anim calcmode="lin" valueType="num">
                                      <p:cBhvr additive="base">
                                        <p:cTn id="8" dur="500" fill="hold"/>
                                        <p:tgtEl>
                                          <p:spTgt spid="829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9463" name="组合 59462"/>
          <p:cNvGrpSpPr/>
          <p:nvPr/>
        </p:nvGrpSpPr>
        <p:grpSpPr>
          <a:xfrm>
            <a:off x="990600" y="1967865"/>
            <a:ext cx="3275965" cy="2321782"/>
            <a:chOff x="528" y="1104"/>
            <a:chExt cx="2592" cy="1749"/>
          </a:xfrm>
        </p:grpSpPr>
        <p:pic>
          <p:nvPicPr>
            <p:cNvPr id="59457" name="图片 59456" descr="F:\MDcai\Ch03\T.jpg"/>
            <p:cNvPicPr>
              <a:picLocks noChangeAspect="1"/>
            </p:cNvPicPr>
            <p:nvPr/>
          </p:nvPicPr>
          <p:blipFill>
            <a:blip r:embed="rId1"/>
            <a:stretch>
              <a:fillRect/>
            </a:stretch>
          </p:blipFill>
          <p:spPr>
            <a:xfrm>
              <a:off x="528" y="1104"/>
              <a:ext cx="2592" cy="1443"/>
            </a:xfrm>
            <a:prstGeom prst="rect">
              <a:avLst/>
            </a:prstGeom>
            <a:noFill/>
            <a:ln w="9525">
              <a:noFill/>
            </a:ln>
          </p:spPr>
        </p:pic>
        <p:sp>
          <p:nvSpPr>
            <p:cNvPr id="59462" name="文本框 59461"/>
            <p:cNvSpPr txBox="1"/>
            <p:nvPr/>
          </p:nvSpPr>
          <p:spPr>
            <a:xfrm>
              <a:off x="678" y="2505"/>
              <a:ext cx="2366" cy="348"/>
            </a:xfrm>
            <a:prstGeom prst="rect">
              <a:avLst/>
            </a:prstGeom>
            <a:noFill/>
            <a:ln w="9525">
              <a:noFill/>
            </a:ln>
          </p:spPr>
          <p:txBody>
            <a:bodyPr wrap="square" lIns="90000" tIns="46800" rIns="90000" bIns="46800" anchor="t">
              <a:spAutoFit/>
            </a:bodyPr>
            <a:p>
              <a:pPr algn="l"/>
              <a:r>
                <a:rPr lang="zh-CN" altLang="en-US" dirty="0">
                  <a:solidFill>
                    <a:srgbClr val="000099"/>
                  </a:solidFill>
                  <a:latin typeface="Tahoma" panose="020B0604030504040204" pitchFamily="34" charset="0"/>
                  <a:ea typeface="华文中宋" panose="02010600040101010101" pitchFamily="2" charset="-122"/>
                </a:rPr>
                <a:t>规律性不稳定变应力</a:t>
              </a:r>
              <a:endParaRPr lang="zh-CN" altLang="en-US" dirty="0">
                <a:solidFill>
                  <a:srgbClr val="000099"/>
                </a:solidFill>
                <a:latin typeface="Tahoma" panose="020B0604030504040204" pitchFamily="34" charset="0"/>
                <a:ea typeface="华文中宋" panose="02010600040101010101" pitchFamily="2" charset="-122"/>
              </a:endParaRPr>
            </a:p>
          </p:txBody>
        </p:sp>
      </p:grpSp>
      <p:sp>
        <p:nvSpPr>
          <p:cNvPr id="59417" name="矩形 59416"/>
          <p:cNvSpPr/>
          <p:nvPr/>
        </p:nvSpPr>
        <p:spPr>
          <a:xfrm>
            <a:off x="203835" y="826770"/>
            <a:ext cx="5688330" cy="461645"/>
          </a:xfrm>
          <a:prstGeom prst="rect">
            <a:avLst/>
          </a:prstGeom>
          <a:noFill/>
          <a:ln w="9525">
            <a:noFill/>
          </a:ln>
        </p:spPr>
        <p:txBody>
          <a:bodyPr wrap="none" lIns="90000" tIns="46800" rIns="90000" bIns="46800" anchor="t">
            <a:spAutoFit/>
          </a:bodyPr>
          <a:p>
            <a:pPr algn="l"/>
            <a:r>
              <a:rPr lang="zh-CN" altLang="en-US" dirty="0">
                <a:solidFill>
                  <a:srgbClr val="000099"/>
                </a:solidFill>
                <a:latin typeface="Tahoma" panose="020B0604030504040204" pitchFamily="34" charset="0"/>
                <a:ea typeface="华文中宋" panose="02010600040101010101" pitchFamily="2" charset="-122"/>
              </a:rPr>
              <a:t>三、单向不稳定变应力时的疲劳强度计算</a:t>
            </a:r>
            <a:endParaRPr lang="zh-CN" altLang="en-US" dirty="0">
              <a:solidFill>
                <a:srgbClr val="000099"/>
              </a:solidFill>
              <a:latin typeface="Tahoma" panose="020B0604030504040204" pitchFamily="34" charset="0"/>
              <a:ea typeface="华文中宋" panose="02010600040101010101" pitchFamily="2" charset="-122"/>
            </a:endParaRPr>
          </a:p>
        </p:txBody>
      </p:sp>
      <p:sp>
        <p:nvSpPr>
          <p:cNvPr id="59424" name="矩形 59423"/>
          <p:cNvSpPr/>
          <p:nvPr/>
        </p:nvSpPr>
        <p:spPr>
          <a:xfrm>
            <a:off x="-28575" y="4146550"/>
            <a:ext cx="9233535" cy="1447800"/>
          </a:xfrm>
          <a:prstGeom prst="rect">
            <a:avLst/>
          </a:prstGeom>
          <a:noFill/>
          <a:ln w="9525">
            <a:noFill/>
          </a:ln>
        </p:spPr>
        <p:txBody>
          <a:bodyPr lIns="90000" tIns="46800" rIns="90000" bIns="46800" anchor="ctr"/>
          <a:p>
            <a:pPr algn="l">
              <a:lnSpc>
                <a:spcPct val="120000"/>
              </a:lnSpc>
            </a:pPr>
            <a:r>
              <a:rPr lang="zh-CN" altLang="en-US" dirty="0">
                <a:solidFill>
                  <a:srgbClr val="000099"/>
                </a:solidFill>
                <a:latin typeface="Times New Roman" panose="02020603050405020304" pitchFamily="18" charset="0"/>
                <a:ea typeface="华文中宋" panose="02010600040101010101" pitchFamily="2" charset="-122"/>
              </a:rPr>
              <a:t>　若</a:t>
            </a:r>
            <a:r>
              <a:rPr lang="zh-CN" altLang="en-US" dirty="0">
                <a:solidFill>
                  <a:srgbClr val="C00000"/>
                </a:solidFill>
                <a:latin typeface="Times New Roman" panose="02020603050405020304" pitchFamily="18" charset="0"/>
                <a:ea typeface="华文中宋" panose="02010600040101010101" pitchFamily="2" charset="-122"/>
              </a:rPr>
              <a:t>应力每循环一次都对材料的破坏起相同的作用</a:t>
            </a:r>
            <a:r>
              <a:rPr lang="zh-CN" altLang="en-US" dirty="0">
                <a:solidFill>
                  <a:srgbClr val="000099"/>
                </a:solidFill>
                <a:latin typeface="Times New Roman" panose="02020603050405020304" pitchFamily="18" charset="0"/>
                <a:ea typeface="华文中宋" panose="02010600040101010101" pitchFamily="2" charset="-122"/>
              </a:rPr>
              <a:t>，则应力 </a:t>
            </a:r>
            <a:r>
              <a:rPr lang="en-US" altLang="zh-CN" i="1">
                <a:solidFill>
                  <a:srgbClr val="000099"/>
                </a:solidFill>
                <a:latin typeface="Times New Roman" panose="02020603050405020304" pitchFamily="18" charset="0"/>
                <a:ea typeface="华文中宋" panose="02010600040101010101" pitchFamily="2" charset="-122"/>
              </a:rPr>
              <a:t>σ</a:t>
            </a:r>
            <a:r>
              <a:rPr lang="en-US" altLang="zh-CN" baseline="-25000">
                <a:solidFill>
                  <a:srgbClr val="000099"/>
                </a:solidFill>
                <a:latin typeface="Times New Roman" panose="02020603050405020304" pitchFamily="18" charset="0"/>
                <a:ea typeface="华文中宋" panose="02010600040101010101" pitchFamily="2" charset="-122"/>
              </a:rPr>
              <a:t>1 </a:t>
            </a:r>
            <a:r>
              <a:rPr lang="zh-CN" altLang="en-US" dirty="0">
                <a:solidFill>
                  <a:srgbClr val="000099"/>
                </a:solidFill>
                <a:latin typeface="Times New Roman" panose="02020603050405020304" pitchFamily="18" charset="0"/>
                <a:ea typeface="华文中宋" panose="02010600040101010101" pitchFamily="2" charset="-122"/>
              </a:rPr>
              <a:t>每循环一次对材料的损伤率为</a:t>
            </a:r>
            <a:r>
              <a:rPr lang="en-US" altLang="zh-CN" dirty="0">
                <a:solidFill>
                  <a:srgbClr val="000099"/>
                </a:solidFill>
                <a:latin typeface="Times New Roman" panose="02020603050405020304" pitchFamily="18" charset="0"/>
                <a:ea typeface="华文中宋" panose="02010600040101010101" pitchFamily="2" charset="-122"/>
              </a:rPr>
              <a:t>1/</a:t>
            </a:r>
            <a:r>
              <a:rPr lang="en-US" altLang="zh-CN" i="1">
                <a:solidFill>
                  <a:srgbClr val="000099"/>
                </a:solidFill>
                <a:latin typeface="Times New Roman" panose="02020603050405020304" pitchFamily="18" charset="0"/>
                <a:ea typeface="华文中宋" panose="02010600040101010101" pitchFamily="2" charset="-122"/>
              </a:rPr>
              <a:t>N</a:t>
            </a:r>
            <a:r>
              <a:rPr lang="en-US" altLang="zh-CN" baseline="-25000">
                <a:solidFill>
                  <a:srgbClr val="000099"/>
                </a:solidFill>
                <a:latin typeface="Times New Roman" panose="02020603050405020304" pitchFamily="18" charset="0"/>
                <a:ea typeface="华文中宋" panose="02010600040101010101" pitchFamily="2" charset="-122"/>
              </a:rPr>
              <a:t>1</a:t>
            </a:r>
            <a:r>
              <a:rPr lang="zh-CN" altLang="en-US" dirty="0">
                <a:solidFill>
                  <a:srgbClr val="000099"/>
                </a:solidFill>
                <a:latin typeface="Times New Roman" panose="02020603050405020304" pitchFamily="18" charset="0"/>
                <a:ea typeface="华文中宋" panose="02010600040101010101" pitchFamily="2" charset="-122"/>
              </a:rPr>
              <a:t>，而循环了</a:t>
            </a:r>
            <a:r>
              <a:rPr lang="en-US" altLang="zh-CN" i="1">
                <a:solidFill>
                  <a:srgbClr val="000099"/>
                </a:solidFill>
                <a:latin typeface="Times New Roman" panose="02020603050405020304" pitchFamily="18" charset="0"/>
                <a:ea typeface="华文中宋" panose="02010600040101010101" pitchFamily="2" charset="-122"/>
              </a:rPr>
              <a:t>n</a:t>
            </a:r>
            <a:r>
              <a:rPr lang="en-US" altLang="zh-CN" baseline="-25000">
                <a:solidFill>
                  <a:srgbClr val="000099"/>
                </a:solidFill>
                <a:latin typeface="Times New Roman" panose="02020603050405020304" pitchFamily="18" charset="0"/>
                <a:ea typeface="华文中宋" panose="02010600040101010101" pitchFamily="2" charset="-122"/>
              </a:rPr>
              <a:t>1</a:t>
            </a:r>
            <a:r>
              <a:rPr lang="zh-CN" altLang="en-US" dirty="0">
                <a:solidFill>
                  <a:srgbClr val="000099"/>
                </a:solidFill>
                <a:latin typeface="Times New Roman" panose="02020603050405020304" pitchFamily="18" charset="0"/>
                <a:ea typeface="华文中宋" panose="02010600040101010101" pitchFamily="2" charset="-122"/>
              </a:rPr>
              <a:t>次的</a:t>
            </a:r>
            <a:r>
              <a:rPr lang="en-US" altLang="zh-CN" i="1">
                <a:solidFill>
                  <a:srgbClr val="000099"/>
                </a:solidFill>
                <a:latin typeface="Times New Roman" panose="02020603050405020304" pitchFamily="18" charset="0"/>
                <a:ea typeface="华文中宋" panose="02010600040101010101" pitchFamily="2" charset="-122"/>
              </a:rPr>
              <a:t>σ</a:t>
            </a:r>
            <a:r>
              <a:rPr lang="en-US" altLang="zh-CN" baseline="-25000">
                <a:solidFill>
                  <a:srgbClr val="000099"/>
                </a:solidFill>
                <a:latin typeface="Times New Roman" panose="02020603050405020304" pitchFamily="18" charset="0"/>
                <a:ea typeface="华文中宋" panose="02010600040101010101" pitchFamily="2" charset="-122"/>
              </a:rPr>
              <a:t>1</a:t>
            </a:r>
            <a:r>
              <a:rPr lang="zh-CN" altLang="en-US" dirty="0">
                <a:solidFill>
                  <a:srgbClr val="000099"/>
                </a:solidFill>
                <a:latin typeface="Times New Roman" panose="02020603050405020304" pitchFamily="18" charset="0"/>
                <a:ea typeface="华文中宋" panose="02010600040101010101" pitchFamily="2" charset="-122"/>
              </a:rPr>
              <a:t>对材料的损伤率为</a:t>
            </a:r>
            <a:r>
              <a:rPr lang="en-US" altLang="zh-CN" i="1">
                <a:solidFill>
                  <a:srgbClr val="000099"/>
                </a:solidFill>
                <a:latin typeface="Times New Roman" panose="02020603050405020304" pitchFamily="18" charset="0"/>
                <a:ea typeface="华文中宋" panose="02010600040101010101" pitchFamily="2" charset="-122"/>
              </a:rPr>
              <a:t>n</a:t>
            </a:r>
            <a:r>
              <a:rPr lang="en-US" altLang="zh-CN" baseline="-25000">
                <a:solidFill>
                  <a:srgbClr val="000099"/>
                </a:solidFill>
                <a:latin typeface="Times New Roman" panose="02020603050405020304" pitchFamily="18" charset="0"/>
                <a:ea typeface="华文中宋" panose="02010600040101010101" pitchFamily="2" charset="-122"/>
              </a:rPr>
              <a:t>1</a:t>
            </a:r>
            <a:r>
              <a:rPr lang="en-US" altLang="zh-CN">
                <a:solidFill>
                  <a:srgbClr val="000099"/>
                </a:solidFill>
                <a:latin typeface="Times New Roman" panose="02020603050405020304" pitchFamily="18" charset="0"/>
                <a:ea typeface="华文中宋" panose="02010600040101010101" pitchFamily="2" charset="-122"/>
              </a:rPr>
              <a:t>/</a:t>
            </a:r>
            <a:r>
              <a:rPr lang="en-US" altLang="zh-CN" i="1">
                <a:solidFill>
                  <a:srgbClr val="000099"/>
                </a:solidFill>
                <a:latin typeface="Times New Roman" panose="02020603050405020304" pitchFamily="18" charset="0"/>
                <a:ea typeface="华文中宋" panose="02010600040101010101" pitchFamily="2" charset="-122"/>
              </a:rPr>
              <a:t>N</a:t>
            </a:r>
            <a:r>
              <a:rPr lang="en-US" altLang="zh-CN" baseline="-25000">
                <a:solidFill>
                  <a:srgbClr val="000099"/>
                </a:solidFill>
                <a:latin typeface="Times New Roman" panose="02020603050405020304" pitchFamily="18" charset="0"/>
                <a:ea typeface="华文中宋" panose="02010600040101010101" pitchFamily="2" charset="-122"/>
              </a:rPr>
              <a:t>1</a:t>
            </a:r>
            <a:r>
              <a:rPr lang="zh-CN" altLang="en-US" dirty="0">
                <a:solidFill>
                  <a:srgbClr val="000099"/>
                </a:solidFill>
                <a:latin typeface="Times New Roman" panose="02020603050405020304" pitchFamily="18" charset="0"/>
                <a:ea typeface="华文中宋" panose="02010600040101010101" pitchFamily="2" charset="-122"/>
              </a:rPr>
              <a:t>。如此类推，循环了</a:t>
            </a:r>
            <a:r>
              <a:rPr lang="en-US" altLang="zh-CN" i="1">
                <a:solidFill>
                  <a:srgbClr val="000099"/>
                </a:solidFill>
                <a:latin typeface="Times New Roman" panose="02020603050405020304" pitchFamily="18" charset="0"/>
                <a:ea typeface="华文中宋" panose="02010600040101010101" pitchFamily="2" charset="-122"/>
              </a:rPr>
              <a:t>n</a:t>
            </a:r>
            <a:r>
              <a:rPr lang="en-US" altLang="zh-CN" baseline="-25000">
                <a:solidFill>
                  <a:srgbClr val="000099"/>
                </a:solidFill>
                <a:latin typeface="Times New Roman" panose="02020603050405020304" pitchFamily="18" charset="0"/>
                <a:ea typeface="华文中宋" panose="02010600040101010101" pitchFamily="2" charset="-122"/>
              </a:rPr>
              <a:t>2</a:t>
            </a:r>
            <a:r>
              <a:rPr lang="zh-CN" altLang="en-US" dirty="0">
                <a:solidFill>
                  <a:srgbClr val="000099"/>
                </a:solidFill>
                <a:latin typeface="Times New Roman" panose="02020603050405020304" pitchFamily="18" charset="0"/>
                <a:ea typeface="华文中宋" panose="02010600040101010101" pitchFamily="2" charset="-122"/>
              </a:rPr>
              <a:t>次的</a:t>
            </a:r>
            <a:r>
              <a:rPr lang="en-US" altLang="zh-CN" i="1">
                <a:solidFill>
                  <a:srgbClr val="000099"/>
                </a:solidFill>
                <a:latin typeface="Times New Roman" panose="02020603050405020304" pitchFamily="18" charset="0"/>
                <a:ea typeface="华文中宋" panose="02010600040101010101" pitchFamily="2" charset="-122"/>
              </a:rPr>
              <a:t>σ</a:t>
            </a:r>
            <a:r>
              <a:rPr lang="en-US" altLang="zh-CN" baseline="-25000">
                <a:solidFill>
                  <a:srgbClr val="000099"/>
                </a:solidFill>
                <a:latin typeface="Times New Roman" panose="02020603050405020304" pitchFamily="18" charset="0"/>
                <a:ea typeface="华文中宋" panose="02010600040101010101" pitchFamily="2" charset="-122"/>
              </a:rPr>
              <a:t>2</a:t>
            </a:r>
            <a:r>
              <a:rPr lang="zh-CN" altLang="en-US" dirty="0">
                <a:solidFill>
                  <a:srgbClr val="000099"/>
                </a:solidFill>
                <a:latin typeface="Times New Roman" panose="02020603050405020304" pitchFamily="18" charset="0"/>
                <a:ea typeface="华文中宋" panose="02010600040101010101" pitchFamily="2" charset="-122"/>
              </a:rPr>
              <a:t>对材料的损伤率即为</a:t>
            </a:r>
            <a:r>
              <a:rPr lang="en-US" altLang="zh-CN" i="1">
                <a:solidFill>
                  <a:srgbClr val="000099"/>
                </a:solidFill>
                <a:latin typeface="Times New Roman" panose="02020603050405020304" pitchFamily="18" charset="0"/>
                <a:ea typeface="华文中宋" panose="02010600040101010101" pitchFamily="2" charset="-122"/>
              </a:rPr>
              <a:t>n</a:t>
            </a:r>
            <a:r>
              <a:rPr lang="en-US" altLang="zh-CN" baseline="-25000">
                <a:solidFill>
                  <a:srgbClr val="000099"/>
                </a:solidFill>
                <a:latin typeface="Times New Roman" panose="02020603050405020304" pitchFamily="18" charset="0"/>
                <a:ea typeface="华文中宋" panose="02010600040101010101" pitchFamily="2" charset="-122"/>
              </a:rPr>
              <a:t>2</a:t>
            </a:r>
            <a:r>
              <a:rPr lang="en-US" altLang="zh-CN">
                <a:solidFill>
                  <a:srgbClr val="000099"/>
                </a:solidFill>
                <a:latin typeface="Times New Roman" panose="02020603050405020304" pitchFamily="18" charset="0"/>
                <a:ea typeface="华文中宋" panose="02010600040101010101" pitchFamily="2" charset="-122"/>
              </a:rPr>
              <a:t>/</a:t>
            </a:r>
            <a:r>
              <a:rPr lang="en-US" altLang="zh-CN" i="1">
                <a:solidFill>
                  <a:srgbClr val="000099"/>
                </a:solidFill>
                <a:latin typeface="Times New Roman" panose="02020603050405020304" pitchFamily="18" charset="0"/>
                <a:ea typeface="华文中宋" panose="02010600040101010101" pitchFamily="2" charset="-122"/>
              </a:rPr>
              <a:t>N</a:t>
            </a:r>
            <a:r>
              <a:rPr lang="en-US" altLang="zh-CN" baseline="-25000">
                <a:solidFill>
                  <a:srgbClr val="000099"/>
                </a:solidFill>
                <a:latin typeface="Times New Roman" panose="02020603050405020304" pitchFamily="18" charset="0"/>
                <a:ea typeface="华文中宋" panose="02010600040101010101" pitchFamily="2" charset="-122"/>
              </a:rPr>
              <a:t>2</a:t>
            </a:r>
            <a:r>
              <a:rPr lang="zh-CN" altLang="en-US">
                <a:solidFill>
                  <a:srgbClr val="000099"/>
                </a:solidFill>
                <a:latin typeface="Times New Roman" panose="02020603050405020304" pitchFamily="18" charset="0"/>
                <a:ea typeface="华文中宋" panose="02010600040101010101" pitchFamily="2" charset="-122"/>
              </a:rPr>
              <a:t>，</a:t>
            </a:r>
            <a:r>
              <a:rPr lang="en-US" altLang="zh-CN">
                <a:solidFill>
                  <a:srgbClr val="000099"/>
                </a:solidFill>
                <a:latin typeface="Times New Roman" panose="02020603050405020304" pitchFamily="18" charset="0"/>
                <a:ea typeface="华文中宋" panose="02010600040101010101" pitchFamily="2" charset="-122"/>
              </a:rPr>
              <a:t>……</a:t>
            </a:r>
            <a:r>
              <a:rPr lang="zh-CN" altLang="en-US">
                <a:solidFill>
                  <a:srgbClr val="000099"/>
                </a:solidFill>
                <a:latin typeface="Times New Roman" panose="02020603050405020304" pitchFamily="18" charset="0"/>
                <a:ea typeface="华文中宋" panose="02010600040101010101" pitchFamily="2" charset="-122"/>
              </a:rPr>
              <a:t>。</a:t>
            </a:r>
            <a:endParaRPr lang="zh-CN" altLang="en-US">
              <a:solidFill>
                <a:srgbClr val="000099"/>
              </a:solidFill>
              <a:latin typeface="Times New Roman" panose="02020603050405020304" pitchFamily="18" charset="0"/>
              <a:ea typeface="华文中宋" panose="02010600040101010101" pitchFamily="2" charset="-122"/>
            </a:endParaRPr>
          </a:p>
        </p:txBody>
      </p:sp>
      <p:sp>
        <p:nvSpPr>
          <p:cNvPr id="59426" name="文本框 59425"/>
          <p:cNvSpPr txBox="1"/>
          <p:nvPr/>
        </p:nvSpPr>
        <p:spPr>
          <a:xfrm>
            <a:off x="0" y="5441315"/>
            <a:ext cx="9037955" cy="831215"/>
          </a:xfrm>
          <a:prstGeom prst="rect">
            <a:avLst/>
          </a:prstGeom>
          <a:noFill/>
          <a:ln w="9525">
            <a:noFill/>
          </a:ln>
        </p:spPr>
        <p:txBody>
          <a:bodyPr wrap="square" lIns="90000" tIns="46800" rIns="90000" bIns="46800" anchor="t">
            <a:spAutoFit/>
          </a:bodyPr>
          <a:p>
            <a:pPr algn="l"/>
            <a:r>
              <a:rPr lang="en-US" altLang="zh-CN" dirty="0">
                <a:solidFill>
                  <a:srgbClr val="000099"/>
                </a:solidFill>
                <a:latin typeface="Times New Roman" panose="02020603050405020304" pitchFamily="18" charset="0"/>
                <a:ea typeface="华文中宋" panose="02010600040101010101" pitchFamily="2" charset="-122"/>
              </a:rPr>
              <a:t>    </a:t>
            </a:r>
            <a:r>
              <a:rPr lang="zh-CN" altLang="en-US" dirty="0">
                <a:solidFill>
                  <a:srgbClr val="000099"/>
                </a:solidFill>
                <a:latin typeface="Times New Roman" panose="02020603050405020304" pitchFamily="18" charset="0"/>
                <a:ea typeface="华文中宋" panose="02010600040101010101" pitchFamily="2" charset="-122"/>
              </a:rPr>
              <a:t>当损伤率达到</a:t>
            </a:r>
            <a:r>
              <a:rPr lang="en-US" altLang="zh-CN" dirty="0">
                <a:solidFill>
                  <a:srgbClr val="000099"/>
                </a:solidFill>
                <a:latin typeface="Times New Roman" panose="02020603050405020304" pitchFamily="18" charset="0"/>
                <a:ea typeface="华文中宋" panose="02010600040101010101" pitchFamily="2" charset="-122"/>
              </a:rPr>
              <a:t>100%</a:t>
            </a:r>
            <a:r>
              <a:rPr lang="zh-CN" altLang="en-US" dirty="0">
                <a:solidFill>
                  <a:srgbClr val="000099"/>
                </a:solidFill>
                <a:latin typeface="Times New Roman" panose="02020603050405020304" pitchFamily="18" charset="0"/>
                <a:ea typeface="华文中宋" panose="02010600040101010101" pitchFamily="2" charset="-122"/>
              </a:rPr>
              <a:t>时，材料即发生疲劳破坏，故对应于极限状况有：</a:t>
            </a:r>
            <a:endParaRPr lang="zh-CN" altLang="en-US">
              <a:solidFill>
                <a:srgbClr val="000099"/>
              </a:solidFill>
              <a:latin typeface="Times New Roman" panose="02020603050405020304" pitchFamily="18" charset="0"/>
              <a:ea typeface="华文中宋" panose="02010600040101010101" pitchFamily="2" charset="-122"/>
            </a:endParaRPr>
          </a:p>
        </p:txBody>
      </p:sp>
      <p:sp>
        <p:nvSpPr>
          <p:cNvPr id="59430" name="右箭头 59429"/>
          <p:cNvSpPr/>
          <p:nvPr/>
        </p:nvSpPr>
        <p:spPr>
          <a:xfrm>
            <a:off x="5791200" y="3263265"/>
            <a:ext cx="976313" cy="485775"/>
          </a:xfrm>
          <a:prstGeom prst="rightArrow">
            <a:avLst>
              <a:gd name="adj1" fmla="val 50000"/>
              <a:gd name="adj2" fmla="val 50245"/>
            </a:avLst>
          </a:prstGeom>
          <a:noFill/>
          <a:ln w="9525">
            <a:noFill/>
          </a:ln>
        </p:spPr>
        <p:txBody>
          <a:bodyPr/>
          <a:p>
            <a:pPr algn="l"/>
            <a:endParaRPr lang="zh-CN" altLang="en-US"/>
          </a:p>
        </p:txBody>
      </p:sp>
      <p:grpSp>
        <p:nvGrpSpPr>
          <p:cNvPr id="59459" name="组合 59458"/>
          <p:cNvGrpSpPr/>
          <p:nvPr/>
        </p:nvGrpSpPr>
        <p:grpSpPr>
          <a:xfrm>
            <a:off x="3810000" y="1288415"/>
            <a:ext cx="4614863" cy="461963"/>
            <a:chOff x="2400" y="710"/>
            <a:chExt cx="2907" cy="291"/>
          </a:xfrm>
        </p:grpSpPr>
        <p:sp>
          <p:nvSpPr>
            <p:cNvPr id="59422" name="矩形 59421"/>
            <p:cNvSpPr/>
            <p:nvPr/>
          </p:nvSpPr>
          <p:spPr>
            <a:xfrm>
              <a:off x="2688" y="710"/>
              <a:ext cx="2619" cy="291"/>
            </a:xfrm>
            <a:prstGeom prst="rect">
              <a:avLst/>
            </a:prstGeom>
            <a:noFill/>
            <a:ln w="9525">
              <a:noFill/>
            </a:ln>
          </p:spPr>
          <p:txBody>
            <a:bodyPr wrap="none" lIns="90000" tIns="46800" rIns="90000" bIns="46800" anchor="t">
              <a:spAutoFit/>
            </a:bodyPr>
            <a:p>
              <a:pPr algn="l"/>
              <a:r>
                <a:rPr lang="zh-CN" altLang="en-US" dirty="0">
                  <a:solidFill>
                    <a:srgbClr val="000099"/>
                  </a:solidFill>
                  <a:latin typeface="Tahoma" panose="020B0604030504040204" pitchFamily="34" charset="0"/>
                  <a:ea typeface="华文中宋" panose="02010600040101010101" pitchFamily="2" charset="-122"/>
                </a:rPr>
                <a:t>用统计方法进行疲劳强度计算</a:t>
              </a:r>
              <a:endParaRPr lang="zh-CN" altLang="en-US" dirty="0">
                <a:solidFill>
                  <a:srgbClr val="000099"/>
                </a:solidFill>
                <a:latin typeface="Tahoma" panose="020B0604030504040204" pitchFamily="34" charset="0"/>
                <a:ea typeface="华文中宋" panose="02010600040101010101" pitchFamily="2" charset="-122"/>
              </a:endParaRPr>
            </a:p>
          </p:txBody>
        </p:sp>
        <p:sp>
          <p:nvSpPr>
            <p:cNvPr id="59442" name="右箭头 59441"/>
            <p:cNvSpPr/>
            <p:nvPr/>
          </p:nvSpPr>
          <p:spPr>
            <a:xfrm>
              <a:off x="2400" y="816"/>
              <a:ext cx="227" cy="91"/>
            </a:xfrm>
            <a:prstGeom prst="rightArrow">
              <a:avLst>
                <a:gd name="adj1" fmla="val 50000"/>
                <a:gd name="adj2" fmla="val 62362"/>
              </a:avLst>
            </a:prstGeom>
            <a:solidFill>
              <a:srgbClr val="CC3300"/>
            </a:solidFill>
            <a:ln w="9525" cap="flat" cmpd="sng">
              <a:solidFill>
                <a:srgbClr val="CC3300"/>
              </a:solidFill>
              <a:prstDash val="solid"/>
              <a:miter/>
              <a:headEnd type="none" w="med" len="med"/>
              <a:tailEnd type="none" w="med" len="med"/>
            </a:ln>
          </p:spPr>
          <p:txBody>
            <a:bodyPr/>
            <a:p>
              <a:pPr algn="l"/>
              <a:endParaRPr lang="zh-CN" altLang="en-US"/>
            </a:p>
          </p:txBody>
        </p:sp>
      </p:grpSp>
      <p:grpSp>
        <p:nvGrpSpPr>
          <p:cNvPr id="59461" name="组合 59460"/>
          <p:cNvGrpSpPr/>
          <p:nvPr/>
        </p:nvGrpSpPr>
        <p:grpSpPr>
          <a:xfrm>
            <a:off x="292932" y="1288415"/>
            <a:ext cx="3517068" cy="882650"/>
            <a:chOff x="424" y="676"/>
            <a:chExt cx="2092" cy="556"/>
          </a:xfrm>
        </p:grpSpPr>
        <p:sp>
          <p:nvSpPr>
            <p:cNvPr id="59418" name="矩形 59417"/>
            <p:cNvSpPr/>
            <p:nvPr/>
          </p:nvSpPr>
          <p:spPr>
            <a:xfrm>
              <a:off x="424" y="825"/>
              <a:ext cx="1270" cy="291"/>
            </a:xfrm>
            <a:prstGeom prst="rect">
              <a:avLst/>
            </a:prstGeom>
            <a:noFill/>
            <a:ln w="9525">
              <a:noFill/>
            </a:ln>
          </p:spPr>
          <p:txBody>
            <a:bodyPr wrap="square" lIns="90000" tIns="46800" rIns="90000" bIns="46800" anchor="t">
              <a:spAutoFit/>
            </a:bodyPr>
            <a:p>
              <a:pPr algn="l"/>
              <a:r>
                <a:rPr lang="zh-CN" altLang="en-US" dirty="0">
                  <a:solidFill>
                    <a:srgbClr val="000099"/>
                  </a:solidFill>
                  <a:latin typeface="Times New Roman" panose="02020603050405020304" pitchFamily="18" charset="0"/>
                  <a:ea typeface="华文中宋" panose="02010600040101010101" pitchFamily="2" charset="-122"/>
                </a:rPr>
                <a:t>不稳定变应力</a:t>
              </a:r>
              <a:endParaRPr lang="zh-CN" altLang="en-US" dirty="0">
                <a:solidFill>
                  <a:srgbClr val="000099"/>
                </a:solidFill>
                <a:latin typeface="Times New Roman" panose="02020603050405020304" pitchFamily="18" charset="0"/>
                <a:ea typeface="华文中宋" panose="02010600040101010101" pitchFamily="2" charset="-122"/>
              </a:endParaRPr>
            </a:p>
          </p:txBody>
        </p:sp>
        <p:sp>
          <p:nvSpPr>
            <p:cNvPr id="59429" name="左大括号 59428"/>
            <p:cNvSpPr/>
            <p:nvPr/>
          </p:nvSpPr>
          <p:spPr>
            <a:xfrm>
              <a:off x="1536" y="825"/>
              <a:ext cx="96" cy="288"/>
            </a:xfrm>
            <a:prstGeom prst="leftBrace">
              <a:avLst>
                <a:gd name="adj1" fmla="val 20111"/>
                <a:gd name="adj2" fmla="val 46741"/>
              </a:avLst>
            </a:prstGeom>
            <a:noFill/>
            <a:ln w="9525" cap="flat" cmpd="sng">
              <a:solidFill>
                <a:srgbClr val="000099"/>
              </a:solidFill>
              <a:prstDash val="solid"/>
              <a:headEnd type="none" w="med" len="med"/>
              <a:tailEnd type="none" w="med" len="med"/>
            </a:ln>
          </p:spPr>
          <p:txBody>
            <a:bodyPr wrap="none" lIns="90000" tIns="46800" rIns="90000" bIns="46800" anchor="ctr"/>
            <a:p>
              <a:pPr algn="l"/>
              <a:endParaRPr>
                <a:solidFill>
                  <a:srgbClr val="000099"/>
                </a:solidFill>
                <a:latin typeface="Tahoma" panose="020B0604030504040204" pitchFamily="34" charset="0"/>
                <a:ea typeface="华文中宋" panose="02010600040101010101" pitchFamily="2" charset="-122"/>
              </a:endParaRPr>
            </a:p>
          </p:txBody>
        </p:sp>
        <p:sp>
          <p:nvSpPr>
            <p:cNvPr id="59420" name="矩形 59419"/>
            <p:cNvSpPr/>
            <p:nvPr/>
          </p:nvSpPr>
          <p:spPr>
            <a:xfrm>
              <a:off x="1632" y="676"/>
              <a:ext cx="884" cy="291"/>
            </a:xfrm>
            <a:prstGeom prst="rect">
              <a:avLst/>
            </a:prstGeom>
            <a:noFill/>
            <a:ln w="9525">
              <a:noFill/>
            </a:ln>
          </p:spPr>
          <p:txBody>
            <a:bodyPr wrap="square" lIns="90000" tIns="46800" rIns="90000" bIns="46800" anchor="t">
              <a:spAutoFit/>
            </a:bodyPr>
            <a:p>
              <a:pPr algn="l"/>
              <a:r>
                <a:rPr lang="zh-CN" altLang="en-US" dirty="0">
                  <a:solidFill>
                    <a:srgbClr val="000099"/>
                  </a:solidFill>
                  <a:latin typeface="Times New Roman" panose="02020603050405020304" pitchFamily="18" charset="0"/>
                  <a:ea typeface="华文中宋" panose="02010600040101010101" pitchFamily="2" charset="-122"/>
                </a:rPr>
                <a:t>非规律性</a:t>
              </a:r>
              <a:endParaRPr lang="zh-CN" altLang="en-US" dirty="0">
                <a:solidFill>
                  <a:srgbClr val="000099"/>
                </a:solidFill>
                <a:latin typeface="Times New Roman" panose="02020603050405020304" pitchFamily="18" charset="0"/>
                <a:ea typeface="华文中宋" panose="02010600040101010101" pitchFamily="2" charset="-122"/>
              </a:endParaRPr>
            </a:p>
          </p:txBody>
        </p:sp>
        <p:sp>
          <p:nvSpPr>
            <p:cNvPr id="59421" name="矩形 59420"/>
            <p:cNvSpPr/>
            <p:nvPr/>
          </p:nvSpPr>
          <p:spPr>
            <a:xfrm>
              <a:off x="1632" y="941"/>
              <a:ext cx="691" cy="291"/>
            </a:xfrm>
            <a:prstGeom prst="rect">
              <a:avLst/>
            </a:prstGeom>
            <a:noFill/>
            <a:ln w="9525">
              <a:noFill/>
            </a:ln>
          </p:spPr>
          <p:txBody>
            <a:bodyPr wrap="square" lIns="90000" tIns="46800" rIns="90000" bIns="46800" anchor="t">
              <a:spAutoFit/>
            </a:bodyPr>
            <a:p>
              <a:pPr algn="l"/>
              <a:r>
                <a:rPr lang="zh-CN" altLang="en-US" dirty="0">
                  <a:solidFill>
                    <a:srgbClr val="000099"/>
                  </a:solidFill>
                  <a:latin typeface="Times New Roman" panose="02020603050405020304" pitchFamily="18" charset="0"/>
                  <a:ea typeface="华文中宋" panose="02010600040101010101" pitchFamily="2" charset="-122"/>
                </a:rPr>
                <a:t>规律性</a:t>
              </a:r>
              <a:endParaRPr lang="zh-CN" altLang="en-US" dirty="0">
                <a:solidFill>
                  <a:srgbClr val="000099"/>
                </a:solidFill>
                <a:latin typeface="Times New Roman" panose="02020603050405020304" pitchFamily="18" charset="0"/>
                <a:ea typeface="华文中宋" panose="02010600040101010101" pitchFamily="2" charset="-122"/>
              </a:endParaRPr>
            </a:p>
          </p:txBody>
        </p:sp>
      </p:grpSp>
      <p:grpSp>
        <p:nvGrpSpPr>
          <p:cNvPr id="59460" name="组合 59459"/>
          <p:cNvGrpSpPr/>
          <p:nvPr/>
        </p:nvGrpSpPr>
        <p:grpSpPr>
          <a:xfrm>
            <a:off x="3810000" y="1699578"/>
            <a:ext cx="5227638" cy="461963"/>
            <a:chOff x="2400" y="998"/>
            <a:chExt cx="3293" cy="291"/>
          </a:xfrm>
        </p:grpSpPr>
        <p:sp>
          <p:nvSpPr>
            <p:cNvPr id="59443" name="右箭头 59442"/>
            <p:cNvSpPr/>
            <p:nvPr/>
          </p:nvSpPr>
          <p:spPr>
            <a:xfrm>
              <a:off x="2400" y="1104"/>
              <a:ext cx="227" cy="91"/>
            </a:xfrm>
            <a:prstGeom prst="rightArrow">
              <a:avLst>
                <a:gd name="adj1" fmla="val 50000"/>
                <a:gd name="adj2" fmla="val 62362"/>
              </a:avLst>
            </a:prstGeom>
            <a:solidFill>
              <a:srgbClr val="CC3300"/>
            </a:solidFill>
            <a:ln w="9525" cap="flat" cmpd="sng">
              <a:solidFill>
                <a:srgbClr val="CC3300"/>
              </a:solidFill>
              <a:prstDash val="solid"/>
              <a:miter/>
              <a:headEnd type="none" w="med" len="med"/>
              <a:tailEnd type="none" w="med" len="med"/>
            </a:ln>
          </p:spPr>
          <p:txBody>
            <a:bodyPr/>
            <a:p>
              <a:pPr algn="l"/>
              <a:endParaRPr lang="zh-CN" altLang="en-US"/>
            </a:p>
          </p:txBody>
        </p:sp>
        <p:sp>
          <p:nvSpPr>
            <p:cNvPr id="59423" name="矩形 59422"/>
            <p:cNvSpPr/>
            <p:nvPr/>
          </p:nvSpPr>
          <p:spPr>
            <a:xfrm>
              <a:off x="2688" y="998"/>
              <a:ext cx="3005" cy="291"/>
            </a:xfrm>
            <a:prstGeom prst="rect">
              <a:avLst/>
            </a:prstGeom>
            <a:noFill/>
            <a:ln w="9525">
              <a:noFill/>
            </a:ln>
          </p:spPr>
          <p:txBody>
            <a:bodyPr wrap="none" lIns="90000" tIns="46800" rIns="90000" bIns="46800" anchor="t">
              <a:spAutoFit/>
            </a:bodyPr>
            <a:p>
              <a:pPr algn="l"/>
              <a:r>
                <a:rPr lang="zh-CN" altLang="en-US" dirty="0">
                  <a:solidFill>
                    <a:srgbClr val="000099"/>
                  </a:solidFill>
                  <a:latin typeface="Tahoma" panose="020B0604030504040204" pitchFamily="34" charset="0"/>
                  <a:ea typeface="华文中宋" panose="02010600040101010101" pitchFamily="2" charset="-122"/>
                </a:rPr>
                <a:t>按损伤累</a:t>
              </a:r>
              <a:r>
                <a:rPr lang="zh-CN" altLang="en-US" dirty="0">
                  <a:solidFill>
                    <a:srgbClr val="000099"/>
                  </a:solidFill>
                  <a:latin typeface="Times New Roman" panose="02020603050405020304" pitchFamily="18" charset="0"/>
                  <a:ea typeface="华文中宋" panose="02010600040101010101" pitchFamily="2" charset="-122"/>
                </a:rPr>
                <a:t>积</a:t>
              </a:r>
              <a:r>
                <a:rPr lang="zh-CN" altLang="en-US" dirty="0">
                  <a:solidFill>
                    <a:srgbClr val="000099"/>
                  </a:solidFill>
                  <a:latin typeface="Tahoma" panose="020B0604030504040204" pitchFamily="34" charset="0"/>
                  <a:ea typeface="华文中宋" panose="02010600040101010101" pitchFamily="2" charset="-122"/>
                </a:rPr>
                <a:t>假说进行疲劳强度计算</a:t>
              </a:r>
              <a:endParaRPr lang="zh-CN" altLang="en-US" dirty="0">
                <a:solidFill>
                  <a:srgbClr val="000099"/>
                </a:solidFill>
                <a:latin typeface="Tahoma" panose="020B0604030504040204" pitchFamily="34" charset="0"/>
                <a:ea typeface="华文中宋" panose="02010600040101010101" pitchFamily="2" charset="-122"/>
              </a:endParaRPr>
            </a:p>
          </p:txBody>
        </p:sp>
      </p:grpSp>
      <p:graphicFrame>
        <p:nvGraphicFramePr>
          <p:cNvPr id="59451" name="对象 59450">
            <a:hlinkClick r:id="" action="ppaction://ole?verb=">
              <a:snd r:embed="rId2" name="camera.wav"/>
            </a:hlinkClick>
          </p:cNvPr>
          <p:cNvGraphicFramePr/>
          <p:nvPr/>
        </p:nvGraphicFramePr>
        <p:xfrm>
          <a:off x="8022591" y="6279516"/>
          <a:ext cx="427355" cy="558165"/>
        </p:xfrm>
        <a:graphic>
          <a:graphicData uri="http://schemas.openxmlformats.org/presentationml/2006/ole">
            <mc:AlternateContent xmlns:mc="http://schemas.openxmlformats.org/markup-compatibility/2006">
              <mc:Choice xmlns:v="urn:schemas-microsoft-com:vml" Requires="v">
                <p:oleObj spid="_x0000_s3083" name="" r:id="rId3" imgW="558800" imgH="723900" progId="Package">
                  <p:embed/>
                </p:oleObj>
              </mc:Choice>
              <mc:Fallback>
                <p:oleObj name="" r:id="rId3" imgW="558800" imgH="723900" progId="Package">
                  <p:embed/>
                  <p:pic>
                    <p:nvPicPr>
                      <p:cNvPr id="0" name="图片 3082"/>
                      <p:cNvPicPr/>
                      <p:nvPr/>
                    </p:nvPicPr>
                    <p:blipFill>
                      <a:blip r:embed="rId4"/>
                      <a:stretch>
                        <a:fillRect/>
                      </a:stretch>
                    </p:blipFill>
                    <p:spPr>
                      <a:xfrm>
                        <a:off x="8022591" y="6279516"/>
                        <a:ext cx="427355" cy="558165"/>
                      </a:xfrm>
                      <a:prstGeom prst="rect">
                        <a:avLst/>
                      </a:prstGeom>
                      <a:noFill/>
                      <a:ln w="38100">
                        <a:noFill/>
                        <a:miter/>
                      </a:ln>
                    </p:spPr>
                  </p:pic>
                </p:oleObj>
              </mc:Fallback>
            </mc:AlternateContent>
          </a:graphicData>
        </a:graphic>
      </p:graphicFrame>
      <p:pic>
        <p:nvPicPr>
          <p:cNvPr id="59458" name="图片 59457" descr="F:\MDcai\Ch03\T.jpg"/>
          <p:cNvPicPr>
            <a:picLocks noChangeAspect="1"/>
          </p:cNvPicPr>
          <p:nvPr/>
        </p:nvPicPr>
        <p:blipFill>
          <a:blip r:embed="rId5"/>
          <a:stretch>
            <a:fillRect/>
          </a:stretch>
        </p:blipFill>
        <p:spPr>
          <a:xfrm>
            <a:off x="5181600" y="2101215"/>
            <a:ext cx="2751455" cy="1640205"/>
          </a:xfrm>
          <a:prstGeom prst="rect">
            <a:avLst/>
          </a:prstGeom>
          <a:noFill/>
          <a:ln w="9525">
            <a:noFill/>
          </a:ln>
        </p:spPr>
      </p:pic>
      <p:graphicFrame>
        <p:nvGraphicFramePr>
          <p:cNvPr id="2" name="对象 1">
            <a:hlinkClick r:id="" action="ppaction://ole?verb="/>
          </p:cNvPr>
          <p:cNvGraphicFramePr>
            <a:graphicFrameLocks noChangeAspect="1"/>
          </p:cNvGraphicFramePr>
          <p:nvPr/>
        </p:nvGraphicFramePr>
        <p:xfrm>
          <a:off x="3059430" y="6055360"/>
          <a:ext cx="1861820" cy="719455"/>
        </p:xfrm>
        <a:graphic>
          <a:graphicData uri="http://schemas.openxmlformats.org/presentationml/2006/ole">
            <mc:AlternateContent xmlns:mc="http://schemas.openxmlformats.org/markup-compatibility/2006">
              <mc:Choice xmlns:v="urn:schemas-microsoft-com:vml" Requires="v">
                <p:oleObj spid="_x0000_s4097" name="" r:id="rId6" imgW="1117600" imgH="431800" progId="Equation.KSEE3">
                  <p:embed/>
                </p:oleObj>
              </mc:Choice>
              <mc:Fallback>
                <p:oleObj name="" r:id="rId6" imgW="1117600" imgH="431800" progId="Equation.KSEE3">
                  <p:embed/>
                  <p:pic>
                    <p:nvPicPr>
                      <p:cNvPr id="0" name="图片 4096"/>
                      <p:cNvPicPr/>
                      <p:nvPr/>
                    </p:nvPicPr>
                    <p:blipFill>
                      <a:blip r:embed="rId7"/>
                      <a:stretch>
                        <a:fillRect/>
                      </a:stretch>
                    </p:blipFill>
                    <p:spPr>
                      <a:xfrm>
                        <a:off x="3059430" y="6055360"/>
                        <a:ext cx="1861820" cy="719455"/>
                      </a:xfrm>
                      <a:prstGeom prst="rect">
                        <a:avLst/>
                      </a:prstGeom>
                    </p:spPr>
                  </p:pic>
                </p:oleObj>
              </mc:Fallback>
            </mc:AlternateContent>
          </a:graphicData>
        </a:graphic>
      </p:graphicFrame>
      <p:sp>
        <p:nvSpPr>
          <p:cNvPr id="198659" name="Text Box 3"/>
          <p:cNvSpPr txBox="1"/>
          <p:nvPr/>
        </p:nvSpPr>
        <p:spPr>
          <a:xfrm>
            <a:off x="2373630" y="116840"/>
            <a:ext cx="439610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机械零件的疲劳强度</a:t>
            </a:r>
            <a:endParaRPr lang="zh-CN" altLang="en-US" sz="3600" dirty="0">
              <a:solidFill>
                <a:srgbClr val="993300"/>
              </a:solidFill>
              <a:latin typeface="Tahoma" panose="020B0604030504040204" pitchFamily="34" charset="0"/>
              <a:ea typeface="楷体_GB2312" pitchFamily="49" charset="-122"/>
            </a:endParaRPr>
          </a:p>
        </p:txBody>
      </p:sp>
      <p:grpSp>
        <p:nvGrpSpPr>
          <p:cNvPr id="4" name="组合 3"/>
          <p:cNvGrpSpPr/>
          <p:nvPr/>
        </p:nvGrpSpPr>
        <p:grpSpPr>
          <a:xfrm>
            <a:off x="7006590" y="6287135"/>
            <a:ext cx="927735" cy="304800"/>
            <a:chOff x="11277" y="10117"/>
            <a:chExt cx="1461" cy="480"/>
          </a:xfrm>
        </p:grpSpPr>
        <p:sp>
          <p:nvSpPr>
            <p:cNvPr id="67609" name="文本框 67608"/>
            <p:cNvSpPr txBox="1"/>
            <p:nvPr/>
          </p:nvSpPr>
          <p:spPr>
            <a:xfrm>
              <a:off x="11277" y="10117"/>
              <a:ext cx="1410" cy="480"/>
            </a:xfrm>
            <a:prstGeom prst="rect">
              <a:avLst/>
            </a:prstGeom>
            <a:noFill/>
            <a:ln w="9525">
              <a:noFill/>
            </a:ln>
          </p:spPr>
          <p:txBody>
            <a:bodyPr wrap="none" anchor="t">
              <a:spAutoFit/>
            </a:bodyPr>
            <a:p>
              <a:r>
                <a:rPr lang="zh-CN" altLang="en-US" sz="1400" dirty="0">
                  <a:solidFill>
                    <a:srgbClr val="CC3300"/>
                  </a:solidFill>
                  <a:latin typeface="Times New Roman" panose="02020603050405020304" pitchFamily="18" charset="0"/>
                  <a:ea typeface="华文中宋" panose="02010600040101010101" pitchFamily="2" charset="-122"/>
                </a:rPr>
                <a:t>详细介绍</a:t>
              </a:r>
              <a:endParaRPr lang="zh-CN" altLang="en-US" sz="1400">
                <a:solidFill>
                  <a:srgbClr val="CC3300"/>
                </a:solidFill>
                <a:latin typeface="Times New Roman" panose="02020603050405020304" pitchFamily="18" charset="0"/>
                <a:ea typeface="华文中宋" panose="02010600040101010101" pitchFamily="2" charset="-122"/>
              </a:endParaRPr>
            </a:p>
          </p:txBody>
        </p:sp>
        <p:pic>
          <p:nvPicPr>
            <p:cNvPr id="69666" name="图片 69665" descr="arrow_2"/>
            <p:cNvPicPr>
              <a:picLocks noChangeAspect="1"/>
            </p:cNvPicPr>
            <p:nvPr/>
          </p:nvPicPr>
          <p:blipFill>
            <a:blip r:embed="rId8"/>
            <a:stretch>
              <a:fillRect/>
            </a:stretch>
          </p:blipFill>
          <p:spPr>
            <a:xfrm>
              <a:off x="12596" y="10217"/>
              <a:ext cx="143" cy="253"/>
            </a:xfrm>
            <a:prstGeom prst="rect">
              <a:avLst/>
            </a:prstGeom>
            <a:noFill/>
            <a:ln w="9525">
              <a:noFill/>
            </a:ln>
          </p:spPr>
        </p:pic>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417"/>
                                        </p:tgtEl>
                                        <p:attrNameLst>
                                          <p:attrName>style.visibility</p:attrName>
                                        </p:attrNameLst>
                                      </p:cBhvr>
                                      <p:to>
                                        <p:strVal val="visible"/>
                                      </p:to>
                                    </p:set>
                                    <p:anim calcmode="lin" valueType="num">
                                      <p:cBhvr additive="base">
                                        <p:cTn id="7" dur="500" fill="hold"/>
                                        <p:tgtEl>
                                          <p:spTgt spid="59417"/>
                                        </p:tgtEl>
                                        <p:attrNameLst>
                                          <p:attrName>ppt_x</p:attrName>
                                        </p:attrNameLst>
                                      </p:cBhvr>
                                      <p:tavLst>
                                        <p:tav tm="0">
                                          <p:val>
                                            <p:strVal val="0-#ppt_w/2"/>
                                          </p:val>
                                        </p:tav>
                                        <p:tav tm="100000">
                                          <p:val>
                                            <p:strVal val="#ppt_x"/>
                                          </p:val>
                                        </p:tav>
                                      </p:tavLst>
                                    </p:anim>
                                    <p:anim calcmode="lin" valueType="num">
                                      <p:cBhvr additive="base">
                                        <p:cTn id="8" dur="500" fill="hold"/>
                                        <p:tgtEl>
                                          <p:spTgt spid="594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9461"/>
                                        </p:tgtEl>
                                        <p:attrNameLst>
                                          <p:attrName>style.visibility</p:attrName>
                                        </p:attrNameLst>
                                      </p:cBhvr>
                                      <p:to>
                                        <p:strVal val="visible"/>
                                      </p:to>
                                    </p:set>
                                    <p:animEffect transition="in" filter="wipe(left)">
                                      <p:cBhvr>
                                        <p:cTn id="13" dur="500"/>
                                        <p:tgtEl>
                                          <p:spTgt spid="5946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9459"/>
                                        </p:tgtEl>
                                        <p:attrNameLst>
                                          <p:attrName>style.visibility</p:attrName>
                                        </p:attrNameLst>
                                      </p:cBhvr>
                                      <p:to>
                                        <p:strVal val="visible"/>
                                      </p:to>
                                    </p:set>
                                    <p:animEffect transition="in" filter="wipe(left)">
                                      <p:cBhvr>
                                        <p:cTn id="18" dur="500"/>
                                        <p:tgtEl>
                                          <p:spTgt spid="5945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9460"/>
                                        </p:tgtEl>
                                        <p:attrNameLst>
                                          <p:attrName>style.visibility</p:attrName>
                                        </p:attrNameLst>
                                      </p:cBhvr>
                                      <p:to>
                                        <p:strVal val="visible"/>
                                      </p:to>
                                    </p:set>
                                    <p:animEffect transition="in" filter="wipe(left)">
                                      <p:cBhvr>
                                        <p:cTn id="23" dur="500"/>
                                        <p:tgtEl>
                                          <p:spTgt spid="59460"/>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59463"/>
                                        </p:tgtEl>
                                        <p:attrNameLst>
                                          <p:attrName>style.visibility</p:attrName>
                                        </p:attrNameLst>
                                      </p:cBhvr>
                                      <p:to>
                                        <p:strVal val="visible"/>
                                      </p:to>
                                    </p:set>
                                    <p:animEffect transition="in" filter="diamond(in)">
                                      <p:cBhvr>
                                        <p:cTn id="28" dur="500"/>
                                        <p:tgtEl>
                                          <p:spTgt spid="59463"/>
                                        </p:tgtEl>
                                      </p:cBhvr>
                                    </p:animEffect>
                                  </p:childTnLst>
                                </p:cTn>
                              </p:par>
                              <p:par>
                                <p:cTn id="29" presetID="8" presetClass="entr" presetSubtype="16" fill="hold" nodeType="withEffect">
                                  <p:stCondLst>
                                    <p:cond delay="0"/>
                                  </p:stCondLst>
                                  <p:childTnLst>
                                    <p:set>
                                      <p:cBhvr>
                                        <p:cTn id="30" dur="1" fill="hold">
                                          <p:stCondLst>
                                            <p:cond delay="0"/>
                                          </p:stCondLst>
                                        </p:cTn>
                                        <p:tgtEl>
                                          <p:spTgt spid="59458"/>
                                        </p:tgtEl>
                                        <p:attrNameLst>
                                          <p:attrName>style.visibility</p:attrName>
                                        </p:attrNameLst>
                                      </p:cBhvr>
                                      <p:to>
                                        <p:strVal val="visible"/>
                                      </p:to>
                                    </p:set>
                                    <p:animEffect transition="in" filter="diamond(in)">
                                      <p:cBhvr>
                                        <p:cTn id="31" dur="500"/>
                                        <p:tgtEl>
                                          <p:spTgt spid="5945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9424"/>
                                        </p:tgtEl>
                                        <p:attrNameLst>
                                          <p:attrName>style.visibility</p:attrName>
                                        </p:attrNameLst>
                                      </p:cBhvr>
                                      <p:to>
                                        <p:strVal val="visible"/>
                                      </p:to>
                                    </p:set>
                                    <p:animEffect transition="in" filter="blinds(horizontal)">
                                      <p:cBhvr>
                                        <p:cTn id="36" dur="500"/>
                                        <p:tgtEl>
                                          <p:spTgt spid="5942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9426"/>
                                        </p:tgtEl>
                                        <p:attrNameLst>
                                          <p:attrName>style.visibility</p:attrName>
                                        </p:attrNameLst>
                                      </p:cBhvr>
                                      <p:to>
                                        <p:strVal val="visible"/>
                                      </p:to>
                                    </p:set>
                                    <p:animEffect transition="in" filter="blinds(horizontal)">
                                      <p:cBhvr>
                                        <p:cTn id="41" dur="500"/>
                                        <p:tgtEl>
                                          <p:spTgt spid="5942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blinds(horizontal)">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59451"/>
                                        </p:tgtEl>
                                        <p:attrNameLst>
                                          <p:attrName>style.visibility</p:attrName>
                                        </p:attrNameLst>
                                      </p:cBhvr>
                                      <p:to>
                                        <p:strVal val="visible"/>
                                      </p:to>
                                    </p:set>
                                    <p:anim calcmode="lin" valueType="num">
                                      <p:cBhvr additive="base">
                                        <p:cTn id="51" dur="500" fill="hold"/>
                                        <p:tgtEl>
                                          <p:spTgt spid="59451"/>
                                        </p:tgtEl>
                                        <p:attrNameLst>
                                          <p:attrName>ppt_x</p:attrName>
                                        </p:attrNameLst>
                                      </p:cBhvr>
                                      <p:tavLst>
                                        <p:tav tm="0">
                                          <p:val>
                                            <p:strVal val="1+#ppt_w/2"/>
                                          </p:val>
                                        </p:tav>
                                        <p:tav tm="100000">
                                          <p:val>
                                            <p:strVal val="#ppt_x"/>
                                          </p:val>
                                        </p:tav>
                                      </p:tavLst>
                                    </p:anim>
                                    <p:anim calcmode="lin" valueType="num">
                                      <p:cBhvr additive="base">
                                        <p:cTn id="52" dur="500" fill="hold"/>
                                        <p:tgtEl>
                                          <p:spTgt spid="594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7" grpId="0"/>
      <p:bldP spid="59424" grpId="0"/>
      <p:bldP spid="594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9671" name="图片 69670" descr="F:\MDcai\Ch03\T.jpg"/>
          <p:cNvPicPr>
            <a:picLocks noChangeAspect="1"/>
          </p:cNvPicPr>
          <p:nvPr/>
        </p:nvPicPr>
        <p:blipFill>
          <a:blip r:embed="rId1"/>
          <a:stretch>
            <a:fillRect/>
          </a:stretch>
        </p:blipFill>
        <p:spPr>
          <a:xfrm>
            <a:off x="5856605" y="1611630"/>
            <a:ext cx="2901315" cy="2702560"/>
          </a:xfrm>
          <a:prstGeom prst="rect">
            <a:avLst/>
          </a:prstGeom>
          <a:noFill/>
          <a:ln w="9525">
            <a:noFill/>
          </a:ln>
        </p:spPr>
      </p:pic>
      <p:sp>
        <p:nvSpPr>
          <p:cNvPr id="69655" name="文本框 69654"/>
          <p:cNvSpPr txBox="1"/>
          <p:nvPr/>
        </p:nvSpPr>
        <p:spPr>
          <a:xfrm>
            <a:off x="152400" y="762000"/>
            <a:ext cx="5382260" cy="461645"/>
          </a:xfrm>
          <a:prstGeom prst="rect">
            <a:avLst/>
          </a:prstGeom>
          <a:noFill/>
          <a:ln w="9525">
            <a:noFill/>
          </a:ln>
        </p:spPr>
        <p:txBody>
          <a:bodyPr wrap="none" lIns="90000" tIns="46800" rIns="90000" bIns="46800" anchor="t">
            <a:spAutoFit/>
          </a:bodyPr>
          <a:p>
            <a:pPr algn="l"/>
            <a:r>
              <a:rPr lang="zh-CN" altLang="en-US" dirty="0">
                <a:solidFill>
                  <a:srgbClr val="000099"/>
                </a:solidFill>
                <a:latin typeface="Tahoma" panose="020B0604030504040204" pitchFamily="34" charset="0"/>
                <a:ea typeface="华文中宋" panose="02010600040101010101" pitchFamily="2" charset="-122"/>
              </a:rPr>
              <a:t>四、双向稳定变应力时的疲劳强度计算</a:t>
            </a:r>
            <a:endParaRPr lang="zh-CN" altLang="en-US" dirty="0">
              <a:solidFill>
                <a:srgbClr val="000099"/>
              </a:solidFill>
              <a:latin typeface="Tahoma" panose="020B0604030504040204" pitchFamily="34" charset="0"/>
              <a:ea typeface="华文中宋" panose="02010600040101010101" pitchFamily="2" charset="-122"/>
            </a:endParaRPr>
          </a:p>
        </p:txBody>
      </p:sp>
      <p:sp>
        <p:nvSpPr>
          <p:cNvPr id="69656" name="矩形 69655"/>
          <p:cNvSpPr/>
          <p:nvPr/>
        </p:nvSpPr>
        <p:spPr>
          <a:xfrm>
            <a:off x="4445" y="1080135"/>
            <a:ext cx="9103360" cy="978535"/>
          </a:xfrm>
          <a:prstGeom prst="rect">
            <a:avLst/>
          </a:prstGeom>
          <a:noFill/>
          <a:ln w="9525">
            <a:noFill/>
          </a:ln>
        </p:spPr>
        <p:txBody>
          <a:bodyPr wrap="square" lIns="90000" tIns="46800" rIns="90000" bIns="46800">
            <a:spAutoFit/>
          </a:bodyPr>
          <a:p>
            <a:pPr algn="l">
              <a:lnSpc>
                <a:spcPct val="120000"/>
              </a:lnSpc>
              <a:spcBef>
                <a:spcPct val="20000"/>
              </a:spcBef>
              <a:buClr>
                <a:schemeClr val="hlink"/>
              </a:buClr>
              <a:buSzPct val="110000"/>
              <a:buFont typeface="Wingdings" panose="05000000000000000000" pitchFamily="2" charset="2"/>
              <a:buNone/>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当零件上同时作用有同相位的稳定对称循环变应力</a:t>
            </a:r>
            <a:r>
              <a:rPr lang="en-US" altLang="zh-CN" i="1" err="1">
                <a:solidFill>
                  <a:srgbClr val="000099"/>
                </a:solidFill>
                <a:latin typeface="Symbol" panose="05050102010706020507" pitchFamily="18" charset="2"/>
                <a:ea typeface="华文中宋" panose="02010600040101010101" pitchFamily="2" charset="-122"/>
              </a:rPr>
              <a:t>s</a:t>
            </a:r>
            <a:r>
              <a:rPr lang="en-US" altLang="zh-CN" baseline="-25000" err="1">
                <a:solidFill>
                  <a:srgbClr val="000099"/>
                </a:solidFill>
                <a:latin typeface="华文中宋" panose="02010600040101010101" pitchFamily="2" charset="-122"/>
                <a:ea typeface="华文中宋" panose="02010600040101010101" pitchFamily="2" charset="-122"/>
              </a:rPr>
              <a:t>a</a:t>
            </a:r>
            <a:r>
              <a:rPr lang="en-US" altLang="zh-CN" baseline="-25000">
                <a:solidFill>
                  <a:srgbClr val="000099"/>
                </a:solidFill>
                <a:latin typeface="华文中宋" panose="02010600040101010101" pitchFamily="2" charset="-122"/>
                <a:ea typeface="华文中宋" panose="02010600040101010101" pitchFamily="2" charset="-122"/>
              </a:rPr>
              <a:t> </a:t>
            </a:r>
            <a:r>
              <a:rPr lang="zh-CN" altLang="en-US">
                <a:solidFill>
                  <a:srgbClr val="000099"/>
                </a:solidFill>
                <a:latin typeface="华文中宋" panose="02010600040101010101" pitchFamily="2" charset="-122"/>
                <a:ea typeface="华文中宋" panose="02010600040101010101" pitchFamily="2" charset="-122"/>
              </a:rPr>
              <a:t>和</a:t>
            </a:r>
            <a:r>
              <a:rPr lang="en-US" altLang="zh-CN" i="1" err="1">
                <a:solidFill>
                  <a:srgbClr val="000099"/>
                </a:solidFill>
                <a:latin typeface="Symbol" panose="05050102010706020507" pitchFamily="18" charset="2"/>
                <a:ea typeface="华文中宋" panose="02010600040101010101" pitchFamily="2" charset="-122"/>
              </a:rPr>
              <a:t>t</a:t>
            </a:r>
            <a:r>
              <a:rPr lang="en-US" altLang="zh-CN" baseline="-25000" err="1">
                <a:solidFill>
                  <a:srgbClr val="000099"/>
                </a:solidFill>
                <a:latin typeface="华文中宋" panose="02010600040101010101" pitchFamily="2" charset="-122"/>
                <a:ea typeface="华文中宋" panose="02010600040101010101" pitchFamily="2" charset="-122"/>
              </a:rPr>
              <a:t>a</a:t>
            </a:r>
            <a:r>
              <a:rPr lang="zh-CN" altLang="en-US" dirty="0">
                <a:solidFill>
                  <a:srgbClr val="000099"/>
                </a:solidFill>
                <a:latin typeface="华文中宋" panose="02010600040101010101" pitchFamily="2" charset="-122"/>
                <a:ea typeface="华文中宋" panose="02010600040101010101" pitchFamily="2" charset="-122"/>
              </a:rPr>
              <a:t>时，由实验得出的极限应力关系式为：</a:t>
            </a:r>
            <a:endParaRPr lang="zh-CN" altLang="en-US" dirty="0">
              <a:solidFill>
                <a:srgbClr val="000099"/>
              </a:solidFill>
              <a:latin typeface="华文中宋" panose="02010600040101010101" pitchFamily="2" charset="-122"/>
              <a:ea typeface="华文中宋" panose="02010600040101010101" pitchFamily="2" charset="-122"/>
            </a:endParaRPr>
          </a:p>
        </p:txBody>
      </p:sp>
      <p:sp>
        <p:nvSpPr>
          <p:cNvPr id="69658" name="文本框 69657"/>
          <p:cNvSpPr txBox="1"/>
          <p:nvPr/>
        </p:nvSpPr>
        <p:spPr>
          <a:xfrm>
            <a:off x="85090" y="2677160"/>
            <a:ext cx="5334000" cy="978535"/>
          </a:xfrm>
          <a:prstGeom prst="rect">
            <a:avLst/>
          </a:prstGeom>
          <a:noFill/>
          <a:ln w="9525">
            <a:noFill/>
          </a:ln>
        </p:spPr>
        <p:txBody>
          <a:bodyPr lIns="90000" tIns="46800" rIns="90000" bIns="46800">
            <a:spAutoFit/>
          </a:bodyPr>
          <a:p>
            <a:pPr algn="l">
              <a:lnSpc>
                <a:spcPct val="120000"/>
              </a:lnSpc>
            </a:pPr>
            <a:r>
              <a:rPr lang="zh-CN" altLang="en-US" dirty="0">
                <a:solidFill>
                  <a:srgbClr val="000099"/>
                </a:solidFill>
                <a:latin typeface="华文中宋" panose="02010600040101010101" pitchFamily="2" charset="-122"/>
                <a:ea typeface="华文中宋" panose="02010600040101010101" pitchFamily="2" charset="-122"/>
              </a:rPr>
              <a:t>式中 </a:t>
            </a:r>
            <a:r>
              <a:rPr lang="en-US" altLang="zh-CN" i="1" err="1">
                <a:solidFill>
                  <a:srgbClr val="000099"/>
                </a:solidFill>
                <a:latin typeface="Symbol" panose="05050102010706020507" pitchFamily="18" charset="2"/>
                <a:ea typeface="华文中宋" panose="02010600040101010101" pitchFamily="2" charset="-122"/>
              </a:rPr>
              <a:t>t</a:t>
            </a:r>
            <a:r>
              <a:rPr lang="en-US" altLang="zh-CN" baseline="-25000" err="1">
                <a:solidFill>
                  <a:srgbClr val="000099"/>
                </a:solidFill>
                <a:latin typeface="Times New Roman" panose="02020603050405020304" pitchFamily="18" charset="0"/>
                <a:ea typeface="华文中宋" panose="02010600040101010101" pitchFamily="2" charset="-122"/>
              </a:rPr>
              <a:t>a</a:t>
            </a:r>
            <a:r>
              <a:rPr lang="en-US" altLang="zh-CN">
                <a:solidFill>
                  <a:srgbClr val="000099"/>
                </a:solidFill>
                <a:latin typeface="华文中宋" panose="02010600040101010101" pitchFamily="2" charset="-122"/>
                <a:ea typeface="华文中宋" panose="02010600040101010101" pitchFamily="2" charset="-122"/>
              </a:rPr>
              <a:t>′</a:t>
            </a:r>
            <a:r>
              <a:rPr lang="zh-CN" altLang="en-US">
                <a:solidFill>
                  <a:srgbClr val="000099"/>
                </a:solidFill>
                <a:latin typeface="华文中宋" panose="02010600040101010101" pitchFamily="2" charset="-122"/>
                <a:ea typeface="华文中宋" panose="02010600040101010101" pitchFamily="2" charset="-122"/>
              </a:rPr>
              <a:t>及</a:t>
            </a:r>
            <a:r>
              <a:rPr lang="en-US" altLang="zh-CN" i="1" err="1">
                <a:solidFill>
                  <a:srgbClr val="000099"/>
                </a:solidFill>
                <a:latin typeface="Symbol" panose="05050102010706020507" pitchFamily="18" charset="2"/>
                <a:ea typeface="华文中宋" panose="02010600040101010101" pitchFamily="2" charset="-122"/>
              </a:rPr>
              <a:t>s</a:t>
            </a:r>
            <a:r>
              <a:rPr lang="en-US" altLang="zh-CN" baseline="-25000" err="1">
                <a:solidFill>
                  <a:srgbClr val="000099"/>
                </a:solidFill>
                <a:latin typeface="Times New Roman" panose="02020603050405020304" pitchFamily="18" charset="0"/>
                <a:ea typeface="华文中宋" panose="02010600040101010101" pitchFamily="2" charset="-122"/>
              </a:rPr>
              <a:t>a</a:t>
            </a:r>
            <a:r>
              <a:rPr lang="en-US" altLang="zh-CN" dirty="0">
                <a:solidFill>
                  <a:srgbClr val="000099"/>
                </a:solidFill>
                <a:latin typeface="华文中宋" panose="02010600040101010101" pitchFamily="2" charset="-122"/>
                <a:ea typeface="华文中宋" panose="02010600040101010101" pitchFamily="2" charset="-122"/>
              </a:rPr>
              <a:t>′</a:t>
            </a:r>
            <a:r>
              <a:rPr lang="zh-CN" altLang="en-US" dirty="0">
                <a:solidFill>
                  <a:srgbClr val="000099"/>
                </a:solidFill>
                <a:latin typeface="华文中宋" panose="02010600040101010101" pitchFamily="2" charset="-122"/>
                <a:ea typeface="华文中宋" panose="02010600040101010101" pitchFamily="2" charset="-122"/>
              </a:rPr>
              <a:t>为同时作用的切向及法向应力幅的极限值</a:t>
            </a:r>
            <a:r>
              <a:rPr lang="zh-CN" altLang="en-US" dirty="0">
                <a:solidFill>
                  <a:srgbClr val="000099"/>
                </a:solidFill>
                <a:latin typeface="Tahoma" panose="020B0604030504040204" pitchFamily="34" charset="0"/>
                <a:ea typeface="华文中宋" panose="02010600040101010101" pitchFamily="2" charset="-122"/>
              </a:rPr>
              <a:t>。</a:t>
            </a:r>
            <a:endParaRPr lang="zh-CN" altLang="en-US">
              <a:solidFill>
                <a:srgbClr val="000099"/>
              </a:solidFill>
              <a:latin typeface="Tahoma" panose="020B0604030504040204" pitchFamily="34" charset="0"/>
              <a:ea typeface="华文中宋" panose="02010600040101010101" pitchFamily="2" charset="-122"/>
            </a:endParaRPr>
          </a:p>
        </p:txBody>
      </p:sp>
      <p:sp>
        <p:nvSpPr>
          <p:cNvPr id="69662" name="矩形 69661"/>
          <p:cNvSpPr/>
          <p:nvPr/>
        </p:nvSpPr>
        <p:spPr>
          <a:xfrm>
            <a:off x="98425" y="4810443"/>
            <a:ext cx="8915400" cy="685800"/>
          </a:xfrm>
          <a:prstGeom prst="rect">
            <a:avLst/>
          </a:prstGeom>
          <a:noFill/>
          <a:ln w="9525">
            <a:noFill/>
          </a:ln>
        </p:spPr>
        <p:txBody>
          <a:bodyPr lIns="90000" tIns="46800" rIns="90000" bIns="46800" anchor="ctr"/>
          <a:p>
            <a:pPr algn="l">
              <a:lnSpc>
                <a:spcPct val="125000"/>
              </a:lnSpc>
            </a:pPr>
            <a:r>
              <a:rPr lang="zh-CN" altLang="en-US" dirty="0">
                <a:solidFill>
                  <a:srgbClr val="000099"/>
                </a:solidFill>
                <a:latin typeface="华文中宋" panose="02010600040101010101" pitchFamily="2" charset="-122"/>
                <a:ea typeface="华文中宋" panose="02010600040101010101" pitchFamily="2" charset="-122"/>
              </a:rPr>
              <a:t>　　若作用于零件上的应力幅</a:t>
            </a:r>
            <a:r>
              <a:rPr lang="en-US" altLang="zh-CN" i="1" err="1">
                <a:solidFill>
                  <a:srgbClr val="000099"/>
                </a:solidFill>
                <a:latin typeface="Symbol" panose="05050102010706020507" pitchFamily="18" charset="2"/>
                <a:ea typeface="华文中宋" panose="02010600040101010101" pitchFamily="2" charset="-122"/>
              </a:rPr>
              <a:t>s</a:t>
            </a:r>
            <a:r>
              <a:rPr lang="en-US" altLang="zh-CN" baseline="-25000" err="1">
                <a:solidFill>
                  <a:srgbClr val="000099"/>
                </a:solidFill>
                <a:latin typeface="Times New Roman" panose="02020603050405020304" pitchFamily="18" charset="0"/>
                <a:ea typeface="华文中宋" panose="02010600040101010101" pitchFamily="2" charset="-122"/>
              </a:rPr>
              <a:t>a</a:t>
            </a:r>
            <a:r>
              <a:rPr lang="zh-CN" altLang="en-US">
                <a:solidFill>
                  <a:srgbClr val="000099"/>
                </a:solidFill>
                <a:latin typeface="华文中宋" panose="02010600040101010101" pitchFamily="2" charset="-122"/>
                <a:ea typeface="华文中宋" panose="02010600040101010101" pitchFamily="2" charset="-122"/>
              </a:rPr>
              <a:t>及</a:t>
            </a:r>
            <a:r>
              <a:rPr lang="en-US" altLang="zh-CN" i="1" err="1">
                <a:solidFill>
                  <a:srgbClr val="000099"/>
                </a:solidFill>
                <a:latin typeface="Symbol" panose="05050102010706020507" pitchFamily="18" charset="2"/>
                <a:ea typeface="华文中宋" panose="02010600040101010101" pitchFamily="2" charset="-122"/>
              </a:rPr>
              <a:t>t</a:t>
            </a:r>
            <a:r>
              <a:rPr lang="en-US" altLang="zh-CN" baseline="-25000" err="1">
                <a:solidFill>
                  <a:srgbClr val="000099"/>
                </a:solidFill>
                <a:latin typeface="Times New Roman" panose="02020603050405020304" pitchFamily="18" charset="0"/>
                <a:ea typeface="华文中宋" panose="02010600040101010101" pitchFamily="2" charset="-122"/>
              </a:rPr>
              <a:t>a</a:t>
            </a:r>
            <a:r>
              <a:rPr lang="zh-CN" altLang="en-US" dirty="0">
                <a:solidFill>
                  <a:srgbClr val="000099"/>
                </a:solidFill>
                <a:latin typeface="华文中宋" panose="02010600040101010101" pitchFamily="2" charset="-122"/>
                <a:ea typeface="华文中宋" panose="02010600040101010101" pitchFamily="2" charset="-122"/>
              </a:rPr>
              <a:t>如图中</a:t>
            </a:r>
            <a:r>
              <a:rPr lang="en-US" altLang="zh-CN" i="1">
                <a:solidFill>
                  <a:srgbClr val="000099"/>
                </a:solidFill>
                <a:latin typeface="华文中宋" panose="02010600040101010101" pitchFamily="2" charset="-122"/>
                <a:ea typeface="华文中宋" panose="02010600040101010101" pitchFamily="2" charset="-122"/>
              </a:rPr>
              <a:t>M</a:t>
            </a:r>
            <a:r>
              <a:rPr lang="zh-CN" altLang="en-US" dirty="0">
                <a:solidFill>
                  <a:srgbClr val="000099"/>
                </a:solidFill>
                <a:latin typeface="华文中宋" panose="02010600040101010101" pitchFamily="2" charset="-122"/>
                <a:ea typeface="华文中宋" panose="02010600040101010101" pitchFamily="2" charset="-122"/>
              </a:rPr>
              <a:t>点表示，则由于此工作应力点在极限以内，未达到极限条件，因而是安全的。</a:t>
            </a:r>
            <a:endParaRPr lang="zh-CN" altLang="en-US" dirty="0">
              <a:solidFill>
                <a:srgbClr val="000099"/>
              </a:solidFill>
              <a:latin typeface="华文中宋" panose="02010600040101010101" pitchFamily="2" charset="-122"/>
              <a:ea typeface="华文中宋" panose="02010600040101010101" pitchFamily="2" charset="-122"/>
            </a:endParaRPr>
          </a:p>
        </p:txBody>
      </p:sp>
      <p:sp>
        <p:nvSpPr>
          <p:cNvPr id="69663" name="矩形 69662"/>
          <p:cNvSpPr/>
          <p:nvPr/>
        </p:nvSpPr>
        <p:spPr>
          <a:xfrm>
            <a:off x="80645" y="3460750"/>
            <a:ext cx="5257800" cy="1421765"/>
          </a:xfrm>
          <a:prstGeom prst="rect">
            <a:avLst/>
          </a:prstGeom>
          <a:noFill/>
          <a:ln w="9525">
            <a:noFill/>
          </a:ln>
        </p:spPr>
        <p:txBody>
          <a:bodyPr lIns="90000" tIns="46800" rIns="90000" bIns="46800">
            <a:spAutoFit/>
          </a:bodyPr>
          <a:p>
            <a:pPr algn="l">
              <a:lnSpc>
                <a:spcPct val="120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由于是对称循环变应力，故应力幅即为最大应力。弧线 </a:t>
            </a:r>
            <a:r>
              <a:rPr lang="en-US" altLang="zh-CN" i="1">
                <a:solidFill>
                  <a:srgbClr val="000099"/>
                </a:solidFill>
                <a:latin typeface="Times New Roman" panose="02020603050405020304" pitchFamily="18" charset="0"/>
                <a:ea typeface="华文中宋" panose="02010600040101010101" pitchFamily="2" charset="-122"/>
              </a:rPr>
              <a:t>AM</a:t>
            </a:r>
            <a:r>
              <a:rPr lang="en-US" altLang="zh-CN" i="1">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a:solidFill>
                  <a:srgbClr val="000099"/>
                </a:solidFill>
                <a:latin typeface="Times New Roman" panose="02020603050405020304" pitchFamily="18" charset="0"/>
                <a:ea typeface="华文中宋" panose="02010600040101010101" pitchFamily="2" charset="-122"/>
              </a:rPr>
              <a:t>B </a:t>
            </a:r>
            <a:r>
              <a:rPr lang="zh-CN" altLang="en-US" dirty="0">
                <a:solidFill>
                  <a:srgbClr val="000099"/>
                </a:solidFill>
                <a:latin typeface="华文中宋" panose="02010600040101010101" pitchFamily="2" charset="-122"/>
                <a:ea typeface="华文中宋" panose="02010600040101010101" pitchFamily="2" charset="-122"/>
              </a:rPr>
              <a:t>上任何一个点即代表一对极限应力</a:t>
            </a:r>
            <a:r>
              <a:rPr lang="en-US" altLang="zh-CN" i="1">
                <a:solidFill>
                  <a:srgbClr val="000099"/>
                </a:solidFill>
                <a:latin typeface="Times New Roman" panose="02020603050405020304" pitchFamily="18" charset="0"/>
                <a:ea typeface="华文中宋" panose="02010600040101010101" pitchFamily="2" charset="-122"/>
              </a:rPr>
              <a:t>σ</a:t>
            </a:r>
            <a:r>
              <a:rPr lang="en-US" altLang="zh-CN" baseline="-25000">
                <a:solidFill>
                  <a:srgbClr val="000099"/>
                </a:solidFill>
                <a:latin typeface="Times New Roman" panose="02020603050405020304" pitchFamily="18" charset="0"/>
                <a:ea typeface="华文中宋" panose="02010600040101010101" pitchFamily="2" charset="-122"/>
              </a:rPr>
              <a:t>a</a:t>
            </a:r>
            <a:r>
              <a:rPr lang="en-US" altLang="zh-CN">
                <a:solidFill>
                  <a:srgbClr val="000099"/>
                </a:solidFill>
                <a:latin typeface="华文中宋" panose="02010600040101010101" pitchFamily="2" charset="-122"/>
                <a:ea typeface="华文中宋" panose="02010600040101010101" pitchFamily="2" charset="-122"/>
              </a:rPr>
              <a:t>′</a:t>
            </a:r>
            <a:r>
              <a:rPr lang="zh-CN" altLang="en-US">
                <a:solidFill>
                  <a:srgbClr val="000099"/>
                </a:solidFill>
                <a:latin typeface="华文中宋" panose="02010600040101010101" pitchFamily="2" charset="-122"/>
                <a:ea typeface="华文中宋" panose="02010600040101010101" pitchFamily="2" charset="-122"/>
              </a:rPr>
              <a:t>及</a:t>
            </a:r>
            <a:r>
              <a:rPr lang="en-US" altLang="zh-CN" i="1">
                <a:solidFill>
                  <a:srgbClr val="000099"/>
                </a:solidFill>
                <a:latin typeface="Times New Roman" panose="02020603050405020304" pitchFamily="18" charset="0"/>
                <a:ea typeface="华文中宋" panose="02010600040101010101" pitchFamily="2" charset="-122"/>
              </a:rPr>
              <a:t>τ</a:t>
            </a:r>
            <a:r>
              <a:rPr lang="en-US" altLang="zh-CN" baseline="-25000">
                <a:solidFill>
                  <a:srgbClr val="000099"/>
                </a:solidFill>
                <a:latin typeface="Times New Roman" panose="02020603050405020304" pitchFamily="18" charset="0"/>
                <a:ea typeface="华文中宋" panose="02010600040101010101" pitchFamily="2" charset="-122"/>
              </a:rPr>
              <a:t>a</a:t>
            </a:r>
            <a:r>
              <a:rPr lang="en-US" altLang="zh-CN">
                <a:solidFill>
                  <a:srgbClr val="000099"/>
                </a:solidFill>
                <a:latin typeface="华文中宋" panose="02010600040101010101" pitchFamily="2" charset="-122"/>
                <a:ea typeface="华文中宋" panose="02010600040101010101" pitchFamily="2" charset="-122"/>
              </a:rPr>
              <a:t>′</a:t>
            </a:r>
            <a:r>
              <a:rPr lang="zh-CN" altLang="en-US">
                <a:solidFill>
                  <a:srgbClr val="000099"/>
                </a:solidFill>
                <a:latin typeface="华文中宋" panose="02010600040101010101" pitchFamily="2" charset="-122"/>
                <a:ea typeface="华文中宋" panose="02010600040101010101" pitchFamily="2" charset="-122"/>
              </a:rPr>
              <a:t>。</a:t>
            </a:r>
            <a:endParaRPr lang="zh-CN" altLang="en-US">
              <a:solidFill>
                <a:srgbClr val="000099"/>
              </a:solidFill>
              <a:latin typeface="华文中宋" panose="02010600040101010101" pitchFamily="2" charset="-122"/>
              <a:ea typeface="华文中宋" panose="02010600040101010101" pitchFamily="2" charset="-122"/>
            </a:endParaRPr>
          </a:p>
        </p:txBody>
      </p:sp>
      <p:graphicFrame>
        <p:nvGraphicFramePr>
          <p:cNvPr id="69664" name="对象 69663">
            <a:hlinkClick r:id="" action="ppaction://ole?verb=">
              <a:snd r:embed="rId2" name="camera.wav"/>
            </a:hlinkClick>
          </p:cNvPr>
          <p:cNvGraphicFramePr/>
          <p:nvPr/>
        </p:nvGraphicFramePr>
        <p:xfrm>
          <a:off x="8141653" y="5885498"/>
          <a:ext cx="426720" cy="558165"/>
        </p:xfrm>
        <a:graphic>
          <a:graphicData uri="http://schemas.openxmlformats.org/presentationml/2006/ole">
            <mc:AlternateContent xmlns:mc="http://schemas.openxmlformats.org/markup-compatibility/2006">
              <mc:Choice xmlns:v="urn:schemas-microsoft-com:vml" Requires="v">
                <p:oleObj spid="_x0000_s3085" name="" r:id="rId3" imgW="558800" imgH="723900" progId="Package">
                  <p:embed/>
                </p:oleObj>
              </mc:Choice>
              <mc:Fallback>
                <p:oleObj name="" r:id="rId3" imgW="558800" imgH="723900" progId="Package">
                  <p:embed/>
                  <p:pic>
                    <p:nvPicPr>
                      <p:cNvPr id="0" name="图片 3084"/>
                      <p:cNvPicPr/>
                      <p:nvPr/>
                    </p:nvPicPr>
                    <p:blipFill>
                      <a:blip r:embed="rId4"/>
                      <a:stretch>
                        <a:fillRect/>
                      </a:stretch>
                    </p:blipFill>
                    <p:spPr>
                      <a:xfrm>
                        <a:off x="8141653" y="5885498"/>
                        <a:ext cx="426720" cy="558165"/>
                      </a:xfrm>
                      <a:prstGeom prst="rect">
                        <a:avLst/>
                      </a:prstGeom>
                      <a:noFill/>
                      <a:ln w="38100">
                        <a:noFill/>
                        <a:miter/>
                      </a:ln>
                    </p:spPr>
                  </p:pic>
                </p:oleObj>
              </mc:Fallback>
            </mc:AlternateContent>
          </a:graphicData>
        </a:graphic>
      </p:graphicFrame>
      <p:pic>
        <p:nvPicPr>
          <p:cNvPr id="69666" name="图片 69665" descr="arrow_2"/>
          <p:cNvPicPr>
            <a:picLocks noChangeAspect="1"/>
          </p:cNvPicPr>
          <p:nvPr/>
        </p:nvPicPr>
        <p:blipFill>
          <a:blip r:embed="rId5"/>
          <a:stretch>
            <a:fillRect/>
          </a:stretch>
        </p:blipFill>
        <p:spPr>
          <a:xfrm>
            <a:off x="7998460" y="6057265"/>
            <a:ext cx="90805" cy="160655"/>
          </a:xfrm>
          <a:prstGeom prst="rect">
            <a:avLst/>
          </a:prstGeom>
          <a:noFill/>
          <a:ln w="9525">
            <a:noFill/>
          </a:ln>
        </p:spPr>
      </p:pic>
      <p:sp>
        <p:nvSpPr>
          <p:cNvPr id="69672" name="文本框 69671"/>
          <p:cNvSpPr txBox="1"/>
          <p:nvPr/>
        </p:nvSpPr>
        <p:spPr>
          <a:xfrm>
            <a:off x="617220" y="5906770"/>
            <a:ext cx="2320925" cy="462280"/>
          </a:xfrm>
          <a:prstGeom prst="rect">
            <a:avLst/>
          </a:prstGeom>
          <a:noFill/>
          <a:ln w="9525">
            <a:noFill/>
          </a:ln>
        </p:spPr>
        <p:txBody>
          <a:bodyPr wrap="none" lIns="90000" tIns="46800" rIns="90000" bIns="46800" anchor="t">
            <a:spAutoFit/>
          </a:bodyPr>
          <a:p>
            <a:pPr algn="l"/>
            <a:r>
              <a:rPr lang="zh-CN" altLang="en-US" dirty="0">
                <a:solidFill>
                  <a:srgbClr val="000099"/>
                </a:solidFill>
                <a:latin typeface="Tahoma" panose="020B0604030504040204" pitchFamily="34" charset="0"/>
                <a:ea typeface="华文中宋" panose="02010600040101010101" pitchFamily="2" charset="-122"/>
              </a:rPr>
              <a:t>计算安全系数：</a:t>
            </a:r>
            <a:endParaRPr lang="zh-CN" altLang="en-US" dirty="0">
              <a:solidFill>
                <a:srgbClr val="000099"/>
              </a:solidFill>
              <a:latin typeface="Tahoma" panose="020B0604030504040204" pitchFamily="34" charset="0"/>
              <a:ea typeface="华文中宋" panose="02010600040101010101" pitchFamily="2" charset="-122"/>
            </a:endParaRPr>
          </a:p>
        </p:txBody>
      </p:sp>
      <p:graphicFrame>
        <p:nvGraphicFramePr>
          <p:cNvPr id="2" name="对象 1">
            <a:hlinkClick r:id="" action="ppaction://ole?verb="/>
          </p:cNvPr>
          <p:cNvGraphicFramePr>
            <a:graphicFrameLocks noChangeAspect="1"/>
          </p:cNvGraphicFramePr>
          <p:nvPr/>
        </p:nvGraphicFramePr>
        <p:xfrm>
          <a:off x="2938145" y="5715635"/>
          <a:ext cx="2766060" cy="897890"/>
        </p:xfrm>
        <a:graphic>
          <a:graphicData uri="http://schemas.openxmlformats.org/presentationml/2006/ole">
            <mc:AlternateContent xmlns:mc="http://schemas.openxmlformats.org/markup-compatibility/2006">
              <mc:Choice xmlns:v="urn:schemas-microsoft-com:vml" Requires="v">
                <p:oleObj spid="_x0000_s5121" name="" r:id="rId6" imgW="1447800" imgH="469900" progId="Equation.KSEE3">
                  <p:embed/>
                </p:oleObj>
              </mc:Choice>
              <mc:Fallback>
                <p:oleObj name="" r:id="rId6" imgW="1447800" imgH="469900" progId="Equation.KSEE3">
                  <p:embed/>
                  <p:pic>
                    <p:nvPicPr>
                      <p:cNvPr id="0" name="图片 5120"/>
                      <p:cNvPicPr/>
                      <p:nvPr/>
                    </p:nvPicPr>
                    <p:blipFill>
                      <a:blip r:embed="rId7"/>
                      <a:stretch>
                        <a:fillRect/>
                      </a:stretch>
                    </p:blipFill>
                    <p:spPr>
                      <a:xfrm>
                        <a:off x="2938145" y="5715635"/>
                        <a:ext cx="2766060" cy="897890"/>
                      </a:xfrm>
                      <a:prstGeom prst="rect">
                        <a:avLst/>
                      </a:prstGeom>
                    </p:spPr>
                  </p:pic>
                </p:oleObj>
              </mc:Fallback>
            </mc:AlternateContent>
          </a:graphicData>
        </a:graphic>
      </p:graphicFrame>
      <p:sp>
        <p:nvSpPr>
          <p:cNvPr id="198659" name="Text Box 3"/>
          <p:cNvSpPr txBox="1"/>
          <p:nvPr/>
        </p:nvSpPr>
        <p:spPr>
          <a:xfrm>
            <a:off x="2373630" y="116840"/>
            <a:ext cx="439610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机械零件的疲劳强度</a:t>
            </a:r>
            <a:endParaRPr lang="zh-CN" altLang="en-US" sz="3600" dirty="0">
              <a:solidFill>
                <a:srgbClr val="993300"/>
              </a:solidFill>
              <a:latin typeface="Tahoma" panose="020B0604030504040204" pitchFamily="34" charset="0"/>
              <a:ea typeface="楷体_GB2312" pitchFamily="49" charset="-122"/>
            </a:endParaRPr>
          </a:p>
        </p:txBody>
      </p:sp>
      <p:graphicFrame>
        <p:nvGraphicFramePr>
          <p:cNvPr id="3" name="对象 2">
            <a:hlinkClick r:id="" action="ppaction://ole?verb="/>
          </p:cNvPr>
          <p:cNvGraphicFramePr>
            <a:graphicFrameLocks noChangeAspect="1"/>
          </p:cNvGraphicFramePr>
          <p:nvPr/>
        </p:nvGraphicFramePr>
        <p:xfrm>
          <a:off x="1712913" y="1962785"/>
          <a:ext cx="2260600" cy="878205"/>
        </p:xfrm>
        <a:graphic>
          <a:graphicData uri="http://schemas.openxmlformats.org/presentationml/2006/ole">
            <mc:AlternateContent xmlns:mc="http://schemas.openxmlformats.org/markup-compatibility/2006">
              <mc:Choice xmlns:v="urn:schemas-microsoft-com:vml" Requires="v">
                <p:oleObj spid="_x0000_s1025" name="" r:id="rId8" imgW="1308100" imgH="508000" progId="Equation.KSEE3">
                  <p:embed/>
                </p:oleObj>
              </mc:Choice>
              <mc:Fallback>
                <p:oleObj name="" r:id="rId8" imgW="1308100" imgH="508000" progId="Equation.KSEE3">
                  <p:embed/>
                  <p:pic>
                    <p:nvPicPr>
                      <p:cNvPr id="0" name="图片 1024"/>
                      <p:cNvPicPr/>
                      <p:nvPr/>
                    </p:nvPicPr>
                    <p:blipFill>
                      <a:blip r:embed="rId9"/>
                      <a:stretch>
                        <a:fillRect/>
                      </a:stretch>
                    </p:blipFill>
                    <p:spPr>
                      <a:xfrm>
                        <a:off x="1712913" y="1962785"/>
                        <a:ext cx="2260600" cy="878205"/>
                      </a:xfrm>
                      <a:prstGeom prst="rect">
                        <a:avLst/>
                      </a:prstGeom>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55"/>
                                        </p:tgtEl>
                                        <p:attrNameLst>
                                          <p:attrName>style.visibility</p:attrName>
                                        </p:attrNameLst>
                                      </p:cBhvr>
                                      <p:to>
                                        <p:strVal val="visible"/>
                                      </p:to>
                                    </p:set>
                                    <p:anim calcmode="lin" valueType="num">
                                      <p:cBhvr additive="base">
                                        <p:cTn id="7" dur="500" fill="hold"/>
                                        <p:tgtEl>
                                          <p:spTgt spid="69655"/>
                                        </p:tgtEl>
                                        <p:attrNameLst>
                                          <p:attrName>ppt_x</p:attrName>
                                        </p:attrNameLst>
                                      </p:cBhvr>
                                      <p:tavLst>
                                        <p:tav tm="0">
                                          <p:val>
                                            <p:strVal val="0-#ppt_w/2"/>
                                          </p:val>
                                        </p:tav>
                                        <p:tav tm="100000">
                                          <p:val>
                                            <p:strVal val="#ppt_x"/>
                                          </p:val>
                                        </p:tav>
                                      </p:tavLst>
                                    </p:anim>
                                    <p:anim calcmode="lin" valueType="num">
                                      <p:cBhvr additive="base">
                                        <p:cTn id="8" dur="500" fill="hold"/>
                                        <p:tgtEl>
                                          <p:spTgt spid="696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9656"/>
                                        </p:tgtEl>
                                        <p:attrNameLst>
                                          <p:attrName>style.visibility</p:attrName>
                                        </p:attrNameLst>
                                      </p:cBhvr>
                                      <p:to>
                                        <p:strVal val="visible"/>
                                      </p:to>
                                    </p:set>
                                    <p:animEffect transition="in" filter="blinds(horizontal)">
                                      <p:cBhvr>
                                        <p:cTn id="13" dur="500"/>
                                        <p:tgtEl>
                                          <p:spTgt spid="6965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9658"/>
                                        </p:tgtEl>
                                        <p:attrNameLst>
                                          <p:attrName>style.visibility</p:attrName>
                                        </p:attrNameLst>
                                      </p:cBhvr>
                                      <p:to>
                                        <p:strVal val="visible"/>
                                      </p:to>
                                    </p:set>
                                    <p:animEffect transition="in" filter="blinds(horizontal)">
                                      <p:cBhvr>
                                        <p:cTn id="23" dur="500"/>
                                        <p:tgtEl>
                                          <p:spTgt spid="69658"/>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69671"/>
                                        </p:tgtEl>
                                        <p:attrNameLst>
                                          <p:attrName>style.visibility</p:attrName>
                                        </p:attrNameLst>
                                      </p:cBhvr>
                                      <p:to>
                                        <p:strVal val="visible"/>
                                      </p:to>
                                    </p:set>
                                    <p:animEffect transition="in" filter="diamond(in)">
                                      <p:cBhvr>
                                        <p:cTn id="28" dur="500"/>
                                        <p:tgtEl>
                                          <p:spTgt spid="6967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9663"/>
                                        </p:tgtEl>
                                        <p:attrNameLst>
                                          <p:attrName>style.visibility</p:attrName>
                                        </p:attrNameLst>
                                      </p:cBhvr>
                                      <p:to>
                                        <p:strVal val="visible"/>
                                      </p:to>
                                    </p:set>
                                    <p:animEffect transition="in" filter="blinds(horizontal)">
                                      <p:cBhvr>
                                        <p:cTn id="33" dur="500"/>
                                        <p:tgtEl>
                                          <p:spTgt spid="6966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9662"/>
                                        </p:tgtEl>
                                        <p:attrNameLst>
                                          <p:attrName>style.visibility</p:attrName>
                                        </p:attrNameLst>
                                      </p:cBhvr>
                                      <p:to>
                                        <p:strVal val="visible"/>
                                      </p:to>
                                    </p:set>
                                    <p:animEffect transition="in" filter="blinds(horizontal)">
                                      <p:cBhvr>
                                        <p:cTn id="38" dur="500"/>
                                        <p:tgtEl>
                                          <p:spTgt spid="6966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9672"/>
                                        </p:tgtEl>
                                        <p:attrNameLst>
                                          <p:attrName>style.visibility</p:attrName>
                                        </p:attrNameLst>
                                      </p:cBhvr>
                                      <p:to>
                                        <p:strVal val="visible"/>
                                      </p:to>
                                    </p:set>
                                    <p:animEffect transition="in" filter="wipe(left)">
                                      <p:cBhvr>
                                        <p:cTn id="43" dur="500"/>
                                        <p:tgtEl>
                                          <p:spTgt spid="69672"/>
                                        </p:tgtEl>
                                      </p:cBhvr>
                                    </p:animEffect>
                                  </p:childTnLst>
                                </p:cTn>
                              </p:par>
                              <p:par>
                                <p:cTn id="44" presetID="22" presetClass="entr" presetSubtype="8" fill="hold" nodeType="with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69664"/>
                                        </p:tgtEl>
                                        <p:attrNameLst>
                                          <p:attrName>style.visibility</p:attrName>
                                        </p:attrNameLst>
                                      </p:cBhvr>
                                      <p:to>
                                        <p:strVal val="visible"/>
                                      </p:to>
                                    </p:set>
                                    <p:anim calcmode="lin" valueType="num">
                                      <p:cBhvr additive="base">
                                        <p:cTn id="51" dur="500" fill="hold"/>
                                        <p:tgtEl>
                                          <p:spTgt spid="69664"/>
                                        </p:tgtEl>
                                        <p:attrNameLst>
                                          <p:attrName>ppt_x</p:attrName>
                                        </p:attrNameLst>
                                      </p:cBhvr>
                                      <p:tavLst>
                                        <p:tav tm="0">
                                          <p:val>
                                            <p:strVal val="1+#ppt_w/2"/>
                                          </p:val>
                                        </p:tav>
                                        <p:tav tm="100000">
                                          <p:val>
                                            <p:strVal val="#ppt_x"/>
                                          </p:val>
                                        </p:tav>
                                      </p:tavLst>
                                    </p:anim>
                                    <p:anim calcmode="lin" valueType="num">
                                      <p:cBhvr additive="base">
                                        <p:cTn id="52" dur="500" fill="hold"/>
                                        <p:tgtEl>
                                          <p:spTgt spid="69664"/>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69666"/>
                                        </p:tgtEl>
                                        <p:attrNameLst>
                                          <p:attrName>style.visibility</p:attrName>
                                        </p:attrNameLst>
                                      </p:cBhvr>
                                      <p:to>
                                        <p:strVal val="visible"/>
                                      </p:to>
                                    </p:set>
                                    <p:anim calcmode="lin" valueType="num">
                                      <p:cBhvr additive="base">
                                        <p:cTn id="55" dur="500" fill="hold"/>
                                        <p:tgtEl>
                                          <p:spTgt spid="69666"/>
                                        </p:tgtEl>
                                        <p:attrNameLst>
                                          <p:attrName>ppt_x</p:attrName>
                                        </p:attrNameLst>
                                      </p:cBhvr>
                                      <p:tavLst>
                                        <p:tav tm="0">
                                          <p:val>
                                            <p:strVal val="1+#ppt_w/2"/>
                                          </p:val>
                                        </p:tav>
                                        <p:tav tm="100000">
                                          <p:val>
                                            <p:strVal val="#ppt_x"/>
                                          </p:val>
                                        </p:tav>
                                      </p:tavLst>
                                    </p:anim>
                                    <p:anim calcmode="lin" valueType="num">
                                      <p:cBhvr additive="base">
                                        <p:cTn id="56" dur="500" fill="hold"/>
                                        <p:tgtEl>
                                          <p:spTgt spid="696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5" grpId="0"/>
      <p:bldP spid="69656" grpId="0"/>
      <p:bldP spid="69658" grpId="0"/>
      <p:bldP spid="69663" grpId="0"/>
      <p:bldP spid="69662" grpId="0"/>
      <p:bldP spid="696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9" name="Text Box 3"/>
          <p:cNvSpPr txBox="1"/>
          <p:nvPr/>
        </p:nvSpPr>
        <p:spPr>
          <a:xfrm>
            <a:off x="3181350" y="156845"/>
            <a:ext cx="266636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载荷和应力</a:t>
            </a:r>
            <a:endParaRPr lang="zh-CN" altLang="en-US" sz="3600" dirty="0">
              <a:solidFill>
                <a:srgbClr val="993300"/>
              </a:solidFill>
              <a:latin typeface="Tahoma" panose="020B0604030504040204" pitchFamily="34" charset="0"/>
              <a:ea typeface="楷体_GB2312" pitchFamily="49" charset="-122"/>
            </a:endParaRPr>
          </a:p>
        </p:txBody>
      </p:sp>
      <p:sp>
        <p:nvSpPr>
          <p:cNvPr id="198660" name="Text Box 4"/>
          <p:cNvSpPr txBox="1"/>
          <p:nvPr/>
        </p:nvSpPr>
        <p:spPr>
          <a:xfrm>
            <a:off x="622935" y="826135"/>
            <a:ext cx="7132320" cy="1599565"/>
          </a:xfrm>
          <a:prstGeom prst="rect">
            <a:avLst/>
          </a:prstGeom>
          <a:noFill/>
          <a:ln w="9525">
            <a:noFill/>
          </a:ln>
        </p:spPr>
        <p:txBody>
          <a:bodyPr wrap="square">
            <a:spAutoFit/>
          </a:bodyPr>
          <a:p>
            <a:pPr marL="457200" indent="-457200" algn="l">
              <a:spcBef>
                <a:spcPct val="50000"/>
              </a:spcBef>
              <a:buSzPct val="60000"/>
              <a:buFont typeface="Wingdings" panose="05000000000000000000" charset="0"/>
              <a:buChar char="p"/>
            </a:pPr>
            <a:r>
              <a:rPr lang="zh-CN" altLang="en-US" sz="2800" dirty="0">
                <a:solidFill>
                  <a:srgbClr val="000099"/>
                </a:solidFill>
                <a:ea typeface="楷体_GB2312" pitchFamily="49" charset="-122"/>
              </a:rPr>
              <a:t>载荷</a:t>
            </a:r>
            <a:endParaRPr lang="zh-CN" altLang="en-US" sz="2800" dirty="0">
              <a:solidFill>
                <a:srgbClr val="005BCE"/>
              </a:solidFill>
              <a:latin typeface="Tahoma" panose="020B0604030504040204" pitchFamily="34" charset="0"/>
              <a:ea typeface="楷体_GB2312" pitchFamily="49" charset="-122"/>
            </a:endParaRPr>
          </a:p>
          <a:p>
            <a:pPr algn="l">
              <a:spcBef>
                <a:spcPct val="50000"/>
              </a:spcBef>
            </a:pPr>
            <a:r>
              <a:rPr lang="zh-CN" altLang="en-US" sz="2800" dirty="0">
                <a:solidFill>
                  <a:srgbClr val="993300"/>
                </a:solidFill>
                <a:latin typeface="Tahoma" panose="020B0604030504040204" pitchFamily="34" charset="0"/>
                <a:ea typeface="楷体_GB2312" pitchFamily="49" charset="-122"/>
                <a:sym typeface="+mn-ea"/>
              </a:rPr>
              <a:t>静载荷</a:t>
            </a:r>
            <a:r>
              <a:rPr lang="en-US" altLang="zh-CN" sz="2800" dirty="0">
                <a:solidFill>
                  <a:srgbClr val="000099"/>
                </a:solidFill>
                <a:ea typeface="楷体_GB2312" pitchFamily="49" charset="-122"/>
                <a:sym typeface="+mn-ea"/>
              </a:rPr>
              <a:t>——</a:t>
            </a:r>
            <a:r>
              <a:rPr lang="zh-CN" altLang="en-US" sz="2800" dirty="0">
                <a:solidFill>
                  <a:srgbClr val="000099"/>
                </a:solidFill>
                <a:latin typeface="Tahoma" panose="020B0604030504040204" pitchFamily="34" charset="0"/>
                <a:ea typeface="楷体_GB2312" pitchFamily="49" charset="-122"/>
                <a:sym typeface="+mn-ea"/>
              </a:rPr>
              <a:t>不随时间变化或变化缓慢的载荷；</a:t>
            </a:r>
            <a:r>
              <a:rPr lang="zh-CN" altLang="en-US" sz="2800" dirty="0">
                <a:solidFill>
                  <a:srgbClr val="993300"/>
                </a:solidFill>
                <a:latin typeface="Tahoma" panose="020B0604030504040204" pitchFamily="34" charset="0"/>
                <a:ea typeface="楷体_GB2312" pitchFamily="49" charset="-122"/>
                <a:sym typeface="+mn-ea"/>
              </a:rPr>
              <a:t>动载荷</a:t>
            </a:r>
            <a:r>
              <a:rPr lang="en-US" altLang="zh-CN" sz="2800" dirty="0">
                <a:solidFill>
                  <a:srgbClr val="000099"/>
                </a:solidFill>
                <a:ea typeface="楷体_GB2312" pitchFamily="49" charset="-122"/>
                <a:sym typeface="+mn-ea"/>
              </a:rPr>
              <a:t>——</a:t>
            </a:r>
            <a:r>
              <a:rPr lang="en-US" altLang="zh-CN" sz="2800" dirty="0">
                <a:solidFill>
                  <a:srgbClr val="000099"/>
                </a:solidFill>
                <a:latin typeface="Tahoma" panose="020B0604030504040204" pitchFamily="34" charset="0"/>
                <a:ea typeface="楷体_GB2312" pitchFamily="49" charset="-122"/>
                <a:sym typeface="+mn-ea"/>
              </a:rPr>
              <a:t> </a:t>
            </a:r>
            <a:r>
              <a:rPr lang="zh-CN" altLang="en-US" sz="2800" dirty="0">
                <a:solidFill>
                  <a:srgbClr val="000099"/>
                </a:solidFill>
                <a:latin typeface="Tahoma" panose="020B0604030504040204" pitchFamily="34" charset="0"/>
                <a:ea typeface="楷体_GB2312" pitchFamily="49" charset="-122"/>
                <a:sym typeface="+mn-ea"/>
              </a:rPr>
              <a:t>随时间变化的载荷</a:t>
            </a:r>
            <a:endParaRPr lang="zh-CN" altLang="en-US" sz="2800" dirty="0">
              <a:solidFill>
                <a:srgbClr val="000099"/>
              </a:solidFill>
              <a:latin typeface="Tahoma" panose="020B0604030504040204" pitchFamily="34" charset="0"/>
              <a:ea typeface="楷体_GB2312" pitchFamily="49" charset="-122"/>
              <a:sym typeface="+mn-ea"/>
            </a:endParaRPr>
          </a:p>
        </p:txBody>
      </p:sp>
      <p:sp>
        <p:nvSpPr>
          <p:cNvPr id="198663" name="Text Box 7"/>
          <p:cNvSpPr txBox="1"/>
          <p:nvPr/>
        </p:nvSpPr>
        <p:spPr>
          <a:xfrm>
            <a:off x="622935" y="2549525"/>
            <a:ext cx="7359650" cy="1339215"/>
          </a:xfrm>
          <a:prstGeom prst="rect">
            <a:avLst/>
          </a:prstGeom>
          <a:noFill/>
          <a:ln w="9525">
            <a:noFill/>
          </a:ln>
        </p:spPr>
        <p:txBody>
          <a:bodyPr wrap="square">
            <a:spAutoFit/>
          </a:bodyPr>
          <a:p>
            <a:pPr marL="457200" indent="-457200" algn="l">
              <a:lnSpc>
                <a:spcPct val="90000"/>
              </a:lnSpc>
              <a:spcBef>
                <a:spcPct val="20000"/>
              </a:spcBef>
              <a:buClr>
                <a:schemeClr val="folHlink"/>
              </a:buClr>
              <a:buSzPct val="60000"/>
              <a:buFont typeface="Wingdings" panose="05000000000000000000" charset="0"/>
              <a:buChar char="p"/>
            </a:pPr>
            <a:r>
              <a:rPr lang="zh-CN" altLang="en-US" sz="2800" dirty="0">
                <a:solidFill>
                  <a:srgbClr val="000099"/>
                </a:solidFill>
                <a:latin typeface="Times New Roman" panose="02020603050405020304" pitchFamily="18" charset="0"/>
                <a:ea typeface="楷体_GB2312" pitchFamily="49" charset="-122"/>
              </a:rPr>
              <a:t>应力分类</a:t>
            </a:r>
            <a:endParaRPr lang="zh-CN" altLang="en-US" sz="2800" dirty="0">
              <a:solidFill>
                <a:srgbClr val="005BCE"/>
              </a:solidFill>
              <a:latin typeface="Times New Roman" panose="02020603050405020304" pitchFamily="18" charset="0"/>
              <a:ea typeface="楷体_GB2312" pitchFamily="49" charset="-122"/>
            </a:endParaRPr>
          </a:p>
          <a:p>
            <a:pPr algn="l">
              <a:lnSpc>
                <a:spcPct val="90000"/>
              </a:lnSpc>
              <a:spcBef>
                <a:spcPct val="20000"/>
              </a:spcBef>
              <a:buClr>
                <a:schemeClr val="folHlink"/>
              </a:buClr>
              <a:buSzPct val="60000"/>
              <a:buFont typeface="Wingdings" panose="05000000000000000000" pitchFamily="2" charset="2"/>
              <a:buNone/>
            </a:pPr>
            <a:r>
              <a:rPr lang="zh-CN" altLang="en-US" sz="2800" dirty="0">
                <a:solidFill>
                  <a:srgbClr val="993300"/>
                </a:solidFill>
                <a:latin typeface="Tahoma" panose="020B0604030504040204" pitchFamily="34" charset="0"/>
                <a:ea typeface="楷体_GB2312" pitchFamily="49" charset="-122"/>
                <a:sym typeface="+mn-ea"/>
              </a:rPr>
              <a:t>静应力</a:t>
            </a:r>
            <a:r>
              <a:rPr lang="en-US" altLang="zh-CN" sz="2800" dirty="0">
                <a:solidFill>
                  <a:srgbClr val="000099"/>
                </a:solidFill>
                <a:ea typeface="楷体_GB2312" pitchFamily="49" charset="-122"/>
                <a:sym typeface="+mn-ea"/>
              </a:rPr>
              <a:t>——</a:t>
            </a:r>
            <a:r>
              <a:rPr lang="zh-CN" altLang="en-US" sz="2800" dirty="0">
                <a:solidFill>
                  <a:srgbClr val="000099"/>
                </a:solidFill>
                <a:latin typeface="Tahoma" panose="020B0604030504040204" pitchFamily="34" charset="0"/>
                <a:ea typeface="楷体_GB2312" pitchFamily="49" charset="-122"/>
                <a:sym typeface="+mn-ea"/>
              </a:rPr>
              <a:t>不随时间变化或变化缓慢的应力；</a:t>
            </a:r>
            <a:r>
              <a:rPr lang="zh-CN" altLang="en-US" sz="2800" dirty="0">
                <a:solidFill>
                  <a:srgbClr val="993300"/>
                </a:solidFill>
                <a:latin typeface="Tahoma" panose="020B0604030504040204" pitchFamily="34" charset="0"/>
                <a:ea typeface="楷体_GB2312" pitchFamily="49" charset="-122"/>
                <a:sym typeface="+mn-ea"/>
              </a:rPr>
              <a:t>变应力</a:t>
            </a:r>
            <a:r>
              <a:rPr lang="en-US" altLang="zh-CN" sz="2800" dirty="0">
                <a:solidFill>
                  <a:srgbClr val="000099"/>
                </a:solidFill>
                <a:ea typeface="楷体_GB2312" pitchFamily="49" charset="-122"/>
                <a:sym typeface="+mn-ea"/>
              </a:rPr>
              <a:t>——</a:t>
            </a:r>
            <a:r>
              <a:rPr lang="zh-CN" altLang="en-US" sz="2800" dirty="0">
                <a:solidFill>
                  <a:srgbClr val="000099"/>
                </a:solidFill>
                <a:latin typeface="Tahoma" panose="020B0604030504040204" pitchFamily="34" charset="0"/>
                <a:ea typeface="楷体_GB2312" pitchFamily="49" charset="-122"/>
                <a:sym typeface="+mn-ea"/>
              </a:rPr>
              <a:t>随时着时间变化的应力</a:t>
            </a:r>
            <a:endParaRPr lang="zh-CN" altLang="en-US" sz="2800" dirty="0">
              <a:solidFill>
                <a:srgbClr val="000099"/>
              </a:solidFill>
              <a:latin typeface="Tahoma" panose="020B0604030504040204" pitchFamily="34" charset="0"/>
              <a:ea typeface="楷体_GB2312" pitchFamily="49" charset="-122"/>
              <a:sym typeface="+mn-ea"/>
            </a:endParaRPr>
          </a:p>
        </p:txBody>
      </p:sp>
      <p:sp>
        <p:nvSpPr>
          <p:cNvPr id="3" name="Text Box 7"/>
          <p:cNvSpPr txBox="1"/>
          <p:nvPr/>
        </p:nvSpPr>
        <p:spPr>
          <a:xfrm>
            <a:off x="622935" y="3888740"/>
            <a:ext cx="8162290" cy="2276475"/>
          </a:xfrm>
          <a:prstGeom prst="rect">
            <a:avLst/>
          </a:prstGeom>
          <a:noFill/>
          <a:ln w="9525">
            <a:noFill/>
          </a:ln>
        </p:spPr>
        <p:txBody>
          <a:bodyPr wrap="square">
            <a:spAutoFit/>
          </a:bodyPr>
          <a:p>
            <a:pPr marL="457200" indent="-457200" algn="l">
              <a:spcBef>
                <a:spcPct val="50000"/>
              </a:spcBef>
              <a:buSzPct val="60000"/>
              <a:buFont typeface="Wingdings" panose="05000000000000000000" charset="0"/>
              <a:buChar char="p"/>
            </a:pPr>
            <a:r>
              <a:rPr lang="zh-CN" altLang="en-US" sz="2800" dirty="0">
                <a:solidFill>
                  <a:srgbClr val="993300"/>
                </a:solidFill>
                <a:ea typeface="楷体_GB2312" pitchFamily="49" charset="-122"/>
                <a:sym typeface="+mn-ea"/>
              </a:rPr>
              <a:t>公称载荷和公称应力</a:t>
            </a:r>
            <a:endParaRPr lang="zh-CN" altLang="en-US" sz="2800" dirty="0">
              <a:solidFill>
                <a:srgbClr val="005BCE"/>
              </a:solidFill>
              <a:ea typeface="楷体_GB2312" pitchFamily="49" charset="-122"/>
              <a:sym typeface="+mn-ea"/>
            </a:endParaRPr>
          </a:p>
          <a:p>
            <a:pPr algn="l">
              <a:spcBef>
                <a:spcPct val="50000"/>
              </a:spcBef>
            </a:pPr>
            <a:r>
              <a:rPr lang="zh-CN" altLang="en-US" sz="2800" dirty="0">
                <a:solidFill>
                  <a:srgbClr val="000099"/>
                </a:solidFill>
                <a:latin typeface="华文中宋" panose="02010600040101010101" pitchFamily="2" charset="-122"/>
                <a:ea typeface="华文中宋" panose="02010600040101010101" pitchFamily="2" charset="-122"/>
                <a:sym typeface="+mn-ea"/>
              </a:rPr>
              <a:t>      </a:t>
            </a:r>
            <a:r>
              <a:rPr lang="zh-CN" altLang="en-US" dirty="0">
                <a:solidFill>
                  <a:srgbClr val="000099"/>
                </a:solidFill>
                <a:latin typeface="华文中宋" panose="02010600040101010101" pitchFamily="2" charset="-122"/>
                <a:ea typeface="华文中宋" panose="02010600040101010101" pitchFamily="2" charset="-122"/>
                <a:sym typeface="+mn-ea"/>
              </a:rPr>
              <a:t>有别于实际载荷和实际应力，公称载荷是根据机器原动机的额定功率或完成机械功时的工作阻力等原始数据，用理论力学的方法计算出零件上的载荷，此载荷为公称载荷，按此载荷用材料力学的方法计算出的应力为公称应力。</a:t>
            </a:r>
            <a:endParaRPr lang="zh-CN" altLang="en-US" dirty="0">
              <a:solidFill>
                <a:srgbClr val="000099"/>
              </a:solidFill>
              <a:latin typeface="华文中宋" panose="02010600040101010101" pitchFamily="2" charset="-122"/>
              <a:ea typeface="华文中宋" panose="0201060004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gtEl>
                                        <p:attrNameLst>
                                          <p:attrName>style.visibility</p:attrName>
                                        </p:attrNameLst>
                                      </p:cBhvr>
                                      <p:to>
                                        <p:strVal val="visible"/>
                                      </p:to>
                                    </p:set>
                                    <p:anim calcmode="lin" valueType="num">
                                      <p:cBhvr additive="base">
                                        <p:cTn id="7" dur="500" fill="hold"/>
                                        <p:tgtEl>
                                          <p:spTgt spid="198659"/>
                                        </p:tgtEl>
                                        <p:attrNameLst>
                                          <p:attrName>ppt_x</p:attrName>
                                        </p:attrNameLst>
                                      </p:cBhvr>
                                      <p:tavLst>
                                        <p:tav tm="0">
                                          <p:val>
                                            <p:strVal val="0-#ppt_w/2"/>
                                          </p:val>
                                        </p:tav>
                                        <p:tav tm="100000">
                                          <p:val>
                                            <p:strVal val="#ppt_x"/>
                                          </p:val>
                                        </p:tav>
                                      </p:tavLst>
                                    </p:anim>
                                    <p:anim calcmode="lin" valueType="num">
                                      <p:cBhvr additive="base">
                                        <p:cTn id="8" dur="500" fill="hold"/>
                                        <p:tgtEl>
                                          <p:spTgt spid="1986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60"/>
                                        </p:tgtEl>
                                        <p:attrNameLst>
                                          <p:attrName>style.visibility</p:attrName>
                                        </p:attrNameLst>
                                      </p:cBhvr>
                                      <p:to>
                                        <p:strVal val="visible"/>
                                      </p:to>
                                    </p:set>
                                    <p:anim calcmode="lin" valueType="num">
                                      <p:cBhvr additive="base">
                                        <p:cTn id="13" dur="500" fill="hold"/>
                                        <p:tgtEl>
                                          <p:spTgt spid="198660"/>
                                        </p:tgtEl>
                                        <p:attrNameLst>
                                          <p:attrName>ppt_x</p:attrName>
                                        </p:attrNameLst>
                                      </p:cBhvr>
                                      <p:tavLst>
                                        <p:tav tm="0">
                                          <p:val>
                                            <p:strVal val="0-#ppt_w/2"/>
                                          </p:val>
                                        </p:tav>
                                        <p:tav tm="100000">
                                          <p:val>
                                            <p:strVal val="#ppt_x"/>
                                          </p:val>
                                        </p:tav>
                                      </p:tavLst>
                                    </p:anim>
                                    <p:anim calcmode="lin" valueType="num">
                                      <p:cBhvr additive="base">
                                        <p:cTn id="14"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663"/>
                                        </p:tgtEl>
                                        <p:attrNameLst>
                                          <p:attrName>style.visibility</p:attrName>
                                        </p:attrNameLst>
                                      </p:cBhvr>
                                      <p:to>
                                        <p:strVal val="visible"/>
                                      </p:to>
                                    </p:set>
                                    <p:anim calcmode="lin" valueType="num">
                                      <p:cBhvr additive="base">
                                        <p:cTn id="19" dur="500" fill="hold"/>
                                        <p:tgtEl>
                                          <p:spTgt spid="198663"/>
                                        </p:tgtEl>
                                        <p:attrNameLst>
                                          <p:attrName>ppt_x</p:attrName>
                                        </p:attrNameLst>
                                      </p:cBhvr>
                                      <p:tavLst>
                                        <p:tav tm="0">
                                          <p:val>
                                            <p:strVal val="0-#ppt_w/2"/>
                                          </p:val>
                                        </p:tav>
                                        <p:tav tm="100000">
                                          <p:val>
                                            <p:strVal val="#ppt_x"/>
                                          </p:val>
                                        </p:tav>
                                      </p:tavLst>
                                    </p:anim>
                                    <p:anim calcmode="lin" valueType="num">
                                      <p:cBhvr additive="base">
                                        <p:cTn id="20" dur="500" fill="hold"/>
                                        <p:tgtEl>
                                          <p:spTgt spid="19866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p:bldP spid="198660" grpId="0"/>
      <p:bldP spid="198663"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28" name="矩形 60427"/>
          <p:cNvSpPr/>
          <p:nvPr/>
        </p:nvSpPr>
        <p:spPr>
          <a:xfrm>
            <a:off x="609600" y="690245"/>
            <a:ext cx="4770120" cy="535305"/>
          </a:xfrm>
          <a:prstGeom prst="rect">
            <a:avLst/>
          </a:prstGeom>
          <a:noFill/>
          <a:ln w="9525">
            <a:noFill/>
          </a:ln>
        </p:spPr>
        <p:txBody>
          <a:bodyPr wrap="none" lIns="90000" tIns="46800" rIns="90000" bIns="46800" anchor="t">
            <a:spAutoFit/>
          </a:bodyPr>
          <a:p>
            <a:pPr algn="l">
              <a:lnSpc>
                <a:spcPct val="120000"/>
              </a:lnSpc>
              <a:spcBef>
                <a:spcPct val="20000"/>
              </a:spcBef>
              <a:buClr>
                <a:schemeClr val="hlink"/>
              </a:buClr>
              <a:buSzPct val="110000"/>
              <a:buFont typeface="Wingdings" panose="05000000000000000000" pitchFamily="2" charset="2"/>
              <a:buNone/>
            </a:pPr>
            <a:r>
              <a:rPr lang="zh-CN" altLang="en-US" dirty="0">
                <a:solidFill>
                  <a:srgbClr val="000099"/>
                </a:solidFill>
                <a:latin typeface="Tahoma" panose="020B0604030504040204" pitchFamily="34" charset="0"/>
                <a:ea typeface="华文中宋" panose="02010600040101010101" pitchFamily="2" charset="-122"/>
              </a:rPr>
              <a:t>五、提高机械零件疲劳强度的措施</a:t>
            </a:r>
            <a:endParaRPr lang="zh-CN" altLang="en-US" dirty="0">
              <a:solidFill>
                <a:srgbClr val="000099"/>
              </a:solidFill>
              <a:latin typeface="Tahoma" panose="020B0604030504040204" pitchFamily="34" charset="0"/>
              <a:ea typeface="华文中宋" panose="02010600040101010101" pitchFamily="2" charset="-122"/>
            </a:endParaRPr>
          </a:p>
        </p:txBody>
      </p:sp>
      <p:sp>
        <p:nvSpPr>
          <p:cNvPr id="60429" name="矩形 60428"/>
          <p:cNvSpPr/>
          <p:nvPr/>
        </p:nvSpPr>
        <p:spPr>
          <a:xfrm>
            <a:off x="-36195" y="3491865"/>
            <a:ext cx="9076055" cy="974725"/>
          </a:xfrm>
          <a:prstGeom prst="rect">
            <a:avLst/>
          </a:prstGeom>
          <a:noFill/>
          <a:ln w="9525">
            <a:noFill/>
          </a:ln>
        </p:spPr>
        <p:txBody>
          <a:bodyPr lIns="90000" tIns="46800" rIns="90000" bIns="46800" anchor="ctr"/>
          <a:p>
            <a:pPr marL="342900" indent="-342900" algn="l">
              <a:lnSpc>
                <a:spcPct val="120000"/>
              </a:lnSpc>
              <a:buClr>
                <a:srgbClr val="002060"/>
              </a:buClr>
              <a:buSzPct val="60000"/>
              <a:buFont typeface="Wingdings" panose="05000000000000000000" charset="0"/>
              <a:buChar char="p"/>
            </a:pPr>
            <a:r>
              <a:rPr lang="zh-CN" altLang="en-US" dirty="0">
                <a:solidFill>
                  <a:srgbClr val="000099"/>
                </a:solidFill>
                <a:latin typeface="Times New Roman" panose="02020603050405020304" pitchFamily="18" charset="0"/>
                <a:ea typeface="华文中宋" panose="02010600040101010101" pitchFamily="2" charset="-122"/>
              </a:rPr>
              <a:t>在综合考虑零件的性能要求和经</a:t>
            </a:r>
            <a:endParaRPr lang="zh-CN" altLang="en-US" dirty="0">
              <a:solidFill>
                <a:srgbClr val="000099"/>
              </a:solidFill>
              <a:latin typeface="Times New Roman" panose="02020603050405020304" pitchFamily="18" charset="0"/>
              <a:ea typeface="华文中宋" panose="02010600040101010101" pitchFamily="2" charset="-122"/>
            </a:endParaRPr>
          </a:p>
          <a:p>
            <a:pPr marL="346075" indent="-346075" algn="l">
              <a:lnSpc>
                <a:spcPct val="120000"/>
              </a:lnSpc>
              <a:buClr>
                <a:schemeClr val="tx1"/>
              </a:buClr>
              <a:buNone/>
            </a:pPr>
            <a:r>
              <a:rPr lang="zh-CN" altLang="en-US" dirty="0">
                <a:solidFill>
                  <a:srgbClr val="000099"/>
                </a:solidFill>
                <a:latin typeface="Times New Roman" panose="02020603050405020304" pitchFamily="18" charset="0"/>
                <a:ea typeface="华文中宋" panose="02010600040101010101" pitchFamily="2" charset="-122"/>
              </a:rPr>
              <a:t>　济性后，采用具有高疲劳强度的材料，并配以适当的热处理和各种表面强化处理。      </a:t>
            </a:r>
            <a:endParaRPr lang="zh-CN" altLang="en-US" dirty="0">
              <a:solidFill>
                <a:srgbClr val="000099"/>
              </a:solidFill>
              <a:latin typeface="Times New Roman" panose="02020603050405020304" pitchFamily="18" charset="0"/>
              <a:ea typeface="华文中宋" panose="02010600040101010101" pitchFamily="2" charset="-122"/>
            </a:endParaRPr>
          </a:p>
        </p:txBody>
      </p:sp>
      <p:sp>
        <p:nvSpPr>
          <p:cNvPr id="60430" name="矩形 60429"/>
          <p:cNvSpPr/>
          <p:nvPr/>
        </p:nvSpPr>
        <p:spPr>
          <a:xfrm>
            <a:off x="-36195" y="4639945"/>
            <a:ext cx="8956040" cy="978535"/>
          </a:xfrm>
          <a:prstGeom prst="rect">
            <a:avLst/>
          </a:prstGeom>
          <a:noFill/>
          <a:ln w="9525">
            <a:noFill/>
          </a:ln>
        </p:spPr>
        <p:txBody>
          <a:bodyPr wrap="square" lIns="90000" tIns="46800" rIns="90000" bIns="46800">
            <a:spAutoFit/>
          </a:bodyPr>
          <a:p>
            <a:pPr marL="342900" indent="-342900" algn="l">
              <a:lnSpc>
                <a:spcPct val="120000"/>
              </a:lnSpc>
              <a:buClr>
                <a:srgbClr val="002060"/>
              </a:buClr>
              <a:buSzPct val="60000"/>
              <a:buFont typeface="Wingdings" panose="05000000000000000000" charset="0"/>
              <a:buChar char="p"/>
            </a:pPr>
            <a:r>
              <a:rPr lang="zh-CN" altLang="en-US" dirty="0">
                <a:solidFill>
                  <a:srgbClr val="000099"/>
                </a:solidFill>
                <a:latin typeface="Times New Roman" panose="02020603050405020304" pitchFamily="18" charset="0"/>
                <a:ea typeface="华文中宋" panose="02010600040101010101" pitchFamily="2" charset="-122"/>
              </a:rPr>
              <a:t>适当提高零件的表面质量，特别是提高有应力集中部位的表面加工质量，必要时表面作适当的防护处理。</a:t>
            </a:r>
            <a:endParaRPr lang="zh-CN" altLang="en-US">
              <a:solidFill>
                <a:srgbClr val="000099"/>
              </a:solidFill>
              <a:latin typeface="Times New Roman" panose="02020603050405020304" pitchFamily="18" charset="0"/>
              <a:ea typeface="华文中宋" panose="02010600040101010101" pitchFamily="2" charset="-122"/>
            </a:endParaRPr>
          </a:p>
        </p:txBody>
      </p:sp>
      <p:sp>
        <p:nvSpPr>
          <p:cNvPr id="60431" name="矩形 60430"/>
          <p:cNvSpPr/>
          <p:nvPr/>
        </p:nvSpPr>
        <p:spPr>
          <a:xfrm>
            <a:off x="-62865" y="1297305"/>
            <a:ext cx="8982710" cy="533400"/>
          </a:xfrm>
          <a:prstGeom prst="rect">
            <a:avLst/>
          </a:prstGeom>
          <a:noFill/>
          <a:ln w="9525">
            <a:noFill/>
          </a:ln>
        </p:spPr>
        <p:txBody>
          <a:bodyPr lIns="90000" tIns="46800" rIns="90000" bIns="46800" anchor="ctr"/>
          <a:p>
            <a:pPr marL="342900" indent="-342900" algn="l">
              <a:lnSpc>
                <a:spcPct val="120000"/>
              </a:lnSpc>
              <a:buClr>
                <a:srgbClr val="002060"/>
              </a:buClr>
              <a:buSzPct val="60000"/>
              <a:buFont typeface="Wingdings" panose="05000000000000000000" charset="0"/>
              <a:buChar char="p"/>
            </a:pPr>
            <a:r>
              <a:rPr lang="zh-CN" altLang="en-US" dirty="0">
                <a:solidFill>
                  <a:srgbClr val="000099"/>
                </a:solidFill>
                <a:latin typeface="Times New Roman" panose="02020603050405020304" pitchFamily="18" charset="0"/>
                <a:ea typeface="华文中宋" panose="02010600040101010101" pitchFamily="2" charset="-122"/>
              </a:rPr>
              <a:t>尽可能降低零件上的应力集中的影响，是提高零件疲劳强度的首要措施。</a:t>
            </a:r>
            <a:endParaRPr lang="zh-CN" altLang="en-US" dirty="0">
              <a:solidFill>
                <a:srgbClr val="000099"/>
              </a:solidFill>
              <a:latin typeface="Times New Roman" panose="02020603050405020304" pitchFamily="18" charset="0"/>
              <a:ea typeface="华文中宋" panose="02010600040101010101" pitchFamily="2" charset="-122"/>
            </a:endParaRPr>
          </a:p>
        </p:txBody>
      </p:sp>
      <p:sp>
        <p:nvSpPr>
          <p:cNvPr id="60432" name="矩形 60431"/>
          <p:cNvSpPr/>
          <p:nvPr/>
        </p:nvSpPr>
        <p:spPr>
          <a:xfrm>
            <a:off x="-36195" y="5641340"/>
            <a:ext cx="9076055" cy="822325"/>
          </a:xfrm>
          <a:prstGeom prst="rect">
            <a:avLst/>
          </a:prstGeom>
          <a:noFill/>
          <a:ln w="9525">
            <a:noFill/>
          </a:ln>
        </p:spPr>
        <p:txBody>
          <a:bodyPr lIns="90000" tIns="46800" rIns="90000" bIns="46800" anchor="ctr"/>
          <a:p>
            <a:pPr marL="342900" indent="-342900" algn="l">
              <a:lnSpc>
                <a:spcPct val="120000"/>
              </a:lnSpc>
              <a:buClr>
                <a:srgbClr val="002060"/>
              </a:buClr>
              <a:buSzPct val="60000"/>
              <a:buFont typeface="Wingdings" panose="05000000000000000000" charset="0"/>
              <a:buChar char="p"/>
            </a:pPr>
            <a:r>
              <a:rPr lang="zh-CN" altLang="en-US" dirty="0">
                <a:solidFill>
                  <a:srgbClr val="000099"/>
                </a:solidFill>
                <a:latin typeface="Times New Roman" panose="02020603050405020304" pitchFamily="18" charset="0"/>
                <a:ea typeface="华文中宋" panose="02010600040101010101" pitchFamily="2" charset="-122"/>
              </a:rPr>
              <a:t>尽可能地减少或消除零件表面可能发生的初始裂纹的尺寸，对于延长零件的疲劳寿命有着比提高材料性能更为显著的作用。</a:t>
            </a:r>
            <a:endParaRPr lang="zh-CN" altLang="en-US" dirty="0">
              <a:solidFill>
                <a:srgbClr val="000099"/>
              </a:solidFill>
              <a:latin typeface="Times New Roman" panose="02020603050405020304" pitchFamily="18" charset="0"/>
              <a:ea typeface="华文中宋" panose="02010600040101010101" pitchFamily="2" charset="-122"/>
            </a:endParaRPr>
          </a:p>
        </p:txBody>
      </p:sp>
      <p:sp>
        <p:nvSpPr>
          <p:cNvPr id="60435" name="矩形 60434"/>
          <p:cNvSpPr/>
          <p:nvPr/>
        </p:nvSpPr>
        <p:spPr>
          <a:xfrm>
            <a:off x="6477000" y="3276600"/>
            <a:ext cx="1097280" cy="461645"/>
          </a:xfrm>
          <a:prstGeom prst="rect">
            <a:avLst/>
          </a:prstGeom>
          <a:noFill/>
          <a:ln w="9525">
            <a:noFill/>
          </a:ln>
        </p:spPr>
        <p:txBody>
          <a:bodyPr wrap="none" lIns="90000" tIns="46800" rIns="90000" bIns="46800" anchor="t">
            <a:spAutoFit/>
          </a:bodyPr>
          <a:p>
            <a:pPr algn="l"/>
            <a:r>
              <a:rPr lang="zh-CN" altLang="en-US" dirty="0">
                <a:solidFill>
                  <a:srgbClr val="000099"/>
                </a:solidFill>
                <a:latin typeface="Times New Roman" panose="02020603050405020304" pitchFamily="18" charset="0"/>
                <a:ea typeface="华文中宋" panose="02010600040101010101" pitchFamily="2" charset="-122"/>
              </a:rPr>
              <a:t>减载槽</a:t>
            </a:r>
            <a:endParaRPr lang="zh-CN" altLang="en-US" dirty="0">
              <a:solidFill>
                <a:srgbClr val="000099"/>
              </a:solidFill>
              <a:latin typeface="Times New Roman" panose="02020603050405020304" pitchFamily="18" charset="0"/>
              <a:ea typeface="华文中宋" panose="02010600040101010101" pitchFamily="2" charset="-122"/>
            </a:endParaRPr>
          </a:p>
        </p:txBody>
      </p:sp>
      <p:sp>
        <p:nvSpPr>
          <p:cNvPr id="60437" name="文本框 60436"/>
          <p:cNvSpPr txBox="1"/>
          <p:nvPr/>
        </p:nvSpPr>
        <p:spPr>
          <a:xfrm>
            <a:off x="-36195" y="2099310"/>
            <a:ext cx="4850130" cy="1187450"/>
          </a:xfrm>
          <a:prstGeom prst="rect">
            <a:avLst/>
          </a:prstGeom>
          <a:noFill/>
          <a:ln w="9525">
            <a:noFill/>
          </a:ln>
        </p:spPr>
        <p:txBody>
          <a:bodyPr lIns="90000" tIns="46800" rIns="90000" bIns="46800" anchor="ctr"/>
          <a:p>
            <a:pPr marL="342900" indent="-342900" algn="l">
              <a:lnSpc>
                <a:spcPct val="120000"/>
              </a:lnSpc>
              <a:buClr>
                <a:srgbClr val="002060"/>
              </a:buClr>
              <a:buSzPct val="60000"/>
              <a:buFont typeface="Wingdings" panose="05000000000000000000" charset="0"/>
              <a:buChar char="p"/>
            </a:pPr>
            <a:r>
              <a:rPr lang="zh-CN" altLang="en-US" dirty="0">
                <a:solidFill>
                  <a:srgbClr val="000099"/>
                </a:solidFill>
                <a:latin typeface="Times New Roman" panose="02020603050405020304" pitchFamily="18" charset="0"/>
                <a:ea typeface="华文中宋" panose="02010600040101010101" pitchFamily="2" charset="-122"/>
              </a:rPr>
              <a:t>在不可避免地要产生较大应力集　中的结构处，可采用减载槽来降　低应力集中的作用。</a:t>
            </a:r>
            <a:endParaRPr lang="zh-CN" altLang="en-US">
              <a:solidFill>
                <a:srgbClr val="000099"/>
              </a:solidFill>
              <a:latin typeface="Times New Roman" panose="02020603050405020304" pitchFamily="18" charset="0"/>
              <a:ea typeface="华文中宋" panose="02010600040101010101" pitchFamily="2" charset="-122"/>
            </a:endParaRPr>
          </a:p>
        </p:txBody>
      </p:sp>
      <p:pic>
        <p:nvPicPr>
          <p:cNvPr id="60438" name="图片 60437" descr="F:\MDcai\Ch03\T.jpg"/>
          <p:cNvPicPr>
            <a:picLocks noChangeAspect="1"/>
          </p:cNvPicPr>
          <p:nvPr/>
        </p:nvPicPr>
        <p:blipFill>
          <a:blip r:embed="rId1"/>
          <a:stretch>
            <a:fillRect/>
          </a:stretch>
        </p:blipFill>
        <p:spPr>
          <a:xfrm>
            <a:off x="5181600" y="1887538"/>
            <a:ext cx="3124200" cy="1465262"/>
          </a:xfrm>
          <a:prstGeom prst="rect">
            <a:avLst/>
          </a:prstGeom>
          <a:noFill/>
          <a:ln w="9525">
            <a:noFill/>
          </a:ln>
        </p:spPr>
      </p:pic>
      <p:sp>
        <p:nvSpPr>
          <p:cNvPr id="198659" name="Text Box 3"/>
          <p:cNvSpPr txBox="1"/>
          <p:nvPr/>
        </p:nvSpPr>
        <p:spPr>
          <a:xfrm>
            <a:off x="2373630" y="116840"/>
            <a:ext cx="439610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机械零件的疲劳强度</a:t>
            </a:r>
            <a:endParaRPr lang="zh-CN" altLang="en-US" sz="3600" dirty="0">
              <a:solidFill>
                <a:srgbClr val="993300"/>
              </a:solidFill>
              <a:latin typeface="Tahoma" panose="020B0604030504040204" pitchFamily="34" charset="0"/>
              <a:ea typeface="楷体_GB2312" pitchFamily="49"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28"/>
                                        </p:tgtEl>
                                        <p:attrNameLst>
                                          <p:attrName>style.visibility</p:attrName>
                                        </p:attrNameLst>
                                      </p:cBhvr>
                                      <p:to>
                                        <p:strVal val="visible"/>
                                      </p:to>
                                    </p:set>
                                    <p:anim calcmode="lin" valueType="num">
                                      <p:cBhvr additive="base">
                                        <p:cTn id="7" dur="500" fill="hold"/>
                                        <p:tgtEl>
                                          <p:spTgt spid="60428"/>
                                        </p:tgtEl>
                                        <p:attrNameLst>
                                          <p:attrName>ppt_x</p:attrName>
                                        </p:attrNameLst>
                                      </p:cBhvr>
                                      <p:tavLst>
                                        <p:tav tm="0">
                                          <p:val>
                                            <p:strVal val="0-#ppt_w/2"/>
                                          </p:val>
                                        </p:tav>
                                        <p:tav tm="100000">
                                          <p:val>
                                            <p:strVal val="#ppt_x"/>
                                          </p:val>
                                        </p:tav>
                                      </p:tavLst>
                                    </p:anim>
                                    <p:anim calcmode="lin" valueType="num">
                                      <p:cBhvr additive="base">
                                        <p:cTn id="8" dur="500" fill="hold"/>
                                        <p:tgtEl>
                                          <p:spTgt spid="604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0431"/>
                                        </p:tgtEl>
                                        <p:attrNameLst>
                                          <p:attrName>style.visibility</p:attrName>
                                        </p:attrNameLst>
                                      </p:cBhvr>
                                      <p:to>
                                        <p:strVal val="visible"/>
                                      </p:to>
                                    </p:set>
                                    <p:animEffect transition="in" filter="blinds(horizontal)">
                                      <p:cBhvr>
                                        <p:cTn id="13" dur="500"/>
                                        <p:tgtEl>
                                          <p:spTgt spid="6043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0437"/>
                                        </p:tgtEl>
                                        <p:attrNameLst>
                                          <p:attrName>style.visibility</p:attrName>
                                        </p:attrNameLst>
                                      </p:cBhvr>
                                      <p:to>
                                        <p:strVal val="visible"/>
                                      </p:to>
                                    </p:set>
                                    <p:animEffect transition="in" filter="blinds(horizontal)">
                                      <p:cBhvr>
                                        <p:cTn id="18" dur="500"/>
                                        <p:tgtEl>
                                          <p:spTgt spid="6043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60438"/>
                                        </p:tgtEl>
                                        <p:attrNameLst>
                                          <p:attrName>style.visibility</p:attrName>
                                        </p:attrNameLst>
                                      </p:cBhvr>
                                      <p:to>
                                        <p:strVal val="visible"/>
                                      </p:to>
                                    </p:set>
                                    <p:animEffect transition="in" filter="diamond(in)">
                                      <p:cBhvr>
                                        <p:cTn id="23" dur="500"/>
                                        <p:tgtEl>
                                          <p:spTgt spid="60438"/>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60435"/>
                                        </p:tgtEl>
                                        <p:attrNameLst>
                                          <p:attrName>style.visibility</p:attrName>
                                        </p:attrNameLst>
                                      </p:cBhvr>
                                      <p:to>
                                        <p:strVal val="visible"/>
                                      </p:to>
                                    </p:set>
                                    <p:animEffect transition="in" filter="diamond(in)">
                                      <p:cBhvr>
                                        <p:cTn id="26" dur="500"/>
                                        <p:tgtEl>
                                          <p:spTgt spid="6043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0429"/>
                                        </p:tgtEl>
                                        <p:attrNameLst>
                                          <p:attrName>style.visibility</p:attrName>
                                        </p:attrNameLst>
                                      </p:cBhvr>
                                      <p:to>
                                        <p:strVal val="visible"/>
                                      </p:to>
                                    </p:set>
                                    <p:animEffect transition="in" filter="blinds(horizontal)">
                                      <p:cBhvr>
                                        <p:cTn id="31" dur="500"/>
                                        <p:tgtEl>
                                          <p:spTgt spid="6042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0430"/>
                                        </p:tgtEl>
                                        <p:attrNameLst>
                                          <p:attrName>style.visibility</p:attrName>
                                        </p:attrNameLst>
                                      </p:cBhvr>
                                      <p:to>
                                        <p:strVal val="visible"/>
                                      </p:to>
                                    </p:set>
                                    <p:animEffect transition="in" filter="blinds(horizontal)">
                                      <p:cBhvr>
                                        <p:cTn id="36" dur="500"/>
                                        <p:tgtEl>
                                          <p:spTgt spid="6043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0432"/>
                                        </p:tgtEl>
                                        <p:attrNameLst>
                                          <p:attrName>style.visibility</p:attrName>
                                        </p:attrNameLst>
                                      </p:cBhvr>
                                      <p:to>
                                        <p:strVal val="visible"/>
                                      </p:to>
                                    </p:set>
                                    <p:animEffect transition="in" filter="blinds(horizontal)">
                                      <p:cBhvr>
                                        <p:cTn id="41" dur="500"/>
                                        <p:tgtEl>
                                          <p:spTgt spid="60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8" grpId="0"/>
      <p:bldP spid="60431" grpId="0"/>
      <p:bldP spid="60437" grpId="0"/>
      <p:bldP spid="60429" grpId="0"/>
      <p:bldP spid="60430" grpId="0"/>
      <p:bldP spid="60432" grpId="0"/>
      <p:bldP spid="60435"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2473" name="矩形 62472"/>
          <p:cNvSpPr/>
          <p:nvPr/>
        </p:nvSpPr>
        <p:spPr>
          <a:xfrm>
            <a:off x="-574040" y="1600200"/>
            <a:ext cx="8839200" cy="424815"/>
          </a:xfrm>
          <a:prstGeom prst="rect">
            <a:avLst/>
          </a:prstGeom>
          <a:noFill/>
          <a:ln w="9525">
            <a:noFill/>
          </a:ln>
        </p:spPr>
        <p:txBody>
          <a:bodyPr lIns="90000" tIns="46800" rIns="90000" bIns="46800">
            <a:spAutoFit/>
          </a:bodyPr>
          <a:p>
            <a:pPr algn="just">
              <a:lnSpc>
                <a:spcPct val="90000"/>
              </a:lnSpc>
              <a:spcBef>
                <a:spcPct val="50000"/>
              </a:spcBef>
              <a:buClr>
                <a:schemeClr val="hlink"/>
              </a:buClr>
              <a:buSzPct val="110000"/>
              <a:buFont typeface="Wingdings" panose="05000000000000000000" pitchFamily="2" charset="2"/>
              <a:buNone/>
            </a:pPr>
            <a:r>
              <a:rPr lang="en-US" altLang="zh-CN" dirty="0">
                <a:solidFill>
                  <a:srgbClr val="000099"/>
                </a:solidFill>
                <a:latin typeface="华文中宋" panose="02010600040101010101" pitchFamily="2" charset="-122"/>
                <a:ea typeface="华文中宋" panose="02010600040101010101" pitchFamily="2" charset="-122"/>
              </a:rPr>
              <a:t>      </a:t>
            </a:r>
            <a:endParaRPr lang="en-US" altLang="zh-CN" dirty="0">
              <a:solidFill>
                <a:srgbClr val="000099"/>
              </a:solidFill>
              <a:latin typeface="华文中宋" panose="02010600040101010101" pitchFamily="2" charset="-122"/>
              <a:ea typeface="华文中宋" panose="02010600040101010101" pitchFamily="2" charset="-122"/>
            </a:endParaRPr>
          </a:p>
        </p:txBody>
      </p:sp>
      <p:sp>
        <p:nvSpPr>
          <p:cNvPr id="62477" name="矩形 62476"/>
          <p:cNvSpPr/>
          <p:nvPr/>
        </p:nvSpPr>
        <p:spPr>
          <a:xfrm>
            <a:off x="-40640" y="762000"/>
            <a:ext cx="8153400" cy="978535"/>
          </a:xfrm>
          <a:prstGeom prst="rect">
            <a:avLst/>
          </a:prstGeom>
          <a:noFill/>
          <a:ln w="9525">
            <a:noFill/>
          </a:ln>
        </p:spPr>
        <p:txBody>
          <a:bodyPr lIns="90000" tIns="46800" rIns="90000" bIns="46800">
            <a:spAutoFit/>
          </a:bodyPr>
          <a:p>
            <a:pPr algn="just">
              <a:lnSpc>
                <a:spcPct val="120000"/>
              </a:lnSpc>
            </a:pPr>
            <a:r>
              <a:rPr lang="zh-CN" altLang="en-US" dirty="0">
                <a:solidFill>
                  <a:srgbClr val="000099"/>
                </a:solidFill>
                <a:latin typeface="华文中宋" panose="02010600040101010101" pitchFamily="2" charset="-122"/>
                <a:ea typeface="华文中宋" panose="02010600040101010101" pitchFamily="2" charset="-122"/>
              </a:rPr>
              <a:t>　在工程实际中，往往会发生工作应力小于许用应力时所发生的突然断裂，这种现象称为</a:t>
            </a:r>
            <a:r>
              <a:rPr lang="zh-CN" altLang="en-US" dirty="0">
                <a:solidFill>
                  <a:srgbClr val="C00000"/>
                </a:solidFill>
                <a:latin typeface="华文中宋" panose="02010600040101010101" pitchFamily="2" charset="-122"/>
                <a:ea typeface="华文中宋" panose="02010600040101010101" pitchFamily="2" charset="-122"/>
              </a:rPr>
              <a:t>低应力脆断</a:t>
            </a:r>
            <a:r>
              <a:rPr lang="zh-CN" altLang="en-US" dirty="0">
                <a:solidFill>
                  <a:srgbClr val="000099"/>
                </a:solidFill>
                <a:latin typeface="华文中宋" panose="02010600040101010101" pitchFamily="2" charset="-122"/>
                <a:ea typeface="华文中宋" panose="02010600040101010101" pitchFamily="2" charset="-122"/>
              </a:rPr>
              <a:t>。</a:t>
            </a:r>
            <a:endParaRPr lang="zh-CN" altLang="en-US" dirty="0">
              <a:solidFill>
                <a:srgbClr val="000099"/>
              </a:solidFill>
              <a:latin typeface="华文中宋" panose="02010600040101010101" pitchFamily="2" charset="-122"/>
              <a:ea typeface="华文中宋" panose="02010600040101010101" pitchFamily="2" charset="-122"/>
            </a:endParaRPr>
          </a:p>
        </p:txBody>
      </p:sp>
      <p:sp>
        <p:nvSpPr>
          <p:cNvPr id="62478" name="矩形 62477"/>
          <p:cNvSpPr/>
          <p:nvPr/>
        </p:nvSpPr>
        <p:spPr>
          <a:xfrm>
            <a:off x="-36195" y="2359660"/>
            <a:ext cx="9065260" cy="1864995"/>
          </a:xfrm>
          <a:prstGeom prst="rect">
            <a:avLst/>
          </a:prstGeom>
          <a:noFill/>
          <a:ln w="9525">
            <a:noFill/>
          </a:ln>
        </p:spPr>
        <p:txBody>
          <a:bodyPr wrap="square" lIns="90000" tIns="46800" rIns="90000" bIns="46800">
            <a:spAutoFit/>
          </a:bodyPr>
          <a:p>
            <a:pPr algn="just">
              <a:lnSpc>
                <a:spcPct val="120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对于高强度材料，一方面是它的强度高（即许用应力高），另一方面则是它抵抗裂纹扩展的能力要随着强度的增高而下降。因此，用传统的强度理论计算高强度材料结构的强度问题，就存在一定的危险性。</a:t>
            </a:r>
            <a:endParaRPr lang="zh-CN" altLang="en-US" dirty="0">
              <a:solidFill>
                <a:srgbClr val="000099"/>
              </a:solidFill>
              <a:latin typeface="华文中宋" panose="02010600040101010101" pitchFamily="2" charset="-122"/>
              <a:ea typeface="华文中宋" panose="02010600040101010101" pitchFamily="2" charset="-122"/>
            </a:endParaRPr>
          </a:p>
        </p:txBody>
      </p:sp>
      <p:sp>
        <p:nvSpPr>
          <p:cNvPr id="62479" name="矩形 62478"/>
          <p:cNvSpPr/>
          <p:nvPr/>
        </p:nvSpPr>
        <p:spPr>
          <a:xfrm>
            <a:off x="-17145" y="3723640"/>
            <a:ext cx="9046845" cy="978535"/>
          </a:xfrm>
          <a:prstGeom prst="rect">
            <a:avLst/>
          </a:prstGeom>
          <a:noFill/>
          <a:ln w="9525">
            <a:noFill/>
          </a:ln>
        </p:spPr>
        <p:txBody>
          <a:bodyPr wrap="square" lIns="90000" tIns="46800" rIns="90000" bIns="46800">
            <a:spAutoFit/>
          </a:bodyPr>
          <a:p>
            <a:pPr algn="just">
              <a:lnSpc>
                <a:spcPct val="120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断裂力学</a:t>
            </a:r>
            <a:r>
              <a:rPr lang="en-US" altLang="zh-CN" dirty="0">
                <a:solidFill>
                  <a:srgbClr val="000099"/>
                </a:solidFill>
                <a:latin typeface="Times New Roman" panose="02020603050405020304" pitchFamily="18" charset="0"/>
                <a:ea typeface="华文中宋" panose="02010600040101010101" pitchFamily="2" charset="-122"/>
              </a:rPr>
              <a:t>——</a:t>
            </a:r>
            <a:r>
              <a:rPr lang="zh-CN" altLang="en-US" dirty="0">
                <a:solidFill>
                  <a:srgbClr val="000099"/>
                </a:solidFill>
                <a:latin typeface="华文中宋" panose="02010600040101010101" pitchFamily="2" charset="-122"/>
                <a:ea typeface="华文中宋" panose="02010600040101010101" pitchFamily="2" charset="-122"/>
              </a:rPr>
              <a:t>是研究带有裂纹或带有尖缺口的结构或构件的强度和变形规律的学科。</a:t>
            </a:r>
            <a:endParaRPr lang="zh-CN" altLang="en-US" dirty="0">
              <a:solidFill>
                <a:srgbClr val="000099"/>
              </a:solidFill>
              <a:latin typeface="华文中宋" panose="02010600040101010101" pitchFamily="2" charset="-122"/>
              <a:ea typeface="华文中宋" panose="02010600040101010101" pitchFamily="2" charset="-122"/>
            </a:endParaRPr>
          </a:p>
        </p:txBody>
      </p:sp>
      <p:sp>
        <p:nvSpPr>
          <p:cNvPr id="62482" name="矩形 62481"/>
          <p:cNvSpPr/>
          <p:nvPr/>
        </p:nvSpPr>
        <p:spPr>
          <a:xfrm>
            <a:off x="-40640" y="1600200"/>
            <a:ext cx="9070340" cy="978535"/>
          </a:xfrm>
          <a:prstGeom prst="rect">
            <a:avLst/>
          </a:prstGeom>
          <a:noFill/>
          <a:ln w="9525">
            <a:noFill/>
          </a:ln>
        </p:spPr>
        <p:txBody>
          <a:bodyPr wrap="square" lIns="90000" tIns="46800" rIns="90000" bIns="46800">
            <a:spAutoFit/>
          </a:bodyPr>
          <a:p>
            <a:pPr algn="just">
              <a:lnSpc>
                <a:spcPct val="120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通过对大量结构断裂事故分析表明，结构内部裂纹和缺陷的存在是导致低应力断裂的内在原因。</a:t>
            </a:r>
            <a:endParaRPr lang="zh-CN" altLang="en-US" dirty="0">
              <a:solidFill>
                <a:srgbClr val="000099"/>
              </a:solidFill>
              <a:latin typeface="华文中宋" panose="02010600040101010101" pitchFamily="2" charset="-122"/>
              <a:ea typeface="华文中宋" panose="02010600040101010101" pitchFamily="2" charset="-122"/>
            </a:endParaRPr>
          </a:p>
        </p:txBody>
      </p:sp>
      <p:grpSp>
        <p:nvGrpSpPr>
          <p:cNvPr id="62491" name="组合 62490"/>
          <p:cNvGrpSpPr/>
          <p:nvPr/>
        </p:nvGrpSpPr>
        <p:grpSpPr>
          <a:xfrm>
            <a:off x="-40640" y="4727575"/>
            <a:ext cx="9069705" cy="2143125"/>
            <a:chOff x="384" y="2640"/>
            <a:chExt cx="5184" cy="1350"/>
          </a:xfrm>
        </p:grpSpPr>
        <p:sp>
          <p:nvSpPr>
            <p:cNvPr id="62483" name="矩形 62482"/>
            <p:cNvSpPr/>
            <p:nvPr/>
          </p:nvSpPr>
          <p:spPr>
            <a:xfrm>
              <a:off x="384" y="2640"/>
              <a:ext cx="5184" cy="816"/>
            </a:xfrm>
            <a:prstGeom prst="rect">
              <a:avLst/>
            </a:prstGeom>
            <a:noFill/>
            <a:ln w="9525">
              <a:noFill/>
            </a:ln>
          </p:spPr>
          <p:txBody>
            <a:bodyPr lIns="90000" tIns="46800" rIns="90000" bIns="46800" anchor="ctr"/>
            <a:p>
              <a:pPr algn="just">
                <a:lnSpc>
                  <a:spcPct val="120000"/>
                </a:lnSpc>
              </a:pPr>
              <a:r>
                <a:rPr lang="zh-CN" altLang="en-US" dirty="0">
                  <a:solidFill>
                    <a:srgbClr val="000099"/>
                  </a:solidFill>
                  <a:latin typeface="Times New Roman" panose="02020603050405020304" pitchFamily="18" charset="0"/>
                  <a:ea typeface="华文中宋" panose="02010600040101010101" pitchFamily="2" charset="-122"/>
                </a:rPr>
                <a:t>　为了度量含裂纹结构体的强度，在断裂力学中运用了应力强度因子</a:t>
              </a:r>
              <a:r>
                <a:rPr lang="en-US" altLang="zh-CN" i="1">
                  <a:solidFill>
                    <a:srgbClr val="000099"/>
                  </a:solidFill>
                  <a:latin typeface="Times New Roman" panose="02020603050405020304" pitchFamily="18" charset="0"/>
                  <a:ea typeface="华文中宋" panose="02010600040101010101" pitchFamily="2" charset="-122"/>
                </a:rPr>
                <a:t>K</a:t>
              </a:r>
              <a:r>
                <a:rPr lang="en-US" altLang="zh-CN" baseline="-25000">
                  <a:solidFill>
                    <a:srgbClr val="000099"/>
                  </a:solidFill>
                  <a:latin typeface="Times New Roman" panose="02020603050405020304" pitchFamily="18" charset="0"/>
                  <a:ea typeface="华文中宋" panose="02010600040101010101" pitchFamily="2" charset="-122"/>
                </a:rPr>
                <a:t>I</a:t>
              </a:r>
              <a:r>
                <a:rPr lang="zh-CN" altLang="en-US">
                  <a:solidFill>
                    <a:srgbClr val="000099"/>
                  </a:solidFill>
                  <a:latin typeface="Times New Roman" panose="02020603050405020304" pitchFamily="18" charset="0"/>
                  <a:ea typeface="华文中宋" panose="02010600040101010101" pitchFamily="2" charset="-122"/>
                </a:rPr>
                <a:t>（或</a:t>
              </a:r>
              <a:r>
                <a:rPr lang="en-US" altLang="zh-CN" i="1">
                  <a:solidFill>
                    <a:srgbClr val="000099"/>
                  </a:solidFill>
                  <a:latin typeface="Times New Roman" panose="02020603050405020304" pitchFamily="18" charset="0"/>
                  <a:ea typeface="华文中宋" panose="02010600040101010101" pitchFamily="2" charset="-122"/>
                </a:rPr>
                <a:t>K</a:t>
              </a:r>
              <a:r>
                <a:rPr lang="en-US" altLang="zh-CN" baseline="-25000">
                  <a:solidFill>
                    <a:srgbClr val="000099"/>
                  </a:solidFill>
                  <a:latin typeface="Times New Roman" panose="02020603050405020304" pitchFamily="18" charset="0"/>
                  <a:ea typeface="华文中宋" panose="02010600040101010101" pitchFamily="2" charset="-122"/>
                </a:rPr>
                <a:t>Ⅱ</a:t>
              </a:r>
              <a:r>
                <a:rPr lang="zh-CN" altLang="en-US">
                  <a:solidFill>
                    <a:srgbClr val="000099"/>
                  </a:solidFill>
                  <a:latin typeface="Times New Roman" panose="02020603050405020304" pitchFamily="18" charset="0"/>
                  <a:ea typeface="华文中宋" panose="02010600040101010101" pitchFamily="2" charset="-122"/>
                </a:rPr>
                <a:t>、</a:t>
              </a:r>
              <a:r>
                <a:rPr lang="en-US" altLang="zh-CN" i="1">
                  <a:solidFill>
                    <a:srgbClr val="000099"/>
                  </a:solidFill>
                  <a:latin typeface="Times New Roman" panose="02020603050405020304" pitchFamily="18" charset="0"/>
                  <a:ea typeface="华文中宋" panose="02010600040101010101" pitchFamily="2" charset="-122"/>
                </a:rPr>
                <a:t>K</a:t>
              </a:r>
              <a:r>
                <a:rPr lang="en-US" altLang="zh-CN" baseline="-25000">
                  <a:solidFill>
                    <a:srgbClr val="000099"/>
                  </a:solidFill>
                  <a:latin typeface="Times New Roman" panose="02020603050405020304" pitchFamily="18" charset="0"/>
                  <a:ea typeface="华文中宋" panose="02010600040101010101" pitchFamily="2" charset="-122"/>
                </a:rPr>
                <a:t>Ⅲ</a:t>
              </a:r>
              <a:r>
                <a:rPr lang="zh-CN" altLang="en-US" dirty="0">
                  <a:solidFill>
                    <a:srgbClr val="000099"/>
                  </a:solidFill>
                  <a:latin typeface="Times New Roman" panose="02020603050405020304" pitchFamily="18" charset="0"/>
                  <a:ea typeface="华文中宋" panose="02010600040101010101" pitchFamily="2" charset="-122"/>
                </a:rPr>
                <a:t>）和断裂韧度</a:t>
              </a:r>
              <a:r>
                <a:rPr lang="en-US" altLang="zh-CN" i="1">
                  <a:solidFill>
                    <a:srgbClr val="000099"/>
                  </a:solidFill>
                  <a:latin typeface="Times New Roman" panose="02020603050405020304" pitchFamily="18" charset="0"/>
                  <a:ea typeface="华文中宋" panose="02010600040101010101" pitchFamily="2" charset="-122"/>
                </a:rPr>
                <a:t>K</a:t>
              </a:r>
              <a:r>
                <a:rPr lang="en-US" altLang="zh-CN" baseline="-25000">
                  <a:solidFill>
                    <a:srgbClr val="000099"/>
                  </a:solidFill>
                  <a:latin typeface="Times New Roman" panose="02020603050405020304" pitchFamily="18" charset="0"/>
                  <a:ea typeface="华文中宋" panose="02010600040101010101" pitchFamily="2" charset="-122"/>
                </a:rPr>
                <a:t>IC </a:t>
              </a:r>
              <a:r>
                <a:rPr lang="en-US" altLang="zh-CN">
                  <a:solidFill>
                    <a:srgbClr val="000099"/>
                  </a:solidFill>
                  <a:latin typeface="Times New Roman" panose="02020603050405020304" pitchFamily="18" charset="0"/>
                  <a:ea typeface="华文中宋" panose="02010600040101010101" pitchFamily="2" charset="-122"/>
                </a:rPr>
                <a:t>(</a:t>
              </a:r>
              <a:r>
                <a:rPr lang="zh-CN" altLang="en-US">
                  <a:solidFill>
                    <a:srgbClr val="000099"/>
                  </a:solidFill>
                  <a:latin typeface="Times New Roman" panose="02020603050405020304" pitchFamily="18" charset="0"/>
                  <a:ea typeface="华文中宋" panose="02010600040101010101" pitchFamily="2" charset="-122"/>
                </a:rPr>
                <a:t>或</a:t>
              </a:r>
              <a:r>
                <a:rPr lang="en-US" altLang="zh-CN" i="1">
                  <a:solidFill>
                    <a:srgbClr val="000099"/>
                  </a:solidFill>
                  <a:latin typeface="Times New Roman" panose="02020603050405020304" pitchFamily="18" charset="0"/>
                  <a:ea typeface="华文中宋" panose="02010600040101010101" pitchFamily="2" charset="-122"/>
                </a:rPr>
                <a:t>K</a:t>
              </a:r>
              <a:r>
                <a:rPr lang="en-US" altLang="zh-CN" baseline="-25000">
                  <a:solidFill>
                    <a:srgbClr val="000099"/>
                  </a:solidFill>
                  <a:latin typeface="Times New Roman" panose="02020603050405020304" pitchFamily="18" charset="0"/>
                  <a:ea typeface="华文中宋" panose="02010600040101010101" pitchFamily="2" charset="-122"/>
                </a:rPr>
                <a:t>ⅡC</a:t>
              </a:r>
              <a:r>
                <a:rPr lang="zh-CN" altLang="en-US">
                  <a:solidFill>
                    <a:srgbClr val="000099"/>
                  </a:solidFill>
                  <a:latin typeface="Times New Roman" panose="02020603050405020304" pitchFamily="18" charset="0"/>
                  <a:ea typeface="华文中宋" panose="02010600040101010101" pitchFamily="2" charset="-122"/>
                </a:rPr>
                <a:t>、</a:t>
              </a:r>
              <a:r>
                <a:rPr lang="en-US" altLang="zh-CN" i="1">
                  <a:solidFill>
                    <a:srgbClr val="000099"/>
                  </a:solidFill>
                  <a:latin typeface="Times New Roman" panose="02020603050405020304" pitchFamily="18" charset="0"/>
                  <a:ea typeface="华文中宋" panose="02010600040101010101" pitchFamily="2" charset="-122"/>
                </a:rPr>
                <a:t>K</a:t>
              </a:r>
              <a:r>
                <a:rPr lang="en-US" altLang="zh-CN" baseline="-25000">
                  <a:solidFill>
                    <a:srgbClr val="000099"/>
                  </a:solidFill>
                  <a:latin typeface="Times New Roman" panose="02020603050405020304" pitchFamily="18" charset="0"/>
                  <a:ea typeface="华文中宋" panose="02010600040101010101" pitchFamily="2" charset="-122"/>
                </a:rPr>
                <a:t>ⅢC</a:t>
              </a:r>
              <a:r>
                <a:rPr lang="zh-CN" altLang="en-US" dirty="0">
                  <a:solidFill>
                    <a:srgbClr val="000099"/>
                  </a:solidFill>
                  <a:latin typeface="Times New Roman" panose="02020603050405020304" pitchFamily="18" charset="0"/>
                  <a:ea typeface="华文中宋" panose="02010600040101010101" pitchFamily="2" charset="-122"/>
                </a:rPr>
                <a:t>）这两个新的度量指标来判别结构安全性，即：</a:t>
              </a:r>
              <a:endParaRPr lang="zh-CN" altLang="en-US" dirty="0">
                <a:solidFill>
                  <a:srgbClr val="000099"/>
                </a:solidFill>
                <a:latin typeface="Times New Roman" panose="02020603050405020304" pitchFamily="18" charset="0"/>
                <a:ea typeface="华文中宋" panose="02010600040101010101" pitchFamily="2" charset="-122"/>
              </a:endParaRPr>
            </a:p>
          </p:txBody>
        </p:sp>
        <p:sp>
          <p:nvSpPr>
            <p:cNvPr id="62484" name="文本框 62483"/>
            <p:cNvSpPr txBox="1"/>
            <p:nvPr/>
          </p:nvSpPr>
          <p:spPr>
            <a:xfrm>
              <a:off x="1632" y="3408"/>
              <a:ext cx="3488" cy="291"/>
            </a:xfrm>
            <a:prstGeom prst="rect">
              <a:avLst/>
            </a:prstGeom>
            <a:noFill/>
            <a:ln w="9525">
              <a:noFill/>
            </a:ln>
          </p:spPr>
          <p:txBody>
            <a:bodyPr wrap="square" lIns="90000" tIns="46800" rIns="90000" bIns="46800">
              <a:spAutoFit/>
            </a:bodyPr>
            <a:p>
              <a:pPr algn="just">
                <a:spcBef>
                  <a:spcPct val="50000"/>
                </a:spcBef>
              </a:pPr>
              <a:r>
                <a:rPr lang="en-US" altLang="zh-CN" i="1">
                  <a:solidFill>
                    <a:srgbClr val="000099"/>
                  </a:solidFill>
                  <a:latin typeface="Times New Roman" panose="02020603050405020304" pitchFamily="18" charset="0"/>
                  <a:ea typeface="华文中宋" panose="02010600040101010101" pitchFamily="2" charset="-122"/>
                </a:rPr>
                <a:t>K</a:t>
              </a:r>
              <a:r>
                <a:rPr lang="en-US" altLang="zh-CN" baseline="-25000">
                  <a:solidFill>
                    <a:srgbClr val="000099"/>
                  </a:solidFill>
                  <a:latin typeface="Times New Roman" panose="02020603050405020304" pitchFamily="18" charset="0"/>
                  <a:ea typeface="华文中宋" panose="02010600040101010101" pitchFamily="2" charset="-122"/>
                </a:rPr>
                <a:t>I</a:t>
              </a:r>
              <a:r>
                <a:rPr lang="zh-CN" altLang="en-US">
                  <a:solidFill>
                    <a:srgbClr val="000099"/>
                  </a:solidFill>
                  <a:latin typeface="Times New Roman" panose="02020603050405020304" pitchFamily="18" charset="0"/>
                  <a:ea typeface="华文中宋" panose="02010600040101010101" pitchFamily="2" charset="-122"/>
                </a:rPr>
                <a:t>＜</a:t>
              </a:r>
              <a:r>
                <a:rPr lang="en-US" altLang="zh-CN" i="1">
                  <a:solidFill>
                    <a:srgbClr val="000099"/>
                  </a:solidFill>
                  <a:latin typeface="Times New Roman" panose="02020603050405020304" pitchFamily="18" charset="0"/>
                  <a:ea typeface="华文中宋" panose="02010600040101010101" pitchFamily="2" charset="-122"/>
                </a:rPr>
                <a:t>K</a:t>
              </a:r>
              <a:r>
                <a:rPr lang="en-US" altLang="zh-CN" baseline="-25000">
                  <a:solidFill>
                    <a:srgbClr val="000099"/>
                  </a:solidFill>
                  <a:latin typeface="Times New Roman" panose="02020603050405020304" pitchFamily="18" charset="0"/>
                  <a:ea typeface="华文中宋" panose="02010600040101010101" pitchFamily="2" charset="-122"/>
                </a:rPr>
                <a:t>IC</a:t>
              </a:r>
              <a:r>
                <a:rPr lang="zh-CN" altLang="en-US" dirty="0">
                  <a:solidFill>
                    <a:srgbClr val="000099"/>
                  </a:solidFill>
                  <a:latin typeface="Times New Roman" panose="02020603050405020304" pitchFamily="18" charset="0"/>
                  <a:ea typeface="华文中宋" panose="02010600040101010101" pitchFamily="2" charset="-122"/>
                </a:rPr>
                <a:t>时，裂纹不会失稳扩展。</a:t>
              </a:r>
              <a:endParaRPr lang="zh-CN" altLang="en-US">
                <a:solidFill>
                  <a:srgbClr val="000099"/>
                </a:solidFill>
                <a:latin typeface="Times New Roman" panose="02020603050405020304" pitchFamily="18" charset="0"/>
                <a:ea typeface="华文中宋" panose="02010600040101010101" pitchFamily="2" charset="-122"/>
              </a:endParaRPr>
            </a:p>
          </p:txBody>
        </p:sp>
        <p:sp>
          <p:nvSpPr>
            <p:cNvPr id="62487" name="矩形 62486"/>
            <p:cNvSpPr/>
            <p:nvPr/>
          </p:nvSpPr>
          <p:spPr>
            <a:xfrm>
              <a:off x="1634" y="3699"/>
              <a:ext cx="2396" cy="291"/>
            </a:xfrm>
            <a:prstGeom prst="rect">
              <a:avLst/>
            </a:prstGeom>
            <a:noFill/>
            <a:ln w="9525">
              <a:noFill/>
            </a:ln>
          </p:spPr>
          <p:txBody>
            <a:bodyPr wrap="square" lIns="90000" tIns="46800" rIns="90000" bIns="46800" anchor="t">
              <a:spAutoFit/>
            </a:bodyPr>
            <a:p>
              <a:pPr algn="just"/>
              <a:r>
                <a:rPr lang="en-US" altLang="zh-CN" i="1">
                  <a:solidFill>
                    <a:srgbClr val="000099"/>
                  </a:solidFill>
                  <a:latin typeface="Times New Roman" panose="02020603050405020304" pitchFamily="18" charset="0"/>
                  <a:ea typeface="华文中宋" panose="02010600040101010101" pitchFamily="2" charset="-122"/>
                </a:rPr>
                <a:t>K</a:t>
              </a:r>
              <a:r>
                <a:rPr lang="en-US" altLang="zh-CN" baseline="-25000">
                  <a:solidFill>
                    <a:srgbClr val="000099"/>
                  </a:solidFill>
                  <a:latin typeface="Times New Roman" panose="02020603050405020304" pitchFamily="18" charset="0"/>
                  <a:ea typeface="华文中宋" panose="02010600040101010101" pitchFamily="2" charset="-122"/>
                </a:rPr>
                <a:t>I</a:t>
              </a:r>
              <a:r>
                <a:rPr lang="en-US" altLang="zh-CN">
                  <a:solidFill>
                    <a:srgbClr val="000099"/>
                  </a:solidFill>
                  <a:latin typeface="Times New Roman" panose="02020603050405020304" pitchFamily="18" charset="0"/>
                  <a:ea typeface="华文中宋" panose="02010600040101010101" pitchFamily="2" charset="-122"/>
                </a:rPr>
                <a:t>≥</a:t>
              </a:r>
              <a:r>
                <a:rPr lang="en-US" altLang="zh-CN" i="1">
                  <a:solidFill>
                    <a:srgbClr val="000099"/>
                  </a:solidFill>
                  <a:latin typeface="Times New Roman" panose="02020603050405020304" pitchFamily="18" charset="0"/>
                  <a:ea typeface="华文中宋" panose="02010600040101010101" pitchFamily="2" charset="-122"/>
                </a:rPr>
                <a:t>K</a:t>
              </a:r>
              <a:r>
                <a:rPr lang="en-US" altLang="zh-CN" baseline="-25000">
                  <a:solidFill>
                    <a:srgbClr val="000099"/>
                  </a:solidFill>
                  <a:latin typeface="Times New Roman" panose="02020603050405020304" pitchFamily="18" charset="0"/>
                  <a:ea typeface="华文中宋" panose="02010600040101010101" pitchFamily="2" charset="-122"/>
                </a:rPr>
                <a:t>IC</a:t>
              </a:r>
              <a:r>
                <a:rPr lang="zh-CN" altLang="en-US" dirty="0">
                  <a:solidFill>
                    <a:srgbClr val="000099"/>
                  </a:solidFill>
                  <a:latin typeface="Times New Roman" panose="02020603050405020304" pitchFamily="18" charset="0"/>
                  <a:ea typeface="华文中宋" panose="02010600040101010101" pitchFamily="2" charset="-122"/>
                </a:rPr>
                <a:t>时，裂纹失稳扩展。</a:t>
              </a:r>
              <a:endParaRPr lang="zh-CN" altLang="en-US" dirty="0">
                <a:solidFill>
                  <a:srgbClr val="000099"/>
                </a:solidFill>
                <a:latin typeface="Times New Roman" panose="02020603050405020304" pitchFamily="18" charset="0"/>
                <a:ea typeface="华文中宋" panose="02010600040101010101" pitchFamily="2" charset="-122"/>
              </a:endParaRPr>
            </a:p>
          </p:txBody>
        </p:sp>
      </p:grpSp>
      <p:sp>
        <p:nvSpPr>
          <p:cNvPr id="198659" name="Text Box 3"/>
          <p:cNvSpPr txBox="1"/>
          <p:nvPr/>
        </p:nvSpPr>
        <p:spPr>
          <a:xfrm>
            <a:off x="2070735" y="116840"/>
            <a:ext cx="4871720"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机械零件的抗断裂强度</a:t>
            </a:r>
            <a:endParaRPr lang="zh-CN" altLang="en-US" sz="3600" dirty="0">
              <a:solidFill>
                <a:srgbClr val="993300"/>
              </a:solidFill>
              <a:latin typeface="Tahoma" panose="020B0604030504040204" pitchFamily="34" charset="0"/>
              <a:ea typeface="楷体_GB2312" pitchFamily="49" charset="-122"/>
            </a:endParaRPr>
          </a:p>
        </p:txBody>
      </p:sp>
    </p:spTree>
  </p:cSld>
  <p:clrMapOvr>
    <a:masterClrMapping/>
  </p:clrMapOvr>
  <p:transition>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4" name="矩形 61443"/>
          <p:cNvSpPr/>
          <p:nvPr/>
        </p:nvSpPr>
        <p:spPr>
          <a:xfrm>
            <a:off x="0" y="914400"/>
            <a:ext cx="9144000" cy="685800"/>
          </a:xfrm>
          <a:prstGeom prst="rect">
            <a:avLst/>
          </a:prstGeom>
          <a:noFill/>
          <a:ln w="9525">
            <a:noFill/>
          </a:ln>
        </p:spPr>
        <p:txBody>
          <a:bodyPr lIns="90000" tIns="46800" rIns="90000" bIns="46800" anchor="ctr"/>
          <a:p>
            <a:pPr algn="l"/>
            <a:r>
              <a:rPr lang="en-US" altLang="zh-CN" dirty="0">
                <a:solidFill>
                  <a:srgbClr val="FF0000"/>
                </a:solidFill>
                <a:latin typeface="华文中宋" panose="02010600040101010101" pitchFamily="2" charset="-122"/>
                <a:ea typeface="华文中宋" panose="02010600040101010101" pitchFamily="2" charset="-122"/>
              </a:rPr>
              <a:t>      </a:t>
            </a:r>
            <a:endParaRPr lang="en-US" altLang="zh-CN" dirty="0">
              <a:solidFill>
                <a:srgbClr val="FF0000"/>
              </a:solidFill>
              <a:latin typeface="华文中宋" panose="02010600040101010101" pitchFamily="2" charset="-122"/>
              <a:ea typeface="华文中宋" panose="02010600040101010101" pitchFamily="2" charset="-122"/>
            </a:endParaRPr>
          </a:p>
        </p:txBody>
      </p:sp>
      <p:sp>
        <p:nvSpPr>
          <p:cNvPr id="61447" name="矩形 61446"/>
          <p:cNvSpPr/>
          <p:nvPr/>
        </p:nvSpPr>
        <p:spPr>
          <a:xfrm>
            <a:off x="0" y="4038600"/>
            <a:ext cx="8839200" cy="914400"/>
          </a:xfrm>
          <a:prstGeom prst="rect">
            <a:avLst/>
          </a:prstGeom>
          <a:noFill/>
          <a:ln w="9525">
            <a:noFill/>
          </a:ln>
        </p:spPr>
        <p:txBody>
          <a:bodyPr lIns="90000" tIns="46800" rIns="90000" bIns="46800" anchor="ctr"/>
          <a:p>
            <a:pPr algn="l"/>
            <a:r>
              <a:rPr lang="en-US" altLang="zh-CN" dirty="0">
                <a:solidFill>
                  <a:srgbClr val="FF0000"/>
                </a:solidFill>
                <a:latin typeface="华文中宋" panose="02010600040101010101" pitchFamily="2" charset="-122"/>
                <a:ea typeface="华文中宋" panose="02010600040101010101" pitchFamily="2" charset="-122"/>
              </a:rPr>
              <a:t>       </a:t>
            </a:r>
            <a:endParaRPr lang="en-US" altLang="zh-CN" dirty="0">
              <a:solidFill>
                <a:srgbClr val="FF0000"/>
              </a:solidFill>
              <a:latin typeface="华文中宋" panose="02010600040101010101" pitchFamily="2" charset="-122"/>
              <a:ea typeface="华文中宋" panose="02010600040101010101" pitchFamily="2" charset="-122"/>
            </a:endParaRPr>
          </a:p>
        </p:txBody>
      </p:sp>
      <p:sp>
        <p:nvSpPr>
          <p:cNvPr id="61453" name="矩形 61452"/>
          <p:cNvSpPr/>
          <p:nvPr/>
        </p:nvSpPr>
        <p:spPr>
          <a:xfrm>
            <a:off x="-71755" y="838200"/>
            <a:ext cx="8458200" cy="978535"/>
          </a:xfrm>
          <a:prstGeom prst="rect">
            <a:avLst/>
          </a:prstGeom>
          <a:noFill/>
          <a:ln w="9525">
            <a:noFill/>
          </a:ln>
        </p:spPr>
        <p:txBody>
          <a:bodyPr lIns="90000" tIns="46800" rIns="90000" bIns="46800">
            <a:spAutoFit/>
          </a:bodyPr>
          <a:p>
            <a:pPr algn="l">
              <a:lnSpc>
                <a:spcPct val="120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当两零件以点、线相接处时，其接触的局部会引起较大的应力。这局部的应力称为接触应力。</a:t>
            </a:r>
            <a:endParaRPr lang="zh-CN" altLang="en-US" dirty="0">
              <a:solidFill>
                <a:srgbClr val="000099"/>
              </a:solidFill>
              <a:latin typeface="华文中宋" panose="02010600040101010101" pitchFamily="2" charset="-122"/>
              <a:ea typeface="华文中宋" panose="02010600040101010101" pitchFamily="2" charset="-122"/>
            </a:endParaRPr>
          </a:p>
        </p:txBody>
      </p:sp>
      <p:sp>
        <p:nvSpPr>
          <p:cNvPr id="61455" name="矩形 61454"/>
          <p:cNvSpPr/>
          <p:nvPr/>
        </p:nvSpPr>
        <p:spPr>
          <a:xfrm>
            <a:off x="-48895" y="5204460"/>
            <a:ext cx="8811895" cy="1421765"/>
          </a:xfrm>
          <a:prstGeom prst="rect">
            <a:avLst/>
          </a:prstGeom>
          <a:noFill/>
          <a:ln w="9525">
            <a:noFill/>
          </a:ln>
        </p:spPr>
        <p:txBody>
          <a:bodyPr wrap="square" lIns="90000" tIns="46800" rIns="90000" bIns="46800">
            <a:spAutoFit/>
          </a:bodyPr>
          <a:p>
            <a:pPr algn="l">
              <a:lnSpc>
                <a:spcPct val="120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接触应力是不同于以往所学过的挤压应力的。挤压应力是面接触引起的应力，是二向应力状态，而接触应力是三向应力状态。接触应力的特点是：仅在局部很小的区域内产生很大的应力。</a:t>
            </a:r>
            <a:endParaRPr lang="zh-CN" altLang="en-US" dirty="0">
              <a:solidFill>
                <a:srgbClr val="000099"/>
              </a:solidFill>
              <a:latin typeface="华文中宋" panose="02010600040101010101" pitchFamily="2" charset="-122"/>
              <a:ea typeface="华文中宋" panose="02010600040101010101" pitchFamily="2" charset="-122"/>
            </a:endParaRPr>
          </a:p>
        </p:txBody>
      </p:sp>
      <p:sp>
        <p:nvSpPr>
          <p:cNvPr id="61458" name="矩形 61457"/>
          <p:cNvSpPr/>
          <p:nvPr/>
        </p:nvSpPr>
        <p:spPr>
          <a:xfrm>
            <a:off x="-48895" y="4267200"/>
            <a:ext cx="8811895" cy="762000"/>
          </a:xfrm>
          <a:prstGeom prst="rect">
            <a:avLst/>
          </a:prstGeom>
          <a:noFill/>
          <a:ln w="9525">
            <a:noFill/>
          </a:ln>
        </p:spPr>
        <p:txBody>
          <a:bodyPr lIns="90000" tIns="46800" rIns="90000" bIns="46800"/>
          <a:p>
            <a:pPr algn="l">
              <a:lnSpc>
                <a:spcPct val="120000"/>
              </a:lnSpc>
            </a:pPr>
            <a:r>
              <a:rPr lang="en-US" altLang="zh-CN" dirty="0">
                <a:solidFill>
                  <a:srgbClr val="000099"/>
                </a:solidFill>
                <a:latin typeface="Times New Roman" panose="02020603050405020304" pitchFamily="18" charset="0"/>
                <a:ea typeface="华文中宋" panose="02010600040101010101" pitchFamily="2" charset="-122"/>
              </a:rPr>
              <a:t>        </a:t>
            </a:r>
            <a:r>
              <a:rPr lang="zh-CN" altLang="en-US" dirty="0">
                <a:solidFill>
                  <a:srgbClr val="000099"/>
                </a:solidFill>
                <a:latin typeface="Times New Roman" panose="02020603050405020304" pitchFamily="18" charset="0"/>
                <a:ea typeface="华文中宋" panose="02010600040101010101" pitchFamily="2" charset="-122"/>
              </a:rPr>
              <a:t>式中</a:t>
            </a:r>
            <a:r>
              <a:rPr lang="en-US" altLang="zh-CN" i="1">
                <a:solidFill>
                  <a:srgbClr val="000099"/>
                </a:solidFill>
                <a:latin typeface="Times New Roman" panose="02020603050405020304" pitchFamily="18" charset="0"/>
                <a:ea typeface="华文中宋" panose="02010600040101010101" pitchFamily="2" charset="-122"/>
              </a:rPr>
              <a:t>ρ</a:t>
            </a:r>
            <a:r>
              <a:rPr lang="en-US" altLang="zh-CN" baseline="-25000">
                <a:solidFill>
                  <a:srgbClr val="000099"/>
                </a:solidFill>
                <a:latin typeface="华文中宋" panose="02010600040101010101" pitchFamily="2" charset="-122"/>
                <a:ea typeface="华文中宋" panose="02010600040101010101" pitchFamily="2" charset="-122"/>
              </a:rPr>
              <a:t>1</a:t>
            </a:r>
            <a:r>
              <a:rPr lang="zh-CN" altLang="en-US">
                <a:solidFill>
                  <a:srgbClr val="000099"/>
                </a:solidFill>
                <a:latin typeface="华文中宋" panose="02010600040101010101" pitchFamily="2" charset="-122"/>
                <a:ea typeface="华文中宋" panose="02010600040101010101" pitchFamily="2" charset="-122"/>
              </a:rPr>
              <a:t>和</a:t>
            </a:r>
            <a:r>
              <a:rPr lang="en-US" altLang="zh-CN" i="1">
                <a:solidFill>
                  <a:srgbClr val="000099"/>
                </a:solidFill>
                <a:latin typeface="Times New Roman" panose="02020603050405020304" pitchFamily="18" charset="0"/>
                <a:ea typeface="华文中宋" panose="02010600040101010101" pitchFamily="2" charset="-122"/>
              </a:rPr>
              <a:t>ρ</a:t>
            </a:r>
            <a:r>
              <a:rPr lang="en-US" altLang="zh-CN" baseline="-25000">
                <a:solidFill>
                  <a:srgbClr val="000099"/>
                </a:solidFill>
                <a:latin typeface="华文中宋" panose="02010600040101010101" pitchFamily="2" charset="-122"/>
                <a:ea typeface="华文中宋" panose="02010600040101010101" pitchFamily="2" charset="-122"/>
              </a:rPr>
              <a:t>2</a:t>
            </a: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分别为两零件初始接触线处的曲率半径</a:t>
            </a: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其中正号用于外接触，负号用于内接触。　　　　　</a:t>
            </a:r>
            <a:endParaRPr lang="zh-CN" altLang="en-US" dirty="0">
              <a:solidFill>
                <a:srgbClr val="000099"/>
              </a:solidFill>
              <a:latin typeface="华文中宋" panose="02010600040101010101" pitchFamily="2" charset="-122"/>
              <a:ea typeface="华文中宋" panose="02010600040101010101" pitchFamily="2" charset="-122"/>
            </a:endParaRPr>
          </a:p>
        </p:txBody>
      </p:sp>
      <p:sp>
        <p:nvSpPr>
          <p:cNvPr id="61461" name="文本框 61460"/>
          <p:cNvSpPr txBox="1"/>
          <p:nvPr/>
        </p:nvSpPr>
        <p:spPr>
          <a:xfrm>
            <a:off x="-49530" y="1620520"/>
            <a:ext cx="5001895" cy="978535"/>
          </a:xfrm>
          <a:prstGeom prst="rect">
            <a:avLst/>
          </a:prstGeom>
          <a:noFill/>
          <a:ln w="9525">
            <a:noFill/>
          </a:ln>
        </p:spPr>
        <p:txBody>
          <a:bodyPr wrap="square" lIns="90000" tIns="46800" rIns="90000" bIns="46800">
            <a:spAutoFit/>
          </a:bodyPr>
          <a:p>
            <a:pPr algn="l">
              <a:lnSpc>
                <a:spcPct val="120000"/>
              </a:lnSpc>
            </a:pPr>
            <a:r>
              <a:rPr lang="zh-CN" altLang="en-US" dirty="0">
                <a:solidFill>
                  <a:srgbClr val="000099"/>
                </a:solidFill>
                <a:latin typeface="华文中宋" panose="02010600040101010101" pitchFamily="2" charset="-122"/>
                <a:ea typeface="华文中宋" panose="02010600040101010101" pitchFamily="2" charset="-122"/>
              </a:rPr>
              <a:t>　对于线接触的情况，其接触应力可用赫兹应力公式计算。</a:t>
            </a:r>
            <a:endParaRPr lang="zh-CN" altLang="en-US">
              <a:solidFill>
                <a:srgbClr val="000099"/>
              </a:solidFill>
              <a:latin typeface="华文中宋" panose="02010600040101010101" pitchFamily="2" charset="-122"/>
              <a:ea typeface="华文中宋" panose="02010600040101010101" pitchFamily="2" charset="-122"/>
            </a:endParaRPr>
          </a:p>
        </p:txBody>
      </p:sp>
      <p:graphicFrame>
        <p:nvGraphicFramePr>
          <p:cNvPr id="61463" name="对象 61462">
            <a:hlinkClick r:id="" action="ppaction://ole?verb=">
              <a:snd r:embed="rId1" name="camera.wav"/>
            </a:hlinkClick>
          </p:cNvPr>
          <p:cNvGraphicFramePr/>
          <p:nvPr/>
        </p:nvGraphicFramePr>
        <p:xfrm>
          <a:off x="8541386" y="3775076"/>
          <a:ext cx="427355" cy="558165"/>
        </p:xfrm>
        <a:graphic>
          <a:graphicData uri="http://schemas.openxmlformats.org/presentationml/2006/ole">
            <mc:AlternateContent xmlns:mc="http://schemas.openxmlformats.org/markup-compatibility/2006">
              <mc:Choice xmlns:v="urn:schemas-microsoft-com:vml" Requires="v">
                <p:oleObj spid="_x0000_s3088" name="" r:id="rId2" imgW="558800" imgH="723900" progId="Package">
                  <p:embed/>
                </p:oleObj>
              </mc:Choice>
              <mc:Fallback>
                <p:oleObj name="" r:id="rId2" imgW="558800" imgH="723900" progId="Package">
                  <p:embed/>
                  <p:pic>
                    <p:nvPicPr>
                      <p:cNvPr id="0" name="图片 3087"/>
                      <p:cNvPicPr/>
                      <p:nvPr/>
                    </p:nvPicPr>
                    <p:blipFill>
                      <a:blip r:embed="rId3"/>
                      <a:stretch>
                        <a:fillRect/>
                      </a:stretch>
                    </p:blipFill>
                    <p:spPr>
                      <a:xfrm>
                        <a:off x="8541386" y="3775076"/>
                        <a:ext cx="427355" cy="558165"/>
                      </a:xfrm>
                      <a:prstGeom prst="rect">
                        <a:avLst/>
                      </a:prstGeom>
                      <a:noFill/>
                      <a:ln w="38100">
                        <a:noFill/>
                        <a:miter/>
                      </a:ln>
                    </p:spPr>
                  </p:pic>
                </p:oleObj>
              </mc:Fallback>
            </mc:AlternateContent>
          </a:graphicData>
        </a:graphic>
      </p:graphicFrame>
      <p:pic>
        <p:nvPicPr>
          <p:cNvPr id="61465" name="图片 61464" descr="arrow_2"/>
          <p:cNvPicPr>
            <a:picLocks noChangeAspect="1"/>
          </p:cNvPicPr>
          <p:nvPr/>
        </p:nvPicPr>
        <p:blipFill>
          <a:blip r:embed="rId4"/>
          <a:stretch>
            <a:fillRect/>
          </a:stretch>
        </p:blipFill>
        <p:spPr>
          <a:xfrm>
            <a:off x="8441055" y="3959225"/>
            <a:ext cx="90805" cy="160655"/>
          </a:xfrm>
          <a:prstGeom prst="rect">
            <a:avLst/>
          </a:prstGeom>
          <a:noFill/>
          <a:ln w="9525">
            <a:noFill/>
          </a:ln>
        </p:spPr>
      </p:pic>
      <p:pic>
        <p:nvPicPr>
          <p:cNvPr id="61467" name="图片 61466" descr="F:\MDcai\Ch03\T.jpg"/>
          <p:cNvPicPr>
            <a:picLocks noChangeAspect="1"/>
          </p:cNvPicPr>
          <p:nvPr/>
        </p:nvPicPr>
        <p:blipFill>
          <a:blip r:embed="rId5"/>
          <a:stretch>
            <a:fillRect/>
          </a:stretch>
        </p:blipFill>
        <p:spPr>
          <a:xfrm>
            <a:off x="4679950" y="1504950"/>
            <a:ext cx="3886200" cy="2376488"/>
          </a:xfrm>
          <a:prstGeom prst="rect">
            <a:avLst/>
          </a:prstGeom>
          <a:noFill/>
          <a:ln w="9525">
            <a:noFill/>
          </a:ln>
        </p:spPr>
      </p:pic>
      <p:sp>
        <p:nvSpPr>
          <p:cNvPr id="61468" name="文本框 61467"/>
          <p:cNvSpPr txBox="1"/>
          <p:nvPr/>
        </p:nvSpPr>
        <p:spPr>
          <a:xfrm>
            <a:off x="6843713" y="6162675"/>
            <a:ext cx="460375" cy="427038"/>
          </a:xfrm>
          <a:prstGeom prst="rect">
            <a:avLst/>
          </a:prstGeom>
          <a:noFill/>
          <a:ln w="9525">
            <a:noFill/>
          </a:ln>
        </p:spPr>
        <p:txBody>
          <a:bodyPr wrap="none" lIns="90000" tIns="46800" rIns="90000" bIns="46800" anchor="t">
            <a:spAutoFit/>
          </a:bodyPr>
          <a:p>
            <a:r>
              <a:rPr lang="zh-CN" altLang="en-US">
                <a:latin typeface="Tahoma" panose="020B0604030504040204" pitchFamily="34" charset="0"/>
                <a:ea typeface="华文中宋" panose="02010600040101010101" pitchFamily="2" charset="-122"/>
              </a:rPr>
              <a:t>　</a:t>
            </a:r>
            <a:endParaRPr lang="zh-CN" altLang="en-US">
              <a:latin typeface="Tahoma" panose="020B0604030504040204" pitchFamily="34" charset="0"/>
              <a:ea typeface="华文中宋" panose="02010600040101010101" pitchFamily="2" charset="-122"/>
            </a:endParaRPr>
          </a:p>
        </p:txBody>
      </p:sp>
      <p:graphicFrame>
        <p:nvGraphicFramePr>
          <p:cNvPr id="2" name="对象 1">
            <a:hlinkClick r:id="" action="ppaction://ole?verb="/>
          </p:cNvPr>
          <p:cNvGraphicFramePr>
            <a:graphicFrameLocks noChangeAspect="1"/>
          </p:cNvGraphicFramePr>
          <p:nvPr/>
        </p:nvGraphicFramePr>
        <p:xfrm>
          <a:off x="1024890" y="2599055"/>
          <a:ext cx="3003550" cy="1743075"/>
        </p:xfrm>
        <a:graphic>
          <a:graphicData uri="http://schemas.openxmlformats.org/presentationml/2006/ole">
            <mc:AlternateContent xmlns:mc="http://schemas.openxmlformats.org/markup-compatibility/2006">
              <mc:Choice xmlns:v="urn:schemas-microsoft-com:vml" Requires="v">
                <p:oleObj spid="_x0000_s6145" name="" r:id="rId6" imgW="1663700" imgH="965200" progId="Equation.KSEE3">
                  <p:embed/>
                </p:oleObj>
              </mc:Choice>
              <mc:Fallback>
                <p:oleObj name="" r:id="rId6" imgW="1663700" imgH="965200" progId="Equation.KSEE3">
                  <p:embed/>
                  <p:pic>
                    <p:nvPicPr>
                      <p:cNvPr id="0" name="图片 6144"/>
                      <p:cNvPicPr/>
                      <p:nvPr/>
                    </p:nvPicPr>
                    <p:blipFill>
                      <a:blip r:embed="rId7"/>
                      <a:stretch>
                        <a:fillRect/>
                      </a:stretch>
                    </p:blipFill>
                    <p:spPr>
                      <a:xfrm>
                        <a:off x="1024890" y="2599055"/>
                        <a:ext cx="3003550" cy="1743075"/>
                      </a:xfrm>
                      <a:prstGeom prst="rect">
                        <a:avLst/>
                      </a:prstGeom>
                    </p:spPr>
                  </p:pic>
                </p:oleObj>
              </mc:Fallback>
            </mc:AlternateContent>
          </a:graphicData>
        </a:graphic>
      </p:graphicFrame>
      <p:sp>
        <p:nvSpPr>
          <p:cNvPr id="198659" name="Text Box 3"/>
          <p:cNvSpPr txBox="1"/>
          <p:nvPr/>
        </p:nvSpPr>
        <p:spPr>
          <a:xfrm>
            <a:off x="2070735" y="116840"/>
            <a:ext cx="4871720"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机械零件的接触强度</a:t>
            </a:r>
            <a:endParaRPr lang="zh-CN" altLang="en-US" sz="3600" dirty="0">
              <a:solidFill>
                <a:srgbClr val="993300"/>
              </a:solidFill>
              <a:latin typeface="Tahoma" panose="020B0604030504040204" pitchFamily="34" charset="0"/>
              <a:ea typeface="楷体_GB2312" pitchFamily="49" charset="-122"/>
            </a:endParaRPr>
          </a:p>
        </p:txBody>
      </p:sp>
      <p:sp>
        <p:nvSpPr>
          <p:cNvPr id="67609" name="文本框 67608"/>
          <p:cNvSpPr txBox="1"/>
          <p:nvPr/>
        </p:nvSpPr>
        <p:spPr>
          <a:xfrm>
            <a:off x="7580630" y="3919220"/>
            <a:ext cx="895350" cy="304800"/>
          </a:xfrm>
          <a:prstGeom prst="rect">
            <a:avLst/>
          </a:prstGeom>
          <a:noFill/>
          <a:ln w="9525">
            <a:noFill/>
          </a:ln>
        </p:spPr>
        <p:txBody>
          <a:bodyPr wrap="none" anchor="t">
            <a:spAutoFit/>
          </a:bodyPr>
          <a:p>
            <a:r>
              <a:rPr lang="zh-CN" altLang="en-US" sz="1400" dirty="0">
                <a:solidFill>
                  <a:srgbClr val="CC3300"/>
                </a:solidFill>
                <a:latin typeface="Times New Roman" panose="02020603050405020304" pitchFamily="18" charset="0"/>
                <a:ea typeface="华文中宋" panose="02010600040101010101" pitchFamily="2" charset="-122"/>
              </a:rPr>
              <a:t>详细介绍</a:t>
            </a:r>
            <a:endParaRPr lang="zh-CN" altLang="en-US" sz="1400">
              <a:solidFill>
                <a:srgbClr val="CC3300"/>
              </a:solidFill>
              <a:latin typeface="Times New Roman" panose="02020603050405020304" pitchFamily="18" charset="0"/>
              <a:ea typeface="华文中宋" panose="0201060004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53"/>
                                        </p:tgtEl>
                                        <p:attrNameLst>
                                          <p:attrName>style.visibility</p:attrName>
                                        </p:attrNameLst>
                                      </p:cBhvr>
                                      <p:to>
                                        <p:strVal val="visible"/>
                                      </p:to>
                                    </p:set>
                                    <p:animEffect transition="in" filter="blinds(horizontal)">
                                      <p:cBhvr>
                                        <p:cTn id="7" dur="500"/>
                                        <p:tgtEl>
                                          <p:spTgt spid="6145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1467"/>
                                        </p:tgtEl>
                                        <p:attrNameLst>
                                          <p:attrName>style.visibility</p:attrName>
                                        </p:attrNameLst>
                                      </p:cBhvr>
                                      <p:to>
                                        <p:strVal val="visible"/>
                                      </p:to>
                                    </p:set>
                                    <p:animEffect transition="in" filter="diamond(in)">
                                      <p:cBhvr>
                                        <p:cTn id="12" dur="500"/>
                                        <p:tgtEl>
                                          <p:spTgt spid="614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61"/>
                                        </p:tgtEl>
                                        <p:attrNameLst>
                                          <p:attrName>style.visibility</p:attrName>
                                        </p:attrNameLst>
                                      </p:cBhvr>
                                      <p:to>
                                        <p:strVal val="visible"/>
                                      </p:to>
                                    </p:set>
                                    <p:animEffect transition="in" filter="blinds(horizontal)">
                                      <p:cBhvr>
                                        <p:cTn id="17" dur="500"/>
                                        <p:tgtEl>
                                          <p:spTgt spid="614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58"/>
                                        </p:tgtEl>
                                        <p:attrNameLst>
                                          <p:attrName>style.visibility</p:attrName>
                                        </p:attrNameLst>
                                      </p:cBhvr>
                                      <p:to>
                                        <p:strVal val="visible"/>
                                      </p:to>
                                    </p:set>
                                    <p:animEffect transition="in" filter="blinds(horizontal)">
                                      <p:cBhvr>
                                        <p:cTn id="27" dur="500"/>
                                        <p:tgtEl>
                                          <p:spTgt spid="6145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455"/>
                                        </p:tgtEl>
                                        <p:attrNameLst>
                                          <p:attrName>style.visibility</p:attrName>
                                        </p:attrNameLst>
                                      </p:cBhvr>
                                      <p:to>
                                        <p:strVal val="visible"/>
                                      </p:to>
                                    </p:set>
                                    <p:animEffect transition="in" filter="blinds(horizontal)">
                                      <p:cBhvr>
                                        <p:cTn id="32" dur="500"/>
                                        <p:tgtEl>
                                          <p:spTgt spid="6145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1463"/>
                                        </p:tgtEl>
                                        <p:attrNameLst>
                                          <p:attrName>style.visibility</p:attrName>
                                        </p:attrNameLst>
                                      </p:cBhvr>
                                      <p:to>
                                        <p:strVal val="visible"/>
                                      </p:to>
                                    </p:set>
                                    <p:anim calcmode="lin" valueType="num">
                                      <p:cBhvr additive="base">
                                        <p:cTn id="37" dur="500" fill="hold"/>
                                        <p:tgtEl>
                                          <p:spTgt spid="61463"/>
                                        </p:tgtEl>
                                        <p:attrNameLst>
                                          <p:attrName>ppt_x</p:attrName>
                                        </p:attrNameLst>
                                      </p:cBhvr>
                                      <p:tavLst>
                                        <p:tav tm="0">
                                          <p:val>
                                            <p:strVal val="1+#ppt_w/2"/>
                                          </p:val>
                                        </p:tav>
                                        <p:tav tm="100000">
                                          <p:val>
                                            <p:strVal val="#ppt_x"/>
                                          </p:val>
                                        </p:tav>
                                      </p:tavLst>
                                    </p:anim>
                                    <p:anim calcmode="lin" valueType="num">
                                      <p:cBhvr additive="base">
                                        <p:cTn id="38" dur="500" fill="hold"/>
                                        <p:tgtEl>
                                          <p:spTgt spid="61463"/>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61465"/>
                                        </p:tgtEl>
                                        <p:attrNameLst>
                                          <p:attrName>style.visibility</p:attrName>
                                        </p:attrNameLst>
                                      </p:cBhvr>
                                      <p:to>
                                        <p:strVal val="visible"/>
                                      </p:to>
                                    </p:set>
                                    <p:anim calcmode="lin" valueType="num">
                                      <p:cBhvr additive="base">
                                        <p:cTn id="41" dur="500" fill="hold"/>
                                        <p:tgtEl>
                                          <p:spTgt spid="61465"/>
                                        </p:tgtEl>
                                        <p:attrNameLst>
                                          <p:attrName>ppt_x</p:attrName>
                                        </p:attrNameLst>
                                      </p:cBhvr>
                                      <p:tavLst>
                                        <p:tav tm="0">
                                          <p:val>
                                            <p:strVal val="1+#ppt_w/2"/>
                                          </p:val>
                                        </p:tav>
                                        <p:tav tm="100000">
                                          <p:val>
                                            <p:strVal val="#ppt_x"/>
                                          </p:val>
                                        </p:tav>
                                      </p:tavLst>
                                    </p:anim>
                                    <p:anim calcmode="lin" valueType="num">
                                      <p:cBhvr additive="base">
                                        <p:cTn id="42" dur="500" fill="hold"/>
                                        <p:tgtEl>
                                          <p:spTgt spid="614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3" grpId="0"/>
      <p:bldP spid="61461" grpId="0"/>
      <p:bldP spid="61458" grpId="0"/>
      <p:bldP spid="614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3" name="矩形 61452"/>
          <p:cNvSpPr/>
          <p:nvPr/>
        </p:nvSpPr>
        <p:spPr>
          <a:xfrm>
            <a:off x="277495" y="2152015"/>
            <a:ext cx="8458200" cy="2307590"/>
          </a:xfrm>
          <a:prstGeom prst="rect">
            <a:avLst/>
          </a:prstGeom>
          <a:noFill/>
          <a:ln w="9525">
            <a:noFill/>
          </a:ln>
        </p:spPr>
        <p:txBody>
          <a:bodyPr lIns="90000" tIns="46800" rIns="90000" bIns="46800">
            <a:spAutoFit/>
          </a:bodyPr>
          <a:p>
            <a:pPr algn="l">
              <a:lnSpc>
                <a:spcPct val="120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已知：应力幅           ，    平均应力          ， 求：</a:t>
            </a:r>
            <a:endParaRPr lang="zh-CN" altLang="en-US" dirty="0">
              <a:solidFill>
                <a:srgbClr val="000099"/>
              </a:solidFill>
              <a:latin typeface="华文中宋" panose="02010600040101010101" pitchFamily="2" charset="-122"/>
              <a:ea typeface="华文中宋" panose="02010600040101010101" pitchFamily="2" charset="-122"/>
            </a:endParaRPr>
          </a:p>
          <a:p>
            <a:pPr algn="l">
              <a:lnSpc>
                <a:spcPct val="120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最大应力</a:t>
            </a:r>
            <a:endParaRPr lang="zh-CN" altLang="en-US" dirty="0">
              <a:solidFill>
                <a:srgbClr val="000099"/>
              </a:solidFill>
              <a:latin typeface="华文中宋" panose="02010600040101010101" pitchFamily="2" charset="-122"/>
              <a:ea typeface="华文中宋" panose="02010600040101010101" pitchFamily="2" charset="-122"/>
            </a:endParaRPr>
          </a:p>
          <a:p>
            <a:pPr algn="l">
              <a:lnSpc>
                <a:spcPct val="120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最小应力</a:t>
            </a:r>
            <a:endParaRPr lang="zh-CN" altLang="en-US" dirty="0">
              <a:solidFill>
                <a:srgbClr val="000099"/>
              </a:solidFill>
              <a:latin typeface="华文中宋" panose="02010600040101010101" pitchFamily="2" charset="-122"/>
              <a:ea typeface="华文中宋" panose="02010600040101010101" pitchFamily="2" charset="-122"/>
            </a:endParaRPr>
          </a:p>
          <a:p>
            <a:pPr algn="l">
              <a:lnSpc>
                <a:spcPct val="120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应力比</a:t>
            </a:r>
            <a:endParaRPr lang="zh-CN" altLang="en-US" dirty="0">
              <a:solidFill>
                <a:srgbClr val="000099"/>
              </a:solidFill>
              <a:latin typeface="华文中宋" panose="02010600040101010101" pitchFamily="2" charset="-122"/>
              <a:ea typeface="华文中宋" panose="02010600040101010101" pitchFamily="2" charset="-122"/>
            </a:endParaRPr>
          </a:p>
          <a:p>
            <a:pPr algn="l">
              <a:lnSpc>
                <a:spcPct val="120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这是</a:t>
            </a:r>
            <a:r>
              <a:rPr lang="zh-CN" altLang="en-US" u="sng"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循环变应力</a:t>
            </a:r>
            <a:endParaRPr lang="zh-CN" altLang="en-US" dirty="0">
              <a:solidFill>
                <a:srgbClr val="000099"/>
              </a:solidFill>
              <a:latin typeface="华文中宋" panose="02010600040101010101" pitchFamily="2" charset="-122"/>
              <a:ea typeface="华文中宋" panose="02010600040101010101" pitchFamily="2" charset="-122"/>
            </a:endParaRPr>
          </a:p>
        </p:txBody>
      </p:sp>
      <p:sp>
        <p:nvSpPr>
          <p:cNvPr id="198659" name="Text Box 3"/>
          <p:cNvSpPr txBox="1"/>
          <p:nvPr/>
        </p:nvSpPr>
        <p:spPr>
          <a:xfrm>
            <a:off x="2070735" y="116840"/>
            <a:ext cx="4871720"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机械零件的接触强度</a:t>
            </a:r>
            <a:endParaRPr lang="zh-CN" altLang="en-US" sz="3600" dirty="0">
              <a:solidFill>
                <a:srgbClr val="993300"/>
              </a:solidFill>
              <a:latin typeface="Tahoma" panose="020B0604030504040204" pitchFamily="34" charset="0"/>
              <a:ea typeface="楷体_GB2312" pitchFamily="49" charset="-122"/>
            </a:endParaRPr>
          </a:p>
        </p:txBody>
      </p:sp>
      <p:sp>
        <p:nvSpPr>
          <p:cNvPr id="8" name="Text Box 3"/>
          <p:cNvSpPr txBox="1"/>
          <p:nvPr/>
        </p:nvSpPr>
        <p:spPr>
          <a:xfrm>
            <a:off x="231140" y="978535"/>
            <a:ext cx="4871720"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练习题：</a:t>
            </a:r>
            <a:endParaRPr lang="zh-CN" altLang="en-US" sz="3600" dirty="0">
              <a:solidFill>
                <a:srgbClr val="993300"/>
              </a:solidFill>
              <a:latin typeface="Tahoma" panose="020B0604030504040204" pitchFamily="34" charset="0"/>
              <a:ea typeface="楷体_GB2312" pitchFamily="49" charset="-122"/>
            </a:endParaRPr>
          </a:p>
        </p:txBody>
      </p:sp>
      <p:graphicFrame>
        <p:nvGraphicFramePr>
          <p:cNvPr id="4" name="对象 3">
            <a:hlinkClick r:id="" action="ppaction://ole?verb="/>
          </p:cNvPr>
          <p:cNvGraphicFramePr>
            <a:graphicFrameLocks noChangeAspect="1"/>
          </p:cNvGraphicFramePr>
          <p:nvPr/>
        </p:nvGraphicFramePr>
        <p:xfrm>
          <a:off x="2469515" y="2235835"/>
          <a:ext cx="1806575" cy="464820"/>
        </p:xfrm>
        <a:graphic>
          <a:graphicData uri="http://schemas.openxmlformats.org/presentationml/2006/ole">
            <mc:AlternateContent xmlns:mc="http://schemas.openxmlformats.org/markup-compatibility/2006">
              <mc:Choice xmlns:v="urn:schemas-microsoft-com:vml" Requires="v">
                <p:oleObj spid="_x0000_s1025" name="" r:id="rId1" imgW="889000" imgH="228600" progId="Equation.KSEE3">
                  <p:embed/>
                </p:oleObj>
              </mc:Choice>
              <mc:Fallback>
                <p:oleObj name="" r:id="rId1" imgW="889000" imgH="228600" progId="Equation.KSEE3">
                  <p:embed/>
                  <p:pic>
                    <p:nvPicPr>
                      <p:cNvPr id="0" name="图片 1024"/>
                      <p:cNvPicPr/>
                      <p:nvPr/>
                    </p:nvPicPr>
                    <p:blipFill>
                      <a:blip r:embed="rId2"/>
                      <a:stretch>
                        <a:fillRect/>
                      </a:stretch>
                    </p:blipFill>
                    <p:spPr>
                      <a:xfrm>
                        <a:off x="2469515" y="2235835"/>
                        <a:ext cx="1806575" cy="46482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395278" y="2235835"/>
          <a:ext cx="1522730" cy="464820"/>
        </p:xfrm>
        <a:graphic>
          <a:graphicData uri="http://schemas.openxmlformats.org/presentationml/2006/ole">
            <mc:AlternateContent xmlns:mc="http://schemas.openxmlformats.org/markup-compatibility/2006">
              <mc:Choice xmlns:v="urn:schemas-microsoft-com:vml" Requires="v">
                <p:oleObj spid="_x0000_s2" name="" r:id="rId3" imgW="749300" imgH="228600" progId="Equation.KSEE3">
                  <p:embed/>
                </p:oleObj>
              </mc:Choice>
              <mc:Fallback>
                <p:oleObj name="" r:id="rId3" imgW="749300" imgH="228600" progId="Equation.KSEE3">
                  <p:embed/>
                  <p:pic>
                    <p:nvPicPr>
                      <p:cNvPr id="0" name="图片 1024"/>
                      <p:cNvPicPr/>
                      <p:nvPr/>
                    </p:nvPicPr>
                    <p:blipFill>
                      <a:blip r:embed="rId4"/>
                      <a:stretch>
                        <a:fillRect/>
                      </a:stretch>
                    </p:blipFill>
                    <p:spPr>
                      <a:xfrm>
                        <a:off x="5395278" y="2235835"/>
                        <a:ext cx="1522730" cy="46482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510915" y="2700655"/>
          <a:ext cx="683260" cy="512445"/>
        </p:xfrm>
        <a:graphic>
          <a:graphicData uri="http://schemas.openxmlformats.org/presentationml/2006/ole">
            <mc:AlternateContent xmlns:mc="http://schemas.openxmlformats.org/markup-compatibility/2006">
              <mc:Choice xmlns:v="urn:schemas-microsoft-com:vml" Requires="v">
                <p:oleObj spid="_x0000_s1026" name="" r:id="rId5" imgW="304800" imgH="228600" progId="Equation.KSEE3">
                  <p:embed/>
                </p:oleObj>
              </mc:Choice>
              <mc:Fallback>
                <p:oleObj name="" r:id="rId5" imgW="304800" imgH="228600" progId="Equation.KSEE3">
                  <p:embed/>
                  <p:pic>
                    <p:nvPicPr>
                      <p:cNvPr id="0" name="图片 1025"/>
                      <p:cNvPicPr/>
                      <p:nvPr/>
                    </p:nvPicPr>
                    <p:blipFill>
                      <a:blip r:embed="rId6"/>
                      <a:stretch>
                        <a:fillRect/>
                      </a:stretch>
                    </p:blipFill>
                    <p:spPr>
                      <a:xfrm>
                        <a:off x="3510915" y="2700655"/>
                        <a:ext cx="683260" cy="51244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510915" y="3032125"/>
          <a:ext cx="682625" cy="504825"/>
        </p:xfrm>
        <a:graphic>
          <a:graphicData uri="http://schemas.openxmlformats.org/presentationml/2006/ole">
            <mc:AlternateContent xmlns:mc="http://schemas.openxmlformats.org/markup-compatibility/2006">
              <mc:Choice xmlns:v="urn:schemas-microsoft-com:vml" Requires="v">
                <p:oleObj spid="_x0000_s1027" name="" r:id="rId7" imgW="292100" imgH="215900" progId="Equation.KSEE3">
                  <p:embed/>
                </p:oleObj>
              </mc:Choice>
              <mc:Fallback>
                <p:oleObj name="" r:id="rId7" imgW="292100" imgH="215900" progId="Equation.KSEE3">
                  <p:embed/>
                  <p:pic>
                    <p:nvPicPr>
                      <p:cNvPr id="0" name="图片 1026"/>
                      <p:cNvPicPr/>
                      <p:nvPr/>
                    </p:nvPicPr>
                    <p:blipFill>
                      <a:blip r:embed="rId8"/>
                      <a:stretch>
                        <a:fillRect/>
                      </a:stretch>
                    </p:blipFill>
                    <p:spPr>
                      <a:xfrm>
                        <a:off x="3510915" y="3032125"/>
                        <a:ext cx="682625" cy="50482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510915" y="3536950"/>
          <a:ext cx="351155" cy="389890"/>
        </p:xfrm>
        <a:graphic>
          <a:graphicData uri="http://schemas.openxmlformats.org/presentationml/2006/ole">
            <mc:AlternateContent xmlns:mc="http://schemas.openxmlformats.org/markup-compatibility/2006">
              <mc:Choice xmlns:v="urn:schemas-microsoft-com:vml" Requires="v">
                <p:oleObj spid="_x0000_s1028" name="" r:id="rId9" imgW="114300" imgH="127000" progId="Equation.KSEE3">
                  <p:embed/>
                </p:oleObj>
              </mc:Choice>
              <mc:Fallback>
                <p:oleObj name="" r:id="rId9" imgW="114300" imgH="127000" progId="Equation.KSEE3">
                  <p:embed/>
                  <p:pic>
                    <p:nvPicPr>
                      <p:cNvPr id="0" name="图片 1027"/>
                      <p:cNvPicPr/>
                      <p:nvPr/>
                    </p:nvPicPr>
                    <p:blipFill>
                      <a:blip r:embed="rId10"/>
                      <a:stretch>
                        <a:fillRect/>
                      </a:stretch>
                    </p:blipFill>
                    <p:spPr>
                      <a:xfrm>
                        <a:off x="3510915" y="3536950"/>
                        <a:ext cx="351155" cy="38989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3" name="矩形 61452"/>
          <p:cNvSpPr/>
          <p:nvPr/>
        </p:nvSpPr>
        <p:spPr>
          <a:xfrm>
            <a:off x="287020" y="2129790"/>
            <a:ext cx="8458200" cy="1864995"/>
          </a:xfrm>
          <a:prstGeom prst="rect">
            <a:avLst/>
          </a:prstGeom>
          <a:noFill/>
          <a:ln w="9525">
            <a:noFill/>
          </a:ln>
        </p:spPr>
        <p:txBody>
          <a:bodyPr lIns="90000" tIns="46800" rIns="90000" bIns="46800">
            <a:spAutoFit/>
          </a:bodyPr>
          <a:p>
            <a:pPr algn="l">
              <a:lnSpc>
                <a:spcPct val="120000"/>
              </a:lnSpc>
            </a:pPr>
            <a:r>
              <a:rPr lang="en-US" altLang="zh-CN" dirty="0">
                <a:solidFill>
                  <a:srgbClr val="000099"/>
                </a:solidFill>
                <a:latin typeface="华文中宋" panose="02010600040101010101" pitchFamily="2" charset="-122"/>
                <a:ea typeface="华文中宋" panose="02010600040101010101" pitchFamily="2" charset="-122"/>
              </a:rPr>
              <a:t>   </a:t>
            </a:r>
            <a:r>
              <a:rPr lang="zh-CN" altLang="en-US" dirty="0">
                <a:solidFill>
                  <a:srgbClr val="000099"/>
                </a:solidFill>
                <a:latin typeface="华文中宋" panose="02010600040101010101" pitchFamily="2" charset="-122"/>
                <a:ea typeface="华文中宋" panose="02010600040101010101" pitchFamily="2" charset="-122"/>
              </a:rPr>
              <a:t>当</a:t>
            </a:r>
            <a:r>
              <a:rPr lang="en-US" altLang="zh-CN" dirty="0">
                <a:solidFill>
                  <a:srgbClr val="000099"/>
                </a:solidFill>
                <a:latin typeface="华文中宋" panose="02010600040101010101" pitchFamily="2" charset="-122"/>
                <a:ea typeface="华文中宋" panose="02010600040101010101" pitchFamily="2" charset="-122"/>
              </a:rPr>
              <a:t>45</a:t>
            </a:r>
            <a:r>
              <a:rPr lang="zh-CN" altLang="en-US" dirty="0">
                <a:solidFill>
                  <a:srgbClr val="000099"/>
                </a:solidFill>
                <a:latin typeface="华文中宋" panose="02010600040101010101" pitchFamily="2" charset="-122"/>
                <a:ea typeface="华文中宋" panose="02010600040101010101" pitchFamily="2" charset="-122"/>
              </a:rPr>
              <a:t>钢经调质后性能为</a:t>
            </a:r>
            <a:endParaRPr lang="zh-CN" altLang="en-US" dirty="0">
              <a:solidFill>
                <a:srgbClr val="000099"/>
              </a:solidFill>
              <a:latin typeface="华文中宋" panose="02010600040101010101" pitchFamily="2" charset="-122"/>
              <a:ea typeface="华文中宋" panose="02010600040101010101" pitchFamily="2" charset="-122"/>
            </a:endParaRPr>
          </a:p>
          <a:p>
            <a:pPr algn="l">
              <a:lnSpc>
                <a:spcPct val="120000"/>
              </a:lnSpc>
            </a:pPr>
            <a:r>
              <a:rPr lang="zh-CN" altLang="en-US" dirty="0">
                <a:solidFill>
                  <a:srgbClr val="000099"/>
                </a:solidFill>
                <a:latin typeface="华文中宋" panose="02010600040101010101" pitchFamily="2" charset="-122"/>
                <a:ea typeface="华文中宋" panose="02010600040101010101" pitchFamily="2" charset="-122"/>
              </a:rPr>
              <a:t>以此材料做试件进行试验，先以对称循环变应力</a:t>
            </a:r>
            <a:endParaRPr lang="zh-CN" altLang="en-US" dirty="0">
              <a:solidFill>
                <a:srgbClr val="000099"/>
              </a:solidFill>
              <a:latin typeface="华文中宋" panose="02010600040101010101" pitchFamily="2" charset="-122"/>
              <a:ea typeface="华文中宋" panose="02010600040101010101" pitchFamily="2" charset="-122"/>
            </a:endParaRPr>
          </a:p>
          <a:p>
            <a:pPr algn="l">
              <a:lnSpc>
                <a:spcPct val="120000"/>
              </a:lnSpc>
            </a:pPr>
            <a:r>
              <a:rPr lang="zh-CN" altLang="en-US" dirty="0">
                <a:solidFill>
                  <a:srgbClr val="000099"/>
                </a:solidFill>
                <a:latin typeface="华文中宋" panose="02010600040101010101" pitchFamily="2" charset="-122"/>
                <a:ea typeface="华文中宋" panose="02010600040101010101" pitchFamily="2" charset="-122"/>
              </a:rPr>
              <a:t>作用         ，再以              作用于试件，求还能循环多少次才会使试件破坏。</a:t>
            </a:r>
            <a:endParaRPr lang="zh-CN" altLang="en-US" dirty="0">
              <a:solidFill>
                <a:srgbClr val="000099"/>
              </a:solidFill>
              <a:latin typeface="华文中宋" panose="02010600040101010101" pitchFamily="2" charset="-122"/>
              <a:ea typeface="华文中宋" panose="02010600040101010101" pitchFamily="2" charset="-122"/>
            </a:endParaRPr>
          </a:p>
        </p:txBody>
      </p:sp>
      <p:graphicFrame>
        <p:nvGraphicFramePr>
          <p:cNvPr id="4" name="对象 3">
            <a:hlinkClick r:id="" action="ppaction://ole?verb="/>
          </p:cNvPr>
          <p:cNvGraphicFramePr>
            <a:graphicFrameLocks noChangeAspect="1"/>
          </p:cNvGraphicFramePr>
          <p:nvPr/>
        </p:nvGraphicFramePr>
        <p:xfrm>
          <a:off x="3961765" y="2201545"/>
          <a:ext cx="4146550" cy="477520"/>
        </p:xfrm>
        <a:graphic>
          <a:graphicData uri="http://schemas.openxmlformats.org/presentationml/2006/ole">
            <mc:AlternateContent xmlns:mc="http://schemas.openxmlformats.org/markup-compatibility/2006">
              <mc:Choice xmlns:v="urn:schemas-microsoft-com:vml" Requires="v">
                <p:oleObj spid="_x0000_s1025" name="" r:id="rId1" imgW="2095500" imgH="241300" progId="Equation.KSEE3">
                  <p:embed/>
                </p:oleObj>
              </mc:Choice>
              <mc:Fallback>
                <p:oleObj name="" r:id="rId1" imgW="2095500" imgH="241300" progId="Equation.KSEE3">
                  <p:embed/>
                  <p:pic>
                    <p:nvPicPr>
                      <p:cNvPr id="0" name="图片 1024"/>
                      <p:cNvPicPr/>
                      <p:nvPr/>
                    </p:nvPicPr>
                    <p:blipFill>
                      <a:blip r:embed="rId2"/>
                      <a:stretch>
                        <a:fillRect/>
                      </a:stretch>
                    </p:blipFill>
                    <p:spPr>
                      <a:xfrm>
                        <a:off x="3961765" y="2201545"/>
                        <a:ext cx="4146550" cy="47752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787515" y="2607310"/>
          <a:ext cx="2002155" cy="429260"/>
        </p:xfrm>
        <a:graphic>
          <a:graphicData uri="http://schemas.openxmlformats.org/presentationml/2006/ole">
            <mc:AlternateContent xmlns:mc="http://schemas.openxmlformats.org/markup-compatibility/2006">
              <mc:Choice xmlns:v="urn:schemas-microsoft-com:vml" Requires="v">
                <p:oleObj spid="_x0000_s1026" name="" r:id="rId3" imgW="1066800" imgH="228600" progId="Equation.KSEE3">
                  <p:embed/>
                </p:oleObj>
              </mc:Choice>
              <mc:Fallback>
                <p:oleObj name="" r:id="rId3" imgW="1066800" imgH="228600" progId="Equation.KSEE3">
                  <p:embed/>
                  <p:pic>
                    <p:nvPicPr>
                      <p:cNvPr id="0" name="图片 1025"/>
                      <p:cNvPicPr/>
                      <p:nvPr/>
                    </p:nvPicPr>
                    <p:blipFill>
                      <a:blip r:embed="rId4"/>
                      <a:stretch>
                        <a:fillRect/>
                      </a:stretch>
                    </p:blipFill>
                    <p:spPr>
                      <a:xfrm>
                        <a:off x="6787515" y="2607310"/>
                        <a:ext cx="2002155" cy="42926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729230" y="3086100"/>
          <a:ext cx="2197735" cy="465455"/>
        </p:xfrm>
        <a:graphic>
          <a:graphicData uri="http://schemas.openxmlformats.org/presentationml/2006/ole">
            <mc:AlternateContent xmlns:mc="http://schemas.openxmlformats.org/markup-compatibility/2006">
              <mc:Choice xmlns:v="urn:schemas-microsoft-com:vml" Requires="v">
                <p:oleObj spid="_x0000_s1027" name="" r:id="rId5" imgW="1079500" imgH="228600" progId="Equation.KSEE3">
                  <p:embed/>
                </p:oleObj>
              </mc:Choice>
              <mc:Fallback>
                <p:oleObj name="" r:id="rId5" imgW="1079500" imgH="228600" progId="Equation.KSEE3">
                  <p:embed/>
                  <p:pic>
                    <p:nvPicPr>
                      <p:cNvPr id="0" name="图片 1026"/>
                      <p:cNvPicPr/>
                      <p:nvPr/>
                    </p:nvPicPr>
                    <p:blipFill>
                      <a:blip r:embed="rId6"/>
                      <a:stretch>
                        <a:fillRect/>
                      </a:stretch>
                    </p:blipFill>
                    <p:spPr>
                      <a:xfrm>
                        <a:off x="2729230" y="3086100"/>
                        <a:ext cx="2197735" cy="46545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971550" y="3041015"/>
          <a:ext cx="974725" cy="438785"/>
        </p:xfrm>
        <a:graphic>
          <a:graphicData uri="http://schemas.openxmlformats.org/presentationml/2006/ole">
            <mc:AlternateContent xmlns:mc="http://schemas.openxmlformats.org/markup-compatibility/2006">
              <mc:Choice xmlns:v="urn:schemas-microsoft-com:vml" Requires="v">
                <p:oleObj spid="_x0000_s1028" name="" r:id="rId7" imgW="508000" imgH="228600" progId="Equation.KSEE3">
                  <p:embed/>
                </p:oleObj>
              </mc:Choice>
              <mc:Fallback>
                <p:oleObj name="" r:id="rId7" imgW="508000" imgH="228600" progId="Equation.KSEE3">
                  <p:embed/>
                  <p:pic>
                    <p:nvPicPr>
                      <p:cNvPr id="0" name="图片 1027"/>
                      <p:cNvPicPr/>
                      <p:nvPr/>
                    </p:nvPicPr>
                    <p:blipFill>
                      <a:blip r:embed="rId8"/>
                      <a:stretch>
                        <a:fillRect/>
                      </a:stretch>
                    </p:blipFill>
                    <p:spPr>
                      <a:xfrm>
                        <a:off x="971550" y="3041015"/>
                        <a:ext cx="974725" cy="438785"/>
                      </a:xfrm>
                      <a:prstGeom prst="rect">
                        <a:avLst/>
                      </a:prstGeom>
                    </p:spPr>
                  </p:pic>
                </p:oleObj>
              </mc:Fallback>
            </mc:AlternateContent>
          </a:graphicData>
        </a:graphic>
      </p:graphicFrame>
      <p:sp>
        <p:nvSpPr>
          <p:cNvPr id="198659" name="Text Box 3"/>
          <p:cNvSpPr txBox="1"/>
          <p:nvPr/>
        </p:nvSpPr>
        <p:spPr>
          <a:xfrm>
            <a:off x="2070735" y="116840"/>
            <a:ext cx="4871720"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机械零件的接触强度</a:t>
            </a:r>
            <a:endParaRPr lang="zh-CN" altLang="en-US" sz="3600" dirty="0">
              <a:solidFill>
                <a:srgbClr val="993300"/>
              </a:solidFill>
              <a:latin typeface="Tahoma" panose="020B0604030504040204" pitchFamily="34" charset="0"/>
              <a:ea typeface="楷体_GB2312" pitchFamily="49" charset="-122"/>
            </a:endParaRPr>
          </a:p>
        </p:txBody>
      </p:sp>
      <p:sp>
        <p:nvSpPr>
          <p:cNvPr id="8" name="Text Box 3"/>
          <p:cNvSpPr txBox="1"/>
          <p:nvPr/>
        </p:nvSpPr>
        <p:spPr>
          <a:xfrm>
            <a:off x="231140" y="978535"/>
            <a:ext cx="4871720"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练习题：</a:t>
            </a:r>
            <a:endParaRPr lang="zh-CN" altLang="en-US" sz="3600" dirty="0">
              <a:solidFill>
                <a:srgbClr val="993300"/>
              </a:solidFill>
              <a:latin typeface="Tahoma" panose="020B0604030504040204"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9" name="Text Box 3"/>
          <p:cNvSpPr txBox="1"/>
          <p:nvPr/>
        </p:nvSpPr>
        <p:spPr>
          <a:xfrm>
            <a:off x="3181350" y="156845"/>
            <a:ext cx="266636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载荷和应力</a:t>
            </a:r>
            <a:endParaRPr lang="zh-CN" altLang="en-US" sz="3600" dirty="0">
              <a:solidFill>
                <a:srgbClr val="993300"/>
              </a:solidFill>
              <a:latin typeface="Tahoma" panose="020B0604030504040204" pitchFamily="34" charset="0"/>
              <a:ea typeface="楷体_GB2312" pitchFamily="49" charset="-122"/>
            </a:endParaRPr>
          </a:p>
        </p:txBody>
      </p:sp>
      <p:sp>
        <p:nvSpPr>
          <p:cNvPr id="5" name="Text Box 7"/>
          <p:cNvSpPr txBox="1"/>
          <p:nvPr/>
        </p:nvSpPr>
        <p:spPr>
          <a:xfrm>
            <a:off x="335915" y="803275"/>
            <a:ext cx="8529955" cy="1168400"/>
          </a:xfrm>
          <a:prstGeom prst="rect">
            <a:avLst/>
          </a:prstGeom>
          <a:noFill/>
          <a:ln w="9525">
            <a:noFill/>
          </a:ln>
        </p:spPr>
        <p:txBody>
          <a:bodyPr wrap="square">
            <a:spAutoFit/>
          </a:bodyPr>
          <a:p>
            <a:pPr marL="457200" indent="-457200" algn="l">
              <a:spcBef>
                <a:spcPct val="50000"/>
              </a:spcBef>
              <a:buSzPct val="60000"/>
              <a:buFont typeface="Wingdings" panose="05000000000000000000" charset="0"/>
              <a:buChar char="p"/>
            </a:pPr>
            <a:r>
              <a:rPr lang="zh-CN" altLang="en-US" sz="2800" dirty="0">
                <a:solidFill>
                  <a:srgbClr val="000099"/>
                </a:solidFill>
                <a:ea typeface="楷体_GB2312" pitchFamily="49" charset="-122"/>
                <a:sym typeface="+mn-ea"/>
              </a:rPr>
              <a:t>计算载荷和计算应力</a:t>
            </a:r>
            <a:endParaRPr lang="zh-CN" altLang="en-US" sz="2800" dirty="0">
              <a:solidFill>
                <a:srgbClr val="000099"/>
              </a:solidFill>
              <a:ea typeface="楷体_GB2312" pitchFamily="49" charset="-122"/>
              <a:sym typeface="+mn-ea"/>
            </a:endParaRPr>
          </a:p>
          <a:p>
            <a:pPr algn="l">
              <a:spcBef>
                <a:spcPct val="50000"/>
              </a:spcBef>
            </a:pPr>
            <a:r>
              <a:rPr lang="en-US" altLang="zh-CN" sz="2800" i="1" dirty="0">
                <a:solidFill>
                  <a:srgbClr val="000099"/>
                </a:solidFill>
                <a:latin typeface="华文中宋" panose="02010600040101010101" pitchFamily="2" charset="-122"/>
                <a:ea typeface="华文中宋" panose="02010600040101010101" pitchFamily="2" charset="-122"/>
                <a:sym typeface="+mn-ea"/>
              </a:rPr>
              <a:t>  </a:t>
            </a:r>
            <a:endParaRPr lang="en-US" altLang="zh-CN" sz="2800" i="1" dirty="0">
              <a:solidFill>
                <a:srgbClr val="000099"/>
              </a:solidFill>
              <a:latin typeface="华文中宋" panose="02010600040101010101" pitchFamily="2" charset="-122"/>
              <a:ea typeface="华文中宋" panose="02010600040101010101" pitchFamily="2" charset="-122"/>
              <a:sym typeface="+mn-ea"/>
            </a:endParaRPr>
          </a:p>
        </p:txBody>
      </p:sp>
      <p:graphicFrame>
        <p:nvGraphicFramePr>
          <p:cNvPr id="6" name="对象 5">
            <a:hlinkClick r:id="" action="ppaction://ole?verb="/>
          </p:cNvPr>
          <p:cNvGraphicFramePr>
            <a:graphicFrameLocks noChangeAspect="1"/>
          </p:cNvGraphicFramePr>
          <p:nvPr/>
        </p:nvGraphicFramePr>
        <p:xfrm>
          <a:off x="4429125" y="1229360"/>
          <a:ext cx="1372235" cy="887095"/>
        </p:xfrm>
        <a:graphic>
          <a:graphicData uri="http://schemas.openxmlformats.org/presentationml/2006/ole">
            <mc:AlternateContent xmlns:mc="http://schemas.openxmlformats.org/markup-compatibility/2006">
              <mc:Choice xmlns:v="urn:schemas-microsoft-com:vml" Requires="v">
                <p:oleObj spid="_x0000_s1025" name="" r:id="rId1" imgW="609600" imgH="393700" progId="Equation.KSEE3">
                  <p:embed/>
                </p:oleObj>
              </mc:Choice>
              <mc:Fallback>
                <p:oleObj name="" r:id="rId1" imgW="609600" imgH="393700" progId="Equation.KSEE3">
                  <p:embed/>
                  <p:pic>
                    <p:nvPicPr>
                      <p:cNvPr id="0" name="图片 1024"/>
                      <p:cNvPicPr/>
                      <p:nvPr/>
                    </p:nvPicPr>
                    <p:blipFill>
                      <a:blip r:embed="rId2"/>
                      <a:stretch>
                        <a:fillRect/>
                      </a:stretch>
                    </p:blipFill>
                    <p:spPr>
                      <a:xfrm>
                        <a:off x="4429125" y="1229360"/>
                        <a:ext cx="1372235" cy="88709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424430" y="1472565"/>
          <a:ext cx="1231900" cy="462280"/>
        </p:xfrm>
        <a:graphic>
          <a:graphicData uri="http://schemas.openxmlformats.org/presentationml/2006/ole">
            <mc:AlternateContent xmlns:mc="http://schemas.openxmlformats.org/markup-compatibility/2006">
              <mc:Choice xmlns:v="urn:schemas-microsoft-com:vml" Requires="v">
                <p:oleObj spid="_x0000_s1026" name="" r:id="rId3" imgW="609600" imgH="228600" progId="Equation.KSEE3">
                  <p:embed/>
                </p:oleObj>
              </mc:Choice>
              <mc:Fallback>
                <p:oleObj name="" r:id="rId3" imgW="609600" imgH="228600" progId="Equation.KSEE3">
                  <p:embed/>
                  <p:pic>
                    <p:nvPicPr>
                      <p:cNvPr id="0" name="图片 1025"/>
                      <p:cNvPicPr/>
                      <p:nvPr/>
                    </p:nvPicPr>
                    <p:blipFill>
                      <a:blip r:embed="rId4"/>
                      <a:stretch>
                        <a:fillRect/>
                      </a:stretch>
                    </p:blipFill>
                    <p:spPr>
                      <a:xfrm>
                        <a:off x="2424430" y="1472565"/>
                        <a:ext cx="1231900" cy="462280"/>
                      </a:xfrm>
                      <a:prstGeom prst="rect">
                        <a:avLst/>
                      </a:prstGeom>
                    </p:spPr>
                  </p:pic>
                </p:oleObj>
              </mc:Fallback>
            </mc:AlternateContent>
          </a:graphicData>
        </a:graphic>
      </p:graphicFrame>
      <p:sp>
        <p:nvSpPr>
          <p:cNvPr id="198660" name="Text Box 4"/>
          <p:cNvSpPr txBox="1"/>
          <p:nvPr/>
        </p:nvSpPr>
        <p:spPr>
          <a:xfrm>
            <a:off x="335915" y="1971675"/>
            <a:ext cx="8388350" cy="1445260"/>
          </a:xfrm>
          <a:prstGeom prst="rect">
            <a:avLst/>
          </a:prstGeom>
          <a:noFill/>
          <a:ln w="9525">
            <a:noFill/>
          </a:ln>
        </p:spPr>
        <p:txBody>
          <a:bodyPr wrap="square">
            <a:spAutoFit/>
          </a:bodyPr>
          <a:p>
            <a:pPr marL="457200" indent="-457200" algn="l">
              <a:spcBef>
                <a:spcPct val="50000"/>
              </a:spcBef>
              <a:buSzPct val="60000"/>
              <a:buFont typeface="Wingdings" panose="05000000000000000000" charset="0"/>
              <a:buChar char="p"/>
            </a:pPr>
            <a:r>
              <a:rPr lang="zh-CN" altLang="en-US" sz="2800" dirty="0">
                <a:solidFill>
                  <a:srgbClr val="000099"/>
                </a:solidFill>
                <a:latin typeface="Tahoma" panose="020B0604030504040204" pitchFamily="34" charset="0"/>
                <a:ea typeface="楷体_GB2312" pitchFamily="49" charset="-122"/>
              </a:rPr>
              <a:t>设计安全系数</a:t>
            </a:r>
            <a:r>
              <a:rPr lang="en-US" altLang="zh-CN" sz="2800" dirty="0">
                <a:solidFill>
                  <a:srgbClr val="000099"/>
                </a:solidFill>
                <a:ea typeface="楷体_GB2312" pitchFamily="49" charset="-122"/>
                <a:cs typeface="Times New Roman" panose="02020603050405020304" pitchFamily="18" charset="0"/>
              </a:rPr>
              <a:t>S</a:t>
            </a:r>
            <a:r>
              <a:rPr lang="zh-CN" altLang="en-US" sz="2800" dirty="0">
                <a:solidFill>
                  <a:srgbClr val="000099"/>
                </a:solidFill>
                <a:latin typeface="Tahoma" panose="020B0604030504040204" pitchFamily="34" charset="0"/>
                <a:ea typeface="楷体_GB2312" pitchFamily="49" charset="-122"/>
              </a:rPr>
              <a:t>和许用应力</a:t>
            </a:r>
            <a:r>
              <a:rPr lang="en-US" altLang="zh-CN" sz="2800" dirty="0">
                <a:solidFill>
                  <a:srgbClr val="000099"/>
                </a:solidFill>
                <a:latin typeface="Tahoma" panose="020B0604030504040204" pitchFamily="34" charset="0"/>
                <a:ea typeface="楷体_GB2312" pitchFamily="49" charset="-122"/>
              </a:rPr>
              <a:t>[</a:t>
            </a:r>
            <a:r>
              <a:rPr lang="en-US" altLang="zh-CN" sz="2800" dirty="0">
                <a:solidFill>
                  <a:srgbClr val="000099"/>
                </a:solidFill>
                <a:latin typeface="Arial" panose="020B0604020202020204" pitchFamily="34" charset="0"/>
                <a:ea typeface="楷体_GB2312" pitchFamily="49" charset="-122"/>
                <a:cs typeface="Arial" panose="020B0604020202020204" pitchFamily="34" charset="0"/>
              </a:rPr>
              <a:t>σ</a:t>
            </a:r>
            <a:r>
              <a:rPr lang="en-US" altLang="zh-CN" sz="2800" dirty="0">
                <a:solidFill>
                  <a:srgbClr val="000099"/>
                </a:solidFill>
                <a:latin typeface="Tahoma" panose="020B0604030504040204" pitchFamily="34" charset="0"/>
                <a:ea typeface="楷体_GB2312" pitchFamily="49" charset="-122"/>
              </a:rPr>
              <a:t>]</a:t>
            </a:r>
            <a:endParaRPr lang="zh-CN" altLang="en-US" sz="2800" dirty="0">
              <a:solidFill>
                <a:srgbClr val="000099"/>
              </a:solidFill>
              <a:latin typeface="Tahoma" panose="020B0604030504040204" pitchFamily="34" charset="0"/>
              <a:ea typeface="楷体_GB2312" pitchFamily="49" charset="-122"/>
            </a:endParaRPr>
          </a:p>
          <a:p>
            <a:pPr algn="l">
              <a:spcBef>
                <a:spcPct val="50000"/>
              </a:spcBef>
            </a:pPr>
            <a:r>
              <a:rPr lang="zh-CN" altLang="en-US" dirty="0">
                <a:solidFill>
                  <a:srgbClr val="000099"/>
                </a:solidFill>
                <a:latin typeface="华文中宋" panose="02010600040101010101" pitchFamily="2" charset="-122"/>
                <a:ea typeface="华文中宋" panose="02010600040101010101" pitchFamily="2" charset="-122"/>
                <a:sym typeface="+mn-ea"/>
              </a:rPr>
              <a:t>     设计安全系数是为了考虑一系列不定因素而取定的一个大于</a:t>
            </a:r>
            <a:r>
              <a:rPr lang="en-US" altLang="zh-CN" dirty="0">
                <a:solidFill>
                  <a:srgbClr val="000099"/>
                </a:solidFill>
                <a:latin typeface="华文中宋" panose="02010600040101010101" pitchFamily="2" charset="-122"/>
                <a:ea typeface="华文中宋" panose="02010600040101010101" pitchFamily="2" charset="-122"/>
                <a:sym typeface="+mn-ea"/>
              </a:rPr>
              <a:t>1</a:t>
            </a:r>
            <a:r>
              <a:rPr lang="zh-CN" altLang="en-US" dirty="0">
                <a:solidFill>
                  <a:srgbClr val="000099"/>
                </a:solidFill>
                <a:latin typeface="华文中宋" panose="02010600040101010101" pitchFamily="2" charset="-122"/>
                <a:ea typeface="华文中宋" panose="02010600040101010101" pitchFamily="2" charset="-122"/>
                <a:sym typeface="+mn-ea"/>
              </a:rPr>
              <a:t>的常数。</a:t>
            </a:r>
            <a:endParaRPr lang="zh-CN" altLang="en-US" dirty="0">
              <a:solidFill>
                <a:srgbClr val="000099"/>
              </a:solidFill>
              <a:latin typeface="华文中宋" panose="02010600040101010101" pitchFamily="2" charset="-122"/>
              <a:ea typeface="华文中宋" panose="02010600040101010101" pitchFamily="2" charset="-122"/>
              <a:sym typeface="+mn-ea"/>
            </a:endParaRPr>
          </a:p>
        </p:txBody>
      </p:sp>
      <p:graphicFrame>
        <p:nvGraphicFramePr>
          <p:cNvPr id="8" name="对象 7">
            <a:hlinkClick r:id="" action="ppaction://ole?verb="/>
          </p:cNvPr>
          <p:cNvGraphicFramePr>
            <a:graphicFrameLocks noChangeAspect="1"/>
          </p:cNvGraphicFramePr>
          <p:nvPr/>
        </p:nvGraphicFramePr>
        <p:xfrm>
          <a:off x="3656330" y="3416935"/>
          <a:ext cx="1305560" cy="793750"/>
        </p:xfrm>
        <a:graphic>
          <a:graphicData uri="http://schemas.openxmlformats.org/presentationml/2006/ole">
            <mc:AlternateContent xmlns:mc="http://schemas.openxmlformats.org/markup-compatibility/2006">
              <mc:Choice xmlns:v="urn:schemas-microsoft-com:vml" Requires="v">
                <p:oleObj spid="_x0000_s1027" name="" r:id="rId5" imgW="647700" imgH="393700" progId="Equation.KSEE3">
                  <p:embed/>
                </p:oleObj>
              </mc:Choice>
              <mc:Fallback>
                <p:oleObj name="" r:id="rId5" imgW="647700" imgH="393700" progId="Equation.KSEE3">
                  <p:embed/>
                  <p:pic>
                    <p:nvPicPr>
                      <p:cNvPr id="0" name="图片 1026"/>
                      <p:cNvPicPr/>
                      <p:nvPr/>
                    </p:nvPicPr>
                    <p:blipFill>
                      <a:blip r:embed="rId6"/>
                      <a:stretch>
                        <a:fillRect/>
                      </a:stretch>
                    </p:blipFill>
                    <p:spPr>
                      <a:xfrm>
                        <a:off x="3656330" y="3416935"/>
                        <a:ext cx="1305560" cy="793750"/>
                      </a:xfrm>
                      <a:prstGeom prst="rect">
                        <a:avLst/>
                      </a:prstGeom>
                    </p:spPr>
                  </p:pic>
                </p:oleObj>
              </mc:Fallback>
            </mc:AlternateContent>
          </a:graphicData>
        </a:graphic>
      </p:graphicFrame>
      <p:sp>
        <p:nvSpPr>
          <p:cNvPr id="9" name="Text Box 7"/>
          <p:cNvSpPr txBox="1"/>
          <p:nvPr/>
        </p:nvSpPr>
        <p:spPr>
          <a:xfrm>
            <a:off x="335915" y="4347845"/>
            <a:ext cx="8529955" cy="521970"/>
          </a:xfrm>
          <a:prstGeom prst="rect">
            <a:avLst/>
          </a:prstGeom>
          <a:noFill/>
          <a:ln w="9525">
            <a:noFill/>
          </a:ln>
        </p:spPr>
        <p:txBody>
          <a:bodyPr wrap="square">
            <a:spAutoFit/>
          </a:bodyPr>
          <a:p>
            <a:pPr marL="457200" indent="-457200" algn="l">
              <a:spcBef>
                <a:spcPct val="50000"/>
              </a:spcBef>
              <a:buSzPct val="60000"/>
              <a:buFont typeface="Wingdings" panose="05000000000000000000" charset="0"/>
              <a:buChar char="p"/>
            </a:pPr>
            <a:r>
              <a:rPr lang="zh-CN" altLang="en-US" sz="2800" dirty="0">
                <a:solidFill>
                  <a:srgbClr val="000099"/>
                </a:solidFill>
                <a:ea typeface="楷体_GB2312" pitchFamily="49" charset="-122"/>
                <a:sym typeface="+mn-ea"/>
              </a:rPr>
              <a:t>强度判断方法（强度条件）</a:t>
            </a:r>
            <a:r>
              <a:rPr lang="en-US" altLang="zh-CN" sz="2800" i="1" dirty="0">
                <a:solidFill>
                  <a:srgbClr val="000099"/>
                </a:solidFill>
                <a:latin typeface="华文中宋" panose="02010600040101010101" pitchFamily="2" charset="-122"/>
                <a:ea typeface="华文中宋" panose="02010600040101010101" pitchFamily="2" charset="-122"/>
                <a:sym typeface="+mn-ea"/>
              </a:rPr>
              <a:t>  </a:t>
            </a:r>
            <a:endParaRPr lang="en-US" altLang="zh-CN" sz="2800" i="1" dirty="0">
              <a:solidFill>
                <a:srgbClr val="000099"/>
              </a:solidFill>
              <a:latin typeface="华文中宋" panose="02010600040101010101" pitchFamily="2" charset="-122"/>
              <a:ea typeface="华文中宋" panose="02010600040101010101" pitchFamily="2" charset="-122"/>
              <a:sym typeface="+mn-ea"/>
            </a:endParaRPr>
          </a:p>
        </p:txBody>
      </p:sp>
      <p:graphicFrame>
        <p:nvGraphicFramePr>
          <p:cNvPr id="206851" name="Object 3"/>
          <p:cNvGraphicFramePr>
            <a:graphicFrameLocks noChangeAspect="1"/>
          </p:cNvGraphicFramePr>
          <p:nvPr/>
        </p:nvGraphicFramePr>
        <p:xfrm>
          <a:off x="421005" y="4752975"/>
          <a:ext cx="2003425" cy="1666240"/>
        </p:xfrm>
        <a:graphic>
          <a:graphicData uri="http://schemas.openxmlformats.org/presentationml/2006/ole">
            <mc:AlternateContent xmlns:mc="http://schemas.openxmlformats.org/markup-compatibility/2006">
              <mc:Choice xmlns:v="urn:schemas-microsoft-com:vml" Requires="v">
                <p:oleObj spid="_x0000_s3110" name="" r:id="rId7" imgW="1231900" imgH="1181100" progId="Equation.3">
                  <p:embed/>
                </p:oleObj>
              </mc:Choice>
              <mc:Fallback>
                <p:oleObj name="" r:id="rId7" imgW="1231900" imgH="1181100" progId="Equation.3">
                  <p:embed/>
                  <p:pic>
                    <p:nvPicPr>
                      <p:cNvPr id="0" name="图片 3109"/>
                      <p:cNvPicPr/>
                      <p:nvPr/>
                    </p:nvPicPr>
                    <p:blipFill>
                      <a:blip r:embed="rId8">
                        <a:clrChange>
                          <a:clrFrom>
                            <a:srgbClr val="FFFFFF"/>
                          </a:clrFrom>
                          <a:clrTo>
                            <a:srgbClr val="FFFFFF"/>
                          </a:clrTo>
                        </a:clrChange>
                        <a:clrChange>
                          <a:clrFrom>
                            <a:srgbClr val="000000"/>
                          </a:clrFrom>
                          <a:clrTo>
                            <a:srgbClr val="000000"/>
                          </a:clrTo>
                        </a:clrChange>
                      </a:blip>
                      <a:stretch>
                        <a:fillRect/>
                      </a:stretch>
                    </p:blipFill>
                    <p:spPr>
                      <a:xfrm>
                        <a:off x="421005" y="4752975"/>
                        <a:ext cx="2003425" cy="1666240"/>
                      </a:xfrm>
                      <a:prstGeom prst="rect">
                        <a:avLst/>
                      </a:prstGeom>
                      <a:noFill/>
                      <a:ln w="38100">
                        <a:noFill/>
                        <a:miter/>
                      </a:ln>
                    </p:spPr>
                  </p:pic>
                </p:oleObj>
              </mc:Fallback>
            </mc:AlternateContent>
          </a:graphicData>
        </a:graphic>
      </p:graphicFrame>
      <p:graphicFrame>
        <p:nvGraphicFramePr>
          <p:cNvPr id="206855" name="Object 7"/>
          <p:cNvGraphicFramePr>
            <a:graphicFrameLocks noChangeAspect="1"/>
          </p:cNvGraphicFramePr>
          <p:nvPr/>
        </p:nvGraphicFramePr>
        <p:xfrm>
          <a:off x="2704465" y="4786948"/>
          <a:ext cx="2742565" cy="1598295"/>
        </p:xfrm>
        <a:graphic>
          <a:graphicData uri="http://schemas.openxmlformats.org/presentationml/2006/ole">
            <mc:AlternateContent xmlns:mc="http://schemas.openxmlformats.org/markup-compatibility/2006">
              <mc:Choice xmlns:v="urn:schemas-microsoft-com:vml" Requires="v">
                <p:oleObj spid="_x0000_s3112" name="" r:id="rId9" imgW="1257300" imgH="838200" progId="Equation.3">
                  <p:embed/>
                </p:oleObj>
              </mc:Choice>
              <mc:Fallback>
                <p:oleObj name="" r:id="rId9" imgW="1257300" imgH="838200" progId="Equation.3">
                  <p:embed/>
                  <p:pic>
                    <p:nvPicPr>
                      <p:cNvPr id="0" name="图片 3111"/>
                      <p:cNvPicPr/>
                      <p:nvPr/>
                    </p:nvPicPr>
                    <p:blipFill>
                      <a:blip r:embed="rId10">
                        <a:clrChange>
                          <a:clrFrom>
                            <a:srgbClr val="000000"/>
                          </a:clrFrom>
                          <a:clrTo>
                            <a:srgbClr val="000000"/>
                          </a:clrTo>
                        </a:clrChange>
                        <a:clrChange>
                          <a:clrFrom>
                            <a:srgbClr val="FFFFFF"/>
                          </a:clrFrom>
                          <a:clrTo>
                            <a:srgbClr val="FFFFFF"/>
                          </a:clrTo>
                        </a:clrChange>
                      </a:blip>
                      <a:stretch>
                        <a:fillRect/>
                      </a:stretch>
                    </p:blipFill>
                    <p:spPr>
                      <a:xfrm>
                        <a:off x="2704465" y="4786948"/>
                        <a:ext cx="2742565" cy="1598295"/>
                      </a:xfrm>
                      <a:prstGeom prst="rect">
                        <a:avLst/>
                      </a:prstGeom>
                      <a:noFill/>
                      <a:ln w="38100">
                        <a:noFill/>
                        <a:miter/>
                      </a:ln>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5727065" y="5006975"/>
          <a:ext cx="2997835" cy="1158240"/>
        </p:xfrm>
        <a:graphic>
          <a:graphicData uri="http://schemas.openxmlformats.org/presentationml/2006/ole">
            <mc:AlternateContent xmlns:mc="http://schemas.openxmlformats.org/markup-compatibility/2006">
              <mc:Choice xmlns:v="urn:schemas-microsoft-com:vml" Requires="v">
                <p:oleObj spid="_x0000_s1028" name="" r:id="rId11" imgW="1841500" imgH="711200" progId="Equation.KSEE3">
                  <p:embed/>
                </p:oleObj>
              </mc:Choice>
              <mc:Fallback>
                <p:oleObj name="" r:id="rId11" imgW="1841500" imgH="711200" progId="Equation.KSEE3">
                  <p:embed/>
                  <p:pic>
                    <p:nvPicPr>
                      <p:cNvPr id="0" name="图片 1027"/>
                      <p:cNvPicPr/>
                      <p:nvPr/>
                    </p:nvPicPr>
                    <p:blipFill>
                      <a:blip r:embed="rId12"/>
                      <a:stretch>
                        <a:fillRect/>
                      </a:stretch>
                    </p:blipFill>
                    <p:spPr>
                      <a:xfrm>
                        <a:off x="5727065" y="5006975"/>
                        <a:ext cx="2997835" cy="115824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clickPar">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98660"/>
                                        </p:tgtEl>
                                        <p:attrNameLst>
                                          <p:attrName>style.visibility</p:attrName>
                                        </p:attrNameLst>
                                      </p:cBhvr>
                                      <p:to>
                                        <p:strVal val="visible"/>
                                      </p:to>
                                    </p:set>
                                    <p:anim calcmode="lin" valueType="num">
                                      <p:cBhvr additive="base">
                                        <p:cTn id="21" dur="500" fill="hold"/>
                                        <p:tgtEl>
                                          <p:spTgt spid="198660"/>
                                        </p:tgtEl>
                                        <p:attrNameLst>
                                          <p:attrName>ppt_x</p:attrName>
                                        </p:attrNameLst>
                                      </p:cBhvr>
                                      <p:tavLst>
                                        <p:tav tm="0">
                                          <p:val>
                                            <p:strVal val="0-#ppt_w/2"/>
                                          </p:val>
                                        </p:tav>
                                        <p:tav tm="100000">
                                          <p:val>
                                            <p:strVal val="#ppt_x"/>
                                          </p:val>
                                        </p:tav>
                                      </p:tavLst>
                                    </p:anim>
                                    <p:anim calcmode="lin" valueType="num">
                                      <p:cBhvr additive="base">
                                        <p:cTn id="22"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06851"/>
                                        </p:tgtEl>
                                        <p:attrNameLst>
                                          <p:attrName>style.visibility</p:attrName>
                                        </p:attrNameLst>
                                      </p:cBhvr>
                                      <p:to>
                                        <p:strVal val="visible"/>
                                      </p:to>
                                    </p:set>
                                    <p:animEffect transition="in" filter="wipe(left)">
                                      <p:cBhvr>
                                        <p:cTn id="38" dur="500"/>
                                        <p:tgtEl>
                                          <p:spTgt spid="20685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06855"/>
                                        </p:tgtEl>
                                        <p:attrNameLst>
                                          <p:attrName>style.visibility</p:attrName>
                                        </p:attrNameLst>
                                      </p:cBhvr>
                                      <p:to>
                                        <p:strVal val="visible"/>
                                      </p:to>
                                    </p:set>
                                    <p:animEffect transition="in" filter="wipe(left)">
                                      <p:cBhvr>
                                        <p:cTn id="43" dur="500"/>
                                        <p:tgtEl>
                                          <p:spTgt spid="20685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8660"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7"/>
          <p:cNvSpPr txBox="1"/>
          <p:nvPr/>
        </p:nvSpPr>
        <p:spPr>
          <a:xfrm>
            <a:off x="335915" y="803275"/>
            <a:ext cx="8529955" cy="4861560"/>
          </a:xfrm>
          <a:prstGeom prst="rect">
            <a:avLst/>
          </a:prstGeom>
          <a:noFill/>
          <a:ln w="9525">
            <a:noFill/>
          </a:ln>
        </p:spPr>
        <p:txBody>
          <a:bodyPr wrap="square">
            <a:spAutoFit/>
          </a:bodyPr>
          <a:p>
            <a:pPr marL="457200" indent="-457200" algn="l">
              <a:spcBef>
                <a:spcPct val="50000"/>
              </a:spcBef>
              <a:buSzPct val="60000"/>
              <a:buFont typeface="Wingdings" panose="05000000000000000000" charset="0"/>
              <a:buChar char="p"/>
            </a:pPr>
            <a:r>
              <a:rPr lang="zh-CN" altLang="en-US" sz="2800" dirty="0">
                <a:solidFill>
                  <a:srgbClr val="FF0000"/>
                </a:solidFill>
                <a:ea typeface="楷体_GB2312" pitchFamily="49" charset="-122"/>
                <a:sym typeface="+mn-ea"/>
              </a:rPr>
              <a:t>复合应力时材料的强度计算</a:t>
            </a:r>
            <a:endParaRPr lang="zh-CN" altLang="en-US" sz="2800" dirty="0">
              <a:solidFill>
                <a:srgbClr val="005BCE"/>
              </a:solidFill>
              <a:ea typeface="楷体_GB2312" pitchFamily="49" charset="-122"/>
              <a:sym typeface="+mn-ea"/>
            </a:endParaRPr>
          </a:p>
          <a:p>
            <a:pPr marL="457200" indent="-457200" algn="l">
              <a:spcBef>
                <a:spcPct val="50000"/>
              </a:spcBef>
              <a:buSzPct val="60000"/>
              <a:buFont typeface="Wingdings" panose="05000000000000000000" charset="0"/>
              <a:buChar char="p"/>
            </a:pPr>
            <a:r>
              <a:rPr lang="zh-CN" altLang="en-US" sz="2800" dirty="0">
                <a:solidFill>
                  <a:srgbClr val="000099"/>
                </a:solidFill>
                <a:ea typeface="楷体_GB2312" pitchFamily="49" charset="-122"/>
                <a:sym typeface="+mn-ea"/>
              </a:rPr>
              <a:t>受弯扭复合应力的塑性材料</a:t>
            </a:r>
            <a:endParaRPr lang="zh-CN" altLang="en-US" sz="2800" dirty="0">
              <a:solidFill>
                <a:srgbClr val="000099"/>
              </a:solidFill>
              <a:ea typeface="楷体_GB2312" pitchFamily="49" charset="-122"/>
              <a:sym typeface="+mn-ea"/>
            </a:endParaRPr>
          </a:p>
          <a:p>
            <a:pPr algn="l">
              <a:spcBef>
                <a:spcPct val="50000"/>
              </a:spcBef>
            </a:pPr>
            <a:r>
              <a:rPr lang="en-US" altLang="zh-CN" sz="2800" i="1" dirty="0">
                <a:solidFill>
                  <a:srgbClr val="000099"/>
                </a:solidFill>
                <a:latin typeface="华文中宋" panose="02010600040101010101" pitchFamily="2" charset="-122"/>
                <a:ea typeface="华文中宋" panose="02010600040101010101" pitchFamily="2" charset="-122"/>
                <a:sym typeface="+mn-ea"/>
              </a:rPr>
              <a:t> </a:t>
            </a:r>
            <a:r>
              <a:rPr lang="en-US" altLang="zh-CN" i="1" dirty="0">
                <a:solidFill>
                  <a:srgbClr val="000099"/>
                </a:solidFill>
                <a:latin typeface="华文中宋" panose="02010600040101010101" pitchFamily="2" charset="-122"/>
                <a:ea typeface="华文中宋" panose="02010600040101010101" pitchFamily="2" charset="-122"/>
                <a:sym typeface="+mn-ea"/>
              </a:rPr>
              <a:t> </a:t>
            </a:r>
            <a:r>
              <a:rPr lang="zh-CN" altLang="en-US" i="1" dirty="0">
                <a:solidFill>
                  <a:srgbClr val="000099"/>
                </a:solidFill>
                <a:latin typeface="华文中宋" panose="02010600040101010101" pitchFamily="2" charset="-122"/>
                <a:ea typeface="华文中宋" panose="02010600040101010101" pitchFamily="2" charset="-122"/>
                <a:sym typeface="+mn-ea"/>
              </a:rPr>
              <a:t>第三强度理论</a:t>
            </a:r>
            <a:endParaRPr lang="zh-CN" altLang="en-US" i="1" dirty="0">
              <a:solidFill>
                <a:srgbClr val="000099"/>
              </a:solidFill>
              <a:latin typeface="华文中宋" panose="02010600040101010101" pitchFamily="2" charset="-122"/>
              <a:ea typeface="华文中宋" panose="02010600040101010101" pitchFamily="2" charset="-122"/>
              <a:sym typeface="+mn-ea"/>
            </a:endParaRPr>
          </a:p>
          <a:p>
            <a:pPr algn="l">
              <a:spcBef>
                <a:spcPct val="50000"/>
              </a:spcBef>
            </a:pPr>
            <a:r>
              <a:rPr lang="zh-CN" altLang="en-US" i="1" dirty="0">
                <a:solidFill>
                  <a:srgbClr val="000099"/>
                </a:solidFill>
                <a:latin typeface="华文中宋" panose="02010600040101010101" pitchFamily="2" charset="-122"/>
                <a:ea typeface="华文中宋" panose="02010600040101010101" pitchFamily="2" charset="-122"/>
                <a:sym typeface="+mn-ea"/>
              </a:rPr>
              <a:t>  第四强度理论</a:t>
            </a:r>
            <a:endParaRPr lang="zh-CN" altLang="en-US" i="1" dirty="0">
              <a:solidFill>
                <a:srgbClr val="000099"/>
              </a:solidFill>
              <a:latin typeface="华文中宋" panose="02010600040101010101" pitchFamily="2" charset="-122"/>
              <a:ea typeface="华文中宋" panose="02010600040101010101" pitchFamily="2" charset="-122"/>
              <a:sym typeface="+mn-ea"/>
            </a:endParaRPr>
          </a:p>
          <a:p>
            <a:pPr algn="l">
              <a:spcBef>
                <a:spcPct val="50000"/>
              </a:spcBef>
            </a:pPr>
            <a:r>
              <a:rPr lang="zh-CN" altLang="en-US" i="1" dirty="0">
                <a:solidFill>
                  <a:srgbClr val="000099"/>
                </a:solidFill>
                <a:latin typeface="华文中宋" panose="02010600040101010101" pitchFamily="2" charset="-122"/>
                <a:ea typeface="华文中宋" panose="02010600040101010101" pitchFamily="2" charset="-122"/>
                <a:sym typeface="+mn-ea"/>
              </a:rPr>
              <a:t>  复合应力计算安全系数</a:t>
            </a:r>
            <a:endParaRPr lang="zh-CN" altLang="en-US" i="1" dirty="0">
              <a:solidFill>
                <a:srgbClr val="000099"/>
              </a:solidFill>
              <a:latin typeface="华文中宋" panose="02010600040101010101" pitchFamily="2" charset="-122"/>
              <a:ea typeface="华文中宋" panose="02010600040101010101" pitchFamily="2" charset="-122"/>
              <a:sym typeface="+mn-ea"/>
            </a:endParaRPr>
          </a:p>
          <a:p>
            <a:pPr algn="l">
              <a:spcBef>
                <a:spcPct val="50000"/>
              </a:spcBef>
            </a:pPr>
            <a:endParaRPr lang="zh-CN" altLang="en-US" sz="2800" i="1" dirty="0">
              <a:solidFill>
                <a:srgbClr val="000099"/>
              </a:solidFill>
              <a:latin typeface="华文中宋" panose="02010600040101010101" pitchFamily="2" charset="-122"/>
              <a:ea typeface="华文中宋" panose="02010600040101010101" pitchFamily="2" charset="-122"/>
              <a:sym typeface="+mn-ea"/>
            </a:endParaRPr>
          </a:p>
          <a:p>
            <a:pPr algn="l">
              <a:spcBef>
                <a:spcPct val="50000"/>
              </a:spcBef>
            </a:pPr>
            <a:endParaRPr lang="zh-CN" altLang="en-US" sz="2800" i="1" dirty="0">
              <a:solidFill>
                <a:srgbClr val="000099"/>
              </a:solidFill>
              <a:latin typeface="华文中宋" panose="02010600040101010101" pitchFamily="2" charset="-122"/>
              <a:ea typeface="华文中宋" panose="02010600040101010101" pitchFamily="2" charset="-122"/>
              <a:sym typeface="+mn-ea"/>
            </a:endParaRPr>
          </a:p>
          <a:p>
            <a:pPr marL="457200" indent="-457200" algn="l">
              <a:spcBef>
                <a:spcPct val="50000"/>
              </a:spcBef>
              <a:buSzPct val="60000"/>
              <a:buFont typeface="Wingdings" panose="05000000000000000000" charset="0"/>
              <a:buChar char="p"/>
            </a:pPr>
            <a:r>
              <a:rPr lang="zh-CN" altLang="en-US" sz="2800" dirty="0">
                <a:solidFill>
                  <a:srgbClr val="000099"/>
                </a:solidFill>
                <a:ea typeface="楷体_GB2312" pitchFamily="49" charset="-122"/>
                <a:sym typeface="+mn-ea"/>
              </a:rPr>
              <a:t>脆性或低塑性材料</a:t>
            </a:r>
            <a:endParaRPr lang="zh-CN" altLang="en-US" sz="2800" dirty="0">
              <a:solidFill>
                <a:srgbClr val="000099"/>
              </a:solidFill>
              <a:ea typeface="楷体_GB2312" pitchFamily="49" charset="-122"/>
              <a:sym typeface="+mn-ea"/>
            </a:endParaRPr>
          </a:p>
        </p:txBody>
      </p:sp>
      <p:graphicFrame>
        <p:nvGraphicFramePr>
          <p:cNvPr id="4" name="对象 3">
            <a:hlinkClick r:id="" action="ppaction://ole?verb="/>
          </p:cNvPr>
          <p:cNvGraphicFramePr>
            <a:graphicFrameLocks noChangeAspect="1"/>
          </p:cNvGraphicFramePr>
          <p:nvPr/>
        </p:nvGraphicFramePr>
        <p:xfrm>
          <a:off x="3660140" y="2150745"/>
          <a:ext cx="3641090" cy="581660"/>
        </p:xfrm>
        <a:graphic>
          <a:graphicData uri="http://schemas.openxmlformats.org/presentationml/2006/ole">
            <mc:AlternateContent xmlns:mc="http://schemas.openxmlformats.org/markup-compatibility/2006">
              <mc:Choice xmlns:v="urn:schemas-microsoft-com:vml" Requires="v">
                <p:oleObj spid="_x0000_s1025" name="" r:id="rId1" imgW="1828800" imgH="292100" progId="Equation.KSEE3">
                  <p:embed/>
                </p:oleObj>
              </mc:Choice>
              <mc:Fallback>
                <p:oleObj name="" r:id="rId1" imgW="1828800" imgH="292100" progId="Equation.KSEE3">
                  <p:embed/>
                  <p:pic>
                    <p:nvPicPr>
                      <p:cNvPr id="0" name="图片 1024"/>
                      <p:cNvPicPr/>
                      <p:nvPr/>
                    </p:nvPicPr>
                    <p:blipFill>
                      <a:blip r:embed="rId2"/>
                      <a:stretch>
                        <a:fillRect/>
                      </a:stretch>
                    </p:blipFill>
                    <p:spPr>
                      <a:xfrm>
                        <a:off x="3660140" y="2150745"/>
                        <a:ext cx="3641090" cy="58166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660140" y="2682875"/>
          <a:ext cx="3641090" cy="581660"/>
        </p:xfrm>
        <a:graphic>
          <a:graphicData uri="http://schemas.openxmlformats.org/presentationml/2006/ole">
            <mc:AlternateContent xmlns:mc="http://schemas.openxmlformats.org/markup-compatibility/2006">
              <mc:Choice xmlns:v="urn:schemas-microsoft-com:vml" Requires="v">
                <p:oleObj spid="_x0000_s2" name="" r:id="rId3" imgW="1828800" imgH="292100" progId="Equation.KSEE3">
                  <p:embed/>
                </p:oleObj>
              </mc:Choice>
              <mc:Fallback>
                <p:oleObj name="" r:id="rId3" imgW="1828800" imgH="292100" progId="Equation.KSEE3">
                  <p:embed/>
                  <p:pic>
                    <p:nvPicPr>
                      <p:cNvPr id="0" name="图片 1024"/>
                      <p:cNvPicPr/>
                      <p:nvPr/>
                    </p:nvPicPr>
                    <p:blipFill>
                      <a:blip r:embed="rId4"/>
                      <a:stretch>
                        <a:fillRect/>
                      </a:stretch>
                    </p:blipFill>
                    <p:spPr>
                      <a:xfrm>
                        <a:off x="3660140" y="2682875"/>
                        <a:ext cx="3641090" cy="58166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677410" y="3375660"/>
          <a:ext cx="2623820" cy="1022350"/>
        </p:xfrm>
        <a:graphic>
          <a:graphicData uri="http://schemas.openxmlformats.org/presentationml/2006/ole">
            <mc:AlternateContent xmlns:mc="http://schemas.openxmlformats.org/markup-compatibility/2006">
              <mc:Choice xmlns:v="urn:schemas-microsoft-com:vml" Requires="v">
                <p:oleObj spid="_x0000_s1026" name="" r:id="rId5" imgW="1206500" imgH="469900" progId="Equation.KSEE3">
                  <p:embed/>
                </p:oleObj>
              </mc:Choice>
              <mc:Fallback>
                <p:oleObj name="" r:id="rId5" imgW="1206500" imgH="469900" progId="Equation.KSEE3">
                  <p:embed/>
                  <p:pic>
                    <p:nvPicPr>
                      <p:cNvPr id="0" name="图片 1025"/>
                      <p:cNvPicPr/>
                      <p:nvPr/>
                    </p:nvPicPr>
                    <p:blipFill>
                      <a:blip r:embed="rId6"/>
                      <a:stretch>
                        <a:fillRect/>
                      </a:stretch>
                    </p:blipFill>
                    <p:spPr>
                      <a:xfrm>
                        <a:off x="4677410" y="3375660"/>
                        <a:ext cx="2623820" cy="102235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754755" y="4676775"/>
          <a:ext cx="4293870" cy="1696720"/>
        </p:xfrm>
        <a:graphic>
          <a:graphicData uri="http://schemas.openxmlformats.org/presentationml/2006/ole">
            <mc:AlternateContent xmlns:mc="http://schemas.openxmlformats.org/markup-compatibility/2006">
              <mc:Choice xmlns:v="urn:schemas-microsoft-com:vml" Requires="v">
                <p:oleObj spid="_x0000_s1027" name="" r:id="rId7" imgW="2057400" imgH="812800" progId="Equation.KSEE3">
                  <p:embed/>
                </p:oleObj>
              </mc:Choice>
              <mc:Fallback>
                <p:oleObj name="" r:id="rId7" imgW="2057400" imgH="812800" progId="Equation.KSEE3">
                  <p:embed/>
                  <p:pic>
                    <p:nvPicPr>
                      <p:cNvPr id="0" name="图片 1026"/>
                      <p:cNvPicPr/>
                      <p:nvPr/>
                    </p:nvPicPr>
                    <p:blipFill>
                      <a:blip r:embed="rId8"/>
                      <a:stretch>
                        <a:fillRect/>
                      </a:stretch>
                    </p:blipFill>
                    <p:spPr>
                      <a:xfrm>
                        <a:off x="3754755" y="4676775"/>
                        <a:ext cx="4293870" cy="1696720"/>
                      </a:xfrm>
                      <a:prstGeom prst="rect">
                        <a:avLst/>
                      </a:prstGeom>
                    </p:spPr>
                  </p:pic>
                </p:oleObj>
              </mc:Fallback>
            </mc:AlternateContent>
          </a:graphicData>
        </a:graphic>
      </p:graphicFrame>
      <p:sp>
        <p:nvSpPr>
          <p:cNvPr id="198659" name="Text Box 3"/>
          <p:cNvSpPr txBox="1"/>
          <p:nvPr/>
        </p:nvSpPr>
        <p:spPr>
          <a:xfrm>
            <a:off x="3181350" y="156845"/>
            <a:ext cx="266636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载荷和应力</a:t>
            </a:r>
            <a:endParaRPr lang="zh-CN" altLang="en-US" sz="3600" dirty="0">
              <a:solidFill>
                <a:srgbClr val="993300"/>
              </a:solidFill>
              <a:latin typeface="Tahoma" panose="020B060403050404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linds(horizontal)">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blinds(horizontal)">
                                      <p:cBhvr>
                                        <p:cTn id="29" dur="5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linds(horizont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blinds(horizontal)">
                                      <p:cBhvr>
                                        <p:cTn id="39" dur="500"/>
                                        <p:tgtEl>
                                          <p:spTgt spid="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linds(horizontal)">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linds(horizontal)">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内容占位符 6"/>
          <p:cNvSpPr>
            <a:spLocks noGrp="1"/>
          </p:cNvSpPr>
          <p:nvPr>
            <p:ph idx="1"/>
          </p:nvPr>
        </p:nvSpPr>
        <p:spPr/>
        <p:txBody>
          <a:bodyPr/>
          <a:p>
            <a:endParaRPr lang="zh-CN" altLang="en-US"/>
          </a:p>
        </p:txBody>
      </p:sp>
      <p:sp>
        <p:nvSpPr>
          <p:cNvPr id="200706" name="Line 2"/>
          <p:cNvSpPr/>
          <p:nvPr/>
        </p:nvSpPr>
        <p:spPr>
          <a:xfrm>
            <a:off x="5105400" y="4267200"/>
            <a:ext cx="838200" cy="0"/>
          </a:xfrm>
          <a:prstGeom prst="line">
            <a:avLst/>
          </a:prstGeom>
          <a:ln w="9525" cap="flat" cmpd="sng">
            <a:solidFill>
              <a:schemeClr val="tx1"/>
            </a:solidFill>
            <a:prstDash val="solid"/>
            <a:miter/>
            <a:headEnd type="none" w="med" len="med"/>
            <a:tailEnd type="none" w="med" len="med"/>
          </a:ln>
        </p:spPr>
      </p:sp>
      <p:sp>
        <p:nvSpPr>
          <p:cNvPr id="200707" name="Line 3"/>
          <p:cNvSpPr/>
          <p:nvPr/>
        </p:nvSpPr>
        <p:spPr>
          <a:xfrm>
            <a:off x="3352800" y="2743200"/>
            <a:ext cx="533400" cy="0"/>
          </a:xfrm>
          <a:prstGeom prst="line">
            <a:avLst/>
          </a:prstGeom>
          <a:ln w="9525" cap="flat" cmpd="sng">
            <a:solidFill>
              <a:schemeClr val="tx1"/>
            </a:solidFill>
            <a:prstDash val="solid"/>
            <a:miter/>
            <a:headEnd type="none" w="med" len="med"/>
            <a:tailEnd type="none" w="med" len="med"/>
          </a:ln>
        </p:spPr>
      </p:sp>
      <p:sp>
        <p:nvSpPr>
          <p:cNvPr id="200708" name="Line 4"/>
          <p:cNvSpPr/>
          <p:nvPr/>
        </p:nvSpPr>
        <p:spPr>
          <a:xfrm>
            <a:off x="3352800" y="4267200"/>
            <a:ext cx="609600" cy="0"/>
          </a:xfrm>
          <a:prstGeom prst="line">
            <a:avLst/>
          </a:prstGeom>
          <a:ln w="9525" cap="flat" cmpd="sng">
            <a:solidFill>
              <a:schemeClr val="tx1"/>
            </a:solidFill>
            <a:prstDash val="solid"/>
            <a:miter/>
            <a:headEnd type="none" w="med" len="med"/>
            <a:tailEnd type="none" w="med" len="med"/>
          </a:ln>
        </p:spPr>
      </p:sp>
      <p:sp>
        <p:nvSpPr>
          <p:cNvPr id="200709" name="Rectangle 5"/>
          <p:cNvSpPr/>
          <p:nvPr/>
        </p:nvSpPr>
        <p:spPr>
          <a:xfrm>
            <a:off x="457200" y="3124200"/>
            <a:ext cx="10668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800" dirty="0">
                <a:solidFill>
                  <a:schemeClr val="tx1"/>
                </a:solidFill>
                <a:latin typeface="Tahoma" panose="020B0604030504040204" pitchFamily="34" charset="0"/>
                <a:ea typeface="楷体_GB2312" pitchFamily="49" charset="-122"/>
              </a:rPr>
              <a:t>载荷</a:t>
            </a:r>
            <a:endParaRPr lang="zh-CN" altLang="en-US" sz="2800" dirty="0">
              <a:solidFill>
                <a:schemeClr val="tx1"/>
              </a:solidFill>
              <a:latin typeface="Tahoma" panose="020B0604030504040204" pitchFamily="34" charset="0"/>
              <a:ea typeface="楷体_GB2312" pitchFamily="49" charset="-122"/>
            </a:endParaRPr>
          </a:p>
        </p:txBody>
      </p:sp>
      <p:sp>
        <p:nvSpPr>
          <p:cNvPr id="200711" name="Rectangle 7"/>
          <p:cNvSpPr/>
          <p:nvPr/>
        </p:nvSpPr>
        <p:spPr>
          <a:xfrm>
            <a:off x="2133600" y="2328863"/>
            <a:ext cx="12192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800" dirty="0">
                <a:solidFill>
                  <a:schemeClr val="tx1"/>
                </a:solidFill>
                <a:latin typeface="Tahoma" panose="020B0604030504040204" pitchFamily="34" charset="0"/>
                <a:ea typeface="楷体_GB2312" pitchFamily="49" charset="-122"/>
              </a:rPr>
              <a:t>静载荷</a:t>
            </a:r>
            <a:endParaRPr lang="zh-CN" altLang="en-US" sz="2800" dirty="0">
              <a:solidFill>
                <a:schemeClr val="tx1"/>
              </a:solidFill>
              <a:latin typeface="Tahoma" panose="020B0604030504040204" pitchFamily="34" charset="0"/>
              <a:ea typeface="楷体_GB2312" pitchFamily="49" charset="-122"/>
            </a:endParaRPr>
          </a:p>
        </p:txBody>
      </p:sp>
      <p:sp>
        <p:nvSpPr>
          <p:cNvPr id="200712" name="Rectangle 8"/>
          <p:cNvSpPr/>
          <p:nvPr/>
        </p:nvSpPr>
        <p:spPr>
          <a:xfrm>
            <a:off x="2133600" y="3886200"/>
            <a:ext cx="12192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800" dirty="0">
                <a:solidFill>
                  <a:schemeClr val="tx1"/>
                </a:solidFill>
                <a:latin typeface="Tahoma" panose="020B0604030504040204" pitchFamily="34" charset="0"/>
                <a:ea typeface="楷体_GB2312" pitchFamily="49" charset="-122"/>
              </a:rPr>
              <a:t>变载荷</a:t>
            </a:r>
            <a:endParaRPr lang="zh-CN" altLang="en-US" sz="2800" dirty="0">
              <a:solidFill>
                <a:schemeClr val="tx1"/>
              </a:solidFill>
              <a:latin typeface="Tahoma" panose="020B0604030504040204" pitchFamily="34" charset="0"/>
              <a:ea typeface="楷体_GB2312" pitchFamily="49" charset="-122"/>
            </a:endParaRPr>
          </a:p>
        </p:txBody>
      </p:sp>
      <p:sp>
        <p:nvSpPr>
          <p:cNvPr id="200713" name="Rectangle 9"/>
          <p:cNvSpPr/>
          <p:nvPr/>
        </p:nvSpPr>
        <p:spPr>
          <a:xfrm>
            <a:off x="3867150" y="2286000"/>
            <a:ext cx="12192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800" dirty="0">
                <a:solidFill>
                  <a:schemeClr val="tx1"/>
                </a:solidFill>
                <a:latin typeface="Tahoma" panose="020B0604030504040204" pitchFamily="34" charset="0"/>
                <a:ea typeface="楷体_GB2312" pitchFamily="49" charset="-122"/>
              </a:rPr>
              <a:t>静应力</a:t>
            </a:r>
            <a:endParaRPr lang="zh-CN" altLang="en-US" sz="2800" dirty="0">
              <a:solidFill>
                <a:schemeClr val="tx1"/>
              </a:solidFill>
              <a:latin typeface="Tahoma" panose="020B0604030504040204" pitchFamily="34" charset="0"/>
              <a:ea typeface="楷体_GB2312" pitchFamily="49" charset="-122"/>
            </a:endParaRPr>
          </a:p>
        </p:txBody>
      </p:sp>
      <p:sp>
        <p:nvSpPr>
          <p:cNvPr id="200714" name="Rectangle 10"/>
          <p:cNvSpPr/>
          <p:nvPr/>
        </p:nvSpPr>
        <p:spPr>
          <a:xfrm>
            <a:off x="3886200" y="3852863"/>
            <a:ext cx="12192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800" dirty="0">
                <a:solidFill>
                  <a:schemeClr val="tx1"/>
                </a:solidFill>
                <a:latin typeface="Tahoma" panose="020B0604030504040204" pitchFamily="34" charset="0"/>
                <a:ea typeface="楷体_GB2312" pitchFamily="49" charset="-122"/>
              </a:rPr>
              <a:t>变应力</a:t>
            </a:r>
            <a:endParaRPr lang="zh-CN" altLang="en-US" sz="2800" dirty="0">
              <a:solidFill>
                <a:schemeClr val="tx1"/>
              </a:solidFill>
              <a:latin typeface="Tahoma" panose="020B0604030504040204" pitchFamily="34" charset="0"/>
              <a:ea typeface="楷体_GB2312" pitchFamily="49" charset="-122"/>
            </a:endParaRPr>
          </a:p>
        </p:txBody>
      </p:sp>
      <p:sp>
        <p:nvSpPr>
          <p:cNvPr id="200715" name="Rectangle 11"/>
          <p:cNvSpPr/>
          <p:nvPr/>
        </p:nvSpPr>
        <p:spPr>
          <a:xfrm>
            <a:off x="5867400" y="2743200"/>
            <a:ext cx="18288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800" dirty="0">
                <a:solidFill>
                  <a:schemeClr val="tx1"/>
                </a:solidFill>
                <a:latin typeface="Tahoma" panose="020B0604030504040204" pitchFamily="34" charset="0"/>
                <a:ea typeface="楷体_GB2312" pitchFamily="49" charset="-122"/>
              </a:rPr>
              <a:t>非对称循环</a:t>
            </a:r>
            <a:endParaRPr lang="zh-CN" altLang="en-US" sz="2800" dirty="0">
              <a:solidFill>
                <a:schemeClr val="tx1"/>
              </a:solidFill>
              <a:latin typeface="Tahoma" panose="020B0604030504040204" pitchFamily="34" charset="0"/>
              <a:ea typeface="楷体_GB2312" pitchFamily="49" charset="-122"/>
            </a:endParaRPr>
          </a:p>
          <a:p>
            <a:r>
              <a:rPr lang="zh-CN" altLang="en-US" sz="2800" dirty="0">
                <a:solidFill>
                  <a:schemeClr val="tx1"/>
                </a:solidFill>
                <a:latin typeface="Tahoma" panose="020B0604030504040204" pitchFamily="34" charset="0"/>
                <a:ea typeface="楷体_GB2312" pitchFamily="49" charset="-122"/>
              </a:rPr>
              <a:t>变应力</a:t>
            </a:r>
            <a:endParaRPr lang="zh-CN" altLang="en-US" sz="2800" dirty="0">
              <a:solidFill>
                <a:schemeClr val="tx1"/>
              </a:solidFill>
              <a:latin typeface="Tahoma" panose="020B0604030504040204" pitchFamily="34" charset="0"/>
              <a:ea typeface="楷体_GB2312" pitchFamily="49" charset="-122"/>
            </a:endParaRPr>
          </a:p>
        </p:txBody>
      </p:sp>
      <p:sp>
        <p:nvSpPr>
          <p:cNvPr id="200716" name="Rectangle 12"/>
          <p:cNvSpPr/>
          <p:nvPr/>
        </p:nvSpPr>
        <p:spPr>
          <a:xfrm>
            <a:off x="5867400" y="3733800"/>
            <a:ext cx="18288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800" dirty="0">
                <a:solidFill>
                  <a:schemeClr val="tx1"/>
                </a:solidFill>
                <a:latin typeface="Tahoma" panose="020B0604030504040204" pitchFamily="34" charset="0"/>
                <a:ea typeface="楷体_GB2312" pitchFamily="49" charset="-122"/>
              </a:rPr>
              <a:t>脉动循环</a:t>
            </a:r>
            <a:endParaRPr lang="zh-CN" altLang="en-US" sz="2800" dirty="0">
              <a:solidFill>
                <a:schemeClr val="tx1"/>
              </a:solidFill>
              <a:latin typeface="Tahoma" panose="020B0604030504040204" pitchFamily="34" charset="0"/>
              <a:ea typeface="楷体_GB2312" pitchFamily="49" charset="-122"/>
            </a:endParaRPr>
          </a:p>
          <a:p>
            <a:r>
              <a:rPr lang="zh-CN" altLang="en-US" sz="2800" dirty="0">
                <a:solidFill>
                  <a:schemeClr val="tx1"/>
                </a:solidFill>
                <a:latin typeface="Tahoma" panose="020B0604030504040204" pitchFamily="34" charset="0"/>
                <a:ea typeface="楷体_GB2312" pitchFamily="49" charset="-122"/>
              </a:rPr>
              <a:t>变应力</a:t>
            </a:r>
            <a:endParaRPr lang="zh-CN" altLang="en-US" sz="2800" dirty="0">
              <a:solidFill>
                <a:schemeClr val="tx1"/>
              </a:solidFill>
              <a:latin typeface="Tahoma" panose="020B0604030504040204" pitchFamily="34" charset="0"/>
              <a:ea typeface="楷体_GB2312" pitchFamily="49" charset="-122"/>
            </a:endParaRPr>
          </a:p>
        </p:txBody>
      </p:sp>
      <p:sp>
        <p:nvSpPr>
          <p:cNvPr id="200717" name="Rectangle 13"/>
          <p:cNvSpPr/>
          <p:nvPr/>
        </p:nvSpPr>
        <p:spPr>
          <a:xfrm>
            <a:off x="5867400" y="4724400"/>
            <a:ext cx="18288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zh-CN" altLang="en-US" sz="2800" dirty="0">
                <a:solidFill>
                  <a:schemeClr val="tx1"/>
                </a:solidFill>
                <a:latin typeface="Tahoma" panose="020B0604030504040204" pitchFamily="34" charset="0"/>
                <a:ea typeface="楷体_GB2312" pitchFamily="49" charset="-122"/>
              </a:rPr>
              <a:t>对称循环</a:t>
            </a:r>
            <a:endParaRPr lang="zh-CN" altLang="en-US" sz="2800" dirty="0">
              <a:solidFill>
                <a:schemeClr val="tx1"/>
              </a:solidFill>
              <a:latin typeface="Tahoma" panose="020B0604030504040204" pitchFamily="34" charset="0"/>
              <a:ea typeface="楷体_GB2312" pitchFamily="49" charset="-122"/>
            </a:endParaRPr>
          </a:p>
          <a:p>
            <a:r>
              <a:rPr lang="zh-CN" altLang="en-US" sz="2800" dirty="0">
                <a:solidFill>
                  <a:schemeClr val="tx1"/>
                </a:solidFill>
                <a:latin typeface="Tahoma" panose="020B0604030504040204" pitchFamily="34" charset="0"/>
                <a:ea typeface="楷体_GB2312" pitchFamily="49" charset="-122"/>
              </a:rPr>
              <a:t>变应力</a:t>
            </a:r>
            <a:endParaRPr lang="zh-CN" altLang="en-US" sz="2800" dirty="0">
              <a:solidFill>
                <a:schemeClr val="tx1"/>
              </a:solidFill>
              <a:latin typeface="Tahoma" panose="020B0604030504040204" pitchFamily="34" charset="0"/>
              <a:ea typeface="楷体_GB2312" pitchFamily="49" charset="-122"/>
            </a:endParaRPr>
          </a:p>
        </p:txBody>
      </p:sp>
      <p:sp>
        <p:nvSpPr>
          <p:cNvPr id="200718" name="Line 14"/>
          <p:cNvSpPr/>
          <p:nvPr/>
        </p:nvSpPr>
        <p:spPr>
          <a:xfrm flipV="1">
            <a:off x="1524000" y="2743200"/>
            <a:ext cx="609600" cy="381000"/>
          </a:xfrm>
          <a:prstGeom prst="line">
            <a:avLst/>
          </a:prstGeom>
          <a:ln w="9525" cap="flat" cmpd="sng">
            <a:solidFill>
              <a:schemeClr val="tx1"/>
            </a:solidFill>
            <a:prstDash val="solid"/>
            <a:miter/>
            <a:headEnd type="none" w="med" len="med"/>
            <a:tailEnd type="none" w="med" len="med"/>
          </a:ln>
        </p:spPr>
      </p:sp>
      <p:sp>
        <p:nvSpPr>
          <p:cNvPr id="200719" name="Line 15"/>
          <p:cNvSpPr/>
          <p:nvPr/>
        </p:nvSpPr>
        <p:spPr>
          <a:xfrm>
            <a:off x="1547813" y="3860800"/>
            <a:ext cx="609600" cy="457200"/>
          </a:xfrm>
          <a:prstGeom prst="line">
            <a:avLst/>
          </a:prstGeom>
          <a:ln w="9525" cap="flat" cmpd="sng">
            <a:solidFill>
              <a:schemeClr val="tx1"/>
            </a:solidFill>
            <a:prstDash val="solid"/>
            <a:miter/>
            <a:headEnd type="none" w="med" len="med"/>
            <a:tailEnd type="none" w="med" len="med"/>
          </a:ln>
        </p:spPr>
      </p:sp>
      <p:sp>
        <p:nvSpPr>
          <p:cNvPr id="200720" name="Line 16"/>
          <p:cNvSpPr/>
          <p:nvPr/>
        </p:nvSpPr>
        <p:spPr>
          <a:xfrm>
            <a:off x="3352800" y="2743200"/>
            <a:ext cx="533400" cy="1524000"/>
          </a:xfrm>
          <a:prstGeom prst="line">
            <a:avLst/>
          </a:prstGeom>
          <a:ln w="9525" cap="flat" cmpd="sng">
            <a:solidFill>
              <a:schemeClr val="tx1"/>
            </a:solidFill>
            <a:prstDash val="solid"/>
            <a:miter/>
            <a:headEnd type="none" w="med" len="med"/>
            <a:tailEnd type="none" w="med" len="med"/>
          </a:ln>
        </p:spPr>
      </p:sp>
      <p:sp>
        <p:nvSpPr>
          <p:cNvPr id="200721" name="Line 17"/>
          <p:cNvSpPr/>
          <p:nvPr/>
        </p:nvSpPr>
        <p:spPr>
          <a:xfrm flipV="1">
            <a:off x="5105400" y="3124200"/>
            <a:ext cx="762000" cy="762000"/>
          </a:xfrm>
          <a:prstGeom prst="line">
            <a:avLst/>
          </a:prstGeom>
          <a:ln w="9525" cap="flat" cmpd="sng">
            <a:solidFill>
              <a:schemeClr val="tx1"/>
            </a:solidFill>
            <a:prstDash val="solid"/>
            <a:miter/>
            <a:headEnd type="none" w="med" len="med"/>
            <a:tailEnd type="none" w="med" len="med"/>
          </a:ln>
        </p:spPr>
      </p:sp>
      <p:sp>
        <p:nvSpPr>
          <p:cNvPr id="200722" name="Line 18"/>
          <p:cNvSpPr/>
          <p:nvPr/>
        </p:nvSpPr>
        <p:spPr>
          <a:xfrm>
            <a:off x="5105400" y="4572000"/>
            <a:ext cx="762000" cy="609600"/>
          </a:xfrm>
          <a:prstGeom prst="line">
            <a:avLst/>
          </a:prstGeom>
          <a:ln w="9525" cap="flat" cmpd="sng">
            <a:solidFill>
              <a:schemeClr val="tx1"/>
            </a:solidFill>
            <a:prstDash val="solid"/>
            <a:miter/>
            <a:headEnd type="none" w="med" len="med"/>
            <a:tailEnd type="none" w="med" len="med"/>
          </a:ln>
        </p:spPr>
      </p:sp>
      <p:sp>
        <p:nvSpPr>
          <p:cNvPr id="198659" name="Text Box 3"/>
          <p:cNvSpPr txBox="1"/>
          <p:nvPr/>
        </p:nvSpPr>
        <p:spPr>
          <a:xfrm>
            <a:off x="3181350" y="156845"/>
            <a:ext cx="266636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载荷和应力</a:t>
            </a:r>
            <a:endParaRPr lang="zh-CN" altLang="en-US" sz="3600" dirty="0">
              <a:solidFill>
                <a:srgbClr val="993300"/>
              </a:solidFill>
              <a:latin typeface="Tahoma" panose="020B060403050404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709"/>
                                        </p:tgtEl>
                                        <p:attrNameLst>
                                          <p:attrName>style.visibility</p:attrName>
                                        </p:attrNameLst>
                                      </p:cBhvr>
                                      <p:to>
                                        <p:strVal val="visible"/>
                                      </p:to>
                                    </p:set>
                                    <p:anim calcmode="lin" valueType="num">
                                      <p:cBhvr additive="base">
                                        <p:cTn id="7" dur="500" fill="hold"/>
                                        <p:tgtEl>
                                          <p:spTgt spid="200709"/>
                                        </p:tgtEl>
                                        <p:attrNameLst>
                                          <p:attrName>ppt_x</p:attrName>
                                        </p:attrNameLst>
                                      </p:cBhvr>
                                      <p:tavLst>
                                        <p:tav tm="0">
                                          <p:val>
                                            <p:strVal val="0-#ppt_w/2"/>
                                          </p:val>
                                        </p:tav>
                                        <p:tav tm="100000">
                                          <p:val>
                                            <p:strVal val="#ppt_x"/>
                                          </p:val>
                                        </p:tav>
                                      </p:tavLst>
                                    </p:anim>
                                    <p:anim calcmode="lin" valueType="num">
                                      <p:cBhvr additive="base">
                                        <p:cTn id="8" dur="500" fill="hold"/>
                                        <p:tgtEl>
                                          <p:spTgt spid="2007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0718"/>
                                        </p:tgtEl>
                                        <p:attrNameLst>
                                          <p:attrName>style.visibility</p:attrName>
                                        </p:attrNameLst>
                                      </p:cBhvr>
                                      <p:to>
                                        <p:strVal val="visible"/>
                                      </p:to>
                                    </p:set>
                                    <p:anim calcmode="lin" valueType="num">
                                      <p:cBhvr additive="base">
                                        <p:cTn id="13" dur="500" fill="hold"/>
                                        <p:tgtEl>
                                          <p:spTgt spid="200718"/>
                                        </p:tgtEl>
                                        <p:attrNameLst>
                                          <p:attrName>ppt_x</p:attrName>
                                        </p:attrNameLst>
                                      </p:cBhvr>
                                      <p:tavLst>
                                        <p:tav tm="0">
                                          <p:val>
                                            <p:strVal val="0-#ppt_w/2"/>
                                          </p:val>
                                        </p:tav>
                                        <p:tav tm="100000">
                                          <p:val>
                                            <p:strVal val="#ppt_x"/>
                                          </p:val>
                                        </p:tav>
                                      </p:tavLst>
                                    </p:anim>
                                    <p:anim calcmode="lin" valueType="num">
                                      <p:cBhvr additive="base">
                                        <p:cTn id="14" dur="500" fill="hold"/>
                                        <p:tgtEl>
                                          <p:spTgt spid="2007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0711"/>
                                        </p:tgtEl>
                                        <p:attrNameLst>
                                          <p:attrName>style.visibility</p:attrName>
                                        </p:attrNameLst>
                                      </p:cBhvr>
                                      <p:to>
                                        <p:strVal val="visible"/>
                                      </p:to>
                                    </p:set>
                                    <p:anim calcmode="lin" valueType="num">
                                      <p:cBhvr additive="base">
                                        <p:cTn id="19" dur="500" fill="hold"/>
                                        <p:tgtEl>
                                          <p:spTgt spid="200711"/>
                                        </p:tgtEl>
                                        <p:attrNameLst>
                                          <p:attrName>ppt_x</p:attrName>
                                        </p:attrNameLst>
                                      </p:cBhvr>
                                      <p:tavLst>
                                        <p:tav tm="0">
                                          <p:val>
                                            <p:strVal val="0-#ppt_w/2"/>
                                          </p:val>
                                        </p:tav>
                                        <p:tav tm="100000">
                                          <p:val>
                                            <p:strVal val="#ppt_x"/>
                                          </p:val>
                                        </p:tav>
                                      </p:tavLst>
                                    </p:anim>
                                    <p:anim calcmode="lin" valueType="num">
                                      <p:cBhvr additive="base">
                                        <p:cTn id="20" dur="500" fill="hold"/>
                                        <p:tgtEl>
                                          <p:spTgt spid="2007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00719"/>
                                        </p:tgtEl>
                                        <p:attrNameLst>
                                          <p:attrName>style.visibility</p:attrName>
                                        </p:attrNameLst>
                                      </p:cBhvr>
                                      <p:to>
                                        <p:strVal val="visible"/>
                                      </p:to>
                                    </p:set>
                                    <p:anim calcmode="lin" valueType="num">
                                      <p:cBhvr additive="base">
                                        <p:cTn id="25" dur="500" fill="hold"/>
                                        <p:tgtEl>
                                          <p:spTgt spid="200719"/>
                                        </p:tgtEl>
                                        <p:attrNameLst>
                                          <p:attrName>ppt_x</p:attrName>
                                        </p:attrNameLst>
                                      </p:cBhvr>
                                      <p:tavLst>
                                        <p:tav tm="0">
                                          <p:val>
                                            <p:strVal val="0-#ppt_w/2"/>
                                          </p:val>
                                        </p:tav>
                                        <p:tav tm="100000">
                                          <p:val>
                                            <p:strVal val="#ppt_x"/>
                                          </p:val>
                                        </p:tav>
                                      </p:tavLst>
                                    </p:anim>
                                    <p:anim calcmode="lin" valueType="num">
                                      <p:cBhvr additive="base">
                                        <p:cTn id="26" dur="500" fill="hold"/>
                                        <p:tgtEl>
                                          <p:spTgt spid="2007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0712"/>
                                        </p:tgtEl>
                                        <p:attrNameLst>
                                          <p:attrName>style.visibility</p:attrName>
                                        </p:attrNameLst>
                                      </p:cBhvr>
                                      <p:to>
                                        <p:strVal val="visible"/>
                                      </p:to>
                                    </p:set>
                                    <p:anim calcmode="lin" valueType="num">
                                      <p:cBhvr additive="base">
                                        <p:cTn id="31" dur="500" fill="hold"/>
                                        <p:tgtEl>
                                          <p:spTgt spid="200712"/>
                                        </p:tgtEl>
                                        <p:attrNameLst>
                                          <p:attrName>ppt_x</p:attrName>
                                        </p:attrNameLst>
                                      </p:cBhvr>
                                      <p:tavLst>
                                        <p:tav tm="0">
                                          <p:val>
                                            <p:strVal val="0-#ppt_w/2"/>
                                          </p:val>
                                        </p:tav>
                                        <p:tav tm="100000">
                                          <p:val>
                                            <p:strVal val="#ppt_x"/>
                                          </p:val>
                                        </p:tav>
                                      </p:tavLst>
                                    </p:anim>
                                    <p:anim calcmode="lin" valueType="num">
                                      <p:cBhvr additive="base">
                                        <p:cTn id="32" dur="500" fill="hold"/>
                                        <p:tgtEl>
                                          <p:spTgt spid="2007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00707"/>
                                        </p:tgtEl>
                                        <p:attrNameLst>
                                          <p:attrName>style.visibility</p:attrName>
                                        </p:attrNameLst>
                                      </p:cBhvr>
                                      <p:to>
                                        <p:strVal val="visible"/>
                                      </p:to>
                                    </p:set>
                                    <p:anim calcmode="lin" valueType="num">
                                      <p:cBhvr additive="base">
                                        <p:cTn id="37" dur="500" fill="hold"/>
                                        <p:tgtEl>
                                          <p:spTgt spid="200707"/>
                                        </p:tgtEl>
                                        <p:attrNameLst>
                                          <p:attrName>ppt_x</p:attrName>
                                        </p:attrNameLst>
                                      </p:cBhvr>
                                      <p:tavLst>
                                        <p:tav tm="0">
                                          <p:val>
                                            <p:strVal val="0-#ppt_w/2"/>
                                          </p:val>
                                        </p:tav>
                                        <p:tav tm="100000">
                                          <p:val>
                                            <p:strVal val="#ppt_x"/>
                                          </p:val>
                                        </p:tav>
                                      </p:tavLst>
                                    </p:anim>
                                    <p:anim calcmode="lin" valueType="num">
                                      <p:cBhvr additive="base">
                                        <p:cTn id="38" dur="500" fill="hold"/>
                                        <p:tgtEl>
                                          <p:spTgt spid="20070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0713"/>
                                        </p:tgtEl>
                                        <p:attrNameLst>
                                          <p:attrName>style.visibility</p:attrName>
                                        </p:attrNameLst>
                                      </p:cBhvr>
                                      <p:to>
                                        <p:strVal val="visible"/>
                                      </p:to>
                                    </p:set>
                                    <p:anim calcmode="lin" valueType="num">
                                      <p:cBhvr additive="base">
                                        <p:cTn id="43" dur="500" fill="hold"/>
                                        <p:tgtEl>
                                          <p:spTgt spid="200713"/>
                                        </p:tgtEl>
                                        <p:attrNameLst>
                                          <p:attrName>ppt_x</p:attrName>
                                        </p:attrNameLst>
                                      </p:cBhvr>
                                      <p:tavLst>
                                        <p:tav tm="0">
                                          <p:val>
                                            <p:strVal val="0-#ppt_w/2"/>
                                          </p:val>
                                        </p:tav>
                                        <p:tav tm="100000">
                                          <p:val>
                                            <p:strVal val="#ppt_x"/>
                                          </p:val>
                                        </p:tav>
                                      </p:tavLst>
                                    </p:anim>
                                    <p:anim calcmode="lin" valueType="num">
                                      <p:cBhvr additive="base">
                                        <p:cTn id="44" dur="500" fill="hold"/>
                                        <p:tgtEl>
                                          <p:spTgt spid="20071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00720"/>
                                        </p:tgtEl>
                                        <p:attrNameLst>
                                          <p:attrName>style.visibility</p:attrName>
                                        </p:attrNameLst>
                                      </p:cBhvr>
                                      <p:to>
                                        <p:strVal val="visible"/>
                                      </p:to>
                                    </p:set>
                                    <p:anim calcmode="lin" valueType="num">
                                      <p:cBhvr additive="base">
                                        <p:cTn id="49" dur="500" fill="hold"/>
                                        <p:tgtEl>
                                          <p:spTgt spid="200720"/>
                                        </p:tgtEl>
                                        <p:attrNameLst>
                                          <p:attrName>ppt_x</p:attrName>
                                        </p:attrNameLst>
                                      </p:cBhvr>
                                      <p:tavLst>
                                        <p:tav tm="0">
                                          <p:val>
                                            <p:strVal val="0-#ppt_w/2"/>
                                          </p:val>
                                        </p:tav>
                                        <p:tav tm="100000">
                                          <p:val>
                                            <p:strVal val="#ppt_x"/>
                                          </p:val>
                                        </p:tav>
                                      </p:tavLst>
                                    </p:anim>
                                    <p:anim calcmode="lin" valueType="num">
                                      <p:cBhvr additive="base">
                                        <p:cTn id="50" dur="500" fill="hold"/>
                                        <p:tgtEl>
                                          <p:spTgt spid="20072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00708"/>
                                        </p:tgtEl>
                                        <p:attrNameLst>
                                          <p:attrName>style.visibility</p:attrName>
                                        </p:attrNameLst>
                                      </p:cBhvr>
                                      <p:to>
                                        <p:strVal val="visible"/>
                                      </p:to>
                                    </p:set>
                                    <p:anim calcmode="lin" valueType="num">
                                      <p:cBhvr additive="base">
                                        <p:cTn id="55" dur="500" fill="hold"/>
                                        <p:tgtEl>
                                          <p:spTgt spid="200708"/>
                                        </p:tgtEl>
                                        <p:attrNameLst>
                                          <p:attrName>ppt_x</p:attrName>
                                        </p:attrNameLst>
                                      </p:cBhvr>
                                      <p:tavLst>
                                        <p:tav tm="0">
                                          <p:val>
                                            <p:strVal val="0-#ppt_w/2"/>
                                          </p:val>
                                        </p:tav>
                                        <p:tav tm="100000">
                                          <p:val>
                                            <p:strVal val="#ppt_x"/>
                                          </p:val>
                                        </p:tav>
                                      </p:tavLst>
                                    </p:anim>
                                    <p:anim calcmode="lin" valueType="num">
                                      <p:cBhvr additive="base">
                                        <p:cTn id="56" dur="500" fill="hold"/>
                                        <p:tgtEl>
                                          <p:spTgt spid="20070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00714"/>
                                        </p:tgtEl>
                                        <p:attrNameLst>
                                          <p:attrName>style.visibility</p:attrName>
                                        </p:attrNameLst>
                                      </p:cBhvr>
                                      <p:to>
                                        <p:strVal val="visible"/>
                                      </p:to>
                                    </p:set>
                                    <p:anim calcmode="lin" valueType="num">
                                      <p:cBhvr additive="base">
                                        <p:cTn id="61" dur="500" fill="hold"/>
                                        <p:tgtEl>
                                          <p:spTgt spid="200714"/>
                                        </p:tgtEl>
                                        <p:attrNameLst>
                                          <p:attrName>ppt_x</p:attrName>
                                        </p:attrNameLst>
                                      </p:cBhvr>
                                      <p:tavLst>
                                        <p:tav tm="0">
                                          <p:val>
                                            <p:strVal val="0-#ppt_w/2"/>
                                          </p:val>
                                        </p:tav>
                                        <p:tav tm="100000">
                                          <p:val>
                                            <p:strVal val="#ppt_x"/>
                                          </p:val>
                                        </p:tav>
                                      </p:tavLst>
                                    </p:anim>
                                    <p:anim calcmode="lin" valueType="num">
                                      <p:cBhvr additive="base">
                                        <p:cTn id="62" dur="500" fill="hold"/>
                                        <p:tgtEl>
                                          <p:spTgt spid="20071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00721"/>
                                        </p:tgtEl>
                                        <p:attrNameLst>
                                          <p:attrName>style.visibility</p:attrName>
                                        </p:attrNameLst>
                                      </p:cBhvr>
                                      <p:to>
                                        <p:strVal val="visible"/>
                                      </p:to>
                                    </p:set>
                                    <p:anim calcmode="lin" valueType="num">
                                      <p:cBhvr additive="base">
                                        <p:cTn id="67" dur="500" fill="hold"/>
                                        <p:tgtEl>
                                          <p:spTgt spid="200721"/>
                                        </p:tgtEl>
                                        <p:attrNameLst>
                                          <p:attrName>ppt_x</p:attrName>
                                        </p:attrNameLst>
                                      </p:cBhvr>
                                      <p:tavLst>
                                        <p:tav tm="0">
                                          <p:val>
                                            <p:strVal val="0-#ppt_w/2"/>
                                          </p:val>
                                        </p:tav>
                                        <p:tav tm="100000">
                                          <p:val>
                                            <p:strVal val="#ppt_x"/>
                                          </p:val>
                                        </p:tav>
                                      </p:tavLst>
                                    </p:anim>
                                    <p:anim calcmode="lin" valueType="num">
                                      <p:cBhvr additive="base">
                                        <p:cTn id="68" dur="500" fill="hold"/>
                                        <p:tgtEl>
                                          <p:spTgt spid="20072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00715"/>
                                        </p:tgtEl>
                                        <p:attrNameLst>
                                          <p:attrName>style.visibility</p:attrName>
                                        </p:attrNameLst>
                                      </p:cBhvr>
                                      <p:to>
                                        <p:strVal val="visible"/>
                                      </p:to>
                                    </p:set>
                                    <p:anim calcmode="lin" valueType="num">
                                      <p:cBhvr additive="base">
                                        <p:cTn id="73" dur="500" fill="hold"/>
                                        <p:tgtEl>
                                          <p:spTgt spid="200715"/>
                                        </p:tgtEl>
                                        <p:attrNameLst>
                                          <p:attrName>ppt_x</p:attrName>
                                        </p:attrNameLst>
                                      </p:cBhvr>
                                      <p:tavLst>
                                        <p:tav tm="0">
                                          <p:val>
                                            <p:strVal val="0-#ppt_w/2"/>
                                          </p:val>
                                        </p:tav>
                                        <p:tav tm="100000">
                                          <p:val>
                                            <p:strVal val="#ppt_x"/>
                                          </p:val>
                                        </p:tav>
                                      </p:tavLst>
                                    </p:anim>
                                    <p:anim calcmode="lin" valueType="num">
                                      <p:cBhvr additive="base">
                                        <p:cTn id="74" dur="500" fill="hold"/>
                                        <p:tgtEl>
                                          <p:spTgt spid="20071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00706"/>
                                        </p:tgtEl>
                                        <p:attrNameLst>
                                          <p:attrName>style.visibility</p:attrName>
                                        </p:attrNameLst>
                                      </p:cBhvr>
                                      <p:to>
                                        <p:strVal val="visible"/>
                                      </p:to>
                                    </p:set>
                                    <p:anim calcmode="lin" valueType="num">
                                      <p:cBhvr additive="base">
                                        <p:cTn id="79" dur="500" fill="hold"/>
                                        <p:tgtEl>
                                          <p:spTgt spid="200706"/>
                                        </p:tgtEl>
                                        <p:attrNameLst>
                                          <p:attrName>ppt_x</p:attrName>
                                        </p:attrNameLst>
                                      </p:cBhvr>
                                      <p:tavLst>
                                        <p:tav tm="0">
                                          <p:val>
                                            <p:strVal val="0-#ppt_w/2"/>
                                          </p:val>
                                        </p:tav>
                                        <p:tav tm="100000">
                                          <p:val>
                                            <p:strVal val="#ppt_x"/>
                                          </p:val>
                                        </p:tav>
                                      </p:tavLst>
                                    </p:anim>
                                    <p:anim calcmode="lin" valueType="num">
                                      <p:cBhvr additive="base">
                                        <p:cTn id="80" dur="500" fill="hold"/>
                                        <p:tgtEl>
                                          <p:spTgt spid="20070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00716"/>
                                        </p:tgtEl>
                                        <p:attrNameLst>
                                          <p:attrName>style.visibility</p:attrName>
                                        </p:attrNameLst>
                                      </p:cBhvr>
                                      <p:to>
                                        <p:strVal val="visible"/>
                                      </p:to>
                                    </p:set>
                                    <p:anim calcmode="lin" valueType="num">
                                      <p:cBhvr additive="base">
                                        <p:cTn id="85" dur="500" fill="hold"/>
                                        <p:tgtEl>
                                          <p:spTgt spid="200716"/>
                                        </p:tgtEl>
                                        <p:attrNameLst>
                                          <p:attrName>ppt_x</p:attrName>
                                        </p:attrNameLst>
                                      </p:cBhvr>
                                      <p:tavLst>
                                        <p:tav tm="0">
                                          <p:val>
                                            <p:strVal val="0-#ppt_w/2"/>
                                          </p:val>
                                        </p:tav>
                                        <p:tav tm="100000">
                                          <p:val>
                                            <p:strVal val="#ppt_x"/>
                                          </p:val>
                                        </p:tav>
                                      </p:tavLst>
                                    </p:anim>
                                    <p:anim calcmode="lin" valueType="num">
                                      <p:cBhvr additive="base">
                                        <p:cTn id="86" dur="500" fill="hold"/>
                                        <p:tgtEl>
                                          <p:spTgt spid="200716"/>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200722"/>
                                        </p:tgtEl>
                                        <p:attrNameLst>
                                          <p:attrName>style.visibility</p:attrName>
                                        </p:attrNameLst>
                                      </p:cBhvr>
                                      <p:to>
                                        <p:strVal val="visible"/>
                                      </p:to>
                                    </p:set>
                                    <p:anim calcmode="lin" valueType="num">
                                      <p:cBhvr additive="base">
                                        <p:cTn id="91" dur="500" fill="hold"/>
                                        <p:tgtEl>
                                          <p:spTgt spid="200722"/>
                                        </p:tgtEl>
                                        <p:attrNameLst>
                                          <p:attrName>ppt_x</p:attrName>
                                        </p:attrNameLst>
                                      </p:cBhvr>
                                      <p:tavLst>
                                        <p:tav tm="0">
                                          <p:val>
                                            <p:strVal val="0-#ppt_w/2"/>
                                          </p:val>
                                        </p:tav>
                                        <p:tav tm="100000">
                                          <p:val>
                                            <p:strVal val="#ppt_x"/>
                                          </p:val>
                                        </p:tav>
                                      </p:tavLst>
                                    </p:anim>
                                    <p:anim calcmode="lin" valueType="num">
                                      <p:cBhvr additive="base">
                                        <p:cTn id="92" dur="500" fill="hold"/>
                                        <p:tgtEl>
                                          <p:spTgt spid="200722"/>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200717"/>
                                        </p:tgtEl>
                                        <p:attrNameLst>
                                          <p:attrName>style.visibility</p:attrName>
                                        </p:attrNameLst>
                                      </p:cBhvr>
                                      <p:to>
                                        <p:strVal val="visible"/>
                                      </p:to>
                                    </p:set>
                                    <p:anim calcmode="lin" valueType="num">
                                      <p:cBhvr additive="base">
                                        <p:cTn id="97" dur="500" fill="hold"/>
                                        <p:tgtEl>
                                          <p:spTgt spid="200717"/>
                                        </p:tgtEl>
                                        <p:attrNameLst>
                                          <p:attrName>ppt_x</p:attrName>
                                        </p:attrNameLst>
                                      </p:cBhvr>
                                      <p:tavLst>
                                        <p:tav tm="0">
                                          <p:val>
                                            <p:strVal val="0-#ppt_w/2"/>
                                          </p:val>
                                        </p:tav>
                                        <p:tav tm="100000">
                                          <p:val>
                                            <p:strVal val="#ppt_x"/>
                                          </p:val>
                                        </p:tav>
                                      </p:tavLst>
                                    </p:anim>
                                    <p:anim calcmode="lin" valueType="num">
                                      <p:cBhvr additive="base">
                                        <p:cTn id="98" dur="500" fill="hold"/>
                                        <p:tgtEl>
                                          <p:spTgt spid="2007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animBg="1"/>
      <p:bldP spid="200711" grpId="0" animBg="1"/>
      <p:bldP spid="200712" grpId="0" animBg="1"/>
      <p:bldP spid="200713" grpId="0" animBg="1"/>
      <p:bldP spid="200714" grpId="0" animBg="1"/>
      <p:bldP spid="200715" grpId="0" animBg="1"/>
      <p:bldP spid="200716" grpId="0" animBg="1"/>
      <p:bldP spid="2007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9682" name="Group 2"/>
          <p:cNvGrpSpPr/>
          <p:nvPr/>
        </p:nvGrpSpPr>
        <p:grpSpPr>
          <a:xfrm>
            <a:off x="4976813" y="2961005"/>
            <a:ext cx="3783012" cy="2632075"/>
            <a:chOff x="3135" y="2046"/>
            <a:chExt cx="2383" cy="1658"/>
          </a:xfrm>
        </p:grpSpPr>
        <p:sp>
          <p:nvSpPr>
            <p:cNvPr id="40065" name="Rectangle 3"/>
            <p:cNvSpPr>
              <a:spLocks noChangeAspect="1"/>
            </p:cNvSpPr>
            <p:nvPr/>
          </p:nvSpPr>
          <p:spPr>
            <a:xfrm>
              <a:off x="3144" y="2046"/>
              <a:ext cx="144" cy="288"/>
            </a:xfrm>
            <a:prstGeom prst="rect">
              <a:avLst/>
            </a:prstGeom>
            <a:noFill/>
            <a:ln w="25400">
              <a:noFill/>
            </a:ln>
          </p:spPr>
          <p:txBody>
            <a:bodyPr wrap="none" lIns="0" tIns="0" rIns="0" bIns="0"/>
            <a:p>
              <a:pPr algn="l"/>
              <a:r>
                <a:rPr lang="en-US" altLang="zh-CN" sz="2000" b="0" dirty="0">
                  <a:solidFill>
                    <a:schemeClr val="tx1"/>
                  </a:solidFill>
                  <a:latin typeface="Symbol" panose="05050102010706020507" pitchFamily="18" charset="2"/>
                </a:rPr>
                <a:t>s</a:t>
              </a:r>
              <a:endParaRPr lang="en-US" altLang="zh-CN" sz="2000" b="0" dirty="0">
                <a:solidFill>
                  <a:schemeClr val="tx1"/>
                </a:solidFill>
                <a:latin typeface="Symbol" panose="05050102010706020507" pitchFamily="18" charset="2"/>
              </a:endParaRPr>
            </a:p>
          </p:txBody>
        </p:sp>
        <p:sp>
          <p:nvSpPr>
            <p:cNvPr id="40066" name="Rectangle 4"/>
            <p:cNvSpPr>
              <a:spLocks noChangeAspect="1"/>
            </p:cNvSpPr>
            <p:nvPr/>
          </p:nvSpPr>
          <p:spPr>
            <a:xfrm>
              <a:off x="5452" y="3321"/>
              <a:ext cx="66" cy="288"/>
            </a:xfrm>
            <a:prstGeom prst="rect">
              <a:avLst/>
            </a:prstGeom>
            <a:noFill/>
            <a:ln w="25400">
              <a:noFill/>
            </a:ln>
          </p:spPr>
          <p:txBody>
            <a:bodyPr wrap="none" lIns="0" tIns="0" rIns="0" bIns="0"/>
            <a:p>
              <a:pPr algn="l"/>
              <a:r>
                <a:rPr lang="en-US" altLang="zh-CN" sz="2000" b="0" i="1" dirty="0">
                  <a:solidFill>
                    <a:schemeClr val="tx1"/>
                  </a:solidFill>
                  <a:latin typeface="Times New Roman" panose="02020603050405020304" pitchFamily="18" charset="0"/>
                </a:rPr>
                <a:t>t</a:t>
              </a:r>
              <a:endParaRPr lang="en-US" altLang="zh-CN" sz="2000" b="0" i="1" dirty="0">
                <a:solidFill>
                  <a:schemeClr val="tx1"/>
                </a:solidFill>
                <a:latin typeface="Times New Roman" panose="02020603050405020304" pitchFamily="18" charset="0"/>
              </a:endParaRPr>
            </a:p>
          </p:txBody>
        </p:sp>
        <p:sp>
          <p:nvSpPr>
            <p:cNvPr id="40067" name="Line 5"/>
            <p:cNvSpPr>
              <a:spLocks noChangeAspect="1"/>
            </p:cNvSpPr>
            <p:nvPr/>
          </p:nvSpPr>
          <p:spPr>
            <a:xfrm>
              <a:off x="3303" y="2139"/>
              <a:ext cx="2" cy="1287"/>
            </a:xfrm>
            <a:prstGeom prst="line">
              <a:avLst/>
            </a:prstGeom>
            <a:ln w="12700" cap="flat" cmpd="sng">
              <a:solidFill>
                <a:schemeClr val="tx1"/>
              </a:solidFill>
              <a:prstDash val="solid"/>
              <a:headEnd type="none" w="med" len="med"/>
              <a:tailEnd type="none" w="med" len="med"/>
            </a:ln>
          </p:spPr>
        </p:sp>
        <p:sp>
          <p:nvSpPr>
            <p:cNvPr id="40068" name="Freeform 6"/>
            <p:cNvSpPr>
              <a:spLocks noChangeAspect="1"/>
            </p:cNvSpPr>
            <p:nvPr/>
          </p:nvSpPr>
          <p:spPr>
            <a:xfrm>
              <a:off x="3303" y="3155"/>
              <a:ext cx="1467" cy="549"/>
            </a:xfrm>
            <a:custGeom>
              <a:avLst/>
              <a:gdLst/>
              <a:ahLst/>
              <a:cxnLst>
                <a:cxn ang="0">
                  <a:pos x="0" y="270"/>
                </a:cxn>
                <a:cxn ang="0">
                  <a:pos x="99" y="90"/>
                </a:cxn>
                <a:cxn ang="0">
                  <a:pos x="180" y="0"/>
                </a:cxn>
                <a:cxn ang="0">
                  <a:pos x="225" y="0"/>
                </a:cxn>
                <a:cxn ang="0">
                  <a:pos x="270" y="36"/>
                </a:cxn>
                <a:cxn ang="0">
                  <a:pos x="369" y="270"/>
                </a:cxn>
                <a:cxn ang="0">
                  <a:pos x="468" y="486"/>
                </a:cxn>
                <a:cxn ang="0">
                  <a:pos x="513" y="531"/>
                </a:cxn>
                <a:cxn ang="0">
                  <a:pos x="549" y="549"/>
                </a:cxn>
                <a:cxn ang="0">
                  <a:pos x="585" y="531"/>
                </a:cxn>
                <a:cxn ang="0">
                  <a:pos x="630" y="486"/>
                </a:cxn>
                <a:cxn ang="0">
                  <a:pos x="729" y="270"/>
                </a:cxn>
                <a:cxn ang="0">
                  <a:pos x="837" y="63"/>
                </a:cxn>
                <a:cxn ang="0">
                  <a:pos x="882" y="18"/>
                </a:cxn>
                <a:cxn ang="0">
                  <a:pos x="918" y="0"/>
                </a:cxn>
                <a:cxn ang="0">
                  <a:pos x="954" y="18"/>
                </a:cxn>
                <a:cxn ang="0">
                  <a:pos x="999" y="63"/>
                </a:cxn>
                <a:cxn ang="0">
                  <a:pos x="1098" y="270"/>
                </a:cxn>
                <a:cxn ang="0">
                  <a:pos x="1197" y="513"/>
                </a:cxn>
                <a:cxn ang="0">
                  <a:pos x="1242" y="549"/>
                </a:cxn>
                <a:cxn ang="0">
                  <a:pos x="1287" y="549"/>
                </a:cxn>
                <a:cxn ang="0">
                  <a:pos x="1368" y="459"/>
                </a:cxn>
                <a:cxn ang="0">
                  <a:pos x="1467" y="270"/>
                </a:cxn>
              </a:cxnLst>
              <a:pathLst>
                <a:path w="1467" h="549">
                  <a:moveTo>
                    <a:pt x="0" y="270"/>
                  </a:moveTo>
                  <a:lnTo>
                    <a:pt x="99" y="90"/>
                  </a:lnTo>
                  <a:lnTo>
                    <a:pt x="180" y="0"/>
                  </a:lnTo>
                  <a:lnTo>
                    <a:pt x="225" y="0"/>
                  </a:lnTo>
                  <a:lnTo>
                    <a:pt x="270" y="36"/>
                  </a:lnTo>
                  <a:cubicBezTo>
                    <a:pt x="294" y="81"/>
                    <a:pt x="336" y="195"/>
                    <a:pt x="369" y="270"/>
                  </a:cubicBezTo>
                  <a:lnTo>
                    <a:pt x="468" y="486"/>
                  </a:lnTo>
                  <a:lnTo>
                    <a:pt x="513" y="531"/>
                  </a:lnTo>
                  <a:lnTo>
                    <a:pt x="549" y="549"/>
                  </a:lnTo>
                  <a:lnTo>
                    <a:pt x="585" y="531"/>
                  </a:lnTo>
                  <a:lnTo>
                    <a:pt x="630" y="486"/>
                  </a:lnTo>
                  <a:lnTo>
                    <a:pt x="729" y="270"/>
                  </a:lnTo>
                  <a:lnTo>
                    <a:pt x="837" y="63"/>
                  </a:lnTo>
                  <a:lnTo>
                    <a:pt x="882" y="18"/>
                  </a:lnTo>
                  <a:lnTo>
                    <a:pt x="918" y="0"/>
                  </a:lnTo>
                  <a:lnTo>
                    <a:pt x="954" y="18"/>
                  </a:lnTo>
                  <a:lnTo>
                    <a:pt x="999" y="63"/>
                  </a:lnTo>
                  <a:lnTo>
                    <a:pt x="1098" y="270"/>
                  </a:lnTo>
                  <a:lnTo>
                    <a:pt x="1197" y="513"/>
                  </a:lnTo>
                  <a:lnTo>
                    <a:pt x="1242" y="549"/>
                  </a:lnTo>
                  <a:lnTo>
                    <a:pt x="1287" y="549"/>
                  </a:lnTo>
                  <a:lnTo>
                    <a:pt x="1368" y="459"/>
                  </a:lnTo>
                  <a:lnTo>
                    <a:pt x="1467" y="270"/>
                  </a:lnTo>
                </a:path>
              </a:pathLst>
            </a:custGeom>
            <a:noFill/>
            <a:ln w="25400" cap="flat" cmpd="sng">
              <a:solidFill>
                <a:srgbClr val="000080">
                  <a:alpha val="100000"/>
                </a:srgbClr>
              </a:solidFill>
              <a:prstDash val="solid"/>
              <a:round/>
              <a:headEnd type="none" w="med" len="med"/>
              <a:tailEnd type="none" w="med" len="med"/>
            </a:ln>
          </p:spPr>
          <p:txBody>
            <a:bodyPr/>
            <a:p>
              <a:endParaRPr lang="zh-CN" altLang="en-US"/>
            </a:p>
          </p:txBody>
        </p:sp>
        <p:sp>
          <p:nvSpPr>
            <p:cNvPr id="40069" name="Line 7"/>
            <p:cNvSpPr>
              <a:spLocks noChangeAspect="1"/>
            </p:cNvSpPr>
            <p:nvPr/>
          </p:nvSpPr>
          <p:spPr>
            <a:xfrm>
              <a:off x="3303" y="3426"/>
              <a:ext cx="2106" cy="2"/>
            </a:xfrm>
            <a:prstGeom prst="line">
              <a:avLst/>
            </a:prstGeom>
            <a:ln w="12700" cap="flat" cmpd="sng">
              <a:solidFill>
                <a:schemeClr val="tx1"/>
              </a:solidFill>
              <a:prstDash val="solid"/>
              <a:headEnd type="none" w="med" len="med"/>
              <a:tailEnd type="none" w="med" len="med"/>
            </a:ln>
          </p:spPr>
        </p:sp>
        <p:sp>
          <p:nvSpPr>
            <p:cNvPr id="40070" name="Rectangle 8"/>
            <p:cNvSpPr>
              <a:spLocks noChangeAspect="1"/>
            </p:cNvSpPr>
            <p:nvPr/>
          </p:nvSpPr>
          <p:spPr>
            <a:xfrm>
              <a:off x="3135" y="3330"/>
              <a:ext cx="174" cy="288"/>
            </a:xfrm>
            <a:prstGeom prst="rect">
              <a:avLst/>
            </a:prstGeom>
            <a:noFill/>
            <a:ln w="25400">
              <a:noFill/>
            </a:ln>
          </p:spPr>
          <p:txBody>
            <a:bodyPr wrap="none" lIns="0" tIns="0" rIns="0" bIns="0"/>
            <a:p>
              <a:pPr algn="l"/>
              <a:r>
                <a:rPr lang="en-US" altLang="zh-CN" sz="2000" b="0" i="1" dirty="0">
                  <a:solidFill>
                    <a:schemeClr val="tx1"/>
                  </a:solidFill>
                  <a:latin typeface="Times New Roman" panose="02020603050405020304" pitchFamily="18" charset="0"/>
                </a:rPr>
                <a:t>O</a:t>
              </a:r>
              <a:endParaRPr lang="en-US" altLang="zh-CN" sz="2000" b="0" i="1" dirty="0">
                <a:solidFill>
                  <a:schemeClr val="tx1"/>
                </a:solidFill>
                <a:latin typeface="Times New Roman" panose="02020603050405020304" pitchFamily="18" charset="0"/>
              </a:endParaRPr>
            </a:p>
          </p:txBody>
        </p:sp>
        <p:sp>
          <p:nvSpPr>
            <p:cNvPr id="40071" name="Freeform 9"/>
            <p:cNvSpPr>
              <a:spLocks noChangeAspect="1"/>
            </p:cNvSpPr>
            <p:nvPr/>
          </p:nvSpPr>
          <p:spPr>
            <a:xfrm>
              <a:off x="3267" y="2135"/>
              <a:ext cx="72" cy="234"/>
            </a:xfrm>
            <a:custGeom>
              <a:avLst/>
              <a:gdLst/>
              <a:ahLst/>
              <a:cxnLst>
                <a:cxn ang="0">
                  <a:pos x="72" y="234"/>
                </a:cxn>
                <a:cxn ang="0">
                  <a:pos x="36" y="0"/>
                </a:cxn>
                <a:cxn ang="0">
                  <a:pos x="0" y="234"/>
                </a:cxn>
                <a:cxn ang="0">
                  <a:pos x="72" y="234"/>
                </a:cxn>
              </a:cxnLst>
              <a:pathLst>
                <a:path w="48" h="156">
                  <a:moveTo>
                    <a:pt x="48" y="156"/>
                  </a:moveTo>
                  <a:lnTo>
                    <a:pt x="24" y="0"/>
                  </a:lnTo>
                  <a:lnTo>
                    <a:pt x="0" y="156"/>
                  </a:lnTo>
                  <a:lnTo>
                    <a:pt x="48" y="156"/>
                  </a:lnTo>
                  <a:close/>
                </a:path>
              </a:pathLst>
            </a:custGeom>
            <a:solidFill>
              <a:srgbClr val="000000">
                <a:alpha val="100000"/>
              </a:srgbClr>
            </a:solidFill>
            <a:ln w="12700" cap="flat" cmpd="sng">
              <a:solidFill>
                <a:schemeClr val="tx1">
                  <a:alpha val="100000"/>
                </a:schemeClr>
              </a:solidFill>
              <a:prstDash val="solid"/>
              <a:round/>
              <a:headEnd type="none" w="med" len="med"/>
              <a:tailEnd type="none" w="med" len="med"/>
            </a:ln>
          </p:spPr>
          <p:txBody>
            <a:bodyPr/>
            <a:p>
              <a:endParaRPr lang="zh-CN" altLang="en-US"/>
            </a:p>
          </p:txBody>
        </p:sp>
        <p:sp>
          <p:nvSpPr>
            <p:cNvPr id="40072" name="Freeform 10"/>
            <p:cNvSpPr>
              <a:spLocks noChangeAspect="1"/>
            </p:cNvSpPr>
            <p:nvPr/>
          </p:nvSpPr>
          <p:spPr>
            <a:xfrm>
              <a:off x="5194" y="3385"/>
              <a:ext cx="225" cy="81"/>
            </a:xfrm>
            <a:custGeom>
              <a:avLst/>
              <a:gdLst/>
              <a:ahLst/>
              <a:cxnLst>
                <a:cxn ang="0">
                  <a:pos x="0" y="81"/>
                </a:cxn>
                <a:cxn ang="0">
                  <a:pos x="225" y="36"/>
                </a:cxn>
                <a:cxn ang="0">
                  <a:pos x="0" y="0"/>
                </a:cxn>
                <a:cxn ang="0">
                  <a:pos x="0" y="81"/>
                </a:cxn>
              </a:cxnLst>
              <a:pathLst>
                <a:path w="150" h="54">
                  <a:moveTo>
                    <a:pt x="0" y="54"/>
                  </a:moveTo>
                  <a:lnTo>
                    <a:pt x="150" y="24"/>
                  </a:lnTo>
                  <a:lnTo>
                    <a:pt x="0" y="0"/>
                  </a:lnTo>
                  <a:lnTo>
                    <a:pt x="0" y="54"/>
                  </a:lnTo>
                  <a:close/>
                </a:path>
              </a:pathLst>
            </a:custGeom>
            <a:solidFill>
              <a:srgbClr val="000000">
                <a:alpha val="100000"/>
              </a:srgbClr>
            </a:solidFill>
            <a:ln w="12700"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199691" name="Group 11"/>
          <p:cNvGrpSpPr/>
          <p:nvPr/>
        </p:nvGrpSpPr>
        <p:grpSpPr>
          <a:xfrm>
            <a:off x="247650" y="1776413"/>
            <a:ext cx="3990975" cy="1314450"/>
            <a:chOff x="156" y="1119"/>
            <a:chExt cx="2514" cy="828"/>
          </a:xfrm>
        </p:grpSpPr>
        <p:sp>
          <p:nvSpPr>
            <p:cNvPr id="40007" name="Rectangle 12"/>
            <p:cNvSpPr/>
            <p:nvPr/>
          </p:nvSpPr>
          <p:spPr>
            <a:xfrm>
              <a:off x="1140" y="1755"/>
              <a:ext cx="80" cy="192"/>
            </a:xfrm>
            <a:prstGeom prst="rect">
              <a:avLst/>
            </a:prstGeom>
            <a:noFill/>
            <a:ln w="9525">
              <a:noFill/>
            </a:ln>
          </p:spPr>
          <p:txBody>
            <a:bodyPr wrap="none" lIns="0" tIns="0" rIns="0" bIns="0">
              <a:spAutoFit/>
            </a:bodyPr>
            <a:p>
              <a:pPr algn="l"/>
              <a:r>
                <a:rPr lang="en-US" altLang="zh-CN" sz="2000" b="0" i="1" dirty="0">
                  <a:solidFill>
                    <a:srgbClr val="000099"/>
                  </a:solidFill>
                  <a:latin typeface="Times New Roman" panose="02020603050405020304" pitchFamily="18" charset="0"/>
                </a:rPr>
                <a:t>a</a:t>
              </a:r>
              <a:endParaRPr lang="en-US" altLang="zh-CN" sz="2000" b="0" i="1" dirty="0">
                <a:solidFill>
                  <a:srgbClr val="000099"/>
                </a:solidFill>
                <a:latin typeface="Times New Roman" panose="02020603050405020304" pitchFamily="18" charset="0"/>
              </a:endParaRPr>
            </a:p>
          </p:txBody>
        </p:sp>
        <p:grpSp>
          <p:nvGrpSpPr>
            <p:cNvPr id="40008" name="Group 13"/>
            <p:cNvGrpSpPr/>
            <p:nvPr/>
          </p:nvGrpSpPr>
          <p:grpSpPr>
            <a:xfrm>
              <a:off x="156" y="1119"/>
              <a:ext cx="2514" cy="684"/>
              <a:chOff x="156" y="1119"/>
              <a:chExt cx="2514" cy="684"/>
            </a:xfrm>
          </p:grpSpPr>
          <p:sp>
            <p:nvSpPr>
              <p:cNvPr id="40009" name="Line 14"/>
              <p:cNvSpPr/>
              <p:nvPr/>
            </p:nvSpPr>
            <p:spPr>
              <a:xfrm>
                <a:off x="702" y="1671"/>
                <a:ext cx="1404" cy="1"/>
              </a:xfrm>
              <a:prstGeom prst="line">
                <a:avLst/>
              </a:prstGeom>
              <a:ln w="25400" cap="flat" cmpd="sng">
                <a:solidFill>
                  <a:srgbClr val="000080"/>
                </a:solidFill>
                <a:prstDash val="solid"/>
                <a:headEnd type="none" w="med" len="med"/>
                <a:tailEnd type="none" w="med" len="med"/>
              </a:ln>
            </p:spPr>
          </p:sp>
          <p:sp>
            <p:nvSpPr>
              <p:cNvPr id="40010" name="Line 15"/>
              <p:cNvSpPr/>
              <p:nvPr/>
            </p:nvSpPr>
            <p:spPr>
              <a:xfrm>
                <a:off x="702" y="1305"/>
                <a:ext cx="1404" cy="1"/>
              </a:xfrm>
              <a:prstGeom prst="line">
                <a:avLst/>
              </a:prstGeom>
              <a:ln w="25400" cap="flat" cmpd="sng">
                <a:solidFill>
                  <a:srgbClr val="000080"/>
                </a:solidFill>
                <a:prstDash val="solid"/>
                <a:headEnd type="none" w="med" len="med"/>
                <a:tailEnd type="none" w="med" len="med"/>
              </a:ln>
            </p:spPr>
          </p:sp>
          <p:sp>
            <p:nvSpPr>
              <p:cNvPr id="40011" name="Freeform 16"/>
              <p:cNvSpPr/>
              <p:nvPr/>
            </p:nvSpPr>
            <p:spPr>
              <a:xfrm>
                <a:off x="1668" y="1269"/>
                <a:ext cx="216" cy="354"/>
              </a:xfrm>
              <a:custGeom>
                <a:avLst/>
                <a:gdLst/>
                <a:ahLst/>
                <a:cxnLst>
                  <a:cxn ang="0">
                    <a:pos x="0" y="18"/>
                  </a:cxn>
                  <a:cxn ang="0">
                    <a:pos x="66" y="0"/>
                  </a:cxn>
                  <a:cxn ang="0">
                    <a:pos x="114" y="0"/>
                  </a:cxn>
                  <a:cxn ang="0">
                    <a:pos x="150" y="18"/>
                  </a:cxn>
                  <a:cxn ang="0">
                    <a:pos x="180" y="42"/>
                  </a:cxn>
                  <a:cxn ang="0">
                    <a:pos x="204" y="84"/>
                  </a:cxn>
                  <a:cxn ang="0">
                    <a:pos x="216" y="132"/>
                  </a:cxn>
                  <a:cxn ang="0">
                    <a:pos x="216" y="186"/>
                  </a:cxn>
                  <a:cxn ang="0">
                    <a:pos x="186" y="288"/>
                  </a:cxn>
                  <a:cxn ang="0">
                    <a:pos x="132" y="354"/>
                  </a:cxn>
                </a:cxnLst>
                <a:pathLst>
                  <a:path w="216" h="354">
                    <a:moveTo>
                      <a:pt x="0" y="18"/>
                    </a:moveTo>
                    <a:lnTo>
                      <a:pt x="66" y="0"/>
                    </a:lnTo>
                    <a:lnTo>
                      <a:pt x="114" y="0"/>
                    </a:lnTo>
                    <a:lnTo>
                      <a:pt x="150" y="18"/>
                    </a:lnTo>
                    <a:lnTo>
                      <a:pt x="180" y="42"/>
                    </a:lnTo>
                    <a:lnTo>
                      <a:pt x="204" y="84"/>
                    </a:lnTo>
                    <a:lnTo>
                      <a:pt x="216" y="132"/>
                    </a:lnTo>
                    <a:lnTo>
                      <a:pt x="216" y="186"/>
                    </a:lnTo>
                    <a:lnTo>
                      <a:pt x="186" y="288"/>
                    </a:lnTo>
                    <a:lnTo>
                      <a:pt x="132" y="354"/>
                    </a:lnTo>
                  </a:path>
                </a:pathLst>
              </a:custGeom>
              <a:no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40012" name="Rectangle 17"/>
              <p:cNvSpPr/>
              <p:nvPr/>
            </p:nvSpPr>
            <p:spPr>
              <a:xfrm>
                <a:off x="288" y="1305"/>
                <a:ext cx="48" cy="366"/>
              </a:xfrm>
              <a:prstGeom prst="rect">
                <a:avLst/>
              </a:prstGeom>
              <a:noFill/>
              <a:ln w="25400" cap="flat" cmpd="sng">
                <a:solidFill>
                  <a:srgbClr val="000080"/>
                </a:solidFill>
                <a:prstDash val="solid"/>
                <a:miter/>
                <a:headEnd type="none" w="med" len="med"/>
                <a:tailEnd type="none" w="med" len="med"/>
              </a:ln>
            </p:spPr>
            <p:txBody>
              <a:bodyPr/>
              <a:p>
                <a:endParaRPr lang="zh-CN" altLang="en-US" dirty="0">
                  <a:solidFill>
                    <a:srgbClr val="000099"/>
                  </a:solidFill>
                  <a:latin typeface="Times New Roman" panose="02020603050405020304" pitchFamily="18" charset="0"/>
                </a:endParaRPr>
              </a:p>
            </p:txBody>
          </p:sp>
          <p:sp>
            <p:nvSpPr>
              <p:cNvPr id="40013" name="Line 18"/>
              <p:cNvSpPr/>
              <p:nvPr/>
            </p:nvSpPr>
            <p:spPr>
              <a:xfrm>
                <a:off x="702" y="1305"/>
                <a:ext cx="1" cy="366"/>
              </a:xfrm>
              <a:prstGeom prst="line">
                <a:avLst/>
              </a:prstGeom>
              <a:ln w="25400" cap="flat" cmpd="sng">
                <a:solidFill>
                  <a:srgbClr val="000080"/>
                </a:solidFill>
                <a:prstDash val="solid"/>
                <a:headEnd type="none" w="med" len="med"/>
                <a:tailEnd type="none" w="med" len="med"/>
              </a:ln>
            </p:spPr>
          </p:sp>
          <p:sp>
            <p:nvSpPr>
              <p:cNvPr id="40014" name="Freeform 19"/>
              <p:cNvSpPr/>
              <p:nvPr/>
            </p:nvSpPr>
            <p:spPr>
              <a:xfrm>
                <a:off x="1428" y="1365"/>
                <a:ext cx="42" cy="120"/>
              </a:xfrm>
              <a:custGeom>
                <a:avLst/>
                <a:gdLst/>
                <a:ahLst/>
                <a:cxnLst>
                  <a:cxn ang="0">
                    <a:pos x="42" y="0"/>
                  </a:cxn>
                  <a:cxn ang="0">
                    <a:pos x="18" y="120"/>
                  </a:cxn>
                  <a:cxn ang="0">
                    <a:pos x="0" y="0"/>
                  </a:cxn>
                  <a:cxn ang="0">
                    <a:pos x="42" y="0"/>
                  </a:cxn>
                </a:cxnLst>
                <a:pathLst>
                  <a:path w="42" h="120">
                    <a:moveTo>
                      <a:pt x="42" y="0"/>
                    </a:moveTo>
                    <a:lnTo>
                      <a:pt x="18" y="120"/>
                    </a:lnTo>
                    <a:lnTo>
                      <a:pt x="0" y="0"/>
                    </a:lnTo>
                    <a:lnTo>
                      <a:pt x="42" y="0"/>
                    </a:lnTo>
                    <a:close/>
                  </a:path>
                </a:pathLst>
              </a:custGeom>
              <a:solidFill>
                <a:srgbClr val="000000">
                  <a:alpha val="100000"/>
                </a:srgbClr>
              </a:solid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40015" name="Line 20"/>
              <p:cNvSpPr/>
              <p:nvPr/>
            </p:nvSpPr>
            <p:spPr>
              <a:xfrm>
                <a:off x="1032" y="1671"/>
                <a:ext cx="84" cy="132"/>
              </a:xfrm>
              <a:prstGeom prst="line">
                <a:avLst/>
              </a:prstGeom>
              <a:ln w="25400" cap="flat" cmpd="sng">
                <a:solidFill>
                  <a:srgbClr val="000080"/>
                </a:solidFill>
                <a:prstDash val="solid"/>
                <a:headEnd type="none" w="med" len="med"/>
                <a:tailEnd type="none" w="med" len="med"/>
              </a:ln>
            </p:spPr>
          </p:sp>
          <p:sp>
            <p:nvSpPr>
              <p:cNvPr id="40016" name="Line 21"/>
              <p:cNvSpPr/>
              <p:nvPr/>
            </p:nvSpPr>
            <p:spPr>
              <a:xfrm flipH="1">
                <a:off x="1080" y="1485"/>
                <a:ext cx="246" cy="1"/>
              </a:xfrm>
              <a:prstGeom prst="line">
                <a:avLst/>
              </a:prstGeom>
              <a:ln w="25400" cap="flat" cmpd="sng">
                <a:solidFill>
                  <a:srgbClr val="000080"/>
                </a:solidFill>
                <a:prstDash val="solid"/>
                <a:headEnd type="none" w="med" len="med"/>
                <a:tailEnd type="none" w="med" len="med"/>
              </a:ln>
            </p:spPr>
          </p:sp>
          <p:sp>
            <p:nvSpPr>
              <p:cNvPr id="40017" name="Freeform 22"/>
              <p:cNvSpPr/>
              <p:nvPr/>
            </p:nvSpPr>
            <p:spPr>
              <a:xfrm>
                <a:off x="1008" y="1671"/>
                <a:ext cx="48" cy="24"/>
              </a:xfrm>
              <a:custGeom>
                <a:avLst/>
                <a:gdLst/>
                <a:ahLst/>
                <a:cxnLst>
                  <a:cxn ang="0">
                    <a:pos x="0" y="0"/>
                  </a:cxn>
                  <a:cxn ang="0">
                    <a:pos x="0" y="0"/>
                  </a:cxn>
                  <a:cxn ang="0">
                    <a:pos x="6" y="12"/>
                  </a:cxn>
                  <a:cxn ang="0">
                    <a:pos x="12" y="18"/>
                  </a:cxn>
                  <a:cxn ang="0">
                    <a:pos x="24" y="24"/>
                  </a:cxn>
                  <a:cxn ang="0">
                    <a:pos x="36" y="18"/>
                  </a:cxn>
                  <a:cxn ang="0">
                    <a:pos x="48" y="12"/>
                  </a:cxn>
                  <a:cxn ang="0">
                    <a:pos x="48" y="0"/>
                  </a:cxn>
                  <a:cxn ang="0">
                    <a:pos x="24" y="0"/>
                  </a:cxn>
                  <a:cxn ang="0">
                    <a:pos x="0" y="0"/>
                  </a:cxn>
                </a:cxnLst>
                <a:pathLst>
                  <a:path w="48" h="24">
                    <a:moveTo>
                      <a:pt x="0" y="0"/>
                    </a:moveTo>
                    <a:lnTo>
                      <a:pt x="0" y="0"/>
                    </a:lnTo>
                    <a:lnTo>
                      <a:pt x="6" y="12"/>
                    </a:lnTo>
                    <a:lnTo>
                      <a:pt x="12" y="18"/>
                    </a:lnTo>
                    <a:lnTo>
                      <a:pt x="24" y="24"/>
                    </a:lnTo>
                    <a:lnTo>
                      <a:pt x="36" y="18"/>
                    </a:lnTo>
                    <a:lnTo>
                      <a:pt x="48" y="12"/>
                    </a:lnTo>
                    <a:lnTo>
                      <a:pt x="48" y="0"/>
                    </a:lnTo>
                    <a:lnTo>
                      <a:pt x="24" y="0"/>
                    </a:lnTo>
                    <a:lnTo>
                      <a:pt x="0" y="0"/>
                    </a:lnTo>
                    <a:close/>
                  </a:path>
                </a:pathLst>
              </a:custGeom>
              <a:solidFill>
                <a:srgbClr val="000000">
                  <a:alpha val="100000"/>
                </a:srgbClr>
              </a:solid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40018" name="Line 23"/>
              <p:cNvSpPr/>
              <p:nvPr/>
            </p:nvSpPr>
            <p:spPr>
              <a:xfrm flipH="1">
                <a:off x="1008" y="1671"/>
                <a:ext cx="24" cy="1"/>
              </a:xfrm>
              <a:prstGeom prst="line">
                <a:avLst/>
              </a:prstGeom>
              <a:ln w="25400" cap="flat" cmpd="sng">
                <a:solidFill>
                  <a:srgbClr val="000080"/>
                </a:solidFill>
                <a:prstDash val="solid"/>
                <a:headEnd type="none" w="med" len="med"/>
                <a:tailEnd type="none" w="med" len="med"/>
              </a:ln>
            </p:spPr>
          </p:sp>
          <p:sp>
            <p:nvSpPr>
              <p:cNvPr id="40019" name="Arc 24"/>
              <p:cNvSpPr/>
              <p:nvPr/>
            </p:nvSpPr>
            <p:spPr>
              <a:xfrm>
                <a:off x="1008" y="1671"/>
                <a:ext cx="48" cy="24"/>
              </a:xfrm>
              <a:custGeom>
                <a:avLst/>
                <a:gdLst/>
                <a:ahLst/>
                <a:cxnLst>
                  <a:cxn ang="0">
                    <a:pos x="48" y="0"/>
                  </a:cxn>
                  <a:cxn ang="0">
                    <a:pos x="0" y="0"/>
                  </a:cxn>
                  <a:cxn ang="0">
                    <a:pos x="24" y="0"/>
                  </a:cxn>
                </a:cxnLst>
                <a:pathLst>
                  <a:path w="43200" h="21600" fill="none">
                    <a:moveTo>
                      <a:pt x="43200" y="0"/>
                    </a:moveTo>
                    <a:cubicBezTo>
                      <a:pt x="43200" y="11929"/>
                      <a:pt x="33529" y="21600"/>
                      <a:pt x="21600" y="21600"/>
                    </a:cubicBezTo>
                    <a:cubicBezTo>
                      <a:pt x="9670" y="21600"/>
                      <a:pt x="0" y="11929"/>
                      <a:pt x="0" y="0"/>
                    </a:cubicBezTo>
                  </a:path>
                  <a:path w="43200" h="21600" stroke="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40020" name="Line 25"/>
              <p:cNvSpPr/>
              <p:nvPr/>
            </p:nvSpPr>
            <p:spPr>
              <a:xfrm flipH="1">
                <a:off x="1032" y="1671"/>
                <a:ext cx="24" cy="1"/>
              </a:xfrm>
              <a:prstGeom prst="line">
                <a:avLst/>
              </a:prstGeom>
              <a:ln w="25400" cap="flat" cmpd="sng">
                <a:solidFill>
                  <a:srgbClr val="000080"/>
                </a:solidFill>
                <a:prstDash val="solid"/>
                <a:headEnd type="none" w="med" len="med"/>
                <a:tailEnd type="none" w="med" len="med"/>
              </a:ln>
            </p:spPr>
          </p:sp>
          <p:sp>
            <p:nvSpPr>
              <p:cNvPr id="40021" name="Freeform 26"/>
              <p:cNvSpPr/>
              <p:nvPr/>
            </p:nvSpPr>
            <p:spPr>
              <a:xfrm>
                <a:off x="1008" y="1647"/>
                <a:ext cx="48" cy="24"/>
              </a:xfrm>
              <a:custGeom>
                <a:avLst/>
                <a:gdLst/>
                <a:ahLst/>
                <a:cxnLst>
                  <a:cxn ang="0">
                    <a:pos x="48" y="24"/>
                  </a:cxn>
                  <a:cxn ang="0">
                    <a:pos x="48" y="24"/>
                  </a:cxn>
                  <a:cxn ang="0">
                    <a:pos x="48" y="12"/>
                  </a:cxn>
                  <a:cxn ang="0">
                    <a:pos x="36" y="0"/>
                  </a:cxn>
                  <a:cxn ang="0">
                    <a:pos x="24" y="0"/>
                  </a:cxn>
                  <a:cxn ang="0">
                    <a:pos x="12" y="0"/>
                  </a:cxn>
                  <a:cxn ang="0">
                    <a:pos x="6" y="12"/>
                  </a:cxn>
                  <a:cxn ang="0">
                    <a:pos x="0" y="24"/>
                  </a:cxn>
                  <a:cxn ang="0">
                    <a:pos x="24" y="24"/>
                  </a:cxn>
                  <a:cxn ang="0">
                    <a:pos x="48" y="24"/>
                  </a:cxn>
                </a:cxnLst>
                <a:pathLst>
                  <a:path w="48" h="24">
                    <a:moveTo>
                      <a:pt x="48" y="24"/>
                    </a:moveTo>
                    <a:lnTo>
                      <a:pt x="48" y="24"/>
                    </a:lnTo>
                    <a:lnTo>
                      <a:pt x="48" y="12"/>
                    </a:lnTo>
                    <a:lnTo>
                      <a:pt x="36" y="0"/>
                    </a:lnTo>
                    <a:lnTo>
                      <a:pt x="24" y="0"/>
                    </a:lnTo>
                    <a:lnTo>
                      <a:pt x="12" y="0"/>
                    </a:lnTo>
                    <a:lnTo>
                      <a:pt x="6" y="12"/>
                    </a:lnTo>
                    <a:lnTo>
                      <a:pt x="0" y="24"/>
                    </a:lnTo>
                    <a:lnTo>
                      <a:pt x="24" y="24"/>
                    </a:lnTo>
                    <a:lnTo>
                      <a:pt x="48" y="24"/>
                    </a:lnTo>
                    <a:close/>
                  </a:path>
                </a:pathLst>
              </a:custGeom>
              <a:solidFill>
                <a:srgbClr val="000000">
                  <a:alpha val="100000"/>
                </a:srgbClr>
              </a:solid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40022" name="Line 27"/>
              <p:cNvSpPr/>
              <p:nvPr/>
            </p:nvSpPr>
            <p:spPr>
              <a:xfrm>
                <a:off x="1032" y="1671"/>
                <a:ext cx="24" cy="1"/>
              </a:xfrm>
              <a:prstGeom prst="line">
                <a:avLst/>
              </a:prstGeom>
              <a:ln w="25400" cap="flat" cmpd="sng">
                <a:solidFill>
                  <a:srgbClr val="000080"/>
                </a:solidFill>
                <a:prstDash val="solid"/>
                <a:headEnd type="none" w="med" len="med"/>
                <a:tailEnd type="none" w="med" len="med"/>
              </a:ln>
            </p:spPr>
          </p:sp>
          <p:sp>
            <p:nvSpPr>
              <p:cNvPr id="40023" name="Arc 28"/>
              <p:cNvSpPr/>
              <p:nvPr/>
            </p:nvSpPr>
            <p:spPr>
              <a:xfrm>
                <a:off x="1008" y="1647"/>
                <a:ext cx="48" cy="24"/>
              </a:xfrm>
              <a:custGeom>
                <a:avLst/>
                <a:gdLst/>
                <a:ahLst/>
                <a:cxnLst>
                  <a:cxn ang="0">
                    <a:pos x="0" y="24"/>
                  </a:cxn>
                  <a:cxn ang="0">
                    <a:pos x="48" y="24"/>
                  </a:cxn>
                  <a:cxn ang="0">
                    <a:pos x="24" y="24"/>
                  </a:cxn>
                </a:cxnLst>
                <a:pathLst>
                  <a:path w="43200" h="21600" fill="none">
                    <a:moveTo>
                      <a:pt x="0" y="21600"/>
                    </a:moveTo>
                    <a:cubicBezTo>
                      <a:pt x="0" y="9670"/>
                      <a:pt x="9670" y="0"/>
                      <a:pt x="21600" y="0"/>
                    </a:cubicBezTo>
                    <a:cubicBezTo>
                      <a:pt x="33529" y="0"/>
                      <a:pt x="43200" y="9670"/>
                      <a:pt x="43200" y="21600"/>
                    </a:cubicBezTo>
                  </a:path>
                  <a:path w="43200" h="21600" stroke="0">
                    <a:moveTo>
                      <a:pt x="0" y="21600"/>
                    </a:moveTo>
                    <a:cubicBezTo>
                      <a:pt x="0" y="9670"/>
                      <a:pt x="9670" y="0"/>
                      <a:pt x="21600" y="0"/>
                    </a:cubicBezTo>
                    <a:cubicBezTo>
                      <a:pt x="33529" y="0"/>
                      <a:pt x="43200" y="9670"/>
                      <a:pt x="43200" y="21600"/>
                    </a:cubicBezTo>
                    <a:lnTo>
                      <a:pt x="21600" y="21600"/>
                    </a:lnTo>
                    <a:lnTo>
                      <a:pt x="0" y="21600"/>
                    </a:lnTo>
                    <a:close/>
                  </a:path>
                </a:pathLst>
              </a:custGeom>
              <a:no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40024" name="Line 29"/>
              <p:cNvSpPr/>
              <p:nvPr/>
            </p:nvSpPr>
            <p:spPr>
              <a:xfrm>
                <a:off x="1008" y="1671"/>
                <a:ext cx="24" cy="1"/>
              </a:xfrm>
              <a:prstGeom prst="line">
                <a:avLst/>
              </a:prstGeom>
              <a:ln w="25400" cap="flat" cmpd="sng">
                <a:solidFill>
                  <a:srgbClr val="000080"/>
                </a:solidFill>
                <a:prstDash val="solid"/>
                <a:headEnd type="none" w="med" len="med"/>
                <a:tailEnd type="none" w="med" len="med"/>
              </a:ln>
            </p:spPr>
          </p:sp>
          <p:sp>
            <p:nvSpPr>
              <p:cNvPr id="40025" name="Line 30"/>
              <p:cNvSpPr/>
              <p:nvPr/>
            </p:nvSpPr>
            <p:spPr>
              <a:xfrm>
                <a:off x="336" y="1611"/>
                <a:ext cx="366" cy="1"/>
              </a:xfrm>
              <a:prstGeom prst="line">
                <a:avLst/>
              </a:prstGeom>
              <a:ln w="25400" cap="flat" cmpd="sng">
                <a:solidFill>
                  <a:srgbClr val="000080"/>
                </a:solidFill>
                <a:prstDash val="solid"/>
                <a:headEnd type="none" w="med" len="med"/>
                <a:tailEnd type="none" w="med" len="med"/>
              </a:ln>
            </p:spPr>
          </p:sp>
          <p:sp>
            <p:nvSpPr>
              <p:cNvPr id="40026" name="Line 31"/>
              <p:cNvSpPr/>
              <p:nvPr/>
            </p:nvSpPr>
            <p:spPr>
              <a:xfrm>
                <a:off x="396" y="1659"/>
                <a:ext cx="246" cy="1"/>
              </a:xfrm>
              <a:prstGeom prst="line">
                <a:avLst/>
              </a:prstGeom>
              <a:ln w="25400" cap="flat" cmpd="sng">
                <a:solidFill>
                  <a:srgbClr val="000080"/>
                </a:solidFill>
                <a:prstDash val="solid"/>
                <a:headEnd type="none" w="med" len="med"/>
                <a:tailEnd type="none" w="med" len="med"/>
              </a:ln>
            </p:spPr>
          </p:sp>
          <p:sp>
            <p:nvSpPr>
              <p:cNvPr id="40027" name="Line 32"/>
              <p:cNvSpPr/>
              <p:nvPr/>
            </p:nvSpPr>
            <p:spPr>
              <a:xfrm>
                <a:off x="396" y="1659"/>
                <a:ext cx="1" cy="120"/>
              </a:xfrm>
              <a:prstGeom prst="line">
                <a:avLst/>
              </a:prstGeom>
              <a:ln w="25400" cap="flat" cmpd="sng">
                <a:solidFill>
                  <a:srgbClr val="000080"/>
                </a:solidFill>
                <a:prstDash val="solid"/>
                <a:headEnd type="none" w="med" len="med"/>
                <a:tailEnd type="none" w="med" len="med"/>
              </a:ln>
            </p:spPr>
          </p:sp>
          <p:sp>
            <p:nvSpPr>
              <p:cNvPr id="40028" name="Line 33"/>
              <p:cNvSpPr/>
              <p:nvPr/>
            </p:nvSpPr>
            <p:spPr>
              <a:xfrm>
                <a:off x="642" y="1659"/>
                <a:ext cx="1" cy="120"/>
              </a:xfrm>
              <a:prstGeom prst="line">
                <a:avLst/>
              </a:prstGeom>
              <a:ln w="25400" cap="flat" cmpd="sng">
                <a:solidFill>
                  <a:srgbClr val="000080"/>
                </a:solidFill>
                <a:prstDash val="solid"/>
                <a:headEnd type="none" w="med" len="med"/>
                <a:tailEnd type="none" w="med" len="med"/>
              </a:ln>
            </p:spPr>
          </p:sp>
          <p:sp>
            <p:nvSpPr>
              <p:cNvPr id="40029" name="Freeform 34"/>
              <p:cNvSpPr/>
              <p:nvPr/>
            </p:nvSpPr>
            <p:spPr>
              <a:xfrm>
                <a:off x="1800" y="1533"/>
                <a:ext cx="72" cy="90"/>
              </a:xfrm>
              <a:custGeom>
                <a:avLst/>
                <a:gdLst/>
                <a:ahLst/>
                <a:cxnLst>
                  <a:cxn ang="0">
                    <a:pos x="72" y="18"/>
                  </a:cxn>
                  <a:cxn ang="0">
                    <a:pos x="0" y="90"/>
                  </a:cxn>
                  <a:cxn ang="0">
                    <a:pos x="48" y="0"/>
                  </a:cxn>
                  <a:cxn ang="0">
                    <a:pos x="72" y="18"/>
                  </a:cxn>
                </a:cxnLst>
                <a:pathLst>
                  <a:path w="72" h="90">
                    <a:moveTo>
                      <a:pt x="72" y="18"/>
                    </a:moveTo>
                    <a:lnTo>
                      <a:pt x="0" y="90"/>
                    </a:lnTo>
                    <a:lnTo>
                      <a:pt x="48" y="0"/>
                    </a:lnTo>
                    <a:lnTo>
                      <a:pt x="72" y="18"/>
                    </a:lnTo>
                    <a:close/>
                  </a:path>
                </a:pathLst>
              </a:custGeom>
              <a:solidFill>
                <a:srgbClr val="000000">
                  <a:alpha val="100000"/>
                </a:srgbClr>
              </a:solid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40030" name="Freeform 35"/>
              <p:cNvSpPr/>
              <p:nvPr/>
            </p:nvSpPr>
            <p:spPr>
              <a:xfrm>
                <a:off x="1326" y="1467"/>
                <a:ext cx="120" cy="42"/>
              </a:xfrm>
              <a:custGeom>
                <a:avLst/>
                <a:gdLst/>
                <a:ahLst/>
                <a:cxnLst>
                  <a:cxn ang="0">
                    <a:pos x="0" y="0"/>
                  </a:cxn>
                  <a:cxn ang="0">
                    <a:pos x="120" y="18"/>
                  </a:cxn>
                  <a:cxn ang="0">
                    <a:pos x="0" y="42"/>
                  </a:cxn>
                  <a:cxn ang="0">
                    <a:pos x="0" y="0"/>
                  </a:cxn>
                </a:cxnLst>
                <a:pathLst>
                  <a:path w="120" h="42">
                    <a:moveTo>
                      <a:pt x="0" y="0"/>
                    </a:moveTo>
                    <a:lnTo>
                      <a:pt x="120" y="18"/>
                    </a:lnTo>
                    <a:lnTo>
                      <a:pt x="0" y="42"/>
                    </a:lnTo>
                    <a:lnTo>
                      <a:pt x="0" y="0"/>
                    </a:lnTo>
                    <a:close/>
                  </a:path>
                </a:pathLst>
              </a:custGeom>
              <a:solidFill>
                <a:srgbClr val="000000">
                  <a:alpha val="100000"/>
                </a:srgbClr>
              </a:solid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40031" name="Line 36"/>
              <p:cNvSpPr/>
              <p:nvPr/>
            </p:nvSpPr>
            <p:spPr>
              <a:xfrm>
                <a:off x="336" y="1365"/>
                <a:ext cx="366" cy="1"/>
              </a:xfrm>
              <a:prstGeom prst="line">
                <a:avLst/>
              </a:prstGeom>
              <a:ln w="25400" cap="flat" cmpd="sng">
                <a:solidFill>
                  <a:srgbClr val="000080"/>
                </a:solidFill>
                <a:prstDash val="solid"/>
                <a:headEnd type="none" w="med" len="med"/>
                <a:tailEnd type="none" w="med" len="med"/>
              </a:ln>
            </p:spPr>
          </p:sp>
          <p:sp>
            <p:nvSpPr>
              <p:cNvPr id="40032" name="Line 37"/>
              <p:cNvSpPr/>
              <p:nvPr/>
            </p:nvSpPr>
            <p:spPr>
              <a:xfrm>
                <a:off x="396" y="1191"/>
                <a:ext cx="1" cy="126"/>
              </a:xfrm>
              <a:prstGeom prst="line">
                <a:avLst/>
              </a:prstGeom>
              <a:ln w="25400" cap="flat" cmpd="sng">
                <a:solidFill>
                  <a:srgbClr val="000080"/>
                </a:solidFill>
                <a:prstDash val="solid"/>
                <a:headEnd type="none" w="med" len="med"/>
                <a:tailEnd type="none" w="med" len="med"/>
              </a:ln>
            </p:spPr>
          </p:sp>
          <p:sp>
            <p:nvSpPr>
              <p:cNvPr id="40033" name="Line 38"/>
              <p:cNvSpPr/>
              <p:nvPr/>
            </p:nvSpPr>
            <p:spPr>
              <a:xfrm>
                <a:off x="642" y="1191"/>
                <a:ext cx="1" cy="126"/>
              </a:xfrm>
              <a:prstGeom prst="line">
                <a:avLst/>
              </a:prstGeom>
              <a:ln w="25400" cap="flat" cmpd="sng">
                <a:solidFill>
                  <a:srgbClr val="000080"/>
                </a:solidFill>
                <a:prstDash val="solid"/>
                <a:headEnd type="none" w="med" len="med"/>
                <a:tailEnd type="none" w="med" len="med"/>
              </a:ln>
            </p:spPr>
          </p:sp>
          <p:sp>
            <p:nvSpPr>
              <p:cNvPr id="40034" name="Line 39"/>
              <p:cNvSpPr/>
              <p:nvPr/>
            </p:nvSpPr>
            <p:spPr>
              <a:xfrm>
                <a:off x="396" y="1317"/>
                <a:ext cx="246" cy="1"/>
              </a:xfrm>
              <a:prstGeom prst="line">
                <a:avLst/>
              </a:prstGeom>
              <a:ln w="25400" cap="flat" cmpd="sng">
                <a:solidFill>
                  <a:srgbClr val="000080"/>
                </a:solidFill>
                <a:prstDash val="solid"/>
                <a:headEnd type="none" w="med" len="med"/>
                <a:tailEnd type="none" w="med" len="med"/>
              </a:ln>
            </p:spPr>
          </p:sp>
          <p:sp>
            <p:nvSpPr>
              <p:cNvPr id="40035" name="Line 40"/>
              <p:cNvSpPr/>
              <p:nvPr/>
            </p:nvSpPr>
            <p:spPr>
              <a:xfrm flipV="1">
                <a:off x="1446" y="1119"/>
                <a:ext cx="1" cy="246"/>
              </a:xfrm>
              <a:prstGeom prst="line">
                <a:avLst/>
              </a:prstGeom>
              <a:ln w="25400" cap="flat" cmpd="sng">
                <a:solidFill>
                  <a:srgbClr val="000080"/>
                </a:solidFill>
                <a:prstDash val="solid"/>
                <a:headEnd type="none" w="med" len="med"/>
                <a:tailEnd type="none" w="med" len="med"/>
              </a:ln>
            </p:spPr>
          </p:sp>
          <p:sp>
            <p:nvSpPr>
              <p:cNvPr id="40036" name="Line 41"/>
              <p:cNvSpPr/>
              <p:nvPr/>
            </p:nvSpPr>
            <p:spPr>
              <a:xfrm>
                <a:off x="2106" y="1305"/>
                <a:ext cx="1" cy="366"/>
              </a:xfrm>
              <a:prstGeom prst="line">
                <a:avLst/>
              </a:prstGeom>
              <a:ln w="25400" cap="flat" cmpd="sng">
                <a:solidFill>
                  <a:srgbClr val="000080"/>
                </a:solidFill>
                <a:prstDash val="solid"/>
                <a:headEnd type="none" w="med" len="med"/>
                <a:tailEnd type="none" w="med" len="med"/>
              </a:ln>
            </p:spPr>
          </p:sp>
          <p:sp>
            <p:nvSpPr>
              <p:cNvPr id="40037" name="Rectangle 42"/>
              <p:cNvSpPr/>
              <p:nvPr/>
            </p:nvSpPr>
            <p:spPr>
              <a:xfrm>
                <a:off x="2472" y="1305"/>
                <a:ext cx="54" cy="366"/>
              </a:xfrm>
              <a:prstGeom prst="rect">
                <a:avLst/>
              </a:prstGeom>
              <a:noFill/>
              <a:ln w="25400" cap="flat" cmpd="sng">
                <a:solidFill>
                  <a:srgbClr val="000080"/>
                </a:solidFill>
                <a:prstDash val="solid"/>
                <a:miter/>
                <a:headEnd type="none" w="med" len="med"/>
                <a:tailEnd type="none" w="med" len="med"/>
              </a:ln>
            </p:spPr>
            <p:txBody>
              <a:bodyPr/>
              <a:p>
                <a:endParaRPr lang="zh-CN" altLang="en-US" dirty="0">
                  <a:solidFill>
                    <a:srgbClr val="000099"/>
                  </a:solidFill>
                  <a:latin typeface="Times New Roman" panose="02020603050405020304" pitchFamily="18" charset="0"/>
                </a:endParaRPr>
              </a:p>
            </p:txBody>
          </p:sp>
          <p:sp>
            <p:nvSpPr>
              <p:cNvPr id="40038" name="Line 43"/>
              <p:cNvSpPr/>
              <p:nvPr/>
            </p:nvSpPr>
            <p:spPr>
              <a:xfrm>
                <a:off x="2166" y="1659"/>
                <a:ext cx="1" cy="120"/>
              </a:xfrm>
              <a:prstGeom prst="line">
                <a:avLst/>
              </a:prstGeom>
              <a:ln w="25400" cap="flat" cmpd="sng">
                <a:solidFill>
                  <a:srgbClr val="000080"/>
                </a:solidFill>
                <a:prstDash val="solid"/>
                <a:headEnd type="none" w="med" len="med"/>
                <a:tailEnd type="none" w="med" len="med"/>
              </a:ln>
            </p:spPr>
          </p:sp>
          <p:sp>
            <p:nvSpPr>
              <p:cNvPr id="40039" name="Line 44"/>
              <p:cNvSpPr/>
              <p:nvPr/>
            </p:nvSpPr>
            <p:spPr>
              <a:xfrm>
                <a:off x="2412" y="1659"/>
                <a:ext cx="1" cy="120"/>
              </a:xfrm>
              <a:prstGeom prst="line">
                <a:avLst/>
              </a:prstGeom>
              <a:ln w="25400" cap="flat" cmpd="sng">
                <a:solidFill>
                  <a:srgbClr val="000080"/>
                </a:solidFill>
                <a:prstDash val="solid"/>
                <a:headEnd type="none" w="med" len="med"/>
                <a:tailEnd type="none" w="med" len="med"/>
              </a:ln>
            </p:spPr>
          </p:sp>
          <p:sp>
            <p:nvSpPr>
              <p:cNvPr id="40040" name="Line 45"/>
              <p:cNvSpPr/>
              <p:nvPr/>
            </p:nvSpPr>
            <p:spPr>
              <a:xfrm flipH="1">
                <a:off x="2166" y="1659"/>
                <a:ext cx="246" cy="1"/>
              </a:xfrm>
              <a:prstGeom prst="line">
                <a:avLst/>
              </a:prstGeom>
              <a:ln w="25400" cap="flat" cmpd="sng">
                <a:solidFill>
                  <a:srgbClr val="000080"/>
                </a:solidFill>
                <a:prstDash val="solid"/>
                <a:headEnd type="none" w="med" len="med"/>
                <a:tailEnd type="none" w="med" len="med"/>
              </a:ln>
            </p:spPr>
          </p:sp>
          <p:sp>
            <p:nvSpPr>
              <p:cNvPr id="40041" name="Line 46"/>
              <p:cNvSpPr/>
              <p:nvPr/>
            </p:nvSpPr>
            <p:spPr>
              <a:xfrm flipH="1">
                <a:off x="2106" y="1611"/>
                <a:ext cx="366" cy="1"/>
              </a:xfrm>
              <a:prstGeom prst="line">
                <a:avLst/>
              </a:prstGeom>
              <a:ln w="25400" cap="flat" cmpd="sng">
                <a:solidFill>
                  <a:srgbClr val="000080"/>
                </a:solidFill>
                <a:prstDash val="solid"/>
                <a:headEnd type="none" w="med" len="med"/>
                <a:tailEnd type="none" w="med" len="med"/>
              </a:ln>
            </p:spPr>
          </p:sp>
          <p:sp>
            <p:nvSpPr>
              <p:cNvPr id="40042" name="Line 47"/>
              <p:cNvSpPr/>
              <p:nvPr/>
            </p:nvSpPr>
            <p:spPr>
              <a:xfrm>
                <a:off x="2166" y="1191"/>
                <a:ext cx="1" cy="126"/>
              </a:xfrm>
              <a:prstGeom prst="line">
                <a:avLst/>
              </a:prstGeom>
              <a:ln w="25400" cap="flat" cmpd="sng">
                <a:solidFill>
                  <a:srgbClr val="000080"/>
                </a:solidFill>
                <a:prstDash val="solid"/>
                <a:headEnd type="none" w="med" len="med"/>
                <a:tailEnd type="none" w="med" len="med"/>
              </a:ln>
            </p:spPr>
          </p:sp>
          <p:sp>
            <p:nvSpPr>
              <p:cNvPr id="40043" name="Line 48"/>
              <p:cNvSpPr/>
              <p:nvPr/>
            </p:nvSpPr>
            <p:spPr>
              <a:xfrm>
                <a:off x="2412" y="1191"/>
                <a:ext cx="1" cy="126"/>
              </a:xfrm>
              <a:prstGeom prst="line">
                <a:avLst/>
              </a:prstGeom>
              <a:ln w="25400" cap="flat" cmpd="sng">
                <a:solidFill>
                  <a:srgbClr val="000080"/>
                </a:solidFill>
                <a:prstDash val="solid"/>
                <a:headEnd type="none" w="med" len="med"/>
                <a:tailEnd type="none" w="med" len="med"/>
              </a:ln>
            </p:spPr>
          </p:sp>
          <p:sp>
            <p:nvSpPr>
              <p:cNvPr id="40044" name="Line 49"/>
              <p:cNvSpPr/>
              <p:nvPr/>
            </p:nvSpPr>
            <p:spPr>
              <a:xfrm flipH="1">
                <a:off x="2166" y="1317"/>
                <a:ext cx="246" cy="1"/>
              </a:xfrm>
              <a:prstGeom prst="line">
                <a:avLst/>
              </a:prstGeom>
              <a:ln w="25400" cap="flat" cmpd="sng">
                <a:solidFill>
                  <a:srgbClr val="000080"/>
                </a:solidFill>
                <a:prstDash val="solid"/>
                <a:headEnd type="none" w="med" len="med"/>
                <a:tailEnd type="none" w="med" len="med"/>
              </a:ln>
            </p:spPr>
          </p:sp>
          <p:sp>
            <p:nvSpPr>
              <p:cNvPr id="40045" name="Line 50"/>
              <p:cNvSpPr/>
              <p:nvPr/>
            </p:nvSpPr>
            <p:spPr>
              <a:xfrm flipH="1">
                <a:off x="2106" y="1365"/>
                <a:ext cx="366" cy="1"/>
              </a:xfrm>
              <a:prstGeom prst="line">
                <a:avLst/>
              </a:prstGeom>
              <a:ln w="25400" cap="flat" cmpd="sng">
                <a:solidFill>
                  <a:srgbClr val="000080"/>
                </a:solidFill>
                <a:prstDash val="solid"/>
                <a:headEnd type="none" w="med" len="med"/>
                <a:tailEnd type="none" w="med" len="med"/>
              </a:ln>
            </p:spPr>
          </p:sp>
          <p:sp>
            <p:nvSpPr>
              <p:cNvPr id="40046" name="Line 51"/>
              <p:cNvSpPr/>
              <p:nvPr/>
            </p:nvSpPr>
            <p:spPr>
              <a:xfrm flipV="1">
                <a:off x="2220" y="1191"/>
                <a:ext cx="120" cy="126"/>
              </a:xfrm>
              <a:prstGeom prst="line">
                <a:avLst/>
              </a:prstGeom>
              <a:ln w="25400" cap="flat" cmpd="sng">
                <a:solidFill>
                  <a:srgbClr val="000080"/>
                </a:solidFill>
                <a:prstDash val="solid"/>
                <a:headEnd type="none" w="med" len="med"/>
                <a:tailEnd type="none" w="med" len="med"/>
              </a:ln>
            </p:spPr>
          </p:sp>
          <p:sp>
            <p:nvSpPr>
              <p:cNvPr id="40047" name="Line 52"/>
              <p:cNvSpPr/>
              <p:nvPr/>
            </p:nvSpPr>
            <p:spPr>
              <a:xfrm flipV="1">
                <a:off x="2166" y="1191"/>
                <a:ext cx="90" cy="90"/>
              </a:xfrm>
              <a:prstGeom prst="line">
                <a:avLst/>
              </a:prstGeom>
              <a:ln w="25400" cap="flat" cmpd="sng">
                <a:solidFill>
                  <a:srgbClr val="000080"/>
                </a:solidFill>
                <a:prstDash val="solid"/>
                <a:headEnd type="none" w="med" len="med"/>
                <a:tailEnd type="none" w="med" len="med"/>
              </a:ln>
            </p:spPr>
          </p:sp>
          <p:sp>
            <p:nvSpPr>
              <p:cNvPr id="40048" name="Line 53"/>
              <p:cNvSpPr/>
              <p:nvPr/>
            </p:nvSpPr>
            <p:spPr>
              <a:xfrm flipV="1">
                <a:off x="2166" y="1191"/>
                <a:ext cx="6" cy="6"/>
              </a:xfrm>
              <a:prstGeom prst="line">
                <a:avLst/>
              </a:prstGeom>
              <a:ln w="25400" cap="flat" cmpd="sng">
                <a:solidFill>
                  <a:srgbClr val="000080"/>
                </a:solidFill>
                <a:prstDash val="solid"/>
                <a:headEnd type="none" w="med" len="med"/>
                <a:tailEnd type="none" w="med" len="med"/>
              </a:ln>
            </p:spPr>
          </p:sp>
          <p:sp>
            <p:nvSpPr>
              <p:cNvPr id="40049" name="Line 54"/>
              <p:cNvSpPr/>
              <p:nvPr/>
            </p:nvSpPr>
            <p:spPr>
              <a:xfrm flipV="1">
                <a:off x="2304" y="1209"/>
                <a:ext cx="108" cy="108"/>
              </a:xfrm>
              <a:prstGeom prst="line">
                <a:avLst/>
              </a:prstGeom>
              <a:ln w="25400" cap="flat" cmpd="sng">
                <a:solidFill>
                  <a:srgbClr val="000080"/>
                </a:solidFill>
                <a:prstDash val="solid"/>
                <a:headEnd type="none" w="med" len="med"/>
                <a:tailEnd type="none" w="med" len="med"/>
              </a:ln>
            </p:spPr>
          </p:sp>
          <p:sp>
            <p:nvSpPr>
              <p:cNvPr id="40050" name="Line 55"/>
              <p:cNvSpPr/>
              <p:nvPr/>
            </p:nvSpPr>
            <p:spPr>
              <a:xfrm flipV="1">
                <a:off x="2394" y="1293"/>
                <a:ext cx="18" cy="24"/>
              </a:xfrm>
              <a:prstGeom prst="line">
                <a:avLst/>
              </a:prstGeom>
              <a:ln w="25400" cap="flat" cmpd="sng">
                <a:solidFill>
                  <a:srgbClr val="000080"/>
                </a:solidFill>
                <a:prstDash val="solid"/>
                <a:headEnd type="none" w="med" len="med"/>
                <a:tailEnd type="none" w="med" len="med"/>
              </a:ln>
            </p:spPr>
          </p:sp>
          <p:sp>
            <p:nvSpPr>
              <p:cNvPr id="40051" name="Line 56"/>
              <p:cNvSpPr/>
              <p:nvPr/>
            </p:nvSpPr>
            <p:spPr>
              <a:xfrm flipV="1">
                <a:off x="2190" y="1659"/>
                <a:ext cx="120" cy="120"/>
              </a:xfrm>
              <a:prstGeom prst="line">
                <a:avLst/>
              </a:prstGeom>
              <a:ln w="25400" cap="flat" cmpd="sng">
                <a:solidFill>
                  <a:srgbClr val="000080"/>
                </a:solidFill>
                <a:prstDash val="solid"/>
                <a:headEnd type="none" w="med" len="med"/>
                <a:tailEnd type="none" w="med" len="med"/>
              </a:ln>
            </p:spPr>
          </p:sp>
          <p:sp>
            <p:nvSpPr>
              <p:cNvPr id="40052" name="Line 57"/>
              <p:cNvSpPr/>
              <p:nvPr/>
            </p:nvSpPr>
            <p:spPr>
              <a:xfrm flipV="1">
                <a:off x="2166" y="1659"/>
                <a:ext cx="60" cy="54"/>
              </a:xfrm>
              <a:prstGeom prst="line">
                <a:avLst/>
              </a:prstGeom>
              <a:ln w="25400" cap="flat" cmpd="sng">
                <a:solidFill>
                  <a:srgbClr val="000080"/>
                </a:solidFill>
                <a:prstDash val="solid"/>
                <a:headEnd type="none" w="med" len="med"/>
                <a:tailEnd type="none" w="med" len="med"/>
              </a:ln>
            </p:spPr>
          </p:sp>
          <p:sp>
            <p:nvSpPr>
              <p:cNvPr id="40053" name="Line 58"/>
              <p:cNvSpPr/>
              <p:nvPr/>
            </p:nvSpPr>
            <p:spPr>
              <a:xfrm flipV="1">
                <a:off x="2274" y="1659"/>
                <a:ext cx="120" cy="120"/>
              </a:xfrm>
              <a:prstGeom prst="line">
                <a:avLst/>
              </a:prstGeom>
              <a:ln w="25400" cap="flat" cmpd="sng">
                <a:solidFill>
                  <a:srgbClr val="000080"/>
                </a:solidFill>
                <a:prstDash val="solid"/>
                <a:headEnd type="none" w="med" len="med"/>
                <a:tailEnd type="none" w="med" len="med"/>
              </a:ln>
            </p:spPr>
          </p:sp>
          <p:sp>
            <p:nvSpPr>
              <p:cNvPr id="40054" name="Line 59"/>
              <p:cNvSpPr/>
              <p:nvPr/>
            </p:nvSpPr>
            <p:spPr>
              <a:xfrm flipV="1">
                <a:off x="2358" y="1725"/>
                <a:ext cx="54" cy="54"/>
              </a:xfrm>
              <a:prstGeom prst="line">
                <a:avLst/>
              </a:prstGeom>
              <a:ln w="25400" cap="flat" cmpd="sng">
                <a:solidFill>
                  <a:srgbClr val="000080"/>
                </a:solidFill>
                <a:prstDash val="solid"/>
                <a:headEnd type="none" w="med" len="med"/>
                <a:tailEnd type="none" w="med" len="med"/>
              </a:ln>
            </p:spPr>
          </p:sp>
          <p:sp>
            <p:nvSpPr>
              <p:cNvPr id="40055" name="Line 60"/>
              <p:cNvSpPr/>
              <p:nvPr/>
            </p:nvSpPr>
            <p:spPr>
              <a:xfrm flipV="1">
                <a:off x="492" y="1191"/>
                <a:ext cx="120" cy="126"/>
              </a:xfrm>
              <a:prstGeom prst="line">
                <a:avLst/>
              </a:prstGeom>
              <a:ln w="25400" cap="flat" cmpd="sng">
                <a:solidFill>
                  <a:srgbClr val="000080"/>
                </a:solidFill>
                <a:prstDash val="solid"/>
                <a:headEnd type="none" w="med" len="med"/>
                <a:tailEnd type="none" w="med" len="med"/>
              </a:ln>
            </p:spPr>
          </p:sp>
          <p:sp>
            <p:nvSpPr>
              <p:cNvPr id="40056" name="Line 61"/>
              <p:cNvSpPr/>
              <p:nvPr/>
            </p:nvSpPr>
            <p:spPr>
              <a:xfrm flipV="1">
                <a:off x="408" y="1191"/>
                <a:ext cx="120" cy="126"/>
              </a:xfrm>
              <a:prstGeom prst="line">
                <a:avLst/>
              </a:prstGeom>
              <a:ln w="25400" cap="flat" cmpd="sng">
                <a:solidFill>
                  <a:srgbClr val="000080"/>
                </a:solidFill>
                <a:prstDash val="solid"/>
                <a:headEnd type="none" w="med" len="med"/>
                <a:tailEnd type="none" w="med" len="med"/>
              </a:ln>
            </p:spPr>
          </p:sp>
          <p:sp>
            <p:nvSpPr>
              <p:cNvPr id="40057" name="Line 62"/>
              <p:cNvSpPr/>
              <p:nvPr/>
            </p:nvSpPr>
            <p:spPr>
              <a:xfrm flipV="1">
                <a:off x="396" y="1191"/>
                <a:ext cx="48" cy="48"/>
              </a:xfrm>
              <a:prstGeom prst="line">
                <a:avLst/>
              </a:prstGeom>
              <a:ln w="25400" cap="flat" cmpd="sng">
                <a:solidFill>
                  <a:srgbClr val="000080"/>
                </a:solidFill>
                <a:prstDash val="solid"/>
                <a:headEnd type="none" w="med" len="med"/>
                <a:tailEnd type="none" w="med" len="med"/>
              </a:ln>
            </p:spPr>
          </p:sp>
          <p:sp>
            <p:nvSpPr>
              <p:cNvPr id="40058" name="Line 63"/>
              <p:cNvSpPr/>
              <p:nvPr/>
            </p:nvSpPr>
            <p:spPr>
              <a:xfrm flipV="1">
                <a:off x="576" y="1251"/>
                <a:ext cx="66" cy="66"/>
              </a:xfrm>
              <a:prstGeom prst="line">
                <a:avLst/>
              </a:prstGeom>
              <a:ln w="25400" cap="flat" cmpd="sng">
                <a:solidFill>
                  <a:srgbClr val="000080"/>
                </a:solidFill>
                <a:prstDash val="solid"/>
                <a:headEnd type="none" w="med" len="med"/>
                <a:tailEnd type="none" w="med" len="med"/>
              </a:ln>
            </p:spPr>
          </p:sp>
          <p:sp>
            <p:nvSpPr>
              <p:cNvPr id="40059" name="Line 64"/>
              <p:cNvSpPr/>
              <p:nvPr/>
            </p:nvSpPr>
            <p:spPr>
              <a:xfrm flipV="1">
                <a:off x="462" y="1659"/>
                <a:ext cx="120" cy="120"/>
              </a:xfrm>
              <a:prstGeom prst="line">
                <a:avLst/>
              </a:prstGeom>
              <a:ln w="25400" cap="flat" cmpd="sng">
                <a:solidFill>
                  <a:srgbClr val="000080"/>
                </a:solidFill>
                <a:prstDash val="solid"/>
                <a:headEnd type="none" w="med" len="med"/>
                <a:tailEnd type="none" w="med" len="med"/>
              </a:ln>
            </p:spPr>
          </p:sp>
          <p:sp>
            <p:nvSpPr>
              <p:cNvPr id="40060" name="Line 65"/>
              <p:cNvSpPr/>
              <p:nvPr/>
            </p:nvSpPr>
            <p:spPr>
              <a:xfrm flipV="1">
                <a:off x="396" y="1659"/>
                <a:ext cx="102" cy="96"/>
              </a:xfrm>
              <a:prstGeom prst="line">
                <a:avLst/>
              </a:prstGeom>
              <a:ln w="25400" cap="flat" cmpd="sng">
                <a:solidFill>
                  <a:srgbClr val="000080"/>
                </a:solidFill>
                <a:prstDash val="solid"/>
                <a:headEnd type="none" w="med" len="med"/>
                <a:tailEnd type="none" w="med" len="med"/>
              </a:ln>
            </p:spPr>
          </p:sp>
          <p:sp>
            <p:nvSpPr>
              <p:cNvPr id="40061" name="Line 66"/>
              <p:cNvSpPr/>
              <p:nvPr/>
            </p:nvSpPr>
            <p:spPr>
              <a:xfrm flipV="1">
                <a:off x="396" y="1659"/>
                <a:ext cx="12" cy="12"/>
              </a:xfrm>
              <a:prstGeom prst="line">
                <a:avLst/>
              </a:prstGeom>
              <a:ln w="25400" cap="flat" cmpd="sng">
                <a:solidFill>
                  <a:srgbClr val="000080"/>
                </a:solidFill>
                <a:prstDash val="solid"/>
                <a:headEnd type="none" w="med" len="med"/>
                <a:tailEnd type="none" w="med" len="med"/>
              </a:ln>
            </p:spPr>
          </p:sp>
          <p:sp>
            <p:nvSpPr>
              <p:cNvPr id="40062" name="Line 67"/>
              <p:cNvSpPr/>
              <p:nvPr/>
            </p:nvSpPr>
            <p:spPr>
              <a:xfrm flipV="1">
                <a:off x="546" y="1683"/>
                <a:ext cx="96" cy="96"/>
              </a:xfrm>
              <a:prstGeom prst="line">
                <a:avLst/>
              </a:prstGeom>
              <a:ln w="25400" cap="flat" cmpd="sng">
                <a:solidFill>
                  <a:srgbClr val="000080"/>
                </a:solidFill>
                <a:prstDash val="solid"/>
                <a:headEnd type="none" w="med" len="med"/>
                <a:tailEnd type="none" w="med" len="med"/>
              </a:ln>
            </p:spPr>
          </p:sp>
          <p:sp>
            <p:nvSpPr>
              <p:cNvPr id="40063" name="Line 68"/>
              <p:cNvSpPr/>
              <p:nvPr/>
            </p:nvSpPr>
            <p:spPr>
              <a:xfrm flipV="1">
                <a:off x="630" y="1773"/>
                <a:ext cx="12" cy="6"/>
              </a:xfrm>
              <a:prstGeom prst="line">
                <a:avLst/>
              </a:prstGeom>
              <a:ln w="25400" cap="flat" cmpd="sng">
                <a:solidFill>
                  <a:srgbClr val="000080"/>
                </a:solidFill>
                <a:prstDash val="solid"/>
                <a:headEnd type="none" w="med" len="med"/>
                <a:tailEnd type="none" w="med" len="med"/>
              </a:ln>
            </p:spPr>
          </p:sp>
          <p:sp>
            <p:nvSpPr>
              <p:cNvPr id="40064" name="Line 69"/>
              <p:cNvSpPr/>
              <p:nvPr/>
            </p:nvSpPr>
            <p:spPr>
              <a:xfrm>
                <a:off x="156" y="1485"/>
                <a:ext cx="2514" cy="1"/>
              </a:xfrm>
              <a:prstGeom prst="line">
                <a:avLst/>
              </a:prstGeom>
              <a:ln w="12700" cap="flat" cmpd="sng">
                <a:solidFill>
                  <a:srgbClr val="000000"/>
                </a:solidFill>
                <a:prstDash val="lgDashDot"/>
                <a:headEnd type="none" w="med" len="med"/>
                <a:tailEnd type="none" w="med" len="med"/>
              </a:ln>
            </p:spPr>
          </p:sp>
        </p:grpSp>
      </p:grpSp>
      <p:grpSp>
        <p:nvGrpSpPr>
          <p:cNvPr id="199750" name="Group 70"/>
          <p:cNvGrpSpPr/>
          <p:nvPr/>
        </p:nvGrpSpPr>
        <p:grpSpPr>
          <a:xfrm>
            <a:off x="5000625" y="1776413"/>
            <a:ext cx="3876675" cy="1314450"/>
            <a:chOff x="3150" y="1119"/>
            <a:chExt cx="2442" cy="828"/>
          </a:xfrm>
        </p:grpSpPr>
        <p:sp>
          <p:nvSpPr>
            <p:cNvPr id="39952" name="Line 71"/>
            <p:cNvSpPr/>
            <p:nvPr/>
          </p:nvSpPr>
          <p:spPr>
            <a:xfrm flipH="1">
              <a:off x="5028" y="1365"/>
              <a:ext cx="366" cy="1"/>
            </a:xfrm>
            <a:prstGeom prst="line">
              <a:avLst/>
            </a:prstGeom>
            <a:ln w="25400" cap="flat" cmpd="sng">
              <a:solidFill>
                <a:srgbClr val="000080"/>
              </a:solidFill>
              <a:prstDash val="solid"/>
              <a:headEnd type="none" w="med" len="med"/>
              <a:tailEnd type="none" w="med" len="med"/>
            </a:ln>
          </p:spPr>
        </p:sp>
        <p:sp>
          <p:nvSpPr>
            <p:cNvPr id="39953" name="Line 72"/>
            <p:cNvSpPr/>
            <p:nvPr/>
          </p:nvSpPr>
          <p:spPr>
            <a:xfrm flipH="1">
              <a:off x="5088" y="1317"/>
              <a:ext cx="246" cy="1"/>
            </a:xfrm>
            <a:prstGeom prst="line">
              <a:avLst/>
            </a:prstGeom>
            <a:ln w="25400" cap="flat" cmpd="sng">
              <a:solidFill>
                <a:srgbClr val="000080"/>
              </a:solidFill>
              <a:prstDash val="solid"/>
              <a:headEnd type="none" w="med" len="med"/>
              <a:tailEnd type="none" w="med" len="med"/>
            </a:ln>
          </p:spPr>
        </p:sp>
        <p:sp>
          <p:nvSpPr>
            <p:cNvPr id="39954" name="Line 73"/>
            <p:cNvSpPr/>
            <p:nvPr/>
          </p:nvSpPr>
          <p:spPr>
            <a:xfrm flipH="1">
              <a:off x="5028" y="1611"/>
              <a:ext cx="366" cy="1"/>
            </a:xfrm>
            <a:prstGeom prst="line">
              <a:avLst/>
            </a:prstGeom>
            <a:ln w="25400" cap="flat" cmpd="sng">
              <a:solidFill>
                <a:srgbClr val="000080"/>
              </a:solidFill>
              <a:prstDash val="solid"/>
              <a:headEnd type="none" w="med" len="med"/>
              <a:tailEnd type="none" w="med" len="med"/>
            </a:ln>
          </p:spPr>
        </p:sp>
        <p:sp>
          <p:nvSpPr>
            <p:cNvPr id="39955" name="Line 74"/>
            <p:cNvSpPr/>
            <p:nvPr/>
          </p:nvSpPr>
          <p:spPr>
            <a:xfrm flipH="1">
              <a:off x="5088" y="1659"/>
              <a:ext cx="246" cy="1"/>
            </a:xfrm>
            <a:prstGeom prst="line">
              <a:avLst/>
            </a:prstGeom>
            <a:ln w="25400" cap="flat" cmpd="sng">
              <a:solidFill>
                <a:srgbClr val="000080"/>
              </a:solidFill>
              <a:prstDash val="solid"/>
              <a:headEnd type="none" w="med" len="med"/>
              <a:tailEnd type="none" w="med" len="med"/>
            </a:ln>
          </p:spPr>
        </p:sp>
        <p:sp>
          <p:nvSpPr>
            <p:cNvPr id="39956" name="Line 75"/>
            <p:cNvSpPr/>
            <p:nvPr/>
          </p:nvSpPr>
          <p:spPr>
            <a:xfrm flipV="1">
              <a:off x="5088" y="1191"/>
              <a:ext cx="6" cy="6"/>
            </a:xfrm>
            <a:prstGeom prst="line">
              <a:avLst/>
            </a:prstGeom>
            <a:ln w="25400" cap="flat" cmpd="sng">
              <a:solidFill>
                <a:srgbClr val="000080"/>
              </a:solidFill>
              <a:prstDash val="solid"/>
              <a:headEnd type="none" w="med" len="med"/>
              <a:tailEnd type="none" w="med" len="med"/>
            </a:ln>
          </p:spPr>
        </p:sp>
        <p:sp>
          <p:nvSpPr>
            <p:cNvPr id="39957" name="Freeform 76"/>
            <p:cNvSpPr/>
            <p:nvPr/>
          </p:nvSpPr>
          <p:spPr>
            <a:xfrm>
              <a:off x="4350" y="1365"/>
              <a:ext cx="42" cy="120"/>
            </a:xfrm>
            <a:custGeom>
              <a:avLst/>
              <a:gdLst/>
              <a:ahLst/>
              <a:cxnLst>
                <a:cxn ang="0">
                  <a:pos x="42" y="0"/>
                </a:cxn>
                <a:cxn ang="0">
                  <a:pos x="18" y="120"/>
                </a:cxn>
                <a:cxn ang="0">
                  <a:pos x="0" y="0"/>
                </a:cxn>
                <a:cxn ang="0">
                  <a:pos x="42" y="0"/>
                </a:cxn>
              </a:cxnLst>
              <a:pathLst>
                <a:path w="42" h="120">
                  <a:moveTo>
                    <a:pt x="42" y="0"/>
                  </a:moveTo>
                  <a:lnTo>
                    <a:pt x="18" y="120"/>
                  </a:lnTo>
                  <a:lnTo>
                    <a:pt x="0" y="0"/>
                  </a:lnTo>
                  <a:lnTo>
                    <a:pt x="42" y="0"/>
                  </a:lnTo>
                  <a:close/>
                </a:path>
              </a:pathLst>
            </a:custGeom>
            <a:solidFill>
              <a:srgbClr val="000000">
                <a:alpha val="100000"/>
              </a:srgbClr>
            </a:solid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39958" name="Freeform 77"/>
            <p:cNvSpPr/>
            <p:nvPr/>
          </p:nvSpPr>
          <p:spPr>
            <a:xfrm>
              <a:off x="4590" y="1269"/>
              <a:ext cx="216" cy="354"/>
            </a:xfrm>
            <a:custGeom>
              <a:avLst/>
              <a:gdLst/>
              <a:ahLst/>
              <a:cxnLst>
                <a:cxn ang="0">
                  <a:pos x="0" y="18"/>
                </a:cxn>
                <a:cxn ang="0">
                  <a:pos x="66" y="0"/>
                </a:cxn>
                <a:cxn ang="0">
                  <a:pos x="108" y="0"/>
                </a:cxn>
                <a:cxn ang="0">
                  <a:pos x="150" y="18"/>
                </a:cxn>
                <a:cxn ang="0">
                  <a:pos x="180" y="42"/>
                </a:cxn>
                <a:cxn ang="0">
                  <a:pos x="204" y="84"/>
                </a:cxn>
                <a:cxn ang="0">
                  <a:pos x="216" y="132"/>
                </a:cxn>
                <a:cxn ang="0">
                  <a:pos x="216" y="186"/>
                </a:cxn>
                <a:cxn ang="0">
                  <a:pos x="186" y="288"/>
                </a:cxn>
                <a:cxn ang="0">
                  <a:pos x="132" y="354"/>
                </a:cxn>
              </a:cxnLst>
              <a:pathLst>
                <a:path w="216" h="354">
                  <a:moveTo>
                    <a:pt x="0" y="18"/>
                  </a:moveTo>
                  <a:lnTo>
                    <a:pt x="66" y="0"/>
                  </a:lnTo>
                  <a:lnTo>
                    <a:pt x="108" y="0"/>
                  </a:lnTo>
                  <a:lnTo>
                    <a:pt x="150" y="18"/>
                  </a:lnTo>
                  <a:lnTo>
                    <a:pt x="180" y="42"/>
                  </a:lnTo>
                  <a:lnTo>
                    <a:pt x="204" y="84"/>
                  </a:lnTo>
                  <a:lnTo>
                    <a:pt x="216" y="132"/>
                  </a:lnTo>
                  <a:lnTo>
                    <a:pt x="216" y="186"/>
                  </a:lnTo>
                  <a:lnTo>
                    <a:pt x="186" y="288"/>
                  </a:lnTo>
                  <a:lnTo>
                    <a:pt x="132" y="354"/>
                  </a:lnTo>
                </a:path>
              </a:pathLst>
            </a:custGeom>
            <a:no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39959" name="Line 78"/>
            <p:cNvSpPr/>
            <p:nvPr/>
          </p:nvSpPr>
          <p:spPr>
            <a:xfrm>
              <a:off x="5028" y="1305"/>
              <a:ext cx="1" cy="366"/>
            </a:xfrm>
            <a:prstGeom prst="line">
              <a:avLst/>
            </a:prstGeom>
            <a:ln w="25400" cap="flat" cmpd="sng">
              <a:solidFill>
                <a:srgbClr val="000080"/>
              </a:solidFill>
              <a:prstDash val="solid"/>
              <a:headEnd type="none" w="med" len="med"/>
              <a:tailEnd type="none" w="med" len="med"/>
            </a:ln>
          </p:spPr>
        </p:sp>
        <p:sp>
          <p:nvSpPr>
            <p:cNvPr id="39960" name="Line 79"/>
            <p:cNvSpPr/>
            <p:nvPr/>
          </p:nvSpPr>
          <p:spPr>
            <a:xfrm>
              <a:off x="3624" y="1305"/>
              <a:ext cx="1" cy="366"/>
            </a:xfrm>
            <a:prstGeom prst="line">
              <a:avLst/>
            </a:prstGeom>
            <a:ln w="25400" cap="flat" cmpd="sng">
              <a:solidFill>
                <a:srgbClr val="000080"/>
              </a:solidFill>
              <a:prstDash val="solid"/>
              <a:headEnd type="none" w="med" len="med"/>
              <a:tailEnd type="none" w="med" len="med"/>
            </a:ln>
          </p:spPr>
        </p:sp>
        <p:sp>
          <p:nvSpPr>
            <p:cNvPr id="39961" name="Line 80"/>
            <p:cNvSpPr/>
            <p:nvPr/>
          </p:nvSpPr>
          <p:spPr>
            <a:xfrm flipV="1">
              <a:off x="3258" y="1365"/>
              <a:ext cx="1" cy="246"/>
            </a:xfrm>
            <a:prstGeom prst="line">
              <a:avLst/>
            </a:prstGeom>
            <a:ln w="25400" cap="flat" cmpd="sng">
              <a:solidFill>
                <a:srgbClr val="000080"/>
              </a:solidFill>
              <a:prstDash val="solid"/>
              <a:headEnd type="none" w="med" len="med"/>
              <a:tailEnd type="none" w="med" len="med"/>
            </a:ln>
          </p:spPr>
        </p:sp>
        <p:sp>
          <p:nvSpPr>
            <p:cNvPr id="39962" name="Line 81"/>
            <p:cNvSpPr/>
            <p:nvPr/>
          </p:nvSpPr>
          <p:spPr>
            <a:xfrm>
              <a:off x="3258" y="1611"/>
              <a:ext cx="366" cy="1"/>
            </a:xfrm>
            <a:prstGeom prst="line">
              <a:avLst/>
            </a:prstGeom>
            <a:ln w="25400" cap="flat" cmpd="sng">
              <a:solidFill>
                <a:srgbClr val="000080"/>
              </a:solidFill>
              <a:prstDash val="solid"/>
              <a:headEnd type="none" w="med" len="med"/>
              <a:tailEnd type="none" w="med" len="med"/>
            </a:ln>
          </p:spPr>
        </p:sp>
        <p:sp>
          <p:nvSpPr>
            <p:cNvPr id="39963" name="Line 82"/>
            <p:cNvSpPr/>
            <p:nvPr/>
          </p:nvSpPr>
          <p:spPr>
            <a:xfrm>
              <a:off x="3318" y="1659"/>
              <a:ext cx="246" cy="1"/>
            </a:xfrm>
            <a:prstGeom prst="line">
              <a:avLst/>
            </a:prstGeom>
            <a:ln w="25400" cap="flat" cmpd="sng">
              <a:solidFill>
                <a:srgbClr val="000080"/>
              </a:solidFill>
              <a:prstDash val="solid"/>
              <a:headEnd type="none" w="med" len="med"/>
              <a:tailEnd type="none" w="med" len="med"/>
            </a:ln>
          </p:spPr>
        </p:sp>
        <p:sp>
          <p:nvSpPr>
            <p:cNvPr id="39964" name="Line 83"/>
            <p:cNvSpPr/>
            <p:nvPr/>
          </p:nvSpPr>
          <p:spPr>
            <a:xfrm>
              <a:off x="3318" y="1659"/>
              <a:ext cx="1" cy="120"/>
            </a:xfrm>
            <a:prstGeom prst="line">
              <a:avLst/>
            </a:prstGeom>
            <a:ln w="25400" cap="flat" cmpd="sng">
              <a:solidFill>
                <a:srgbClr val="000080"/>
              </a:solidFill>
              <a:prstDash val="solid"/>
              <a:headEnd type="none" w="med" len="med"/>
              <a:tailEnd type="none" w="med" len="med"/>
            </a:ln>
          </p:spPr>
        </p:sp>
        <p:sp>
          <p:nvSpPr>
            <p:cNvPr id="39965" name="Rectangle 84"/>
            <p:cNvSpPr/>
            <p:nvPr/>
          </p:nvSpPr>
          <p:spPr>
            <a:xfrm>
              <a:off x="4542" y="1755"/>
              <a:ext cx="80" cy="192"/>
            </a:xfrm>
            <a:prstGeom prst="rect">
              <a:avLst/>
            </a:prstGeom>
            <a:noFill/>
            <a:ln w="9525">
              <a:noFill/>
            </a:ln>
          </p:spPr>
          <p:txBody>
            <a:bodyPr wrap="none" lIns="0" tIns="0" rIns="0" bIns="0">
              <a:spAutoFit/>
            </a:bodyPr>
            <a:p>
              <a:pPr algn="l"/>
              <a:r>
                <a:rPr lang="en-US" altLang="zh-CN" sz="2000" b="0" i="1" dirty="0">
                  <a:solidFill>
                    <a:srgbClr val="000099"/>
                  </a:solidFill>
                  <a:latin typeface="Times New Roman" panose="02020603050405020304" pitchFamily="18" charset="0"/>
                </a:rPr>
                <a:t>a</a:t>
              </a:r>
              <a:endParaRPr lang="en-US" altLang="zh-CN" sz="2000" b="0" i="1" dirty="0">
                <a:solidFill>
                  <a:srgbClr val="000099"/>
                </a:solidFill>
                <a:latin typeface="Times New Roman" panose="02020603050405020304" pitchFamily="18" charset="0"/>
              </a:endParaRPr>
            </a:p>
          </p:txBody>
        </p:sp>
        <p:sp>
          <p:nvSpPr>
            <p:cNvPr id="39966" name="Line 85"/>
            <p:cNvSpPr/>
            <p:nvPr/>
          </p:nvSpPr>
          <p:spPr>
            <a:xfrm>
              <a:off x="4440" y="1671"/>
              <a:ext cx="84" cy="132"/>
            </a:xfrm>
            <a:prstGeom prst="line">
              <a:avLst/>
            </a:prstGeom>
            <a:ln w="25400" cap="flat" cmpd="sng">
              <a:solidFill>
                <a:srgbClr val="000080"/>
              </a:solidFill>
              <a:prstDash val="solid"/>
              <a:headEnd type="none" w="med" len="med"/>
              <a:tailEnd type="none" w="med" len="med"/>
            </a:ln>
          </p:spPr>
        </p:sp>
        <p:sp>
          <p:nvSpPr>
            <p:cNvPr id="39967" name="Line 86"/>
            <p:cNvSpPr/>
            <p:nvPr/>
          </p:nvSpPr>
          <p:spPr>
            <a:xfrm>
              <a:off x="3624" y="1671"/>
              <a:ext cx="1404" cy="1"/>
            </a:xfrm>
            <a:prstGeom prst="line">
              <a:avLst/>
            </a:prstGeom>
            <a:ln w="25400" cap="flat" cmpd="sng">
              <a:solidFill>
                <a:srgbClr val="000080"/>
              </a:solidFill>
              <a:prstDash val="solid"/>
              <a:headEnd type="none" w="med" len="med"/>
              <a:tailEnd type="none" w="med" len="med"/>
            </a:ln>
          </p:spPr>
        </p:sp>
        <p:sp>
          <p:nvSpPr>
            <p:cNvPr id="39968" name="Line 87"/>
            <p:cNvSpPr/>
            <p:nvPr/>
          </p:nvSpPr>
          <p:spPr>
            <a:xfrm>
              <a:off x="3564" y="1659"/>
              <a:ext cx="1" cy="120"/>
            </a:xfrm>
            <a:prstGeom prst="line">
              <a:avLst/>
            </a:prstGeom>
            <a:ln w="25400" cap="flat" cmpd="sng">
              <a:solidFill>
                <a:srgbClr val="000080"/>
              </a:solidFill>
              <a:prstDash val="solid"/>
              <a:headEnd type="none" w="med" len="med"/>
              <a:tailEnd type="none" w="med" len="med"/>
            </a:ln>
          </p:spPr>
        </p:sp>
        <p:sp>
          <p:nvSpPr>
            <p:cNvPr id="39969" name="Freeform 88"/>
            <p:cNvSpPr/>
            <p:nvPr/>
          </p:nvSpPr>
          <p:spPr>
            <a:xfrm>
              <a:off x="4416" y="1671"/>
              <a:ext cx="48" cy="24"/>
            </a:xfrm>
            <a:custGeom>
              <a:avLst/>
              <a:gdLst/>
              <a:ahLst/>
              <a:cxnLst>
                <a:cxn ang="0">
                  <a:pos x="0" y="0"/>
                </a:cxn>
                <a:cxn ang="0">
                  <a:pos x="0" y="0"/>
                </a:cxn>
                <a:cxn ang="0">
                  <a:pos x="0" y="12"/>
                </a:cxn>
                <a:cxn ang="0">
                  <a:pos x="12" y="18"/>
                </a:cxn>
                <a:cxn ang="0">
                  <a:pos x="24" y="24"/>
                </a:cxn>
                <a:cxn ang="0">
                  <a:pos x="36" y="18"/>
                </a:cxn>
                <a:cxn ang="0">
                  <a:pos x="42" y="12"/>
                </a:cxn>
                <a:cxn ang="0">
                  <a:pos x="48" y="0"/>
                </a:cxn>
                <a:cxn ang="0">
                  <a:pos x="24" y="0"/>
                </a:cxn>
                <a:cxn ang="0">
                  <a:pos x="0" y="0"/>
                </a:cxn>
              </a:cxnLst>
              <a:pathLst>
                <a:path w="48" h="24">
                  <a:moveTo>
                    <a:pt x="0" y="0"/>
                  </a:moveTo>
                  <a:lnTo>
                    <a:pt x="0" y="0"/>
                  </a:lnTo>
                  <a:lnTo>
                    <a:pt x="0" y="12"/>
                  </a:lnTo>
                  <a:lnTo>
                    <a:pt x="12" y="18"/>
                  </a:lnTo>
                  <a:lnTo>
                    <a:pt x="24" y="24"/>
                  </a:lnTo>
                  <a:lnTo>
                    <a:pt x="36" y="18"/>
                  </a:lnTo>
                  <a:lnTo>
                    <a:pt x="42" y="12"/>
                  </a:lnTo>
                  <a:lnTo>
                    <a:pt x="48" y="0"/>
                  </a:lnTo>
                  <a:lnTo>
                    <a:pt x="24" y="0"/>
                  </a:lnTo>
                  <a:lnTo>
                    <a:pt x="0" y="0"/>
                  </a:lnTo>
                  <a:close/>
                </a:path>
              </a:pathLst>
            </a:custGeom>
            <a:solidFill>
              <a:srgbClr val="000000">
                <a:alpha val="100000"/>
              </a:srgbClr>
            </a:solid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39970" name="Line 89"/>
            <p:cNvSpPr/>
            <p:nvPr/>
          </p:nvSpPr>
          <p:spPr>
            <a:xfrm flipH="1">
              <a:off x="4416" y="1671"/>
              <a:ext cx="24" cy="1"/>
            </a:xfrm>
            <a:prstGeom prst="line">
              <a:avLst/>
            </a:prstGeom>
            <a:ln w="25400" cap="flat" cmpd="sng">
              <a:solidFill>
                <a:srgbClr val="000080"/>
              </a:solidFill>
              <a:prstDash val="solid"/>
              <a:headEnd type="none" w="med" len="med"/>
              <a:tailEnd type="none" w="med" len="med"/>
            </a:ln>
          </p:spPr>
        </p:sp>
        <p:sp>
          <p:nvSpPr>
            <p:cNvPr id="39971" name="Arc 90"/>
            <p:cNvSpPr/>
            <p:nvPr/>
          </p:nvSpPr>
          <p:spPr>
            <a:xfrm>
              <a:off x="4416" y="1671"/>
              <a:ext cx="48" cy="24"/>
            </a:xfrm>
            <a:custGeom>
              <a:avLst/>
              <a:gdLst/>
              <a:ahLst/>
              <a:cxnLst>
                <a:cxn ang="0">
                  <a:pos x="48" y="0"/>
                </a:cxn>
                <a:cxn ang="0">
                  <a:pos x="0" y="0"/>
                </a:cxn>
                <a:cxn ang="0">
                  <a:pos x="24" y="0"/>
                </a:cxn>
              </a:cxnLst>
              <a:pathLst>
                <a:path w="43200" h="21600" fill="none">
                  <a:moveTo>
                    <a:pt x="43200" y="0"/>
                  </a:moveTo>
                  <a:cubicBezTo>
                    <a:pt x="43200" y="11929"/>
                    <a:pt x="33529" y="21600"/>
                    <a:pt x="21600" y="21600"/>
                  </a:cubicBezTo>
                  <a:cubicBezTo>
                    <a:pt x="9670" y="21600"/>
                    <a:pt x="0" y="11929"/>
                    <a:pt x="0" y="0"/>
                  </a:cubicBezTo>
                </a:path>
                <a:path w="43200" h="21600" stroke="0">
                  <a:moveTo>
                    <a:pt x="43200" y="0"/>
                  </a:moveTo>
                  <a:cubicBezTo>
                    <a:pt x="43200" y="11929"/>
                    <a:pt x="33529" y="21600"/>
                    <a:pt x="21600" y="21600"/>
                  </a:cubicBezTo>
                  <a:cubicBezTo>
                    <a:pt x="9670" y="21600"/>
                    <a:pt x="0" y="11929"/>
                    <a:pt x="0" y="0"/>
                  </a:cubicBezTo>
                  <a:lnTo>
                    <a:pt x="21600" y="0"/>
                  </a:lnTo>
                  <a:lnTo>
                    <a:pt x="43200" y="0"/>
                  </a:lnTo>
                  <a:close/>
                </a:path>
              </a:pathLst>
            </a:custGeom>
            <a:no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39972" name="Line 91"/>
            <p:cNvSpPr/>
            <p:nvPr/>
          </p:nvSpPr>
          <p:spPr>
            <a:xfrm flipH="1">
              <a:off x="4440" y="1671"/>
              <a:ext cx="24" cy="1"/>
            </a:xfrm>
            <a:prstGeom prst="line">
              <a:avLst/>
            </a:prstGeom>
            <a:ln w="25400" cap="flat" cmpd="sng">
              <a:solidFill>
                <a:srgbClr val="000080"/>
              </a:solidFill>
              <a:prstDash val="solid"/>
              <a:headEnd type="none" w="med" len="med"/>
              <a:tailEnd type="none" w="med" len="med"/>
            </a:ln>
          </p:spPr>
        </p:sp>
        <p:sp>
          <p:nvSpPr>
            <p:cNvPr id="39973" name="Freeform 92"/>
            <p:cNvSpPr/>
            <p:nvPr/>
          </p:nvSpPr>
          <p:spPr>
            <a:xfrm>
              <a:off x="4416" y="1647"/>
              <a:ext cx="48" cy="24"/>
            </a:xfrm>
            <a:custGeom>
              <a:avLst/>
              <a:gdLst/>
              <a:ahLst/>
              <a:cxnLst>
                <a:cxn ang="0">
                  <a:pos x="48" y="24"/>
                </a:cxn>
                <a:cxn ang="0">
                  <a:pos x="48" y="24"/>
                </a:cxn>
                <a:cxn ang="0">
                  <a:pos x="42" y="12"/>
                </a:cxn>
                <a:cxn ang="0">
                  <a:pos x="36" y="0"/>
                </a:cxn>
                <a:cxn ang="0">
                  <a:pos x="24" y="0"/>
                </a:cxn>
                <a:cxn ang="0">
                  <a:pos x="12" y="0"/>
                </a:cxn>
                <a:cxn ang="0">
                  <a:pos x="0" y="12"/>
                </a:cxn>
                <a:cxn ang="0">
                  <a:pos x="0" y="24"/>
                </a:cxn>
                <a:cxn ang="0">
                  <a:pos x="24" y="24"/>
                </a:cxn>
                <a:cxn ang="0">
                  <a:pos x="48" y="24"/>
                </a:cxn>
              </a:cxnLst>
              <a:pathLst>
                <a:path w="48" h="24">
                  <a:moveTo>
                    <a:pt x="48" y="24"/>
                  </a:moveTo>
                  <a:lnTo>
                    <a:pt x="48" y="24"/>
                  </a:lnTo>
                  <a:lnTo>
                    <a:pt x="42" y="12"/>
                  </a:lnTo>
                  <a:lnTo>
                    <a:pt x="36" y="0"/>
                  </a:lnTo>
                  <a:lnTo>
                    <a:pt x="24" y="0"/>
                  </a:lnTo>
                  <a:lnTo>
                    <a:pt x="12" y="0"/>
                  </a:lnTo>
                  <a:lnTo>
                    <a:pt x="0" y="12"/>
                  </a:lnTo>
                  <a:lnTo>
                    <a:pt x="0" y="24"/>
                  </a:lnTo>
                  <a:lnTo>
                    <a:pt x="24" y="24"/>
                  </a:lnTo>
                  <a:lnTo>
                    <a:pt x="48" y="24"/>
                  </a:lnTo>
                  <a:close/>
                </a:path>
              </a:pathLst>
            </a:custGeom>
            <a:solidFill>
              <a:srgbClr val="000000">
                <a:alpha val="100000"/>
              </a:srgbClr>
            </a:solid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39974" name="Line 93"/>
            <p:cNvSpPr/>
            <p:nvPr/>
          </p:nvSpPr>
          <p:spPr>
            <a:xfrm>
              <a:off x="4440" y="1671"/>
              <a:ext cx="24" cy="1"/>
            </a:xfrm>
            <a:prstGeom prst="line">
              <a:avLst/>
            </a:prstGeom>
            <a:ln w="25400" cap="flat" cmpd="sng">
              <a:solidFill>
                <a:srgbClr val="000080"/>
              </a:solidFill>
              <a:prstDash val="solid"/>
              <a:headEnd type="none" w="med" len="med"/>
              <a:tailEnd type="none" w="med" len="med"/>
            </a:ln>
          </p:spPr>
        </p:sp>
        <p:sp>
          <p:nvSpPr>
            <p:cNvPr id="39975" name="Arc 94"/>
            <p:cNvSpPr/>
            <p:nvPr/>
          </p:nvSpPr>
          <p:spPr>
            <a:xfrm>
              <a:off x="4416" y="1647"/>
              <a:ext cx="48" cy="24"/>
            </a:xfrm>
            <a:custGeom>
              <a:avLst/>
              <a:gdLst/>
              <a:ahLst/>
              <a:cxnLst>
                <a:cxn ang="0">
                  <a:pos x="0" y="24"/>
                </a:cxn>
                <a:cxn ang="0">
                  <a:pos x="48" y="24"/>
                </a:cxn>
                <a:cxn ang="0">
                  <a:pos x="24" y="24"/>
                </a:cxn>
              </a:cxnLst>
              <a:pathLst>
                <a:path w="43200" h="21600" fill="none">
                  <a:moveTo>
                    <a:pt x="0" y="21600"/>
                  </a:moveTo>
                  <a:cubicBezTo>
                    <a:pt x="0" y="9670"/>
                    <a:pt x="9670" y="0"/>
                    <a:pt x="21600" y="0"/>
                  </a:cubicBezTo>
                  <a:cubicBezTo>
                    <a:pt x="33529" y="0"/>
                    <a:pt x="43200" y="9670"/>
                    <a:pt x="43200" y="21600"/>
                  </a:cubicBezTo>
                </a:path>
                <a:path w="43200" h="21600" stroke="0">
                  <a:moveTo>
                    <a:pt x="0" y="21600"/>
                  </a:moveTo>
                  <a:cubicBezTo>
                    <a:pt x="0" y="9670"/>
                    <a:pt x="9670" y="0"/>
                    <a:pt x="21600" y="0"/>
                  </a:cubicBezTo>
                  <a:cubicBezTo>
                    <a:pt x="33529" y="0"/>
                    <a:pt x="43200" y="9670"/>
                    <a:pt x="43200" y="21600"/>
                  </a:cubicBezTo>
                  <a:lnTo>
                    <a:pt x="21600" y="21600"/>
                  </a:lnTo>
                  <a:lnTo>
                    <a:pt x="0" y="21600"/>
                  </a:lnTo>
                  <a:close/>
                </a:path>
              </a:pathLst>
            </a:custGeom>
            <a:no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39976" name="Line 95"/>
            <p:cNvSpPr/>
            <p:nvPr/>
          </p:nvSpPr>
          <p:spPr>
            <a:xfrm>
              <a:off x="4416" y="1671"/>
              <a:ext cx="24" cy="1"/>
            </a:xfrm>
            <a:prstGeom prst="line">
              <a:avLst/>
            </a:prstGeom>
            <a:ln w="25400" cap="flat" cmpd="sng">
              <a:solidFill>
                <a:srgbClr val="000080"/>
              </a:solidFill>
              <a:prstDash val="solid"/>
              <a:headEnd type="none" w="med" len="med"/>
              <a:tailEnd type="none" w="med" len="med"/>
            </a:ln>
          </p:spPr>
        </p:sp>
        <p:sp>
          <p:nvSpPr>
            <p:cNvPr id="39977" name="Line 96"/>
            <p:cNvSpPr/>
            <p:nvPr/>
          </p:nvSpPr>
          <p:spPr>
            <a:xfrm>
              <a:off x="5088" y="1659"/>
              <a:ext cx="1" cy="120"/>
            </a:xfrm>
            <a:prstGeom prst="line">
              <a:avLst/>
            </a:prstGeom>
            <a:ln w="25400" cap="flat" cmpd="sng">
              <a:solidFill>
                <a:srgbClr val="000080"/>
              </a:solidFill>
              <a:prstDash val="solid"/>
              <a:headEnd type="none" w="med" len="med"/>
              <a:tailEnd type="none" w="med" len="med"/>
            </a:ln>
          </p:spPr>
        </p:sp>
        <p:sp>
          <p:nvSpPr>
            <p:cNvPr id="39978" name="Freeform 97"/>
            <p:cNvSpPr/>
            <p:nvPr/>
          </p:nvSpPr>
          <p:spPr>
            <a:xfrm>
              <a:off x="4722" y="1533"/>
              <a:ext cx="72" cy="90"/>
            </a:xfrm>
            <a:custGeom>
              <a:avLst/>
              <a:gdLst/>
              <a:ahLst/>
              <a:cxnLst>
                <a:cxn ang="0">
                  <a:pos x="72" y="18"/>
                </a:cxn>
                <a:cxn ang="0">
                  <a:pos x="0" y="90"/>
                </a:cxn>
                <a:cxn ang="0">
                  <a:pos x="48" y="0"/>
                </a:cxn>
                <a:cxn ang="0">
                  <a:pos x="72" y="18"/>
                </a:cxn>
              </a:cxnLst>
              <a:pathLst>
                <a:path w="72" h="90">
                  <a:moveTo>
                    <a:pt x="72" y="18"/>
                  </a:moveTo>
                  <a:lnTo>
                    <a:pt x="0" y="90"/>
                  </a:lnTo>
                  <a:lnTo>
                    <a:pt x="48" y="0"/>
                  </a:lnTo>
                  <a:lnTo>
                    <a:pt x="72" y="18"/>
                  </a:lnTo>
                  <a:close/>
                </a:path>
              </a:pathLst>
            </a:custGeom>
            <a:solidFill>
              <a:srgbClr val="000000">
                <a:alpha val="100000"/>
              </a:srgbClr>
            </a:solidFill>
            <a:ln w="25400" cap="flat" cmpd="sng">
              <a:solidFill>
                <a:srgbClr val="000080">
                  <a:alpha val="100000"/>
                </a:srgbClr>
              </a:solidFill>
              <a:prstDash val="solid"/>
              <a:round/>
              <a:headEnd type="none" w="med" len="med"/>
              <a:tailEnd type="none" w="med" len="med"/>
            </a:ln>
          </p:spPr>
          <p:txBody>
            <a:bodyPr/>
            <a:p>
              <a:endParaRPr lang="zh-CN" altLang="en-US">
                <a:solidFill>
                  <a:srgbClr val="000099"/>
                </a:solidFill>
              </a:endParaRPr>
            </a:p>
          </p:txBody>
        </p:sp>
        <p:sp>
          <p:nvSpPr>
            <p:cNvPr id="39979" name="Line 98"/>
            <p:cNvSpPr/>
            <p:nvPr/>
          </p:nvSpPr>
          <p:spPr>
            <a:xfrm>
              <a:off x="3258" y="1365"/>
              <a:ext cx="366" cy="1"/>
            </a:xfrm>
            <a:prstGeom prst="line">
              <a:avLst/>
            </a:prstGeom>
            <a:ln w="25400" cap="flat" cmpd="sng">
              <a:solidFill>
                <a:srgbClr val="000080"/>
              </a:solidFill>
              <a:prstDash val="solid"/>
              <a:headEnd type="none" w="med" len="med"/>
              <a:tailEnd type="none" w="med" len="med"/>
            </a:ln>
          </p:spPr>
        </p:sp>
        <p:sp>
          <p:nvSpPr>
            <p:cNvPr id="39980" name="Line 99"/>
            <p:cNvSpPr/>
            <p:nvPr/>
          </p:nvSpPr>
          <p:spPr>
            <a:xfrm>
              <a:off x="3318" y="1317"/>
              <a:ext cx="246" cy="1"/>
            </a:xfrm>
            <a:prstGeom prst="line">
              <a:avLst/>
            </a:prstGeom>
            <a:ln w="25400" cap="flat" cmpd="sng">
              <a:solidFill>
                <a:srgbClr val="000080"/>
              </a:solidFill>
              <a:prstDash val="solid"/>
              <a:headEnd type="none" w="med" len="med"/>
              <a:tailEnd type="none" w="med" len="med"/>
            </a:ln>
          </p:spPr>
        </p:sp>
        <p:sp>
          <p:nvSpPr>
            <p:cNvPr id="39981" name="Line 100"/>
            <p:cNvSpPr/>
            <p:nvPr/>
          </p:nvSpPr>
          <p:spPr>
            <a:xfrm>
              <a:off x="3318" y="1191"/>
              <a:ext cx="1" cy="126"/>
            </a:xfrm>
            <a:prstGeom prst="line">
              <a:avLst/>
            </a:prstGeom>
            <a:ln w="25400" cap="flat" cmpd="sng">
              <a:solidFill>
                <a:srgbClr val="000080"/>
              </a:solidFill>
              <a:prstDash val="solid"/>
              <a:headEnd type="none" w="med" len="med"/>
              <a:tailEnd type="none" w="med" len="med"/>
            </a:ln>
          </p:spPr>
        </p:sp>
        <p:sp>
          <p:nvSpPr>
            <p:cNvPr id="39982" name="Line 101"/>
            <p:cNvSpPr/>
            <p:nvPr/>
          </p:nvSpPr>
          <p:spPr>
            <a:xfrm>
              <a:off x="3624" y="1305"/>
              <a:ext cx="1404" cy="1"/>
            </a:xfrm>
            <a:prstGeom prst="line">
              <a:avLst/>
            </a:prstGeom>
            <a:ln w="25400" cap="flat" cmpd="sng">
              <a:solidFill>
                <a:srgbClr val="000080"/>
              </a:solidFill>
              <a:prstDash val="solid"/>
              <a:headEnd type="none" w="med" len="med"/>
              <a:tailEnd type="none" w="med" len="med"/>
            </a:ln>
          </p:spPr>
        </p:sp>
        <p:sp>
          <p:nvSpPr>
            <p:cNvPr id="39983" name="Line 102"/>
            <p:cNvSpPr/>
            <p:nvPr/>
          </p:nvSpPr>
          <p:spPr>
            <a:xfrm>
              <a:off x="3564" y="1191"/>
              <a:ext cx="1" cy="126"/>
            </a:xfrm>
            <a:prstGeom prst="line">
              <a:avLst/>
            </a:prstGeom>
            <a:ln w="25400" cap="flat" cmpd="sng">
              <a:solidFill>
                <a:srgbClr val="000080"/>
              </a:solidFill>
              <a:prstDash val="solid"/>
              <a:headEnd type="none" w="med" len="med"/>
              <a:tailEnd type="none" w="med" len="med"/>
            </a:ln>
          </p:spPr>
        </p:sp>
        <p:sp>
          <p:nvSpPr>
            <p:cNvPr id="39984" name="Line 103"/>
            <p:cNvSpPr/>
            <p:nvPr/>
          </p:nvSpPr>
          <p:spPr>
            <a:xfrm>
              <a:off x="5088" y="1191"/>
              <a:ext cx="1" cy="126"/>
            </a:xfrm>
            <a:prstGeom prst="line">
              <a:avLst/>
            </a:prstGeom>
            <a:ln w="25400" cap="flat" cmpd="sng">
              <a:solidFill>
                <a:srgbClr val="000080"/>
              </a:solidFill>
              <a:prstDash val="solid"/>
              <a:headEnd type="none" w="med" len="med"/>
              <a:tailEnd type="none" w="med" len="med"/>
            </a:ln>
          </p:spPr>
        </p:sp>
        <p:sp>
          <p:nvSpPr>
            <p:cNvPr id="39985" name="Line 104"/>
            <p:cNvSpPr/>
            <p:nvPr/>
          </p:nvSpPr>
          <p:spPr>
            <a:xfrm flipV="1">
              <a:off x="4368" y="1119"/>
              <a:ext cx="1" cy="246"/>
            </a:xfrm>
            <a:prstGeom prst="line">
              <a:avLst/>
            </a:prstGeom>
            <a:ln w="25400" cap="flat" cmpd="sng">
              <a:solidFill>
                <a:srgbClr val="000080"/>
              </a:solidFill>
              <a:prstDash val="solid"/>
              <a:headEnd type="none" w="med" len="med"/>
              <a:tailEnd type="none" w="med" len="med"/>
            </a:ln>
          </p:spPr>
        </p:sp>
        <p:sp>
          <p:nvSpPr>
            <p:cNvPr id="39986" name="Line 105"/>
            <p:cNvSpPr/>
            <p:nvPr/>
          </p:nvSpPr>
          <p:spPr>
            <a:xfrm flipV="1">
              <a:off x="5394" y="1365"/>
              <a:ext cx="1" cy="246"/>
            </a:xfrm>
            <a:prstGeom prst="line">
              <a:avLst/>
            </a:prstGeom>
            <a:ln w="25400" cap="flat" cmpd="sng">
              <a:solidFill>
                <a:srgbClr val="000080"/>
              </a:solidFill>
              <a:prstDash val="solid"/>
              <a:headEnd type="none" w="med" len="med"/>
              <a:tailEnd type="none" w="med" len="med"/>
            </a:ln>
          </p:spPr>
        </p:sp>
        <p:sp>
          <p:nvSpPr>
            <p:cNvPr id="39987" name="Line 106"/>
            <p:cNvSpPr/>
            <p:nvPr/>
          </p:nvSpPr>
          <p:spPr>
            <a:xfrm>
              <a:off x="5334" y="1659"/>
              <a:ext cx="1" cy="120"/>
            </a:xfrm>
            <a:prstGeom prst="line">
              <a:avLst/>
            </a:prstGeom>
            <a:ln w="25400" cap="flat" cmpd="sng">
              <a:solidFill>
                <a:srgbClr val="000080"/>
              </a:solidFill>
              <a:prstDash val="solid"/>
              <a:headEnd type="none" w="med" len="med"/>
              <a:tailEnd type="none" w="med" len="med"/>
            </a:ln>
          </p:spPr>
        </p:sp>
        <p:sp>
          <p:nvSpPr>
            <p:cNvPr id="39988" name="Line 107"/>
            <p:cNvSpPr/>
            <p:nvPr/>
          </p:nvSpPr>
          <p:spPr>
            <a:xfrm>
              <a:off x="5334" y="1191"/>
              <a:ext cx="1" cy="126"/>
            </a:xfrm>
            <a:prstGeom prst="line">
              <a:avLst/>
            </a:prstGeom>
            <a:ln w="25400" cap="flat" cmpd="sng">
              <a:solidFill>
                <a:srgbClr val="000080"/>
              </a:solidFill>
              <a:prstDash val="solid"/>
              <a:headEnd type="none" w="med" len="med"/>
              <a:tailEnd type="none" w="med" len="med"/>
            </a:ln>
          </p:spPr>
        </p:sp>
        <p:sp>
          <p:nvSpPr>
            <p:cNvPr id="39989" name="Line 108"/>
            <p:cNvSpPr/>
            <p:nvPr/>
          </p:nvSpPr>
          <p:spPr>
            <a:xfrm flipV="1">
              <a:off x="3318" y="1659"/>
              <a:ext cx="114" cy="114"/>
            </a:xfrm>
            <a:prstGeom prst="line">
              <a:avLst/>
            </a:prstGeom>
            <a:ln w="25400" cap="flat" cmpd="sng">
              <a:solidFill>
                <a:srgbClr val="000080"/>
              </a:solidFill>
              <a:prstDash val="solid"/>
              <a:headEnd type="none" w="med" len="med"/>
              <a:tailEnd type="none" w="med" len="med"/>
            </a:ln>
          </p:spPr>
        </p:sp>
        <p:sp>
          <p:nvSpPr>
            <p:cNvPr id="39990" name="Line 109"/>
            <p:cNvSpPr/>
            <p:nvPr/>
          </p:nvSpPr>
          <p:spPr>
            <a:xfrm flipV="1">
              <a:off x="3318" y="1659"/>
              <a:ext cx="30" cy="30"/>
            </a:xfrm>
            <a:prstGeom prst="line">
              <a:avLst/>
            </a:prstGeom>
            <a:ln w="25400" cap="flat" cmpd="sng">
              <a:solidFill>
                <a:srgbClr val="000080"/>
              </a:solidFill>
              <a:prstDash val="solid"/>
              <a:headEnd type="none" w="med" len="med"/>
              <a:tailEnd type="none" w="med" len="med"/>
            </a:ln>
          </p:spPr>
        </p:sp>
        <p:sp>
          <p:nvSpPr>
            <p:cNvPr id="39991" name="Line 110"/>
            <p:cNvSpPr/>
            <p:nvPr/>
          </p:nvSpPr>
          <p:spPr>
            <a:xfrm flipV="1">
              <a:off x="3396" y="1659"/>
              <a:ext cx="126" cy="120"/>
            </a:xfrm>
            <a:prstGeom prst="line">
              <a:avLst/>
            </a:prstGeom>
            <a:ln w="25400" cap="flat" cmpd="sng">
              <a:solidFill>
                <a:srgbClr val="000080"/>
              </a:solidFill>
              <a:prstDash val="solid"/>
              <a:headEnd type="none" w="med" len="med"/>
              <a:tailEnd type="none" w="med" len="med"/>
            </a:ln>
          </p:spPr>
        </p:sp>
        <p:sp>
          <p:nvSpPr>
            <p:cNvPr id="39992" name="Line 111"/>
            <p:cNvSpPr/>
            <p:nvPr/>
          </p:nvSpPr>
          <p:spPr>
            <a:xfrm flipV="1">
              <a:off x="3486" y="1701"/>
              <a:ext cx="78" cy="78"/>
            </a:xfrm>
            <a:prstGeom prst="line">
              <a:avLst/>
            </a:prstGeom>
            <a:ln w="25400" cap="flat" cmpd="sng">
              <a:solidFill>
                <a:srgbClr val="000080"/>
              </a:solidFill>
              <a:prstDash val="solid"/>
              <a:headEnd type="none" w="med" len="med"/>
              <a:tailEnd type="none" w="med" len="med"/>
            </a:ln>
          </p:spPr>
        </p:sp>
        <p:sp>
          <p:nvSpPr>
            <p:cNvPr id="39993" name="Line 112"/>
            <p:cNvSpPr/>
            <p:nvPr/>
          </p:nvSpPr>
          <p:spPr>
            <a:xfrm flipV="1">
              <a:off x="3342" y="1191"/>
              <a:ext cx="126" cy="126"/>
            </a:xfrm>
            <a:prstGeom prst="line">
              <a:avLst/>
            </a:prstGeom>
            <a:ln w="25400" cap="flat" cmpd="sng">
              <a:solidFill>
                <a:srgbClr val="000080"/>
              </a:solidFill>
              <a:prstDash val="solid"/>
              <a:headEnd type="none" w="med" len="med"/>
              <a:tailEnd type="none" w="med" len="med"/>
            </a:ln>
          </p:spPr>
        </p:sp>
        <p:sp>
          <p:nvSpPr>
            <p:cNvPr id="39994" name="Line 113"/>
            <p:cNvSpPr/>
            <p:nvPr/>
          </p:nvSpPr>
          <p:spPr>
            <a:xfrm flipV="1">
              <a:off x="3318" y="1191"/>
              <a:ext cx="60" cy="66"/>
            </a:xfrm>
            <a:prstGeom prst="line">
              <a:avLst/>
            </a:prstGeom>
            <a:ln w="25400" cap="flat" cmpd="sng">
              <a:solidFill>
                <a:srgbClr val="000080"/>
              </a:solidFill>
              <a:prstDash val="solid"/>
              <a:headEnd type="none" w="med" len="med"/>
              <a:tailEnd type="none" w="med" len="med"/>
            </a:ln>
          </p:spPr>
        </p:sp>
        <p:sp>
          <p:nvSpPr>
            <p:cNvPr id="39995" name="Line 114"/>
            <p:cNvSpPr/>
            <p:nvPr/>
          </p:nvSpPr>
          <p:spPr>
            <a:xfrm flipV="1">
              <a:off x="3432" y="1191"/>
              <a:ext cx="120" cy="126"/>
            </a:xfrm>
            <a:prstGeom prst="line">
              <a:avLst/>
            </a:prstGeom>
            <a:ln w="25400" cap="flat" cmpd="sng">
              <a:solidFill>
                <a:srgbClr val="000080"/>
              </a:solidFill>
              <a:prstDash val="solid"/>
              <a:headEnd type="none" w="med" len="med"/>
              <a:tailEnd type="none" w="med" len="med"/>
            </a:ln>
          </p:spPr>
        </p:sp>
        <p:sp>
          <p:nvSpPr>
            <p:cNvPr id="39996" name="Line 115"/>
            <p:cNvSpPr/>
            <p:nvPr/>
          </p:nvSpPr>
          <p:spPr>
            <a:xfrm flipV="1">
              <a:off x="3516" y="1269"/>
              <a:ext cx="48" cy="48"/>
            </a:xfrm>
            <a:prstGeom prst="line">
              <a:avLst/>
            </a:prstGeom>
            <a:ln w="25400" cap="flat" cmpd="sng">
              <a:solidFill>
                <a:srgbClr val="000080"/>
              </a:solidFill>
              <a:prstDash val="solid"/>
              <a:headEnd type="none" w="med" len="med"/>
              <a:tailEnd type="none" w="med" len="med"/>
            </a:ln>
          </p:spPr>
        </p:sp>
        <p:sp>
          <p:nvSpPr>
            <p:cNvPr id="39997" name="Line 116"/>
            <p:cNvSpPr/>
            <p:nvPr/>
          </p:nvSpPr>
          <p:spPr>
            <a:xfrm flipV="1">
              <a:off x="5088" y="1191"/>
              <a:ext cx="108" cy="108"/>
            </a:xfrm>
            <a:prstGeom prst="line">
              <a:avLst/>
            </a:prstGeom>
            <a:ln w="25400" cap="flat" cmpd="sng">
              <a:solidFill>
                <a:srgbClr val="000080"/>
              </a:solidFill>
              <a:prstDash val="solid"/>
              <a:headEnd type="none" w="med" len="med"/>
              <a:tailEnd type="none" w="med" len="med"/>
            </a:ln>
          </p:spPr>
        </p:sp>
        <p:sp>
          <p:nvSpPr>
            <p:cNvPr id="39998" name="Line 117"/>
            <p:cNvSpPr/>
            <p:nvPr/>
          </p:nvSpPr>
          <p:spPr>
            <a:xfrm flipV="1">
              <a:off x="5088" y="1191"/>
              <a:ext cx="18" cy="18"/>
            </a:xfrm>
            <a:prstGeom prst="line">
              <a:avLst/>
            </a:prstGeom>
            <a:ln w="25400" cap="flat" cmpd="sng">
              <a:solidFill>
                <a:srgbClr val="000080"/>
              </a:solidFill>
              <a:prstDash val="solid"/>
              <a:headEnd type="none" w="med" len="med"/>
              <a:tailEnd type="none" w="med" len="med"/>
            </a:ln>
          </p:spPr>
        </p:sp>
        <p:sp>
          <p:nvSpPr>
            <p:cNvPr id="39999" name="Line 118"/>
            <p:cNvSpPr/>
            <p:nvPr/>
          </p:nvSpPr>
          <p:spPr>
            <a:xfrm flipV="1">
              <a:off x="5160" y="1191"/>
              <a:ext cx="120" cy="126"/>
            </a:xfrm>
            <a:prstGeom prst="line">
              <a:avLst/>
            </a:prstGeom>
            <a:ln w="25400" cap="flat" cmpd="sng">
              <a:solidFill>
                <a:srgbClr val="000080"/>
              </a:solidFill>
              <a:prstDash val="solid"/>
              <a:headEnd type="none" w="med" len="med"/>
              <a:tailEnd type="none" w="med" len="med"/>
            </a:ln>
          </p:spPr>
        </p:sp>
        <p:sp>
          <p:nvSpPr>
            <p:cNvPr id="40000" name="Line 119"/>
            <p:cNvSpPr/>
            <p:nvPr/>
          </p:nvSpPr>
          <p:spPr>
            <a:xfrm flipV="1">
              <a:off x="5244" y="1227"/>
              <a:ext cx="90" cy="90"/>
            </a:xfrm>
            <a:prstGeom prst="line">
              <a:avLst/>
            </a:prstGeom>
            <a:ln w="25400" cap="flat" cmpd="sng">
              <a:solidFill>
                <a:srgbClr val="000080"/>
              </a:solidFill>
              <a:prstDash val="solid"/>
              <a:headEnd type="none" w="med" len="med"/>
              <a:tailEnd type="none" w="med" len="med"/>
            </a:ln>
          </p:spPr>
        </p:sp>
        <p:sp>
          <p:nvSpPr>
            <p:cNvPr id="40001" name="Line 120"/>
            <p:cNvSpPr/>
            <p:nvPr/>
          </p:nvSpPr>
          <p:spPr>
            <a:xfrm flipV="1">
              <a:off x="5334" y="1311"/>
              <a:ext cx="1" cy="6"/>
            </a:xfrm>
            <a:prstGeom prst="line">
              <a:avLst/>
            </a:prstGeom>
            <a:ln w="25400" cap="flat" cmpd="sng">
              <a:solidFill>
                <a:srgbClr val="000080"/>
              </a:solidFill>
              <a:prstDash val="solid"/>
              <a:headEnd type="none" w="med" len="med"/>
              <a:tailEnd type="none" w="med" len="med"/>
            </a:ln>
          </p:spPr>
        </p:sp>
        <p:sp>
          <p:nvSpPr>
            <p:cNvPr id="40002" name="Line 121"/>
            <p:cNvSpPr/>
            <p:nvPr/>
          </p:nvSpPr>
          <p:spPr>
            <a:xfrm flipV="1">
              <a:off x="5124" y="1659"/>
              <a:ext cx="126" cy="120"/>
            </a:xfrm>
            <a:prstGeom prst="line">
              <a:avLst/>
            </a:prstGeom>
            <a:ln w="25400" cap="flat" cmpd="sng">
              <a:solidFill>
                <a:srgbClr val="000080"/>
              </a:solidFill>
              <a:prstDash val="solid"/>
              <a:headEnd type="none" w="med" len="med"/>
              <a:tailEnd type="none" w="med" len="med"/>
            </a:ln>
          </p:spPr>
        </p:sp>
        <p:sp>
          <p:nvSpPr>
            <p:cNvPr id="40003" name="Line 122"/>
            <p:cNvSpPr/>
            <p:nvPr/>
          </p:nvSpPr>
          <p:spPr>
            <a:xfrm flipV="1">
              <a:off x="5088" y="1659"/>
              <a:ext cx="72" cy="72"/>
            </a:xfrm>
            <a:prstGeom prst="line">
              <a:avLst/>
            </a:prstGeom>
            <a:ln w="25400" cap="flat" cmpd="sng">
              <a:solidFill>
                <a:srgbClr val="000080"/>
              </a:solidFill>
              <a:prstDash val="solid"/>
              <a:headEnd type="none" w="med" len="med"/>
              <a:tailEnd type="none" w="med" len="med"/>
            </a:ln>
          </p:spPr>
        </p:sp>
        <p:sp>
          <p:nvSpPr>
            <p:cNvPr id="40004" name="Line 123"/>
            <p:cNvSpPr/>
            <p:nvPr/>
          </p:nvSpPr>
          <p:spPr>
            <a:xfrm flipV="1">
              <a:off x="5214" y="1659"/>
              <a:ext cx="120" cy="120"/>
            </a:xfrm>
            <a:prstGeom prst="line">
              <a:avLst/>
            </a:prstGeom>
            <a:ln w="25400" cap="flat" cmpd="sng">
              <a:solidFill>
                <a:srgbClr val="000080"/>
              </a:solidFill>
              <a:prstDash val="solid"/>
              <a:headEnd type="none" w="med" len="med"/>
              <a:tailEnd type="none" w="med" len="med"/>
            </a:ln>
          </p:spPr>
        </p:sp>
        <p:sp>
          <p:nvSpPr>
            <p:cNvPr id="40005" name="Line 124"/>
            <p:cNvSpPr/>
            <p:nvPr/>
          </p:nvSpPr>
          <p:spPr>
            <a:xfrm flipV="1">
              <a:off x="5298" y="1743"/>
              <a:ext cx="36" cy="36"/>
            </a:xfrm>
            <a:prstGeom prst="line">
              <a:avLst/>
            </a:prstGeom>
            <a:ln w="25400" cap="flat" cmpd="sng">
              <a:solidFill>
                <a:srgbClr val="000080"/>
              </a:solidFill>
              <a:prstDash val="solid"/>
              <a:headEnd type="none" w="med" len="med"/>
              <a:tailEnd type="none" w="med" len="med"/>
            </a:ln>
          </p:spPr>
        </p:sp>
        <p:sp>
          <p:nvSpPr>
            <p:cNvPr id="40006" name="Line 125"/>
            <p:cNvSpPr/>
            <p:nvPr/>
          </p:nvSpPr>
          <p:spPr>
            <a:xfrm>
              <a:off x="3150" y="1485"/>
              <a:ext cx="2442" cy="1"/>
            </a:xfrm>
            <a:prstGeom prst="line">
              <a:avLst/>
            </a:prstGeom>
            <a:ln w="12700" cap="flat" cmpd="sng">
              <a:solidFill>
                <a:srgbClr val="000000"/>
              </a:solidFill>
              <a:prstDash val="lgDashDot"/>
              <a:headEnd type="none" w="med" len="med"/>
              <a:tailEnd type="none" w="med" len="med"/>
            </a:ln>
          </p:spPr>
        </p:sp>
      </p:grpSp>
      <p:grpSp>
        <p:nvGrpSpPr>
          <p:cNvPr id="199806" name="Group 126"/>
          <p:cNvGrpSpPr/>
          <p:nvPr/>
        </p:nvGrpSpPr>
        <p:grpSpPr>
          <a:xfrm>
            <a:off x="614363" y="2889250"/>
            <a:ext cx="3733800" cy="2482850"/>
            <a:chOff x="387" y="2046"/>
            <a:chExt cx="2352" cy="1564"/>
          </a:xfrm>
        </p:grpSpPr>
        <p:sp>
          <p:nvSpPr>
            <p:cNvPr id="39943" name="Freeform 127"/>
            <p:cNvSpPr>
              <a:spLocks noChangeAspect="1"/>
            </p:cNvSpPr>
            <p:nvPr/>
          </p:nvSpPr>
          <p:spPr>
            <a:xfrm>
              <a:off x="2432" y="3390"/>
              <a:ext cx="225" cy="72"/>
            </a:xfrm>
            <a:custGeom>
              <a:avLst/>
              <a:gdLst/>
              <a:ahLst/>
              <a:cxnLst>
                <a:cxn ang="0">
                  <a:pos x="0" y="72"/>
                </a:cxn>
                <a:cxn ang="0">
                  <a:pos x="225" y="36"/>
                </a:cxn>
                <a:cxn ang="0">
                  <a:pos x="0" y="0"/>
                </a:cxn>
                <a:cxn ang="0">
                  <a:pos x="0" y="72"/>
                </a:cxn>
              </a:cxnLst>
              <a:pathLst>
                <a:path w="150" h="48">
                  <a:moveTo>
                    <a:pt x="0" y="48"/>
                  </a:moveTo>
                  <a:lnTo>
                    <a:pt x="150" y="24"/>
                  </a:lnTo>
                  <a:lnTo>
                    <a:pt x="0" y="0"/>
                  </a:lnTo>
                  <a:lnTo>
                    <a:pt x="0" y="48"/>
                  </a:lnTo>
                  <a:close/>
                </a:path>
              </a:pathLst>
            </a:custGeom>
            <a:solidFill>
              <a:srgbClr val="000000">
                <a:alpha val="100000"/>
              </a:srgbClr>
            </a:solidFill>
            <a:ln w="12700" cap="flat" cmpd="sng">
              <a:solidFill>
                <a:schemeClr val="tx1">
                  <a:alpha val="100000"/>
                </a:schemeClr>
              </a:solidFill>
              <a:prstDash val="solid"/>
              <a:round/>
              <a:headEnd type="none" w="med" len="med"/>
              <a:tailEnd type="none" w="med" len="med"/>
            </a:ln>
          </p:spPr>
          <p:txBody>
            <a:bodyPr/>
            <a:p>
              <a:endParaRPr lang="zh-CN" altLang="en-US"/>
            </a:p>
          </p:txBody>
        </p:sp>
        <p:sp>
          <p:nvSpPr>
            <p:cNvPr id="39944" name="Line 128"/>
            <p:cNvSpPr>
              <a:spLocks noChangeAspect="1"/>
            </p:cNvSpPr>
            <p:nvPr/>
          </p:nvSpPr>
          <p:spPr>
            <a:xfrm>
              <a:off x="540" y="3426"/>
              <a:ext cx="2106" cy="2"/>
            </a:xfrm>
            <a:prstGeom prst="line">
              <a:avLst/>
            </a:prstGeom>
            <a:ln w="12700" cap="flat" cmpd="sng">
              <a:solidFill>
                <a:schemeClr val="tx1"/>
              </a:solidFill>
              <a:prstDash val="solid"/>
              <a:headEnd type="none" w="med" len="med"/>
              <a:tailEnd type="none" w="med" len="med"/>
            </a:ln>
          </p:spPr>
        </p:sp>
        <p:sp>
          <p:nvSpPr>
            <p:cNvPr id="39945" name="Rectangle 129"/>
            <p:cNvSpPr>
              <a:spLocks noChangeAspect="1"/>
            </p:cNvSpPr>
            <p:nvPr/>
          </p:nvSpPr>
          <p:spPr>
            <a:xfrm>
              <a:off x="387" y="2046"/>
              <a:ext cx="144" cy="288"/>
            </a:xfrm>
            <a:prstGeom prst="rect">
              <a:avLst/>
            </a:prstGeom>
            <a:noFill/>
            <a:ln w="25400">
              <a:noFill/>
            </a:ln>
          </p:spPr>
          <p:txBody>
            <a:bodyPr wrap="none" lIns="0" tIns="0" rIns="0" bIns="0"/>
            <a:p>
              <a:pPr algn="l"/>
              <a:r>
                <a:rPr lang="en-US" altLang="zh-CN" sz="2000" b="0" dirty="0">
                  <a:solidFill>
                    <a:schemeClr val="tx1"/>
                  </a:solidFill>
                  <a:latin typeface="Symbol" panose="05050102010706020507" pitchFamily="18" charset="2"/>
                </a:rPr>
                <a:t>s</a:t>
              </a:r>
              <a:endParaRPr lang="en-US" altLang="zh-CN" sz="2000" b="0" dirty="0">
                <a:solidFill>
                  <a:schemeClr val="tx1"/>
                </a:solidFill>
                <a:latin typeface="Symbol" panose="05050102010706020507" pitchFamily="18" charset="2"/>
              </a:endParaRPr>
            </a:p>
          </p:txBody>
        </p:sp>
        <p:sp>
          <p:nvSpPr>
            <p:cNvPr id="39946" name="Line 130"/>
            <p:cNvSpPr>
              <a:spLocks noChangeAspect="1"/>
            </p:cNvSpPr>
            <p:nvPr/>
          </p:nvSpPr>
          <p:spPr>
            <a:xfrm>
              <a:off x="540" y="2139"/>
              <a:ext cx="2" cy="1287"/>
            </a:xfrm>
            <a:prstGeom prst="line">
              <a:avLst/>
            </a:prstGeom>
            <a:ln w="12700" cap="flat" cmpd="sng">
              <a:solidFill>
                <a:schemeClr val="tx1"/>
              </a:solidFill>
              <a:prstDash val="solid"/>
              <a:headEnd type="none" w="med" len="med"/>
              <a:tailEnd type="none" w="med" len="med"/>
            </a:ln>
          </p:spPr>
        </p:sp>
        <p:sp>
          <p:nvSpPr>
            <p:cNvPr id="39947" name="Rectangle 131"/>
            <p:cNvSpPr>
              <a:spLocks noChangeAspect="1"/>
            </p:cNvSpPr>
            <p:nvPr/>
          </p:nvSpPr>
          <p:spPr>
            <a:xfrm>
              <a:off x="2673" y="3322"/>
              <a:ext cx="66" cy="288"/>
            </a:xfrm>
            <a:prstGeom prst="rect">
              <a:avLst/>
            </a:prstGeom>
            <a:noFill/>
            <a:ln w="25400">
              <a:noFill/>
            </a:ln>
          </p:spPr>
          <p:txBody>
            <a:bodyPr wrap="none" lIns="0" tIns="0" rIns="0" bIns="0"/>
            <a:p>
              <a:pPr algn="l"/>
              <a:r>
                <a:rPr lang="en-US" altLang="zh-CN" sz="2000" b="0" i="1" dirty="0">
                  <a:solidFill>
                    <a:schemeClr val="tx1"/>
                  </a:solidFill>
                  <a:latin typeface="Times New Roman" panose="02020603050405020304" pitchFamily="18" charset="0"/>
                </a:rPr>
                <a:t>t</a:t>
              </a:r>
              <a:endParaRPr lang="en-US" altLang="zh-CN" sz="2000" b="0" i="1" dirty="0">
                <a:solidFill>
                  <a:schemeClr val="tx1"/>
                </a:solidFill>
                <a:latin typeface="Times New Roman" panose="02020603050405020304" pitchFamily="18" charset="0"/>
              </a:endParaRPr>
            </a:p>
          </p:txBody>
        </p:sp>
        <p:sp>
          <p:nvSpPr>
            <p:cNvPr id="39948" name="Rectangle 132"/>
            <p:cNvSpPr>
              <a:spLocks noChangeAspect="1"/>
            </p:cNvSpPr>
            <p:nvPr/>
          </p:nvSpPr>
          <p:spPr>
            <a:xfrm>
              <a:off x="393" y="3342"/>
              <a:ext cx="174" cy="224"/>
            </a:xfrm>
            <a:prstGeom prst="rect">
              <a:avLst/>
            </a:prstGeom>
            <a:noFill/>
            <a:ln w="25400">
              <a:noFill/>
            </a:ln>
          </p:spPr>
          <p:txBody>
            <a:bodyPr wrap="none" lIns="0" tIns="0" rIns="0" bIns="0"/>
            <a:p>
              <a:pPr algn="l"/>
              <a:r>
                <a:rPr lang="en-US" altLang="zh-CN" sz="2000" b="0" i="1" dirty="0">
                  <a:solidFill>
                    <a:schemeClr val="tx1"/>
                  </a:solidFill>
                  <a:latin typeface="Times New Roman" panose="02020603050405020304" pitchFamily="18" charset="0"/>
                </a:rPr>
                <a:t>O</a:t>
              </a:r>
              <a:endParaRPr lang="en-US" altLang="zh-CN" sz="2000" b="0" i="1" dirty="0">
                <a:solidFill>
                  <a:schemeClr val="tx1"/>
                </a:solidFill>
                <a:latin typeface="Times New Roman" panose="02020603050405020304" pitchFamily="18" charset="0"/>
              </a:endParaRPr>
            </a:p>
          </p:txBody>
        </p:sp>
        <p:sp>
          <p:nvSpPr>
            <p:cNvPr id="39949" name="Freeform 133"/>
            <p:cNvSpPr>
              <a:spLocks noChangeAspect="1"/>
            </p:cNvSpPr>
            <p:nvPr/>
          </p:nvSpPr>
          <p:spPr>
            <a:xfrm>
              <a:off x="540" y="2325"/>
              <a:ext cx="1467" cy="549"/>
            </a:xfrm>
            <a:custGeom>
              <a:avLst/>
              <a:gdLst/>
              <a:ahLst/>
              <a:cxnLst>
                <a:cxn ang="0">
                  <a:pos x="0" y="270"/>
                </a:cxn>
                <a:cxn ang="0">
                  <a:pos x="99" y="90"/>
                </a:cxn>
                <a:cxn ang="0">
                  <a:pos x="180" y="0"/>
                </a:cxn>
                <a:cxn ang="0">
                  <a:pos x="225" y="0"/>
                </a:cxn>
                <a:cxn ang="0">
                  <a:pos x="270" y="36"/>
                </a:cxn>
                <a:cxn ang="0">
                  <a:pos x="369" y="270"/>
                </a:cxn>
                <a:cxn ang="0">
                  <a:pos x="468" y="486"/>
                </a:cxn>
                <a:cxn ang="0">
                  <a:pos x="513" y="531"/>
                </a:cxn>
                <a:cxn ang="0">
                  <a:pos x="549" y="549"/>
                </a:cxn>
                <a:cxn ang="0">
                  <a:pos x="585" y="531"/>
                </a:cxn>
                <a:cxn ang="0">
                  <a:pos x="630" y="486"/>
                </a:cxn>
                <a:cxn ang="0">
                  <a:pos x="738" y="270"/>
                </a:cxn>
                <a:cxn ang="0">
                  <a:pos x="837" y="63"/>
                </a:cxn>
                <a:cxn ang="0">
                  <a:pos x="882" y="18"/>
                </a:cxn>
                <a:cxn ang="0">
                  <a:pos x="918" y="0"/>
                </a:cxn>
                <a:cxn ang="0">
                  <a:pos x="954" y="18"/>
                </a:cxn>
                <a:cxn ang="0">
                  <a:pos x="999" y="63"/>
                </a:cxn>
                <a:cxn ang="0">
                  <a:pos x="1098" y="270"/>
                </a:cxn>
                <a:cxn ang="0">
                  <a:pos x="1197" y="504"/>
                </a:cxn>
                <a:cxn ang="0">
                  <a:pos x="1242" y="549"/>
                </a:cxn>
                <a:cxn ang="0">
                  <a:pos x="1287" y="549"/>
                </a:cxn>
                <a:cxn ang="0">
                  <a:pos x="1368" y="459"/>
                </a:cxn>
                <a:cxn ang="0">
                  <a:pos x="1467" y="270"/>
                </a:cxn>
              </a:cxnLst>
              <a:pathLst>
                <a:path w="978" h="366">
                  <a:moveTo>
                    <a:pt x="0" y="180"/>
                  </a:moveTo>
                  <a:lnTo>
                    <a:pt x="66" y="60"/>
                  </a:lnTo>
                  <a:lnTo>
                    <a:pt x="120" y="0"/>
                  </a:lnTo>
                  <a:lnTo>
                    <a:pt x="150" y="0"/>
                  </a:lnTo>
                  <a:lnTo>
                    <a:pt x="180" y="24"/>
                  </a:lnTo>
                  <a:lnTo>
                    <a:pt x="246" y="180"/>
                  </a:lnTo>
                  <a:lnTo>
                    <a:pt x="312" y="324"/>
                  </a:lnTo>
                  <a:lnTo>
                    <a:pt x="342" y="354"/>
                  </a:lnTo>
                  <a:lnTo>
                    <a:pt x="366" y="366"/>
                  </a:lnTo>
                  <a:lnTo>
                    <a:pt x="390" y="354"/>
                  </a:lnTo>
                  <a:lnTo>
                    <a:pt x="420" y="324"/>
                  </a:lnTo>
                  <a:lnTo>
                    <a:pt x="492" y="180"/>
                  </a:lnTo>
                  <a:lnTo>
                    <a:pt x="558" y="42"/>
                  </a:lnTo>
                  <a:lnTo>
                    <a:pt x="588" y="12"/>
                  </a:lnTo>
                  <a:lnTo>
                    <a:pt x="612" y="0"/>
                  </a:lnTo>
                  <a:lnTo>
                    <a:pt x="636" y="12"/>
                  </a:lnTo>
                  <a:lnTo>
                    <a:pt x="666" y="42"/>
                  </a:lnTo>
                  <a:lnTo>
                    <a:pt x="732" y="180"/>
                  </a:lnTo>
                  <a:lnTo>
                    <a:pt x="798" y="336"/>
                  </a:lnTo>
                  <a:lnTo>
                    <a:pt x="828" y="366"/>
                  </a:lnTo>
                  <a:lnTo>
                    <a:pt x="858" y="366"/>
                  </a:lnTo>
                  <a:lnTo>
                    <a:pt x="912" y="306"/>
                  </a:lnTo>
                  <a:lnTo>
                    <a:pt x="978" y="180"/>
                  </a:lnTo>
                </a:path>
              </a:pathLst>
            </a:custGeom>
            <a:noFill/>
            <a:ln w="25400" cap="flat" cmpd="sng">
              <a:solidFill>
                <a:srgbClr val="000080">
                  <a:alpha val="100000"/>
                </a:srgbClr>
              </a:solidFill>
              <a:prstDash val="solid"/>
              <a:round/>
              <a:headEnd type="none" w="med" len="med"/>
              <a:tailEnd type="none" w="med" len="med"/>
            </a:ln>
          </p:spPr>
          <p:txBody>
            <a:bodyPr/>
            <a:p>
              <a:endParaRPr lang="zh-CN" altLang="en-US"/>
            </a:p>
          </p:txBody>
        </p:sp>
        <p:sp>
          <p:nvSpPr>
            <p:cNvPr id="39950" name="Freeform 134"/>
            <p:cNvSpPr>
              <a:spLocks noChangeAspect="1"/>
            </p:cNvSpPr>
            <p:nvPr/>
          </p:nvSpPr>
          <p:spPr>
            <a:xfrm>
              <a:off x="504" y="2139"/>
              <a:ext cx="72" cy="234"/>
            </a:xfrm>
            <a:custGeom>
              <a:avLst/>
              <a:gdLst/>
              <a:ahLst/>
              <a:cxnLst>
                <a:cxn ang="0">
                  <a:pos x="72" y="234"/>
                </a:cxn>
                <a:cxn ang="0">
                  <a:pos x="36" y="0"/>
                </a:cxn>
                <a:cxn ang="0">
                  <a:pos x="0" y="234"/>
                </a:cxn>
                <a:cxn ang="0">
                  <a:pos x="72" y="234"/>
                </a:cxn>
              </a:cxnLst>
              <a:pathLst>
                <a:path w="48" h="156">
                  <a:moveTo>
                    <a:pt x="48" y="156"/>
                  </a:moveTo>
                  <a:lnTo>
                    <a:pt x="24" y="0"/>
                  </a:lnTo>
                  <a:lnTo>
                    <a:pt x="0" y="156"/>
                  </a:lnTo>
                  <a:lnTo>
                    <a:pt x="48" y="156"/>
                  </a:lnTo>
                  <a:close/>
                </a:path>
              </a:pathLst>
            </a:custGeom>
            <a:solidFill>
              <a:srgbClr val="000000">
                <a:alpha val="100000"/>
              </a:srgbClr>
            </a:solidFill>
            <a:ln w="12700" cap="flat" cmpd="sng">
              <a:solidFill>
                <a:schemeClr val="tx1">
                  <a:alpha val="100000"/>
                </a:schemeClr>
              </a:solidFill>
              <a:prstDash val="solid"/>
              <a:round/>
              <a:headEnd type="none" w="med" len="med"/>
              <a:tailEnd type="none" w="med" len="med"/>
            </a:ln>
          </p:spPr>
          <p:txBody>
            <a:bodyPr/>
            <a:p>
              <a:endParaRPr lang="zh-CN" altLang="en-US"/>
            </a:p>
          </p:txBody>
        </p:sp>
        <p:sp>
          <p:nvSpPr>
            <p:cNvPr id="39951" name="Line 135"/>
            <p:cNvSpPr>
              <a:spLocks noChangeAspect="1"/>
            </p:cNvSpPr>
            <p:nvPr/>
          </p:nvSpPr>
          <p:spPr>
            <a:xfrm>
              <a:off x="540" y="2594"/>
              <a:ext cx="1665" cy="2"/>
            </a:xfrm>
            <a:prstGeom prst="line">
              <a:avLst/>
            </a:prstGeom>
            <a:ln w="25400" cap="flat" cmpd="sng">
              <a:solidFill>
                <a:srgbClr val="000080"/>
              </a:solidFill>
              <a:prstDash val="solid"/>
              <a:headEnd type="none" w="med" len="med"/>
              <a:tailEnd type="none" w="med" len="med"/>
            </a:ln>
          </p:spPr>
        </p:sp>
      </p:grpSp>
      <p:sp>
        <p:nvSpPr>
          <p:cNvPr id="199816" name="Text Box 136"/>
          <p:cNvSpPr txBox="1"/>
          <p:nvPr/>
        </p:nvSpPr>
        <p:spPr>
          <a:xfrm>
            <a:off x="323850" y="964248"/>
            <a:ext cx="7239000" cy="521970"/>
          </a:xfrm>
          <a:prstGeom prst="rect">
            <a:avLst/>
          </a:prstGeom>
          <a:noFill/>
          <a:ln w="9525">
            <a:noFill/>
          </a:ln>
        </p:spPr>
        <p:txBody>
          <a:bodyPr>
            <a:spAutoFit/>
          </a:bodyPr>
          <a:p>
            <a:pPr marL="457200" indent="-457200" algn="l">
              <a:spcBef>
                <a:spcPct val="50000"/>
              </a:spcBef>
              <a:buSzPct val="60000"/>
              <a:buFont typeface="Wingdings" panose="05000000000000000000" charset="0"/>
              <a:buChar char="p"/>
            </a:pPr>
            <a:r>
              <a:rPr lang="zh-CN" altLang="en-US" sz="2800" dirty="0">
                <a:solidFill>
                  <a:srgbClr val="000099"/>
                </a:solidFill>
                <a:ea typeface="楷体_GB2312" pitchFamily="49" charset="-122"/>
              </a:rPr>
              <a:t>静载荷产生变应力的两个例子</a:t>
            </a:r>
            <a:endParaRPr lang="zh-CN" altLang="en-US" sz="2800" dirty="0">
              <a:solidFill>
                <a:srgbClr val="000099"/>
              </a:solidFill>
              <a:ea typeface="楷体_GB2312" pitchFamily="49" charset="-122"/>
            </a:endParaRPr>
          </a:p>
        </p:txBody>
      </p:sp>
      <p:sp>
        <p:nvSpPr>
          <p:cNvPr id="198667" name="Rectangle 11"/>
          <p:cNvSpPr/>
          <p:nvPr/>
        </p:nvSpPr>
        <p:spPr>
          <a:xfrm>
            <a:off x="323850" y="5495925"/>
            <a:ext cx="8382000" cy="1187450"/>
          </a:xfrm>
          <a:prstGeom prst="rect">
            <a:avLst/>
          </a:prstGeom>
          <a:solidFill>
            <a:srgbClr val="C0C0C0"/>
          </a:solidFill>
          <a:ln w="9525">
            <a:noFill/>
          </a:ln>
        </p:spPr>
        <p:txBody>
          <a:bodyPr>
            <a:spAutoFit/>
          </a:bodyPr>
          <a:p>
            <a:pPr algn="just"/>
            <a:r>
              <a:rPr lang="zh-CN" altLang="en-US" dirty="0">
                <a:solidFill>
                  <a:schemeClr val="tx2"/>
                </a:solidFill>
                <a:latin typeface="Times New Roman" panose="02020603050405020304" pitchFamily="18" charset="0"/>
                <a:ea typeface="楷体_GB2312" pitchFamily="49" charset="-122"/>
              </a:rPr>
              <a:t>注意：零件承受静载荷时不仅产生静应力，有时也能产生变应力。如：承受静载荷的回转运动或周期性运动的零件将产生变应力。</a:t>
            </a:r>
            <a:endParaRPr lang="zh-CN" altLang="en-US" dirty="0">
              <a:solidFill>
                <a:schemeClr val="tx2"/>
              </a:solidFill>
              <a:latin typeface="Times New Roman" panose="02020603050405020304" pitchFamily="18" charset="0"/>
              <a:ea typeface="楷体_GB2312" pitchFamily="49" charset="-122"/>
            </a:endParaRPr>
          </a:p>
        </p:txBody>
      </p:sp>
      <p:sp>
        <p:nvSpPr>
          <p:cNvPr id="198659" name="Text Box 3"/>
          <p:cNvSpPr txBox="1"/>
          <p:nvPr/>
        </p:nvSpPr>
        <p:spPr>
          <a:xfrm>
            <a:off x="3181350" y="156845"/>
            <a:ext cx="266636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载荷和应力</a:t>
            </a:r>
            <a:endParaRPr lang="zh-CN" altLang="en-US" sz="3600" dirty="0">
              <a:solidFill>
                <a:srgbClr val="993300"/>
              </a:solidFill>
              <a:latin typeface="Tahoma" panose="020B060403050404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816"/>
                                        </p:tgtEl>
                                        <p:attrNameLst>
                                          <p:attrName>style.visibility</p:attrName>
                                        </p:attrNameLst>
                                      </p:cBhvr>
                                      <p:to>
                                        <p:strVal val="visible"/>
                                      </p:to>
                                    </p:set>
                                    <p:anim calcmode="lin" valueType="num">
                                      <p:cBhvr additive="base">
                                        <p:cTn id="7" dur="500" fill="hold"/>
                                        <p:tgtEl>
                                          <p:spTgt spid="199816"/>
                                        </p:tgtEl>
                                        <p:attrNameLst>
                                          <p:attrName>ppt_x</p:attrName>
                                        </p:attrNameLst>
                                      </p:cBhvr>
                                      <p:tavLst>
                                        <p:tav tm="0">
                                          <p:val>
                                            <p:strVal val="0-#ppt_w/2"/>
                                          </p:val>
                                        </p:tav>
                                        <p:tav tm="100000">
                                          <p:val>
                                            <p:strVal val="#ppt_x"/>
                                          </p:val>
                                        </p:tav>
                                      </p:tavLst>
                                    </p:anim>
                                    <p:anim calcmode="lin" valueType="num">
                                      <p:cBhvr additive="base">
                                        <p:cTn id="8" dur="500" fill="hold"/>
                                        <p:tgtEl>
                                          <p:spTgt spid="1998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9691"/>
                                        </p:tgtEl>
                                        <p:attrNameLst>
                                          <p:attrName>style.visibility</p:attrName>
                                        </p:attrNameLst>
                                      </p:cBhvr>
                                      <p:to>
                                        <p:strVal val="visible"/>
                                      </p:to>
                                    </p:set>
                                    <p:anim calcmode="lin" valueType="num">
                                      <p:cBhvr additive="base">
                                        <p:cTn id="13" dur="500" fill="hold"/>
                                        <p:tgtEl>
                                          <p:spTgt spid="199691"/>
                                        </p:tgtEl>
                                        <p:attrNameLst>
                                          <p:attrName>ppt_x</p:attrName>
                                        </p:attrNameLst>
                                      </p:cBhvr>
                                      <p:tavLst>
                                        <p:tav tm="0">
                                          <p:val>
                                            <p:strVal val="#ppt_x"/>
                                          </p:val>
                                        </p:tav>
                                        <p:tav tm="100000">
                                          <p:val>
                                            <p:strVal val="#ppt_x"/>
                                          </p:val>
                                        </p:tav>
                                      </p:tavLst>
                                    </p:anim>
                                    <p:anim calcmode="lin" valueType="num">
                                      <p:cBhvr additive="base">
                                        <p:cTn id="14" dur="500" fill="hold"/>
                                        <p:tgtEl>
                                          <p:spTgt spid="19969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9806"/>
                                        </p:tgtEl>
                                        <p:attrNameLst>
                                          <p:attrName>style.visibility</p:attrName>
                                        </p:attrNameLst>
                                      </p:cBhvr>
                                      <p:to>
                                        <p:strVal val="visible"/>
                                      </p:to>
                                    </p:set>
                                    <p:anim calcmode="lin" valueType="num">
                                      <p:cBhvr additive="base">
                                        <p:cTn id="19" dur="500" fill="hold"/>
                                        <p:tgtEl>
                                          <p:spTgt spid="199806"/>
                                        </p:tgtEl>
                                        <p:attrNameLst>
                                          <p:attrName>ppt_x</p:attrName>
                                        </p:attrNameLst>
                                      </p:cBhvr>
                                      <p:tavLst>
                                        <p:tav tm="0">
                                          <p:val>
                                            <p:strVal val="#ppt_x"/>
                                          </p:val>
                                        </p:tav>
                                        <p:tav tm="100000">
                                          <p:val>
                                            <p:strVal val="#ppt_x"/>
                                          </p:val>
                                        </p:tav>
                                      </p:tavLst>
                                    </p:anim>
                                    <p:anim calcmode="lin" valueType="num">
                                      <p:cBhvr additive="base">
                                        <p:cTn id="20" dur="500" fill="hold"/>
                                        <p:tgtEl>
                                          <p:spTgt spid="1998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9750"/>
                                        </p:tgtEl>
                                        <p:attrNameLst>
                                          <p:attrName>style.visibility</p:attrName>
                                        </p:attrNameLst>
                                      </p:cBhvr>
                                      <p:to>
                                        <p:strVal val="visible"/>
                                      </p:to>
                                    </p:set>
                                    <p:anim calcmode="lin" valueType="num">
                                      <p:cBhvr additive="base">
                                        <p:cTn id="25" dur="500" fill="hold"/>
                                        <p:tgtEl>
                                          <p:spTgt spid="199750"/>
                                        </p:tgtEl>
                                        <p:attrNameLst>
                                          <p:attrName>ppt_x</p:attrName>
                                        </p:attrNameLst>
                                      </p:cBhvr>
                                      <p:tavLst>
                                        <p:tav tm="0">
                                          <p:val>
                                            <p:strVal val="#ppt_x"/>
                                          </p:val>
                                        </p:tav>
                                        <p:tav tm="100000">
                                          <p:val>
                                            <p:strVal val="#ppt_x"/>
                                          </p:val>
                                        </p:tav>
                                      </p:tavLst>
                                    </p:anim>
                                    <p:anim calcmode="lin" valueType="num">
                                      <p:cBhvr additive="base">
                                        <p:cTn id="26" dur="500" fill="hold"/>
                                        <p:tgtEl>
                                          <p:spTgt spid="19975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9682"/>
                                        </p:tgtEl>
                                        <p:attrNameLst>
                                          <p:attrName>style.visibility</p:attrName>
                                        </p:attrNameLst>
                                      </p:cBhvr>
                                      <p:to>
                                        <p:strVal val="visible"/>
                                      </p:to>
                                    </p:set>
                                    <p:anim calcmode="lin" valueType="num">
                                      <p:cBhvr additive="base">
                                        <p:cTn id="31" dur="500" fill="hold"/>
                                        <p:tgtEl>
                                          <p:spTgt spid="199682"/>
                                        </p:tgtEl>
                                        <p:attrNameLst>
                                          <p:attrName>ppt_x</p:attrName>
                                        </p:attrNameLst>
                                      </p:cBhvr>
                                      <p:tavLst>
                                        <p:tav tm="0">
                                          <p:val>
                                            <p:strVal val="#ppt_x"/>
                                          </p:val>
                                        </p:tav>
                                        <p:tav tm="100000">
                                          <p:val>
                                            <p:strVal val="#ppt_x"/>
                                          </p:val>
                                        </p:tav>
                                      </p:tavLst>
                                    </p:anim>
                                    <p:anim calcmode="lin" valueType="num">
                                      <p:cBhvr additive="base">
                                        <p:cTn id="32" dur="500" fill="hold"/>
                                        <p:tgtEl>
                                          <p:spTgt spid="19968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8667"/>
                                        </p:tgtEl>
                                        <p:attrNameLst>
                                          <p:attrName>style.visibility</p:attrName>
                                        </p:attrNameLst>
                                      </p:cBhvr>
                                      <p:to>
                                        <p:strVal val="visible"/>
                                      </p:to>
                                    </p:set>
                                    <p:anim calcmode="lin" valueType="num">
                                      <p:cBhvr additive="base">
                                        <p:cTn id="37" dur="500" fill="hold"/>
                                        <p:tgtEl>
                                          <p:spTgt spid="198667"/>
                                        </p:tgtEl>
                                        <p:attrNameLst>
                                          <p:attrName>ppt_x</p:attrName>
                                        </p:attrNameLst>
                                      </p:cBhvr>
                                      <p:tavLst>
                                        <p:tav tm="0">
                                          <p:val>
                                            <p:strVal val="0-#ppt_w/2"/>
                                          </p:val>
                                        </p:tav>
                                        <p:tav tm="100000">
                                          <p:val>
                                            <p:strVal val="#ppt_x"/>
                                          </p:val>
                                        </p:tav>
                                      </p:tavLst>
                                    </p:anim>
                                    <p:anim calcmode="lin" valueType="num">
                                      <p:cBhvr additive="base">
                                        <p:cTn id="38" dur="500" fill="hold"/>
                                        <p:tgtEl>
                                          <p:spTgt spid="1986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816" grpId="0"/>
      <p:bldP spid="19866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Rectangle 2"/>
          <p:cNvSpPr/>
          <p:nvPr/>
        </p:nvSpPr>
        <p:spPr>
          <a:xfrm>
            <a:off x="107315" y="802005"/>
            <a:ext cx="5606415" cy="521970"/>
          </a:xfrm>
          <a:prstGeom prst="rect">
            <a:avLst/>
          </a:prstGeom>
          <a:noFill/>
          <a:ln w="9525">
            <a:noFill/>
          </a:ln>
        </p:spPr>
        <p:txBody>
          <a:bodyPr wrap="square" lIns="92075" tIns="46038" rIns="92075" bIns="46038">
            <a:spAutoFit/>
          </a:bodyPr>
          <a:p>
            <a:pPr marL="342900" indent="-342900" algn="l">
              <a:buSzPct val="60000"/>
              <a:buFont typeface="Wingdings" panose="05000000000000000000" charset="0"/>
              <a:buChar char="p"/>
            </a:pPr>
            <a:r>
              <a:rPr lang="en-US" altLang="zh-CN" dirty="0">
                <a:solidFill>
                  <a:srgbClr val="C00000"/>
                </a:solidFill>
                <a:latin typeface="Times New Roman" panose="02020603050405020304" pitchFamily="18" charset="0"/>
                <a:ea typeface="楷体_GB2312" pitchFamily="49" charset="-122"/>
              </a:rPr>
              <a:t> </a:t>
            </a:r>
            <a:r>
              <a:rPr lang="zh-CN" altLang="en-US" sz="2800" dirty="0">
                <a:solidFill>
                  <a:srgbClr val="C00000"/>
                </a:solidFill>
                <a:latin typeface="Times New Roman" panose="02020603050405020304" pitchFamily="18" charset="0"/>
                <a:ea typeface="楷体_GB2312" pitchFamily="49" charset="-122"/>
              </a:rPr>
              <a:t>变应力的基本参数和种类</a:t>
            </a:r>
            <a:r>
              <a:rPr lang="zh-CN" altLang="en-US" sz="2800" dirty="0">
                <a:solidFill>
                  <a:srgbClr val="000099"/>
                </a:solidFill>
                <a:latin typeface="Times New Roman" panose="02020603050405020304" pitchFamily="18" charset="0"/>
                <a:ea typeface="楷体_GB2312" pitchFamily="49" charset="-122"/>
              </a:rPr>
              <a:t> </a:t>
            </a:r>
            <a:endParaRPr lang="zh-CN" altLang="en-US" sz="2800" dirty="0">
              <a:solidFill>
                <a:srgbClr val="000099"/>
              </a:solidFill>
              <a:latin typeface="Times New Roman" panose="02020603050405020304" pitchFamily="18" charset="0"/>
              <a:ea typeface="楷体_GB2312" pitchFamily="49" charset="-122"/>
            </a:endParaRPr>
          </a:p>
        </p:txBody>
      </p:sp>
      <p:sp>
        <p:nvSpPr>
          <p:cNvPr id="203779" name="Rectangle 3"/>
          <p:cNvSpPr/>
          <p:nvPr/>
        </p:nvSpPr>
        <p:spPr>
          <a:xfrm>
            <a:off x="533400" y="1192530"/>
            <a:ext cx="2647315" cy="460375"/>
          </a:xfrm>
          <a:prstGeom prst="rect">
            <a:avLst/>
          </a:prstGeom>
          <a:noFill/>
          <a:ln w="9525">
            <a:noFill/>
          </a:ln>
        </p:spPr>
        <p:txBody>
          <a:bodyPr wrap="square" lIns="92075" tIns="46038" rIns="92075" bIns="46038">
            <a:spAutoFit/>
          </a:bodyPr>
          <a:p>
            <a:pPr algn="l"/>
            <a:r>
              <a:rPr lang="en-US" altLang="zh-CN" dirty="0">
                <a:solidFill>
                  <a:srgbClr val="000099"/>
                </a:solidFill>
                <a:latin typeface="Times New Roman" panose="02020603050405020304" pitchFamily="18" charset="0"/>
                <a:ea typeface="楷体_GB2312" pitchFamily="49" charset="-122"/>
              </a:rPr>
              <a:t>a) </a:t>
            </a:r>
            <a:r>
              <a:rPr lang="zh-CN" altLang="en-US" dirty="0">
                <a:solidFill>
                  <a:srgbClr val="000099"/>
                </a:solidFill>
                <a:latin typeface="Times New Roman" panose="02020603050405020304" pitchFamily="18" charset="0"/>
                <a:ea typeface="楷体_GB2312" pitchFamily="49" charset="-122"/>
              </a:rPr>
              <a:t>五大基本参数</a:t>
            </a:r>
            <a:r>
              <a:rPr lang="zh-CN" altLang="en-US" sz="1100" dirty="0">
                <a:solidFill>
                  <a:srgbClr val="000099"/>
                </a:solidFill>
                <a:latin typeface="Times New Roman" panose="02020603050405020304" pitchFamily="18" charset="0"/>
              </a:rPr>
              <a:t> </a:t>
            </a:r>
            <a:endParaRPr lang="zh-CN" altLang="en-US" sz="1100" dirty="0">
              <a:solidFill>
                <a:srgbClr val="000099"/>
              </a:solidFill>
              <a:latin typeface="Times New Roman" panose="02020603050405020304" pitchFamily="18" charset="0"/>
            </a:endParaRPr>
          </a:p>
        </p:txBody>
      </p:sp>
      <p:sp>
        <p:nvSpPr>
          <p:cNvPr id="203780" name="Rectangle 4"/>
          <p:cNvSpPr/>
          <p:nvPr/>
        </p:nvSpPr>
        <p:spPr>
          <a:xfrm>
            <a:off x="1890713" y="4362133"/>
            <a:ext cx="2667000" cy="457200"/>
          </a:xfrm>
          <a:prstGeom prst="rect">
            <a:avLst/>
          </a:prstGeom>
          <a:noFill/>
          <a:ln w="9525">
            <a:noFill/>
          </a:ln>
        </p:spPr>
        <p:txBody>
          <a:bodyPr lIns="92075" tIns="46038" rIns="92075" bIns="46038">
            <a:spAutoFit/>
          </a:bodyPr>
          <a:lstStyle>
            <a:lvl1pPr marL="342900" indent="-342900" algn="l" rtl="0" fontAlgn="base">
              <a:spcBef>
                <a:spcPct val="20000"/>
              </a:spcBef>
              <a:spcAft>
                <a:spcPct val="0"/>
              </a:spcAft>
              <a:buChar char="•"/>
              <a:defRPr kumimoji="1" sz="3200" b="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stStyle>
          <a:p>
            <a:pPr marL="0" lvl="0" indent="276225" algn="l" eaLnBrk="1" hangingPunct="1">
              <a:spcBef>
                <a:spcPct val="0"/>
              </a:spcBef>
              <a:buNone/>
            </a:pPr>
            <a:r>
              <a:rPr lang="zh-CN" altLang="en-US" sz="2400" b="1" dirty="0">
                <a:solidFill>
                  <a:srgbClr val="000099"/>
                </a:solidFill>
                <a:ea typeface="楷体_GB2312" pitchFamily="49" charset="-122"/>
              </a:rPr>
              <a:t>应力循环特性</a:t>
            </a:r>
            <a:endParaRPr lang="zh-CN" altLang="en-US" sz="2400" b="1" dirty="0">
              <a:solidFill>
                <a:srgbClr val="000099"/>
              </a:solidFill>
              <a:ea typeface="楷体_GB2312" pitchFamily="49" charset="-122"/>
            </a:endParaRPr>
          </a:p>
        </p:txBody>
      </p:sp>
      <p:sp>
        <p:nvSpPr>
          <p:cNvPr id="203786" name="Rectangle 10"/>
          <p:cNvSpPr/>
          <p:nvPr/>
        </p:nvSpPr>
        <p:spPr>
          <a:xfrm>
            <a:off x="2139950" y="1730375"/>
            <a:ext cx="1409700" cy="457200"/>
          </a:xfrm>
          <a:prstGeom prst="rect">
            <a:avLst/>
          </a:prstGeom>
          <a:noFill/>
          <a:ln w="9525">
            <a:noFill/>
          </a:ln>
        </p:spPr>
        <p:txBody>
          <a:bodyPr wrap="none" lIns="92075" tIns="46038" rIns="92075" bIns="46038">
            <a:spAutoFit/>
          </a:bodyPr>
          <a:p>
            <a:pPr algn="l"/>
            <a:r>
              <a:rPr lang="zh-CN" altLang="en-US" dirty="0">
                <a:solidFill>
                  <a:srgbClr val="000099"/>
                </a:solidFill>
                <a:latin typeface="Times New Roman" panose="02020603050405020304" pitchFamily="18" charset="0"/>
                <a:ea typeface="楷体_GB2312" pitchFamily="49" charset="-122"/>
              </a:rPr>
              <a:t>最大应力</a:t>
            </a:r>
            <a:endParaRPr lang="zh-CN" altLang="en-US" dirty="0">
              <a:solidFill>
                <a:srgbClr val="000099"/>
              </a:solidFill>
              <a:latin typeface="Times New Roman" panose="02020603050405020304" pitchFamily="18" charset="0"/>
              <a:ea typeface="楷体_GB2312" pitchFamily="49" charset="-122"/>
            </a:endParaRPr>
          </a:p>
        </p:txBody>
      </p:sp>
      <p:sp>
        <p:nvSpPr>
          <p:cNvPr id="203787" name="Rectangle 11"/>
          <p:cNvSpPr/>
          <p:nvPr/>
        </p:nvSpPr>
        <p:spPr>
          <a:xfrm>
            <a:off x="2154238" y="2339975"/>
            <a:ext cx="1409700" cy="457200"/>
          </a:xfrm>
          <a:prstGeom prst="rect">
            <a:avLst/>
          </a:prstGeom>
          <a:noFill/>
          <a:ln w="9525">
            <a:noFill/>
          </a:ln>
        </p:spPr>
        <p:txBody>
          <a:bodyPr wrap="none" lIns="92075" tIns="46038" rIns="92075" bIns="46038">
            <a:spAutoFit/>
          </a:bodyPr>
          <a:p>
            <a:pPr algn="l"/>
            <a:r>
              <a:rPr lang="zh-CN" altLang="en-US" dirty="0">
                <a:solidFill>
                  <a:srgbClr val="000099"/>
                </a:solidFill>
                <a:latin typeface="Times New Roman" panose="02020603050405020304" pitchFamily="18" charset="0"/>
                <a:ea typeface="楷体_GB2312" pitchFamily="49" charset="-122"/>
              </a:rPr>
              <a:t>最小应力</a:t>
            </a:r>
            <a:endParaRPr lang="zh-CN" altLang="en-US" dirty="0">
              <a:solidFill>
                <a:srgbClr val="000099"/>
              </a:solidFill>
              <a:latin typeface="Times New Roman" panose="02020603050405020304" pitchFamily="18" charset="0"/>
              <a:ea typeface="楷体_GB2312" pitchFamily="49" charset="-122"/>
            </a:endParaRPr>
          </a:p>
        </p:txBody>
      </p:sp>
      <p:sp>
        <p:nvSpPr>
          <p:cNvPr id="203788" name="Rectangle 12"/>
          <p:cNvSpPr/>
          <p:nvPr/>
        </p:nvSpPr>
        <p:spPr>
          <a:xfrm>
            <a:off x="2136775" y="2949575"/>
            <a:ext cx="1409700" cy="457200"/>
          </a:xfrm>
          <a:prstGeom prst="rect">
            <a:avLst/>
          </a:prstGeom>
          <a:noFill/>
          <a:ln w="9525">
            <a:noFill/>
          </a:ln>
        </p:spPr>
        <p:txBody>
          <a:bodyPr wrap="none" lIns="92075" tIns="46038" rIns="92075" bIns="46038">
            <a:spAutoFit/>
          </a:bodyPr>
          <a:p>
            <a:pPr algn="l"/>
            <a:r>
              <a:rPr lang="zh-CN" altLang="en-US" dirty="0">
                <a:solidFill>
                  <a:srgbClr val="000099"/>
                </a:solidFill>
                <a:latin typeface="Times New Roman" panose="02020603050405020304" pitchFamily="18" charset="0"/>
                <a:ea typeface="楷体_GB2312" pitchFamily="49" charset="-122"/>
              </a:rPr>
              <a:t>平均应力</a:t>
            </a:r>
            <a:endParaRPr lang="zh-CN" altLang="en-US" dirty="0">
              <a:solidFill>
                <a:srgbClr val="000099"/>
              </a:solidFill>
              <a:latin typeface="Times New Roman" panose="02020603050405020304" pitchFamily="18" charset="0"/>
              <a:ea typeface="楷体_GB2312" pitchFamily="49" charset="-122"/>
            </a:endParaRPr>
          </a:p>
        </p:txBody>
      </p:sp>
      <p:sp>
        <p:nvSpPr>
          <p:cNvPr id="203789" name="Rectangle 13"/>
          <p:cNvSpPr/>
          <p:nvPr/>
        </p:nvSpPr>
        <p:spPr>
          <a:xfrm>
            <a:off x="2171700" y="3635375"/>
            <a:ext cx="1103313" cy="457200"/>
          </a:xfrm>
          <a:prstGeom prst="rect">
            <a:avLst/>
          </a:prstGeom>
          <a:noFill/>
          <a:ln w="9525">
            <a:noFill/>
          </a:ln>
        </p:spPr>
        <p:txBody>
          <a:bodyPr wrap="none" lIns="92075" tIns="46038" rIns="92075" bIns="46038">
            <a:spAutoFit/>
          </a:bodyPr>
          <a:p>
            <a:pPr algn="l"/>
            <a:r>
              <a:rPr lang="zh-CN" altLang="en-US" dirty="0">
                <a:solidFill>
                  <a:srgbClr val="000099"/>
                </a:solidFill>
                <a:latin typeface="Times New Roman" panose="02020603050405020304" pitchFamily="18" charset="0"/>
                <a:ea typeface="楷体_GB2312" pitchFamily="49" charset="-122"/>
              </a:rPr>
              <a:t>应力幅</a:t>
            </a:r>
            <a:endParaRPr lang="zh-CN" altLang="en-US" dirty="0">
              <a:solidFill>
                <a:srgbClr val="000099"/>
              </a:solidFill>
              <a:latin typeface="Times New Roman" panose="02020603050405020304" pitchFamily="18" charset="0"/>
              <a:ea typeface="楷体_GB2312" pitchFamily="49" charset="-122"/>
            </a:endParaRPr>
          </a:p>
        </p:txBody>
      </p:sp>
      <p:sp>
        <p:nvSpPr>
          <p:cNvPr id="203791" name="Rectangle 15"/>
          <p:cNvSpPr/>
          <p:nvPr/>
        </p:nvSpPr>
        <p:spPr>
          <a:xfrm>
            <a:off x="609600" y="5087620"/>
            <a:ext cx="4178300" cy="457200"/>
          </a:xfrm>
          <a:prstGeom prst="rect">
            <a:avLst/>
          </a:prstGeom>
          <a:noFill/>
          <a:ln w="9525">
            <a:noFill/>
          </a:ln>
        </p:spPr>
        <p:txBody>
          <a:bodyPr lIns="92075" tIns="46038" rIns="92075" bIns="46038">
            <a:spAutoFit/>
          </a:bodyPr>
          <a:p>
            <a:pPr algn="l"/>
            <a:r>
              <a:rPr lang="en-US" altLang="zh-CN" dirty="0">
                <a:solidFill>
                  <a:srgbClr val="000099"/>
                </a:solidFill>
                <a:latin typeface="Times New Roman" panose="02020603050405020304" pitchFamily="18" charset="0"/>
                <a:ea typeface="楷体_GB2312" pitchFamily="49" charset="-122"/>
              </a:rPr>
              <a:t>b)   </a:t>
            </a:r>
            <a:r>
              <a:rPr lang="zh-CN" altLang="en-US" dirty="0">
                <a:solidFill>
                  <a:srgbClr val="000099"/>
                </a:solidFill>
                <a:latin typeface="Times New Roman" panose="02020603050405020304" pitchFamily="18" charset="0"/>
                <a:ea typeface="楷体_GB2312" pitchFamily="49" charset="-122"/>
              </a:rPr>
              <a:t>稳定循环变应力种类：</a:t>
            </a:r>
            <a:r>
              <a:rPr lang="zh-CN" altLang="en-US" sz="1100" dirty="0">
                <a:solidFill>
                  <a:srgbClr val="000099"/>
                </a:solidFill>
                <a:latin typeface="Times New Roman" panose="02020603050405020304" pitchFamily="18" charset="0"/>
              </a:rPr>
              <a:t> </a:t>
            </a:r>
            <a:endParaRPr lang="zh-CN" altLang="en-US" sz="1100" dirty="0">
              <a:solidFill>
                <a:srgbClr val="000099"/>
              </a:solidFill>
              <a:latin typeface="Times New Roman" panose="02020603050405020304" pitchFamily="18" charset="0"/>
            </a:endParaRPr>
          </a:p>
        </p:txBody>
      </p:sp>
      <p:sp>
        <p:nvSpPr>
          <p:cNvPr id="203792" name="Rectangle 16"/>
          <p:cNvSpPr/>
          <p:nvPr/>
        </p:nvSpPr>
        <p:spPr>
          <a:xfrm>
            <a:off x="4724400" y="5759133"/>
            <a:ext cx="4672013" cy="1004887"/>
          </a:xfrm>
          <a:prstGeom prst="rect">
            <a:avLst/>
          </a:prstGeom>
          <a:noFill/>
          <a:ln w="9525">
            <a:noFill/>
          </a:ln>
        </p:spPr>
        <p:txBody>
          <a:bodyPr lIns="92075" tIns="46038" rIns="92075" bIns="46038">
            <a:spAutoFit/>
          </a:bodyPr>
          <a:p>
            <a:pPr algn="l">
              <a:spcBef>
                <a:spcPct val="50000"/>
              </a:spcBef>
            </a:pPr>
            <a:r>
              <a:rPr lang="en-US" altLang="zh-CN" dirty="0">
                <a:solidFill>
                  <a:srgbClr val="000099"/>
                </a:solidFill>
                <a:latin typeface="Times New Roman" panose="02020603050405020304" pitchFamily="18" charset="0"/>
                <a:ea typeface="楷体_GB2312" pitchFamily="49" charset="-122"/>
              </a:rPr>
              <a:t>-1</a:t>
            </a:r>
            <a:r>
              <a:rPr lang="en-US" altLang="zh-CN" dirty="0">
                <a:solidFill>
                  <a:srgbClr val="000099"/>
                </a:solidFill>
                <a:latin typeface="Times New Roman" panose="02020603050405020304" pitchFamily="18" charset="0"/>
                <a:cs typeface="Times New Roman" panose="02020603050405020304" pitchFamily="18" charset="0"/>
              </a:rPr>
              <a:t>&lt;</a:t>
            </a:r>
            <a:r>
              <a:rPr lang="en-US" altLang="zh-CN" dirty="0">
                <a:solidFill>
                  <a:srgbClr val="000099"/>
                </a:solidFill>
                <a:latin typeface="Times New Roman" panose="02020603050405020304" pitchFamily="18" charset="0"/>
                <a:ea typeface="楷体_GB2312" pitchFamily="49" charset="-122"/>
              </a:rPr>
              <a:t> </a:t>
            </a:r>
            <a:r>
              <a:rPr lang="en-US" altLang="zh-CN" i="1" dirty="0">
                <a:solidFill>
                  <a:srgbClr val="000099"/>
                </a:solidFill>
                <a:latin typeface="Symbol" panose="05050102010706020507" pitchFamily="18" charset="2"/>
                <a:cs typeface="Times New Roman" panose="02020603050405020304" pitchFamily="18" charset="0"/>
              </a:rPr>
              <a:t>g</a:t>
            </a:r>
            <a:r>
              <a:rPr lang="en-US" altLang="zh-CN" dirty="0">
                <a:solidFill>
                  <a:srgbClr val="000099"/>
                </a:solidFill>
                <a:latin typeface="Times New Roman" panose="02020603050405020304" pitchFamily="18" charset="0"/>
                <a:cs typeface="Times New Roman" panose="02020603050405020304" pitchFamily="18" charset="0"/>
              </a:rPr>
              <a:t>&lt;+1</a:t>
            </a:r>
            <a:r>
              <a:rPr lang="en-US" altLang="zh-CN" dirty="0">
                <a:solidFill>
                  <a:srgbClr val="000099"/>
                </a:solidFill>
                <a:latin typeface="Times New Roman" panose="02020603050405020304" pitchFamily="18" charset="0"/>
              </a:rPr>
              <a:t>——</a:t>
            </a:r>
            <a:r>
              <a:rPr lang="zh-CN" altLang="en-US" dirty="0">
                <a:solidFill>
                  <a:srgbClr val="000099"/>
                </a:solidFill>
                <a:latin typeface="Times New Roman" panose="02020603050405020304" pitchFamily="18" charset="0"/>
                <a:ea typeface="楷体_GB2312" pitchFamily="49" charset="-122"/>
              </a:rPr>
              <a:t>不对称循环变应力</a:t>
            </a:r>
            <a:endParaRPr lang="zh-CN" altLang="en-US" dirty="0">
              <a:solidFill>
                <a:srgbClr val="000099"/>
              </a:solidFill>
              <a:latin typeface="Times New Roman" panose="02020603050405020304" pitchFamily="18" charset="0"/>
              <a:ea typeface="楷体_GB2312" pitchFamily="49" charset="-122"/>
            </a:endParaRPr>
          </a:p>
          <a:p>
            <a:pPr algn="l">
              <a:spcBef>
                <a:spcPct val="50000"/>
              </a:spcBef>
            </a:pPr>
            <a:r>
              <a:rPr lang="zh-CN" altLang="en-US" i="1" dirty="0">
                <a:solidFill>
                  <a:srgbClr val="000099"/>
                </a:solidFill>
                <a:latin typeface="Times New Roman" panose="02020603050405020304" pitchFamily="18" charset="0"/>
                <a:cs typeface="Times New Roman" panose="02020603050405020304" pitchFamily="18" charset="0"/>
              </a:rPr>
              <a:t>  </a:t>
            </a:r>
            <a:r>
              <a:rPr lang="en-US" altLang="zh-CN" i="1" dirty="0">
                <a:solidFill>
                  <a:srgbClr val="000099"/>
                </a:solidFill>
                <a:latin typeface="Symbol" panose="05050102010706020507" pitchFamily="18" charset="2"/>
                <a:cs typeface="Times New Roman" panose="02020603050405020304" pitchFamily="18" charset="0"/>
              </a:rPr>
              <a:t>g</a:t>
            </a:r>
            <a:r>
              <a:rPr lang="en-US" altLang="zh-CN" i="1" dirty="0">
                <a:solidFill>
                  <a:srgbClr val="000099"/>
                </a:solidFill>
                <a:latin typeface="Times New Roman" panose="02020603050405020304" pitchFamily="18" charset="0"/>
                <a:cs typeface="Times New Roman" panose="02020603050405020304" pitchFamily="18" charset="0"/>
              </a:rPr>
              <a:t> </a:t>
            </a:r>
            <a:r>
              <a:rPr lang="en-US" altLang="zh-CN" dirty="0">
                <a:solidFill>
                  <a:srgbClr val="000099"/>
                </a:solidFill>
                <a:latin typeface="Times New Roman" panose="02020603050405020304" pitchFamily="18" charset="0"/>
                <a:cs typeface="Times New Roman" panose="02020603050405020304" pitchFamily="18" charset="0"/>
              </a:rPr>
              <a:t>=+1   </a:t>
            </a:r>
            <a:r>
              <a:rPr lang="en-US" altLang="zh-CN" dirty="0">
                <a:solidFill>
                  <a:srgbClr val="000099"/>
                </a:solidFill>
                <a:latin typeface="Times New Roman" panose="02020603050405020304" pitchFamily="18" charset="0"/>
              </a:rPr>
              <a:t>—— </a:t>
            </a:r>
            <a:r>
              <a:rPr lang="zh-CN" altLang="en-US" dirty="0">
                <a:solidFill>
                  <a:srgbClr val="000099"/>
                </a:solidFill>
                <a:latin typeface="Times New Roman" panose="02020603050405020304" pitchFamily="18" charset="0"/>
                <a:ea typeface="楷体_GB2312" pitchFamily="49" charset="-122"/>
              </a:rPr>
              <a:t>静应力</a:t>
            </a:r>
            <a:r>
              <a:rPr lang="zh-CN" altLang="en-US" dirty="0">
                <a:solidFill>
                  <a:srgbClr val="000099"/>
                </a:solidFill>
                <a:latin typeface="Times New Roman" panose="02020603050405020304" pitchFamily="18" charset="0"/>
              </a:rPr>
              <a:t> </a:t>
            </a:r>
            <a:endParaRPr lang="zh-CN" altLang="en-US" dirty="0">
              <a:solidFill>
                <a:srgbClr val="000099"/>
              </a:solidFill>
              <a:latin typeface="Times New Roman" panose="02020603050405020304" pitchFamily="18" charset="0"/>
            </a:endParaRPr>
          </a:p>
        </p:txBody>
      </p:sp>
      <p:sp>
        <p:nvSpPr>
          <p:cNvPr id="203793" name="Rectangle 17"/>
          <p:cNvSpPr/>
          <p:nvPr/>
        </p:nvSpPr>
        <p:spPr>
          <a:xfrm>
            <a:off x="304800" y="5773420"/>
            <a:ext cx="4343400" cy="1004888"/>
          </a:xfrm>
          <a:prstGeom prst="rect">
            <a:avLst/>
          </a:prstGeom>
          <a:noFill/>
          <a:ln w="9525">
            <a:noFill/>
          </a:ln>
        </p:spPr>
        <p:txBody>
          <a:bodyPr lIns="92075" tIns="46038" rIns="92075" bIns="46038">
            <a:spAutoFit/>
          </a:bodyPr>
          <a:p>
            <a:pPr>
              <a:spcBef>
                <a:spcPct val="50000"/>
              </a:spcBef>
            </a:pPr>
            <a:r>
              <a:rPr lang="en-US" altLang="zh-CN" i="1" dirty="0">
                <a:solidFill>
                  <a:srgbClr val="000099"/>
                </a:solidFill>
                <a:latin typeface="Symbol" panose="05050102010706020507" pitchFamily="18" charset="2"/>
                <a:cs typeface="Times New Roman" panose="02020603050405020304" pitchFamily="18" charset="0"/>
              </a:rPr>
              <a:t>g</a:t>
            </a:r>
            <a:r>
              <a:rPr lang="en-US" altLang="zh-CN" dirty="0">
                <a:solidFill>
                  <a:srgbClr val="000099"/>
                </a:solidFill>
                <a:latin typeface="Times New Roman" panose="02020603050405020304" pitchFamily="18" charset="0"/>
                <a:cs typeface="Times New Roman" panose="02020603050405020304" pitchFamily="18" charset="0"/>
              </a:rPr>
              <a:t>= –1 </a:t>
            </a:r>
            <a:r>
              <a:rPr lang="en-US" altLang="zh-CN" dirty="0">
                <a:solidFill>
                  <a:srgbClr val="000099"/>
                </a:solidFill>
                <a:latin typeface="Times New Roman" panose="02020603050405020304" pitchFamily="18" charset="0"/>
              </a:rPr>
              <a:t>——</a:t>
            </a:r>
            <a:r>
              <a:rPr lang="zh-CN" altLang="en-US" dirty="0">
                <a:solidFill>
                  <a:srgbClr val="000099"/>
                </a:solidFill>
                <a:latin typeface="Times New Roman" panose="02020603050405020304" pitchFamily="18" charset="0"/>
                <a:ea typeface="楷体_GB2312" pitchFamily="49" charset="-122"/>
              </a:rPr>
              <a:t>对称循环变应力</a:t>
            </a:r>
            <a:endParaRPr lang="zh-CN" altLang="en-US" dirty="0">
              <a:solidFill>
                <a:srgbClr val="000099"/>
              </a:solidFill>
              <a:latin typeface="Times New Roman" panose="02020603050405020304" pitchFamily="18" charset="0"/>
              <a:ea typeface="楷体_GB2312" pitchFamily="49" charset="-122"/>
            </a:endParaRPr>
          </a:p>
          <a:p>
            <a:pPr algn="l">
              <a:spcBef>
                <a:spcPct val="50000"/>
              </a:spcBef>
            </a:pPr>
            <a:r>
              <a:rPr lang="zh-CN" altLang="en-US" i="1" dirty="0">
                <a:solidFill>
                  <a:srgbClr val="000099"/>
                </a:solidFill>
                <a:latin typeface="Times New Roman" panose="02020603050405020304" pitchFamily="18" charset="0"/>
                <a:cs typeface="Times New Roman" panose="02020603050405020304" pitchFamily="18" charset="0"/>
              </a:rPr>
              <a:t>    </a:t>
            </a:r>
            <a:r>
              <a:rPr lang="en-US" altLang="zh-CN" i="1" dirty="0">
                <a:solidFill>
                  <a:srgbClr val="000099"/>
                </a:solidFill>
                <a:latin typeface="Symbol" panose="05050102010706020507" pitchFamily="18" charset="2"/>
                <a:cs typeface="Times New Roman" panose="02020603050405020304" pitchFamily="18" charset="0"/>
              </a:rPr>
              <a:t>g</a:t>
            </a:r>
            <a:r>
              <a:rPr lang="en-US" altLang="zh-CN" i="1" dirty="0">
                <a:solidFill>
                  <a:srgbClr val="000099"/>
                </a:solidFill>
                <a:latin typeface="Times New Roman" panose="02020603050405020304" pitchFamily="18" charset="0"/>
                <a:cs typeface="Times New Roman" panose="02020603050405020304" pitchFamily="18" charset="0"/>
              </a:rPr>
              <a:t> </a:t>
            </a:r>
            <a:r>
              <a:rPr lang="en-US" altLang="zh-CN" dirty="0">
                <a:solidFill>
                  <a:srgbClr val="000099"/>
                </a:solidFill>
                <a:latin typeface="Times New Roman" panose="02020603050405020304" pitchFamily="18" charset="0"/>
                <a:cs typeface="Times New Roman" panose="02020603050405020304" pitchFamily="18" charset="0"/>
              </a:rPr>
              <a:t>= 0   </a:t>
            </a:r>
            <a:r>
              <a:rPr lang="en-US" altLang="zh-CN" dirty="0">
                <a:solidFill>
                  <a:srgbClr val="000099"/>
                </a:solidFill>
                <a:latin typeface="Times New Roman" panose="02020603050405020304" pitchFamily="18" charset="0"/>
              </a:rPr>
              <a:t>—— </a:t>
            </a:r>
            <a:r>
              <a:rPr lang="zh-CN" altLang="en-US" dirty="0">
                <a:solidFill>
                  <a:srgbClr val="000099"/>
                </a:solidFill>
                <a:latin typeface="Times New Roman" panose="02020603050405020304" pitchFamily="18" charset="0"/>
                <a:ea typeface="楷体_GB2312" pitchFamily="49" charset="-122"/>
              </a:rPr>
              <a:t>脉动循环变应力</a:t>
            </a:r>
            <a:endParaRPr lang="zh-CN" altLang="en-US" dirty="0">
              <a:solidFill>
                <a:srgbClr val="000099"/>
              </a:solidFill>
              <a:latin typeface="Times New Roman" panose="02020603050405020304" pitchFamily="18" charset="0"/>
              <a:ea typeface="楷体_GB2312" pitchFamily="49" charset="-122"/>
            </a:endParaRPr>
          </a:p>
        </p:txBody>
      </p:sp>
      <p:sp>
        <p:nvSpPr>
          <p:cNvPr id="198659" name="Text Box 3"/>
          <p:cNvSpPr txBox="1"/>
          <p:nvPr/>
        </p:nvSpPr>
        <p:spPr>
          <a:xfrm>
            <a:off x="3181350" y="156845"/>
            <a:ext cx="266636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载荷和应力</a:t>
            </a:r>
            <a:endParaRPr lang="zh-CN" altLang="en-US" sz="3600" dirty="0">
              <a:solidFill>
                <a:srgbClr val="993300"/>
              </a:solidFill>
              <a:latin typeface="Tahoma" panose="020B0604030504040204" pitchFamily="34" charset="0"/>
              <a:ea typeface="楷体_GB2312" pitchFamily="49" charset="-122"/>
            </a:endParaRPr>
          </a:p>
        </p:txBody>
      </p:sp>
      <p:graphicFrame>
        <p:nvGraphicFramePr>
          <p:cNvPr id="2" name="对象 1">
            <a:hlinkClick r:id="" action="ppaction://ole?verb="/>
          </p:cNvPr>
          <p:cNvGraphicFramePr>
            <a:graphicFrameLocks noChangeAspect="1"/>
          </p:cNvGraphicFramePr>
          <p:nvPr/>
        </p:nvGraphicFramePr>
        <p:xfrm>
          <a:off x="3895725" y="1770380"/>
          <a:ext cx="2027555" cy="493395"/>
        </p:xfrm>
        <a:graphic>
          <a:graphicData uri="http://schemas.openxmlformats.org/presentationml/2006/ole">
            <mc:AlternateContent xmlns:mc="http://schemas.openxmlformats.org/markup-compatibility/2006">
              <mc:Choice xmlns:v="urn:schemas-microsoft-com:vml" Requires="v">
                <p:oleObj spid="_x0000_s2049" name="" r:id="rId1" imgW="939800" imgH="228600" progId="Equation.KSEE3">
                  <p:embed/>
                </p:oleObj>
              </mc:Choice>
              <mc:Fallback>
                <p:oleObj name="" r:id="rId1" imgW="939800" imgH="228600" progId="Equation.KSEE3">
                  <p:embed/>
                  <p:pic>
                    <p:nvPicPr>
                      <p:cNvPr id="0" name="图片 2048"/>
                      <p:cNvPicPr/>
                      <p:nvPr/>
                    </p:nvPicPr>
                    <p:blipFill>
                      <a:blip r:embed="rId2"/>
                      <a:stretch>
                        <a:fillRect/>
                      </a:stretch>
                    </p:blipFill>
                    <p:spPr>
                      <a:xfrm>
                        <a:off x="3895725" y="1770380"/>
                        <a:ext cx="2027555" cy="49339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3908743" y="2303780"/>
          <a:ext cx="2001520" cy="493395"/>
        </p:xfrm>
        <a:graphic>
          <a:graphicData uri="http://schemas.openxmlformats.org/presentationml/2006/ole">
            <mc:AlternateContent xmlns:mc="http://schemas.openxmlformats.org/markup-compatibility/2006">
              <mc:Choice xmlns:v="urn:schemas-microsoft-com:vml" Requires="v">
                <p:oleObj spid="_x0000_s4" name="" r:id="rId3" imgW="927100" imgH="228600" progId="Equation.KSEE3">
                  <p:embed/>
                </p:oleObj>
              </mc:Choice>
              <mc:Fallback>
                <p:oleObj name="" r:id="rId3" imgW="927100" imgH="228600" progId="Equation.KSEE3">
                  <p:embed/>
                  <p:pic>
                    <p:nvPicPr>
                      <p:cNvPr id="0" name="图片 2048"/>
                      <p:cNvPicPr/>
                      <p:nvPr/>
                    </p:nvPicPr>
                    <p:blipFill>
                      <a:blip r:embed="rId4"/>
                      <a:stretch>
                        <a:fillRect/>
                      </a:stretch>
                    </p:blipFill>
                    <p:spPr>
                      <a:xfrm>
                        <a:off x="3908743" y="2303780"/>
                        <a:ext cx="2001520" cy="4933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895408" y="2752725"/>
          <a:ext cx="2329180" cy="850265"/>
        </p:xfrm>
        <a:graphic>
          <a:graphicData uri="http://schemas.openxmlformats.org/presentationml/2006/ole">
            <mc:AlternateContent xmlns:mc="http://schemas.openxmlformats.org/markup-compatibility/2006">
              <mc:Choice xmlns:v="urn:schemas-microsoft-com:vml" Requires="v">
                <p:oleObj spid="_x0000_s6" name="" r:id="rId5" imgW="1079500" imgH="393700" progId="Equation.KSEE3">
                  <p:embed/>
                </p:oleObj>
              </mc:Choice>
              <mc:Fallback>
                <p:oleObj name="" r:id="rId5" imgW="1079500" imgH="393700" progId="Equation.KSEE3">
                  <p:embed/>
                  <p:pic>
                    <p:nvPicPr>
                      <p:cNvPr id="0" name="图片 2048"/>
                      <p:cNvPicPr/>
                      <p:nvPr/>
                    </p:nvPicPr>
                    <p:blipFill>
                      <a:blip r:embed="rId6"/>
                      <a:stretch>
                        <a:fillRect/>
                      </a:stretch>
                    </p:blipFill>
                    <p:spPr>
                      <a:xfrm>
                        <a:off x="3895408" y="2752725"/>
                        <a:ext cx="2329180" cy="85026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949701" y="3512185"/>
          <a:ext cx="2247265" cy="850265"/>
        </p:xfrm>
        <a:graphic>
          <a:graphicData uri="http://schemas.openxmlformats.org/presentationml/2006/ole">
            <mc:AlternateContent xmlns:mc="http://schemas.openxmlformats.org/markup-compatibility/2006">
              <mc:Choice xmlns:v="urn:schemas-microsoft-com:vml" Requires="v">
                <p:oleObj spid="_x0000_s8" name="" r:id="rId7" imgW="1041400" imgH="393700" progId="Equation.KSEE3">
                  <p:embed/>
                </p:oleObj>
              </mc:Choice>
              <mc:Fallback>
                <p:oleObj name="" r:id="rId7" imgW="1041400" imgH="393700" progId="Equation.KSEE3">
                  <p:embed/>
                  <p:pic>
                    <p:nvPicPr>
                      <p:cNvPr id="0" name="图片 2048"/>
                      <p:cNvPicPr/>
                      <p:nvPr/>
                    </p:nvPicPr>
                    <p:blipFill>
                      <a:blip r:embed="rId8"/>
                      <a:stretch>
                        <a:fillRect/>
                      </a:stretch>
                    </p:blipFill>
                    <p:spPr>
                      <a:xfrm>
                        <a:off x="3949701" y="3512185"/>
                        <a:ext cx="2247265" cy="85026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216525" y="4234815"/>
          <a:ext cx="1192530" cy="882015"/>
        </p:xfrm>
        <a:graphic>
          <a:graphicData uri="http://schemas.openxmlformats.org/presentationml/2006/ole">
            <mc:AlternateContent xmlns:mc="http://schemas.openxmlformats.org/markup-compatibility/2006">
              <mc:Choice xmlns:v="urn:schemas-microsoft-com:vml" Requires="v">
                <p:oleObj spid="_x0000_s2050" name="" r:id="rId9" imgW="584200" imgH="431800" progId="Equation.KSEE3">
                  <p:embed/>
                </p:oleObj>
              </mc:Choice>
              <mc:Fallback>
                <p:oleObj name="" r:id="rId9" imgW="584200" imgH="431800" progId="Equation.KSEE3">
                  <p:embed/>
                  <p:pic>
                    <p:nvPicPr>
                      <p:cNvPr id="0" name="图片 2049"/>
                      <p:cNvPicPr/>
                      <p:nvPr/>
                    </p:nvPicPr>
                    <p:blipFill>
                      <a:blip r:embed="rId10"/>
                      <a:stretch>
                        <a:fillRect/>
                      </a:stretch>
                    </p:blipFill>
                    <p:spPr>
                      <a:xfrm>
                        <a:off x="5216525" y="4234815"/>
                        <a:ext cx="1192530" cy="88201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3778"/>
                                        </p:tgtEl>
                                        <p:attrNameLst>
                                          <p:attrName>style.visibility</p:attrName>
                                        </p:attrNameLst>
                                      </p:cBhvr>
                                      <p:to>
                                        <p:strVal val="visible"/>
                                      </p:to>
                                    </p:set>
                                    <p:anim calcmode="lin" valueType="num">
                                      <p:cBhvr additive="base">
                                        <p:cTn id="7" dur="500" fill="hold"/>
                                        <p:tgtEl>
                                          <p:spTgt spid="203778"/>
                                        </p:tgtEl>
                                        <p:attrNameLst>
                                          <p:attrName>ppt_x</p:attrName>
                                        </p:attrNameLst>
                                      </p:cBhvr>
                                      <p:tavLst>
                                        <p:tav tm="0">
                                          <p:val>
                                            <p:strVal val="#ppt_x"/>
                                          </p:val>
                                        </p:tav>
                                        <p:tav tm="100000">
                                          <p:val>
                                            <p:strVal val="#ppt_x"/>
                                          </p:val>
                                        </p:tav>
                                      </p:tavLst>
                                    </p:anim>
                                    <p:anim calcmode="lin" valueType="num">
                                      <p:cBhvr additive="base">
                                        <p:cTn id="8" dur="500" fill="hold"/>
                                        <p:tgtEl>
                                          <p:spTgt spid="2037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3779"/>
                                        </p:tgtEl>
                                        <p:attrNameLst>
                                          <p:attrName>style.visibility</p:attrName>
                                        </p:attrNameLst>
                                      </p:cBhvr>
                                      <p:to>
                                        <p:strVal val="visible"/>
                                      </p:to>
                                    </p:set>
                                    <p:anim calcmode="lin" valueType="num">
                                      <p:cBhvr additive="base">
                                        <p:cTn id="13" dur="500" fill="hold"/>
                                        <p:tgtEl>
                                          <p:spTgt spid="203779"/>
                                        </p:tgtEl>
                                        <p:attrNameLst>
                                          <p:attrName>ppt_x</p:attrName>
                                        </p:attrNameLst>
                                      </p:cBhvr>
                                      <p:tavLst>
                                        <p:tav tm="0">
                                          <p:val>
                                            <p:strVal val="#ppt_x"/>
                                          </p:val>
                                        </p:tav>
                                        <p:tav tm="100000">
                                          <p:val>
                                            <p:strVal val="#ppt_x"/>
                                          </p:val>
                                        </p:tav>
                                      </p:tavLst>
                                    </p:anim>
                                    <p:anim calcmode="lin" valueType="num">
                                      <p:cBhvr additive="base">
                                        <p:cTn id="14" dur="500" fill="hold"/>
                                        <p:tgtEl>
                                          <p:spTgt spid="2037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3786"/>
                                        </p:tgtEl>
                                        <p:attrNameLst>
                                          <p:attrName>style.visibility</p:attrName>
                                        </p:attrNameLst>
                                      </p:cBhvr>
                                      <p:to>
                                        <p:strVal val="visible"/>
                                      </p:to>
                                    </p:set>
                                    <p:anim calcmode="lin" valueType="num">
                                      <p:cBhvr additive="base">
                                        <p:cTn id="19" dur="500" fill="hold"/>
                                        <p:tgtEl>
                                          <p:spTgt spid="203786"/>
                                        </p:tgtEl>
                                        <p:attrNameLst>
                                          <p:attrName>ppt_x</p:attrName>
                                        </p:attrNameLst>
                                      </p:cBhvr>
                                      <p:tavLst>
                                        <p:tav tm="0">
                                          <p:val>
                                            <p:strVal val="#ppt_x"/>
                                          </p:val>
                                        </p:tav>
                                        <p:tav tm="100000">
                                          <p:val>
                                            <p:strVal val="#ppt_x"/>
                                          </p:val>
                                        </p:tav>
                                      </p:tavLst>
                                    </p:anim>
                                    <p:anim calcmode="lin" valueType="num">
                                      <p:cBhvr additive="base">
                                        <p:cTn id="20" dur="500" fill="hold"/>
                                        <p:tgtEl>
                                          <p:spTgt spid="20378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03787"/>
                                        </p:tgtEl>
                                        <p:attrNameLst>
                                          <p:attrName>style.visibility</p:attrName>
                                        </p:attrNameLst>
                                      </p:cBhvr>
                                      <p:to>
                                        <p:strVal val="visible"/>
                                      </p:to>
                                    </p:set>
                                    <p:anim calcmode="lin" valueType="num">
                                      <p:cBhvr additive="base">
                                        <p:cTn id="30" dur="500" fill="hold"/>
                                        <p:tgtEl>
                                          <p:spTgt spid="203787"/>
                                        </p:tgtEl>
                                        <p:attrNameLst>
                                          <p:attrName>ppt_x</p:attrName>
                                        </p:attrNameLst>
                                      </p:cBhvr>
                                      <p:tavLst>
                                        <p:tav tm="0">
                                          <p:val>
                                            <p:strVal val="#ppt_x"/>
                                          </p:val>
                                        </p:tav>
                                        <p:tav tm="100000">
                                          <p:val>
                                            <p:strVal val="#ppt_x"/>
                                          </p:val>
                                        </p:tav>
                                      </p:tavLst>
                                    </p:anim>
                                    <p:anim calcmode="lin" valueType="num">
                                      <p:cBhvr additive="base">
                                        <p:cTn id="31" dur="500" fill="hold"/>
                                        <p:tgtEl>
                                          <p:spTgt spid="20378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3788"/>
                                        </p:tgtEl>
                                        <p:attrNameLst>
                                          <p:attrName>style.visibility</p:attrName>
                                        </p:attrNameLst>
                                      </p:cBhvr>
                                      <p:to>
                                        <p:strVal val="visible"/>
                                      </p:to>
                                    </p:set>
                                    <p:anim calcmode="lin" valueType="num">
                                      <p:cBhvr additive="base">
                                        <p:cTn id="41" dur="500" fill="hold"/>
                                        <p:tgtEl>
                                          <p:spTgt spid="203788"/>
                                        </p:tgtEl>
                                        <p:attrNameLst>
                                          <p:attrName>ppt_x</p:attrName>
                                        </p:attrNameLst>
                                      </p:cBhvr>
                                      <p:tavLst>
                                        <p:tav tm="0">
                                          <p:val>
                                            <p:strVal val="#ppt_x"/>
                                          </p:val>
                                        </p:tav>
                                        <p:tav tm="100000">
                                          <p:val>
                                            <p:strVal val="#ppt_x"/>
                                          </p:val>
                                        </p:tav>
                                      </p:tavLst>
                                    </p:anim>
                                    <p:anim calcmode="lin" valueType="num">
                                      <p:cBhvr additive="base">
                                        <p:cTn id="42" dur="500" fill="hold"/>
                                        <p:tgtEl>
                                          <p:spTgt spid="20378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03789"/>
                                        </p:tgtEl>
                                        <p:attrNameLst>
                                          <p:attrName>style.visibility</p:attrName>
                                        </p:attrNameLst>
                                      </p:cBhvr>
                                      <p:to>
                                        <p:strVal val="visible"/>
                                      </p:to>
                                    </p:set>
                                    <p:anim calcmode="lin" valueType="num">
                                      <p:cBhvr additive="base">
                                        <p:cTn id="52" dur="500" fill="hold"/>
                                        <p:tgtEl>
                                          <p:spTgt spid="203789"/>
                                        </p:tgtEl>
                                        <p:attrNameLst>
                                          <p:attrName>ppt_x</p:attrName>
                                        </p:attrNameLst>
                                      </p:cBhvr>
                                      <p:tavLst>
                                        <p:tav tm="0">
                                          <p:val>
                                            <p:strVal val="#ppt_x"/>
                                          </p:val>
                                        </p:tav>
                                        <p:tav tm="100000">
                                          <p:val>
                                            <p:strVal val="#ppt_x"/>
                                          </p:val>
                                        </p:tav>
                                      </p:tavLst>
                                    </p:anim>
                                    <p:anim calcmode="lin" valueType="num">
                                      <p:cBhvr additive="base">
                                        <p:cTn id="53" dur="500" fill="hold"/>
                                        <p:tgtEl>
                                          <p:spTgt spid="203789"/>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linds(horizontal)">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03780"/>
                                        </p:tgtEl>
                                        <p:attrNameLst>
                                          <p:attrName>style.visibility</p:attrName>
                                        </p:attrNameLst>
                                      </p:cBhvr>
                                      <p:to>
                                        <p:strVal val="visible"/>
                                      </p:to>
                                    </p:set>
                                    <p:anim calcmode="lin" valueType="num">
                                      <p:cBhvr additive="base">
                                        <p:cTn id="63" dur="500" fill="hold"/>
                                        <p:tgtEl>
                                          <p:spTgt spid="203780"/>
                                        </p:tgtEl>
                                        <p:attrNameLst>
                                          <p:attrName>ppt_x</p:attrName>
                                        </p:attrNameLst>
                                      </p:cBhvr>
                                      <p:tavLst>
                                        <p:tav tm="0">
                                          <p:val>
                                            <p:strVal val="#ppt_x"/>
                                          </p:val>
                                        </p:tav>
                                        <p:tav tm="100000">
                                          <p:val>
                                            <p:strVal val="#ppt_x"/>
                                          </p:val>
                                        </p:tav>
                                      </p:tavLst>
                                    </p:anim>
                                    <p:anim calcmode="lin" valueType="num">
                                      <p:cBhvr additive="base">
                                        <p:cTn id="64" dur="500" fill="hold"/>
                                        <p:tgtEl>
                                          <p:spTgt spid="20378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blinds(horizontal)">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03791"/>
                                        </p:tgtEl>
                                        <p:attrNameLst>
                                          <p:attrName>style.visibility</p:attrName>
                                        </p:attrNameLst>
                                      </p:cBhvr>
                                      <p:to>
                                        <p:strVal val="visible"/>
                                      </p:to>
                                    </p:set>
                                    <p:anim calcmode="lin" valueType="num">
                                      <p:cBhvr additive="base">
                                        <p:cTn id="74" dur="500" fill="hold"/>
                                        <p:tgtEl>
                                          <p:spTgt spid="203791"/>
                                        </p:tgtEl>
                                        <p:attrNameLst>
                                          <p:attrName>ppt_x</p:attrName>
                                        </p:attrNameLst>
                                      </p:cBhvr>
                                      <p:tavLst>
                                        <p:tav tm="0">
                                          <p:val>
                                            <p:strVal val="#ppt_x"/>
                                          </p:val>
                                        </p:tav>
                                        <p:tav tm="100000">
                                          <p:val>
                                            <p:strVal val="#ppt_x"/>
                                          </p:val>
                                        </p:tav>
                                      </p:tavLst>
                                    </p:anim>
                                    <p:anim calcmode="lin" valueType="num">
                                      <p:cBhvr additive="base">
                                        <p:cTn id="75" dur="500" fill="hold"/>
                                        <p:tgtEl>
                                          <p:spTgt spid="203791"/>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203792"/>
                                        </p:tgtEl>
                                        <p:attrNameLst>
                                          <p:attrName>style.visibility</p:attrName>
                                        </p:attrNameLst>
                                      </p:cBhvr>
                                      <p:to>
                                        <p:strVal val="visible"/>
                                      </p:to>
                                    </p:set>
                                    <p:animEffect transition="in" filter="blinds(horizontal)">
                                      <p:cBhvr>
                                        <p:cTn id="80" dur="500"/>
                                        <p:tgtEl>
                                          <p:spTgt spid="203792"/>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03793"/>
                                        </p:tgtEl>
                                        <p:attrNameLst>
                                          <p:attrName>style.visibility</p:attrName>
                                        </p:attrNameLst>
                                      </p:cBhvr>
                                      <p:to>
                                        <p:strVal val="visible"/>
                                      </p:to>
                                    </p:set>
                                    <p:animEffect transition="in" filter="blinds(horizontal)">
                                      <p:cBhvr>
                                        <p:cTn id="83" dur="500"/>
                                        <p:tgtEl>
                                          <p:spTgt spid="203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p:bldP spid="203779" grpId="0"/>
      <p:bldP spid="203780" grpId="0"/>
      <p:bldP spid="203786" grpId="0"/>
      <p:bldP spid="203787" grpId="0"/>
      <p:bldP spid="203788" grpId="0"/>
      <p:bldP spid="203789" grpId="0"/>
      <p:bldP spid="203791" grpId="0"/>
      <p:bldP spid="203792" grpId="0"/>
      <p:bldP spid="2037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4035" name="Picture 3"/>
          <p:cNvPicPr>
            <a:picLocks noChangeAspect="1"/>
          </p:cNvPicPr>
          <p:nvPr/>
        </p:nvPicPr>
        <p:blipFill>
          <a:blip r:embed="rId1"/>
          <a:stretch>
            <a:fillRect/>
          </a:stretch>
        </p:blipFill>
        <p:spPr>
          <a:xfrm>
            <a:off x="341630" y="702310"/>
            <a:ext cx="8104505" cy="3154045"/>
          </a:xfrm>
          <a:prstGeom prst="rect">
            <a:avLst/>
          </a:prstGeom>
          <a:noFill/>
          <a:ln w="9525">
            <a:noFill/>
          </a:ln>
        </p:spPr>
      </p:pic>
      <p:pic>
        <p:nvPicPr>
          <p:cNvPr id="45059" name="Picture 3"/>
          <p:cNvPicPr>
            <a:picLocks noChangeAspect="1"/>
          </p:cNvPicPr>
          <p:nvPr/>
        </p:nvPicPr>
        <p:blipFill>
          <a:blip r:embed="rId2"/>
          <a:stretch>
            <a:fillRect/>
          </a:stretch>
        </p:blipFill>
        <p:spPr>
          <a:xfrm>
            <a:off x="-33655" y="3980815"/>
            <a:ext cx="8855075" cy="2719070"/>
          </a:xfrm>
          <a:prstGeom prst="rect">
            <a:avLst/>
          </a:prstGeom>
          <a:noFill/>
          <a:ln w="9525">
            <a:noFill/>
          </a:ln>
        </p:spPr>
      </p:pic>
      <p:sp>
        <p:nvSpPr>
          <p:cNvPr id="198659" name="Text Box 3"/>
          <p:cNvSpPr txBox="1"/>
          <p:nvPr/>
        </p:nvSpPr>
        <p:spPr>
          <a:xfrm>
            <a:off x="3181350" y="156845"/>
            <a:ext cx="266636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载荷和应力</a:t>
            </a:r>
            <a:endParaRPr lang="zh-CN" altLang="en-US" sz="3600" dirty="0">
              <a:solidFill>
                <a:srgbClr val="993300"/>
              </a:solidFill>
              <a:latin typeface="Tahoma" panose="020B0604030504040204"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24" name="矩形 13323"/>
          <p:cNvSpPr/>
          <p:nvPr/>
        </p:nvSpPr>
        <p:spPr>
          <a:xfrm>
            <a:off x="356870" y="5058093"/>
            <a:ext cx="8610600" cy="460375"/>
          </a:xfrm>
          <a:prstGeom prst="rect">
            <a:avLst/>
          </a:prstGeom>
          <a:noFill/>
          <a:ln w="9525">
            <a:noFill/>
          </a:ln>
        </p:spPr>
        <p:txBody>
          <a:bodyPr lIns="92075" tIns="46038" rIns="92075" bIns="46038">
            <a:spAutoFit/>
          </a:bodyPr>
          <a:p>
            <a:pPr marL="342900" indent="-342900" algn="l">
              <a:buClr>
                <a:srgbClr val="0066FF"/>
              </a:buClr>
              <a:buSzPct val="60000"/>
              <a:buFont typeface="Wingdings" panose="05000000000000000000" charset="0"/>
              <a:buChar char="p"/>
            </a:pPr>
            <a:r>
              <a:rPr lang="zh-CN" altLang="en-US" sz="2400" dirty="0">
                <a:solidFill>
                  <a:srgbClr val="000099"/>
                </a:solidFill>
                <a:latin typeface="楷体_GB2312" pitchFamily="49" charset="-122"/>
                <a:ea typeface="楷体_GB2312" pitchFamily="49" charset="-122"/>
              </a:rPr>
              <a:t>疲劳破坏的机理：损伤的累积</a:t>
            </a:r>
            <a:endParaRPr lang="zh-CN" altLang="en-US" sz="2400" dirty="0">
              <a:solidFill>
                <a:srgbClr val="000099"/>
              </a:solidFill>
              <a:latin typeface="楷体_GB2312" pitchFamily="49" charset="-122"/>
              <a:ea typeface="楷体_GB2312" pitchFamily="49" charset="-122"/>
            </a:endParaRPr>
          </a:p>
        </p:txBody>
      </p:sp>
      <p:sp>
        <p:nvSpPr>
          <p:cNvPr id="13326" name="文本框 13325"/>
          <p:cNvSpPr txBox="1"/>
          <p:nvPr/>
        </p:nvSpPr>
        <p:spPr>
          <a:xfrm>
            <a:off x="324485" y="908368"/>
            <a:ext cx="5761038" cy="457200"/>
          </a:xfrm>
          <a:prstGeom prst="rect">
            <a:avLst/>
          </a:prstGeom>
          <a:noFill/>
          <a:ln w="9525">
            <a:noFill/>
          </a:ln>
        </p:spPr>
        <p:txBody>
          <a:bodyPr/>
          <a:p>
            <a:pPr marL="342900" indent="-342900" algn="l">
              <a:spcBef>
                <a:spcPct val="20000"/>
              </a:spcBef>
              <a:buClr>
                <a:schemeClr val="hlink"/>
              </a:buClr>
              <a:buSzPct val="60000"/>
              <a:buFont typeface="Wingdings" panose="05000000000000000000" charset="0"/>
              <a:buChar char="p"/>
            </a:pPr>
            <a:r>
              <a:rPr lang="zh-CN" altLang="en-US" sz="2400" dirty="0">
                <a:solidFill>
                  <a:srgbClr val="000099"/>
                </a:solidFill>
                <a:latin typeface="楷体_GB2312" pitchFamily="49" charset="-122"/>
                <a:ea typeface="楷体_GB2312" pitchFamily="49" charset="-122"/>
              </a:rPr>
              <a:t>失效形式：疲劳断裂（破坏）</a:t>
            </a:r>
            <a:endParaRPr lang="zh-CN" altLang="en-US" sz="2400" dirty="0">
              <a:solidFill>
                <a:srgbClr val="000099"/>
              </a:solidFill>
              <a:latin typeface="楷体_GB2312" pitchFamily="49" charset="-122"/>
              <a:ea typeface="楷体_GB2312" pitchFamily="49" charset="-122"/>
            </a:endParaRPr>
          </a:p>
        </p:txBody>
      </p:sp>
      <p:sp>
        <p:nvSpPr>
          <p:cNvPr id="13327" name="文本框 13326"/>
          <p:cNvSpPr txBox="1"/>
          <p:nvPr/>
        </p:nvSpPr>
        <p:spPr>
          <a:xfrm>
            <a:off x="324485" y="1484630"/>
            <a:ext cx="4608513" cy="366713"/>
          </a:xfrm>
          <a:prstGeom prst="rect">
            <a:avLst/>
          </a:prstGeom>
          <a:noFill/>
          <a:ln w="9525">
            <a:noFill/>
          </a:ln>
        </p:spPr>
        <p:txBody>
          <a:bodyPr/>
          <a:p>
            <a:pPr marL="342900" indent="-342900" algn="l">
              <a:spcBef>
                <a:spcPct val="20000"/>
              </a:spcBef>
              <a:buClr>
                <a:schemeClr val="hlink"/>
              </a:buClr>
              <a:buSzPct val="60000"/>
              <a:buFont typeface="Wingdings" panose="05000000000000000000" charset="0"/>
              <a:buChar char="p"/>
            </a:pPr>
            <a:r>
              <a:rPr lang="zh-CN" altLang="en-US" sz="2400" dirty="0">
                <a:solidFill>
                  <a:srgbClr val="000099"/>
                </a:solidFill>
                <a:latin typeface="楷体_GB2312" pitchFamily="49" charset="-122"/>
                <a:ea typeface="楷体_GB2312" pitchFamily="49" charset="-122"/>
              </a:rPr>
              <a:t>疲劳破坏特征：</a:t>
            </a:r>
            <a:endParaRPr lang="zh-CN" altLang="en-US" sz="2400" dirty="0">
              <a:solidFill>
                <a:srgbClr val="000099"/>
              </a:solidFill>
              <a:latin typeface="楷体_GB2312" pitchFamily="49" charset="-122"/>
              <a:ea typeface="楷体_GB2312" pitchFamily="49" charset="-122"/>
            </a:endParaRPr>
          </a:p>
        </p:txBody>
      </p:sp>
      <p:sp>
        <p:nvSpPr>
          <p:cNvPr id="13328" name="文本框 13327"/>
          <p:cNvSpPr txBox="1"/>
          <p:nvPr/>
        </p:nvSpPr>
        <p:spPr>
          <a:xfrm>
            <a:off x="611823" y="2060893"/>
            <a:ext cx="7848600" cy="1223962"/>
          </a:xfrm>
          <a:prstGeom prst="rect">
            <a:avLst/>
          </a:prstGeom>
          <a:noFill/>
          <a:ln w="9525">
            <a:noFill/>
          </a:ln>
        </p:spPr>
        <p:txBody>
          <a:bodyPr/>
          <a:p>
            <a:pPr marL="342900" indent="-342900" algn="l">
              <a:spcBef>
                <a:spcPct val="20000"/>
              </a:spcBef>
              <a:buClr>
                <a:schemeClr val="hlink"/>
              </a:buClr>
              <a:buSzPct val="70000"/>
              <a:buFont typeface="Wingdings" panose="05000000000000000000" pitchFamily="2" charset="2"/>
              <a:buNone/>
            </a:pPr>
            <a:r>
              <a:rPr lang="en-US" altLang="zh-CN" sz="2400" dirty="0">
                <a:solidFill>
                  <a:srgbClr val="000099"/>
                </a:solidFill>
                <a:latin typeface="楷体_GB2312" pitchFamily="49" charset="-122"/>
                <a:ea typeface="楷体_GB2312" pitchFamily="49" charset="-122"/>
              </a:rPr>
              <a:t>1</a:t>
            </a:r>
            <a:r>
              <a:rPr lang="zh-CN" altLang="en-US" sz="2400" dirty="0">
                <a:solidFill>
                  <a:srgbClr val="000099"/>
                </a:solidFill>
                <a:latin typeface="楷体_GB2312" pitchFamily="49" charset="-122"/>
                <a:ea typeface="楷体_GB2312" pitchFamily="49" charset="-122"/>
              </a:rPr>
              <a:t>）断裂过程：</a:t>
            </a:r>
            <a:r>
              <a:rPr lang="en-US" altLang="zh-CN" sz="2400" dirty="0">
                <a:solidFill>
                  <a:srgbClr val="000099"/>
                </a:solidFill>
                <a:latin typeface="楷体_GB2312" pitchFamily="49" charset="-122"/>
                <a:ea typeface="楷体_GB2312" pitchFamily="49" charset="-122"/>
              </a:rPr>
              <a:t>①</a:t>
            </a:r>
            <a:r>
              <a:rPr lang="zh-CN" altLang="en-US" sz="2400" dirty="0">
                <a:solidFill>
                  <a:srgbClr val="000099"/>
                </a:solidFill>
                <a:latin typeface="楷体_GB2312" pitchFamily="49" charset="-122"/>
                <a:ea typeface="楷体_GB2312" pitchFamily="49" charset="-122"/>
              </a:rPr>
              <a:t>产生初始裂纹 （在应力较大处）</a:t>
            </a:r>
            <a:endParaRPr lang="zh-CN" altLang="en-US" sz="2400" dirty="0">
              <a:solidFill>
                <a:srgbClr val="000099"/>
              </a:solidFill>
              <a:latin typeface="楷体_GB2312" pitchFamily="49" charset="-122"/>
              <a:ea typeface="楷体_GB2312" pitchFamily="49" charset="-122"/>
            </a:endParaRPr>
          </a:p>
          <a:p>
            <a:pPr marL="342900" indent="-342900" algn="l">
              <a:buClrTx/>
              <a:buNone/>
            </a:pP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②</a:t>
            </a:r>
            <a:r>
              <a:rPr lang="zh-CN" altLang="en-US" sz="2400" dirty="0">
                <a:solidFill>
                  <a:srgbClr val="000099"/>
                </a:solidFill>
                <a:latin typeface="楷体_GB2312" pitchFamily="49" charset="-122"/>
                <a:ea typeface="楷体_GB2312" pitchFamily="49" charset="-122"/>
              </a:rPr>
              <a:t>裂纹尖端在切应力作用下，反复扩展，		直至产生疲劳裂纹。</a:t>
            </a:r>
            <a:endParaRPr lang="zh-CN" altLang="en-US" sz="2400" dirty="0">
              <a:solidFill>
                <a:srgbClr val="000099"/>
              </a:solidFill>
              <a:latin typeface="楷体_GB2312" pitchFamily="49" charset="-122"/>
              <a:ea typeface="楷体_GB2312" pitchFamily="49" charset="-122"/>
            </a:endParaRPr>
          </a:p>
        </p:txBody>
      </p:sp>
      <p:sp>
        <p:nvSpPr>
          <p:cNvPr id="13329" name="文本框 13328"/>
          <p:cNvSpPr txBox="1"/>
          <p:nvPr/>
        </p:nvSpPr>
        <p:spPr>
          <a:xfrm>
            <a:off x="641985" y="3213418"/>
            <a:ext cx="7416800" cy="863600"/>
          </a:xfrm>
          <a:prstGeom prst="rect">
            <a:avLst/>
          </a:prstGeom>
          <a:noFill/>
          <a:ln w="9525">
            <a:noFill/>
          </a:ln>
        </p:spPr>
        <p:txBody>
          <a:bodyPr/>
          <a:p>
            <a:pPr marL="342900" indent="-342900" algn="l">
              <a:buClrTx/>
            </a:pPr>
            <a:r>
              <a:rPr lang="en-US" altLang="zh-CN" sz="2400" dirty="0">
                <a:solidFill>
                  <a:srgbClr val="000099"/>
                </a:solidFill>
                <a:latin typeface="楷体_GB2312" pitchFamily="49" charset="-122"/>
                <a:ea typeface="楷体_GB2312" pitchFamily="49" charset="-122"/>
              </a:rPr>
              <a:t>2</a:t>
            </a:r>
            <a:r>
              <a:rPr lang="zh-CN" altLang="en-US" sz="2400" dirty="0">
                <a:solidFill>
                  <a:srgbClr val="000099"/>
                </a:solidFill>
                <a:latin typeface="楷体_GB2312" pitchFamily="49" charset="-122"/>
                <a:ea typeface="楷体_GB2312" pitchFamily="49" charset="-122"/>
              </a:rPr>
              <a:t>）断裂面：</a:t>
            </a:r>
            <a:r>
              <a:rPr lang="en-US" altLang="zh-CN" sz="2400" dirty="0">
                <a:solidFill>
                  <a:srgbClr val="000099"/>
                </a:solidFill>
                <a:latin typeface="楷体_GB2312" pitchFamily="49" charset="-122"/>
                <a:ea typeface="楷体_GB2312" pitchFamily="49" charset="-122"/>
              </a:rPr>
              <a:t>①</a:t>
            </a:r>
            <a:r>
              <a:rPr lang="zh-CN" altLang="en-US" sz="2400" dirty="0">
                <a:solidFill>
                  <a:srgbClr val="000099"/>
                </a:solidFill>
                <a:latin typeface="楷体_GB2312" pitchFamily="49" charset="-122"/>
                <a:ea typeface="楷体_GB2312" pitchFamily="49" charset="-122"/>
              </a:rPr>
              <a:t>光滑区（疲劳发展区）</a:t>
            </a:r>
            <a:endParaRPr lang="zh-CN" altLang="en-US" sz="2400" dirty="0">
              <a:solidFill>
                <a:srgbClr val="000099"/>
              </a:solidFill>
              <a:latin typeface="楷体_GB2312" pitchFamily="49" charset="-122"/>
              <a:ea typeface="楷体_GB2312" pitchFamily="49" charset="-122"/>
            </a:endParaRPr>
          </a:p>
          <a:p>
            <a:pPr marL="342900" indent="-342900" algn="l">
              <a:buClrTx/>
            </a:pPr>
            <a:r>
              <a:rPr lang="zh-CN" altLang="en-US" sz="2400" dirty="0">
                <a:solidFill>
                  <a:srgbClr val="000099"/>
                </a:solidFill>
                <a:latin typeface="楷体_GB2312" pitchFamily="49" charset="-122"/>
                <a:ea typeface="楷体_GB2312" pitchFamily="49" charset="-122"/>
              </a:rPr>
              <a:t>           </a:t>
            </a:r>
            <a:r>
              <a:rPr lang="en-US" altLang="zh-CN" sz="2400" dirty="0">
                <a:solidFill>
                  <a:srgbClr val="000099"/>
                </a:solidFill>
                <a:latin typeface="楷体_GB2312" pitchFamily="49" charset="-122"/>
                <a:ea typeface="楷体_GB2312" pitchFamily="49" charset="-122"/>
              </a:rPr>
              <a:t>②</a:t>
            </a:r>
            <a:r>
              <a:rPr lang="zh-CN" altLang="en-US" sz="2400" dirty="0">
                <a:solidFill>
                  <a:srgbClr val="000099"/>
                </a:solidFill>
                <a:latin typeface="楷体_GB2312" pitchFamily="49" charset="-122"/>
                <a:ea typeface="楷体_GB2312" pitchFamily="49" charset="-122"/>
              </a:rPr>
              <a:t>粗糙区（脆性断裂区）</a:t>
            </a:r>
            <a:endParaRPr lang="zh-CN" altLang="en-US" sz="2400" dirty="0">
              <a:solidFill>
                <a:srgbClr val="000099"/>
              </a:solidFill>
              <a:latin typeface="楷体_GB2312" pitchFamily="49" charset="-122"/>
              <a:ea typeface="楷体_GB2312" pitchFamily="49" charset="-122"/>
            </a:endParaRPr>
          </a:p>
        </p:txBody>
      </p:sp>
      <p:sp>
        <p:nvSpPr>
          <p:cNvPr id="13330" name="文本框 13329"/>
          <p:cNvSpPr txBox="1"/>
          <p:nvPr/>
        </p:nvSpPr>
        <p:spPr>
          <a:xfrm>
            <a:off x="627698" y="4005580"/>
            <a:ext cx="6192837" cy="366713"/>
          </a:xfrm>
          <a:prstGeom prst="rect">
            <a:avLst/>
          </a:prstGeom>
          <a:noFill/>
          <a:ln w="9525">
            <a:noFill/>
          </a:ln>
        </p:spPr>
        <p:txBody>
          <a:bodyPr/>
          <a:p>
            <a:pPr marL="342900" indent="-342900" algn="l">
              <a:buClrTx/>
            </a:pPr>
            <a:r>
              <a:rPr lang="en-US" altLang="zh-CN" sz="2400" dirty="0">
                <a:solidFill>
                  <a:srgbClr val="000099"/>
                </a:solidFill>
                <a:latin typeface="楷体_GB2312" pitchFamily="49" charset="-122"/>
                <a:ea typeface="楷体_GB2312" pitchFamily="49" charset="-122"/>
              </a:rPr>
              <a:t>3</a:t>
            </a:r>
            <a:r>
              <a:rPr lang="zh-CN" altLang="en-US" sz="2400" dirty="0">
                <a:solidFill>
                  <a:srgbClr val="000099"/>
                </a:solidFill>
                <a:latin typeface="楷体_GB2312" pitchFamily="49" charset="-122"/>
                <a:ea typeface="楷体_GB2312" pitchFamily="49" charset="-122"/>
              </a:rPr>
              <a:t>）无明显塑性变形的脆性突然断裂</a:t>
            </a:r>
            <a:endParaRPr lang="zh-CN" altLang="en-US" sz="2400" dirty="0">
              <a:solidFill>
                <a:srgbClr val="000099"/>
              </a:solidFill>
              <a:latin typeface="楷体_GB2312" pitchFamily="49" charset="-122"/>
              <a:ea typeface="楷体_GB2312" pitchFamily="49" charset="-122"/>
            </a:endParaRPr>
          </a:p>
        </p:txBody>
      </p:sp>
      <p:sp>
        <p:nvSpPr>
          <p:cNvPr id="13331" name="文本框 13330"/>
          <p:cNvSpPr txBox="1"/>
          <p:nvPr/>
        </p:nvSpPr>
        <p:spPr>
          <a:xfrm>
            <a:off x="611823" y="4510405"/>
            <a:ext cx="7921625" cy="366713"/>
          </a:xfrm>
          <a:prstGeom prst="rect">
            <a:avLst/>
          </a:prstGeom>
          <a:noFill/>
          <a:ln w="9525">
            <a:noFill/>
          </a:ln>
        </p:spPr>
        <p:txBody>
          <a:bodyPr/>
          <a:p>
            <a:pPr marL="342900" indent="-342900" algn="l">
              <a:buClrTx/>
            </a:pPr>
            <a:r>
              <a:rPr lang="en-US" altLang="zh-CN" sz="2400" dirty="0">
                <a:solidFill>
                  <a:srgbClr val="000099"/>
                </a:solidFill>
                <a:latin typeface="楷体_GB2312" pitchFamily="49" charset="-122"/>
                <a:ea typeface="楷体_GB2312" pitchFamily="49" charset="-122"/>
              </a:rPr>
              <a:t>4</a:t>
            </a:r>
            <a:r>
              <a:rPr lang="zh-CN" altLang="en-US" sz="2400" dirty="0">
                <a:solidFill>
                  <a:srgbClr val="000099"/>
                </a:solidFill>
                <a:latin typeface="楷体_GB2312" pitchFamily="49" charset="-122"/>
                <a:ea typeface="楷体_GB2312" pitchFamily="49" charset="-122"/>
              </a:rPr>
              <a:t>）破坏时的应力（疲劳极限）远小于材料的屈服极限</a:t>
            </a:r>
            <a:endParaRPr lang="zh-CN" altLang="en-US" sz="2400" dirty="0">
              <a:solidFill>
                <a:srgbClr val="000099"/>
              </a:solidFill>
              <a:latin typeface="楷体_GB2312" pitchFamily="49" charset="-122"/>
              <a:ea typeface="楷体_GB2312" pitchFamily="49" charset="-122"/>
            </a:endParaRPr>
          </a:p>
        </p:txBody>
      </p:sp>
      <p:sp>
        <p:nvSpPr>
          <p:cNvPr id="13332" name="文本框 13331"/>
          <p:cNvSpPr txBox="1"/>
          <p:nvPr/>
        </p:nvSpPr>
        <p:spPr>
          <a:xfrm>
            <a:off x="356870" y="5518468"/>
            <a:ext cx="8675688" cy="829945"/>
          </a:xfrm>
          <a:prstGeom prst="rect">
            <a:avLst/>
          </a:prstGeom>
          <a:noFill/>
          <a:ln w="9525">
            <a:noFill/>
          </a:ln>
        </p:spPr>
        <p:txBody>
          <a:bodyPr lIns="92075" tIns="46038" rIns="92075" bIns="46038">
            <a:spAutoFit/>
          </a:bodyPr>
          <a:p>
            <a:pPr marL="342900" indent="-342900" algn="l">
              <a:buClr>
                <a:srgbClr val="0066FF"/>
              </a:buClr>
              <a:buSzPct val="60000"/>
              <a:buFont typeface="Wingdings" panose="05000000000000000000" charset="0"/>
              <a:buChar char="p"/>
            </a:pPr>
            <a:r>
              <a:rPr lang="zh-CN" altLang="en-US" sz="2400" dirty="0">
                <a:solidFill>
                  <a:srgbClr val="000099"/>
                </a:solidFill>
                <a:latin typeface="楷体_GB2312" pitchFamily="49" charset="-122"/>
                <a:ea typeface="楷体_GB2312" pitchFamily="49" charset="-122"/>
              </a:rPr>
              <a:t>影响因素：不仅与材料性能有关，变应力的循环特性，</a:t>
            </a:r>
            <a:endParaRPr lang="zh-CN" altLang="en-US" sz="2400" dirty="0">
              <a:solidFill>
                <a:srgbClr val="000099"/>
              </a:solidFill>
              <a:latin typeface="楷体_GB2312" pitchFamily="49" charset="-122"/>
              <a:ea typeface="楷体_GB2312" pitchFamily="49" charset="-122"/>
            </a:endParaRPr>
          </a:p>
          <a:p>
            <a:pPr algn="l">
              <a:buClr>
                <a:schemeClr val="accent2"/>
              </a:buClr>
              <a:buSzPct val="80000"/>
              <a:buFont typeface="Wingdings" panose="05000000000000000000" pitchFamily="2" charset="2"/>
              <a:buNone/>
            </a:pPr>
            <a:r>
              <a:rPr lang="zh-CN" altLang="en-US" sz="2400" dirty="0">
                <a:solidFill>
                  <a:srgbClr val="000099"/>
                </a:solidFill>
                <a:latin typeface="楷体_GB2312" pitchFamily="49" charset="-122"/>
                <a:ea typeface="楷体_GB2312" pitchFamily="49" charset="-122"/>
              </a:rPr>
              <a:t>           应力循环次数，应力幅都对疲劳极限有很大影响。</a:t>
            </a:r>
            <a:endParaRPr lang="zh-CN" altLang="en-US" sz="2400" dirty="0">
              <a:solidFill>
                <a:srgbClr val="000099"/>
              </a:solidFill>
              <a:latin typeface="楷体_GB2312" pitchFamily="49" charset="-122"/>
              <a:ea typeface="楷体_GB2312" pitchFamily="49" charset="-122"/>
            </a:endParaRPr>
          </a:p>
        </p:txBody>
      </p:sp>
      <p:sp>
        <p:nvSpPr>
          <p:cNvPr id="198659" name="Text Box 3"/>
          <p:cNvSpPr txBox="1"/>
          <p:nvPr/>
        </p:nvSpPr>
        <p:spPr>
          <a:xfrm>
            <a:off x="2628265" y="117475"/>
            <a:ext cx="3639185" cy="645160"/>
          </a:xfrm>
          <a:prstGeom prst="rect">
            <a:avLst/>
          </a:prstGeom>
          <a:noFill/>
          <a:ln w="9525">
            <a:noFill/>
          </a:ln>
        </p:spPr>
        <p:txBody>
          <a:bodyPr wrap="square">
            <a:spAutoFit/>
          </a:bodyPr>
          <a:p>
            <a:pPr algn="l">
              <a:spcBef>
                <a:spcPct val="50000"/>
              </a:spcBef>
            </a:pPr>
            <a:r>
              <a:rPr lang="zh-CN" altLang="en-US" sz="3600" dirty="0">
                <a:solidFill>
                  <a:srgbClr val="993300"/>
                </a:solidFill>
                <a:latin typeface="Tahoma" panose="020B0604030504040204" pitchFamily="34" charset="0"/>
                <a:ea typeface="楷体_GB2312" pitchFamily="49" charset="-122"/>
              </a:rPr>
              <a:t>材料的疲劳破坏</a:t>
            </a:r>
            <a:endParaRPr lang="zh-CN" altLang="en-US" sz="3600" dirty="0">
              <a:solidFill>
                <a:srgbClr val="993300"/>
              </a:solidFill>
              <a:latin typeface="Tahoma" panose="020B060403050404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26"/>
                                        </p:tgtEl>
                                        <p:attrNameLst>
                                          <p:attrName>style.visibility</p:attrName>
                                        </p:attrNameLst>
                                      </p:cBhvr>
                                      <p:to>
                                        <p:strVal val="visible"/>
                                      </p:to>
                                    </p:set>
                                    <p:anim calcmode="lin" valueType="num">
                                      <p:cBhvr additive="base">
                                        <p:cTn id="7" dur="500" fill="hold"/>
                                        <p:tgtEl>
                                          <p:spTgt spid="13326"/>
                                        </p:tgtEl>
                                        <p:attrNameLst>
                                          <p:attrName>ppt_x</p:attrName>
                                        </p:attrNameLst>
                                      </p:cBhvr>
                                      <p:tavLst>
                                        <p:tav tm="0">
                                          <p:val>
                                            <p:strVal val="0-#ppt_w/2"/>
                                          </p:val>
                                        </p:tav>
                                        <p:tav tm="100000">
                                          <p:val>
                                            <p:strVal val="#ppt_x"/>
                                          </p:val>
                                        </p:tav>
                                      </p:tavLst>
                                    </p:anim>
                                    <p:anim calcmode="lin" valueType="num">
                                      <p:cBhvr additive="base">
                                        <p:cTn id="8" dur="500" fill="hold"/>
                                        <p:tgtEl>
                                          <p:spTgt spid="133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27"/>
                                        </p:tgtEl>
                                        <p:attrNameLst>
                                          <p:attrName>style.visibility</p:attrName>
                                        </p:attrNameLst>
                                      </p:cBhvr>
                                      <p:to>
                                        <p:strVal val="visible"/>
                                      </p:to>
                                    </p:set>
                                    <p:anim calcmode="lin" valueType="num">
                                      <p:cBhvr additive="base">
                                        <p:cTn id="13" dur="500" fill="hold"/>
                                        <p:tgtEl>
                                          <p:spTgt spid="13327"/>
                                        </p:tgtEl>
                                        <p:attrNameLst>
                                          <p:attrName>ppt_x</p:attrName>
                                        </p:attrNameLst>
                                      </p:cBhvr>
                                      <p:tavLst>
                                        <p:tav tm="0">
                                          <p:val>
                                            <p:strVal val="#ppt_x"/>
                                          </p:val>
                                        </p:tav>
                                        <p:tav tm="100000">
                                          <p:val>
                                            <p:strVal val="#ppt_x"/>
                                          </p:val>
                                        </p:tav>
                                      </p:tavLst>
                                    </p:anim>
                                    <p:anim calcmode="lin" valueType="num">
                                      <p:cBhvr additive="base">
                                        <p:cTn id="14" dur="500" fill="hold"/>
                                        <p:tgtEl>
                                          <p:spTgt spid="133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28"/>
                                        </p:tgtEl>
                                        <p:attrNameLst>
                                          <p:attrName>style.visibility</p:attrName>
                                        </p:attrNameLst>
                                      </p:cBhvr>
                                      <p:to>
                                        <p:strVal val="visible"/>
                                      </p:to>
                                    </p:set>
                                    <p:anim calcmode="lin" valueType="num">
                                      <p:cBhvr additive="base">
                                        <p:cTn id="19" dur="500" fill="hold"/>
                                        <p:tgtEl>
                                          <p:spTgt spid="13328"/>
                                        </p:tgtEl>
                                        <p:attrNameLst>
                                          <p:attrName>ppt_x</p:attrName>
                                        </p:attrNameLst>
                                      </p:cBhvr>
                                      <p:tavLst>
                                        <p:tav tm="0">
                                          <p:val>
                                            <p:strVal val="#ppt_x"/>
                                          </p:val>
                                        </p:tav>
                                        <p:tav tm="100000">
                                          <p:val>
                                            <p:strVal val="#ppt_x"/>
                                          </p:val>
                                        </p:tav>
                                      </p:tavLst>
                                    </p:anim>
                                    <p:anim calcmode="lin" valueType="num">
                                      <p:cBhvr additive="base">
                                        <p:cTn id="20" dur="500" fill="hold"/>
                                        <p:tgtEl>
                                          <p:spTgt spid="133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29"/>
                                        </p:tgtEl>
                                        <p:attrNameLst>
                                          <p:attrName>style.visibility</p:attrName>
                                        </p:attrNameLst>
                                      </p:cBhvr>
                                      <p:to>
                                        <p:strVal val="visible"/>
                                      </p:to>
                                    </p:set>
                                    <p:anim calcmode="lin" valueType="num">
                                      <p:cBhvr additive="base">
                                        <p:cTn id="25" dur="500" fill="hold"/>
                                        <p:tgtEl>
                                          <p:spTgt spid="13329"/>
                                        </p:tgtEl>
                                        <p:attrNameLst>
                                          <p:attrName>ppt_x</p:attrName>
                                        </p:attrNameLst>
                                      </p:cBhvr>
                                      <p:tavLst>
                                        <p:tav tm="0">
                                          <p:val>
                                            <p:strVal val="#ppt_x"/>
                                          </p:val>
                                        </p:tav>
                                        <p:tav tm="100000">
                                          <p:val>
                                            <p:strVal val="#ppt_x"/>
                                          </p:val>
                                        </p:tav>
                                      </p:tavLst>
                                    </p:anim>
                                    <p:anim calcmode="lin" valueType="num">
                                      <p:cBhvr additive="base">
                                        <p:cTn id="26" dur="500" fill="hold"/>
                                        <p:tgtEl>
                                          <p:spTgt spid="133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30"/>
                                        </p:tgtEl>
                                        <p:attrNameLst>
                                          <p:attrName>style.visibility</p:attrName>
                                        </p:attrNameLst>
                                      </p:cBhvr>
                                      <p:to>
                                        <p:strVal val="visible"/>
                                      </p:to>
                                    </p:set>
                                    <p:anim calcmode="lin" valueType="num">
                                      <p:cBhvr additive="base">
                                        <p:cTn id="31" dur="500" fill="hold"/>
                                        <p:tgtEl>
                                          <p:spTgt spid="13330"/>
                                        </p:tgtEl>
                                        <p:attrNameLst>
                                          <p:attrName>ppt_x</p:attrName>
                                        </p:attrNameLst>
                                      </p:cBhvr>
                                      <p:tavLst>
                                        <p:tav tm="0">
                                          <p:val>
                                            <p:strVal val="#ppt_x"/>
                                          </p:val>
                                        </p:tav>
                                        <p:tav tm="100000">
                                          <p:val>
                                            <p:strVal val="#ppt_x"/>
                                          </p:val>
                                        </p:tav>
                                      </p:tavLst>
                                    </p:anim>
                                    <p:anim calcmode="lin" valueType="num">
                                      <p:cBhvr additive="base">
                                        <p:cTn id="32" dur="500" fill="hold"/>
                                        <p:tgtEl>
                                          <p:spTgt spid="133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31"/>
                                        </p:tgtEl>
                                        <p:attrNameLst>
                                          <p:attrName>style.visibility</p:attrName>
                                        </p:attrNameLst>
                                      </p:cBhvr>
                                      <p:to>
                                        <p:strVal val="visible"/>
                                      </p:to>
                                    </p:set>
                                    <p:anim calcmode="lin" valueType="num">
                                      <p:cBhvr additive="base">
                                        <p:cTn id="37" dur="500" fill="hold"/>
                                        <p:tgtEl>
                                          <p:spTgt spid="13331"/>
                                        </p:tgtEl>
                                        <p:attrNameLst>
                                          <p:attrName>ppt_x</p:attrName>
                                        </p:attrNameLst>
                                      </p:cBhvr>
                                      <p:tavLst>
                                        <p:tav tm="0">
                                          <p:val>
                                            <p:strVal val="#ppt_x"/>
                                          </p:val>
                                        </p:tav>
                                        <p:tav tm="100000">
                                          <p:val>
                                            <p:strVal val="#ppt_x"/>
                                          </p:val>
                                        </p:tav>
                                      </p:tavLst>
                                    </p:anim>
                                    <p:anim calcmode="lin" valueType="num">
                                      <p:cBhvr additive="base">
                                        <p:cTn id="38" dur="500" fill="hold"/>
                                        <p:tgtEl>
                                          <p:spTgt spid="1333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324"/>
                                        </p:tgtEl>
                                        <p:attrNameLst>
                                          <p:attrName>style.visibility</p:attrName>
                                        </p:attrNameLst>
                                      </p:cBhvr>
                                      <p:to>
                                        <p:strVal val="visible"/>
                                      </p:to>
                                    </p:set>
                                    <p:anim calcmode="lin" valueType="num">
                                      <p:cBhvr additive="base">
                                        <p:cTn id="43" dur="500" fill="hold"/>
                                        <p:tgtEl>
                                          <p:spTgt spid="13324"/>
                                        </p:tgtEl>
                                        <p:attrNameLst>
                                          <p:attrName>ppt_x</p:attrName>
                                        </p:attrNameLst>
                                      </p:cBhvr>
                                      <p:tavLst>
                                        <p:tav tm="0">
                                          <p:val>
                                            <p:strVal val="#ppt_x"/>
                                          </p:val>
                                        </p:tav>
                                        <p:tav tm="100000">
                                          <p:val>
                                            <p:strVal val="#ppt_x"/>
                                          </p:val>
                                        </p:tav>
                                      </p:tavLst>
                                    </p:anim>
                                    <p:anim calcmode="lin" valueType="num">
                                      <p:cBhvr additive="base">
                                        <p:cTn id="44" dur="500" fill="hold"/>
                                        <p:tgtEl>
                                          <p:spTgt spid="133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332"/>
                                        </p:tgtEl>
                                        <p:attrNameLst>
                                          <p:attrName>style.visibility</p:attrName>
                                        </p:attrNameLst>
                                      </p:cBhvr>
                                      <p:to>
                                        <p:strVal val="visible"/>
                                      </p:to>
                                    </p:set>
                                    <p:anim calcmode="lin" valueType="num">
                                      <p:cBhvr additive="base">
                                        <p:cTn id="49" dur="500" fill="hold"/>
                                        <p:tgtEl>
                                          <p:spTgt spid="13332"/>
                                        </p:tgtEl>
                                        <p:attrNameLst>
                                          <p:attrName>ppt_x</p:attrName>
                                        </p:attrNameLst>
                                      </p:cBhvr>
                                      <p:tavLst>
                                        <p:tav tm="0">
                                          <p:val>
                                            <p:strVal val="#ppt_x"/>
                                          </p:val>
                                        </p:tav>
                                        <p:tav tm="100000">
                                          <p:val>
                                            <p:strVal val="#ppt_x"/>
                                          </p:val>
                                        </p:tav>
                                      </p:tavLst>
                                    </p:anim>
                                    <p:anim calcmode="lin" valueType="num">
                                      <p:cBhvr additive="base">
                                        <p:cTn id="50" dur="500" fill="hold"/>
                                        <p:tgtEl>
                                          <p:spTgt spid="13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4" grpId="0"/>
      <p:bldP spid="13326" grpId="0"/>
      <p:bldP spid="13327" grpId="0"/>
      <p:bldP spid="13328" grpId="0"/>
      <p:bldP spid="13329" grpId="0"/>
      <p:bldP spid="13330" grpId="0"/>
      <p:bldP spid="13331" grpId="0"/>
      <p:bldP spid="13332" grpId="0"/>
    </p:bldLst>
  </p:timing>
</p:sld>
</file>

<file path=ppt/tags/tag1.xml><?xml version="1.0" encoding="utf-8"?>
<p:tagLst xmlns:p="http://schemas.openxmlformats.org/presentationml/2006/main">
  <p:tag name="KSO_WM_TAG_VERSION" val="1.0"/>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3932</Words>
  <Application>WPS 演示</Application>
  <PresentationFormat>全屏显示(4:3)</PresentationFormat>
  <Paragraphs>371</Paragraphs>
  <Slides>24</Slides>
  <Notes>38</Notes>
  <HiddenSlides>0</HiddenSlides>
  <MMClips>2</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52</vt:i4>
      </vt:variant>
      <vt:variant>
        <vt:lpstr>幻灯片标题</vt:lpstr>
      </vt:variant>
      <vt:variant>
        <vt:i4>24</vt:i4>
      </vt:variant>
    </vt:vector>
  </HeadingPairs>
  <TitlesOfParts>
    <vt:vector size="92" baseType="lpstr">
      <vt:lpstr>Arial</vt:lpstr>
      <vt:lpstr>宋体</vt:lpstr>
      <vt:lpstr>Wingdings</vt:lpstr>
      <vt:lpstr>Times New Roman</vt:lpstr>
      <vt:lpstr>黑体</vt:lpstr>
      <vt:lpstr>隶书</vt:lpstr>
      <vt:lpstr>Tahoma</vt:lpstr>
      <vt:lpstr>楷体_GB2312</vt:lpstr>
      <vt:lpstr>Wingdings</vt:lpstr>
      <vt:lpstr>华文中宋</vt:lpstr>
      <vt:lpstr>Symbol</vt:lpstr>
      <vt:lpstr>微软雅黑</vt:lpstr>
      <vt:lpstr>Arial Unicode MS</vt:lpstr>
      <vt:lpstr>Symbol</vt:lpstr>
      <vt:lpstr>新宋体</vt:lpstr>
      <vt:lpstr>Office 主题</vt:lpstr>
      <vt:lpstr>Equation.KSEE3</vt:lpstr>
      <vt:lpstr>Equation.KSEE3</vt:lpstr>
      <vt:lpstr>Equation.KSEE3</vt:lpstr>
      <vt:lpstr>Equation.KSEE3</vt:lpstr>
      <vt:lpstr>Equation.KSEE3</vt:lpstr>
      <vt:lpstr>Equation.KSEE3</vt:lpstr>
      <vt:lpstr>Equation.KSEE3</vt:lpstr>
      <vt:lpstr>Equation.3</vt:lpstr>
      <vt:lpstr>Package</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Package</vt:lpstr>
      <vt:lpstr>Package</vt:lpstr>
      <vt:lpstr>Equation.KSEE3</vt:lpstr>
      <vt:lpstr>Package</vt:lpstr>
      <vt:lpstr>Equation.KSEE3</vt:lpstr>
      <vt:lpstr>Equation.KSEE3</vt:lpstr>
      <vt:lpstr>Package</vt:lpstr>
      <vt:lpstr>Equation.KSEE3</vt:lpstr>
      <vt:lpstr>Package</vt:lpstr>
      <vt:lpstr>Equation.3</vt:lpstr>
      <vt:lpstr>Equation.KSEE3</vt:lpstr>
      <vt:lpstr>Equation.KSEE3</vt:lpstr>
      <vt:lpstr>Package</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疲劳曲线</vt:lpstr>
      <vt:lpstr>几点说明：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zhangce</dc:creator>
  <cp:lastModifiedBy>Administrator</cp:lastModifiedBy>
  <cp:revision>121</cp:revision>
  <dcterms:created xsi:type="dcterms:W3CDTF">2005-10-05T08:30:00Z</dcterms:created>
  <dcterms:modified xsi:type="dcterms:W3CDTF">2018-09-10T01:03:30Z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