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6" r:id="rId3"/>
    <p:sldId id="407" r:id="rId4"/>
    <p:sldId id="293" r:id="rId5"/>
    <p:sldId id="328" r:id="rId6"/>
    <p:sldId id="313" r:id="rId7"/>
    <p:sldId id="314" r:id="rId8"/>
    <p:sldId id="315" r:id="rId9"/>
    <p:sldId id="307" r:id="rId10"/>
    <p:sldId id="317" r:id="rId11"/>
    <p:sldId id="316" r:id="rId12"/>
    <p:sldId id="319" r:id="rId13"/>
    <p:sldId id="308" r:id="rId14"/>
    <p:sldId id="322" r:id="rId15"/>
    <p:sldId id="321" r:id="rId16"/>
    <p:sldId id="296" r:id="rId17"/>
    <p:sldId id="323" r:id="rId18"/>
    <p:sldId id="297" r:id="rId19"/>
    <p:sldId id="368" r:id="rId20"/>
    <p:sldId id="369" r:id="rId21"/>
    <p:sldId id="370" r:id="rId22"/>
    <p:sldId id="373" r:id="rId23"/>
    <p:sldId id="374" r:id="rId24"/>
    <p:sldId id="300" r:id="rId25"/>
    <p:sldId id="301" r:id="rId26"/>
    <p:sldId id="326" r:id="rId27"/>
    <p:sldId id="329" r:id="rId28"/>
    <p:sldId id="331" r:id="rId29"/>
    <p:sldId id="332" r:id="rId30"/>
    <p:sldId id="335" r:id="rId31"/>
    <p:sldId id="333" r:id="rId32"/>
    <p:sldId id="334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F00"/>
    <a:srgbClr val="000066"/>
    <a:srgbClr val="003399"/>
    <a:srgbClr val="000099"/>
    <a:srgbClr val="CC6600"/>
    <a:srgbClr val="FF3300"/>
    <a:srgbClr val="66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31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GIF"/><Relationship Id="rId12" Type="http://schemas.openxmlformats.org/officeDocument/2006/relationships/image" Target="../media/image1.GI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8" name="图片 1027" descr="woganch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71170" y="320040"/>
            <a:ext cx="431800" cy="513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图片 2088" descr="e1134"/>
          <p:cNvSpPr>
            <a:spLocks noChangeAspect="1"/>
          </p:cNvSpPr>
          <p:nvPr userDrawn="1"/>
        </p:nvSpPr>
        <p:spPr>
          <a:xfrm flipV="1">
            <a:off x="0" y="701675"/>
            <a:ext cx="9115425" cy="1190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0" name="图片 2090" descr="gear8"/>
          <p:cNvSpPr>
            <a:spLocks noChangeAspect="1"/>
          </p:cNvSpPr>
          <p:nvPr userDrawn="1"/>
        </p:nvSpPr>
        <p:spPr>
          <a:xfrm>
            <a:off x="192088" y="266700"/>
            <a:ext cx="608012" cy="523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1" name="图片 1066"/>
          <p:cNvSpPr>
            <a:spLocks noChangeAspect="1"/>
          </p:cNvSpPr>
          <p:nvPr userDrawn="1"/>
        </p:nvSpPr>
        <p:spPr>
          <a:xfrm>
            <a:off x="7894638" y="-6350"/>
            <a:ext cx="541337" cy="71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9702" name="图片 2088" descr="e113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741363"/>
            <a:ext cx="8964613" cy="87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3" name="矩形 2089"/>
          <p:cNvSpPr>
            <a:spLocks noTextEdit="1"/>
          </p:cNvSpPr>
          <p:nvPr userDrawn="1"/>
        </p:nvSpPr>
        <p:spPr>
          <a:xfrm>
            <a:off x="96520" y="112395"/>
            <a:ext cx="1247775" cy="492125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0800010"/>
              </a:avLst>
            </a:prstTxWarp>
            <a:normAutofit/>
          </a:bodyPr>
          <a:p>
            <a:pPr algn="ctr"/>
            <a:r>
              <a:rPr lang="zh-CN" altLang="en-US" sz="2000">
                <a:ln w="9525" cap="flat" cmpd="sng">
                  <a:solidFill>
                    <a:srgbClr val="9933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2"/>
                </a:solidFill>
                <a:latin typeface="隶书" charset="0"/>
                <a:ea typeface="隶书" charset="0"/>
              </a:rPr>
              <a:t>机械设计</a:t>
            </a:r>
            <a:endParaRPr lang="zh-CN" altLang="en-US" sz="2000">
              <a:ln w="9525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  <a:solidFill>
                <a:schemeClr val="tx2"/>
              </a:solidFill>
              <a:latin typeface="隶书" charset="0"/>
              <a:ea typeface="隶书" charset="0"/>
            </a:endParaRPr>
          </a:p>
        </p:txBody>
      </p:sp>
      <p:pic>
        <p:nvPicPr>
          <p:cNvPr id="29704" name="图片 106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67588" y="-6350"/>
            <a:ext cx="722312" cy="7159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705" name="组合 1031"/>
          <p:cNvGrpSpPr/>
          <p:nvPr userDrawn="1"/>
        </p:nvGrpSpPr>
        <p:grpSpPr>
          <a:xfrm>
            <a:off x="8324850" y="85725"/>
            <a:ext cx="792163" cy="1295400"/>
            <a:chOff x="0" y="0"/>
            <a:chExt cx="528" cy="864"/>
          </a:xfrm>
        </p:grpSpPr>
        <p:sp>
          <p:nvSpPr>
            <p:cNvPr id="1034" name="椭圆 1032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椭圆 1033"/>
            <p:cNvSpPr>
              <a:spLocks noChangeArrowheads="1"/>
            </p:cNvSpPr>
            <p:nvPr/>
          </p:nvSpPr>
          <p:spPr bwMode="auto"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椭圆 1034"/>
            <p:cNvSpPr>
              <a:spLocks noChangeArrowheads="1"/>
            </p:cNvSpPr>
            <p:nvPr/>
          </p:nvSpPr>
          <p:spPr bwMode="auto"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椭圆 1035"/>
            <p:cNvSpPr>
              <a:spLocks noChangeArrowheads="1"/>
            </p:cNvSpPr>
            <p:nvPr/>
          </p:nvSpPr>
          <p:spPr bwMode="auto"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椭圆 1036"/>
            <p:cNvSpPr>
              <a:spLocks noChangeArrowheads="1"/>
            </p:cNvSpPr>
            <p:nvPr/>
          </p:nvSpPr>
          <p:spPr bwMode="auto"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椭圆 1037"/>
            <p:cNvSpPr>
              <a:spLocks noChangeArrowheads="1"/>
            </p:cNvSpPr>
            <p:nvPr/>
          </p:nvSpPr>
          <p:spPr bwMode="auto"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椭圆 1038"/>
            <p:cNvSpPr>
              <a:spLocks noChangeArrowheads="1"/>
            </p:cNvSpPr>
            <p:nvPr/>
          </p:nvSpPr>
          <p:spPr bwMode="auto"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椭圆 1039"/>
            <p:cNvSpPr>
              <a:spLocks noChangeArrowheads="1"/>
            </p:cNvSpPr>
            <p:nvPr/>
          </p:nvSpPr>
          <p:spPr bwMode="auto"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椭圆 1040"/>
            <p:cNvSpPr>
              <a:spLocks noChangeArrowheads="1"/>
            </p:cNvSpPr>
            <p:nvPr/>
          </p:nvSpPr>
          <p:spPr bwMode="auto"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椭圆 1041"/>
            <p:cNvSpPr>
              <a:spLocks noChangeArrowheads="1"/>
            </p:cNvSpPr>
            <p:nvPr/>
          </p:nvSpPr>
          <p:spPr bwMode="auto"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椭圆 1042"/>
            <p:cNvSpPr>
              <a:spLocks noChangeArrowheads="1"/>
            </p:cNvSpPr>
            <p:nvPr/>
          </p:nvSpPr>
          <p:spPr bwMode="auto"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椭圆 1043"/>
            <p:cNvSpPr>
              <a:spLocks noChangeArrowheads="1"/>
            </p:cNvSpPr>
            <p:nvPr/>
          </p:nvSpPr>
          <p:spPr bwMode="auto"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椭圆 1044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椭圆 1045"/>
            <p:cNvSpPr>
              <a:spLocks noChangeArrowheads="1"/>
            </p:cNvSpPr>
            <p:nvPr/>
          </p:nvSpPr>
          <p:spPr bwMode="auto"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椭圆 1046"/>
            <p:cNvSpPr>
              <a:spLocks noChangeArrowheads="1"/>
            </p:cNvSpPr>
            <p:nvPr/>
          </p:nvSpPr>
          <p:spPr bwMode="auto"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椭圆 1047"/>
            <p:cNvSpPr>
              <a:spLocks noChangeArrowheads="1"/>
            </p:cNvSpPr>
            <p:nvPr/>
          </p:nvSpPr>
          <p:spPr bwMode="auto"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椭圆 1048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椭圆 1049"/>
            <p:cNvSpPr>
              <a:spLocks noChangeArrowheads="1"/>
            </p:cNvSpPr>
            <p:nvPr/>
          </p:nvSpPr>
          <p:spPr bwMode="auto"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椭圆 1050"/>
            <p:cNvSpPr>
              <a:spLocks noChangeArrowheads="1"/>
            </p:cNvSpPr>
            <p:nvPr/>
          </p:nvSpPr>
          <p:spPr bwMode="auto"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椭圆 1051"/>
            <p:cNvSpPr>
              <a:spLocks noChangeArrowheads="1"/>
            </p:cNvSpPr>
            <p:nvPr/>
          </p:nvSpPr>
          <p:spPr bwMode="auto"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椭圆 1052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椭圆 1053"/>
            <p:cNvSpPr>
              <a:spLocks noChangeArrowheads="1"/>
            </p:cNvSpPr>
            <p:nvPr/>
          </p:nvSpPr>
          <p:spPr bwMode="auto"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椭圆 1054"/>
            <p:cNvSpPr>
              <a:spLocks noChangeArrowheads="1"/>
            </p:cNvSpPr>
            <p:nvPr/>
          </p:nvSpPr>
          <p:spPr bwMode="auto"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椭圆 1055"/>
            <p:cNvSpPr>
              <a:spLocks noChangeArrowheads="1"/>
            </p:cNvSpPr>
            <p:nvPr/>
          </p:nvSpPr>
          <p:spPr bwMode="auto"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椭圆 1056"/>
            <p:cNvSpPr>
              <a:spLocks noChangeArrowheads="1"/>
            </p:cNvSpPr>
            <p:nvPr/>
          </p:nvSpPr>
          <p:spPr bwMode="auto"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椭圆 1057"/>
            <p:cNvSpPr>
              <a:spLocks noChangeArrowheads="1"/>
            </p:cNvSpPr>
            <p:nvPr/>
          </p:nvSpPr>
          <p:spPr bwMode="auto"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椭圆 1058"/>
            <p:cNvSpPr>
              <a:spLocks noChangeArrowheads="1"/>
            </p:cNvSpPr>
            <p:nvPr/>
          </p:nvSpPr>
          <p:spPr bwMode="auto"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椭圆 1059"/>
            <p:cNvSpPr>
              <a:spLocks noChangeArrowheads="1"/>
            </p:cNvSpPr>
            <p:nvPr/>
          </p:nvSpPr>
          <p:spPr bwMode="auto"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椭圆 1060"/>
            <p:cNvSpPr>
              <a:spLocks noChangeArrowheads="1"/>
            </p:cNvSpPr>
            <p:nvPr/>
          </p:nvSpPr>
          <p:spPr bwMode="auto"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3" name="椭圆 1061"/>
            <p:cNvSpPr>
              <a:spLocks noChangeArrowheads="1"/>
            </p:cNvSpPr>
            <p:nvPr/>
          </p:nvSpPr>
          <p:spPr bwMode="auto"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4" name="椭圆 1062"/>
            <p:cNvSpPr>
              <a:spLocks noChangeArrowheads="1"/>
            </p:cNvSpPr>
            <p:nvPr/>
          </p:nvSpPr>
          <p:spPr bwMode="auto"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65" name="直接连接符 1025"/>
          <p:cNvSpPr>
            <a:spLocks noChangeShapeType="1"/>
          </p:cNvSpPr>
          <p:nvPr userDrawn="1"/>
        </p:nvSpPr>
        <p:spPr bwMode="auto">
          <a:xfrm>
            <a:off x="8161338" y="15875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26.xml"/><Relationship Id="rId4" Type="http://schemas.openxmlformats.org/officeDocument/2006/relationships/slide" Target="slide3.xml"/><Relationship Id="rId3" Type="http://schemas.openxmlformats.org/officeDocument/2006/relationships/slide" Target="slide15.xml"/><Relationship Id="rId2" Type="http://schemas.openxmlformats.org/officeDocument/2006/relationships/slide" Target="slide7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1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5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wmf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4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&#34583;&#36718;&#34583;&#26438;.exe" TargetMode="External"/><Relationship Id="rId4" Type="http://schemas.openxmlformats.org/officeDocument/2006/relationships/image" Target="../media/image8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hyperlink" Target="ppt/slides/\&#26426;&#26800;&#35774;&#35745;&#22522;&#30784;\&#34583;&#36718;&#34583;&#26438;.ex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图片 3073" descr="无标题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100000" contrast="100000"/>
          </a:blip>
          <a:srcRect r="-9700" b="27905"/>
          <a:stretch>
            <a:fillRect/>
          </a:stretch>
        </p:blipFill>
        <p:spPr>
          <a:xfrm>
            <a:off x="419100" y="2370138"/>
            <a:ext cx="393700" cy="259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文本框 3074"/>
          <p:cNvSpPr txBox="1"/>
          <p:nvPr/>
        </p:nvSpPr>
        <p:spPr>
          <a:xfrm>
            <a:off x="2305368" y="248920"/>
            <a:ext cx="4295775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zh-CN" altLang="en-US"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11</a:t>
            </a:r>
            <a:r>
              <a:rPr lang="zh-CN" altLang="en-US"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章       蜗杆传动</a:t>
            </a:r>
            <a:endParaRPr lang="zh-CN" altLang="en-US" sz="3200" b="1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52" name="文本框 3075">
            <a:hlinkClick r:id="" action="ppaction://hlinkshowjump?jump=nextslide"/>
          </p:cNvPr>
          <p:cNvSpPr txBox="1"/>
          <p:nvPr/>
        </p:nvSpPr>
        <p:spPr>
          <a:xfrm>
            <a:off x="708025" y="2032000"/>
            <a:ext cx="5689600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§</a:t>
            </a:r>
            <a:r>
              <a:rPr lang="en-US" altLang="zh-CN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11-1   </a:t>
            </a:r>
            <a:r>
              <a:rPr lang="zh-CN" altLang="en-US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蜗杆传动的特点和类型</a:t>
            </a:r>
            <a:endParaRPr lang="zh-CN" altLang="en-US" sz="280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53" name="文本框 3076">
            <a:hlinkClick r:id="rId2" action="ppaction://hlinksldjump"/>
          </p:cNvPr>
          <p:cNvSpPr txBox="1"/>
          <p:nvPr/>
        </p:nvSpPr>
        <p:spPr>
          <a:xfrm>
            <a:off x="701675" y="2660650"/>
            <a:ext cx="7502525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§</a:t>
            </a:r>
            <a:r>
              <a:rPr lang="en-US" altLang="zh-CN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11-2   </a:t>
            </a:r>
            <a:r>
              <a:rPr lang="zh-CN" altLang="en-US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圆柱蜗杆传动的主要参数和几何尺寸</a:t>
            </a:r>
            <a:endParaRPr lang="zh-CN" altLang="en-US" sz="280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54" name="文本框 3077">
            <a:hlinkClick r:id="rId3" action="ppaction://hlinksldjump"/>
          </p:cNvPr>
          <p:cNvSpPr txBox="1"/>
          <p:nvPr/>
        </p:nvSpPr>
        <p:spPr>
          <a:xfrm>
            <a:off x="706438" y="3308350"/>
            <a:ext cx="7067550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§</a:t>
            </a:r>
            <a:r>
              <a:rPr lang="en-US" altLang="zh-CN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11-3   </a:t>
            </a:r>
            <a:r>
              <a:rPr lang="zh-CN" altLang="en-US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蜗杆传动的失效形式、材料和结构</a:t>
            </a:r>
            <a:endParaRPr lang="zh-CN" altLang="en-US" sz="280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55" name="文本框 3078">
            <a:hlinkClick r:id="rId4" action="ppaction://hlinksldjump"/>
          </p:cNvPr>
          <p:cNvSpPr txBox="1"/>
          <p:nvPr/>
        </p:nvSpPr>
        <p:spPr>
          <a:xfrm>
            <a:off x="709613" y="3956050"/>
            <a:ext cx="5781675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§</a:t>
            </a:r>
            <a:r>
              <a:rPr lang="en-US" altLang="zh-CN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11-4   </a:t>
            </a:r>
            <a:r>
              <a:rPr lang="zh-CN" altLang="en-US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圆柱蜗杆传动的受力分析</a:t>
            </a:r>
            <a:endParaRPr lang="zh-CN" altLang="en-US" sz="280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56" name="文本框 3079">
            <a:hlinkClick r:id="rId5" action="ppaction://hlinksldjump"/>
          </p:cNvPr>
          <p:cNvSpPr txBox="1"/>
          <p:nvPr/>
        </p:nvSpPr>
        <p:spPr>
          <a:xfrm>
            <a:off x="708025" y="5156200"/>
            <a:ext cx="8088313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§</a:t>
            </a:r>
            <a:r>
              <a:rPr lang="en-US" altLang="zh-CN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11-6   </a:t>
            </a:r>
            <a:r>
              <a:rPr lang="zh-CN" altLang="en-US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圆柱蜗杆传动的效率、润滑和热平衡计算</a:t>
            </a:r>
            <a:endParaRPr lang="zh-CN" altLang="en-US" sz="280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57" name="文本框 3080">
            <a:hlinkClick r:id="rId6" action="ppaction://hlinksldjump"/>
          </p:cNvPr>
          <p:cNvSpPr txBox="1"/>
          <p:nvPr/>
        </p:nvSpPr>
        <p:spPr>
          <a:xfrm>
            <a:off x="722313" y="4546600"/>
            <a:ext cx="5743575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§</a:t>
            </a:r>
            <a:r>
              <a:rPr lang="en-US" altLang="zh-CN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11-5   </a:t>
            </a:r>
            <a:r>
              <a:rPr lang="zh-CN" altLang="en-US" sz="28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圆柱蜗杆传动的强度计算</a:t>
            </a:r>
            <a:endParaRPr lang="zh-CN" altLang="en-US" sz="280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12289"/>
          <p:cNvSpPr txBox="1"/>
          <p:nvPr/>
        </p:nvSpPr>
        <p:spPr>
          <a:xfrm>
            <a:off x="38100" y="823913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4. </a:t>
            </a: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传动比 </a:t>
            </a:r>
            <a:r>
              <a:rPr lang="en-US" altLang="zh-CN" b="1" i="1">
                <a:latin typeface="Times New Roman" panose="02020603050405020304" pitchFamily="2" charset="0"/>
                <a:ea typeface="华文中宋" pitchFamily="2" charset="-122"/>
              </a:rPr>
              <a:t>i</a:t>
            </a: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、蜗杆头数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z</a:t>
            </a:r>
            <a:r>
              <a:rPr lang="en-US" altLang="zh-CN" b="1" baseline="-25000"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和蜗轮齿数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z</a:t>
            </a:r>
            <a:r>
              <a:rPr lang="en-US" altLang="zh-CN" b="1" baseline="-25000">
                <a:latin typeface="Times New Roman" panose="02020603050405020304" pitchFamily="2" charset="0"/>
                <a:ea typeface="华文中宋" pitchFamily="2" charset="-122"/>
              </a:rPr>
              <a:t>2</a:t>
            </a:r>
            <a:endParaRPr lang="en-US" altLang="zh-CN" b="1" baseline="-25000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2291" name="文本框 12290"/>
          <p:cNvSpPr txBox="1"/>
          <p:nvPr/>
        </p:nvSpPr>
        <p:spPr>
          <a:xfrm>
            <a:off x="347663" y="1250950"/>
            <a:ext cx="524668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蜗杆头数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z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：即螺旋线的数目。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2292" name="组合 12291"/>
          <p:cNvGrpSpPr/>
          <p:nvPr/>
        </p:nvGrpSpPr>
        <p:grpSpPr>
          <a:xfrm>
            <a:off x="6697663" y="949325"/>
            <a:ext cx="1266825" cy="2441575"/>
            <a:chOff x="0" y="0"/>
            <a:chExt cx="798" cy="1538"/>
          </a:xfrm>
        </p:grpSpPr>
        <p:sp>
          <p:nvSpPr>
            <p:cNvPr id="11268" name="文本框 12292"/>
            <p:cNvSpPr txBox="1"/>
            <p:nvPr/>
          </p:nvSpPr>
          <p:spPr>
            <a:xfrm>
              <a:off x="261" y="1224"/>
              <a:ext cx="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170" tIns="46990" rIns="90170" bIns="4699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华文中宋" pitchFamily="2" charset="-122"/>
                  <a:ea typeface="华文中宋" pitchFamily="2" charset="-122"/>
                </a:rPr>
                <a:t>d</a:t>
              </a:r>
              <a:endParaRPr lang="en-US" altLang="zh-CN" b="1" i="1">
                <a:latin typeface="华文中宋" pitchFamily="2" charset="-122"/>
                <a:ea typeface="华文中宋" pitchFamily="2" charset="-122"/>
              </a:endParaRPr>
            </a:p>
          </p:txBody>
        </p:sp>
        <p:grpSp>
          <p:nvGrpSpPr>
            <p:cNvPr id="11269" name="组合 12293"/>
            <p:cNvGrpSpPr/>
            <p:nvPr/>
          </p:nvGrpSpPr>
          <p:grpSpPr>
            <a:xfrm>
              <a:off x="10" y="0"/>
              <a:ext cx="787" cy="1267"/>
              <a:chOff x="0" y="0"/>
              <a:chExt cx="787" cy="1267"/>
            </a:xfrm>
          </p:grpSpPr>
          <p:sp>
            <p:nvSpPr>
              <p:cNvPr id="11270" name="矩形 12294"/>
              <p:cNvSpPr/>
              <p:nvPr/>
            </p:nvSpPr>
            <p:spPr>
              <a:xfrm>
                <a:off x="0" y="121"/>
                <a:ext cx="787" cy="100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1" name="直接连接符 12295"/>
              <p:cNvSpPr/>
              <p:nvPr/>
            </p:nvSpPr>
            <p:spPr>
              <a:xfrm flipH="1">
                <a:off x="389" y="0"/>
                <a:ext cx="5" cy="126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72" name="组合 12296"/>
            <p:cNvGrpSpPr/>
            <p:nvPr/>
          </p:nvGrpSpPr>
          <p:grpSpPr>
            <a:xfrm>
              <a:off x="0" y="1120"/>
              <a:ext cx="798" cy="418"/>
              <a:chOff x="0" y="0"/>
              <a:chExt cx="783" cy="418"/>
            </a:xfrm>
          </p:grpSpPr>
          <p:sp>
            <p:nvSpPr>
              <p:cNvPr id="11273" name="直接连接符 12297"/>
              <p:cNvSpPr/>
              <p:nvPr/>
            </p:nvSpPr>
            <p:spPr>
              <a:xfrm>
                <a:off x="0" y="359"/>
                <a:ext cx="782" cy="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4" name="直接连接符 12298"/>
              <p:cNvSpPr/>
              <p:nvPr/>
            </p:nvSpPr>
            <p:spPr>
              <a:xfrm>
                <a:off x="783" y="0"/>
                <a:ext cx="0" cy="4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5" name="直接连接符 12299"/>
              <p:cNvSpPr/>
              <p:nvPr/>
            </p:nvSpPr>
            <p:spPr>
              <a:xfrm>
                <a:off x="6" y="15"/>
                <a:ext cx="0" cy="4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301" name="任意多边形 12300"/>
          <p:cNvSpPr/>
          <p:nvPr/>
        </p:nvSpPr>
        <p:spPr>
          <a:xfrm flipV="1">
            <a:off x="6713538" y="1270000"/>
            <a:ext cx="1235075" cy="736600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2" name="任意多边形 12301"/>
          <p:cNvSpPr/>
          <p:nvPr/>
        </p:nvSpPr>
        <p:spPr>
          <a:xfrm>
            <a:off x="6724650" y="2003425"/>
            <a:ext cx="1235075" cy="736600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3" name="任意多边形 12302"/>
          <p:cNvSpPr/>
          <p:nvPr/>
        </p:nvSpPr>
        <p:spPr>
          <a:xfrm flipV="1">
            <a:off x="6721475" y="1985963"/>
            <a:ext cx="1235075" cy="736600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19050" cap="flat" cmpd="sng">
            <a:solidFill>
              <a:srgbClr val="66FF33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4" name="任意多边形 12303"/>
          <p:cNvSpPr/>
          <p:nvPr/>
        </p:nvSpPr>
        <p:spPr>
          <a:xfrm>
            <a:off x="6724650" y="1225550"/>
            <a:ext cx="1235075" cy="736600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38100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5" name="任意多边形 12304"/>
          <p:cNvSpPr/>
          <p:nvPr/>
        </p:nvSpPr>
        <p:spPr>
          <a:xfrm flipV="1">
            <a:off x="6713538" y="1651000"/>
            <a:ext cx="1235075" cy="736600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19050" cap="flat" cmpd="sng">
            <a:solidFill>
              <a:srgbClr val="FF9900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6" name="任意多边形 12305"/>
          <p:cNvSpPr/>
          <p:nvPr/>
        </p:nvSpPr>
        <p:spPr>
          <a:xfrm>
            <a:off x="7011988" y="1147763"/>
            <a:ext cx="939800" cy="479425"/>
          </a:xfrm>
          <a:custGeom>
            <a:avLst/>
            <a:gdLst/>
            <a:ahLst/>
            <a:cxnLst/>
            <a:pathLst>
              <a:path w="592" h="302">
                <a:moveTo>
                  <a:pt x="592" y="302"/>
                </a:moveTo>
                <a:cubicBezTo>
                  <a:pt x="585" y="285"/>
                  <a:pt x="579" y="267"/>
                  <a:pt x="544" y="244"/>
                </a:cubicBezTo>
                <a:cubicBezTo>
                  <a:pt x="509" y="222"/>
                  <a:pt x="447" y="195"/>
                  <a:pt x="380" y="166"/>
                </a:cubicBezTo>
                <a:cubicBezTo>
                  <a:pt x="313" y="137"/>
                  <a:pt x="194" y="92"/>
                  <a:pt x="140" y="71"/>
                </a:cubicBezTo>
                <a:cubicBezTo>
                  <a:pt x="86" y="50"/>
                  <a:pt x="72" y="44"/>
                  <a:pt x="57" y="38"/>
                </a:cubicBezTo>
                <a:cubicBezTo>
                  <a:pt x="42" y="32"/>
                  <a:pt x="62" y="39"/>
                  <a:pt x="52" y="33"/>
                </a:cubicBezTo>
                <a:cubicBezTo>
                  <a:pt x="42" y="27"/>
                  <a:pt x="11" y="7"/>
                  <a:pt x="0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7" name="任意多边形 12306"/>
          <p:cNvSpPr/>
          <p:nvPr/>
        </p:nvSpPr>
        <p:spPr>
          <a:xfrm>
            <a:off x="6713538" y="1311275"/>
            <a:ext cx="762000" cy="461963"/>
          </a:xfrm>
          <a:custGeom>
            <a:avLst/>
            <a:gdLst/>
            <a:ahLst/>
            <a:cxnLst/>
            <a:pathLst>
              <a:path w="480" h="291">
                <a:moveTo>
                  <a:pt x="480" y="0"/>
                </a:moveTo>
                <a:cubicBezTo>
                  <a:pt x="477" y="2"/>
                  <a:pt x="472" y="4"/>
                  <a:pt x="461" y="9"/>
                </a:cubicBezTo>
                <a:cubicBezTo>
                  <a:pt x="450" y="14"/>
                  <a:pt x="435" y="20"/>
                  <a:pt x="413" y="28"/>
                </a:cubicBezTo>
                <a:cubicBezTo>
                  <a:pt x="391" y="36"/>
                  <a:pt x="378" y="34"/>
                  <a:pt x="326" y="58"/>
                </a:cubicBezTo>
                <a:cubicBezTo>
                  <a:pt x="274" y="82"/>
                  <a:pt x="151" y="140"/>
                  <a:pt x="101" y="171"/>
                </a:cubicBezTo>
                <a:cubicBezTo>
                  <a:pt x="51" y="201"/>
                  <a:pt x="41" y="220"/>
                  <a:pt x="24" y="240"/>
                </a:cubicBezTo>
                <a:cubicBezTo>
                  <a:pt x="7" y="260"/>
                  <a:pt x="5" y="280"/>
                  <a:pt x="0" y="291"/>
                </a:cubicBezTo>
              </a:path>
            </a:pathLst>
          </a:custGeom>
          <a:noFill/>
          <a:ln w="19050" cap="flat" cmpd="sng">
            <a:solidFill>
              <a:srgbClr val="FF5050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8" name="任意多边形 12307"/>
          <p:cNvSpPr/>
          <p:nvPr/>
        </p:nvSpPr>
        <p:spPr>
          <a:xfrm>
            <a:off x="6724650" y="1606550"/>
            <a:ext cx="1235075" cy="736600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09" name="任意多边形 12308"/>
          <p:cNvSpPr/>
          <p:nvPr/>
        </p:nvSpPr>
        <p:spPr>
          <a:xfrm>
            <a:off x="6726238" y="2370138"/>
            <a:ext cx="585787" cy="365125"/>
          </a:xfrm>
          <a:custGeom>
            <a:avLst/>
            <a:gdLst/>
            <a:ahLst/>
            <a:cxnLst/>
            <a:pathLst>
              <a:path w="369" h="230">
                <a:moveTo>
                  <a:pt x="0" y="0"/>
                </a:moveTo>
                <a:cubicBezTo>
                  <a:pt x="12" y="19"/>
                  <a:pt x="24" y="38"/>
                  <a:pt x="43" y="58"/>
                </a:cubicBezTo>
                <a:cubicBezTo>
                  <a:pt x="62" y="78"/>
                  <a:pt x="86" y="101"/>
                  <a:pt x="115" y="120"/>
                </a:cubicBezTo>
                <a:cubicBezTo>
                  <a:pt x="144" y="139"/>
                  <a:pt x="174" y="155"/>
                  <a:pt x="216" y="173"/>
                </a:cubicBezTo>
                <a:cubicBezTo>
                  <a:pt x="258" y="191"/>
                  <a:pt x="313" y="210"/>
                  <a:pt x="369" y="23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10" name="任意多边形 12309"/>
          <p:cNvSpPr/>
          <p:nvPr/>
        </p:nvSpPr>
        <p:spPr>
          <a:xfrm>
            <a:off x="7300913" y="2368550"/>
            <a:ext cx="663575" cy="363538"/>
          </a:xfrm>
          <a:custGeom>
            <a:avLst/>
            <a:gdLst/>
            <a:ahLst/>
            <a:cxnLst/>
            <a:pathLst>
              <a:path w="418" h="229">
                <a:moveTo>
                  <a:pt x="418" y="0"/>
                </a:moveTo>
                <a:cubicBezTo>
                  <a:pt x="411" y="17"/>
                  <a:pt x="405" y="35"/>
                  <a:pt x="370" y="58"/>
                </a:cubicBezTo>
                <a:cubicBezTo>
                  <a:pt x="335" y="80"/>
                  <a:pt x="259" y="113"/>
                  <a:pt x="206" y="136"/>
                </a:cubicBezTo>
                <a:cubicBezTo>
                  <a:pt x="153" y="159"/>
                  <a:pt x="82" y="182"/>
                  <a:pt x="53" y="195"/>
                </a:cubicBezTo>
                <a:cubicBezTo>
                  <a:pt x="24" y="208"/>
                  <a:pt x="37" y="212"/>
                  <a:pt x="29" y="215"/>
                </a:cubicBezTo>
                <a:cubicBezTo>
                  <a:pt x="21" y="218"/>
                  <a:pt x="10" y="213"/>
                  <a:pt x="5" y="215"/>
                </a:cubicBezTo>
                <a:cubicBezTo>
                  <a:pt x="0" y="217"/>
                  <a:pt x="1" y="226"/>
                  <a:pt x="0" y="229"/>
                </a:cubicBezTo>
              </a:path>
            </a:pathLst>
          </a:custGeom>
          <a:noFill/>
          <a:ln w="19050" cap="flat" cmpd="sng">
            <a:solidFill>
              <a:srgbClr val="FF5050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11" name="文本框 12310"/>
          <p:cNvSpPr txBox="1"/>
          <p:nvPr/>
        </p:nvSpPr>
        <p:spPr>
          <a:xfrm>
            <a:off x="347663" y="1717675"/>
            <a:ext cx="6103937" cy="8223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蜗杆转动一圈，相当于齿条移动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z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个齿，推动蜗轮转过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z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个齿。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312" name="矩形 12311"/>
          <p:cNvSpPr/>
          <p:nvPr/>
        </p:nvSpPr>
        <p:spPr>
          <a:xfrm>
            <a:off x="474663" y="3157538"/>
            <a:ext cx="1492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传动比 </a:t>
            </a:r>
            <a:r>
              <a:rPr lang="zh-CN" altLang="en-US" b="1" i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b="1" i="1">
                <a:latin typeface="华文中宋" pitchFamily="2" charset="-122"/>
                <a:ea typeface="华文中宋" pitchFamily="2" charset="-122"/>
              </a:rPr>
              <a:t> </a:t>
            </a:r>
            <a:endParaRPr lang="en-US" altLang="zh-CN" b="1" i="1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2313" name="组合 12312"/>
          <p:cNvGrpSpPr/>
          <p:nvPr/>
        </p:nvGrpSpPr>
        <p:grpSpPr>
          <a:xfrm>
            <a:off x="3367088" y="2814638"/>
            <a:ext cx="919162" cy="933450"/>
            <a:chOff x="0" y="0"/>
            <a:chExt cx="579" cy="588"/>
          </a:xfrm>
        </p:grpSpPr>
        <p:sp>
          <p:nvSpPr>
            <p:cNvPr id="11289" name="矩形 12313"/>
            <p:cNvSpPr/>
            <p:nvPr/>
          </p:nvSpPr>
          <p:spPr>
            <a:xfrm>
              <a:off x="292" y="300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b="1">
                  <a:latin typeface="华文中宋" pitchFamily="2" charset="-122"/>
                  <a:ea typeface="华文中宋" pitchFamily="2" charset="-122"/>
                </a:rPr>
                <a:t>z</a:t>
              </a:r>
              <a:r>
                <a:rPr lang="en-US" altLang="zh-CN" b="1" baseline="-25000">
                  <a:latin typeface="华文中宋" pitchFamily="2" charset="-122"/>
                  <a:ea typeface="华文中宋" pitchFamily="2" charset="-122"/>
                </a:rPr>
                <a:t>1</a:t>
              </a:r>
              <a:endParaRPr lang="en-US" altLang="zh-CN" b="1" baseline="-250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1290" name="矩形 12314"/>
            <p:cNvSpPr/>
            <p:nvPr/>
          </p:nvSpPr>
          <p:spPr>
            <a:xfrm>
              <a:off x="292" y="0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b="1">
                  <a:latin typeface="华文中宋" pitchFamily="2" charset="-122"/>
                  <a:ea typeface="华文中宋" pitchFamily="2" charset="-122"/>
                </a:rPr>
                <a:t>z</a:t>
              </a:r>
              <a:r>
                <a:rPr lang="en-US" altLang="zh-CN" b="1" baseline="-25000">
                  <a:latin typeface="华文中宋" pitchFamily="2" charset="-122"/>
                  <a:ea typeface="华文中宋" pitchFamily="2" charset="-122"/>
                </a:rPr>
                <a:t>2</a:t>
              </a:r>
              <a:endParaRPr lang="en-US" altLang="zh-CN" b="1" baseline="-250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1291" name="矩形 12315"/>
            <p:cNvSpPr/>
            <p:nvPr/>
          </p:nvSpPr>
          <p:spPr>
            <a:xfrm>
              <a:off x="0" y="180"/>
              <a:ext cx="5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  </a:t>
              </a:r>
              <a:r>
                <a:rPr lang="en-US" altLang="zh-CN" b="1">
                  <a:latin typeface="Times New Roman" panose="02020603050405020304" pitchFamily="2" charset="0"/>
                  <a:ea typeface="华文中宋" pitchFamily="2" charset="-122"/>
                </a:rPr>
                <a:t>= ---</a:t>
              </a:r>
              <a:endParaRPr lang="en-US" altLang="zh-CN" b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12317" name="组合 12316"/>
          <p:cNvGrpSpPr/>
          <p:nvPr/>
        </p:nvGrpSpPr>
        <p:grpSpPr>
          <a:xfrm>
            <a:off x="2659063" y="2795588"/>
            <a:ext cx="922337" cy="933450"/>
            <a:chOff x="0" y="0"/>
            <a:chExt cx="581" cy="588"/>
          </a:xfrm>
        </p:grpSpPr>
        <p:sp>
          <p:nvSpPr>
            <p:cNvPr id="11293" name="矩形 12317"/>
            <p:cNvSpPr/>
            <p:nvPr/>
          </p:nvSpPr>
          <p:spPr>
            <a:xfrm>
              <a:off x="294" y="300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="1" baseline="-25000">
                  <a:latin typeface="Times New Roman" panose="02020603050405020304" pitchFamily="2" charset="0"/>
                  <a:ea typeface="华文中宋" pitchFamily="2" charset="-122"/>
                </a:rPr>
                <a:t>2</a:t>
              </a:r>
              <a:endParaRPr lang="en-US" altLang="zh-CN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11294" name="矩形 12318"/>
            <p:cNvSpPr/>
            <p:nvPr/>
          </p:nvSpPr>
          <p:spPr>
            <a:xfrm>
              <a:off x="294" y="0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="1" baseline="-25000">
                  <a:latin typeface="Times New Roman" panose="02020603050405020304" pitchFamily="2" charset="0"/>
                  <a:ea typeface="华文中宋" pitchFamily="2" charset="-122"/>
                </a:rPr>
                <a:t>1</a:t>
              </a:r>
              <a:endParaRPr lang="en-US" altLang="zh-CN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11295" name="矩形 12319"/>
            <p:cNvSpPr/>
            <p:nvPr/>
          </p:nvSpPr>
          <p:spPr>
            <a:xfrm>
              <a:off x="0" y="180"/>
              <a:ext cx="5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i="1">
                  <a:latin typeface="Times New Roman" panose="02020603050405020304" pitchFamily="2" charset="0"/>
                  <a:ea typeface="华文中宋" pitchFamily="2" charset="-122"/>
                </a:rPr>
                <a:t>i </a:t>
              </a:r>
              <a:r>
                <a:rPr lang="en-US" altLang="zh-CN">
                  <a:latin typeface="Times New Roman" panose="02020603050405020304" pitchFamily="2" charset="0"/>
                  <a:ea typeface="华文中宋" pitchFamily="2" charset="-122"/>
                </a:rPr>
                <a:t>= ---</a:t>
              </a:r>
              <a:endParaRPr lang="en-US" altLang="zh-CN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sp>
        <p:nvSpPr>
          <p:cNvPr id="12321" name="文本框 12320"/>
          <p:cNvSpPr txBox="1"/>
          <p:nvPr/>
        </p:nvSpPr>
        <p:spPr>
          <a:xfrm>
            <a:off x="423863" y="2622550"/>
            <a:ext cx="309403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通常：  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z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=1~4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322" name="文本框 12321"/>
          <p:cNvSpPr txBox="1"/>
          <p:nvPr/>
        </p:nvSpPr>
        <p:spPr>
          <a:xfrm>
            <a:off x="461963" y="3651250"/>
            <a:ext cx="757078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若想得到大 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i ,  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可取：  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z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=1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，但传动效率低。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323" name="文本框 12322"/>
          <p:cNvSpPr txBox="1"/>
          <p:nvPr/>
        </p:nvSpPr>
        <p:spPr>
          <a:xfrm>
            <a:off x="461963" y="4203700"/>
            <a:ext cx="757078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对于大功率传动 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,  </a:t>
            </a: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可取：  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z</a:t>
            </a:r>
            <a:r>
              <a:rPr lang="en-US" altLang="zh-CN" b="1" baseline="-25000"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=2</a:t>
            </a: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，或 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4</a:t>
            </a: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。</a:t>
            </a:r>
            <a:endParaRPr lang="zh-CN" altLang="en-US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2324" name="文本框 12323"/>
          <p:cNvSpPr txBox="1"/>
          <p:nvPr/>
        </p:nvSpPr>
        <p:spPr>
          <a:xfrm>
            <a:off x="481013" y="4660265"/>
            <a:ext cx="343693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蜗轮齿数：  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z</a:t>
            </a:r>
            <a:r>
              <a:rPr lang="en-US" altLang="zh-CN" b="1" baseline="-25000">
                <a:latin typeface="Times New Roman" panose="02020603050405020304" pitchFamily="2" charset="0"/>
                <a:ea typeface="华文中宋" pitchFamily="2" charset="-122"/>
              </a:rPr>
              <a:t>2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= </a:t>
            </a:r>
            <a:r>
              <a:rPr lang="en-US" altLang="zh-CN" b="1" i="1">
                <a:latin typeface="Times New Roman" panose="02020603050405020304" pitchFamily="2" charset="0"/>
                <a:ea typeface="华文中宋" pitchFamily="2" charset="-122"/>
              </a:rPr>
              <a:t>i 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z</a:t>
            </a:r>
            <a:r>
              <a:rPr lang="en-US" altLang="zh-CN" b="1" baseline="-25000"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 </a:t>
            </a:r>
            <a:endParaRPr lang="en-US" altLang="zh-CN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2325" name="文本框 12324"/>
          <p:cNvSpPr txBox="1"/>
          <p:nvPr/>
        </p:nvSpPr>
        <p:spPr>
          <a:xfrm>
            <a:off x="3967163" y="4679315"/>
            <a:ext cx="391318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为避免根切：  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z</a:t>
            </a:r>
            <a:r>
              <a:rPr lang="en-US" altLang="zh-CN" b="1" baseline="-25000">
                <a:latin typeface="Times New Roman" panose="02020603050405020304" pitchFamily="2" charset="0"/>
                <a:ea typeface="华文中宋" pitchFamily="2" charset="-122"/>
              </a:rPr>
              <a:t>2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≥ 26 </a:t>
            </a:r>
            <a:endParaRPr lang="en-US" altLang="zh-CN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2326" name="文本框 12325"/>
          <p:cNvSpPr txBox="1"/>
          <p:nvPr/>
        </p:nvSpPr>
        <p:spPr>
          <a:xfrm>
            <a:off x="519113" y="5269865"/>
            <a:ext cx="366553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一般情况：  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z</a:t>
            </a:r>
            <a:r>
              <a:rPr lang="en-US" altLang="zh-CN" b="1" baseline="-25000">
                <a:latin typeface="Times New Roman" panose="02020603050405020304" pitchFamily="2" charset="0"/>
                <a:ea typeface="华文中宋" pitchFamily="2" charset="-122"/>
              </a:rPr>
              <a:t>2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≤ 80 </a:t>
            </a:r>
            <a:endParaRPr lang="en-US" altLang="zh-CN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2327" name="文本框 12326"/>
          <p:cNvSpPr txBox="1"/>
          <p:nvPr/>
        </p:nvSpPr>
        <p:spPr>
          <a:xfrm>
            <a:off x="461963" y="5822315"/>
            <a:ext cx="164623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Z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2 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过大 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→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328" name="矩形 12327"/>
          <p:cNvSpPr/>
          <p:nvPr/>
        </p:nvSpPr>
        <p:spPr>
          <a:xfrm>
            <a:off x="3963988" y="5862003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→ 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蜗杆长度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↑ 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329" name="矩形 12328"/>
          <p:cNvSpPr/>
          <p:nvPr/>
        </p:nvSpPr>
        <p:spPr>
          <a:xfrm>
            <a:off x="1784350" y="6338253"/>
            <a:ext cx="3222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→ 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刚度、啮合精度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↓  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330" name="矩形 12329"/>
          <p:cNvSpPr/>
          <p:nvPr/>
        </p:nvSpPr>
        <p:spPr>
          <a:xfrm>
            <a:off x="2111375" y="5852478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结构尺寸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↑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1623060" y="97790"/>
            <a:ext cx="577088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蜗杆传动的主要参数和几何尺寸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0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311" grpId="0"/>
      <p:bldP spid="12312" grpId="0"/>
      <p:bldP spid="12321" grpId="0"/>
      <p:bldP spid="12322" grpId="0"/>
      <p:bldP spid="12323" grpId="0"/>
      <p:bldP spid="12324" grpId="0"/>
      <p:bldP spid="12325" grpId="0"/>
      <p:bldP spid="12326" grpId="0"/>
      <p:bldP spid="12327" grpId="0"/>
      <p:bldP spid="12328" grpId="0"/>
      <p:bldP spid="12329" grpId="0"/>
      <p:bldP spid="123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任意多边形 13313"/>
          <p:cNvSpPr/>
          <p:nvPr/>
        </p:nvSpPr>
        <p:spPr>
          <a:xfrm>
            <a:off x="3162300" y="4436110"/>
            <a:ext cx="4375150" cy="1568450"/>
          </a:xfrm>
          <a:custGeom>
            <a:avLst/>
            <a:gdLst/>
            <a:ahLst/>
            <a:cxnLst/>
            <a:pathLst>
              <a:path w="2756" h="988">
                <a:moveTo>
                  <a:pt x="2756" y="0"/>
                </a:moveTo>
                <a:lnTo>
                  <a:pt x="2756" y="988"/>
                </a:lnTo>
                <a:lnTo>
                  <a:pt x="0" y="988"/>
                </a:lnTo>
                <a:lnTo>
                  <a:pt x="2756" y="0"/>
                </a:lnTo>
                <a:close/>
              </a:path>
            </a:pathLst>
          </a:custGeom>
          <a:solidFill>
            <a:srgbClr val="66FF33">
              <a:alpha val="50000"/>
            </a:srgbClr>
          </a:solidFill>
          <a:ln w="31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3315" name="组合 13314"/>
          <p:cNvGrpSpPr/>
          <p:nvPr/>
        </p:nvGrpSpPr>
        <p:grpSpPr>
          <a:xfrm>
            <a:off x="0" y="863600"/>
            <a:ext cx="9144000" cy="2192338"/>
            <a:chOff x="0" y="27"/>
            <a:chExt cx="5760" cy="1381"/>
          </a:xfrm>
        </p:grpSpPr>
        <p:sp>
          <p:nvSpPr>
            <p:cNvPr id="12291" name="文本框 13315"/>
            <p:cNvSpPr txBox="1"/>
            <p:nvPr/>
          </p:nvSpPr>
          <p:spPr>
            <a:xfrm>
              <a:off x="1007" y="27"/>
              <a:ext cx="358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表12-2  蜗杆头数z</a:t>
              </a:r>
              <a:r>
                <a:rPr lang="zh-CN" altLang="en-US" b="1" baseline="-25000" dirty="0">
                  <a:latin typeface="华文中宋" pitchFamily="2" charset="-122"/>
                  <a:ea typeface="华文中宋" pitchFamily="2" charset="-122"/>
                </a:rPr>
                <a:t>1</a:t>
              </a:r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与蜗轮齿数z</a:t>
              </a:r>
              <a:r>
                <a:rPr lang="zh-CN" altLang="en-US" b="1" baseline="-25000" dirty="0">
                  <a:latin typeface="华文中宋" pitchFamily="2" charset="-122"/>
                  <a:ea typeface="华文中宋" pitchFamily="2" charset="-122"/>
                </a:rPr>
                <a:t>2</a:t>
              </a:r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的推荐值</a:t>
              </a:r>
              <a:endParaRPr lang="zh-CN" altLang="en-US" b="1" dirty="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2292" name="文本框 13316"/>
            <p:cNvSpPr txBox="1"/>
            <p:nvPr/>
          </p:nvSpPr>
          <p:spPr>
            <a:xfrm>
              <a:off x="324" y="397"/>
              <a:ext cx="464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传动比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i             7~13            14~27          28~40              &gt;40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3" name="直接连接符 13317"/>
            <p:cNvSpPr/>
            <p:nvPr/>
          </p:nvSpPr>
          <p:spPr>
            <a:xfrm>
              <a:off x="0" y="323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4" name="直接连接符 13318"/>
            <p:cNvSpPr/>
            <p:nvPr/>
          </p:nvSpPr>
          <p:spPr>
            <a:xfrm>
              <a:off x="0" y="683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5" name="直接连接符 13319"/>
            <p:cNvSpPr/>
            <p:nvPr/>
          </p:nvSpPr>
          <p:spPr>
            <a:xfrm>
              <a:off x="0" y="1023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直接连接符 13320"/>
            <p:cNvSpPr/>
            <p:nvPr/>
          </p:nvSpPr>
          <p:spPr>
            <a:xfrm>
              <a:off x="0" y="1391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7" name="文本框 13321"/>
            <p:cNvSpPr txBox="1"/>
            <p:nvPr/>
          </p:nvSpPr>
          <p:spPr>
            <a:xfrm>
              <a:off x="336" y="701"/>
              <a:ext cx="450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蜗杆头数</a:t>
              </a:r>
              <a:r>
                <a:rPr lang="en-US" altLang="zh-CN" sz="2800" b="1">
                  <a:latin typeface="Times New Roman" panose="02020603050405020304" pitchFamily="2" charset="0"/>
                  <a:ea typeface="隶书" pitchFamily="1" charset="-122"/>
                </a:rPr>
                <a:t>z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隶书" pitchFamily="1" charset="-122"/>
                </a:rPr>
                <a:t>1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         4                   2               2</a:t>
              </a: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、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1                 1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8" name="文本框 13322"/>
            <p:cNvSpPr txBox="1"/>
            <p:nvPr/>
          </p:nvSpPr>
          <p:spPr>
            <a:xfrm>
              <a:off x="336" y="1049"/>
              <a:ext cx="466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蜗轮齿数</a:t>
              </a:r>
              <a:r>
                <a:rPr lang="en-US" altLang="zh-CN" sz="2800" b="1">
                  <a:latin typeface="Times New Roman" panose="02020603050405020304" pitchFamily="2" charset="0"/>
                  <a:ea typeface="隶书" pitchFamily="1" charset="-122"/>
                </a:rPr>
                <a:t>z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隶书" pitchFamily="1" charset="-122"/>
                </a:rPr>
                <a:t>2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        28~52          28~54         28~80              &gt;40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299" name="直接连接符 13323"/>
            <p:cNvSpPr/>
            <p:nvPr/>
          </p:nvSpPr>
          <p:spPr>
            <a:xfrm>
              <a:off x="1423" y="327"/>
              <a:ext cx="0" cy="106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300" name="直接连接符 13324"/>
            <p:cNvSpPr/>
            <p:nvPr/>
          </p:nvSpPr>
          <p:spPr>
            <a:xfrm>
              <a:off x="2433" y="328"/>
              <a:ext cx="0" cy="107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直接连接符 13325"/>
            <p:cNvSpPr/>
            <p:nvPr/>
          </p:nvSpPr>
          <p:spPr>
            <a:xfrm>
              <a:off x="3311" y="339"/>
              <a:ext cx="0" cy="105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302" name="直接连接符 13326"/>
            <p:cNvSpPr/>
            <p:nvPr/>
          </p:nvSpPr>
          <p:spPr>
            <a:xfrm>
              <a:off x="4307" y="339"/>
              <a:ext cx="0" cy="1069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28" name="文本框 13327"/>
          <p:cNvSpPr txBox="1"/>
          <p:nvPr/>
        </p:nvSpPr>
        <p:spPr>
          <a:xfrm>
            <a:off x="441325" y="3452813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将分度圆柱展开得：</a:t>
            </a:r>
            <a:endParaRPr lang="zh-CN" altLang="en-US" b="1" i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3329" name="文本框 13328"/>
          <p:cNvSpPr txBox="1"/>
          <p:nvPr/>
        </p:nvSpPr>
        <p:spPr>
          <a:xfrm>
            <a:off x="3282950" y="3857625"/>
            <a:ext cx="19034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2800" i="1">
                <a:latin typeface="Times New Roman" panose="02020603050405020304" pitchFamily="2" charset="0"/>
                <a:ea typeface="华文中宋" pitchFamily="2" charset="-122"/>
              </a:rPr>
              <a:t>= z</a:t>
            </a:r>
            <a:r>
              <a:rPr lang="en-US" altLang="zh-CN" sz="2800" i="1" baseline="-25000">
                <a:latin typeface="Times New Roman" panose="02020603050405020304" pitchFamily="2" charset="0"/>
                <a:ea typeface="华文中宋" pitchFamily="2" charset="-122"/>
              </a:rPr>
              <a:t>1 </a:t>
            </a:r>
            <a:r>
              <a:rPr lang="en-US" altLang="zh-CN" sz="2800" i="1">
                <a:latin typeface="Times New Roman" panose="02020603050405020304" pitchFamily="2" charset="0"/>
                <a:ea typeface="华文中宋" pitchFamily="2" charset="-122"/>
              </a:rPr>
              <a:t>p</a:t>
            </a:r>
            <a:r>
              <a:rPr lang="en-US" altLang="zh-CN" sz="2800" i="1" baseline="-25000">
                <a:latin typeface="Times New Roman" panose="02020603050405020304" pitchFamily="2" charset="0"/>
                <a:ea typeface="华文中宋" pitchFamily="2" charset="-122"/>
              </a:rPr>
              <a:t>a1</a:t>
            </a:r>
            <a:r>
              <a:rPr lang="en-US" altLang="zh-CN" sz="2800" i="1">
                <a:latin typeface="Times New Roman" panose="02020603050405020304" pitchFamily="2" charset="0"/>
                <a:ea typeface="华文中宋" pitchFamily="2" charset="-122"/>
              </a:rPr>
              <a:t>/πd</a:t>
            </a:r>
            <a:r>
              <a:rPr lang="en-US" altLang="zh-CN" sz="2800" i="1" baseline="-25000">
                <a:latin typeface="Times New Roman" panose="02020603050405020304" pitchFamily="2" charset="0"/>
                <a:ea typeface="华文中宋" pitchFamily="2" charset="-122"/>
              </a:rPr>
              <a:t>1 </a:t>
            </a:r>
            <a:endParaRPr lang="en-US" altLang="zh-CN" sz="2800" i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3330" name="文本框 13329"/>
          <p:cNvSpPr txBox="1"/>
          <p:nvPr/>
        </p:nvSpPr>
        <p:spPr>
          <a:xfrm>
            <a:off x="5026025" y="3875088"/>
            <a:ext cx="15144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2800" i="1">
                <a:latin typeface="Times New Roman" panose="02020603050405020304" pitchFamily="2" charset="0"/>
                <a:ea typeface="华文中宋" pitchFamily="2" charset="-122"/>
              </a:rPr>
              <a:t>= mz</a:t>
            </a:r>
            <a:r>
              <a:rPr lang="en-US" altLang="zh-CN" sz="2800" i="1" baseline="-25000"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en-US" altLang="zh-CN" sz="2800" i="1">
                <a:latin typeface="Times New Roman" panose="02020603050405020304" pitchFamily="2" charset="0"/>
                <a:ea typeface="华文中宋" pitchFamily="2" charset="-122"/>
              </a:rPr>
              <a:t>/d</a:t>
            </a:r>
            <a:r>
              <a:rPr lang="en-US" altLang="zh-CN" sz="2800" i="1" baseline="-25000"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en-US" altLang="zh-CN" sz="2800" i="1">
                <a:latin typeface="Times New Roman" panose="02020603050405020304" pitchFamily="2" charset="0"/>
                <a:ea typeface="华文中宋" pitchFamily="2" charset="-122"/>
              </a:rPr>
              <a:t> </a:t>
            </a:r>
            <a:endParaRPr lang="en-US" altLang="zh-CN" sz="2800" i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3331" name="文本框 13330"/>
          <p:cNvSpPr txBox="1"/>
          <p:nvPr/>
        </p:nvSpPr>
        <p:spPr>
          <a:xfrm>
            <a:off x="1754188" y="3878263"/>
            <a:ext cx="1563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i="1">
                <a:latin typeface="Times New Roman" panose="02020603050405020304" pitchFamily="2" charset="0"/>
                <a:ea typeface="华文中宋" pitchFamily="2" charset="-122"/>
              </a:rPr>
              <a:t>tgγ</a:t>
            </a:r>
            <a:r>
              <a:rPr lang="en-US" altLang="zh-CN" i="1" baseline="-25000"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en-US" altLang="zh-CN">
                <a:latin typeface="Times New Roman" panose="02020603050405020304" pitchFamily="2" charset="0"/>
                <a:ea typeface="华文中宋" pitchFamily="2" charset="-122"/>
              </a:rPr>
              <a:t>=</a:t>
            </a:r>
            <a:r>
              <a:rPr lang="en-US" altLang="zh-CN" i="1">
                <a:latin typeface="Times New Roman" panose="02020603050405020304" pitchFamily="2" charset="0"/>
                <a:ea typeface="华文中宋" pitchFamily="2" charset="-122"/>
              </a:rPr>
              <a:t>l /πd</a:t>
            </a:r>
            <a:r>
              <a:rPr lang="en-US" altLang="zh-CN" i="1" baseline="-25000">
                <a:latin typeface="Times New Roman" panose="02020603050405020304" pitchFamily="2" charset="0"/>
                <a:ea typeface="华文中宋" pitchFamily="2" charset="-122"/>
              </a:rPr>
              <a:t>1 </a:t>
            </a:r>
            <a:endParaRPr lang="en-US" altLang="zh-CN" i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3332" name="文本框 13331"/>
          <p:cNvSpPr txBox="1"/>
          <p:nvPr/>
        </p:nvSpPr>
        <p:spPr>
          <a:xfrm>
            <a:off x="0" y="3046413"/>
            <a:ext cx="41529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5. 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蜗杆的导程角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γ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3333" name="组合 13332"/>
          <p:cNvGrpSpPr/>
          <p:nvPr/>
        </p:nvGrpSpPr>
        <p:grpSpPr>
          <a:xfrm>
            <a:off x="3167063" y="5995035"/>
            <a:ext cx="4375150" cy="817563"/>
            <a:chOff x="0" y="0"/>
            <a:chExt cx="2756" cy="515"/>
          </a:xfrm>
        </p:grpSpPr>
        <p:grpSp>
          <p:nvGrpSpPr>
            <p:cNvPr id="12309" name="组合 13333"/>
            <p:cNvGrpSpPr/>
            <p:nvPr/>
          </p:nvGrpSpPr>
          <p:grpSpPr>
            <a:xfrm>
              <a:off x="0" y="0"/>
              <a:ext cx="2756" cy="515"/>
              <a:chOff x="0" y="0"/>
              <a:chExt cx="2756" cy="515"/>
            </a:xfrm>
          </p:grpSpPr>
          <p:sp>
            <p:nvSpPr>
              <p:cNvPr id="12310" name="直接连接符 13334"/>
              <p:cNvSpPr/>
              <p:nvPr/>
            </p:nvSpPr>
            <p:spPr>
              <a:xfrm>
                <a:off x="0" y="0"/>
                <a:ext cx="0" cy="515"/>
              </a:xfrm>
              <a:prstGeom prst="line">
                <a:avLst/>
              </a:prstGeom>
              <a:ln w="19050" cap="flat" cmpd="sng">
                <a:solidFill>
                  <a:srgbClr val="EEC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1" name="直接连接符 13335"/>
              <p:cNvSpPr/>
              <p:nvPr/>
            </p:nvSpPr>
            <p:spPr>
              <a:xfrm>
                <a:off x="2756" y="17"/>
                <a:ext cx="0" cy="498"/>
              </a:xfrm>
              <a:prstGeom prst="line">
                <a:avLst/>
              </a:prstGeom>
              <a:ln w="19050" cap="flat" cmpd="sng">
                <a:solidFill>
                  <a:srgbClr val="EEC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2" name="直接连接符 13336"/>
              <p:cNvSpPr/>
              <p:nvPr/>
            </p:nvSpPr>
            <p:spPr>
              <a:xfrm>
                <a:off x="0" y="412"/>
                <a:ext cx="2756" cy="0"/>
              </a:xfrm>
              <a:prstGeom prst="line">
                <a:avLst/>
              </a:prstGeom>
              <a:ln w="19050" cap="flat" cmpd="sng">
                <a:solidFill>
                  <a:srgbClr val="EECF00"/>
                </a:solidFill>
                <a:prstDash val="solid"/>
                <a:round/>
                <a:headEnd type="triangle" w="sm" len="lg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13" name="文本框 13337"/>
            <p:cNvSpPr txBox="1"/>
            <p:nvPr/>
          </p:nvSpPr>
          <p:spPr>
            <a:xfrm>
              <a:off x="1106" y="110"/>
              <a:ext cx="5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华文中宋" pitchFamily="2" charset="-122"/>
                  <a:ea typeface="华文中宋" pitchFamily="2" charset="-122"/>
                </a:rPr>
                <a:t>πd</a:t>
              </a:r>
              <a:r>
                <a:rPr lang="en-US" altLang="zh-CN" b="1" i="1" baseline="-25000">
                  <a:latin typeface="华文中宋" pitchFamily="2" charset="-122"/>
                  <a:ea typeface="华文中宋" pitchFamily="2" charset="-122"/>
                </a:rPr>
                <a:t>1</a:t>
              </a:r>
              <a:endParaRPr lang="en-US" altLang="zh-CN" b="1" i="1" baseline="-25000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13339" name="组合 13338"/>
          <p:cNvGrpSpPr/>
          <p:nvPr/>
        </p:nvGrpSpPr>
        <p:grpSpPr>
          <a:xfrm>
            <a:off x="7637463" y="4404360"/>
            <a:ext cx="1174750" cy="1614488"/>
            <a:chOff x="0" y="0"/>
            <a:chExt cx="740" cy="1017"/>
          </a:xfrm>
        </p:grpSpPr>
        <p:grpSp>
          <p:nvGrpSpPr>
            <p:cNvPr id="12315" name="组合 13339"/>
            <p:cNvGrpSpPr/>
            <p:nvPr/>
          </p:nvGrpSpPr>
          <p:grpSpPr>
            <a:xfrm>
              <a:off x="0" y="0"/>
              <a:ext cx="628" cy="1017"/>
              <a:chOff x="0" y="0"/>
              <a:chExt cx="539" cy="1099"/>
            </a:xfrm>
          </p:grpSpPr>
          <p:sp>
            <p:nvSpPr>
              <p:cNvPr id="12316" name="直接连接符 13340"/>
              <p:cNvSpPr/>
              <p:nvPr/>
            </p:nvSpPr>
            <p:spPr>
              <a:xfrm>
                <a:off x="0" y="0"/>
                <a:ext cx="539" cy="0"/>
              </a:xfrm>
              <a:prstGeom prst="line">
                <a:avLst/>
              </a:prstGeom>
              <a:ln w="1905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7" name="直接连接符 13341"/>
              <p:cNvSpPr/>
              <p:nvPr/>
            </p:nvSpPr>
            <p:spPr>
              <a:xfrm>
                <a:off x="0" y="1099"/>
                <a:ext cx="539" cy="0"/>
              </a:xfrm>
              <a:prstGeom prst="line">
                <a:avLst/>
              </a:prstGeom>
              <a:ln w="1905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8" name="直接连接符 13342"/>
              <p:cNvSpPr/>
              <p:nvPr/>
            </p:nvSpPr>
            <p:spPr>
              <a:xfrm flipV="1">
                <a:off x="481" y="0"/>
                <a:ext cx="0" cy="1099"/>
              </a:xfrm>
              <a:prstGeom prst="line">
                <a:avLst/>
              </a:prstGeom>
              <a:ln w="19050" cap="flat" cmpd="sng">
                <a:solidFill>
                  <a:srgbClr val="66FF33"/>
                </a:solidFill>
                <a:prstDash val="solid"/>
                <a:round/>
                <a:headEnd type="triangle" w="sm" len="lg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19" name="文本框 13343"/>
            <p:cNvSpPr txBox="1"/>
            <p:nvPr/>
          </p:nvSpPr>
          <p:spPr>
            <a:xfrm>
              <a:off x="605" y="439"/>
              <a:ext cx="1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l</a:t>
              </a:r>
              <a:endParaRPr lang="en-US" altLang="zh-CN" b="1" i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13345" name="组合 13344"/>
          <p:cNvGrpSpPr/>
          <p:nvPr/>
        </p:nvGrpSpPr>
        <p:grpSpPr>
          <a:xfrm>
            <a:off x="7539038" y="4329748"/>
            <a:ext cx="927100" cy="701675"/>
            <a:chOff x="0" y="0"/>
            <a:chExt cx="584" cy="442"/>
          </a:xfrm>
        </p:grpSpPr>
        <p:grpSp>
          <p:nvGrpSpPr>
            <p:cNvPr id="12321" name="组合 13345"/>
            <p:cNvGrpSpPr/>
            <p:nvPr/>
          </p:nvGrpSpPr>
          <p:grpSpPr>
            <a:xfrm>
              <a:off x="0" y="48"/>
              <a:ext cx="233" cy="274"/>
              <a:chOff x="0" y="0"/>
              <a:chExt cx="233" cy="274"/>
            </a:xfrm>
          </p:grpSpPr>
          <p:sp>
            <p:nvSpPr>
              <p:cNvPr id="12322" name="直接连接符 13346"/>
              <p:cNvSpPr/>
              <p:nvPr/>
            </p:nvSpPr>
            <p:spPr>
              <a:xfrm>
                <a:off x="0" y="274"/>
                <a:ext cx="233" cy="0"/>
              </a:xfrm>
              <a:prstGeom prst="line">
                <a:avLst/>
              </a:prstGeom>
              <a:ln w="1905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23" name="直接连接符 13347"/>
              <p:cNvSpPr/>
              <p:nvPr/>
            </p:nvSpPr>
            <p:spPr>
              <a:xfrm flipV="1">
                <a:off x="180" y="0"/>
                <a:ext cx="0" cy="270"/>
              </a:xfrm>
              <a:prstGeom prst="line">
                <a:avLst/>
              </a:prstGeom>
              <a:ln w="19050" cap="flat" cmpd="sng">
                <a:solidFill>
                  <a:srgbClr val="66FF33"/>
                </a:solidFill>
                <a:prstDash val="solid"/>
                <a:round/>
                <a:headEnd type="triangle" w="sm" len="lg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24" name="文本框 13348"/>
            <p:cNvSpPr txBox="1"/>
            <p:nvPr/>
          </p:nvSpPr>
          <p:spPr>
            <a:xfrm>
              <a:off x="199" y="0"/>
              <a:ext cx="385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华文中宋" pitchFamily="2" charset="-122"/>
                  <a:ea typeface="华文中宋" pitchFamily="2" charset="-122"/>
                </a:rPr>
                <a:t>p</a:t>
              </a:r>
              <a:r>
                <a:rPr lang="en-US" altLang="zh-CN" b="1" i="1" baseline="-25000">
                  <a:latin typeface="华文中宋" pitchFamily="2" charset="-122"/>
                  <a:ea typeface="华文中宋" pitchFamily="2" charset="-122"/>
                </a:rPr>
                <a:t>x1</a:t>
              </a:r>
              <a:endParaRPr lang="en-US" altLang="zh-CN" b="1" i="1" baseline="-25000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13350" name="组合 13349"/>
          <p:cNvGrpSpPr/>
          <p:nvPr/>
        </p:nvGrpSpPr>
        <p:grpSpPr>
          <a:xfrm>
            <a:off x="3140075" y="4421823"/>
            <a:ext cx="4402138" cy="1600200"/>
            <a:chOff x="0" y="0"/>
            <a:chExt cx="2773" cy="1008"/>
          </a:xfrm>
        </p:grpSpPr>
        <p:sp>
          <p:nvSpPr>
            <p:cNvPr id="12326" name="矩形 13350"/>
            <p:cNvSpPr/>
            <p:nvPr/>
          </p:nvSpPr>
          <p:spPr>
            <a:xfrm>
              <a:off x="16" y="0"/>
              <a:ext cx="2755" cy="100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2327" name="组合 13351"/>
            <p:cNvGrpSpPr/>
            <p:nvPr/>
          </p:nvGrpSpPr>
          <p:grpSpPr>
            <a:xfrm>
              <a:off x="2160" y="788"/>
              <a:ext cx="613" cy="220"/>
              <a:chOff x="0" y="0"/>
              <a:chExt cx="613" cy="240"/>
            </a:xfrm>
          </p:grpSpPr>
          <p:sp>
            <p:nvSpPr>
              <p:cNvPr id="12328" name="直接连接符 13352"/>
              <p:cNvSpPr/>
              <p:nvPr/>
            </p:nvSpPr>
            <p:spPr>
              <a:xfrm flipV="1">
                <a:off x="0" y="0"/>
                <a:ext cx="613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29" name="直接连接符 13353"/>
              <p:cNvSpPr/>
              <p:nvPr/>
            </p:nvSpPr>
            <p:spPr>
              <a:xfrm flipV="1">
                <a:off x="408" y="154"/>
                <a:ext cx="205" cy="8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0" name="直接连接符 13354"/>
              <p:cNvSpPr/>
              <p:nvPr/>
            </p:nvSpPr>
            <p:spPr>
              <a:xfrm flipH="1">
                <a:off x="292" y="85"/>
                <a:ext cx="131" cy="15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1" name="直接连接符 13355"/>
              <p:cNvSpPr/>
              <p:nvPr/>
            </p:nvSpPr>
            <p:spPr>
              <a:xfrm flipV="1">
                <a:off x="423" y="17"/>
                <a:ext cx="190" cy="2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2" name="直接连接符 13356"/>
              <p:cNvSpPr/>
              <p:nvPr/>
            </p:nvSpPr>
            <p:spPr>
              <a:xfrm flipV="1">
                <a:off x="146" y="152"/>
                <a:ext cx="73" cy="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33" name="组合 13357"/>
            <p:cNvGrpSpPr/>
            <p:nvPr/>
          </p:nvGrpSpPr>
          <p:grpSpPr>
            <a:xfrm>
              <a:off x="717" y="252"/>
              <a:ext cx="2056" cy="756"/>
              <a:chOff x="0" y="0"/>
              <a:chExt cx="2056" cy="824"/>
            </a:xfrm>
          </p:grpSpPr>
          <p:sp>
            <p:nvSpPr>
              <p:cNvPr id="12334" name="直接连接符 13358"/>
              <p:cNvSpPr/>
              <p:nvPr/>
            </p:nvSpPr>
            <p:spPr>
              <a:xfrm flipV="1">
                <a:off x="0" y="0"/>
                <a:ext cx="2056" cy="8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5" name="直接连接符 13359"/>
              <p:cNvSpPr/>
              <p:nvPr/>
            </p:nvSpPr>
            <p:spPr>
              <a:xfrm flipV="1">
                <a:off x="335" y="154"/>
                <a:ext cx="1721" cy="67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6" name="直接连接符 13360"/>
              <p:cNvSpPr/>
              <p:nvPr/>
            </p:nvSpPr>
            <p:spPr>
              <a:xfrm flipH="1">
                <a:off x="291" y="635"/>
                <a:ext cx="190" cy="1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7" name="直接连接符 13361"/>
              <p:cNvSpPr/>
              <p:nvPr/>
            </p:nvSpPr>
            <p:spPr>
              <a:xfrm flipV="1">
                <a:off x="525" y="532"/>
                <a:ext cx="189" cy="2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8" name="直接连接符 13362"/>
              <p:cNvSpPr/>
              <p:nvPr/>
            </p:nvSpPr>
            <p:spPr>
              <a:xfrm flipV="1">
                <a:off x="743" y="446"/>
                <a:ext cx="190" cy="2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339" name="组合 13363"/>
              <p:cNvGrpSpPr/>
              <p:nvPr/>
            </p:nvGrpSpPr>
            <p:grpSpPr>
              <a:xfrm>
                <a:off x="948" y="189"/>
                <a:ext cx="641" cy="395"/>
                <a:chOff x="0" y="0"/>
                <a:chExt cx="880" cy="460"/>
              </a:xfrm>
            </p:grpSpPr>
            <p:sp>
              <p:nvSpPr>
                <p:cNvPr id="12340" name="直接连接符 13364"/>
                <p:cNvSpPr/>
                <p:nvPr/>
              </p:nvSpPr>
              <p:spPr>
                <a:xfrm flipH="1">
                  <a:off x="0" y="220"/>
                  <a:ext cx="26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41" name="直接连接符 13365"/>
                <p:cNvSpPr/>
                <p:nvPr/>
              </p:nvSpPr>
              <p:spPr>
                <a:xfrm flipV="1">
                  <a:off x="320" y="100"/>
                  <a:ext cx="260" cy="26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42" name="直接连接符 13366"/>
                <p:cNvSpPr/>
                <p:nvPr/>
              </p:nvSpPr>
              <p:spPr>
                <a:xfrm flipV="1">
                  <a:off x="620" y="0"/>
                  <a:ext cx="260" cy="26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343" name="直接连接符 13367"/>
              <p:cNvSpPr/>
              <p:nvPr/>
            </p:nvSpPr>
            <p:spPr>
              <a:xfrm flipH="1">
                <a:off x="1604" y="120"/>
                <a:ext cx="189" cy="20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4" name="直接连接符 13368"/>
              <p:cNvSpPr/>
              <p:nvPr/>
            </p:nvSpPr>
            <p:spPr>
              <a:xfrm flipV="1">
                <a:off x="1837" y="17"/>
                <a:ext cx="189" cy="2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5" name="直接连接符 13369"/>
              <p:cNvSpPr/>
              <p:nvPr/>
            </p:nvSpPr>
            <p:spPr>
              <a:xfrm flipV="1">
                <a:off x="160" y="721"/>
                <a:ext cx="88" cy="1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46" name="组合 13370"/>
            <p:cNvGrpSpPr/>
            <p:nvPr/>
          </p:nvGrpSpPr>
          <p:grpSpPr>
            <a:xfrm>
              <a:off x="17" y="5"/>
              <a:ext cx="2756" cy="1003"/>
              <a:chOff x="0" y="0"/>
              <a:chExt cx="2756" cy="1094"/>
            </a:xfrm>
          </p:grpSpPr>
          <p:sp>
            <p:nvSpPr>
              <p:cNvPr id="12347" name="直接连接符 13371"/>
              <p:cNvSpPr/>
              <p:nvPr/>
            </p:nvSpPr>
            <p:spPr>
              <a:xfrm flipV="1">
                <a:off x="0" y="0"/>
                <a:ext cx="2756" cy="10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8" name="直接连接符 13372"/>
              <p:cNvSpPr/>
              <p:nvPr/>
            </p:nvSpPr>
            <p:spPr>
              <a:xfrm flipV="1">
                <a:off x="335" y="150"/>
                <a:ext cx="2421" cy="9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349" name="组合 13373"/>
              <p:cNvGrpSpPr/>
              <p:nvPr/>
            </p:nvGrpSpPr>
            <p:grpSpPr>
              <a:xfrm>
                <a:off x="335" y="699"/>
                <a:ext cx="642" cy="395"/>
                <a:chOff x="0" y="0"/>
                <a:chExt cx="880" cy="460"/>
              </a:xfrm>
            </p:grpSpPr>
            <p:sp>
              <p:nvSpPr>
                <p:cNvPr id="12350" name="直接连接符 13374"/>
                <p:cNvSpPr/>
                <p:nvPr/>
              </p:nvSpPr>
              <p:spPr>
                <a:xfrm flipH="1">
                  <a:off x="0" y="220"/>
                  <a:ext cx="26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51" name="直接连接符 13375"/>
                <p:cNvSpPr/>
                <p:nvPr/>
              </p:nvSpPr>
              <p:spPr>
                <a:xfrm flipV="1">
                  <a:off x="320" y="100"/>
                  <a:ext cx="260" cy="26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52" name="直接连接符 13376"/>
                <p:cNvSpPr/>
                <p:nvPr/>
              </p:nvSpPr>
              <p:spPr>
                <a:xfrm flipV="1">
                  <a:off x="620" y="0"/>
                  <a:ext cx="260" cy="26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53" name="组合 13377"/>
              <p:cNvGrpSpPr/>
              <p:nvPr/>
            </p:nvGrpSpPr>
            <p:grpSpPr>
              <a:xfrm>
                <a:off x="991" y="441"/>
                <a:ext cx="642" cy="395"/>
                <a:chOff x="0" y="0"/>
                <a:chExt cx="880" cy="460"/>
              </a:xfrm>
            </p:grpSpPr>
            <p:sp>
              <p:nvSpPr>
                <p:cNvPr id="12354" name="直接连接符 13378"/>
                <p:cNvSpPr/>
                <p:nvPr/>
              </p:nvSpPr>
              <p:spPr>
                <a:xfrm flipH="1">
                  <a:off x="0" y="220"/>
                  <a:ext cx="26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55" name="直接连接符 13379"/>
                <p:cNvSpPr/>
                <p:nvPr/>
              </p:nvSpPr>
              <p:spPr>
                <a:xfrm flipV="1">
                  <a:off x="320" y="100"/>
                  <a:ext cx="260" cy="26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56" name="直接连接符 13380"/>
                <p:cNvSpPr/>
                <p:nvPr/>
              </p:nvSpPr>
              <p:spPr>
                <a:xfrm flipV="1">
                  <a:off x="620" y="0"/>
                  <a:ext cx="260" cy="26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57" name="组合 13381"/>
              <p:cNvGrpSpPr/>
              <p:nvPr/>
            </p:nvGrpSpPr>
            <p:grpSpPr>
              <a:xfrm>
                <a:off x="1648" y="184"/>
                <a:ext cx="641" cy="395"/>
                <a:chOff x="0" y="0"/>
                <a:chExt cx="880" cy="460"/>
              </a:xfrm>
            </p:grpSpPr>
            <p:sp>
              <p:nvSpPr>
                <p:cNvPr id="12358" name="直接连接符 13382"/>
                <p:cNvSpPr/>
                <p:nvPr/>
              </p:nvSpPr>
              <p:spPr>
                <a:xfrm flipH="1">
                  <a:off x="0" y="220"/>
                  <a:ext cx="26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59" name="直接连接符 13383"/>
                <p:cNvSpPr/>
                <p:nvPr/>
              </p:nvSpPr>
              <p:spPr>
                <a:xfrm flipV="1">
                  <a:off x="320" y="100"/>
                  <a:ext cx="260" cy="26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60" name="直接连接符 13384"/>
                <p:cNvSpPr/>
                <p:nvPr/>
              </p:nvSpPr>
              <p:spPr>
                <a:xfrm flipV="1">
                  <a:off x="620" y="0"/>
                  <a:ext cx="260" cy="26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361" name="直接连接符 13385"/>
              <p:cNvSpPr/>
              <p:nvPr/>
            </p:nvSpPr>
            <p:spPr>
              <a:xfrm flipH="1">
                <a:off x="2304" y="115"/>
                <a:ext cx="189" cy="20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2" name="直接连接符 13386"/>
              <p:cNvSpPr/>
              <p:nvPr/>
            </p:nvSpPr>
            <p:spPr>
              <a:xfrm flipV="1">
                <a:off x="2537" y="12"/>
                <a:ext cx="189" cy="2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3" name="直接连接符 13387"/>
              <p:cNvSpPr/>
              <p:nvPr/>
            </p:nvSpPr>
            <p:spPr>
              <a:xfrm flipV="1">
                <a:off x="190" y="974"/>
                <a:ext cx="102" cy="1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64" name="组合 13388"/>
            <p:cNvGrpSpPr/>
            <p:nvPr/>
          </p:nvGrpSpPr>
          <p:grpSpPr>
            <a:xfrm>
              <a:off x="1402" y="504"/>
              <a:ext cx="1371" cy="504"/>
              <a:chOff x="0" y="0"/>
              <a:chExt cx="1371" cy="549"/>
            </a:xfrm>
          </p:grpSpPr>
          <p:sp>
            <p:nvSpPr>
              <p:cNvPr id="12365" name="直接连接符 13389"/>
              <p:cNvSpPr/>
              <p:nvPr/>
            </p:nvSpPr>
            <p:spPr>
              <a:xfrm flipV="1">
                <a:off x="0" y="0"/>
                <a:ext cx="1371" cy="5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6" name="直接连接符 13390"/>
              <p:cNvSpPr/>
              <p:nvPr/>
            </p:nvSpPr>
            <p:spPr>
              <a:xfrm flipV="1">
                <a:off x="350" y="154"/>
                <a:ext cx="1021" cy="39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7" name="直接连接符 13391"/>
              <p:cNvSpPr/>
              <p:nvPr/>
            </p:nvSpPr>
            <p:spPr>
              <a:xfrm flipH="1">
                <a:off x="938" y="120"/>
                <a:ext cx="160" cy="2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8" name="直接连接符 13392"/>
              <p:cNvSpPr/>
              <p:nvPr/>
            </p:nvSpPr>
            <p:spPr>
              <a:xfrm flipV="1">
                <a:off x="496" y="274"/>
                <a:ext cx="189" cy="2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9" name="直接连接符 13393"/>
              <p:cNvSpPr/>
              <p:nvPr/>
            </p:nvSpPr>
            <p:spPr>
              <a:xfrm flipV="1">
                <a:off x="714" y="188"/>
                <a:ext cx="190" cy="2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0" name="直接连接符 13394"/>
              <p:cNvSpPr/>
              <p:nvPr/>
            </p:nvSpPr>
            <p:spPr>
              <a:xfrm flipV="1">
                <a:off x="1152" y="17"/>
                <a:ext cx="189" cy="2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1" name="直接连接符 13395"/>
              <p:cNvSpPr/>
              <p:nvPr/>
            </p:nvSpPr>
            <p:spPr>
              <a:xfrm flipV="1">
                <a:off x="146" y="446"/>
                <a:ext cx="102" cy="1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2" name="直接连接符 13396"/>
              <p:cNvSpPr/>
              <p:nvPr/>
            </p:nvSpPr>
            <p:spPr>
              <a:xfrm flipV="1">
                <a:off x="320" y="360"/>
                <a:ext cx="145" cy="1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73" name="组合 13397"/>
            <p:cNvGrpSpPr/>
            <p:nvPr/>
          </p:nvGrpSpPr>
          <p:grpSpPr>
            <a:xfrm flipH="1" flipV="1">
              <a:off x="22" y="11"/>
              <a:ext cx="2287" cy="839"/>
              <a:chOff x="0" y="0"/>
              <a:chExt cx="2056" cy="824"/>
            </a:xfrm>
          </p:grpSpPr>
          <p:sp>
            <p:nvSpPr>
              <p:cNvPr id="12374" name="直接连接符 13398"/>
              <p:cNvSpPr/>
              <p:nvPr/>
            </p:nvSpPr>
            <p:spPr>
              <a:xfrm flipV="1">
                <a:off x="0" y="0"/>
                <a:ext cx="2056" cy="8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5" name="直接连接符 13399"/>
              <p:cNvSpPr/>
              <p:nvPr/>
            </p:nvSpPr>
            <p:spPr>
              <a:xfrm flipV="1">
                <a:off x="335" y="154"/>
                <a:ext cx="1721" cy="67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6" name="直接连接符 13400"/>
              <p:cNvSpPr/>
              <p:nvPr/>
            </p:nvSpPr>
            <p:spPr>
              <a:xfrm flipH="1">
                <a:off x="291" y="635"/>
                <a:ext cx="190" cy="1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7" name="直接连接符 13401"/>
              <p:cNvSpPr/>
              <p:nvPr/>
            </p:nvSpPr>
            <p:spPr>
              <a:xfrm flipV="1">
                <a:off x="525" y="532"/>
                <a:ext cx="189" cy="2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8" name="直接连接符 13402"/>
              <p:cNvSpPr/>
              <p:nvPr/>
            </p:nvSpPr>
            <p:spPr>
              <a:xfrm flipV="1">
                <a:off x="743" y="446"/>
                <a:ext cx="190" cy="2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379" name="组合 13403"/>
              <p:cNvGrpSpPr/>
              <p:nvPr/>
            </p:nvGrpSpPr>
            <p:grpSpPr>
              <a:xfrm>
                <a:off x="948" y="189"/>
                <a:ext cx="641" cy="395"/>
                <a:chOff x="0" y="0"/>
                <a:chExt cx="880" cy="460"/>
              </a:xfrm>
            </p:grpSpPr>
            <p:sp>
              <p:nvSpPr>
                <p:cNvPr id="12380" name="直接连接符 13404"/>
                <p:cNvSpPr/>
                <p:nvPr/>
              </p:nvSpPr>
              <p:spPr>
                <a:xfrm flipH="1">
                  <a:off x="0" y="220"/>
                  <a:ext cx="26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81" name="直接连接符 13405"/>
                <p:cNvSpPr/>
                <p:nvPr/>
              </p:nvSpPr>
              <p:spPr>
                <a:xfrm flipV="1">
                  <a:off x="320" y="100"/>
                  <a:ext cx="260" cy="26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82" name="直接连接符 13406"/>
                <p:cNvSpPr/>
                <p:nvPr/>
              </p:nvSpPr>
              <p:spPr>
                <a:xfrm flipV="1">
                  <a:off x="620" y="0"/>
                  <a:ext cx="260" cy="26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383" name="直接连接符 13407"/>
              <p:cNvSpPr/>
              <p:nvPr/>
            </p:nvSpPr>
            <p:spPr>
              <a:xfrm flipH="1">
                <a:off x="1604" y="120"/>
                <a:ext cx="189" cy="20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84" name="直接连接符 13408"/>
              <p:cNvSpPr/>
              <p:nvPr/>
            </p:nvSpPr>
            <p:spPr>
              <a:xfrm flipV="1">
                <a:off x="1837" y="17"/>
                <a:ext cx="189" cy="2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85" name="直接连接符 13409"/>
              <p:cNvSpPr/>
              <p:nvPr/>
            </p:nvSpPr>
            <p:spPr>
              <a:xfrm flipV="1">
                <a:off x="160" y="721"/>
                <a:ext cx="88" cy="1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86" name="组合 13410"/>
            <p:cNvGrpSpPr/>
            <p:nvPr/>
          </p:nvGrpSpPr>
          <p:grpSpPr>
            <a:xfrm flipH="1" flipV="1">
              <a:off x="0" y="9"/>
              <a:ext cx="704" cy="247"/>
              <a:chOff x="0" y="0"/>
              <a:chExt cx="613" cy="240"/>
            </a:xfrm>
          </p:grpSpPr>
          <p:sp>
            <p:nvSpPr>
              <p:cNvPr id="12387" name="直接连接符 13411"/>
              <p:cNvSpPr/>
              <p:nvPr/>
            </p:nvSpPr>
            <p:spPr>
              <a:xfrm flipV="1">
                <a:off x="0" y="0"/>
                <a:ext cx="613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88" name="直接连接符 13412"/>
              <p:cNvSpPr/>
              <p:nvPr/>
            </p:nvSpPr>
            <p:spPr>
              <a:xfrm flipV="1">
                <a:off x="408" y="154"/>
                <a:ext cx="205" cy="8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89" name="直接连接符 13413"/>
              <p:cNvSpPr/>
              <p:nvPr/>
            </p:nvSpPr>
            <p:spPr>
              <a:xfrm flipH="1">
                <a:off x="292" y="85"/>
                <a:ext cx="131" cy="15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0" name="直接连接符 13414"/>
              <p:cNvSpPr/>
              <p:nvPr/>
            </p:nvSpPr>
            <p:spPr>
              <a:xfrm flipV="1">
                <a:off x="423" y="17"/>
                <a:ext cx="190" cy="2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1" name="直接连接符 13415"/>
              <p:cNvSpPr/>
              <p:nvPr/>
            </p:nvSpPr>
            <p:spPr>
              <a:xfrm flipV="1">
                <a:off x="146" y="152"/>
                <a:ext cx="73" cy="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92" name="组合 13416"/>
            <p:cNvGrpSpPr/>
            <p:nvPr/>
          </p:nvGrpSpPr>
          <p:grpSpPr>
            <a:xfrm flipH="1" flipV="1">
              <a:off x="10" y="9"/>
              <a:ext cx="1477" cy="543"/>
              <a:chOff x="0" y="0"/>
              <a:chExt cx="1371" cy="549"/>
            </a:xfrm>
          </p:grpSpPr>
          <p:sp>
            <p:nvSpPr>
              <p:cNvPr id="12393" name="直接连接符 13417"/>
              <p:cNvSpPr/>
              <p:nvPr/>
            </p:nvSpPr>
            <p:spPr>
              <a:xfrm flipV="1">
                <a:off x="0" y="0"/>
                <a:ext cx="1371" cy="5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4" name="直接连接符 13418"/>
              <p:cNvSpPr/>
              <p:nvPr/>
            </p:nvSpPr>
            <p:spPr>
              <a:xfrm flipV="1">
                <a:off x="350" y="154"/>
                <a:ext cx="1021" cy="39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5" name="直接连接符 13419"/>
              <p:cNvSpPr/>
              <p:nvPr/>
            </p:nvSpPr>
            <p:spPr>
              <a:xfrm flipH="1">
                <a:off x="938" y="120"/>
                <a:ext cx="160" cy="2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6" name="直接连接符 13420"/>
              <p:cNvSpPr/>
              <p:nvPr/>
            </p:nvSpPr>
            <p:spPr>
              <a:xfrm flipV="1">
                <a:off x="496" y="274"/>
                <a:ext cx="189" cy="2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7" name="直接连接符 13421"/>
              <p:cNvSpPr/>
              <p:nvPr/>
            </p:nvSpPr>
            <p:spPr>
              <a:xfrm flipV="1">
                <a:off x="714" y="188"/>
                <a:ext cx="190" cy="2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8" name="直接连接符 13422"/>
              <p:cNvSpPr/>
              <p:nvPr/>
            </p:nvSpPr>
            <p:spPr>
              <a:xfrm flipV="1">
                <a:off x="1152" y="17"/>
                <a:ext cx="189" cy="2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9" name="直接连接符 13423"/>
              <p:cNvSpPr/>
              <p:nvPr/>
            </p:nvSpPr>
            <p:spPr>
              <a:xfrm flipV="1">
                <a:off x="146" y="446"/>
                <a:ext cx="102" cy="1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00" name="直接连接符 13424"/>
              <p:cNvSpPr/>
              <p:nvPr/>
            </p:nvSpPr>
            <p:spPr>
              <a:xfrm flipV="1">
                <a:off x="320" y="360"/>
                <a:ext cx="145" cy="1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3426" name="组合 13425"/>
          <p:cNvGrpSpPr/>
          <p:nvPr/>
        </p:nvGrpSpPr>
        <p:grpSpPr>
          <a:xfrm>
            <a:off x="3389313" y="5820410"/>
            <a:ext cx="463550" cy="492125"/>
            <a:chOff x="0" y="0"/>
            <a:chExt cx="292" cy="310"/>
          </a:xfrm>
        </p:grpSpPr>
        <p:sp>
          <p:nvSpPr>
            <p:cNvPr id="12402" name="文本框 13426"/>
            <p:cNvSpPr txBox="1"/>
            <p:nvPr/>
          </p:nvSpPr>
          <p:spPr>
            <a:xfrm>
              <a:off x="0" y="22"/>
              <a:ext cx="2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华文中宋" pitchFamily="2" charset="-122"/>
                  <a:ea typeface="华文中宋" pitchFamily="2" charset="-122"/>
                </a:rPr>
                <a:t>γ</a:t>
              </a:r>
              <a:r>
                <a:rPr lang="en-US" altLang="zh-CN" b="1" baseline="-25000">
                  <a:latin typeface="华文中宋" pitchFamily="2" charset="-122"/>
                  <a:ea typeface="华文中宋" pitchFamily="2" charset="-122"/>
                </a:rPr>
                <a:t>1</a:t>
              </a:r>
              <a:endParaRPr lang="en-US" altLang="zh-CN" b="1" baseline="-250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2403" name="任意多边形 13427"/>
            <p:cNvSpPr/>
            <p:nvPr/>
          </p:nvSpPr>
          <p:spPr>
            <a:xfrm>
              <a:off x="161" y="0"/>
              <a:ext cx="17" cy="137"/>
            </a:xfrm>
            <a:custGeom>
              <a:avLst/>
              <a:gdLst/>
              <a:ahLst/>
              <a:cxnLst/>
              <a:pathLst>
                <a:path w="23" h="160">
                  <a:moveTo>
                    <a:pt x="0" y="0"/>
                  </a:moveTo>
                  <a:cubicBezTo>
                    <a:pt x="8" y="26"/>
                    <a:pt x="17" y="53"/>
                    <a:pt x="20" y="80"/>
                  </a:cubicBezTo>
                  <a:cubicBezTo>
                    <a:pt x="23" y="107"/>
                    <a:pt x="21" y="133"/>
                    <a:pt x="20" y="160"/>
                  </a:cubicBezTo>
                </a:path>
              </a:pathLst>
            </a:custGeom>
            <a:noFill/>
            <a:ln w="28575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429" name="组合 13428"/>
          <p:cNvGrpSpPr/>
          <p:nvPr/>
        </p:nvGrpSpPr>
        <p:grpSpPr>
          <a:xfrm>
            <a:off x="1077913" y="4224973"/>
            <a:ext cx="1266825" cy="2441575"/>
            <a:chOff x="0" y="0"/>
            <a:chExt cx="798" cy="1538"/>
          </a:xfrm>
        </p:grpSpPr>
        <p:grpSp>
          <p:nvGrpSpPr>
            <p:cNvPr id="12405" name="组合 13429"/>
            <p:cNvGrpSpPr/>
            <p:nvPr/>
          </p:nvGrpSpPr>
          <p:grpSpPr>
            <a:xfrm>
              <a:off x="10" y="0"/>
              <a:ext cx="787" cy="1267"/>
              <a:chOff x="0" y="0"/>
              <a:chExt cx="787" cy="1267"/>
            </a:xfrm>
          </p:grpSpPr>
          <p:sp>
            <p:nvSpPr>
              <p:cNvPr id="12406" name="矩形 13430"/>
              <p:cNvSpPr/>
              <p:nvPr/>
            </p:nvSpPr>
            <p:spPr>
              <a:xfrm>
                <a:off x="0" y="121"/>
                <a:ext cx="787" cy="100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07" name="直接连接符 13431"/>
              <p:cNvSpPr/>
              <p:nvPr/>
            </p:nvSpPr>
            <p:spPr>
              <a:xfrm flipH="1">
                <a:off x="389" y="0"/>
                <a:ext cx="5" cy="126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408" name="组合 13432"/>
            <p:cNvGrpSpPr/>
            <p:nvPr/>
          </p:nvGrpSpPr>
          <p:grpSpPr>
            <a:xfrm>
              <a:off x="0" y="1120"/>
              <a:ext cx="798" cy="418"/>
              <a:chOff x="0" y="0"/>
              <a:chExt cx="798" cy="418"/>
            </a:xfrm>
          </p:grpSpPr>
          <p:sp>
            <p:nvSpPr>
              <p:cNvPr id="12409" name="文本框 13433"/>
              <p:cNvSpPr txBox="1"/>
              <p:nvPr/>
            </p:nvSpPr>
            <p:spPr>
              <a:xfrm>
                <a:off x="261" y="103"/>
                <a:ext cx="33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170" tIns="46990" rIns="90170" bIns="46990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华文中宋" pitchFamily="2" charset="-122"/>
                    <a:ea typeface="华文中宋" pitchFamily="2" charset="-122"/>
                  </a:rPr>
                  <a:t>d</a:t>
                </a:r>
                <a:r>
                  <a:rPr lang="en-US" altLang="zh-CN" b="1" i="1" baseline="-25000">
                    <a:latin typeface="华文中宋" pitchFamily="2" charset="-122"/>
                    <a:ea typeface="华文中宋" pitchFamily="2" charset="-122"/>
                  </a:rPr>
                  <a:t>1</a:t>
                </a:r>
                <a:endParaRPr lang="en-US" altLang="zh-CN" b="1" i="1" baseline="-25000">
                  <a:latin typeface="华文中宋" pitchFamily="2" charset="-122"/>
                  <a:ea typeface="华文中宋" pitchFamily="2" charset="-122"/>
                </a:endParaRPr>
              </a:p>
            </p:txBody>
          </p:sp>
          <p:grpSp>
            <p:nvGrpSpPr>
              <p:cNvPr id="12410" name="组合 13434"/>
              <p:cNvGrpSpPr/>
              <p:nvPr/>
            </p:nvGrpSpPr>
            <p:grpSpPr>
              <a:xfrm>
                <a:off x="0" y="0"/>
                <a:ext cx="798" cy="418"/>
                <a:chOff x="0" y="0"/>
                <a:chExt cx="783" cy="418"/>
              </a:xfrm>
            </p:grpSpPr>
            <p:sp>
              <p:nvSpPr>
                <p:cNvPr id="12411" name="直接连接符 13435"/>
                <p:cNvSpPr/>
                <p:nvPr/>
              </p:nvSpPr>
              <p:spPr>
                <a:xfrm>
                  <a:off x="0" y="359"/>
                  <a:ext cx="782" cy="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12" name="直接连接符 13436"/>
                <p:cNvSpPr/>
                <p:nvPr/>
              </p:nvSpPr>
              <p:spPr>
                <a:xfrm>
                  <a:off x="783" y="0"/>
                  <a:ext cx="0" cy="40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13" name="直接连接符 13437"/>
                <p:cNvSpPr/>
                <p:nvPr/>
              </p:nvSpPr>
              <p:spPr>
                <a:xfrm>
                  <a:off x="6" y="15"/>
                  <a:ext cx="0" cy="40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3439" name="任意多边形 13438"/>
          <p:cNvSpPr/>
          <p:nvPr/>
        </p:nvSpPr>
        <p:spPr>
          <a:xfrm flipV="1">
            <a:off x="1093788" y="4531360"/>
            <a:ext cx="1235075" cy="736600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40" name="任意多边形 13439"/>
          <p:cNvSpPr/>
          <p:nvPr/>
        </p:nvSpPr>
        <p:spPr>
          <a:xfrm>
            <a:off x="1104900" y="5264785"/>
            <a:ext cx="1235075" cy="736600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41" name="任意多边形 13440"/>
          <p:cNvSpPr/>
          <p:nvPr/>
        </p:nvSpPr>
        <p:spPr>
          <a:xfrm flipV="1">
            <a:off x="1101725" y="5247323"/>
            <a:ext cx="1235075" cy="736600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19050" cap="flat" cmpd="sng">
            <a:solidFill>
              <a:srgbClr val="66FF33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42" name="任意多边形 13441"/>
          <p:cNvSpPr/>
          <p:nvPr/>
        </p:nvSpPr>
        <p:spPr>
          <a:xfrm>
            <a:off x="1104900" y="4486910"/>
            <a:ext cx="1235075" cy="736600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38100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43" name="任意多边形 13442"/>
          <p:cNvSpPr/>
          <p:nvPr/>
        </p:nvSpPr>
        <p:spPr>
          <a:xfrm flipV="1">
            <a:off x="1093788" y="4912360"/>
            <a:ext cx="1235075" cy="736600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19050" cap="flat" cmpd="sng">
            <a:solidFill>
              <a:srgbClr val="FF9900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44" name="任意多边形 13443"/>
          <p:cNvSpPr/>
          <p:nvPr/>
        </p:nvSpPr>
        <p:spPr>
          <a:xfrm>
            <a:off x="1392238" y="4409123"/>
            <a:ext cx="939800" cy="479425"/>
          </a:xfrm>
          <a:custGeom>
            <a:avLst/>
            <a:gdLst/>
            <a:ahLst/>
            <a:cxnLst/>
            <a:pathLst>
              <a:path w="592" h="302">
                <a:moveTo>
                  <a:pt x="592" y="302"/>
                </a:moveTo>
                <a:cubicBezTo>
                  <a:pt x="585" y="285"/>
                  <a:pt x="579" y="267"/>
                  <a:pt x="544" y="244"/>
                </a:cubicBezTo>
                <a:cubicBezTo>
                  <a:pt x="509" y="222"/>
                  <a:pt x="447" y="195"/>
                  <a:pt x="380" y="166"/>
                </a:cubicBezTo>
                <a:cubicBezTo>
                  <a:pt x="313" y="137"/>
                  <a:pt x="194" y="92"/>
                  <a:pt x="140" y="71"/>
                </a:cubicBezTo>
                <a:cubicBezTo>
                  <a:pt x="86" y="50"/>
                  <a:pt x="72" y="44"/>
                  <a:pt x="57" y="38"/>
                </a:cubicBezTo>
                <a:cubicBezTo>
                  <a:pt x="42" y="32"/>
                  <a:pt x="62" y="39"/>
                  <a:pt x="52" y="33"/>
                </a:cubicBezTo>
                <a:cubicBezTo>
                  <a:pt x="42" y="27"/>
                  <a:pt x="11" y="7"/>
                  <a:pt x="0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45" name="任意多边形 13444"/>
          <p:cNvSpPr/>
          <p:nvPr/>
        </p:nvSpPr>
        <p:spPr>
          <a:xfrm>
            <a:off x="1093788" y="4401185"/>
            <a:ext cx="762000" cy="461963"/>
          </a:xfrm>
          <a:custGeom>
            <a:avLst/>
            <a:gdLst/>
            <a:ahLst/>
            <a:cxnLst/>
            <a:pathLst>
              <a:path w="480" h="291">
                <a:moveTo>
                  <a:pt x="480" y="0"/>
                </a:moveTo>
                <a:cubicBezTo>
                  <a:pt x="477" y="2"/>
                  <a:pt x="472" y="4"/>
                  <a:pt x="461" y="9"/>
                </a:cubicBezTo>
                <a:cubicBezTo>
                  <a:pt x="450" y="14"/>
                  <a:pt x="435" y="20"/>
                  <a:pt x="413" y="28"/>
                </a:cubicBezTo>
                <a:cubicBezTo>
                  <a:pt x="391" y="36"/>
                  <a:pt x="378" y="34"/>
                  <a:pt x="326" y="58"/>
                </a:cubicBezTo>
                <a:cubicBezTo>
                  <a:pt x="274" y="82"/>
                  <a:pt x="151" y="140"/>
                  <a:pt x="101" y="171"/>
                </a:cubicBezTo>
                <a:cubicBezTo>
                  <a:pt x="51" y="201"/>
                  <a:pt x="41" y="220"/>
                  <a:pt x="24" y="240"/>
                </a:cubicBezTo>
                <a:cubicBezTo>
                  <a:pt x="7" y="260"/>
                  <a:pt x="5" y="280"/>
                  <a:pt x="0" y="291"/>
                </a:cubicBezTo>
              </a:path>
            </a:pathLst>
          </a:custGeom>
          <a:noFill/>
          <a:ln w="19050" cap="flat" cmpd="sng">
            <a:solidFill>
              <a:srgbClr val="FF5050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46" name="任意多边形 13445"/>
          <p:cNvSpPr/>
          <p:nvPr/>
        </p:nvSpPr>
        <p:spPr>
          <a:xfrm>
            <a:off x="1104900" y="4867910"/>
            <a:ext cx="1235075" cy="736600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47" name="任意多边形 13446"/>
          <p:cNvSpPr/>
          <p:nvPr/>
        </p:nvSpPr>
        <p:spPr>
          <a:xfrm>
            <a:off x="1087438" y="5650548"/>
            <a:ext cx="585787" cy="365125"/>
          </a:xfrm>
          <a:custGeom>
            <a:avLst/>
            <a:gdLst/>
            <a:ahLst/>
            <a:cxnLst/>
            <a:pathLst>
              <a:path w="369" h="230">
                <a:moveTo>
                  <a:pt x="0" y="0"/>
                </a:moveTo>
                <a:cubicBezTo>
                  <a:pt x="12" y="19"/>
                  <a:pt x="24" y="38"/>
                  <a:pt x="43" y="58"/>
                </a:cubicBezTo>
                <a:cubicBezTo>
                  <a:pt x="62" y="78"/>
                  <a:pt x="86" y="101"/>
                  <a:pt x="115" y="120"/>
                </a:cubicBezTo>
                <a:cubicBezTo>
                  <a:pt x="144" y="139"/>
                  <a:pt x="174" y="155"/>
                  <a:pt x="216" y="173"/>
                </a:cubicBezTo>
                <a:cubicBezTo>
                  <a:pt x="258" y="191"/>
                  <a:pt x="313" y="210"/>
                  <a:pt x="369" y="23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48" name="任意多边形 13447"/>
          <p:cNvSpPr/>
          <p:nvPr/>
        </p:nvSpPr>
        <p:spPr>
          <a:xfrm>
            <a:off x="1681163" y="5629910"/>
            <a:ext cx="663575" cy="363538"/>
          </a:xfrm>
          <a:custGeom>
            <a:avLst/>
            <a:gdLst/>
            <a:ahLst/>
            <a:cxnLst/>
            <a:pathLst>
              <a:path w="418" h="229">
                <a:moveTo>
                  <a:pt x="418" y="0"/>
                </a:moveTo>
                <a:cubicBezTo>
                  <a:pt x="411" y="17"/>
                  <a:pt x="405" y="35"/>
                  <a:pt x="370" y="58"/>
                </a:cubicBezTo>
                <a:cubicBezTo>
                  <a:pt x="335" y="80"/>
                  <a:pt x="259" y="113"/>
                  <a:pt x="206" y="136"/>
                </a:cubicBezTo>
                <a:cubicBezTo>
                  <a:pt x="153" y="159"/>
                  <a:pt x="82" y="182"/>
                  <a:pt x="53" y="195"/>
                </a:cubicBezTo>
                <a:cubicBezTo>
                  <a:pt x="24" y="208"/>
                  <a:pt x="37" y="212"/>
                  <a:pt x="29" y="215"/>
                </a:cubicBezTo>
                <a:cubicBezTo>
                  <a:pt x="21" y="218"/>
                  <a:pt x="10" y="213"/>
                  <a:pt x="5" y="215"/>
                </a:cubicBezTo>
                <a:cubicBezTo>
                  <a:pt x="0" y="217"/>
                  <a:pt x="1" y="226"/>
                  <a:pt x="0" y="229"/>
                </a:cubicBezTo>
              </a:path>
            </a:pathLst>
          </a:custGeom>
          <a:noFill/>
          <a:ln w="19050" cap="flat" cmpd="sng">
            <a:solidFill>
              <a:srgbClr val="FF5050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3449" name="组合 13448"/>
          <p:cNvGrpSpPr/>
          <p:nvPr/>
        </p:nvGrpSpPr>
        <p:grpSpPr>
          <a:xfrm>
            <a:off x="320675" y="5161598"/>
            <a:ext cx="1390650" cy="542925"/>
            <a:chOff x="0" y="0"/>
            <a:chExt cx="876" cy="342"/>
          </a:xfrm>
        </p:grpSpPr>
        <p:sp>
          <p:nvSpPr>
            <p:cNvPr id="12425" name="直接连接符 13449"/>
            <p:cNvSpPr/>
            <p:nvPr/>
          </p:nvSpPr>
          <p:spPr>
            <a:xfrm flipH="1" flipV="1">
              <a:off x="214" y="9"/>
              <a:ext cx="662" cy="326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426" name="直接连接符 13450"/>
            <p:cNvSpPr/>
            <p:nvPr/>
          </p:nvSpPr>
          <p:spPr>
            <a:xfrm flipH="1">
              <a:off x="220" y="342"/>
              <a:ext cx="656" cy="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427" name="任意多边形 13451"/>
            <p:cNvSpPr/>
            <p:nvPr/>
          </p:nvSpPr>
          <p:spPr>
            <a:xfrm>
              <a:off x="325" y="92"/>
              <a:ext cx="55" cy="250"/>
            </a:xfrm>
            <a:custGeom>
              <a:avLst/>
              <a:gdLst/>
              <a:ahLst/>
              <a:cxnLst/>
              <a:pathLst>
                <a:path w="55" h="250">
                  <a:moveTo>
                    <a:pt x="55" y="0"/>
                  </a:moveTo>
                  <a:cubicBezTo>
                    <a:pt x="44" y="24"/>
                    <a:pt x="33" y="48"/>
                    <a:pt x="26" y="70"/>
                  </a:cubicBezTo>
                  <a:cubicBezTo>
                    <a:pt x="19" y="92"/>
                    <a:pt x="14" y="113"/>
                    <a:pt x="10" y="134"/>
                  </a:cubicBezTo>
                  <a:cubicBezTo>
                    <a:pt x="6" y="155"/>
                    <a:pt x="2" y="179"/>
                    <a:pt x="1" y="198"/>
                  </a:cubicBezTo>
                  <a:cubicBezTo>
                    <a:pt x="0" y="217"/>
                    <a:pt x="0" y="233"/>
                    <a:pt x="1" y="250"/>
                  </a:cubicBezTo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28" name="文本框 13452"/>
            <p:cNvSpPr txBox="1"/>
            <p:nvPr/>
          </p:nvSpPr>
          <p:spPr>
            <a:xfrm>
              <a:off x="0" y="0"/>
              <a:ext cx="4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华文中宋" pitchFamily="2" charset="-122"/>
                  <a:ea typeface="华文中宋" pitchFamily="2" charset="-122"/>
                </a:rPr>
                <a:t>γ</a:t>
              </a:r>
              <a:r>
                <a:rPr lang="en-US" altLang="zh-CN" b="1" baseline="-25000">
                  <a:latin typeface="华文中宋" pitchFamily="2" charset="-122"/>
                  <a:ea typeface="华文中宋" pitchFamily="2" charset="-122"/>
                </a:rPr>
                <a:t>1</a:t>
              </a:r>
              <a:endParaRPr lang="en-US" altLang="zh-CN" b="1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13454" name="组合 13453"/>
          <p:cNvGrpSpPr/>
          <p:nvPr/>
        </p:nvGrpSpPr>
        <p:grpSpPr>
          <a:xfrm>
            <a:off x="476250" y="4590098"/>
            <a:ext cx="1235075" cy="712787"/>
            <a:chOff x="0" y="0"/>
            <a:chExt cx="778" cy="449"/>
          </a:xfrm>
        </p:grpSpPr>
        <p:sp>
          <p:nvSpPr>
            <p:cNvPr id="12430" name="任意多边形 13454"/>
            <p:cNvSpPr/>
            <p:nvPr/>
          </p:nvSpPr>
          <p:spPr>
            <a:xfrm>
              <a:off x="279" y="96"/>
              <a:ext cx="499" cy="353"/>
            </a:xfrm>
            <a:custGeom>
              <a:avLst/>
              <a:gdLst/>
              <a:ahLst/>
              <a:cxnLst/>
              <a:pathLst>
                <a:path w="499" h="353">
                  <a:moveTo>
                    <a:pt x="0" y="353"/>
                  </a:moveTo>
                  <a:cubicBezTo>
                    <a:pt x="13" y="322"/>
                    <a:pt x="26" y="292"/>
                    <a:pt x="48" y="257"/>
                  </a:cubicBezTo>
                  <a:cubicBezTo>
                    <a:pt x="70" y="222"/>
                    <a:pt x="94" y="180"/>
                    <a:pt x="131" y="145"/>
                  </a:cubicBezTo>
                  <a:cubicBezTo>
                    <a:pt x="168" y="110"/>
                    <a:pt x="223" y="69"/>
                    <a:pt x="272" y="46"/>
                  </a:cubicBezTo>
                  <a:cubicBezTo>
                    <a:pt x="321" y="23"/>
                    <a:pt x="388" y="14"/>
                    <a:pt x="426" y="7"/>
                  </a:cubicBezTo>
                  <a:cubicBezTo>
                    <a:pt x="464" y="0"/>
                    <a:pt x="481" y="0"/>
                    <a:pt x="499" y="1"/>
                  </a:cubicBezTo>
                </a:path>
              </a:pathLst>
            </a:custGeom>
            <a:noFill/>
            <a:ln w="9525" cap="flat" cmpd="sng">
              <a:solidFill>
                <a:srgbClr val="FFFF66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31" name="文本框 13455"/>
            <p:cNvSpPr txBox="1"/>
            <p:nvPr/>
          </p:nvSpPr>
          <p:spPr>
            <a:xfrm>
              <a:off x="0" y="0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华文中宋" pitchFamily="2" charset="-122"/>
                  <a:ea typeface="华文中宋" pitchFamily="2" charset="-122"/>
                </a:rPr>
                <a:t>β</a:t>
              </a:r>
              <a:r>
                <a:rPr lang="en-US" altLang="zh-CN" b="1" baseline="-25000">
                  <a:latin typeface="华文中宋" pitchFamily="2" charset="-122"/>
                  <a:ea typeface="华文中宋" pitchFamily="2" charset="-122"/>
                </a:rPr>
                <a:t>1</a:t>
              </a:r>
              <a:endParaRPr lang="en-US" altLang="zh-CN" b="1" baseline="-2500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5165" name="文本框 6189"/>
          <p:cNvSpPr txBox="1"/>
          <p:nvPr/>
        </p:nvSpPr>
        <p:spPr>
          <a:xfrm>
            <a:off x="1623060" y="97790"/>
            <a:ext cx="577088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蜗杆传动的主要参数和几何尺寸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1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1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1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1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6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/>
      <p:bldP spid="13329" grpId="0"/>
      <p:bldP spid="13330" grpId="0"/>
      <p:bldP spid="13331" grpId="0"/>
      <p:bldP spid="133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263525" y="818833"/>
            <a:ext cx="2478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6.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蜗杆直径系数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q</a:t>
            </a: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339" name="文本框 14338"/>
          <p:cNvSpPr txBox="1"/>
          <p:nvPr/>
        </p:nvSpPr>
        <p:spPr>
          <a:xfrm>
            <a:off x="592138" y="5216208"/>
            <a:ext cx="8293100" cy="15160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加工时滚刀直径等参数与蜗杆分度圆直径等参数相同，为了限制滚刀的数量，国标规定分度圆直径只能取标准值，并与模数相配。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340" name="文本框 14339"/>
          <p:cNvSpPr txBox="1"/>
          <p:nvPr/>
        </p:nvSpPr>
        <p:spPr>
          <a:xfrm>
            <a:off x="555625" y="3582670"/>
            <a:ext cx="31130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q ——</a:t>
            </a:r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蜗杆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直径系数</a:t>
            </a:r>
            <a:endParaRPr lang="zh-CN" altLang="en-US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341" name="文本框 14340"/>
          <p:cNvSpPr txBox="1"/>
          <p:nvPr/>
        </p:nvSpPr>
        <p:spPr>
          <a:xfrm>
            <a:off x="587375" y="4179570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一般取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:  q=8</a:t>
            </a:r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～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18</a:t>
            </a:r>
            <a:r>
              <a:rPr lang="zh-CN" altLang="en-US" sz="2800">
                <a:latin typeface="Times New Roman" panose="02020603050405020304" pitchFamily="2" charset="0"/>
                <a:ea typeface="华文中宋" pitchFamily="2" charset="-122"/>
              </a:rPr>
              <a:t>。</a:t>
            </a:r>
            <a:endParaRPr lang="zh-CN" altLang="en-US" sz="2800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4342" name="文本框 14341"/>
          <p:cNvSpPr txBox="1"/>
          <p:nvPr/>
        </p:nvSpPr>
        <p:spPr>
          <a:xfrm>
            <a:off x="4041775" y="3650933"/>
            <a:ext cx="338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可由表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12</a:t>
            </a: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－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计算查到。</a:t>
            </a:r>
            <a:endParaRPr lang="zh-CN" altLang="en-US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graphicFrame>
        <p:nvGraphicFramePr>
          <p:cNvPr id="14344" name="对象 14343"/>
          <p:cNvGraphicFramePr>
            <a:graphicFrameLocks noChangeAspect="1"/>
          </p:cNvGraphicFramePr>
          <p:nvPr/>
        </p:nvGraphicFramePr>
        <p:xfrm>
          <a:off x="793750" y="2382520"/>
          <a:ext cx="17938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686435" imgH="431800" progId="Equation.3">
                  <p:embed/>
                </p:oleObj>
              </mc:Choice>
              <mc:Fallback>
                <p:oleObj name="" r:id="rId1" imgW="686435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3750" y="2382520"/>
                        <a:ext cx="1793875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14344"/>
          <p:cNvGraphicFramePr>
            <a:graphicFrameLocks noChangeAspect="1"/>
          </p:cNvGraphicFramePr>
          <p:nvPr/>
        </p:nvGraphicFramePr>
        <p:xfrm>
          <a:off x="690563" y="1315720"/>
          <a:ext cx="30464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207135" imgH="431800" progId="Equation.3">
                  <p:embed/>
                </p:oleObj>
              </mc:Choice>
              <mc:Fallback>
                <p:oleObj name="" r:id="rId3" imgW="1207135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563" y="1315720"/>
                        <a:ext cx="3046412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14345"/>
          <p:cNvGraphicFramePr>
            <a:graphicFrameLocks noChangeAspect="1"/>
          </p:cNvGraphicFramePr>
          <p:nvPr/>
        </p:nvGraphicFramePr>
        <p:xfrm>
          <a:off x="2868613" y="2420620"/>
          <a:ext cx="24574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940435" imgH="431800" progId="Equation.3">
                  <p:embed/>
                </p:oleObj>
              </mc:Choice>
              <mc:Fallback>
                <p:oleObj name="" r:id="rId5" imgW="940435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8613" y="2420620"/>
                        <a:ext cx="2457450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对象 14346"/>
          <p:cNvGraphicFramePr>
            <a:graphicFrameLocks noChangeAspect="1"/>
          </p:cNvGraphicFramePr>
          <p:nvPr/>
        </p:nvGraphicFramePr>
        <p:xfrm>
          <a:off x="5803900" y="2631758"/>
          <a:ext cx="16938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648335" imgH="215900" progId="Equation.3">
                  <p:embed/>
                </p:oleObj>
              </mc:Choice>
              <mc:Fallback>
                <p:oleObj name="" r:id="rId7" imgW="648335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03900" y="2631758"/>
                        <a:ext cx="1693863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文本框 14347"/>
          <p:cNvSpPr txBox="1"/>
          <p:nvPr/>
        </p:nvSpPr>
        <p:spPr>
          <a:xfrm>
            <a:off x="636588" y="4784408"/>
            <a:ext cx="54673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分度圆柱上：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s=e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1623060" y="97790"/>
            <a:ext cx="577088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蜗杆传动的主要参数和几何尺寸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0" grpId="0"/>
      <p:bldP spid="14341" grpId="0"/>
      <p:bldP spid="14342" grpId="0"/>
      <p:bldP spid="143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2" name="组合 15361"/>
          <p:cNvGrpSpPr/>
          <p:nvPr/>
        </p:nvGrpSpPr>
        <p:grpSpPr>
          <a:xfrm>
            <a:off x="4824413" y="3794760"/>
            <a:ext cx="3811587" cy="1790700"/>
            <a:chOff x="0" y="0"/>
            <a:chExt cx="2401" cy="1128"/>
          </a:xfrm>
        </p:grpSpPr>
        <p:sp>
          <p:nvSpPr>
            <p:cNvPr id="14338" name="矩形 15362"/>
            <p:cNvSpPr/>
            <p:nvPr/>
          </p:nvSpPr>
          <p:spPr>
            <a:xfrm>
              <a:off x="548" y="455"/>
              <a:ext cx="1355" cy="3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39" name="矩形 15363"/>
            <p:cNvSpPr/>
            <p:nvPr/>
          </p:nvSpPr>
          <p:spPr>
            <a:xfrm>
              <a:off x="1902" y="521"/>
              <a:ext cx="411" cy="20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40" name="矩形 15364"/>
            <p:cNvSpPr/>
            <p:nvPr/>
          </p:nvSpPr>
          <p:spPr>
            <a:xfrm>
              <a:off x="135" y="524"/>
              <a:ext cx="410" cy="20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41" name="文本框 15365"/>
            <p:cNvSpPr txBox="1"/>
            <p:nvPr/>
          </p:nvSpPr>
          <p:spPr>
            <a:xfrm>
              <a:off x="1973" y="207"/>
              <a:ext cx="2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170" tIns="46990" rIns="90170" bIns="4699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42" name="矩形 15366"/>
            <p:cNvSpPr/>
            <p:nvPr/>
          </p:nvSpPr>
          <p:spPr>
            <a:xfrm>
              <a:off x="685" y="365"/>
              <a:ext cx="1095" cy="51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43" name="直接连接符 15367"/>
            <p:cNvSpPr/>
            <p:nvPr/>
          </p:nvSpPr>
          <p:spPr>
            <a:xfrm>
              <a:off x="684" y="455"/>
              <a:ext cx="11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44" name="直接连接符 15368"/>
            <p:cNvSpPr/>
            <p:nvPr/>
          </p:nvSpPr>
          <p:spPr>
            <a:xfrm>
              <a:off x="691" y="795"/>
              <a:ext cx="11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直接连接符 15369"/>
            <p:cNvSpPr/>
            <p:nvPr/>
          </p:nvSpPr>
          <p:spPr>
            <a:xfrm>
              <a:off x="0" y="625"/>
              <a:ext cx="240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直接连接符 15370"/>
            <p:cNvSpPr/>
            <p:nvPr/>
          </p:nvSpPr>
          <p:spPr>
            <a:xfrm>
              <a:off x="1219" y="144"/>
              <a:ext cx="0" cy="9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4347" name="组合 15371"/>
            <p:cNvGrpSpPr/>
            <p:nvPr/>
          </p:nvGrpSpPr>
          <p:grpSpPr>
            <a:xfrm>
              <a:off x="1188" y="386"/>
              <a:ext cx="309" cy="288"/>
              <a:chOff x="0" y="0"/>
              <a:chExt cx="256" cy="224"/>
            </a:xfrm>
          </p:grpSpPr>
          <p:sp>
            <p:nvSpPr>
              <p:cNvPr id="14348" name="椭圆 15372"/>
              <p:cNvSpPr/>
              <p:nvPr/>
            </p:nvSpPr>
            <p:spPr>
              <a:xfrm>
                <a:off x="0" y="152"/>
                <a:ext cx="51" cy="56"/>
              </a:xfrm>
              <a:prstGeom prst="ellipse">
                <a:avLst/>
              </a:prstGeom>
              <a:solidFill>
                <a:srgbClr val="333399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9" name="文本框 15373"/>
              <p:cNvSpPr txBox="1"/>
              <p:nvPr/>
            </p:nvSpPr>
            <p:spPr>
              <a:xfrm>
                <a:off x="71" y="0"/>
                <a:ext cx="185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170" tIns="46990" rIns="90170" bIns="46990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  <a:ea typeface="宋体" panose="02010600030101010101" pitchFamily="2" charset="-122"/>
                  </a:rPr>
                  <a:t>p</a:t>
                </a:r>
                <a:endParaRPr lang="en-US" altLang="zh-CN" b="1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50" name="文本框 15374"/>
            <p:cNvSpPr txBox="1"/>
            <p:nvPr/>
          </p:nvSpPr>
          <p:spPr>
            <a:xfrm>
              <a:off x="1535" y="0"/>
              <a:ext cx="2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170" tIns="46990" rIns="90170" bIns="4699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76" name="组合 15375"/>
          <p:cNvGrpSpPr/>
          <p:nvPr/>
        </p:nvGrpSpPr>
        <p:grpSpPr>
          <a:xfrm>
            <a:off x="7856538" y="3655060"/>
            <a:ext cx="1055687" cy="1452563"/>
            <a:chOff x="0" y="0"/>
            <a:chExt cx="550" cy="711"/>
          </a:xfrm>
        </p:grpSpPr>
        <p:sp>
          <p:nvSpPr>
            <p:cNvPr id="14352" name="上弧形箭头 15376"/>
            <p:cNvSpPr/>
            <p:nvPr/>
          </p:nvSpPr>
          <p:spPr>
            <a:xfrm>
              <a:off x="219" y="311"/>
              <a:ext cx="331" cy="400"/>
            </a:xfrm>
            <a:prstGeom prst="curvedDownArrow">
              <a:avLst>
                <a:gd name="adj1" fmla="val 20000"/>
                <a:gd name="adj2" fmla="val 40000"/>
                <a:gd name="adj3" fmla="val 40259"/>
              </a:avLst>
            </a:prstGeom>
            <a:solidFill>
              <a:srgbClr val="FFFFFF"/>
            </a:solidFill>
            <a:ln w="9525" cap="flat" cmpd="sng">
              <a:solidFill>
                <a:srgbClr val="FF5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3" name="文本框 15377"/>
            <p:cNvSpPr txBox="1"/>
            <p:nvPr/>
          </p:nvSpPr>
          <p:spPr>
            <a:xfrm>
              <a:off x="0" y="0"/>
              <a:ext cx="413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隶书" pitchFamily="1" charset="-122"/>
                  <a:ea typeface="隶书" pitchFamily="1" charset="-122"/>
                </a:rPr>
                <a:t>ω</a:t>
              </a:r>
              <a:r>
                <a:rPr lang="en-US" altLang="zh-CN" b="1" i="1" baseline="-25000">
                  <a:latin typeface="隶书" pitchFamily="1" charset="-122"/>
                  <a:ea typeface="隶书" pitchFamily="1" charset="-122"/>
                </a:rPr>
                <a:t>1</a:t>
              </a:r>
              <a:endParaRPr lang="en-US" altLang="zh-CN" b="1" i="1">
                <a:latin typeface="隶书" pitchFamily="1" charset="-122"/>
                <a:ea typeface="隶书" pitchFamily="1" charset="-122"/>
              </a:endParaRPr>
            </a:p>
          </p:txBody>
        </p:sp>
      </p:grpSp>
      <p:grpSp>
        <p:nvGrpSpPr>
          <p:cNvPr id="15379" name="组合 15378"/>
          <p:cNvGrpSpPr/>
          <p:nvPr/>
        </p:nvGrpSpPr>
        <p:grpSpPr>
          <a:xfrm>
            <a:off x="4860925" y="759460"/>
            <a:ext cx="3843338" cy="2592388"/>
            <a:chOff x="0" y="0"/>
            <a:chExt cx="2421" cy="1633"/>
          </a:xfrm>
        </p:grpSpPr>
        <p:sp>
          <p:nvSpPr>
            <p:cNvPr id="14355" name="椭圆 15379"/>
            <p:cNvSpPr/>
            <p:nvPr/>
          </p:nvSpPr>
          <p:spPr>
            <a:xfrm>
              <a:off x="658" y="146"/>
              <a:ext cx="1039" cy="109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170" tIns="46990" rIns="90170" bIns="46990"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6" name="直接连接符 15380"/>
            <p:cNvSpPr/>
            <p:nvPr/>
          </p:nvSpPr>
          <p:spPr>
            <a:xfrm>
              <a:off x="537" y="671"/>
              <a:ext cx="13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7" name="直接连接符 15381"/>
            <p:cNvSpPr/>
            <p:nvPr/>
          </p:nvSpPr>
          <p:spPr>
            <a:xfrm>
              <a:off x="1173" y="0"/>
              <a:ext cx="0" cy="13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8" name="矩形 15382"/>
            <p:cNvSpPr/>
            <p:nvPr/>
          </p:nvSpPr>
          <p:spPr>
            <a:xfrm>
              <a:off x="718" y="1250"/>
              <a:ext cx="963" cy="3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9" name="矩形 15383"/>
            <p:cNvSpPr/>
            <p:nvPr/>
          </p:nvSpPr>
          <p:spPr>
            <a:xfrm>
              <a:off x="141" y="1333"/>
              <a:ext cx="577" cy="2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60" name="矩形 15384"/>
            <p:cNvSpPr/>
            <p:nvPr/>
          </p:nvSpPr>
          <p:spPr>
            <a:xfrm>
              <a:off x="1681" y="1333"/>
              <a:ext cx="576" cy="2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61" name="直接连接符 15385"/>
            <p:cNvSpPr/>
            <p:nvPr/>
          </p:nvSpPr>
          <p:spPr>
            <a:xfrm>
              <a:off x="0" y="1455"/>
              <a:ext cx="242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62" name="椭圆 15386"/>
            <p:cNvSpPr/>
            <p:nvPr/>
          </p:nvSpPr>
          <p:spPr>
            <a:xfrm>
              <a:off x="1147" y="1223"/>
              <a:ext cx="59" cy="59"/>
            </a:xfrm>
            <a:prstGeom prst="ellipse">
              <a:avLst/>
            </a:prstGeom>
            <a:solidFill>
              <a:srgbClr val="3333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63" name="椭圆 15387"/>
            <p:cNvSpPr/>
            <p:nvPr/>
          </p:nvSpPr>
          <p:spPr>
            <a:xfrm>
              <a:off x="1140" y="640"/>
              <a:ext cx="60" cy="59"/>
            </a:xfrm>
            <a:prstGeom prst="ellipse">
              <a:avLst/>
            </a:prstGeom>
            <a:solidFill>
              <a:srgbClr val="3333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64" name="文本框 15388"/>
            <p:cNvSpPr txBox="1"/>
            <p:nvPr/>
          </p:nvSpPr>
          <p:spPr>
            <a:xfrm>
              <a:off x="1393" y="1163"/>
              <a:ext cx="25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170" tIns="46990" rIns="90170" bIns="4699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65" name="文本框 15389"/>
            <p:cNvSpPr txBox="1"/>
            <p:nvPr/>
          </p:nvSpPr>
          <p:spPr>
            <a:xfrm>
              <a:off x="1320" y="281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170" tIns="46990" rIns="90170" bIns="4699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66" name="文本框 15390"/>
            <p:cNvSpPr txBox="1"/>
            <p:nvPr/>
          </p:nvSpPr>
          <p:spPr>
            <a:xfrm>
              <a:off x="1158" y="884"/>
              <a:ext cx="2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170" tIns="46990" rIns="90170" bIns="4699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p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92" name="文本框 15391"/>
          <p:cNvSpPr txBox="1"/>
          <p:nvPr/>
        </p:nvSpPr>
        <p:spPr>
          <a:xfrm>
            <a:off x="315913" y="1562735"/>
            <a:ext cx="3025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由相对运动原理可知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5393" name="组合 15392"/>
          <p:cNvGrpSpPr/>
          <p:nvPr/>
        </p:nvGrpSpPr>
        <p:grpSpPr>
          <a:xfrm>
            <a:off x="850900" y="2132648"/>
            <a:ext cx="2006600" cy="519112"/>
            <a:chOff x="0" y="0"/>
            <a:chExt cx="1264" cy="327"/>
          </a:xfrm>
        </p:grpSpPr>
        <p:sp>
          <p:nvSpPr>
            <p:cNvPr id="14369" name="文本框 15393"/>
            <p:cNvSpPr txBox="1"/>
            <p:nvPr/>
          </p:nvSpPr>
          <p:spPr>
            <a:xfrm>
              <a:off x="0" y="0"/>
              <a:ext cx="12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1" i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>
                  <a:latin typeface="Times New Roman" panose="02020603050405020304" pitchFamily="2" charset="0"/>
                  <a:ea typeface="宋体" panose="02010600030101010101" pitchFamily="2" charset="-122"/>
                </a:rPr>
                <a:t>=</a:t>
              </a:r>
              <a:r>
                <a:rPr lang="en-US" altLang="zh-CN" sz="28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 v</a:t>
              </a:r>
              <a:r>
                <a:rPr lang="en-US" altLang="zh-CN" sz="2800" b="1" i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 </a:t>
              </a:r>
              <a:r>
                <a:rPr lang="en-US" altLang="zh-CN" sz="2800" b="1">
                  <a:latin typeface="Times New Roman" panose="02020603050405020304" pitchFamily="2" charset="0"/>
                  <a:ea typeface="宋体" panose="02010600030101010101" pitchFamily="2" charset="-122"/>
                </a:rPr>
                <a:t>+</a:t>
              </a:r>
              <a:r>
                <a:rPr lang="en-US" altLang="zh-CN" sz="28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 v</a:t>
              </a:r>
              <a:r>
                <a:rPr lang="en-US" altLang="zh-CN" sz="2800" b="1" i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endParaRPr lang="en-US" altLang="zh-CN" sz="2800" b="1" i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70" name="直接连接符 15394"/>
            <p:cNvSpPr/>
            <p:nvPr/>
          </p:nvSpPr>
          <p:spPr>
            <a:xfrm>
              <a:off x="51" y="75"/>
              <a:ext cx="199" cy="0"/>
            </a:xfrm>
            <a:prstGeom prst="line">
              <a:avLst/>
            </a:prstGeom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71" name="直接连接符 15395"/>
            <p:cNvSpPr/>
            <p:nvPr/>
          </p:nvSpPr>
          <p:spPr>
            <a:xfrm>
              <a:off x="451" y="80"/>
              <a:ext cx="215" cy="0"/>
            </a:xfrm>
            <a:prstGeom prst="line">
              <a:avLst/>
            </a:prstGeom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72" name="直接连接符 15396"/>
            <p:cNvSpPr/>
            <p:nvPr/>
          </p:nvSpPr>
          <p:spPr>
            <a:xfrm flipV="1">
              <a:off x="890" y="84"/>
              <a:ext cx="195" cy="0"/>
            </a:xfrm>
            <a:prstGeom prst="line">
              <a:avLst/>
            </a:prstGeom>
            <a:ln w="9525" cap="flat" cmpd="sng">
              <a:solidFill>
                <a:srgbClr val="66FF33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98" name="文本框 15397"/>
          <p:cNvSpPr txBox="1"/>
          <p:nvPr/>
        </p:nvSpPr>
        <p:spPr>
          <a:xfrm>
            <a:off x="0" y="948373"/>
            <a:ext cx="5337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7.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齿面间滑动速度</a:t>
            </a:r>
            <a:r>
              <a:rPr lang="en-US" altLang="zh-CN" b="1" i="1">
                <a:latin typeface="华文中宋" pitchFamily="2" charset="-122"/>
                <a:ea typeface="华文中宋" pitchFamily="2" charset="-122"/>
              </a:rPr>
              <a:t>v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S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及蜗轮转向的确定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399" name="矩形 15398"/>
          <p:cNvSpPr/>
          <p:nvPr/>
        </p:nvSpPr>
        <p:spPr>
          <a:xfrm>
            <a:off x="877888" y="4145598"/>
            <a:ext cx="22193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= v</a:t>
            </a:r>
            <a:r>
              <a:rPr lang="en-US" altLang="zh-CN" sz="2800" b="1" i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 / cos </a:t>
            </a:r>
            <a:r>
              <a:rPr lang="en-US" altLang="zh-CN" sz="2800" b="1">
                <a:latin typeface="隶书" pitchFamily="1" charset="-122"/>
                <a:ea typeface="隶书" pitchFamily="1" charset="-122"/>
              </a:rPr>
              <a:t>γ</a:t>
            </a:r>
            <a:endParaRPr lang="en-US" altLang="zh-CN" sz="2800" b="1" baseline="-25000">
              <a:latin typeface="隶书" pitchFamily="1" charset="-122"/>
              <a:ea typeface="隶书" pitchFamily="1" charset="-122"/>
            </a:endParaRPr>
          </a:p>
        </p:txBody>
      </p:sp>
      <p:grpSp>
        <p:nvGrpSpPr>
          <p:cNvPr id="15400" name="组合 15399"/>
          <p:cNvGrpSpPr/>
          <p:nvPr/>
        </p:nvGrpSpPr>
        <p:grpSpPr>
          <a:xfrm>
            <a:off x="442913" y="3437573"/>
            <a:ext cx="2511425" cy="528637"/>
            <a:chOff x="0" y="0"/>
            <a:chExt cx="1582" cy="333"/>
          </a:xfrm>
        </p:grpSpPr>
        <p:sp>
          <p:nvSpPr>
            <p:cNvPr id="14376" name="矩形 15400"/>
            <p:cNvSpPr/>
            <p:nvPr/>
          </p:nvSpPr>
          <p:spPr>
            <a:xfrm>
              <a:off x="0" y="2"/>
              <a:ext cx="15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28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1" i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S </a:t>
              </a:r>
              <a:r>
                <a:rPr lang="en-US" altLang="zh-CN" sz="28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=    v</a:t>
              </a:r>
              <a:r>
                <a:rPr lang="en-US" altLang="zh-CN" sz="2800" b="1" i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 baseline="30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>
                  <a:latin typeface="Times New Roman" panose="02020603050405020304" pitchFamily="2" charset="0"/>
                  <a:ea typeface="宋体" panose="02010600030101010101" pitchFamily="2" charset="-122"/>
                </a:rPr>
                <a:t>+</a:t>
              </a:r>
              <a:r>
                <a:rPr lang="en-US" altLang="zh-CN" sz="28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 v</a:t>
              </a:r>
              <a:r>
                <a:rPr lang="en-US" altLang="zh-CN" sz="2800" b="1" i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 </a:t>
              </a:r>
              <a:r>
                <a:rPr lang="en-US" altLang="zh-CN" sz="2800" b="1" baseline="30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sz="2800" b="1" baseline="30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77" name="任意多边形 15401"/>
            <p:cNvSpPr/>
            <p:nvPr/>
          </p:nvSpPr>
          <p:spPr>
            <a:xfrm>
              <a:off x="413" y="0"/>
              <a:ext cx="1112" cy="333"/>
            </a:xfrm>
            <a:custGeom>
              <a:avLst/>
              <a:gdLst/>
              <a:ahLst/>
              <a:cxnLst/>
              <a:pathLst>
                <a:path w="1050" h="333">
                  <a:moveTo>
                    <a:pt x="0" y="333"/>
                  </a:moveTo>
                  <a:lnTo>
                    <a:pt x="42" y="246"/>
                  </a:lnTo>
                  <a:lnTo>
                    <a:pt x="72" y="330"/>
                  </a:lnTo>
                  <a:lnTo>
                    <a:pt x="135" y="0"/>
                  </a:lnTo>
                  <a:lnTo>
                    <a:pt x="1050" y="0"/>
                  </a:lnTo>
                </a:path>
              </a:pathLst>
            </a:custGeom>
            <a:noFill/>
            <a:ln w="1905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403" name="直接连接符 15402"/>
          <p:cNvSpPr/>
          <p:nvPr/>
        </p:nvSpPr>
        <p:spPr>
          <a:xfrm flipV="1">
            <a:off x="6530975" y="4366260"/>
            <a:ext cx="476250" cy="811213"/>
          </a:xfrm>
          <a:prstGeom prst="line">
            <a:avLst/>
          </a:prstGeom>
          <a:ln w="28575" cap="flat" cmpd="sng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4" name="文本框 15403"/>
          <p:cNvSpPr txBox="1"/>
          <p:nvPr/>
        </p:nvSpPr>
        <p:spPr>
          <a:xfrm>
            <a:off x="354013" y="2743835"/>
            <a:ext cx="2720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作速度向量图，得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405" name="矩形 15404"/>
          <p:cNvSpPr/>
          <p:nvPr/>
        </p:nvSpPr>
        <p:spPr>
          <a:xfrm>
            <a:off x="692150" y="4894898"/>
            <a:ext cx="1843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v</a:t>
            </a:r>
            <a:r>
              <a:rPr lang="en-US" altLang="zh-CN" sz="2800" b="1" i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 = v</a:t>
            </a:r>
            <a:r>
              <a:rPr lang="en-US" altLang="zh-CN" sz="2800" b="1" i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 tg</a:t>
            </a:r>
            <a:r>
              <a:rPr lang="en-US" altLang="zh-CN" sz="2800" b="1">
                <a:latin typeface="隶书" pitchFamily="1" charset="-122"/>
                <a:ea typeface="隶书" pitchFamily="1" charset="-122"/>
              </a:rPr>
              <a:t>γ</a:t>
            </a:r>
            <a:endParaRPr lang="en-US" altLang="zh-CN" sz="2800" b="1">
              <a:latin typeface="隶书" pitchFamily="1" charset="-122"/>
              <a:ea typeface="隶书" pitchFamily="1" charset="-122"/>
            </a:endParaRPr>
          </a:p>
        </p:txBody>
      </p:sp>
      <p:grpSp>
        <p:nvGrpSpPr>
          <p:cNvPr id="15406" name="组合 15405"/>
          <p:cNvGrpSpPr/>
          <p:nvPr/>
        </p:nvGrpSpPr>
        <p:grpSpPr>
          <a:xfrm>
            <a:off x="6203950" y="4785360"/>
            <a:ext cx="555625" cy="923925"/>
            <a:chOff x="0" y="0"/>
            <a:chExt cx="350" cy="582"/>
          </a:xfrm>
        </p:grpSpPr>
        <p:sp>
          <p:nvSpPr>
            <p:cNvPr id="14382" name="任意多边形 15406"/>
            <p:cNvSpPr/>
            <p:nvPr/>
          </p:nvSpPr>
          <p:spPr>
            <a:xfrm>
              <a:off x="0" y="0"/>
              <a:ext cx="348" cy="582"/>
            </a:xfrm>
            <a:custGeom>
              <a:avLst/>
              <a:gdLst/>
              <a:ahLst/>
              <a:cxnLst/>
              <a:pathLst>
                <a:path w="348" h="582">
                  <a:moveTo>
                    <a:pt x="0" y="0"/>
                  </a:moveTo>
                  <a:lnTo>
                    <a:pt x="348" y="0"/>
                  </a:lnTo>
                  <a:lnTo>
                    <a:pt x="348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33">
                <a:alpha val="5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383" name="组合 15407"/>
            <p:cNvGrpSpPr/>
            <p:nvPr/>
          </p:nvGrpSpPr>
          <p:grpSpPr>
            <a:xfrm>
              <a:off x="27" y="231"/>
              <a:ext cx="323" cy="269"/>
              <a:chOff x="0" y="0"/>
              <a:chExt cx="323" cy="269"/>
            </a:xfrm>
          </p:grpSpPr>
          <p:sp>
            <p:nvSpPr>
              <p:cNvPr id="14384" name="矩形 15408"/>
              <p:cNvSpPr/>
              <p:nvPr/>
            </p:nvSpPr>
            <p:spPr>
              <a:xfrm>
                <a:off x="0" y="0"/>
                <a:ext cx="22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 sz="2800" b="1">
                    <a:latin typeface="隶书" pitchFamily="1" charset="-122"/>
                    <a:ea typeface="隶书" pitchFamily="1" charset="-122"/>
                  </a:rPr>
                  <a:t>γ</a:t>
                </a:r>
                <a:endParaRPr lang="en-US" altLang="zh-CN" sz="2800" b="1">
                  <a:latin typeface="隶书" pitchFamily="1" charset="-122"/>
                  <a:ea typeface="隶书" pitchFamily="1" charset="-122"/>
                </a:endParaRPr>
              </a:p>
            </p:txBody>
          </p:sp>
          <p:sp>
            <p:nvSpPr>
              <p:cNvPr id="14385" name="任意多边形 15409"/>
              <p:cNvSpPr/>
              <p:nvPr/>
            </p:nvSpPr>
            <p:spPr>
              <a:xfrm>
                <a:off x="207" y="125"/>
                <a:ext cx="116" cy="30"/>
              </a:xfrm>
              <a:custGeom>
                <a:avLst/>
                <a:gdLst/>
                <a:ahLst/>
                <a:cxnLst/>
                <a:pathLst>
                  <a:path w="116" h="30">
                    <a:moveTo>
                      <a:pt x="0" y="30"/>
                    </a:moveTo>
                    <a:cubicBezTo>
                      <a:pt x="9" y="23"/>
                      <a:pt x="19" y="17"/>
                      <a:pt x="30" y="12"/>
                    </a:cubicBezTo>
                    <a:cubicBezTo>
                      <a:pt x="41" y="7"/>
                      <a:pt x="50" y="4"/>
                      <a:pt x="64" y="2"/>
                    </a:cubicBezTo>
                    <a:cubicBezTo>
                      <a:pt x="78" y="0"/>
                      <a:pt x="97" y="0"/>
                      <a:pt x="116" y="0"/>
                    </a:cubicBezTo>
                  </a:path>
                </a:pathLst>
              </a:cu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15411" name="组合 15410"/>
          <p:cNvGrpSpPr/>
          <p:nvPr/>
        </p:nvGrpSpPr>
        <p:grpSpPr>
          <a:xfrm>
            <a:off x="5695950" y="2277110"/>
            <a:ext cx="985838" cy="466725"/>
            <a:chOff x="0" y="0"/>
            <a:chExt cx="621" cy="294"/>
          </a:xfrm>
        </p:grpSpPr>
        <p:sp>
          <p:nvSpPr>
            <p:cNvPr id="14387" name="直接连接符 15411"/>
            <p:cNvSpPr/>
            <p:nvPr/>
          </p:nvSpPr>
          <p:spPr>
            <a:xfrm flipH="1">
              <a:off x="252" y="294"/>
              <a:ext cx="369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88" name="矩形 15412"/>
            <p:cNvSpPr/>
            <p:nvPr/>
          </p:nvSpPr>
          <p:spPr>
            <a:xfrm>
              <a:off x="0" y="0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v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b="1" i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14" name="组合 15413"/>
          <p:cNvGrpSpPr/>
          <p:nvPr/>
        </p:nvGrpSpPr>
        <p:grpSpPr>
          <a:xfrm>
            <a:off x="6008688" y="1565910"/>
            <a:ext cx="1255712" cy="2759075"/>
            <a:chOff x="0" y="0"/>
            <a:chExt cx="791" cy="1738"/>
          </a:xfrm>
        </p:grpSpPr>
        <p:grpSp>
          <p:nvGrpSpPr>
            <p:cNvPr id="14390" name="组合 15414"/>
            <p:cNvGrpSpPr/>
            <p:nvPr/>
          </p:nvGrpSpPr>
          <p:grpSpPr>
            <a:xfrm>
              <a:off x="337" y="1106"/>
              <a:ext cx="454" cy="632"/>
              <a:chOff x="0" y="0"/>
              <a:chExt cx="454" cy="632"/>
            </a:xfrm>
          </p:grpSpPr>
          <p:sp>
            <p:nvSpPr>
              <p:cNvPr id="14391" name="左弧形箭头 15415"/>
              <p:cNvSpPr/>
              <p:nvPr/>
            </p:nvSpPr>
            <p:spPr>
              <a:xfrm>
                <a:off x="0" y="333"/>
                <a:ext cx="268" cy="299"/>
              </a:xfrm>
              <a:prstGeom prst="curvedRightArrow">
                <a:avLst>
                  <a:gd name="adj1" fmla="val 22313"/>
                  <a:gd name="adj2" fmla="val 44626"/>
                  <a:gd name="adj3" fmla="val 33314"/>
                </a:avLst>
              </a:prstGeom>
              <a:solidFill>
                <a:schemeClr val="bg1"/>
              </a:solidFill>
              <a:ln w="19050" cap="flat" cmpd="sng">
                <a:solidFill>
                  <a:srgbClr val="FF505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92" name="文本框 15416"/>
              <p:cNvSpPr txBox="1"/>
              <p:nvPr/>
            </p:nvSpPr>
            <p:spPr>
              <a:xfrm>
                <a:off x="79" y="0"/>
                <a:ext cx="375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隶书" pitchFamily="1" charset="-122"/>
                    <a:ea typeface="隶书" pitchFamily="1" charset="-122"/>
                  </a:rPr>
                  <a:t>ω</a:t>
                </a:r>
                <a:r>
                  <a:rPr lang="en-US" altLang="zh-CN" b="1" i="1" baseline="-25000">
                    <a:latin typeface="隶书" pitchFamily="1" charset="-122"/>
                    <a:ea typeface="隶书" pitchFamily="1" charset="-122"/>
                  </a:rPr>
                  <a:t>2</a:t>
                </a:r>
                <a:endParaRPr lang="en-US" altLang="zh-CN" b="1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93" name="组合 15417"/>
            <p:cNvGrpSpPr/>
            <p:nvPr/>
          </p:nvGrpSpPr>
          <p:grpSpPr>
            <a:xfrm>
              <a:off x="0" y="0"/>
              <a:ext cx="374" cy="408"/>
              <a:chOff x="0" y="0"/>
              <a:chExt cx="374" cy="408"/>
            </a:xfrm>
          </p:grpSpPr>
          <p:sp>
            <p:nvSpPr>
              <p:cNvPr id="14394" name="任意多边形 15418"/>
              <p:cNvSpPr/>
              <p:nvPr/>
            </p:nvSpPr>
            <p:spPr>
              <a:xfrm>
                <a:off x="4" y="0"/>
                <a:ext cx="48" cy="408"/>
              </a:xfrm>
              <a:custGeom>
                <a:avLst/>
                <a:gdLst/>
                <a:ahLst/>
                <a:cxnLst/>
                <a:pathLst>
                  <a:path w="48" h="408">
                    <a:moveTo>
                      <a:pt x="48" y="408"/>
                    </a:moveTo>
                    <a:cubicBezTo>
                      <a:pt x="40" y="388"/>
                      <a:pt x="33" y="368"/>
                      <a:pt x="27" y="348"/>
                    </a:cubicBezTo>
                    <a:cubicBezTo>
                      <a:pt x="21" y="328"/>
                      <a:pt x="16" y="310"/>
                      <a:pt x="12" y="288"/>
                    </a:cubicBezTo>
                    <a:cubicBezTo>
                      <a:pt x="8" y="266"/>
                      <a:pt x="4" y="241"/>
                      <a:pt x="3" y="213"/>
                    </a:cubicBezTo>
                    <a:cubicBezTo>
                      <a:pt x="2" y="185"/>
                      <a:pt x="0" y="155"/>
                      <a:pt x="6" y="120"/>
                    </a:cubicBezTo>
                    <a:cubicBezTo>
                      <a:pt x="12" y="85"/>
                      <a:pt x="25" y="42"/>
                      <a:pt x="39" y="0"/>
                    </a:cubicBezTo>
                  </a:path>
                </a:pathLst>
              </a:cu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5" name="矩形 15419"/>
              <p:cNvSpPr/>
              <p:nvPr/>
            </p:nvSpPr>
            <p:spPr>
              <a:xfrm>
                <a:off x="0" y="84"/>
                <a:ext cx="37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隶书" pitchFamily="1" charset="-122"/>
                    <a:ea typeface="隶书" pitchFamily="1" charset="-122"/>
                  </a:rPr>
                  <a:t>ω</a:t>
                </a:r>
                <a:r>
                  <a:rPr lang="en-US" altLang="zh-CN" b="1" i="1" baseline="-25000">
                    <a:latin typeface="隶书" pitchFamily="1" charset="-122"/>
                    <a:ea typeface="隶书" pitchFamily="1" charset="-122"/>
                  </a:rPr>
                  <a:t>2</a:t>
                </a:r>
                <a:endParaRPr lang="en-US" altLang="zh-CN" b="1" i="1" baseline="-25000">
                  <a:latin typeface="隶书" pitchFamily="1" charset="-122"/>
                  <a:ea typeface="隶书" pitchFamily="1" charset="-122"/>
                </a:endParaRPr>
              </a:p>
            </p:txBody>
          </p:sp>
        </p:grpSp>
      </p:grpSp>
      <p:grpSp>
        <p:nvGrpSpPr>
          <p:cNvPr id="15421" name="组合 15420"/>
          <p:cNvGrpSpPr/>
          <p:nvPr/>
        </p:nvGrpSpPr>
        <p:grpSpPr>
          <a:xfrm>
            <a:off x="5745163" y="3416935"/>
            <a:ext cx="1987550" cy="2516188"/>
            <a:chOff x="0" y="0"/>
            <a:chExt cx="1252" cy="1585"/>
          </a:xfrm>
        </p:grpSpPr>
        <p:sp>
          <p:nvSpPr>
            <p:cNvPr id="14397" name="矩形 15421"/>
            <p:cNvSpPr/>
            <p:nvPr/>
          </p:nvSpPr>
          <p:spPr>
            <a:xfrm rot="3680751">
              <a:off x="549" y="844"/>
              <a:ext cx="116" cy="74"/>
            </a:xfrm>
            <a:prstGeom prst="rect">
              <a:avLst/>
            </a:prstGeom>
            <a:solidFill>
              <a:schemeClr val="accent2"/>
            </a:solidFill>
            <a:ln w="3175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4398" name="组合 15422"/>
            <p:cNvGrpSpPr/>
            <p:nvPr/>
          </p:nvGrpSpPr>
          <p:grpSpPr>
            <a:xfrm>
              <a:off x="0" y="0"/>
              <a:ext cx="1252" cy="1585"/>
              <a:chOff x="0" y="0"/>
              <a:chExt cx="1252" cy="1585"/>
            </a:xfrm>
          </p:grpSpPr>
          <p:sp>
            <p:nvSpPr>
              <p:cNvPr id="14399" name="文本框 15423"/>
              <p:cNvSpPr txBox="1"/>
              <p:nvPr/>
            </p:nvSpPr>
            <p:spPr>
              <a:xfrm>
                <a:off x="0" y="0"/>
                <a:ext cx="1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  <a:ea typeface="宋体" panose="02010600030101010101" pitchFamily="2" charset="-122"/>
                  </a:rPr>
                  <a:t>t</a:t>
                </a:r>
                <a:endParaRPr lang="en-US" altLang="zh-CN" b="1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00" name="直接连接符 15424"/>
              <p:cNvSpPr/>
              <p:nvPr/>
            </p:nvSpPr>
            <p:spPr>
              <a:xfrm>
                <a:off x="156" y="38"/>
                <a:ext cx="915" cy="1547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01" name="文本框 15425"/>
              <p:cNvSpPr txBox="1"/>
              <p:nvPr/>
            </p:nvSpPr>
            <p:spPr>
              <a:xfrm>
                <a:off x="1072" y="1288"/>
                <a:ext cx="1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2" charset="0"/>
                    <a:ea typeface="宋体" panose="02010600030101010101" pitchFamily="2" charset="-122"/>
                  </a:rPr>
                  <a:t>t</a:t>
                </a:r>
                <a:endParaRPr lang="en-US" altLang="zh-CN" b="1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02" name="任意多边形 15426"/>
              <p:cNvSpPr/>
              <p:nvPr/>
            </p:nvSpPr>
            <p:spPr>
              <a:xfrm>
                <a:off x="647" y="1168"/>
                <a:ext cx="166" cy="51"/>
              </a:xfrm>
              <a:custGeom>
                <a:avLst/>
                <a:gdLst/>
                <a:ahLst/>
                <a:cxnLst/>
                <a:pathLst>
                  <a:path w="138" h="40">
                    <a:moveTo>
                      <a:pt x="0" y="40"/>
                    </a:moveTo>
                    <a:cubicBezTo>
                      <a:pt x="16" y="40"/>
                      <a:pt x="32" y="40"/>
                      <a:pt x="48" y="38"/>
                    </a:cubicBezTo>
                    <a:cubicBezTo>
                      <a:pt x="64" y="36"/>
                      <a:pt x="79" y="32"/>
                      <a:pt x="94" y="26"/>
                    </a:cubicBezTo>
                    <a:cubicBezTo>
                      <a:pt x="109" y="20"/>
                      <a:pt x="123" y="10"/>
                      <a:pt x="138" y="0"/>
                    </a:cubicBezTo>
                  </a:path>
                </a:pathLst>
              </a:custGeom>
              <a:noFill/>
              <a:ln w="1905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3" name="矩形 15427"/>
              <p:cNvSpPr/>
              <p:nvPr/>
            </p:nvSpPr>
            <p:spPr>
              <a:xfrm>
                <a:off x="652" y="1127"/>
                <a:ext cx="22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 sz="2800" b="1">
                    <a:latin typeface="隶书" pitchFamily="1" charset="-122"/>
                    <a:ea typeface="隶书" pitchFamily="1" charset="-122"/>
                  </a:rPr>
                  <a:t>γ</a:t>
                </a:r>
                <a:endParaRPr lang="en-US" altLang="zh-CN" sz="2800" b="1">
                  <a:latin typeface="隶书" pitchFamily="1" charset="-122"/>
                  <a:ea typeface="隶书" pitchFamily="1" charset="-122"/>
                </a:endParaRPr>
              </a:p>
            </p:txBody>
          </p:sp>
        </p:grpSp>
      </p:grpSp>
      <p:grpSp>
        <p:nvGrpSpPr>
          <p:cNvPr id="15429" name="组合 15428"/>
          <p:cNvGrpSpPr/>
          <p:nvPr/>
        </p:nvGrpSpPr>
        <p:grpSpPr>
          <a:xfrm>
            <a:off x="6759575" y="4790123"/>
            <a:ext cx="282575" cy="1169987"/>
            <a:chOff x="0" y="0"/>
            <a:chExt cx="178" cy="707"/>
          </a:xfrm>
        </p:grpSpPr>
        <p:sp>
          <p:nvSpPr>
            <p:cNvPr id="14405" name="直接连接符 15429"/>
            <p:cNvSpPr/>
            <p:nvPr/>
          </p:nvSpPr>
          <p:spPr>
            <a:xfrm>
              <a:off x="0" y="0"/>
              <a:ext cx="0" cy="559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406" name="文本框 15430"/>
            <p:cNvSpPr txBox="1"/>
            <p:nvPr/>
          </p:nvSpPr>
          <p:spPr>
            <a:xfrm>
              <a:off x="29" y="485"/>
              <a:ext cx="149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v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432" name="组合 15431"/>
          <p:cNvGrpSpPr/>
          <p:nvPr/>
        </p:nvGrpSpPr>
        <p:grpSpPr>
          <a:xfrm>
            <a:off x="6156325" y="4336098"/>
            <a:ext cx="601663" cy="449262"/>
            <a:chOff x="0" y="0"/>
            <a:chExt cx="379" cy="283"/>
          </a:xfrm>
        </p:grpSpPr>
        <p:sp>
          <p:nvSpPr>
            <p:cNvPr id="14408" name="直接连接符 15432"/>
            <p:cNvSpPr/>
            <p:nvPr/>
          </p:nvSpPr>
          <p:spPr>
            <a:xfrm flipH="1">
              <a:off x="23" y="283"/>
              <a:ext cx="356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409" name="文本框 15433"/>
            <p:cNvSpPr txBox="1"/>
            <p:nvPr/>
          </p:nvSpPr>
          <p:spPr>
            <a:xfrm>
              <a:off x="0" y="0"/>
              <a:ext cx="14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v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435" name="直接连接符 15434"/>
          <p:cNvSpPr/>
          <p:nvPr/>
        </p:nvSpPr>
        <p:spPr>
          <a:xfrm>
            <a:off x="6200775" y="4788535"/>
            <a:ext cx="550863" cy="90805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5436" name="组合 15435"/>
          <p:cNvGrpSpPr/>
          <p:nvPr/>
        </p:nvGrpSpPr>
        <p:grpSpPr>
          <a:xfrm>
            <a:off x="6188075" y="4769485"/>
            <a:ext cx="569913" cy="1122363"/>
            <a:chOff x="0" y="0"/>
            <a:chExt cx="359" cy="707"/>
          </a:xfrm>
        </p:grpSpPr>
        <p:sp>
          <p:nvSpPr>
            <p:cNvPr id="14412" name="直接连接符 15436"/>
            <p:cNvSpPr/>
            <p:nvPr/>
          </p:nvSpPr>
          <p:spPr>
            <a:xfrm>
              <a:off x="0" y="0"/>
              <a:ext cx="359" cy="594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triangle" w="sm" len="lg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413" name="矩形 15437"/>
            <p:cNvSpPr/>
            <p:nvPr/>
          </p:nvSpPr>
          <p:spPr>
            <a:xfrm>
              <a:off x="161" y="438"/>
              <a:ext cx="18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8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1" i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S</a:t>
              </a:r>
              <a:endParaRPr lang="en-US" altLang="zh-CN" sz="2800" b="1" i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440" name="文本框 15439"/>
          <p:cNvSpPr txBox="1"/>
          <p:nvPr/>
        </p:nvSpPr>
        <p:spPr>
          <a:xfrm>
            <a:off x="0" y="5596573"/>
            <a:ext cx="1385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8.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中心距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441" name="文本框 15440"/>
          <p:cNvSpPr txBox="1"/>
          <p:nvPr/>
        </p:nvSpPr>
        <p:spPr>
          <a:xfrm>
            <a:off x="781050" y="6244590"/>
            <a:ext cx="1697038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a 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= r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+r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8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42" name="文本框 15441"/>
          <p:cNvSpPr txBox="1"/>
          <p:nvPr/>
        </p:nvSpPr>
        <p:spPr>
          <a:xfrm>
            <a:off x="2324100" y="6263640"/>
            <a:ext cx="2173288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= m(z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+q)</a:t>
            </a:r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/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8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1623060" y="97790"/>
            <a:ext cx="577088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蜗杆传动的主要参数和几何尺寸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2" grpId="0"/>
      <p:bldP spid="15398" grpId="0"/>
      <p:bldP spid="15399" grpId="0"/>
      <p:bldP spid="15404" grpId="0"/>
      <p:bldP spid="15405" grpId="0"/>
      <p:bldP spid="15440" grpId="0"/>
      <p:bldP spid="15441" grpId="0"/>
      <p:bldP spid="154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16385"/>
          <p:cNvSpPr txBox="1"/>
          <p:nvPr/>
        </p:nvSpPr>
        <p:spPr>
          <a:xfrm>
            <a:off x="20638" y="745490"/>
            <a:ext cx="6399212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二、圆柱蜗杆传动几何尺寸的计算</a:t>
            </a:r>
            <a:endParaRPr lang="zh-CN" altLang="en-US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6387" name="文本框 16386"/>
          <p:cNvSpPr txBox="1"/>
          <p:nvPr/>
        </p:nvSpPr>
        <p:spPr>
          <a:xfrm>
            <a:off x="592138" y="1204278"/>
            <a:ext cx="7275512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由蜗杆传动的功用，以及给定的传动比  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i ,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388" name="文本框 16387"/>
          <p:cNvSpPr txBox="1"/>
          <p:nvPr/>
        </p:nvSpPr>
        <p:spPr>
          <a:xfrm>
            <a:off x="6630988" y="1134428"/>
            <a:ext cx="1236662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→ </a:t>
            </a:r>
            <a:r>
              <a:rPr lang="en-US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2" charset="0"/>
                <a:ea typeface="宋体" panose="02010600030101010101" pitchFamily="2" charset="-122"/>
              </a:rPr>
              <a:t>z</a:t>
            </a:r>
            <a:r>
              <a:rPr lang="en-US" altLang="zh-CN" sz="2800" b="1" i="1" baseline="-25000">
                <a:latin typeface="Times New Roman" panose="02020603050405020304" pitchFamily="2" charset="0"/>
                <a:ea typeface="隶书" pitchFamily="1" charset="-122"/>
              </a:rPr>
              <a:t>1</a:t>
            </a:r>
            <a:r>
              <a:rPr lang="en-US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sz="2800" b="1" i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389" name="文本框 16388"/>
          <p:cNvSpPr txBox="1"/>
          <p:nvPr/>
        </p:nvSpPr>
        <p:spPr>
          <a:xfrm>
            <a:off x="782638" y="1697990"/>
            <a:ext cx="1236662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→ </a:t>
            </a:r>
            <a:r>
              <a:rPr lang="en-US" altLang="zh-CN" b="1" i="1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i="1">
                <a:latin typeface="Times New Roman" panose="02020603050405020304" pitchFamily="2" charset="0"/>
                <a:ea typeface="华文中宋" pitchFamily="2" charset="-122"/>
              </a:rPr>
              <a:t>z</a:t>
            </a:r>
            <a:r>
              <a:rPr lang="en-US" altLang="zh-CN" b="1" i="1" baseline="-25000">
                <a:latin typeface="Times New Roman" panose="02020603050405020304" pitchFamily="2" charset="0"/>
                <a:ea typeface="华文中宋" pitchFamily="2" charset="-122"/>
              </a:rPr>
              <a:t>2</a:t>
            </a:r>
            <a:r>
              <a:rPr lang="en-US" altLang="zh-CN" b="1" i="1">
                <a:latin typeface="Times New Roman" panose="02020603050405020304" pitchFamily="2" charset="0"/>
                <a:ea typeface="华文中宋" pitchFamily="2" charset="-122"/>
              </a:rPr>
              <a:t> </a:t>
            </a:r>
            <a:endParaRPr lang="en-US" altLang="zh-CN" b="1" i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6390" name="文本框 16389"/>
          <p:cNvSpPr txBox="1"/>
          <p:nvPr/>
        </p:nvSpPr>
        <p:spPr>
          <a:xfrm>
            <a:off x="1773238" y="1717040"/>
            <a:ext cx="3408362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→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计算求得 </a:t>
            </a:r>
            <a:r>
              <a:rPr lang="en-US" altLang="zh-CN" b="1" i="1">
                <a:latin typeface="Times New Roman" panose="02020603050405020304" pitchFamily="2" charset="0"/>
                <a:ea typeface="华文中宋" pitchFamily="2" charset="-122"/>
              </a:rPr>
              <a:t>m</a:t>
            </a:r>
            <a:r>
              <a:rPr lang="zh-CN" altLang="en-US" b="1" i="1">
                <a:latin typeface="Times New Roman" panose="02020603050405020304" pitchFamily="2" charset="0"/>
                <a:ea typeface="华文中宋" pitchFamily="2" charset="-122"/>
              </a:rPr>
              <a:t>、</a:t>
            </a:r>
            <a:r>
              <a:rPr lang="en-US" altLang="zh-CN" b="1" i="1">
                <a:latin typeface="Times New Roman" panose="02020603050405020304" pitchFamily="2" charset="0"/>
                <a:ea typeface="华文中宋" pitchFamily="2" charset="-122"/>
              </a:rPr>
              <a:t>d</a:t>
            </a:r>
            <a:r>
              <a:rPr lang="en-US" altLang="zh-CN" b="1" i="1" baseline="-25000"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en-US" altLang="zh-CN" b="1" i="1">
                <a:latin typeface="华文中宋" pitchFamily="2" charset="-122"/>
                <a:ea typeface="华文中宋" pitchFamily="2" charset="-122"/>
              </a:rPr>
              <a:t> </a:t>
            </a:r>
            <a:endParaRPr lang="en-US" altLang="zh-CN" b="1" i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391" name="文本框 16390"/>
          <p:cNvSpPr txBox="1"/>
          <p:nvPr/>
        </p:nvSpPr>
        <p:spPr>
          <a:xfrm>
            <a:off x="4725988" y="1736090"/>
            <a:ext cx="2341562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→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计算几何尺寸</a:t>
            </a:r>
            <a:endParaRPr lang="zh-CN" altLang="en-US" b="1" i="1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6392" name="组合 16391"/>
          <p:cNvGrpSpPr/>
          <p:nvPr/>
        </p:nvGrpSpPr>
        <p:grpSpPr>
          <a:xfrm>
            <a:off x="-9525" y="2076450"/>
            <a:ext cx="9134475" cy="4654550"/>
            <a:chOff x="0" y="90"/>
            <a:chExt cx="5760" cy="2932"/>
          </a:xfrm>
        </p:grpSpPr>
        <p:sp>
          <p:nvSpPr>
            <p:cNvPr id="15368" name="文本框 16392"/>
            <p:cNvSpPr txBox="1"/>
            <p:nvPr/>
          </p:nvSpPr>
          <p:spPr>
            <a:xfrm>
              <a:off x="744" y="90"/>
              <a:ext cx="387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表 </a:t>
              </a:r>
              <a:r>
                <a:rPr lang="en-US" altLang="zh-CN" b="1">
                  <a:latin typeface="华文中宋" pitchFamily="2" charset="-122"/>
                  <a:ea typeface="华文中宋" pitchFamily="2" charset="-122"/>
                </a:rPr>
                <a:t>12-3     </a:t>
              </a:r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普通圆柱蜗杆传动的几何尺寸计算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69" name="文本框 16393"/>
            <p:cNvSpPr txBox="1"/>
            <p:nvPr/>
          </p:nvSpPr>
          <p:spPr>
            <a:xfrm>
              <a:off x="787" y="451"/>
              <a:ext cx="88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名        称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70" name="文本框 16394"/>
            <p:cNvSpPr txBox="1"/>
            <p:nvPr/>
          </p:nvSpPr>
          <p:spPr>
            <a:xfrm flipH="1">
              <a:off x="3825" y="343"/>
              <a:ext cx="114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计  算  公  式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71" name="文本框 16395"/>
            <p:cNvSpPr txBox="1"/>
            <p:nvPr/>
          </p:nvSpPr>
          <p:spPr>
            <a:xfrm>
              <a:off x="151" y="950"/>
              <a:ext cx="268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蜗杆中圆直径，蜗轮分度圆直径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72" name="文本框 16396"/>
            <p:cNvSpPr txBox="1"/>
            <p:nvPr/>
          </p:nvSpPr>
          <p:spPr>
            <a:xfrm>
              <a:off x="974" y="1210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齿顶高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73" name="文本框 16397"/>
            <p:cNvSpPr txBox="1"/>
            <p:nvPr/>
          </p:nvSpPr>
          <p:spPr>
            <a:xfrm>
              <a:off x="976" y="1452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齿根高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74" name="文本框 16398"/>
            <p:cNvSpPr txBox="1"/>
            <p:nvPr/>
          </p:nvSpPr>
          <p:spPr>
            <a:xfrm>
              <a:off x="890" y="1726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顶圆直径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75" name="文本框 16399"/>
            <p:cNvSpPr txBox="1"/>
            <p:nvPr/>
          </p:nvSpPr>
          <p:spPr>
            <a:xfrm>
              <a:off x="896" y="1962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根圆直径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76" name="文本框 16400"/>
            <p:cNvSpPr txBox="1"/>
            <p:nvPr/>
          </p:nvSpPr>
          <p:spPr>
            <a:xfrm>
              <a:off x="139" y="2236"/>
              <a:ext cx="24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蜗杆轴向齿距、蜗轮端面齿距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77" name="文本框 16401"/>
            <p:cNvSpPr txBox="1"/>
            <p:nvPr/>
          </p:nvSpPr>
          <p:spPr>
            <a:xfrm>
              <a:off x="894" y="2522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径向间隙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78" name="文本框 16402"/>
            <p:cNvSpPr txBox="1"/>
            <p:nvPr/>
          </p:nvSpPr>
          <p:spPr>
            <a:xfrm>
              <a:off x="948" y="2792"/>
              <a:ext cx="57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中心距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79" name="文本框 16403"/>
            <p:cNvSpPr txBox="1"/>
            <p:nvPr/>
          </p:nvSpPr>
          <p:spPr>
            <a:xfrm>
              <a:off x="3203" y="662"/>
              <a:ext cx="81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蜗       杆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80" name="文本框 16404"/>
            <p:cNvSpPr txBox="1"/>
            <p:nvPr/>
          </p:nvSpPr>
          <p:spPr>
            <a:xfrm>
              <a:off x="4671" y="670"/>
              <a:ext cx="81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蜗       轮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15381" name="文本框 16405"/>
            <p:cNvSpPr txBox="1"/>
            <p:nvPr/>
          </p:nvSpPr>
          <p:spPr>
            <a:xfrm>
              <a:off x="3786" y="2072"/>
              <a:ext cx="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endParaRPr lang="zh-CN" altLang="en-US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15382" name="直接连接符 16406"/>
            <p:cNvSpPr/>
            <p:nvPr/>
          </p:nvSpPr>
          <p:spPr>
            <a:xfrm>
              <a:off x="0" y="300"/>
              <a:ext cx="576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3" name="直接连接符 16407"/>
            <p:cNvSpPr/>
            <p:nvPr/>
          </p:nvSpPr>
          <p:spPr>
            <a:xfrm>
              <a:off x="2947" y="594"/>
              <a:ext cx="2813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直接连接符 16408"/>
            <p:cNvSpPr/>
            <p:nvPr/>
          </p:nvSpPr>
          <p:spPr>
            <a:xfrm>
              <a:off x="0" y="928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5" name="直接连接符 16409"/>
            <p:cNvSpPr/>
            <p:nvPr/>
          </p:nvSpPr>
          <p:spPr>
            <a:xfrm>
              <a:off x="0" y="1198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6" name="直接连接符 16410"/>
            <p:cNvSpPr/>
            <p:nvPr/>
          </p:nvSpPr>
          <p:spPr>
            <a:xfrm>
              <a:off x="0" y="2763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7" name="直接连接符 16411"/>
            <p:cNvSpPr/>
            <p:nvPr/>
          </p:nvSpPr>
          <p:spPr>
            <a:xfrm>
              <a:off x="0" y="1435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8" name="直接连接符 16412"/>
            <p:cNvSpPr/>
            <p:nvPr/>
          </p:nvSpPr>
          <p:spPr>
            <a:xfrm>
              <a:off x="0" y="1713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9" name="直接连接符 16413"/>
            <p:cNvSpPr/>
            <p:nvPr/>
          </p:nvSpPr>
          <p:spPr>
            <a:xfrm>
              <a:off x="0" y="1941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90" name="直接连接符 16414"/>
            <p:cNvSpPr/>
            <p:nvPr/>
          </p:nvSpPr>
          <p:spPr>
            <a:xfrm>
              <a:off x="0" y="2209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91" name="直接连接符 16415"/>
            <p:cNvSpPr/>
            <p:nvPr/>
          </p:nvSpPr>
          <p:spPr>
            <a:xfrm>
              <a:off x="0" y="2491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直接连接符 16416"/>
            <p:cNvSpPr/>
            <p:nvPr/>
          </p:nvSpPr>
          <p:spPr>
            <a:xfrm>
              <a:off x="0" y="3018"/>
              <a:ext cx="576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93" name="直接连接符 16417"/>
            <p:cNvSpPr/>
            <p:nvPr/>
          </p:nvSpPr>
          <p:spPr>
            <a:xfrm flipV="1">
              <a:off x="2948" y="296"/>
              <a:ext cx="0" cy="272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94" name="直接连接符 16418"/>
            <p:cNvSpPr/>
            <p:nvPr/>
          </p:nvSpPr>
          <p:spPr>
            <a:xfrm>
              <a:off x="4366" y="594"/>
              <a:ext cx="0" cy="161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95" name="文本框 16419"/>
            <p:cNvSpPr txBox="1"/>
            <p:nvPr/>
          </p:nvSpPr>
          <p:spPr>
            <a:xfrm>
              <a:off x="3189" y="887"/>
              <a:ext cx="193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d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1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 =mq                d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2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=mz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2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 </a:t>
              </a:r>
              <a:endParaRPr lang="en-US" altLang="zh-CN" b="1" i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15396" name="文本框 16420"/>
            <p:cNvSpPr txBox="1"/>
            <p:nvPr/>
          </p:nvSpPr>
          <p:spPr>
            <a:xfrm>
              <a:off x="3187" y="1164"/>
              <a:ext cx="191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h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a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=m                   h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a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=m   </a:t>
              </a:r>
              <a:endParaRPr lang="en-US" altLang="zh-CN" b="1" i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15397" name="文本框 16421"/>
            <p:cNvSpPr txBox="1"/>
            <p:nvPr/>
          </p:nvSpPr>
          <p:spPr>
            <a:xfrm>
              <a:off x="3162" y="1432"/>
              <a:ext cx="204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d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 =1.2m              d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 =1.2m</a:t>
              </a:r>
              <a:endParaRPr lang="en-US" altLang="zh-CN" b="1" i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15398" name="文本框 16422"/>
            <p:cNvSpPr txBox="1"/>
            <p:nvPr/>
          </p:nvSpPr>
          <p:spPr>
            <a:xfrm>
              <a:off x="3135" y="1700"/>
              <a:ext cx="235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d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a1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=m(q+2)          d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a1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=m(q+2) </a:t>
              </a:r>
              <a:endParaRPr lang="en-US" altLang="zh-CN" b="1" i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15399" name="文本框 16423"/>
            <p:cNvSpPr txBox="1"/>
            <p:nvPr/>
          </p:nvSpPr>
          <p:spPr>
            <a:xfrm>
              <a:off x="3118" y="1932"/>
              <a:ext cx="245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d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f1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=m(q-2.4)         d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f2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=m(q-2.4) </a:t>
              </a:r>
              <a:endParaRPr lang="en-US" altLang="zh-CN" b="1" i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15400" name="文本框 16424"/>
            <p:cNvSpPr txBox="1"/>
            <p:nvPr/>
          </p:nvSpPr>
          <p:spPr>
            <a:xfrm>
              <a:off x="3236" y="2199"/>
              <a:ext cx="125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p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a1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=p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t2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= p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x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=π m</a:t>
              </a:r>
              <a:endParaRPr lang="en-US" altLang="zh-CN" b="1" i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15401" name="文本框 16425"/>
            <p:cNvSpPr txBox="1"/>
            <p:nvPr/>
          </p:nvSpPr>
          <p:spPr>
            <a:xfrm>
              <a:off x="3224" y="2499"/>
              <a:ext cx="63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c=0.2 m</a:t>
              </a:r>
              <a:endParaRPr lang="en-US" altLang="zh-CN" b="1" i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15402" name="文本框 16426"/>
            <p:cNvSpPr txBox="1"/>
            <p:nvPr/>
          </p:nvSpPr>
          <p:spPr>
            <a:xfrm>
              <a:off x="3216" y="2759"/>
              <a:ext cx="226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a=0.5(d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1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 + d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2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) m=0.5m(q+z</a:t>
              </a:r>
              <a:r>
                <a:rPr lang="en-US" altLang="zh-CN" b="1" i="1" baseline="-25000">
                  <a:latin typeface="Times New Roman" panose="02020603050405020304" pitchFamily="2" charset="0"/>
                  <a:ea typeface="华文中宋" pitchFamily="2" charset="-122"/>
                </a:rPr>
                <a:t>2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)</a:t>
              </a:r>
              <a:endParaRPr lang="en-US" altLang="zh-CN" b="1" i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sp>
        <p:nvSpPr>
          <p:cNvPr id="5165" name="文本框 6189"/>
          <p:cNvSpPr txBox="1"/>
          <p:nvPr/>
        </p:nvSpPr>
        <p:spPr>
          <a:xfrm>
            <a:off x="1623060" y="97790"/>
            <a:ext cx="577088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蜗杆传动的主要参数和几何尺寸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388" grpId="0"/>
      <p:bldP spid="16389" grpId="0"/>
      <p:bldP spid="16390" grpId="0"/>
      <p:bldP spid="163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文本框 17410"/>
          <p:cNvSpPr txBox="1"/>
          <p:nvPr/>
        </p:nvSpPr>
        <p:spPr>
          <a:xfrm>
            <a:off x="133350" y="927100"/>
            <a:ext cx="695325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一、蜗杆传动的失效形式及材料选择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412" name="文本框 17411"/>
          <p:cNvSpPr txBox="1"/>
          <p:nvPr/>
        </p:nvSpPr>
        <p:spPr>
          <a:xfrm>
            <a:off x="407988" y="1460500"/>
            <a:ext cx="695325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主要失效形式：  胶合、点蚀、磨损。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413" name="文本框 17412"/>
          <p:cNvSpPr txBox="1"/>
          <p:nvPr/>
        </p:nvSpPr>
        <p:spPr>
          <a:xfrm>
            <a:off x="446088" y="2254250"/>
            <a:ext cx="12573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材料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414" name="矩形 17413"/>
          <p:cNvSpPr/>
          <p:nvPr/>
        </p:nvSpPr>
        <p:spPr>
          <a:xfrm>
            <a:off x="1517650" y="1911350"/>
            <a:ext cx="730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蜗轮齿圈采用青铜：减摩、耐磨性、抗胶合。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415" name="矩形 17414"/>
          <p:cNvSpPr/>
          <p:nvPr/>
        </p:nvSpPr>
        <p:spPr>
          <a:xfrm>
            <a:off x="1517650" y="2463800"/>
            <a:ext cx="76263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蜗杆采用碳素钢与合金钢：表面光洁、硬度高。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416" name="左大括号 17415"/>
          <p:cNvSpPr/>
          <p:nvPr/>
        </p:nvSpPr>
        <p:spPr>
          <a:xfrm>
            <a:off x="1333500" y="2063750"/>
            <a:ext cx="247650" cy="819150"/>
          </a:xfrm>
          <a:prstGeom prst="leftBrace">
            <a:avLst>
              <a:gd name="adj1" fmla="val 27502"/>
              <a:gd name="adj2" fmla="val 50000"/>
            </a:avLst>
          </a:pr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7" name="文本框 17416"/>
          <p:cNvSpPr txBox="1"/>
          <p:nvPr/>
        </p:nvSpPr>
        <p:spPr>
          <a:xfrm>
            <a:off x="484188" y="3079750"/>
            <a:ext cx="30099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材料牌号选择：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418" name="文本框 17417"/>
          <p:cNvSpPr txBox="1"/>
          <p:nvPr/>
        </p:nvSpPr>
        <p:spPr>
          <a:xfrm>
            <a:off x="465138" y="3575050"/>
            <a:ext cx="8640762" cy="7302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高速重载蜗杆：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20Cr,20CrMnTi(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渗碳淬火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56~62HRC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40Cr  42SiMn  45 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表面淬火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45~55HRC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7419" name="文本框 17418"/>
          <p:cNvSpPr txBox="1"/>
          <p:nvPr/>
        </p:nvSpPr>
        <p:spPr>
          <a:xfrm>
            <a:off x="465138" y="4546600"/>
            <a:ext cx="8640762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一般蜗杆：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40 45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钢调质处理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硬度为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220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~250HBS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7420" name="文本框 17419"/>
          <p:cNvSpPr txBox="1"/>
          <p:nvPr/>
        </p:nvSpPr>
        <p:spPr>
          <a:xfrm>
            <a:off x="465138" y="5041900"/>
            <a:ext cx="8678862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蜗轮材料： </a:t>
            </a:r>
            <a:r>
              <a:rPr lang="en-US" altLang="zh-CN" b="1" i="1">
                <a:latin typeface="华文中宋" pitchFamily="2" charset="-122"/>
                <a:ea typeface="华文中宋" pitchFamily="2" charset="-122"/>
              </a:rPr>
              <a:t>v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S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 &gt;12  m/s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时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→ ZCuSn10P1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锡青铜制造。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421" name="文本框 17420"/>
          <p:cNvSpPr txBox="1"/>
          <p:nvPr/>
        </p:nvSpPr>
        <p:spPr>
          <a:xfrm>
            <a:off x="2122488" y="5461000"/>
            <a:ext cx="6716712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en-US" altLang="zh-CN" b="1" i="1">
                <a:latin typeface="华文中宋" pitchFamily="2" charset="-122"/>
                <a:ea typeface="华文中宋" pitchFamily="2" charset="-122"/>
              </a:rPr>
              <a:t>v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S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 &lt;12  m/s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时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→ ZCuSn5Pb5Zn5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锡青铜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422" name="矩形 17421"/>
          <p:cNvSpPr/>
          <p:nvPr/>
        </p:nvSpPr>
        <p:spPr>
          <a:xfrm>
            <a:off x="2035175" y="5845175"/>
            <a:ext cx="65611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i="1">
                <a:latin typeface="华文中宋" pitchFamily="2" charset="-122"/>
                <a:ea typeface="华文中宋" pitchFamily="2" charset="-122"/>
              </a:rPr>
              <a:t>v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S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 ≤6  m/s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时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→ ZCuAl10Fe3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铝青铜。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423" name="矩形 17422"/>
          <p:cNvSpPr/>
          <p:nvPr/>
        </p:nvSpPr>
        <p:spPr>
          <a:xfrm>
            <a:off x="2035175" y="6264275"/>
            <a:ext cx="65611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i="1">
                <a:latin typeface="华文中宋" pitchFamily="2" charset="-122"/>
                <a:ea typeface="华文中宋" pitchFamily="2" charset="-122"/>
              </a:rPr>
              <a:t>v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S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 &lt;2   m/s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时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→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球墨铸铁、灰铸铁。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1623060" y="97790"/>
            <a:ext cx="577088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蜗杆传动的失效形式和材料结构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  <p:bldP spid="17414" grpId="0"/>
      <p:bldP spid="17415" grpId="0"/>
      <p:bldP spid="17417" grpId="0"/>
      <p:bldP spid="17418" grpId="0"/>
      <p:bldP spid="17419" grpId="0"/>
      <p:bldP spid="17420" grpId="0"/>
      <p:bldP spid="17421" grpId="0"/>
      <p:bldP spid="17422" grpId="0"/>
      <p:bldP spid="174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框 18433"/>
          <p:cNvSpPr txBox="1"/>
          <p:nvPr/>
        </p:nvSpPr>
        <p:spPr>
          <a:xfrm>
            <a:off x="209550" y="966470"/>
            <a:ext cx="481965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蜗杆蜗轮的结构</a:t>
            </a:r>
            <a:endParaRPr lang="zh-CN" altLang="en-US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8435" name="文本框 18434"/>
          <p:cNvSpPr txBox="1"/>
          <p:nvPr/>
        </p:nvSpPr>
        <p:spPr>
          <a:xfrm>
            <a:off x="388938" y="1557020"/>
            <a:ext cx="396240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蜗杆通常与轴制成一体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36" name="文本框 18435"/>
          <p:cNvSpPr txBox="1"/>
          <p:nvPr/>
        </p:nvSpPr>
        <p:spPr>
          <a:xfrm>
            <a:off x="1098550" y="5014595"/>
            <a:ext cx="4638675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z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=1</a:t>
            </a:r>
            <a:r>
              <a:rPr lang="zh-CN" altLang="en-US" sz="2800" b="1">
                <a:latin typeface="Times New Roman" panose="02020603050405020304" pitchFamily="2" charset="0"/>
                <a:ea typeface="宋体" panose="02010600030101010101" pitchFamily="2" charset="-122"/>
              </a:rPr>
              <a:t>或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Times New Roman" panose="02020603050405020304" pitchFamily="2" charset="0"/>
                <a:ea typeface="宋体" panose="02010600030101010101" pitchFamily="2" charset="-122"/>
              </a:rPr>
              <a:t>时：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 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≥(11+0.06z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)m</a:t>
            </a:r>
            <a:endParaRPr lang="en-US" altLang="zh-CN" sz="28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7" name="文本框 18436"/>
          <p:cNvSpPr txBox="1"/>
          <p:nvPr/>
        </p:nvSpPr>
        <p:spPr>
          <a:xfrm>
            <a:off x="1155700" y="5600383"/>
            <a:ext cx="4427538" cy="4270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z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= 4</a:t>
            </a:r>
            <a:r>
              <a:rPr lang="zh-CN" altLang="en-US" sz="2800" b="1">
                <a:latin typeface="Times New Roman" panose="02020603050405020304" pitchFamily="2" charset="0"/>
                <a:ea typeface="宋体" panose="02010600030101010101" pitchFamily="2" charset="-122"/>
              </a:rPr>
              <a:t>时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:  b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≥ (12.5+0.09z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)m</a:t>
            </a:r>
            <a:endParaRPr lang="en-US" altLang="zh-CN" sz="28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8438" name="组合 18437"/>
          <p:cNvGrpSpPr/>
          <p:nvPr/>
        </p:nvGrpSpPr>
        <p:grpSpPr>
          <a:xfrm>
            <a:off x="495300" y="2271395"/>
            <a:ext cx="8420100" cy="1317625"/>
            <a:chOff x="0" y="0"/>
            <a:chExt cx="5304" cy="830"/>
          </a:xfrm>
        </p:grpSpPr>
        <p:sp>
          <p:nvSpPr>
            <p:cNvPr id="17414" name="任意多边形 18438"/>
            <p:cNvSpPr/>
            <p:nvPr/>
          </p:nvSpPr>
          <p:spPr>
            <a:xfrm>
              <a:off x="326" y="10"/>
              <a:ext cx="4693" cy="810"/>
            </a:xfrm>
            <a:custGeom>
              <a:avLst/>
              <a:gdLst/>
              <a:ahLst/>
              <a:cxnLst/>
              <a:pathLst>
                <a:path w="4693" h="810">
                  <a:moveTo>
                    <a:pt x="2" y="221"/>
                  </a:moveTo>
                  <a:lnTo>
                    <a:pt x="277" y="221"/>
                  </a:lnTo>
                  <a:lnTo>
                    <a:pt x="277" y="112"/>
                  </a:lnTo>
                  <a:lnTo>
                    <a:pt x="356" y="114"/>
                  </a:lnTo>
                  <a:lnTo>
                    <a:pt x="469" y="202"/>
                  </a:lnTo>
                  <a:lnTo>
                    <a:pt x="1023" y="198"/>
                  </a:lnTo>
                  <a:lnTo>
                    <a:pt x="1162" y="0"/>
                  </a:lnTo>
                  <a:lnTo>
                    <a:pt x="1636" y="0"/>
                  </a:lnTo>
                  <a:lnTo>
                    <a:pt x="1628" y="118"/>
                  </a:lnTo>
                  <a:lnTo>
                    <a:pt x="1679" y="234"/>
                  </a:lnTo>
                  <a:lnTo>
                    <a:pt x="1736" y="291"/>
                  </a:lnTo>
                  <a:lnTo>
                    <a:pt x="1832" y="304"/>
                  </a:lnTo>
                  <a:lnTo>
                    <a:pt x="1896" y="285"/>
                  </a:lnTo>
                  <a:lnTo>
                    <a:pt x="1973" y="291"/>
                  </a:lnTo>
                  <a:lnTo>
                    <a:pt x="2063" y="195"/>
                  </a:lnTo>
                  <a:lnTo>
                    <a:pt x="2120" y="112"/>
                  </a:lnTo>
                  <a:lnTo>
                    <a:pt x="2120" y="10"/>
                  </a:lnTo>
                  <a:lnTo>
                    <a:pt x="2356" y="13"/>
                  </a:lnTo>
                  <a:lnTo>
                    <a:pt x="2485" y="208"/>
                  </a:lnTo>
                  <a:lnTo>
                    <a:pt x="3016" y="208"/>
                  </a:lnTo>
                  <a:lnTo>
                    <a:pt x="3080" y="144"/>
                  </a:lnTo>
                  <a:lnTo>
                    <a:pt x="3221" y="147"/>
                  </a:lnTo>
                  <a:lnTo>
                    <a:pt x="3221" y="219"/>
                  </a:lnTo>
                  <a:lnTo>
                    <a:pt x="3516" y="221"/>
                  </a:lnTo>
                  <a:lnTo>
                    <a:pt x="3516" y="266"/>
                  </a:lnTo>
                  <a:lnTo>
                    <a:pt x="3997" y="266"/>
                  </a:lnTo>
                  <a:lnTo>
                    <a:pt x="3997" y="309"/>
                  </a:lnTo>
                  <a:lnTo>
                    <a:pt x="4648" y="309"/>
                  </a:lnTo>
                  <a:lnTo>
                    <a:pt x="4693" y="349"/>
                  </a:lnTo>
                  <a:lnTo>
                    <a:pt x="4693" y="502"/>
                  </a:lnTo>
                  <a:lnTo>
                    <a:pt x="4648" y="534"/>
                  </a:lnTo>
                  <a:lnTo>
                    <a:pt x="3989" y="534"/>
                  </a:lnTo>
                  <a:lnTo>
                    <a:pt x="3989" y="573"/>
                  </a:lnTo>
                  <a:lnTo>
                    <a:pt x="3519" y="565"/>
                  </a:lnTo>
                  <a:lnTo>
                    <a:pt x="3519" y="610"/>
                  </a:lnTo>
                  <a:lnTo>
                    <a:pt x="3223" y="611"/>
                  </a:lnTo>
                  <a:lnTo>
                    <a:pt x="3218" y="691"/>
                  </a:lnTo>
                  <a:lnTo>
                    <a:pt x="3111" y="686"/>
                  </a:lnTo>
                  <a:cubicBezTo>
                    <a:pt x="3091" y="680"/>
                    <a:pt x="3095" y="675"/>
                    <a:pt x="3088" y="670"/>
                  </a:cubicBezTo>
                  <a:cubicBezTo>
                    <a:pt x="3081" y="665"/>
                    <a:pt x="3076" y="662"/>
                    <a:pt x="3068" y="656"/>
                  </a:cubicBezTo>
                  <a:cubicBezTo>
                    <a:pt x="3060" y="650"/>
                    <a:pt x="3052" y="639"/>
                    <a:pt x="3037" y="634"/>
                  </a:cubicBezTo>
                  <a:cubicBezTo>
                    <a:pt x="3022" y="629"/>
                    <a:pt x="3070" y="627"/>
                    <a:pt x="2976" y="624"/>
                  </a:cubicBezTo>
                  <a:lnTo>
                    <a:pt x="2472" y="616"/>
                  </a:lnTo>
                  <a:lnTo>
                    <a:pt x="2332" y="810"/>
                  </a:lnTo>
                  <a:lnTo>
                    <a:pt x="1141" y="808"/>
                  </a:lnTo>
                  <a:lnTo>
                    <a:pt x="1018" y="590"/>
                  </a:lnTo>
                  <a:lnTo>
                    <a:pt x="460" y="594"/>
                  </a:lnTo>
                  <a:lnTo>
                    <a:pt x="360" y="688"/>
                  </a:lnTo>
                  <a:lnTo>
                    <a:pt x="268" y="690"/>
                  </a:lnTo>
                  <a:lnTo>
                    <a:pt x="266" y="579"/>
                  </a:lnTo>
                  <a:lnTo>
                    <a:pt x="0" y="579"/>
                  </a:lnTo>
                  <a:lnTo>
                    <a:pt x="2" y="221"/>
                  </a:lnTo>
                  <a:close/>
                </a:path>
              </a:pathLst>
            </a:custGeom>
            <a:gradFill rotWithShape="0">
              <a:gsLst>
                <a:gs pos="0">
                  <a:srgbClr val="6E6000"/>
                </a:gs>
                <a:gs pos="50000">
                  <a:srgbClr val="EECF00"/>
                </a:gs>
                <a:gs pos="100000">
                  <a:srgbClr val="6E60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7415" name="组合 18439"/>
            <p:cNvGrpSpPr/>
            <p:nvPr/>
          </p:nvGrpSpPr>
          <p:grpSpPr>
            <a:xfrm>
              <a:off x="0" y="0"/>
              <a:ext cx="5304" cy="830"/>
              <a:chOff x="0" y="0"/>
              <a:chExt cx="5304" cy="830"/>
            </a:xfrm>
          </p:grpSpPr>
          <p:grpSp>
            <p:nvGrpSpPr>
              <p:cNvPr id="17416" name="组合 18440"/>
              <p:cNvGrpSpPr/>
              <p:nvPr/>
            </p:nvGrpSpPr>
            <p:grpSpPr>
              <a:xfrm>
                <a:off x="1949" y="0"/>
                <a:ext cx="496" cy="308"/>
                <a:chOff x="0" y="0"/>
                <a:chExt cx="323" cy="278"/>
              </a:xfrm>
            </p:grpSpPr>
            <p:sp>
              <p:nvSpPr>
                <p:cNvPr id="17417" name="任意多边形 18441"/>
                <p:cNvSpPr/>
                <p:nvPr/>
              </p:nvSpPr>
              <p:spPr>
                <a:xfrm>
                  <a:off x="3" y="0"/>
                  <a:ext cx="320" cy="278"/>
                </a:xfrm>
                <a:custGeom>
                  <a:avLst/>
                  <a:gdLst/>
                  <a:ahLst/>
                  <a:cxnLst/>
                  <a:pathLst>
                    <a:path w="320" h="278">
                      <a:moveTo>
                        <a:pt x="8" y="0"/>
                      </a:moveTo>
                      <a:cubicBezTo>
                        <a:pt x="5" y="31"/>
                        <a:pt x="2" y="63"/>
                        <a:pt x="2" y="90"/>
                      </a:cubicBezTo>
                      <a:cubicBezTo>
                        <a:pt x="2" y="117"/>
                        <a:pt x="0" y="136"/>
                        <a:pt x="8" y="162"/>
                      </a:cubicBezTo>
                      <a:cubicBezTo>
                        <a:pt x="16" y="188"/>
                        <a:pt x="32" y="227"/>
                        <a:pt x="50" y="246"/>
                      </a:cubicBezTo>
                      <a:cubicBezTo>
                        <a:pt x="68" y="265"/>
                        <a:pt x="97" y="274"/>
                        <a:pt x="116" y="276"/>
                      </a:cubicBezTo>
                      <a:cubicBezTo>
                        <a:pt x="135" y="278"/>
                        <a:pt x="147" y="259"/>
                        <a:pt x="164" y="258"/>
                      </a:cubicBezTo>
                      <a:cubicBezTo>
                        <a:pt x="181" y="257"/>
                        <a:pt x="201" y="278"/>
                        <a:pt x="218" y="270"/>
                      </a:cubicBezTo>
                      <a:cubicBezTo>
                        <a:pt x="235" y="262"/>
                        <a:pt x="255" y="227"/>
                        <a:pt x="266" y="210"/>
                      </a:cubicBezTo>
                      <a:cubicBezTo>
                        <a:pt x="277" y="193"/>
                        <a:pt x="276" y="187"/>
                        <a:pt x="284" y="168"/>
                      </a:cubicBezTo>
                      <a:cubicBezTo>
                        <a:pt x="292" y="149"/>
                        <a:pt x="309" y="121"/>
                        <a:pt x="314" y="96"/>
                      </a:cubicBezTo>
                      <a:cubicBezTo>
                        <a:pt x="319" y="71"/>
                        <a:pt x="320" y="31"/>
                        <a:pt x="314" y="1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7418" name="直接连接符 18442"/>
                <p:cNvSpPr/>
                <p:nvPr/>
              </p:nvSpPr>
              <p:spPr>
                <a:xfrm flipH="1">
                  <a:off x="7" y="64"/>
                  <a:ext cx="25" cy="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19" name="直接连接符 18443"/>
                <p:cNvSpPr/>
                <p:nvPr/>
              </p:nvSpPr>
              <p:spPr>
                <a:xfrm flipH="1">
                  <a:off x="0" y="101"/>
                  <a:ext cx="49" cy="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0" name="直接连接符 18444"/>
                <p:cNvSpPr/>
                <p:nvPr/>
              </p:nvSpPr>
              <p:spPr>
                <a:xfrm flipH="1">
                  <a:off x="13" y="140"/>
                  <a:ext cx="53" cy="3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1" name="直接连接符 18445"/>
                <p:cNvSpPr/>
                <p:nvPr/>
              </p:nvSpPr>
              <p:spPr>
                <a:xfrm flipH="1">
                  <a:off x="135" y="10"/>
                  <a:ext cx="46" cy="3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2" name="直接连接符 18446"/>
                <p:cNvSpPr/>
                <p:nvPr/>
              </p:nvSpPr>
              <p:spPr>
                <a:xfrm flipH="1">
                  <a:off x="32" y="100"/>
                  <a:ext cx="170" cy="12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3" name="直接连接符 18447"/>
                <p:cNvSpPr/>
                <p:nvPr/>
              </p:nvSpPr>
              <p:spPr>
                <a:xfrm flipH="1">
                  <a:off x="57" y="137"/>
                  <a:ext cx="158" cy="12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4" name="直接连接符 18448"/>
                <p:cNvSpPr/>
                <p:nvPr/>
              </p:nvSpPr>
              <p:spPr>
                <a:xfrm flipH="1">
                  <a:off x="103" y="111"/>
                  <a:ext cx="208" cy="16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5" name="直接连接符 18449"/>
                <p:cNvSpPr/>
                <p:nvPr/>
              </p:nvSpPr>
              <p:spPr>
                <a:xfrm flipH="1">
                  <a:off x="122" y="55"/>
                  <a:ext cx="70" cy="4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6" name="直接连接符 18450"/>
                <p:cNvSpPr/>
                <p:nvPr/>
              </p:nvSpPr>
              <p:spPr>
                <a:xfrm flipH="1">
                  <a:off x="277" y="58"/>
                  <a:ext cx="46" cy="3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7" name="直接连接符 18451"/>
                <p:cNvSpPr/>
                <p:nvPr/>
              </p:nvSpPr>
              <p:spPr>
                <a:xfrm flipH="1">
                  <a:off x="175" y="172"/>
                  <a:ext cx="109" cy="8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428" name="直接连接符 18452"/>
              <p:cNvSpPr/>
              <p:nvPr/>
            </p:nvSpPr>
            <p:spPr>
              <a:xfrm>
                <a:off x="324" y="233"/>
                <a:ext cx="0" cy="3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9" name="直接连接符 18453"/>
              <p:cNvSpPr/>
              <p:nvPr/>
            </p:nvSpPr>
            <p:spPr>
              <a:xfrm>
                <a:off x="316" y="226"/>
                <a:ext cx="27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0" name="直接连接符 18454"/>
              <p:cNvSpPr/>
              <p:nvPr/>
            </p:nvSpPr>
            <p:spPr>
              <a:xfrm flipH="1">
                <a:off x="685" y="600"/>
                <a:ext cx="116" cy="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1" name="直接连接符 18455"/>
              <p:cNvSpPr/>
              <p:nvPr/>
            </p:nvSpPr>
            <p:spPr>
              <a:xfrm>
                <a:off x="685" y="124"/>
                <a:ext cx="119" cy="8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2" name="直接连接符 18456"/>
              <p:cNvSpPr/>
              <p:nvPr/>
            </p:nvSpPr>
            <p:spPr>
              <a:xfrm>
                <a:off x="786" y="206"/>
                <a:ext cx="0" cy="4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3" name="直接连接符 18457"/>
              <p:cNvSpPr/>
              <p:nvPr/>
            </p:nvSpPr>
            <p:spPr>
              <a:xfrm flipV="1">
                <a:off x="316" y="589"/>
                <a:ext cx="284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4" name="直接连接符 18458"/>
              <p:cNvSpPr/>
              <p:nvPr/>
            </p:nvSpPr>
            <p:spPr>
              <a:xfrm flipV="1">
                <a:off x="795" y="205"/>
                <a:ext cx="553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5" name="直接连接符 18459"/>
              <p:cNvSpPr/>
              <p:nvPr/>
            </p:nvSpPr>
            <p:spPr>
              <a:xfrm>
                <a:off x="795" y="606"/>
                <a:ext cx="55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6" name="直接连接符 18460"/>
              <p:cNvSpPr/>
              <p:nvPr/>
            </p:nvSpPr>
            <p:spPr>
              <a:xfrm>
                <a:off x="1348" y="193"/>
                <a:ext cx="0" cy="41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7" name="直接连接符 18461"/>
              <p:cNvSpPr/>
              <p:nvPr/>
            </p:nvSpPr>
            <p:spPr>
              <a:xfrm flipH="1">
                <a:off x="1342" y="0"/>
                <a:ext cx="144" cy="20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8" name="直接连接符 18462"/>
              <p:cNvSpPr/>
              <p:nvPr/>
            </p:nvSpPr>
            <p:spPr>
              <a:xfrm>
                <a:off x="1339" y="599"/>
                <a:ext cx="129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9" name="直接连接符 18463"/>
              <p:cNvSpPr/>
              <p:nvPr/>
            </p:nvSpPr>
            <p:spPr>
              <a:xfrm>
                <a:off x="1459" y="819"/>
                <a:ext cx="12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0" name="直接连接符 18464"/>
              <p:cNvSpPr/>
              <p:nvPr/>
            </p:nvSpPr>
            <p:spPr>
              <a:xfrm flipH="1">
                <a:off x="2664" y="619"/>
                <a:ext cx="140" cy="20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1" name="直接连接符 18465"/>
              <p:cNvSpPr/>
              <p:nvPr/>
            </p:nvSpPr>
            <p:spPr>
              <a:xfrm flipH="1">
                <a:off x="2666" y="9"/>
                <a:ext cx="0" cy="82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2" name="直接连接符 18466"/>
              <p:cNvSpPr/>
              <p:nvPr/>
            </p:nvSpPr>
            <p:spPr>
              <a:xfrm>
                <a:off x="1477" y="7"/>
                <a:ext cx="4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3" name="直接连接符 18467"/>
              <p:cNvSpPr/>
              <p:nvPr/>
            </p:nvSpPr>
            <p:spPr>
              <a:xfrm>
                <a:off x="2429" y="14"/>
                <a:ext cx="26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4" name="直接连接符 18468"/>
              <p:cNvSpPr/>
              <p:nvPr/>
            </p:nvSpPr>
            <p:spPr>
              <a:xfrm>
                <a:off x="1477" y="11"/>
                <a:ext cx="0" cy="8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5" name="直接连接符 18469"/>
              <p:cNvSpPr/>
              <p:nvPr/>
            </p:nvSpPr>
            <p:spPr>
              <a:xfrm>
                <a:off x="2684" y="13"/>
                <a:ext cx="138" cy="20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6" name="直接连接符 18470"/>
              <p:cNvSpPr/>
              <p:nvPr/>
            </p:nvSpPr>
            <p:spPr>
              <a:xfrm flipV="1">
                <a:off x="3339" y="147"/>
                <a:ext cx="93" cy="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7" name="直接连接符 18471"/>
              <p:cNvSpPr/>
              <p:nvPr/>
            </p:nvSpPr>
            <p:spPr>
              <a:xfrm>
                <a:off x="3336" y="632"/>
                <a:ext cx="111" cy="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8" name="直接连接符 18472"/>
              <p:cNvSpPr/>
              <p:nvPr/>
            </p:nvSpPr>
            <p:spPr>
              <a:xfrm>
                <a:off x="4327" y="550"/>
                <a:ext cx="3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9" name="直接连接符 18473"/>
              <p:cNvSpPr/>
              <p:nvPr/>
            </p:nvSpPr>
            <p:spPr>
              <a:xfrm>
                <a:off x="4323" y="313"/>
                <a:ext cx="64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0" name="直接连接符 18474"/>
              <p:cNvSpPr/>
              <p:nvPr/>
            </p:nvSpPr>
            <p:spPr>
              <a:xfrm>
                <a:off x="4969" y="304"/>
                <a:ext cx="0" cy="2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1" name="直接连接符 18475"/>
              <p:cNvSpPr/>
              <p:nvPr/>
            </p:nvSpPr>
            <p:spPr>
              <a:xfrm>
                <a:off x="4671" y="550"/>
                <a:ext cx="30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2" name="直接连接符 18476"/>
              <p:cNvSpPr/>
              <p:nvPr/>
            </p:nvSpPr>
            <p:spPr>
              <a:xfrm>
                <a:off x="4978" y="310"/>
                <a:ext cx="52" cy="4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3" name="直接连接符 18477"/>
              <p:cNvSpPr/>
              <p:nvPr/>
            </p:nvSpPr>
            <p:spPr>
              <a:xfrm flipV="1">
                <a:off x="4966" y="518"/>
                <a:ext cx="60" cy="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4" name="直接连接符 18478"/>
              <p:cNvSpPr/>
              <p:nvPr/>
            </p:nvSpPr>
            <p:spPr>
              <a:xfrm>
                <a:off x="1209" y="767"/>
                <a:ext cx="1683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5" name="直接连接符 18479"/>
              <p:cNvSpPr/>
              <p:nvPr/>
            </p:nvSpPr>
            <p:spPr>
              <a:xfrm flipV="1">
                <a:off x="1228" y="57"/>
                <a:ext cx="1657" cy="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6" name="矩形 18480"/>
              <p:cNvSpPr/>
              <p:nvPr/>
            </p:nvSpPr>
            <p:spPr>
              <a:xfrm>
                <a:off x="2806" y="209"/>
                <a:ext cx="531" cy="42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7" name="矩形 18481"/>
              <p:cNvSpPr/>
              <p:nvPr/>
            </p:nvSpPr>
            <p:spPr>
              <a:xfrm>
                <a:off x="3440" y="147"/>
                <a:ext cx="113" cy="55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8" name="矩形 18482"/>
              <p:cNvSpPr/>
              <p:nvPr/>
            </p:nvSpPr>
            <p:spPr>
              <a:xfrm>
                <a:off x="3555" y="224"/>
                <a:ext cx="295" cy="4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9" name="矩形 18483"/>
              <p:cNvSpPr/>
              <p:nvPr/>
            </p:nvSpPr>
            <p:spPr>
              <a:xfrm>
                <a:off x="3853" y="270"/>
                <a:ext cx="471" cy="30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60" name="直接连接符 18484"/>
              <p:cNvSpPr/>
              <p:nvPr/>
            </p:nvSpPr>
            <p:spPr>
              <a:xfrm>
                <a:off x="0" y="425"/>
                <a:ext cx="530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61" name="直接连接符 18485"/>
              <p:cNvSpPr/>
              <p:nvPr/>
            </p:nvSpPr>
            <p:spPr>
              <a:xfrm>
                <a:off x="5026" y="344"/>
                <a:ext cx="0" cy="1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62" name="矩形 18486"/>
              <p:cNvSpPr/>
              <p:nvPr/>
            </p:nvSpPr>
            <p:spPr>
              <a:xfrm>
                <a:off x="599" y="121"/>
                <a:ext cx="92" cy="57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7463" name="组合 18487"/>
              <p:cNvGrpSpPr/>
              <p:nvPr/>
            </p:nvGrpSpPr>
            <p:grpSpPr>
              <a:xfrm>
                <a:off x="4441" y="377"/>
                <a:ext cx="425" cy="93"/>
                <a:chOff x="0" y="0"/>
                <a:chExt cx="403" cy="145"/>
              </a:xfrm>
            </p:grpSpPr>
            <p:sp>
              <p:nvSpPr>
                <p:cNvPr id="17464" name="直接连接符 18488"/>
                <p:cNvSpPr/>
                <p:nvPr/>
              </p:nvSpPr>
              <p:spPr>
                <a:xfrm>
                  <a:off x="58" y="0"/>
                  <a:ext cx="28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5" name="直接连接符 18489"/>
                <p:cNvSpPr/>
                <p:nvPr/>
              </p:nvSpPr>
              <p:spPr>
                <a:xfrm>
                  <a:off x="58" y="143"/>
                  <a:ext cx="291" cy="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6" name="任意多边形 18490"/>
                <p:cNvSpPr/>
                <p:nvPr/>
              </p:nvSpPr>
              <p:spPr>
                <a:xfrm>
                  <a:off x="336" y="0"/>
                  <a:ext cx="66" cy="74"/>
                </a:xfrm>
                <a:custGeom>
                  <a:avLst/>
                  <a:gdLst/>
                  <a:ahLst/>
                  <a:cxnLst>
                    <a:cxn ang="270">
                      <a:pos x="0" y="0"/>
                    </a:cxn>
                    <a:cxn ang="90">
                      <a:pos x="21565" y="22816"/>
                    </a:cxn>
                    <a:cxn ang="90">
                      <a:pos x="0" y="21600"/>
                    </a:cxn>
                  </a:cxnLst>
                  <a:pathLst>
                    <a:path w="21600" h="22816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  <a:cubicBezTo>
                        <a:pt x="21600" y="22010"/>
                        <a:pt x="21589" y="22417"/>
                        <a:pt x="21566" y="22817"/>
                      </a:cubicBezTo>
                    </a:path>
                    <a:path w="21600" h="22816" stroke="0">
                      <a:moveTo>
                        <a:pt x="21565" y="22816"/>
                      </a:moveTo>
                      <a:cubicBezTo>
                        <a:pt x="21882" y="11450"/>
                        <a:pt x="26589" y="2434"/>
                        <a:pt x="32348" y="2434"/>
                      </a:cubicBezTo>
                      <a:cubicBezTo>
                        <a:pt x="38313" y="2434"/>
                        <a:pt x="43148" y="12105"/>
                        <a:pt x="43148" y="24034"/>
                      </a:cubicBezTo>
                      <a:cubicBezTo>
                        <a:pt x="43148" y="26425"/>
                        <a:pt x="42954" y="28724"/>
                        <a:pt x="42596" y="3087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7467" name="任意多边形 18491"/>
                <p:cNvSpPr/>
                <p:nvPr/>
              </p:nvSpPr>
              <p:spPr>
                <a:xfrm rot="-10800000" flipH="1">
                  <a:off x="344" y="70"/>
                  <a:ext cx="59" cy="75"/>
                </a:xfrm>
                <a:custGeom>
                  <a:avLst/>
                  <a:gdLst/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21600" y="21600"/>
                      </a:moveTo>
                      <a:cubicBezTo>
                        <a:pt x="21600" y="9671"/>
                        <a:pt x="26435" y="0"/>
                        <a:pt x="32400" y="0"/>
                      </a:cubicBezTo>
                      <a:cubicBezTo>
                        <a:pt x="38365" y="0"/>
                        <a:pt x="43200" y="9671"/>
                        <a:pt x="43200" y="21600"/>
                      </a:cubicBezTo>
                      <a:cubicBezTo>
                        <a:pt x="43200" y="23991"/>
                        <a:pt x="43006" y="26290"/>
                        <a:pt x="42648" y="2843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7468" name="任意多边形 18492"/>
                <p:cNvSpPr/>
                <p:nvPr/>
              </p:nvSpPr>
              <p:spPr>
                <a:xfrm rot="-140726" flipH="1">
                  <a:off x="1" y="1"/>
                  <a:ext cx="59" cy="75"/>
                </a:xfrm>
                <a:custGeom>
                  <a:avLst/>
                  <a:gdLst/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21600" y="21600"/>
                      </a:moveTo>
                      <a:cubicBezTo>
                        <a:pt x="21600" y="9671"/>
                        <a:pt x="26435" y="0"/>
                        <a:pt x="32400" y="0"/>
                      </a:cubicBezTo>
                      <a:cubicBezTo>
                        <a:pt x="38365" y="0"/>
                        <a:pt x="43200" y="9671"/>
                        <a:pt x="43200" y="21600"/>
                      </a:cubicBezTo>
                      <a:cubicBezTo>
                        <a:pt x="43200" y="23991"/>
                        <a:pt x="43006" y="26290"/>
                        <a:pt x="42648" y="2843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7469" name="任意多边形 18493"/>
                <p:cNvSpPr/>
                <p:nvPr/>
              </p:nvSpPr>
              <p:spPr>
                <a:xfrm rot="-10500034">
                  <a:off x="0" y="68"/>
                  <a:ext cx="64" cy="72"/>
                </a:xfrm>
                <a:custGeom>
                  <a:avLst/>
                  <a:gdLst/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pathLst>
                    <a:path w="21600" h="21600" fill="none">
                      <a:moveTo>
                        <a:pt x="0" y="0"/>
                      </a:moveTo>
                      <a:cubicBezTo>
                        <a:pt x="11929" y="0"/>
                        <a:pt x="21600" y="9671"/>
                        <a:pt x="21600" y="21600"/>
                      </a:cubicBezTo>
                    </a:path>
                    <a:path w="21600" h="21600" stroke="0">
                      <a:moveTo>
                        <a:pt x="21600" y="21600"/>
                      </a:moveTo>
                      <a:cubicBezTo>
                        <a:pt x="21600" y="9671"/>
                        <a:pt x="26435" y="0"/>
                        <a:pt x="32400" y="0"/>
                      </a:cubicBezTo>
                      <a:cubicBezTo>
                        <a:pt x="38365" y="0"/>
                        <a:pt x="43200" y="9671"/>
                        <a:pt x="43200" y="21600"/>
                      </a:cubicBezTo>
                      <a:cubicBezTo>
                        <a:pt x="43200" y="23991"/>
                        <a:pt x="43006" y="26290"/>
                        <a:pt x="42648" y="2843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7470" name="任意多边形 18494"/>
              <p:cNvSpPr/>
              <p:nvPr/>
            </p:nvSpPr>
            <p:spPr>
              <a:xfrm>
                <a:off x="1963" y="7"/>
                <a:ext cx="479" cy="171"/>
              </a:xfrm>
              <a:custGeom>
                <a:avLst/>
                <a:gdLst/>
                <a:ahLst/>
                <a:cxnLst/>
                <a:pathLst>
                  <a:path w="312" h="154">
                    <a:moveTo>
                      <a:pt x="0" y="0"/>
                    </a:moveTo>
                    <a:lnTo>
                      <a:pt x="21" y="0"/>
                    </a:lnTo>
                    <a:lnTo>
                      <a:pt x="58" y="154"/>
                    </a:lnTo>
                    <a:lnTo>
                      <a:pt x="93" y="154"/>
                    </a:lnTo>
                    <a:lnTo>
                      <a:pt x="130" y="2"/>
                    </a:lnTo>
                    <a:lnTo>
                      <a:pt x="176" y="2"/>
                    </a:lnTo>
                    <a:lnTo>
                      <a:pt x="214" y="150"/>
                    </a:lnTo>
                    <a:lnTo>
                      <a:pt x="246" y="150"/>
                    </a:lnTo>
                    <a:lnTo>
                      <a:pt x="286" y="4"/>
                    </a:lnTo>
                    <a:lnTo>
                      <a:pt x="312" y="4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18496" name="组合 18495"/>
          <p:cNvGrpSpPr/>
          <p:nvPr/>
        </p:nvGrpSpPr>
        <p:grpSpPr>
          <a:xfrm>
            <a:off x="2820988" y="3558858"/>
            <a:ext cx="1901825" cy="635000"/>
            <a:chOff x="0" y="0"/>
            <a:chExt cx="1198" cy="400"/>
          </a:xfrm>
        </p:grpSpPr>
        <p:sp>
          <p:nvSpPr>
            <p:cNvPr id="17472" name="直接连接符 18496"/>
            <p:cNvSpPr/>
            <p:nvPr/>
          </p:nvSpPr>
          <p:spPr>
            <a:xfrm>
              <a:off x="0" y="0"/>
              <a:ext cx="0" cy="40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73" name="直接连接符 18497"/>
            <p:cNvSpPr/>
            <p:nvPr/>
          </p:nvSpPr>
          <p:spPr>
            <a:xfrm>
              <a:off x="1198" y="0"/>
              <a:ext cx="0" cy="387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74" name="直接连接符 18498"/>
            <p:cNvSpPr/>
            <p:nvPr/>
          </p:nvSpPr>
          <p:spPr>
            <a:xfrm>
              <a:off x="0" y="330"/>
              <a:ext cx="1198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75" name="矩形 18499"/>
            <p:cNvSpPr/>
            <p:nvPr/>
          </p:nvSpPr>
          <p:spPr>
            <a:xfrm>
              <a:off x="427" y="15"/>
              <a:ext cx="3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800" b="1">
                  <a:latin typeface="Times New Roman" panose="02020603050405020304" pitchFamily="2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501" name="矩形 18500"/>
          <p:cNvSpPr/>
          <p:nvPr/>
        </p:nvSpPr>
        <p:spPr>
          <a:xfrm>
            <a:off x="4133850" y="1499870"/>
            <a:ext cx="17922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zh-CN" altLang="en-US" sz="2800" b="1">
                <a:latin typeface="Times New Roman" panose="02020603050405020304" pitchFamily="2" charset="0"/>
                <a:ea typeface="宋体" panose="02010600030101010101" pitchFamily="2" charset="-122"/>
              </a:rPr>
              <a:t>蜗杆轴</a:t>
            </a:r>
            <a:endParaRPr lang="zh-CN" altLang="en-US" sz="28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502" name="矩形 18501"/>
          <p:cNvSpPr/>
          <p:nvPr/>
        </p:nvSpPr>
        <p:spPr>
          <a:xfrm>
            <a:off x="350838" y="4330383"/>
            <a:ext cx="385603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蜗杆长度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的确定：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1623060" y="97790"/>
            <a:ext cx="577088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蜗杆传动的失效形式和材料结构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7" grpId="0"/>
      <p:bldP spid="18501" grpId="0"/>
      <p:bldP spid="185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8" name="组合 19457"/>
          <p:cNvGrpSpPr/>
          <p:nvPr/>
        </p:nvGrpSpPr>
        <p:grpSpPr>
          <a:xfrm>
            <a:off x="5102225" y="938213"/>
            <a:ext cx="1196975" cy="2071687"/>
            <a:chOff x="0" y="0"/>
            <a:chExt cx="754" cy="1305"/>
          </a:xfrm>
        </p:grpSpPr>
        <p:grpSp>
          <p:nvGrpSpPr>
            <p:cNvPr id="18434" name="组合 19458"/>
            <p:cNvGrpSpPr/>
            <p:nvPr/>
          </p:nvGrpSpPr>
          <p:grpSpPr>
            <a:xfrm>
              <a:off x="0" y="0"/>
              <a:ext cx="754" cy="1195"/>
              <a:chOff x="0" y="0"/>
              <a:chExt cx="754" cy="1195"/>
            </a:xfrm>
          </p:grpSpPr>
          <p:grpSp>
            <p:nvGrpSpPr>
              <p:cNvPr id="18435" name="组合 19459"/>
              <p:cNvGrpSpPr/>
              <p:nvPr/>
            </p:nvGrpSpPr>
            <p:grpSpPr>
              <a:xfrm>
                <a:off x="0" y="0"/>
                <a:ext cx="749" cy="1195"/>
                <a:chOff x="0" y="0"/>
                <a:chExt cx="749" cy="1195"/>
              </a:xfrm>
            </p:grpSpPr>
            <p:grpSp>
              <p:nvGrpSpPr>
                <p:cNvPr id="18436" name="组合 19460"/>
                <p:cNvGrpSpPr/>
                <p:nvPr/>
              </p:nvGrpSpPr>
              <p:grpSpPr>
                <a:xfrm>
                  <a:off x="68" y="0"/>
                  <a:ext cx="625" cy="265"/>
                  <a:chOff x="0" y="0"/>
                  <a:chExt cx="625" cy="265"/>
                </a:xfrm>
              </p:grpSpPr>
              <p:sp>
                <p:nvSpPr>
                  <p:cNvPr id="18437" name="任意多边形 19461"/>
                  <p:cNvSpPr/>
                  <p:nvPr/>
                </p:nvSpPr>
                <p:spPr>
                  <a:xfrm>
                    <a:off x="0" y="70"/>
                    <a:ext cx="625" cy="195"/>
                  </a:xfrm>
                  <a:custGeom>
                    <a:avLst/>
                    <a:gdLst/>
                    <a:ahLst/>
                    <a:cxnLst/>
                    <a:pathLst>
                      <a:path w="625" h="195">
                        <a:moveTo>
                          <a:pt x="0" y="61"/>
                        </a:moveTo>
                        <a:lnTo>
                          <a:pt x="72" y="0"/>
                        </a:lnTo>
                        <a:lnTo>
                          <a:pt x="145" y="0"/>
                        </a:lnTo>
                        <a:lnTo>
                          <a:pt x="169" y="19"/>
                        </a:lnTo>
                        <a:lnTo>
                          <a:pt x="196" y="32"/>
                        </a:lnTo>
                        <a:lnTo>
                          <a:pt x="220" y="43"/>
                        </a:lnTo>
                        <a:lnTo>
                          <a:pt x="257" y="54"/>
                        </a:lnTo>
                        <a:lnTo>
                          <a:pt x="302" y="62"/>
                        </a:lnTo>
                        <a:lnTo>
                          <a:pt x="358" y="61"/>
                        </a:lnTo>
                        <a:lnTo>
                          <a:pt x="398" y="51"/>
                        </a:lnTo>
                        <a:lnTo>
                          <a:pt x="443" y="35"/>
                        </a:lnTo>
                        <a:lnTo>
                          <a:pt x="476" y="13"/>
                        </a:lnTo>
                        <a:lnTo>
                          <a:pt x="579" y="13"/>
                        </a:lnTo>
                        <a:lnTo>
                          <a:pt x="625" y="56"/>
                        </a:lnTo>
                        <a:lnTo>
                          <a:pt x="612" y="72"/>
                        </a:lnTo>
                        <a:lnTo>
                          <a:pt x="588" y="94"/>
                        </a:lnTo>
                        <a:lnTo>
                          <a:pt x="560" y="115"/>
                        </a:lnTo>
                        <a:lnTo>
                          <a:pt x="526" y="138"/>
                        </a:lnTo>
                        <a:lnTo>
                          <a:pt x="491" y="158"/>
                        </a:lnTo>
                        <a:lnTo>
                          <a:pt x="451" y="174"/>
                        </a:lnTo>
                        <a:lnTo>
                          <a:pt x="398" y="190"/>
                        </a:lnTo>
                        <a:lnTo>
                          <a:pt x="348" y="195"/>
                        </a:lnTo>
                        <a:lnTo>
                          <a:pt x="268" y="195"/>
                        </a:lnTo>
                        <a:lnTo>
                          <a:pt x="214" y="186"/>
                        </a:lnTo>
                        <a:lnTo>
                          <a:pt x="179" y="173"/>
                        </a:lnTo>
                        <a:lnTo>
                          <a:pt x="140" y="158"/>
                        </a:lnTo>
                        <a:lnTo>
                          <a:pt x="92" y="130"/>
                        </a:lnTo>
                        <a:lnTo>
                          <a:pt x="44" y="96"/>
                        </a:lnTo>
                        <a:lnTo>
                          <a:pt x="24" y="77"/>
                        </a:lnTo>
                        <a:lnTo>
                          <a:pt x="3" y="58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8438" name="任意多边形 19462"/>
                  <p:cNvSpPr/>
                  <p:nvPr/>
                </p:nvSpPr>
                <p:spPr>
                  <a:xfrm>
                    <a:off x="9" y="0"/>
                    <a:ext cx="611" cy="190"/>
                  </a:xfrm>
                  <a:custGeom>
                    <a:avLst/>
                    <a:gdLst/>
                    <a:ahLst/>
                    <a:cxnLst/>
                    <a:pathLst>
                      <a:path w="611" h="190">
                        <a:moveTo>
                          <a:pt x="0" y="6"/>
                        </a:moveTo>
                        <a:lnTo>
                          <a:pt x="55" y="73"/>
                        </a:lnTo>
                        <a:lnTo>
                          <a:pt x="87" y="107"/>
                        </a:lnTo>
                        <a:lnTo>
                          <a:pt x="133" y="140"/>
                        </a:lnTo>
                        <a:lnTo>
                          <a:pt x="184" y="166"/>
                        </a:lnTo>
                        <a:lnTo>
                          <a:pt x="245" y="187"/>
                        </a:lnTo>
                        <a:lnTo>
                          <a:pt x="269" y="190"/>
                        </a:lnTo>
                        <a:lnTo>
                          <a:pt x="357" y="190"/>
                        </a:lnTo>
                        <a:lnTo>
                          <a:pt x="397" y="182"/>
                        </a:lnTo>
                        <a:lnTo>
                          <a:pt x="456" y="160"/>
                        </a:lnTo>
                        <a:lnTo>
                          <a:pt x="514" y="123"/>
                        </a:lnTo>
                        <a:lnTo>
                          <a:pt x="554" y="84"/>
                        </a:lnTo>
                        <a:lnTo>
                          <a:pt x="586" y="43"/>
                        </a:lnTo>
                        <a:lnTo>
                          <a:pt x="611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18439" name="任意多边形 19463"/>
                <p:cNvSpPr/>
                <p:nvPr/>
              </p:nvSpPr>
              <p:spPr>
                <a:xfrm>
                  <a:off x="0" y="127"/>
                  <a:ext cx="63" cy="1044"/>
                </a:xfrm>
                <a:custGeom>
                  <a:avLst/>
                  <a:gdLst/>
                  <a:ahLst/>
                  <a:cxnLst/>
                  <a:pathLst>
                    <a:path w="63" h="1044">
                      <a:moveTo>
                        <a:pt x="63" y="0"/>
                      </a:moveTo>
                      <a:lnTo>
                        <a:pt x="1" y="55"/>
                      </a:lnTo>
                      <a:lnTo>
                        <a:pt x="0" y="104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40" name="任意多边形 19464"/>
                <p:cNvSpPr/>
                <p:nvPr/>
              </p:nvSpPr>
              <p:spPr>
                <a:xfrm>
                  <a:off x="685" y="122"/>
                  <a:ext cx="64" cy="1073"/>
                </a:xfrm>
                <a:custGeom>
                  <a:avLst/>
                  <a:gdLst/>
                  <a:ahLst/>
                  <a:cxnLst/>
                  <a:pathLst>
                    <a:path w="64" h="1073">
                      <a:moveTo>
                        <a:pt x="0" y="0"/>
                      </a:moveTo>
                      <a:lnTo>
                        <a:pt x="62" y="55"/>
                      </a:lnTo>
                      <a:lnTo>
                        <a:pt x="64" y="10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8441" name="任意多边形 19465"/>
              <p:cNvSpPr/>
              <p:nvPr/>
            </p:nvSpPr>
            <p:spPr>
              <a:xfrm>
                <a:off x="0" y="293"/>
                <a:ext cx="221" cy="878"/>
              </a:xfrm>
              <a:custGeom>
                <a:avLst/>
                <a:gdLst/>
                <a:ahLst/>
                <a:cxnLst/>
                <a:pathLst>
                  <a:path w="221" h="878">
                    <a:moveTo>
                      <a:pt x="0" y="0"/>
                    </a:moveTo>
                    <a:lnTo>
                      <a:pt x="153" y="96"/>
                    </a:lnTo>
                    <a:lnTo>
                      <a:pt x="192" y="125"/>
                    </a:lnTo>
                    <a:lnTo>
                      <a:pt x="216" y="158"/>
                    </a:lnTo>
                    <a:lnTo>
                      <a:pt x="221" y="201"/>
                    </a:lnTo>
                    <a:lnTo>
                      <a:pt x="221" y="87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8442" name="组合 19466"/>
              <p:cNvGrpSpPr/>
              <p:nvPr/>
            </p:nvGrpSpPr>
            <p:grpSpPr>
              <a:xfrm>
                <a:off x="2" y="141"/>
                <a:ext cx="749" cy="733"/>
                <a:chOff x="0" y="0"/>
                <a:chExt cx="749" cy="733"/>
              </a:xfrm>
            </p:grpSpPr>
            <p:grpSp>
              <p:nvGrpSpPr>
                <p:cNvPr id="18443" name="组合 19467"/>
                <p:cNvGrpSpPr/>
                <p:nvPr/>
              </p:nvGrpSpPr>
              <p:grpSpPr>
                <a:xfrm>
                  <a:off x="0" y="0"/>
                  <a:ext cx="749" cy="733"/>
                  <a:chOff x="0" y="0"/>
                  <a:chExt cx="749" cy="733"/>
                </a:xfrm>
              </p:grpSpPr>
              <p:sp>
                <p:nvSpPr>
                  <p:cNvPr id="18444" name="直接连接符 19468"/>
                  <p:cNvSpPr/>
                  <p:nvPr/>
                </p:nvSpPr>
                <p:spPr>
                  <a:xfrm>
                    <a:off x="219" y="733"/>
                    <a:ext cx="144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45" name="直接连接符 19469"/>
                  <p:cNvSpPr/>
                  <p:nvPr/>
                </p:nvSpPr>
                <p:spPr>
                  <a:xfrm flipV="1">
                    <a:off x="0" y="19"/>
                    <a:ext cx="96" cy="8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46" name="直接连接符 19470"/>
                  <p:cNvSpPr/>
                  <p:nvPr/>
                </p:nvSpPr>
                <p:spPr>
                  <a:xfrm flipV="1">
                    <a:off x="4" y="48"/>
                    <a:ext cx="132" cy="129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47" name="直接连接符 19471"/>
                  <p:cNvSpPr/>
                  <p:nvPr/>
                </p:nvSpPr>
                <p:spPr>
                  <a:xfrm flipV="1">
                    <a:off x="69" y="80"/>
                    <a:ext cx="112" cy="11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48" name="直接连接符 19472"/>
                  <p:cNvSpPr/>
                  <p:nvPr/>
                </p:nvSpPr>
                <p:spPr>
                  <a:xfrm flipV="1">
                    <a:off x="108" y="98"/>
                    <a:ext cx="128" cy="12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49" name="直接连接符 19473"/>
                  <p:cNvSpPr/>
                  <p:nvPr/>
                </p:nvSpPr>
                <p:spPr>
                  <a:xfrm flipV="1">
                    <a:off x="155" y="122"/>
                    <a:ext cx="132" cy="129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50" name="直接连接符 19474"/>
                  <p:cNvSpPr/>
                  <p:nvPr/>
                </p:nvSpPr>
                <p:spPr>
                  <a:xfrm flipV="1">
                    <a:off x="199" y="123"/>
                    <a:ext cx="158" cy="15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51" name="直接连接符 19475"/>
                  <p:cNvSpPr/>
                  <p:nvPr/>
                </p:nvSpPr>
                <p:spPr>
                  <a:xfrm flipV="1">
                    <a:off x="222" y="115"/>
                    <a:ext cx="219" cy="20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52" name="直接连接符 19476"/>
                  <p:cNvSpPr/>
                  <p:nvPr/>
                </p:nvSpPr>
                <p:spPr>
                  <a:xfrm flipV="1">
                    <a:off x="226" y="98"/>
                    <a:ext cx="300" cy="293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53" name="直接连接符 19477"/>
                  <p:cNvSpPr/>
                  <p:nvPr/>
                </p:nvSpPr>
                <p:spPr>
                  <a:xfrm flipV="1">
                    <a:off x="228" y="0"/>
                    <a:ext cx="467" cy="46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54" name="直接连接符 19478"/>
                  <p:cNvSpPr/>
                  <p:nvPr/>
                </p:nvSpPr>
                <p:spPr>
                  <a:xfrm flipV="1">
                    <a:off x="435" y="31"/>
                    <a:ext cx="297" cy="28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55" name="直接连接符 19479"/>
                  <p:cNvSpPr/>
                  <p:nvPr/>
                </p:nvSpPr>
                <p:spPr>
                  <a:xfrm flipV="1">
                    <a:off x="505" y="86"/>
                    <a:ext cx="244" cy="23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8456" name="直接连接符 19480"/>
                <p:cNvSpPr/>
                <p:nvPr/>
              </p:nvSpPr>
              <p:spPr>
                <a:xfrm flipV="1">
                  <a:off x="272" y="397"/>
                  <a:ext cx="94" cy="8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57" name="直接连接符 19481"/>
                <p:cNvSpPr/>
                <p:nvPr/>
              </p:nvSpPr>
              <p:spPr>
                <a:xfrm flipV="1">
                  <a:off x="219" y="631"/>
                  <a:ext cx="58" cy="5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58" name="直接连接符 19482"/>
                <p:cNvSpPr/>
                <p:nvPr/>
              </p:nvSpPr>
              <p:spPr>
                <a:xfrm flipV="1">
                  <a:off x="234" y="630"/>
                  <a:ext cx="107" cy="9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59" name="直接连接符 19483"/>
                <p:cNvSpPr/>
                <p:nvPr/>
              </p:nvSpPr>
              <p:spPr>
                <a:xfrm flipV="1">
                  <a:off x="299" y="660"/>
                  <a:ext cx="72" cy="6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8460" name="任意多边形 19484"/>
              <p:cNvSpPr/>
              <p:nvPr/>
            </p:nvSpPr>
            <p:spPr>
              <a:xfrm>
                <a:off x="8" y="1132"/>
                <a:ext cx="746" cy="46"/>
              </a:xfrm>
              <a:custGeom>
                <a:avLst/>
                <a:gdLst/>
                <a:ahLst/>
                <a:cxnLst/>
                <a:pathLst>
                  <a:path w="746" h="46">
                    <a:moveTo>
                      <a:pt x="0" y="34"/>
                    </a:moveTo>
                    <a:cubicBezTo>
                      <a:pt x="28" y="17"/>
                      <a:pt x="57" y="0"/>
                      <a:pt x="89" y="0"/>
                    </a:cubicBezTo>
                    <a:cubicBezTo>
                      <a:pt x="121" y="0"/>
                      <a:pt x="161" y="30"/>
                      <a:pt x="194" y="34"/>
                    </a:cubicBezTo>
                    <a:cubicBezTo>
                      <a:pt x="227" y="38"/>
                      <a:pt x="257" y="27"/>
                      <a:pt x="290" y="24"/>
                    </a:cubicBezTo>
                    <a:cubicBezTo>
                      <a:pt x="323" y="21"/>
                      <a:pt x="364" y="11"/>
                      <a:pt x="394" y="14"/>
                    </a:cubicBezTo>
                    <a:cubicBezTo>
                      <a:pt x="424" y="17"/>
                      <a:pt x="439" y="42"/>
                      <a:pt x="468" y="43"/>
                    </a:cubicBezTo>
                    <a:cubicBezTo>
                      <a:pt x="497" y="44"/>
                      <a:pt x="538" y="21"/>
                      <a:pt x="571" y="19"/>
                    </a:cubicBezTo>
                    <a:cubicBezTo>
                      <a:pt x="604" y="17"/>
                      <a:pt x="636" y="27"/>
                      <a:pt x="665" y="31"/>
                    </a:cubicBezTo>
                    <a:cubicBezTo>
                      <a:pt x="694" y="35"/>
                      <a:pt x="720" y="40"/>
                      <a:pt x="746" y="4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61" name="直接连接符 19485"/>
              <p:cNvSpPr/>
              <p:nvPr/>
            </p:nvSpPr>
            <p:spPr>
              <a:xfrm>
                <a:off x="219" y="621"/>
                <a:ext cx="14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2" name="直接连接符 19486"/>
              <p:cNvSpPr/>
              <p:nvPr/>
            </p:nvSpPr>
            <p:spPr>
              <a:xfrm>
                <a:off x="223" y="771"/>
                <a:ext cx="14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3" name="任意多边形 19487"/>
              <p:cNvSpPr/>
              <p:nvPr/>
            </p:nvSpPr>
            <p:spPr>
              <a:xfrm>
                <a:off x="529" y="299"/>
                <a:ext cx="216" cy="155"/>
              </a:xfrm>
              <a:custGeom>
                <a:avLst/>
                <a:gdLst/>
                <a:ahLst/>
                <a:cxnLst/>
                <a:pathLst>
                  <a:path w="216" h="155">
                    <a:moveTo>
                      <a:pt x="0" y="155"/>
                    </a:moveTo>
                    <a:lnTo>
                      <a:pt x="40" y="114"/>
                    </a:lnTo>
                    <a:lnTo>
                      <a:pt x="75" y="88"/>
                    </a:lnTo>
                    <a:lnTo>
                      <a:pt x="128" y="59"/>
                    </a:lnTo>
                    <a:lnTo>
                      <a:pt x="216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8464" name="组合 19488"/>
            <p:cNvGrpSpPr/>
            <p:nvPr/>
          </p:nvGrpSpPr>
          <p:grpSpPr>
            <a:xfrm>
              <a:off x="288" y="458"/>
              <a:ext cx="240" cy="726"/>
              <a:chOff x="0" y="0"/>
              <a:chExt cx="240" cy="726"/>
            </a:xfrm>
          </p:grpSpPr>
          <p:sp>
            <p:nvSpPr>
              <p:cNvPr id="18465" name="任意多边形 19489"/>
              <p:cNvSpPr/>
              <p:nvPr/>
            </p:nvSpPr>
            <p:spPr>
              <a:xfrm>
                <a:off x="0" y="3"/>
                <a:ext cx="240" cy="710"/>
              </a:xfrm>
              <a:custGeom>
                <a:avLst/>
                <a:gdLst/>
                <a:ahLst/>
                <a:cxnLst/>
                <a:pathLst>
                  <a:path w="240" h="710">
                    <a:moveTo>
                      <a:pt x="240" y="0"/>
                    </a:moveTo>
                    <a:lnTo>
                      <a:pt x="81" y="0"/>
                    </a:lnTo>
                    <a:lnTo>
                      <a:pt x="81" y="461"/>
                    </a:lnTo>
                    <a:lnTo>
                      <a:pt x="0" y="461"/>
                    </a:lnTo>
                    <a:lnTo>
                      <a:pt x="0" y="71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8466" name="组合 19490"/>
              <p:cNvGrpSpPr/>
              <p:nvPr/>
            </p:nvGrpSpPr>
            <p:grpSpPr>
              <a:xfrm>
                <a:off x="3" y="3"/>
                <a:ext cx="230" cy="723"/>
                <a:chOff x="0" y="0"/>
                <a:chExt cx="230" cy="723"/>
              </a:xfrm>
            </p:grpSpPr>
            <p:sp>
              <p:nvSpPr>
                <p:cNvPr id="18467" name="直接连接符 19491"/>
                <p:cNvSpPr/>
                <p:nvPr/>
              </p:nvSpPr>
              <p:spPr>
                <a:xfrm>
                  <a:off x="83" y="77"/>
                  <a:ext cx="84" cy="8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68" name="直接连接符 19492"/>
                <p:cNvSpPr/>
                <p:nvPr/>
              </p:nvSpPr>
              <p:spPr>
                <a:xfrm>
                  <a:off x="183" y="310"/>
                  <a:ext cx="47" cy="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69" name="直接连接符 19493"/>
                <p:cNvSpPr/>
                <p:nvPr/>
              </p:nvSpPr>
              <p:spPr>
                <a:xfrm>
                  <a:off x="113" y="312"/>
                  <a:ext cx="116" cy="1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0" name="直接连接符 19494"/>
                <p:cNvSpPr/>
                <p:nvPr/>
              </p:nvSpPr>
              <p:spPr>
                <a:xfrm>
                  <a:off x="160" y="0"/>
                  <a:ext cx="67" cy="7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1" name="直接连接符 19495"/>
                <p:cNvSpPr/>
                <p:nvPr/>
              </p:nvSpPr>
              <p:spPr>
                <a:xfrm>
                  <a:off x="86" y="8"/>
                  <a:ext cx="141" cy="14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2" name="直接连接符 19496"/>
                <p:cNvSpPr/>
                <p:nvPr/>
              </p:nvSpPr>
              <p:spPr>
                <a:xfrm>
                  <a:off x="82" y="344"/>
                  <a:ext cx="147" cy="14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3" name="直接连接符 19497"/>
                <p:cNvSpPr/>
                <p:nvPr/>
              </p:nvSpPr>
              <p:spPr>
                <a:xfrm>
                  <a:off x="82" y="414"/>
                  <a:ext cx="147" cy="14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4" name="直接连接符 19498"/>
                <p:cNvSpPr/>
                <p:nvPr/>
              </p:nvSpPr>
              <p:spPr>
                <a:xfrm>
                  <a:off x="61" y="467"/>
                  <a:ext cx="169" cy="16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5" name="直接连接符 19499"/>
                <p:cNvSpPr/>
                <p:nvPr/>
              </p:nvSpPr>
              <p:spPr>
                <a:xfrm>
                  <a:off x="0" y="472"/>
                  <a:ext cx="23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6" name="直接连接符 19500"/>
                <p:cNvSpPr/>
                <p:nvPr/>
              </p:nvSpPr>
              <p:spPr>
                <a:xfrm>
                  <a:off x="3" y="544"/>
                  <a:ext cx="170" cy="17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7" name="直接连接符 19501"/>
                <p:cNvSpPr/>
                <p:nvPr/>
              </p:nvSpPr>
              <p:spPr>
                <a:xfrm>
                  <a:off x="2" y="622"/>
                  <a:ext cx="92" cy="9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8478" name="直接连接符 19502"/>
              <p:cNvSpPr/>
              <p:nvPr/>
            </p:nvSpPr>
            <p:spPr>
              <a:xfrm>
                <a:off x="80" y="313"/>
                <a:ext cx="15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9" name="直接连接符 19503"/>
              <p:cNvSpPr/>
              <p:nvPr/>
            </p:nvSpPr>
            <p:spPr>
              <a:xfrm>
                <a:off x="85" y="162"/>
                <a:ext cx="14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80" name="任意多边形 19504"/>
              <p:cNvSpPr/>
              <p:nvPr/>
            </p:nvSpPr>
            <p:spPr>
              <a:xfrm>
                <a:off x="232" y="0"/>
                <a:ext cx="4" cy="722"/>
              </a:xfrm>
              <a:custGeom>
                <a:avLst/>
                <a:gdLst/>
                <a:ahLst/>
                <a:cxnLst/>
                <a:pathLst>
                  <a:path w="4" h="722">
                    <a:moveTo>
                      <a:pt x="3" y="0"/>
                    </a:moveTo>
                    <a:lnTo>
                      <a:pt x="1" y="3"/>
                    </a:lnTo>
                    <a:lnTo>
                      <a:pt x="0" y="1"/>
                    </a:lnTo>
                    <a:lnTo>
                      <a:pt x="4" y="3"/>
                    </a:lnTo>
                    <a:lnTo>
                      <a:pt x="4" y="45"/>
                    </a:lnTo>
                    <a:lnTo>
                      <a:pt x="4" y="722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8481" name="直接连接符 19505"/>
            <p:cNvSpPr/>
            <p:nvPr/>
          </p:nvSpPr>
          <p:spPr>
            <a:xfrm>
              <a:off x="393" y="59"/>
              <a:ext cx="0" cy="12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507" name="组合 19506"/>
          <p:cNvGrpSpPr/>
          <p:nvPr/>
        </p:nvGrpSpPr>
        <p:grpSpPr>
          <a:xfrm>
            <a:off x="7140575" y="941388"/>
            <a:ext cx="1189038" cy="900112"/>
            <a:chOff x="0" y="0"/>
            <a:chExt cx="749" cy="567"/>
          </a:xfrm>
        </p:grpSpPr>
        <p:grpSp>
          <p:nvGrpSpPr>
            <p:cNvPr id="18483" name="组合 19507"/>
            <p:cNvGrpSpPr/>
            <p:nvPr/>
          </p:nvGrpSpPr>
          <p:grpSpPr>
            <a:xfrm>
              <a:off x="66" y="0"/>
              <a:ext cx="625" cy="265"/>
              <a:chOff x="0" y="0"/>
              <a:chExt cx="625" cy="265"/>
            </a:xfrm>
          </p:grpSpPr>
          <p:sp>
            <p:nvSpPr>
              <p:cNvPr id="18484" name="任意多边形 19508"/>
              <p:cNvSpPr/>
              <p:nvPr/>
            </p:nvSpPr>
            <p:spPr>
              <a:xfrm>
                <a:off x="0" y="70"/>
                <a:ext cx="625" cy="195"/>
              </a:xfrm>
              <a:custGeom>
                <a:avLst/>
                <a:gdLst/>
                <a:ahLst/>
                <a:cxnLst/>
                <a:pathLst>
                  <a:path w="625" h="195">
                    <a:moveTo>
                      <a:pt x="0" y="61"/>
                    </a:moveTo>
                    <a:lnTo>
                      <a:pt x="72" y="0"/>
                    </a:lnTo>
                    <a:lnTo>
                      <a:pt x="145" y="0"/>
                    </a:lnTo>
                    <a:lnTo>
                      <a:pt x="169" y="19"/>
                    </a:lnTo>
                    <a:lnTo>
                      <a:pt x="196" y="32"/>
                    </a:lnTo>
                    <a:lnTo>
                      <a:pt x="220" y="43"/>
                    </a:lnTo>
                    <a:lnTo>
                      <a:pt x="257" y="54"/>
                    </a:lnTo>
                    <a:lnTo>
                      <a:pt x="302" y="62"/>
                    </a:lnTo>
                    <a:lnTo>
                      <a:pt x="358" y="61"/>
                    </a:lnTo>
                    <a:lnTo>
                      <a:pt x="398" y="51"/>
                    </a:lnTo>
                    <a:lnTo>
                      <a:pt x="443" y="35"/>
                    </a:lnTo>
                    <a:lnTo>
                      <a:pt x="476" y="13"/>
                    </a:lnTo>
                    <a:lnTo>
                      <a:pt x="579" y="13"/>
                    </a:lnTo>
                    <a:lnTo>
                      <a:pt x="625" y="56"/>
                    </a:lnTo>
                    <a:lnTo>
                      <a:pt x="612" y="72"/>
                    </a:lnTo>
                    <a:lnTo>
                      <a:pt x="588" y="94"/>
                    </a:lnTo>
                    <a:lnTo>
                      <a:pt x="560" y="115"/>
                    </a:lnTo>
                    <a:lnTo>
                      <a:pt x="526" y="138"/>
                    </a:lnTo>
                    <a:lnTo>
                      <a:pt x="491" y="158"/>
                    </a:lnTo>
                    <a:lnTo>
                      <a:pt x="451" y="174"/>
                    </a:lnTo>
                    <a:lnTo>
                      <a:pt x="398" y="190"/>
                    </a:lnTo>
                    <a:lnTo>
                      <a:pt x="348" y="195"/>
                    </a:lnTo>
                    <a:lnTo>
                      <a:pt x="268" y="195"/>
                    </a:lnTo>
                    <a:lnTo>
                      <a:pt x="214" y="186"/>
                    </a:lnTo>
                    <a:lnTo>
                      <a:pt x="179" y="173"/>
                    </a:lnTo>
                    <a:lnTo>
                      <a:pt x="140" y="158"/>
                    </a:lnTo>
                    <a:lnTo>
                      <a:pt x="92" y="130"/>
                    </a:lnTo>
                    <a:lnTo>
                      <a:pt x="44" y="96"/>
                    </a:lnTo>
                    <a:lnTo>
                      <a:pt x="24" y="77"/>
                    </a:lnTo>
                    <a:lnTo>
                      <a:pt x="3" y="5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5" name="任意多边形 19509"/>
              <p:cNvSpPr/>
              <p:nvPr/>
            </p:nvSpPr>
            <p:spPr>
              <a:xfrm>
                <a:off x="9" y="0"/>
                <a:ext cx="611" cy="190"/>
              </a:xfrm>
              <a:custGeom>
                <a:avLst/>
                <a:gdLst/>
                <a:ahLst/>
                <a:cxnLst/>
                <a:pathLst>
                  <a:path w="611" h="190">
                    <a:moveTo>
                      <a:pt x="0" y="6"/>
                    </a:moveTo>
                    <a:lnTo>
                      <a:pt x="55" y="73"/>
                    </a:lnTo>
                    <a:lnTo>
                      <a:pt x="87" y="107"/>
                    </a:lnTo>
                    <a:lnTo>
                      <a:pt x="133" y="140"/>
                    </a:lnTo>
                    <a:lnTo>
                      <a:pt x="184" y="166"/>
                    </a:lnTo>
                    <a:lnTo>
                      <a:pt x="245" y="187"/>
                    </a:lnTo>
                    <a:lnTo>
                      <a:pt x="269" y="190"/>
                    </a:lnTo>
                    <a:lnTo>
                      <a:pt x="357" y="190"/>
                    </a:lnTo>
                    <a:lnTo>
                      <a:pt x="397" y="182"/>
                    </a:lnTo>
                    <a:lnTo>
                      <a:pt x="456" y="160"/>
                    </a:lnTo>
                    <a:lnTo>
                      <a:pt x="514" y="123"/>
                    </a:lnTo>
                    <a:lnTo>
                      <a:pt x="554" y="84"/>
                    </a:lnTo>
                    <a:lnTo>
                      <a:pt x="586" y="43"/>
                    </a:lnTo>
                    <a:lnTo>
                      <a:pt x="611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8486" name="任意多边形 19510"/>
            <p:cNvSpPr/>
            <p:nvPr/>
          </p:nvSpPr>
          <p:spPr>
            <a:xfrm>
              <a:off x="1" y="131"/>
              <a:ext cx="62" cy="305"/>
            </a:xfrm>
            <a:custGeom>
              <a:avLst/>
              <a:gdLst/>
              <a:ahLst/>
              <a:cxnLst/>
              <a:pathLst>
                <a:path w="62" h="305">
                  <a:moveTo>
                    <a:pt x="62" y="0"/>
                  </a:moveTo>
                  <a:lnTo>
                    <a:pt x="0" y="55"/>
                  </a:lnTo>
                  <a:lnTo>
                    <a:pt x="0" y="30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87" name="任意多边形 19511"/>
            <p:cNvSpPr/>
            <p:nvPr/>
          </p:nvSpPr>
          <p:spPr>
            <a:xfrm>
              <a:off x="683" y="122"/>
              <a:ext cx="62" cy="328"/>
            </a:xfrm>
            <a:custGeom>
              <a:avLst/>
              <a:gdLst/>
              <a:ahLst/>
              <a:cxnLst/>
              <a:pathLst>
                <a:path w="62" h="328">
                  <a:moveTo>
                    <a:pt x="0" y="0"/>
                  </a:moveTo>
                  <a:lnTo>
                    <a:pt x="62" y="55"/>
                  </a:lnTo>
                  <a:lnTo>
                    <a:pt x="61" y="32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8488" name="组合 19512"/>
            <p:cNvGrpSpPr/>
            <p:nvPr/>
          </p:nvGrpSpPr>
          <p:grpSpPr>
            <a:xfrm>
              <a:off x="0" y="145"/>
              <a:ext cx="749" cy="422"/>
              <a:chOff x="0" y="0"/>
              <a:chExt cx="749" cy="422"/>
            </a:xfrm>
          </p:grpSpPr>
          <p:sp>
            <p:nvSpPr>
              <p:cNvPr id="18489" name="直接连接符 19513"/>
              <p:cNvSpPr/>
              <p:nvPr/>
            </p:nvSpPr>
            <p:spPr>
              <a:xfrm flipV="1">
                <a:off x="0" y="19"/>
                <a:ext cx="96" cy="84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90" name="直接连接符 19514"/>
              <p:cNvSpPr/>
              <p:nvPr/>
            </p:nvSpPr>
            <p:spPr>
              <a:xfrm flipV="1">
                <a:off x="4" y="48"/>
                <a:ext cx="132" cy="129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91" name="直接连接符 19515"/>
              <p:cNvSpPr/>
              <p:nvPr/>
            </p:nvSpPr>
            <p:spPr>
              <a:xfrm flipV="1">
                <a:off x="6" y="80"/>
                <a:ext cx="175" cy="173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92" name="直接连接符 19516"/>
              <p:cNvSpPr/>
              <p:nvPr/>
            </p:nvSpPr>
            <p:spPr>
              <a:xfrm flipV="1">
                <a:off x="40" y="98"/>
                <a:ext cx="196" cy="192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93" name="直接连接符 19517"/>
              <p:cNvSpPr/>
              <p:nvPr/>
            </p:nvSpPr>
            <p:spPr>
              <a:xfrm flipV="1">
                <a:off x="111" y="122"/>
                <a:ext cx="176" cy="169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94" name="直接连接符 19518"/>
              <p:cNvSpPr/>
              <p:nvPr/>
            </p:nvSpPr>
            <p:spPr>
              <a:xfrm flipV="1">
                <a:off x="181" y="123"/>
                <a:ext cx="176" cy="174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95" name="直接连接符 19519"/>
              <p:cNvSpPr/>
              <p:nvPr/>
            </p:nvSpPr>
            <p:spPr>
              <a:xfrm flipV="1">
                <a:off x="251" y="115"/>
                <a:ext cx="190" cy="184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96" name="直接连接符 19520"/>
              <p:cNvSpPr/>
              <p:nvPr/>
            </p:nvSpPr>
            <p:spPr>
              <a:xfrm flipV="1">
                <a:off x="294" y="98"/>
                <a:ext cx="232" cy="22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97" name="直接连接符 19521"/>
              <p:cNvSpPr/>
              <p:nvPr/>
            </p:nvSpPr>
            <p:spPr>
              <a:xfrm flipV="1">
                <a:off x="302" y="0"/>
                <a:ext cx="393" cy="39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98" name="直接连接符 19522"/>
              <p:cNvSpPr/>
              <p:nvPr/>
            </p:nvSpPr>
            <p:spPr>
              <a:xfrm flipV="1">
                <a:off x="341" y="31"/>
                <a:ext cx="391" cy="391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99" name="直接连接符 19523"/>
              <p:cNvSpPr/>
              <p:nvPr/>
            </p:nvSpPr>
            <p:spPr>
              <a:xfrm flipV="1">
                <a:off x="536" y="86"/>
                <a:ext cx="213" cy="205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00" name="直接连接符 19524"/>
              <p:cNvSpPr/>
              <p:nvPr/>
            </p:nvSpPr>
            <p:spPr>
              <a:xfrm flipV="1">
                <a:off x="594" y="160"/>
                <a:ext cx="150" cy="137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01" name="直接连接符 19525"/>
              <p:cNvSpPr/>
              <p:nvPr/>
            </p:nvSpPr>
            <p:spPr>
              <a:xfrm flipV="1">
                <a:off x="666" y="214"/>
                <a:ext cx="83" cy="75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9527" name="组合 19526"/>
          <p:cNvGrpSpPr/>
          <p:nvPr/>
        </p:nvGrpSpPr>
        <p:grpSpPr>
          <a:xfrm>
            <a:off x="3063875" y="1071563"/>
            <a:ext cx="1211263" cy="1752600"/>
            <a:chOff x="0" y="0"/>
            <a:chExt cx="763" cy="1104"/>
          </a:xfrm>
        </p:grpSpPr>
        <p:grpSp>
          <p:nvGrpSpPr>
            <p:cNvPr id="18503" name="组合 19527"/>
            <p:cNvGrpSpPr/>
            <p:nvPr/>
          </p:nvGrpSpPr>
          <p:grpSpPr>
            <a:xfrm>
              <a:off x="0" y="295"/>
              <a:ext cx="763" cy="809"/>
              <a:chOff x="0" y="0"/>
              <a:chExt cx="763" cy="809"/>
            </a:xfrm>
          </p:grpSpPr>
          <p:sp>
            <p:nvSpPr>
              <p:cNvPr id="18504" name="任意多边形 19528"/>
              <p:cNvSpPr/>
              <p:nvPr/>
            </p:nvSpPr>
            <p:spPr>
              <a:xfrm>
                <a:off x="8" y="761"/>
                <a:ext cx="746" cy="46"/>
              </a:xfrm>
              <a:custGeom>
                <a:avLst/>
                <a:gdLst/>
                <a:ahLst/>
                <a:cxnLst/>
                <a:pathLst>
                  <a:path w="746" h="46">
                    <a:moveTo>
                      <a:pt x="0" y="34"/>
                    </a:moveTo>
                    <a:cubicBezTo>
                      <a:pt x="28" y="17"/>
                      <a:pt x="57" y="0"/>
                      <a:pt x="89" y="0"/>
                    </a:cubicBezTo>
                    <a:cubicBezTo>
                      <a:pt x="121" y="0"/>
                      <a:pt x="161" y="30"/>
                      <a:pt x="194" y="34"/>
                    </a:cubicBezTo>
                    <a:cubicBezTo>
                      <a:pt x="227" y="38"/>
                      <a:pt x="257" y="27"/>
                      <a:pt x="290" y="24"/>
                    </a:cubicBezTo>
                    <a:cubicBezTo>
                      <a:pt x="323" y="21"/>
                      <a:pt x="364" y="11"/>
                      <a:pt x="394" y="14"/>
                    </a:cubicBezTo>
                    <a:cubicBezTo>
                      <a:pt x="424" y="17"/>
                      <a:pt x="439" y="42"/>
                      <a:pt x="468" y="43"/>
                    </a:cubicBezTo>
                    <a:cubicBezTo>
                      <a:pt x="497" y="44"/>
                      <a:pt x="538" y="21"/>
                      <a:pt x="571" y="19"/>
                    </a:cubicBezTo>
                    <a:cubicBezTo>
                      <a:pt x="604" y="17"/>
                      <a:pt x="636" y="27"/>
                      <a:pt x="665" y="31"/>
                    </a:cubicBezTo>
                    <a:cubicBezTo>
                      <a:pt x="694" y="35"/>
                      <a:pt x="720" y="40"/>
                      <a:pt x="746" y="4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8505" name="组合 19529"/>
              <p:cNvGrpSpPr/>
              <p:nvPr/>
            </p:nvGrpSpPr>
            <p:grpSpPr>
              <a:xfrm>
                <a:off x="0" y="0"/>
                <a:ext cx="763" cy="809"/>
                <a:chOff x="0" y="0"/>
                <a:chExt cx="763" cy="809"/>
              </a:xfrm>
            </p:grpSpPr>
            <p:sp>
              <p:nvSpPr>
                <p:cNvPr id="18506" name="任意多边形 19530"/>
                <p:cNvSpPr/>
                <p:nvPr/>
              </p:nvSpPr>
              <p:spPr>
                <a:xfrm>
                  <a:off x="0" y="0"/>
                  <a:ext cx="763" cy="55"/>
                </a:xfrm>
                <a:custGeom>
                  <a:avLst/>
                  <a:gdLst/>
                  <a:ahLst/>
                  <a:cxnLst/>
                  <a:pathLst>
                    <a:path w="763" h="55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55"/>
                      </a:lnTo>
                      <a:lnTo>
                        <a:pt x="763" y="5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8507" name="组合 19531"/>
                <p:cNvGrpSpPr/>
                <p:nvPr/>
              </p:nvGrpSpPr>
              <p:grpSpPr>
                <a:xfrm>
                  <a:off x="6" y="0"/>
                  <a:ext cx="750" cy="809"/>
                  <a:chOff x="0" y="0"/>
                  <a:chExt cx="750" cy="809"/>
                </a:xfrm>
              </p:grpSpPr>
              <p:grpSp>
                <p:nvGrpSpPr>
                  <p:cNvPr id="18508" name="组合 19532"/>
                  <p:cNvGrpSpPr/>
                  <p:nvPr/>
                </p:nvGrpSpPr>
                <p:grpSpPr>
                  <a:xfrm>
                    <a:off x="0" y="0"/>
                    <a:ext cx="750" cy="809"/>
                    <a:chOff x="0" y="0"/>
                    <a:chExt cx="750" cy="809"/>
                  </a:xfrm>
                </p:grpSpPr>
                <p:sp>
                  <p:nvSpPr>
                    <p:cNvPr id="18509" name="任意多边形 19533"/>
                    <p:cNvSpPr/>
                    <p:nvPr/>
                  </p:nvSpPr>
                  <p:spPr>
                    <a:xfrm>
                      <a:off x="0" y="154"/>
                      <a:ext cx="237" cy="643"/>
                    </a:xfrm>
                    <a:custGeom>
                      <a:avLst/>
                      <a:gdLst/>
                      <a:ahLst/>
                      <a:cxnLst/>
                      <a:pathLst>
                        <a:path w="237" h="643">
                          <a:moveTo>
                            <a:pt x="0" y="0"/>
                          </a:moveTo>
                          <a:lnTo>
                            <a:pt x="69" y="72"/>
                          </a:lnTo>
                          <a:lnTo>
                            <a:pt x="172" y="72"/>
                          </a:lnTo>
                          <a:lnTo>
                            <a:pt x="196" y="79"/>
                          </a:lnTo>
                          <a:lnTo>
                            <a:pt x="218" y="93"/>
                          </a:lnTo>
                          <a:lnTo>
                            <a:pt x="232" y="110"/>
                          </a:lnTo>
                          <a:lnTo>
                            <a:pt x="237" y="134"/>
                          </a:lnTo>
                          <a:lnTo>
                            <a:pt x="237" y="163"/>
                          </a:lnTo>
                          <a:lnTo>
                            <a:pt x="237" y="643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8510" name="直接连接符 19534"/>
                    <p:cNvSpPr/>
                    <p:nvPr/>
                  </p:nvSpPr>
                  <p:spPr>
                    <a:xfrm flipH="1">
                      <a:off x="2" y="228"/>
                      <a:ext cx="67" cy="478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11" name="任意多边形 19535"/>
                    <p:cNvSpPr/>
                    <p:nvPr/>
                  </p:nvSpPr>
                  <p:spPr>
                    <a:xfrm flipH="1">
                      <a:off x="513" y="154"/>
                      <a:ext cx="237" cy="643"/>
                    </a:xfrm>
                    <a:custGeom>
                      <a:avLst/>
                      <a:gdLst/>
                      <a:ahLst/>
                      <a:cxnLst/>
                      <a:pathLst>
                        <a:path w="237" h="643">
                          <a:moveTo>
                            <a:pt x="0" y="0"/>
                          </a:moveTo>
                          <a:lnTo>
                            <a:pt x="69" y="72"/>
                          </a:lnTo>
                          <a:lnTo>
                            <a:pt x="172" y="72"/>
                          </a:lnTo>
                          <a:lnTo>
                            <a:pt x="196" y="79"/>
                          </a:lnTo>
                          <a:lnTo>
                            <a:pt x="218" y="93"/>
                          </a:lnTo>
                          <a:lnTo>
                            <a:pt x="232" y="110"/>
                          </a:lnTo>
                          <a:lnTo>
                            <a:pt x="237" y="134"/>
                          </a:lnTo>
                          <a:lnTo>
                            <a:pt x="237" y="163"/>
                          </a:lnTo>
                          <a:lnTo>
                            <a:pt x="237" y="643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8512" name="直接连接符 19536"/>
                    <p:cNvSpPr/>
                    <p:nvPr/>
                  </p:nvSpPr>
                  <p:spPr>
                    <a:xfrm>
                      <a:off x="681" y="228"/>
                      <a:ext cx="67" cy="478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13" name="直接连接符 19537"/>
                    <p:cNvSpPr/>
                    <p:nvPr/>
                  </p:nvSpPr>
                  <p:spPr>
                    <a:xfrm>
                      <a:off x="237" y="391"/>
                      <a:ext cx="279" cy="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14" name="直接连接符 19538"/>
                    <p:cNvSpPr/>
                    <p:nvPr/>
                  </p:nvSpPr>
                  <p:spPr>
                    <a:xfrm>
                      <a:off x="748" y="55"/>
                      <a:ext cx="0" cy="754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15" name="直接连接符 19539"/>
                    <p:cNvSpPr/>
                    <p:nvPr/>
                  </p:nvSpPr>
                  <p:spPr>
                    <a:xfrm>
                      <a:off x="2" y="0"/>
                      <a:ext cx="0" cy="797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8516" name="组合 19540"/>
                  <p:cNvGrpSpPr/>
                  <p:nvPr/>
                </p:nvGrpSpPr>
                <p:grpSpPr>
                  <a:xfrm>
                    <a:off x="6" y="9"/>
                    <a:ext cx="738" cy="380"/>
                    <a:chOff x="0" y="0"/>
                    <a:chExt cx="738" cy="380"/>
                  </a:xfrm>
                </p:grpSpPr>
                <p:sp>
                  <p:nvSpPr>
                    <p:cNvPr id="18517" name="直接连接符 19541"/>
                    <p:cNvSpPr/>
                    <p:nvPr/>
                  </p:nvSpPr>
                  <p:spPr>
                    <a:xfrm>
                      <a:off x="601" y="56"/>
                      <a:ext cx="113" cy="118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18" name="直接连接符 19542"/>
                    <p:cNvSpPr/>
                    <p:nvPr/>
                  </p:nvSpPr>
                  <p:spPr>
                    <a:xfrm>
                      <a:off x="516" y="52"/>
                      <a:ext cx="159" cy="16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19" name="直接连接符 19543"/>
                    <p:cNvSpPr/>
                    <p:nvPr/>
                  </p:nvSpPr>
                  <p:spPr>
                    <a:xfrm>
                      <a:off x="439" y="52"/>
                      <a:ext cx="155" cy="16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20" name="直接连接符 19544"/>
                    <p:cNvSpPr/>
                    <p:nvPr/>
                  </p:nvSpPr>
                  <p:spPr>
                    <a:xfrm>
                      <a:off x="64" y="0"/>
                      <a:ext cx="362" cy="376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21" name="直接连接符 19545"/>
                    <p:cNvSpPr/>
                    <p:nvPr/>
                  </p:nvSpPr>
                  <p:spPr>
                    <a:xfrm>
                      <a:off x="189" y="52"/>
                      <a:ext cx="306" cy="316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22" name="直接连接符 19546"/>
                    <p:cNvSpPr/>
                    <p:nvPr/>
                  </p:nvSpPr>
                  <p:spPr>
                    <a:xfrm>
                      <a:off x="276" y="55"/>
                      <a:ext cx="223" cy="23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23" name="直接连接符 19547"/>
                    <p:cNvSpPr/>
                    <p:nvPr/>
                  </p:nvSpPr>
                  <p:spPr>
                    <a:xfrm>
                      <a:off x="358" y="55"/>
                      <a:ext cx="169" cy="177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24" name="直接连接符 19548"/>
                    <p:cNvSpPr/>
                    <p:nvPr/>
                  </p:nvSpPr>
                  <p:spPr>
                    <a:xfrm>
                      <a:off x="5" y="11"/>
                      <a:ext cx="345" cy="366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25" name="直接连接符 19549"/>
                    <p:cNvSpPr/>
                    <p:nvPr/>
                  </p:nvSpPr>
                  <p:spPr>
                    <a:xfrm>
                      <a:off x="0" y="88"/>
                      <a:ext cx="116" cy="12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26" name="直接连接符 19550"/>
                    <p:cNvSpPr/>
                    <p:nvPr/>
                  </p:nvSpPr>
                  <p:spPr>
                    <a:xfrm>
                      <a:off x="240" y="335"/>
                      <a:ext cx="45" cy="45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527" name="直接连接符 19551"/>
                    <p:cNvSpPr/>
                    <p:nvPr/>
                  </p:nvSpPr>
                  <p:spPr>
                    <a:xfrm>
                      <a:off x="679" y="55"/>
                      <a:ext cx="59" cy="6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18528" name="直接连接符 19552"/>
            <p:cNvSpPr/>
            <p:nvPr/>
          </p:nvSpPr>
          <p:spPr>
            <a:xfrm>
              <a:off x="381" y="0"/>
              <a:ext cx="0" cy="109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554" name="组合 19553"/>
          <p:cNvGrpSpPr/>
          <p:nvPr/>
        </p:nvGrpSpPr>
        <p:grpSpPr>
          <a:xfrm>
            <a:off x="3073400" y="954088"/>
            <a:ext cx="1189038" cy="671512"/>
            <a:chOff x="0" y="0"/>
            <a:chExt cx="749" cy="423"/>
          </a:xfrm>
        </p:grpSpPr>
        <p:grpSp>
          <p:nvGrpSpPr>
            <p:cNvPr id="18530" name="组合 19554"/>
            <p:cNvGrpSpPr/>
            <p:nvPr/>
          </p:nvGrpSpPr>
          <p:grpSpPr>
            <a:xfrm>
              <a:off x="0" y="144"/>
              <a:ext cx="749" cy="279"/>
              <a:chOff x="0" y="0"/>
              <a:chExt cx="749" cy="279"/>
            </a:xfrm>
          </p:grpSpPr>
          <p:sp>
            <p:nvSpPr>
              <p:cNvPr id="18531" name="直接连接符 19555"/>
              <p:cNvSpPr/>
              <p:nvPr/>
            </p:nvSpPr>
            <p:spPr>
              <a:xfrm flipV="1">
                <a:off x="0" y="19"/>
                <a:ext cx="96" cy="84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2" name="直接连接符 19556"/>
              <p:cNvSpPr/>
              <p:nvPr/>
            </p:nvSpPr>
            <p:spPr>
              <a:xfrm flipV="1">
                <a:off x="4" y="48"/>
                <a:ext cx="132" cy="129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3" name="直接连接符 19557"/>
              <p:cNvSpPr/>
              <p:nvPr/>
            </p:nvSpPr>
            <p:spPr>
              <a:xfrm flipV="1">
                <a:off x="69" y="80"/>
                <a:ext cx="112" cy="112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4" name="直接连接符 19558"/>
              <p:cNvSpPr/>
              <p:nvPr/>
            </p:nvSpPr>
            <p:spPr>
              <a:xfrm flipV="1">
                <a:off x="138" y="98"/>
                <a:ext cx="98" cy="9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5" name="直接连接符 19559"/>
              <p:cNvSpPr/>
              <p:nvPr/>
            </p:nvSpPr>
            <p:spPr>
              <a:xfrm flipV="1">
                <a:off x="155" y="122"/>
                <a:ext cx="132" cy="129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6" name="直接连接符 19560"/>
              <p:cNvSpPr/>
              <p:nvPr/>
            </p:nvSpPr>
            <p:spPr>
              <a:xfrm flipV="1">
                <a:off x="199" y="123"/>
                <a:ext cx="158" cy="156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7" name="直接连接符 19561"/>
              <p:cNvSpPr/>
              <p:nvPr/>
            </p:nvSpPr>
            <p:spPr>
              <a:xfrm flipV="1">
                <a:off x="277" y="115"/>
                <a:ext cx="164" cy="158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8" name="直接连接符 19562"/>
              <p:cNvSpPr/>
              <p:nvPr/>
            </p:nvSpPr>
            <p:spPr>
              <a:xfrm flipV="1">
                <a:off x="353" y="98"/>
                <a:ext cx="173" cy="172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9" name="直接连接符 19563"/>
              <p:cNvSpPr/>
              <p:nvPr/>
            </p:nvSpPr>
            <p:spPr>
              <a:xfrm flipV="1">
                <a:off x="423" y="0"/>
                <a:ext cx="272" cy="273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0" name="直接连接符 19564"/>
              <p:cNvSpPr/>
              <p:nvPr/>
            </p:nvSpPr>
            <p:spPr>
              <a:xfrm flipV="1">
                <a:off x="482" y="31"/>
                <a:ext cx="250" cy="245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1" name="直接连接符 19565"/>
              <p:cNvSpPr/>
              <p:nvPr/>
            </p:nvSpPr>
            <p:spPr>
              <a:xfrm flipV="1">
                <a:off x="543" y="86"/>
                <a:ext cx="206" cy="189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2" name="直接连接符 19566"/>
              <p:cNvSpPr/>
              <p:nvPr/>
            </p:nvSpPr>
            <p:spPr>
              <a:xfrm flipV="1">
                <a:off x="621" y="160"/>
                <a:ext cx="123" cy="115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543" name="任意多边形 19567"/>
            <p:cNvSpPr/>
            <p:nvPr/>
          </p:nvSpPr>
          <p:spPr>
            <a:xfrm>
              <a:off x="60" y="70"/>
              <a:ext cx="625" cy="195"/>
            </a:xfrm>
            <a:custGeom>
              <a:avLst/>
              <a:gdLst/>
              <a:ahLst/>
              <a:cxnLst/>
              <a:pathLst>
                <a:path w="625" h="195">
                  <a:moveTo>
                    <a:pt x="0" y="61"/>
                  </a:moveTo>
                  <a:lnTo>
                    <a:pt x="72" y="0"/>
                  </a:lnTo>
                  <a:lnTo>
                    <a:pt x="145" y="0"/>
                  </a:lnTo>
                  <a:lnTo>
                    <a:pt x="169" y="19"/>
                  </a:lnTo>
                  <a:lnTo>
                    <a:pt x="196" y="32"/>
                  </a:lnTo>
                  <a:lnTo>
                    <a:pt x="220" y="43"/>
                  </a:lnTo>
                  <a:lnTo>
                    <a:pt x="257" y="54"/>
                  </a:lnTo>
                  <a:lnTo>
                    <a:pt x="302" y="62"/>
                  </a:lnTo>
                  <a:lnTo>
                    <a:pt x="358" y="61"/>
                  </a:lnTo>
                  <a:lnTo>
                    <a:pt x="398" y="51"/>
                  </a:lnTo>
                  <a:lnTo>
                    <a:pt x="443" y="35"/>
                  </a:lnTo>
                  <a:lnTo>
                    <a:pt x="476" y="13"/>
                  </a:lnTo>
                  <a:lnTo>
                    <a:pt x="579" y="13"/>
                  </a:lnTo>
                  <a:lnTo>
                    <a:pt x="625" y="56"/>
                  </a:lnTo>
                  <a:lnTo>
                    <a:pt x="612" y="72"/>
                  </a:lnTo>
                  <a:lnTo>
                    <a:pt x="588" y="94"/>
                  </a:lnTo>
                  <a:lnTo>
                    <a:pt x="560" y="115"/>
                  </a:lnTo>
                  <a:lnTo>
                    <a:pt x="526" y="138"/>
                  </a:lnTo>
                  <a:lnTo>
                    <a:pt x="491" y="158"/>
                  </a:lnTo>
                  <a:lnTo>
                    <a:pt x="451" y="174"/>
                  </a:lnTo>
                  <a:lnTo>
                    <a:pt x="398" y="190"/>
                  </a:lnTo>
                  <a:lnTo>
                    <a:pt x="348" y="195"/>
                  </a:lnTo>
                  <a:lnTo>
                    <a:pt x="268" y="195"/>
                  </a:lnTo>
                  <a:lnTo>
                    <a:pt x="214" y="186"/>
                  </a:lnTo>
                  <a:lnTo>
                    <a:pt x="179" y="173"/>
                  </a:lnTo>
                  <a:lnTo>
                    <a:pt x="140" y="158"/>
                  </a:lnTo>
                  <a:lnTo>
                    <a:pt x="92" y="130"/>
                  </a:lnTo>
                  <a:lnTo>
                    <a:pt x="44" y="96"/>
                  </a:lnTo>
                  <a:lnTo>
                    <a:pt x="24" y="77"/>
                  </a:lnTo>
                  <a:lnTo>
                    <a:pt x="3" y="5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4" name="任意多边形 19568"/>
            <p:cNvSpPr/>
            <p:nvPr/>
          </p:nvSpPr>
          <p:spPr>
            <a:xfrm>
              <a:off x="2" y="127"/>
              <a:ext cx="62" cy="242"/>
            </a:xfrm>
            <a:custGeom>
              <a:avLst/>
              <a:gdLst/>
              <a:ahLst/>
              <a:cxnLst/>
              <a:pathLst>
                <a:path w="62" h="242">
                  <a:moveTo>
                    <a:pt x="62" y="0"/>
                  </a:moveTo>
                  <a:lnTo>
                    <a:pt x="0" y="55"/>
                  </a:lnTo>
                  <a:lnTo>
                    <a:pt x="0" y="24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5" name="任意多边形 19569"/>
            <p:cNvSpPr/>
            <p:nvPr/>
          </p:nvSpPr>
          <p:spPr>
            <a:xfrm>
              <a:off x="686" y="127"/>
              <a:ext cx="62" cy="293"/>
            </a:xfrm>
            <a:custGeom>
              <a:avLst/>
              <a:gdLst/>
              <a:ahLst/>
              <a:cxnLst/>
              <a:pathLst>
                <a:path w="62" h="293">
                  <a:moveTo>
                    <a:pt x="0" y="0"/>
                  </a:moveTo>
                  <a:lnTo>
                    <a:pt x="62" y="55"/>
                  </a:lnTo>
                  <a:lnTo>
                    <a:pt x="62" y="29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6" name="任意多边形 19570"/>
            <p:cNvSpPr/>
            <p:nvPr/>
          </p:nvSpPr>
          <p:spPr>
            <a:xfrm>
              <a:off x="2" y="340"/>
              <a:ext cx="142" cy="63"/>
            </a:xfrm>
            <a:custGeom>
              <a:avLst/>
              <a:gdLst/>
              <a:ahLst/>
              <a:cxnLst/>
              <a:pathLst>
                <a:path w="142" h="63">
                  <a:moveTo>
                    <a:pt x="0" y="0"/>
                  </a:moveTo>
                  <a:lnTo>
                    <a:pt x="142" y="0"/>
                  </a:lnTo>
                  <a:lnTo>
                    <a:pt x="142" y="6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47" name="任意多边形 19571"/>
            <p:cNvSpPr/>
            <p:nvPr/>
          </p:nvSpPr>
          <p:spPr>
            <a:xfrm>
              <a:off x="69" y="0"/>
              <a:ext cx="611" cy="190"/>
            </a:xfrm>
            <a:custGeom>
              <a:avLst/>
              <a:gdLst/>
              <a:ahLst/>
              <a:cxnLst/>
              <a:pathLst>
                <a:path w="611" h="190">
                  <a:moveTo>
                    <a:pt x="0" y="6"/>
                  </a:moveTo>
                  <a:lnTo>
                    <a:pt x="55" y="73"/>
                  </a:lnTo>
                  <a:lnTo>
                    <a:pt x="87" y="107"/>
                  </a:lnTo>
                  <a:lnTo>
                    <a:pt x="133" y="140"/>
                  </a:lnTo>
                  <a:lnTo>
                    <a:pt x="184" y="166"/>
                  </a:lnTo>
                  <a:lnTo>
                    <a:pt x="245" y="187"/>
                  </a:lnTo>
                  <a:lnTo>
                    <a:pt x="269" y="190"/>
                  </a:lnTo>
                  <a:lnTo>
                    <a:pt x="357" y="190"/>
                  </a:lnTo>
                  <a:lnTo>
                    <a:pt x="397" y="182"/>
                  </a:lnTo>
                  <a:lnTo>
                    <a:pt x="456" y="160"/>
                  </a:lnTo>
                  <a:lnTo>
                    <a:pt x="514" y="123"/>
                  </a:lnTo>
                  <a:lnTo>
                    <a:pt x="554" y="84"/>
                  </a:lnTo>
                  <a:lnTo>
                    <a:pt x="586" y="43"/>
                  </a:lnTo>
                  <a:lnTo>
                    <a:pt x="611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573" name="组合 19572"/>
          <p:cNvGrpSpPr/>
          <p:nvPr/>
        </p:nvGrpSpPr>
        <p:grpSpPr>
          <a:xfrm>
            <a:off x="771525" y="941388"/>
            <a:ext cx="1192213" cy="1870075"/>
            <a:chOff x="0" y="0"/>
            <a:chExt cx="751" cy="1178"/>
          </a:xfrm>
        </p:grpSpPr>
        <p:sp>
          <p:nvSpPr>
            <p:cNvPr id="18549" name="直接连接符 19573"/>
            <p:cNvSpPr/>
            <p:nvPr/>
          </p:nvSpPr>
          <p:spPr>
            <a:xfrm>
              <a:off x="376" y="110"/>
              <a:ext cx="0" cy="10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8550" name="组合 19574"/>
            <p:cNvGrpSpPr/>
            <p:nvPr/>
          </p:nvGrpSpPr>
          <p:grpSpPr>
            <a:xfrm>
              <a:off x="0" y="0"/>
              <a:ext cx="751" cy="1178"/>
              <a:chOff x="0" y="0"/>
              <a:chExt cx="751" cy="1178"/>
            </a:xfrm>
          </p:grpSpPr>
          <p:sp>
            <p:nvSpPr>
              <p:cNvPr id="18551" name="任意多边形 19575"/>
              <p:cNvSpPr/>
              <p:nvPr/>
            </p:nvSpPr>
            <p:spPr>
              <a:xfrm>
                <a:off x="61" y="70"/>
                <a:ext cx="625" cy="195"/>
              </a:xfrm>
              <a:custGeom>
                <a:avLst/>
                <a:gdLst/>
                <a:ahLst/>
                <a:cxnLst/>
                <a:pathLst>
                  <a:path w="625" h="195">
                    <a:moveTo>
                      <a:pt x="0" y="61"/>
                    </a:moveTo>
                    <a:lnTo>
                      <a:pt x="72" y="0"/>
                    </a:lnTo>
                    <a:lnTo>
                      <a:pt x="145" y="0"/>
                    </a:lnTo>
                    <a:lnTo>
                      <a:pt x="169" y="19"/>
                    </a:lnTo>
                    <a:lnTo>
                      <a:pt x="196" y="32"/>
                    </a:lnTo>
                    <a:lnTo>
                      <a:pt x="220" y="43"/>
                    </a:lnTo>
                    <a:lnTo>
                      <a:pt x="257" y="54"/>
                    </a:lnTo>
                    <a:lnTo>
                      <a:pt x="302" y="62"/>
                    </a:lnTo>
                    <a:lnTo>
                      <a:pt x="358" y="61"/>
                    </a:lnTo>
                    <a:lnTo>
                      <a:pt x="398" y="51"/>
                    </a:lnTo>
                    <a:lnTo>
                      <a:pt x="443" y="35"/>
                    </a:lnTo>
                    <a:lnTo>
                      <a:pt x="476" y="13"/>
                    </a:lnTo>
                    <a:lnTo>
                      <a:pt x="579" y="13"/>
                    </a:lnTo>
                    <a:lnTo>
                      <a:pt x="625" y="56"/>
                    </a:lnTo>
                    <a:lnTo>
                      <a:pt x="612" y="72"/>
                    </a:lnTo>
                    <a:lnTo>
                      <a:pt x="588" y="94"/>
                    </a:lnTo>
                    <a:lnTo>
                      <a:pt x="560" y="115"/>
                    </a:lnTo>
                    <a:lnTo>
                      <a:pt x="526" y="138"/>
                    </a:lnTo>
                    <a:lnTo>
                      <a:pt x="491" y="158"/>
                    </a:lnTo>
                    <a:lnTo>
                      <a:pt x="451" y="174"/>
                    </a:lnTo>
                    <a:lnTo>
                      <a:pt x="398" y="190"/>
                    </a:lnTo>
                    <a:lnTo>
                      <a:pt x="348" y="195"/>
                    </a:lnTo>
                    <a:lnTo>
                      <a:pt x="268" y="195"/>
                    </a:lnTo>
                    <a:lnTo>
                      <a:pt x="214" y="186"/>
                    </a:lnTo>
                    <a:lnTo>
                      <a:pt x="179" y="173"/>
                    </a:lnTo>
                    <a:lnTo>
                      <a:pt x="140" y="158"/>
                    </a:lnTo>
                    <a:lnTo>
                      <a:pt x="92" y="130"/>
                    </a:lnTo>
                    <a:lnTo>
                      <a:pt x="44" y="96"/>
                    </a:lnTo>
                    <a:lnTo>
                      <a:pt x="24" y="77"/>
                    </a:lnTo>
                    <a:lnTo>
                      <a:pt x="3" y="5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52" name="任意多边形 19576"/>
              <p:cNvSpPr/>
              <p:nvPr/>
            </p:nvSpPr>
            <p:spPr>
              <a:xfrm>
                <a:off x="70" y="0"/>
                <a:ext cx="611" cy="190"/>
              </a:xfrm>
              <a:custGeom>
                <a:avLst/>
                <a:gdLst/>
                <a:ahLst/>
                <a:cxnLst/>
                <a:pathLst>
                  <a:path w="611" h="190">
                    <a:moveTo>
                      <a:pt x="0" y="6"/>
                    </a:moveTo>
                    <a:lnTo>
                      <a:pt x="55" y="73"/>
                    </a:lnTo>
                    <a:lnTo>
                      <a:pt x="87" y="107"/>
                    </a:lnTo>
                    <a:lnTo>
                      <a:pt x="133" y="140"/>
                    </a:lnTo>
                    <a:lnTo>
                      <a:pt x="184" y="166"/>
                    </a:lnTo>
                    <a:lnTo>
                      <a:pt x="245" y="187"/>
                    </a:lnTo>
                    <a:lnTo>
                      <a:pt x="269" y="190"/>
                    </a:lnTo>
                    <a:lnTo>
                      <a:pt x="357" y="190"/>
                    </a:lnTo>
                    <a:lnTo>
                      <a:pt x="397" y="182"/>
                    </a:lnTo>
                    <a:lnTo>
                      <a:pt x="456" y="160"/>
                    </a:lnTo>
                    <a:lnTo>
                      <a:pt x="514" y="123"/>
                    </a:lnTo>
                    <a:lnTo>
                      <a:pt x="554" y="84"/>
                    </a:lnTo>
                    <a:lnTo>
                      <a:pt x="586" y="43"/>
                    </a:lnTo>
                    <a:lnTo>
                      <a:pt x="611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53" name="任意多边形 19577"/>
              <p:cNvSpPr/>
              <p:nvPr/>
            </p:nvSpPr>
            <p:spPr>
              <a:xfrm>
                <a:off x="3" y="127"/>
                <a:ext cx="62" cy="242"/>
              </a:xfrm>
              <a:custGeom>
                <a:avLst/>
                <a:gdLst/>
                <a:ahLst/>
                <a:cxnLst/>
                <a:pathLst>
                  <a:path w="62" h="242">
                    <a:moveTo>
                      <a:pt x="62" y="0"/>
                    </a:moveTo>
                    <a:lnTo>
                      <a:pt x="0" y="55"/>
                    </a:lnTo>
                    <a:lnTo>
                      <a:pt x="0" y="242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54" name="任意多边形 19578"/>
              <p:cNvSpPr/>
              <p:nvPr/>
            </p:nvSpPr>
            <p:spPr>
              <a:xfrm>
                <a:off x="687" y="127"/>
                <a:ext cx="62" cy="293"/>
              </a:xfrm>
              <a:custGeom>
                <a:avLst/>
                <a:gdLst/>
                <a:ahLst/>
                <a:cxnLst/>
                <a:pathLst>
                  <a:path w="62" h="293">
                    <a:moveTo>
                      <a:pt x="0" y="0"/>
                    </a:moveTo>
                    <a:lnTo>
                      <a:pt x="62" y="55"/>
                    </a:lnTo>
                    <a:lnTo>
                      <a:pt x="62" y="293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55" name="任意多边形 19579"/>
              <p:cNvSpPr/>
              <p:nvPr/>
            </p:nvSpPr>
            <p:spPr>
              <a:xfrm>
                <a:off x="1" y="523"/>
                <a:ext cx="237" cy="643"/>
              </a:xfrm>
              <a:custGeom>
                <a:avLst/>
                <a:gdLst/>
                <a:ahLst/>
                <a:cxnLst/>
                <a:pathLst>
                  <a:path w="237" h="643">
                    <a:moveTo>
                      <a:pt x="0" y="0"/>
                    </a:moveTo>
                    <a:lnTo>
                      <a:pt x="69" y="72"/>
                    </a:lnTo>
                    <a:lnTo>
                      <a:pt x="172" y="72"/>
                    </a:lnTo>
                    <a:lnTo>
                      <a:pt x="196" y="79"/>
                    </a:lnTo>
                    <a:lnTo>
                      <a:pt x="218" y="93"/>
                    </a:lnTo>
                    <a:lnTo>
                      <a:pt x="232" y="110"/>
                    </a:lnTo>
                    <a:lnTo>
                      <a:pt x="237" y="134"/>
                    </a:lnTo>
                    <a:lnTo>
                      <a:pt x="237" y="163"/>
                    </a:lnTo>
                    <a:lnTo>
                      <a:pt x="237" y="643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56" name="直接连接符 19580"/>
              <p:cNvSpPr/>
              <p:nvPr/>
            </p:nvSpPr>
            <p:spPr>
              <a:xfrm flipH="1">
                <a:off x="3" y="597"/>
                <a:ext cx="67" cy="47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57" name="任意多边形 19581"/>
              <p:cNvSpPr/>
              <p:nvPr/>
            </p:nvSpPr>
            <p:spPr>
              <a:xfrm flipH="1">
                <a:off x="514" y="523"/>
                <a:ext cx="237" cy="643"/>
              </a:xfrm>
              <a:custGeom>
                <a:avLst/>
                <a:gdLst/>
                <a:ahLst/>
                <a:cxnLst/>
                <a:pathLst>
                  <a:path w="237" h="643">
                    <a:moveTo>
                      <a:pt x="0" y="0"/>
                    </a:moveTo>
                    <a:lnTo>
                      <a:pt x="69" y="72"/>
                    </a:lnTo>
                    <a:lnTo>
                      <a:pt x="172" y="72"/>
                    </a:lnTo>
                    <a:lnTo>
                      <a:pt x="196" y="79"/>
                    </a:lnTo>
                    <a:lnTo>
                      <a:pt x="218" y="93"/>
                    </a:lnTo>
                    <a:lnTo>
                      <a:pt x="232" y="110"/>
                    </a:lnTo>
                    <a:lnTo>
                      <a:pt x="237" y="134"/>
                    </a:lnTo>
                    <a:lnTo>
                      <a:pt x="237" y="163"/>
                    </a:lnTo>
                    <a:lnTo>
                      <a:pt x="237" y="643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58" name="直接连接符 19582"/>
              <p:cNvSpPr/>
              <p:nvPr/>
            </p:nvSpPr>
            <p:spPr>
              <a:xfrm>
                <a:off x="682" y="597"/>
                <a:ext cx="67" cy="47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59" name="直接连接符 19583"/>
              <p:cNvSpPr/>
              <p:nvPr/>
            </p:nvSpPr>
            <p:spPr>
              <a:xfrm>
                <a:off x="238" y="760"/>
                <a:ext cx="27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60" name="直接连接符 19584"/>
              <p:cNvSpPr/>
              <p:nvPr/>
            </p:nvSpPr>
            <p:spPr>
              <a:xfrm>
                <a:off x="749" y="424"/>
                <a:ext cx="0" cy="75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61" name="直接连接符 19585"/>
              <p:cNvSpPr/>
              <p:nvPr/>
            </p:nvSpPr>
            <p:spPr>
              <a:xfrm>
                <a:off x="3" y="369"/>
                <a:ext cx="0" cy="79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62" name="任意多边形 19586"/>
              <p:cNvSpPr/>
              <p:nvPr/>
            </p:nvSpPr>
            <p:spPr>
              <a:xfrm>
                <a:off x="3" y="1130"/>
                <a:ext cx="746" cy="46"/>
              </a:xfrm>
              <a:custGeom>
                <a:avLst/>
                <a:gdLst/>
                <a:ahLst/>
                <a:cxnLst/>
                <a:pathLst>
                  <a:path w="746" h="46">
                    <a:moveTo>
                      <a:pt x="0" y="34"/>
                    </a:moveTo>
                    <a:cubicBezTo>
                      <a:pt x="28" y="17"/>
                      <a:pt x="57" y="0"/>
                      <a:pt x="89" y="0"/>
                    </a:cubicBezTo>
                    <a:cubicBezTo>
                      <a:pt x="121" y="0"/>
                      <a:pt x="161" y="30"/>
                      <a:pt x="194" y="34"/>
                    </a:cubicBezTo>
                    <a:cubicBezTo>
                      <a:pt x="227" y="38"/>
                      <a:pt x="257" y="27"/>
                      <a:pt x="290" y="24"/>
                    </a:cubicBezTo>
                    <a:cubicBezTo>
                      <a:pt x="323" y="21"/>
                      <a:pt x="364" y="11"/>
                      <a:pt x="394" y="14"/>
                    </a:cubicBezTo>
                    <a:cubicBezTo>
                      <a:pt x="424" y="17"/>
                      <a:pt x="439" y="42"/>
                      <a:pt x="468" y="43"/>
                    </a:cubicBezTo>
                    <a:cubicBezTo>
                      <a:pt x="497" y="44"/>
                      <a:pt x="538" y="21"/>
                      <a:pt x="571" y="19"/>
                    </a:cubicBezTo>
                    <a:cubicBezTo>
                      <a:pt x="604" y="17"/>
                      <a:pt x="636" y="27"/>
                      <a:pt x="665" y="31"/>
                    </a:cubicBezTo>
                    <a:cubicBezTo>
                      <a:pt x="694" y="35"/>
                      <a:pt x="720" y="40"/>
                      <a:pt x="746" y="4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63" name="直接连接符 19587"/>
              <p:cNvSpPr/>
              <p:nvPr/>
            </p:nvSpPr>
            <p:spPr>
              <a:xfrm>
                <a:off x="247" y="713"/>
                <a:ext cx="45" cy="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564" name="组合 19588"/>
              <p:cNvGrpSpPr/>
              <p:nvPr/>
            </p:nvGrpSpPr>
            <p:grpSpPr>
              <a:xfrm>
                <a:off x="0" y="162"/>
                <a:ext cx="746" cy="593"/>
                <a:chOff x="0" y="0"/>
                <a:chExt cx="746" cy="593"/>
              </a:xfrm>
            </p:grpSpPr>
            <p:sp>
              <p:nvSpPr>
                <p:cNvPr id="18565" name="直接连接符 19589"/>
                <p:cNvSpPr/>
                <p:nvPr/>
              </p:nvSpPr>
              <p:spPr>
                <a:xfrm>
                  <a:off x="433" y="98"/>
                  <a:ext cx="288" cy="2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66" name="直接连接符 19590"/>
                <p:cNvSpPr/>
                <p:nvPr/>
              </p:nvSpPr>
              <p:spPr>
                <a:xfrm>
                  <a:off x="365" y="108"/>
                  <a:ext cx="317" cy="32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67" name="直接连接符 19591"/>
                <p:cNvSpPr/>
                <p:nvPr/>
              </p:nvSpPr>
              <p:spPr>
                <a:xfrm>
                  <a:off x="291" y="105"/>
                  <a:ext cx="310" cy="32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68" name="直接连接符 19592"/>
                <p:cNvSpPr/>
                <p:nvPr/>
              </p:nvSpPr>
              <p:spPr>
                <a:xfrm>
                  <a:off x="7" y="144"/>
                  <a:ext cx="426" cy="4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69" name="直接连接符 19593"/>
                <p:cNvSpPr/>
                <p:nvPr/>
              </p:nvSpPr>
              <p:spPr>
                <a:xfrm>
                  <a:off x="0" y="63"/>
                  <a:ext cx="502" cy="52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70" name="直接连接符 19594"/>
                <p:cNvSpPr/>
                <p:nvPr/>
              </p:nvSpPr>
              <p:spPr>
                <a:xfrm>
                  <a:off x="22" y="0"/>
                  <a:ext cx="484" cy="50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71" name="直接连接符 19595"/>
                <p:cNvSpPr/>
                <p:nvPr/>
              </p:nvSpPr>
              <p:spPr>
                <a:xfrm>
                  <a:off x="138" y="34"/>
                  <a:ext cx="396" cy="41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72" name="直接连接符 19596"/>
                <p:cNvSpPr/>
                <p:nvPr/>
              </p:nvSpPr>
              <p:spPr>
                <a:xfrm>
                  <a:off x="12" y="227"/>
                  <a:ext cx="345" cy="36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73" name="直接连接符 19597"/>
                <p:cNvSpPr/>
                <p:nvPr/>
              </p:nvSpPr>
              <p:spPr>
                <a:xfrm>
                  <a:off x="7" y="304"/>
                  <a:ext cx="116" cy="12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74" name="直接连接符 19598"/>
                <p:cNvSpPr/>
                <p:nvPr/>
              </p:nvSpPr>
              <p:spPr>
                <a:xfrm>
                  <a:off x="504" y="84"/>
                  <a:ext cx="241" cy="2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75" name="直接连接符 19599"/>
                <p:cNvSpPr/>
                <p:nvPr/>
              </p:nvSpPr>
              <p:spPr>
                <a:xfrm>
                  <a:off x="580" y="60"/>
                  <a:ext cx="164" cy="16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76" name="直接连接符 19600"/>
                <p:cNvSpPr/>
                <p:nvPr/>
              </p:nvSpPr>
              <p:spPr>
                <a:xfrm>
                  <a:off x="637" y="11"/>
                  <a:ext cx="109" cy="11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19602" name="组合 19601"/>
          <p:cNvGrpSpPr/>
          <p:nvPr/>
        </p:nvGrpSpPr>
        <p:grpSpPr>
          <a:xfrm>
            <a:off x="5230813" y="1828800"/>
            <a:ext cx="1155700" cy="441325"/>
            <a:chOff x="0" y="0"/>
            <a:chExt cx="721" cy="278"/>
          </a:xfrm>
        </p:grpSpPr>
        <p:sp>
          <p:nvSpPr>
            <p:cNvPr id="18578" name="任意多边形 19602"/>
            <p:cNvSpPr/>
            <p:nvPr/>
          </p:nvSpPr>
          <p:spPr>
            <a:xfrm>
              <a:off x="41" y="0"/>
              <a:ext cx="572" cy="278"/>
            </a:xfrm>
            <a:custGeom>
              <a:avLst/>
              <a:gdLst/>
              <a:ahLst/>
              <a:cxnLst/>
              <a:pathLst>
                <a:path w="572" h="278">
                  <a:moveTo>
                    <a:pt x="94" y="5"/>
                  </a:moveTo>
                  <a:lnTo>
                    <a:pt x="94" y="67"/>
                  </a:lnTo>
                  <a:lnTo>
                    <a:pt x="352" y="67"/>
                  </a:lnTo>
                  <a:lnTo>
                    <a:pt x="352" y="80"/>
                  </a:lnTo>
                  <a:lnTo>
                    <a:pt x="406" y="80"/>
                  </a:lnTo>
                  <a:lnTo>
                    <a:pt x="406" y="0"/>
                  </a:lnTo>
                  <a:lnTo>
                    <a:pt x="481" y="0"/>
                  </a:lnTo>
                  <a:lnTo>
                    <a:pt x="510" y="29"/>
                  </a:lnTo>
                  <a:lnTo>
                    <a:pt x="510" y="75"/>
                  </a:lnTo>
                  <a:lnTo>
                    <a:pt x="550" y="75"/>
                  </a:lnTo>
                  <a:lnTo>
                    <a:pt x="572" y="98"/>
                  </a:lnTo>
                  <a:lnTo>
                    <a:pt x="572" y="174"/>
                  </a:lnTo>
                  <a:lnTo>
                    <a:pt x="555" y="197"/>
                  </a:lnTo>
                  <a:lnTo>
                    <a:pt x="510" y="197"/>
                  </a:lnTo>
                  <a:lnTo>
                    <a:pt x="510" y="240"/>
                  </a:lnTo>
                  <a:lnTo>
                    <a:pt x="476" y="278"/>
                  </a:lnTo>
                  <a:lnTo>
                    <a:pt x="404" y="278"/>
                  </a:lnTo>
                  <a:lnTo>
                    <a:pt x="403" y="192"/>
                  </a:lnTo>
                  <a:lnTo>
                    <a:pt x="348" y="192"/>
                  </a:lnTo>
                  <a:lnTo>
                    <a:pt x="348" y="203"/>
                  </a:lnTo>
                  <a:lnTo>
                    <a:pt x="94" y="203"/>
                  </a:lnTo>
                  <a:lnTo>
                    <a:pt x="92" y="266"/>
                  </a:lnTo>
                  <a:lnTo>
                    <a:pt x="19" y="266"/>
                  </a:lnTo>
                  <a:lnTo>
                    <a:pt x="0" y="237"/>
                  </a:lnTo>
                  <a:lnTo>
                    <a:pt x="0" y="26"/>
                  </a:lnTo>
                  <a:lnTo>
                    <a:pt x="30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8579" name="组合 19603"/>
            <p:cNvGrpSpPr/>
            <p:nvPr/>
          </p:nvGrpSpPr>
          <p:grpSpPr>
            <a:xfrm>
              <a:off x="0" y="4"/>
              <a:ext cx="721" cy="266"/>
              <a:chOff x="0" y="0"/>
              <a:chExt cx="721" cy="266"/>
            </a:xfrm>
          </p:grpSpPr>
          <p:sp>
            <p:nvSpPr>
              <p:cNvPr id="18580" name="直接连接符 19604"/>
              <p:cNvSpPr/>
              <p:nvPr/>
            </p:nvSpPr>
            <p:spPr>
              <a:xfrm rot="5400000" flipV="1">
                <a:off x="319" y="131"/>
                <a:ext cx="130" cy="0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1" name="直接连接符 19605"/>
              <p:cNvSpPr/>
              <p:nvPr/>
            </p:nvSpPr>
            <p:spPr>
              <a:xfrm rot="5400000" flipV="1">
                <a:off x="103" y="-21"/>
                <a:ext cx="0" cy="58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2" name="直接连接符 19606"/>
              <p:cNvSpPr/>
              <p:nvPr/>
            </p:nvSpPr>
            <p:spPr>
              <a:xfrm rot="5400000" flipV="1">
                <a:off x="98" y="221"/>
                <a:ext cx="0" cy="64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3" name="直接连接符 19607"/>
              <p:cNvSpPr/>
              <p:nvPr/>
            </p:nvSpPr>
            <p:spPr>
              <a:xfrm rot="5400000" flipV="1">
                <a:off x="219" y="24"/>
                <a:ext cx="0" cy="317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4" name="直接连接符 19608"/>
              <p:cNvSpPr/>
              <p:nvPr/>
            </p:nvSpPr>
            <p:spPr>
              <a:xfrm rot="5400000" flipV="1">
                <a:off x="228" y="-90"/>
                <a:ext cx="0" cy="318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5" name="直接连接符 19609"/>
              <p:cNvSpPr/>
              <p:nvPr/>
            </p:nvSpPr>
            <p:spPr>
              <a:xfrm rot="5400000" flipV="1">
                <a:off x="411" y="35"/>
                <a:ext cx="0" cy="75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6" name="直接连接符 19610"/>
              <p:cNvSpPr/>
              <p:nvPr/>
            </p:nvSpPr>
            <p:spPr>
              <a:xfrm rot="5400000" flipV="1">
                <a:off x="410" y="137"/>
                <a:ext cx="1" cy="73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7" name="直接连接符 19611"/>
              <p:cNvSpPr/>
              <p:nvPr/>
            </p:nvSpPr>
            <p:spPr>
              <a:xfrm rot="5400000" flipV="1">
                <a:off x="-52" y="121"/>
                <a:ext cx="205" cy="0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88" name="任意多边形 19612"/>
              <p:cNvSpPr/>
              <p:nvPr/>
            </p:nvSpPr>
            <p:spPr>
              <a:xfrm rot="5400000" flipV="1">
                <a:off x="-72" y="111"/>
                <a:ext cx="247" cy="25"/>
              </a:xfrm>
              <a:custGeom>
                <a:avLst/>
                <a:gdLst/>
                <a:ahLst/>
                <a:cxnLst/>
                <a:pathLst>
                  <a:path w="318" h="32">
                    <a:moveTo>
                      <a:pt x="0" y="32"/>
                    </a:moveTo>
                    <a:cubicBezTo>
                      <a:pt x="9" y="18"/>
                      <a:pt x="18" y="4"/>
                      <a:pt x="30" y="2"/>
                    </a:cubicBezTo>
                    <a:cubicBezTo>
                      <a:pt x="42" y="0"/>
                      <a:pt x="51" y="22"/>
                      <a:pt x="72" y="23"/>
                    </a:cubicBezTo>
                    <a:cubicBezTo>
                      <a:pt x="93" y="24"/>
                      <a:pt x="129" y="7"/>
                      <a:pt x="156" y="8"/>
                    </a:cubicBezTo>
                    <a:cubicBezTo>
                      <a:pt x="183" y="9"/>
                      <a:pt x="215" y="30"/>
                      <a:pt x="237" y="29"/>
                    </a:cubicBezTo>
                    <a:cubicBezTo>
                      <a:pt x="259" y="28"/>
                      <a:pt x="275" y="3"/>
                      <a:pt x="288" y="2"/>
                    </a:cubicBezTo>
                    <a:cubicBezTo>
                      <a:pt x="301" y="1"/>
                      <a:pt x="309" y="10"/>
                      <a:pt x="318" y="20"/>
                    </a:cubicBezTo>
                  </a:path>
                </a:pathLst>
              </a:custGeom>
              <a:solidFill>
                <a:srgbClr val="000099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89" name="直接连接符 19613"/>
              <p:cNvSpPr/>
              <p:nvPr/>
            </p:nvSpPr>
            <p:spPr>
              <a:xfrm rot="5400000" flipV="1">
                <a:off x="559" y="45"/>
                <a:ext cx="0" cy="47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0" name="直接连接符 19614"/>
              <p:cNvSpPr/>
              <p:nvPr/>
            </p:nvSpPr>
            <p:spPr>
              <a:xfrm rot="5400000" flipH="1" flipV="1">
                <a:off x="557" y="149"/>
                <a:ext cx="1" cy="52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1" name="直接连接符 19615"/>
              <p:cNvSpPr/>
              <p:nvPr/>
            </p:nvSpPr>
            <p:spPr>
              <a:xfrm rot="5400000" flipH="1" flipV="1">
                <a:off x="580" y="158"/>
                <a:ext cx="18" cy="19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2" name="直接连接符 19616"/>
              <p:cNvSpPr/>
              <p:nvPr/>
            </p:nvSpPr>
            <p:spPr>
              <a:xfrm rot="5400000" flipV="1">
                <a:off x="561" y="123"/>
                <a:ext cx="75" cy="0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3" name="直接连接符 19617"/>
              <p:cNvSpPr/>
              <p:nvPr/>
            </p:nvSpPr>
            <p:spPr>
              <a:xfrm rot="5400000" flipV="1">
                <a:off x="578" y="68"/>
                <a:ext cx="22" cy="19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4" name="直接连接符 19618"/>
              <p:cNvSpPr/>
              <p:nvPr/>
            </p:nvSpPr>
            <p:spPr>
              <a:xfrm rot="5400000" flipV="1">
                <a:off x="542" y="133"/>
                <a:ext cx="104" cy="0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5" name="直接连接符 19619"/>
              <p:cNvSpPr/>
              <p:nvPr/>
            </p:nvSpPr>
            <p:spPr>
              <a:xfrm rot="5400000" flipH="1" flipV="1">
                <a:off x="559" y="57"/>
                <a:ext cx="0" cy="47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6" name="直接连接符 19620"/>
              <p:cNvSpPr/>
              <p:nvPr/>
            </p:nvSpPr>
            <p:spPr>
              <a:xfrm rot="5400000" flipV="1">
                <a:off x="559" y="139"/>
                <a:ext cx="1" cy="48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7" name="直接连接符 19621"/>
              <p:cNvSpPr/>
              <p:nvPr/>
            </p:nvSpPr>
            <p:spPr>
              <a:xfrm rot="5400000" flipH="1" flipV="1">
                <a:off x="411" y="46"/>
                <a:ext cx="0" cy="75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8" name="直接连接符 19622"/>
              <p:cNvSpPr/>
              <p:nvPr/>
            </p:nvSpPr>
            <p:spPr>
              <a:xfrm rot="5400000" flipH="1" flipV="1">
                <a:off x="421" y="134"/>
                <a:ext cx="0" cy="74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99" name="直接连接符 19623"/>
              <p:cNvSpPr/>
              <p:nvPr/>
            </p:nvSpPr>
            <p:spPr>
              <a:xfrm rot="5400000" flipV="1">
                <a:off x="6" y="131"/>
                <a:ext cx="244" cy="0"/>
              </a:xfrm>
              <a:prstGeom prst="line">
                <a:avLst/>
              </a:prstGeom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00" name="直接连接符 19624"/>
              <p:cNvSpPr/>
              <p:nvPr/>
            </p:nvSpPr>
            <p:spPr>
              <a:xfrm rot="5400000" flipV="1">
                <a:off x="360" y="-227"/>
                <a:ext cx="0" cy="721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601" name="组合 19625"/>
              <p:cNvGrpSpPr/>
              <p:nvPr/>
            </p:nvGrpSpPr>
            <p:grpSpPr>
              <a:xfrm>
                <a:off x="451" y="0"/>
                <a:ext cx="93" cy="266"/>
                <a:chOff x="0" y="0"/>
                <a:chExt cx="211" cy="674"/>
              </a:xfrm>
            </p:grpSpPr>
            <p:sp>
              <p:nvSpPr>
                <p:cNvPr id="18602" name="直接连接符 19626"/>
                <p:cNvSpPr/>
                <p:nvPr/>
              </p:nvSpPr>
              <p:spPr>
                <a:xfrm rot="5400000" flipV="1">
                  <a:off x="77" y="598"/>
                  <a:ext cx="0" cy="152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03" name="直接连接符 19627"/>
                <p:cNvSpPr/>
                <p:nvPr/>
              </p:nvSpPr>
              <p:spPr>
                <a:xfrm rot="5400000" flipH="1" flipV="1">
                  <a:off x="79" y="-73"/>
                  <a:ext cx="0" cy="159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04" name="直接连接符 19628"/>
                <p:cNvSpPr/>
                <p:nvPr/>
              </p:nvSpPr>
              <p:spPr>
                <a:xfrm rot="5400000" flipV="1">
                  <a:off x="90" y="88"/>
                  <a:ext cx="0" cy="181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05" name="直接连接符 19629"/>
                <p:cNvSpPr/>
                <p:nvPr/>
              </p:nvSpPr>
              <p:spPr>
                <a:xfrm rot="5400000" flipV="1">
                  <a:off x="82" y="416"/>
                  <a:ext cx="0" cy="154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06" name="直接连接符 19630"/>
                <p:cNvSpPr/>
                <p:nvPr/>
              </p:nvSpPr>
              <p:spPr>
                <a:xfrm rot="5400000" flipV="1">
                  <a:off x="-56" y="331"/>
                  <a:ext cx="534" cy="1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07" name="任意多边形 19631"/>
                <p:cNvSpPr/>
                <p:nvPr/>
              </p:nvSpPr>
              <p:spPr>
                <a:xfrm rot="5400000" flipV="1">
                  <a:off x="-156" y="297"/>
                  <a:ext cx="668" cy="67"/>
                </a:xfrm>
                <a:custGeom>
                  <a:avLst/>
                  <a:gdLst/>
                  <a:ahLst/>
                  <a:cxnLst/>
                  <a:pathLst>
                    <a:path w="339" h="38">
                      <a:moveTo>
                        <a:pt x="0" y="3"/>
                      </a:moveTo>
                      <a:cubicBezTo>
                        <a:pt x="12" y="18"/>
                        <a:pt x="24" y="34"/>
                        <a:pt x="39" y="36"/>
                      </a:cubicBezTo>
                      <a:cubicBezTo>
                        <a:pt x="54" y="38"/>
                        <a:pt x="70" y="19"/>
                        <a:pt x="93" y="18"/>
                      </a:cubicBezTo>
                      <a:cubicBezTo>
                        <a:pt x="116" y="17"/>
                        <a:pt x="154" y="31"/>
                        <a:pt x="180" y="30"/>
                      </a:cubicBezTo>
                      <a:cubicBezTo>
                        <a:pt x="206" y="29"/>
                        <a:pt x="232" y="12"/>
                        <a:pt x="252" y="12"/>
                      </a:cubicBezTo>
                      <a:cubicBezTo>
                        <a:pt x="272" y="12"/>
                        <a:pt x="289" y="32"/>
                        <a:pt x="303" y="30"/>
                      </a:cubicBezTo>
                      <a:cubicBezTo>
                        <a:pt x="317" y="28"/>
                        <a:pt x="328" y="14"/>
                        <a:pt x="339" y="0"/>
                      </a:cubicBezTo>
                    </a:path>
                  </a:pathLst>
                </a:custGeom>
                <a:solidFill>
                  <a:srgbClr val="000099"/>
                </a:solidFill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608" name="直接连接符 19632"/>
                <p:cNvSpPr/>
                <p:nvPr/>
              </p:nvSpPr>
              <p:spPr>
                <a:xfrm rot="5400000" flipV="1">
                  <a:off x="-336" y="336"/>
                  <a:ext cx="673" cy="0"/>
                </a:xfrm>
                <a:prstGeom prst="line">
                  <a:avLst/>
                </a:prstGeom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19634" name="组合 19633"/>
          <p:cNvGrpSpPr/>
          <p:nvPr/>
        </p:nvGrpSpPr>
        <p:grpSpPr>
          <a:xfrm>
            <a:off x="7124700" y="1055688"/>
            <a:ext cx="1216025" cy="1920875"/>
            <a:chOff x="0" y="0"/>
            <a:chExt cx="766" cy="1210"/>
          </a:xfrm>
        </p:grpSpPr>
        <p:sp>
          <p:nvSpPr>
            <p:cNvPr id="18610" name="直接连接符 19634"/>
            <p:cNvSpPr/>
            <p:nvPr/>
          </p:nvSpPr>
          <p:spPr>
            <a:xfrm>
              <a:off x="391" y="0"/>
              <a:ext cx="0" cy="12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8611" name="组合 19635"/>
            <p:cNvGrpSpPr/>
            <p:nvPr/>
          </p:nvGrpSpPr>
          <p:grpSpPr>
            <a:xfrm>
              <a:off x="0" y="362"/>
              <a:ext cx="766" cy="786"/>
              <a:chOff x="0" y="0"/>
              <a:chExt cx="766" cy="786"/>
            </a:xfrm>
          </p:grpSpPr>
          <p:sp>
            <p:nvSpPr>
              <p:cNvPr id="18612" name="直接连接符 19636"/>
              <p:cNvSpPr/>
              <p:nvPr/>
            </p:nvSpPr>
            <p:spPr>
              <a:xfrm>
                <a:off x="351" y="134"/>
                <a:ext cx="173" cy="1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13" name="直接连接符 19637"/>
              <p:cNvSpPr/>
              <p:nvPr/>
            </p:nvSpPr>
            <p:spPr>
              <a:xfrm>
                <a:off x="240" y="336"/>
                <a:ext cx="45" cy="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14" name="任意多边形 19638"/>
              <p:cNvSpPr/>
              <p:nvPr/>
            </p:nvSpPr>
            <p:spPr>
              <a:xfrm>
                <a:off x="3" y="8"/>
                <a:ext cx="748" cy="125"/>
              </a:xfrm>
              <a:custGeom>
                <a:avLst/>
                <a:gdLst/>
                <a:ahLst/>
                <a:cxnLst/>
                <a:pathLst>
                  <a:path w="748" h="125">
                    <a:moveTo>
                      <a:pt x="0" y="0"/>
                    </a:moveTo>
                    <a:lnTo>
                      <a:pt x="312" y="0"/>
                    </a:lnTo>
                    <a:lnTo>
                      <a:pt x="312" y="125"/>
                    </a:lnTo>
                    <a:lnTo>
                      <a:pt x="470" y="125"/>
                    </a:lnTo>
                    <a:lnTo>
                      <a:pt x="470" y="0"/>
                    </a:lnTo>
                    <a:lnTo>
                      <a:pt x="748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615" name="任意多边形 19639"/>
              <p:cNvSpPr/>
              <p:nvPr/>
            </p:nvSpPr>
            <p:spPr>
              <a:xfrm>
                <a:off x="3" y="176"/>
                <a:ext cx="384" cy="288"/>
              </a:xfrm>
              <a:custGeom>
                <a:avLst/>
                <a:gdLst/>
                <a:ahLst/>
                <a:cxnLst/>
                <a:pathLst>
                  <a:path w="384" h="288">
                    <a:moveTo>
                      <a:pt x="0" y="0"/>
                    </a:moveTo>
                    <a:lnTo>
                      <a:pt x="76" y="77"/>
                    </a:lnTo>
                    <a:lnTo>
                      <a:pt x="168" y="82"/>
                    </a:lnTo>
                    <a:lnTo>
                      <a:pt x="206" y="101"/>
                    </a:lnTo>
                    <a:lnTo>
                      <a:pt x="254" y="163"/>
                    </a:lnTo>
                    <a:lnTo>
                      <a:pt x="278" y="216"/>
                    </a:lnTo>
                    <a:lnTo>
                      <a:pt x="321" y="255"/>
                    </a:lnTo>
                    <a:lnTo>
                      <a:pt x="355" y="283"/>
                    </a:lnTo>
                    <a:lnTo>
                      <a:pt x="384" y="28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616" name="任意多边形 19640"/>
              <p:cNvSpPr/>
              <p:nvPr/>
            </p:nvSpPr>
            <p:spPr>
              <a:xfrm flipH="1">
                <a:off x="382" y="176"/>
                <a:ext cx="384" cy="288"/>
              </a:xfrm>
              <a:custGeom>
                <a:avLst/>
                <a:gdLst/>
                <a:ahLst/>
                <a:cxnLst/>
                <a:pathLst>
                  <a:path w="384" h="288">
                    <a:moveTo>
                      <a:pt x="0" y="0"/>
                    </a:moveTo>
                    <a:lnTo>
                      <a:pt x="76" y="77"/>
                    </a:lnTo>
                    <a:lnTo>
                      <a:pt x="168" y="82"/>
                    </a:lnTo>
                    <a:lnTo>
                      <a:pt x="206" y="101"/>
                    </a:lnTo>
                    <a:lnTo>
                      <a:pt x="254" y="163"/>
                    </a:lnTo>
                    <a:lnTo>
                      <a:pt x="278" y="216"/>
                    </a:lnTo>
                    <a:lnTo>
                      <a:pt x="321" y="255"/>
                    </a:lnTo>
                    <a:lnTo>
                      <a:pt x="355" y="283"/>
                    </a:lnTo>
                    <a:lnTo>
                      <a:pt x="384" y="28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617" name="直接连接符 19641"/>
              <p:cNvSpPr/>
              <p:nvPr/>
            </p:nvSpPr>
            <p:spPr>
              <a:xfrm>
                <a:off x="276" y="382"/>
                <a:ext cx="0" cy="39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18" name="直接连接符 19642"/>
              <p:cNvSpPr/>
              <p:nvPr/>
            </p:nvSpPr>
            <p:spPr>
              <a:xfrm flipH="1">
                <a:off x="7" y="258"/>
                <a:ext cx="68" cy="5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19" name="直接连接符 19643"/>
              <p:cNvSpPr/>
              <p:nvPr/>
            </p:nvSpPr>
            <p:spPr>
              <a:xfrm>
                <a:off x="694" y="248"/>
                <a:ext cx="62" cy="53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20" name="直接连接符 19644"/>
              <p:cNvSpPr/>
              <p:nvPr/>
            </p:nvSpPr>
            <p:spPr>
              <a:xfrm>
                <a:off x="483" y="406"/>
                <a:ext cx="0" cy="3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21" name="任意多边形 19645"/>
              <p:cNvSpPr/>
              <p:nvPr/>
            </p:nvSpPr>
            <p:spPr>
              <a:xfrm>
                <a:off x="14" y="722"/>
                <a:ext cx="746" cy="46"/>
              </a:xfrm>
              <a:custGeom>
                <a:avLst/>
                <a:gdLst/>
                <a:ahLst/>
                <a:cxnLst/>
                <a:pathLst>
                  <a:path w="746" h="46">
                    <a:moveTo>
                      <a:pt x="0" y="34"/>
                    </a:moveTo>
                    <a:cubicBezTo>
                      <a:pt x="28" y="17"/>
                      <a:pt x="57" y="0"/>
                      <a:pt x="89" y="0"/>
                    </a:cubicBezTo>
                    <a:cubicBezTo>
                      <a:pt x="121" y="0"/>
                      <a:pt x="161" y="30"/>
                      <a:pt x="194" y="34"/>
                    </a:cubicBezTo>
                    <a:cubicBezTo>
                      <a:pt x="227" y="38"/>
                      <a:pt x="257" y="27"/>
                      <a:pt x="290" y="24"/>
                    </a:cubicBezTo>
                    <a:cubicBezTo>
                      <a:pt x="323" y="21"/>
                      <a:pt x="364" y="11"/>
                      <a:pt x="394" y="14"/>
                    </a:cubicBezTo>
                    <a:cubicBezTo>
                      <a:pt x="424" y="17"/>
                      <a:pt x="439" y="42"/>
                      <a:pt x="468" y="43"/>
                    </a:cubicBezTo>
                    <a:cubicBezTo>
                      <a:pt x="497" y="44"/>
                      <a:pt x="538" y="21"/>
                      <a:pt x="571" y="19"/>
                    </a:cubicBezTo>
                    <a:cubicBezTo>
                      <a:pt x="604" y="17"/>
                      <a:pt x="636" y="27"/>
                      <a:pt x="665" y="31"/>
                    </a:cubicBezTo>
                    <a:cubicBezTo>
                      <a:pt x="694" y="35"/>
                      <a:pt x="720" y="40"/>
                      <a:pt x="746" y="4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8622" name="组合 19646"/>
              <p:cNvGrpSpPr/>
              <p:nvPr/>
            </p:nvGrpSpPr>
            <p:grpSpPr>
              <a:xfrm>
                <a:off x="0" y="1"/>
                <a:ext cx="757" cy="448"/>
                <a:chOff x="0" y="0"/>
                <a:chExt cx="757" cy="448"/>
              </a:xfrm>
            </p:grpSpPr>
            <p:sp>
              <p:nvSpPr>
                <p:cNvPr id="18623" name="直接连接符 19647"/>
                <p:cNvSpPr/>
                <p:nvPr/>
              </p:nvSpPr>
              <p:spPr>
                <a:xfrm>
                  <a:off x="237" y="16"/>
                  <a:ext cx="78" cy="7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24" name="直接连接符 19648"/>
                <p:cNvSpPr/>
                <p:nvPr/>
              </p:nvSpPr>
              <p:spPr>
                <a:xfrm>
                  <a:off x="480" y="18"/>
                  <a:ext cx="224" cy="22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25" name="直接连接符 19649"/>
                <p:cNvSpPr/>
                <p:nvPr/>
              </p:nvSpPr>
              <p:spPr>
                <a:xfrm>
                  <a:off x="476" y="88"/>
                  <a:ext cx="155" cy="16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26" name="直接连接符 19650"/>
                <p:cNvSpPr/>
                <p:nvPr/>
              </p:nvSpPr>
              <p:spPr>
                <a:xfrm>
                  <a:off x="64" y="0"/>
                  <a:ext cx="391" cy="40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27" name="直接连接符 19651"/>
                <p:cNvSpPr/>
                <p:nvPr/>
              </p:nvSpPr>
              <p:spPr>
                <a:xfrm>
                  <a:off x="154" y="11"/>
                  <a:ext cx="341" cy="35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28" name="直接连接符 19652"/>
                <p:cNvSpPr/>
                <p:nvPr/>
              </p:nvSpPr>
              <p:spPr>
                <a:xfrm>
                  <a:off x="434" y="133"/>
                  <a:ext cx="134" cy="14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29" name="直接连接符 19653"/>
                <p:cNvSpPr/>
                <p:nvPr/>
              </p:nvSpPr>
              <p:spPr>
                <a:xfrm>
                  <a:off x="5" y="11"/>
                  <a:ext cx="413" cy="43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30" name="直接连接符 19654"/>
                <p:cNvSpPr/>
                <p:nvPr/>
              </p:nvSpPr>
              <p:spPr>
                <a:xfrm>
                  <a:off x="0" y="88"/>
                  <a:ext cx="153" cy="16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31" name="直接连接符 19655"/>
                <p:cNvSpPr/>
                <p:nvPr/>
              </p:nvSpPr>
              <p:spPr>
                <a:xfrm>
                  <a:off x="627" y="13"/>
                  <a:ext cx="127" cy="12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32" name="直接连接符 19656"/>
                <p:cNvSpPr/>
                <p:nvPr/>
              </p:nvSpPr>
              <p:spPr>
                <a:xfrm>
                  <a:off x="553" y="11"/>
                  <a:ext cx="189" cy="18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33" name="直接连接符 19657"/>
                <p:cNvSpPr/>
                <p:nvPr/>
              </p:nvSpPr>
              <p:spPr>
                <a:xfrm>
                  <a:off x="696" y="13"/>
                  <a:ext cx="61" cy="5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8634" name="直接连接符 19658"/>
              <p:cNvSpPr/>
              <p:nvPr/>
            </p:nvSpPr>
            <p:spPr>
              <a:xfrm>
                <a:off x="10" y="6"/>
                <a:ext cx="0" cy="7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35" name="直接连接符 19659"/>
              <p:cNvSpPr/>
              <p:nvPr/>
            </p:nvSpPr>
            <p:spPr>
              <a:xfrm>
                <a:off x="627" y="14"/>
                <a:ext cx="127" cy="1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36" name="直接连接符 19660"/>
              <p:cNvSpPr/>
              <p:nvPr/>
            </p:nvSpPr>
            <p:spPr>
              <a:xfrm>
                <a:off x="759" y="0"/>
                <a:ext cx="0" cy="76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9662" name="文本框 19661"/>
          <p:cNvSpPr txBox="1"/>
          <p:nvPr/>
        </p:nvSpPr>
        <p:spPr>
          <a:xfrm>
            <a:off x="1014413" y="5724525"/>
            <a:ext cx="5830887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蜗轮齿宽角</a:t>
            </a:r>
            <a:r>
              <a:rPr lang="en-US" altLang="zh-CN">
                <a:latin typeface="隶书" pitchFamily="1" charset="-122"/>
                <a:ea typeface="宋体" panose="02010600030101010101" pitchFamily="2" charset="-122"/>
              </a:rPr>
              <a:t>θ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90~130˚ </a:t>
            </a:r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663" name="文本框 19662"/>
          <p:cNvSpPr txBox="1"/>
          <p:nvPr/>
        </p:nvSpPr>
        <p:spPr>
          <a:xfrm>
            <a:off x="1009650" y="6269038"/>
            <a:ext cx="6269038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轮圈厚度 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C ≈                                1.6m+1.5   mm</a:t>
            </a:r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664" name="文本框 19663"/>
          <p:cNvSpPr txBox="1"/>
          <p:nvPr/>
        </p:nvSpPr>
        <p:spPr>
          <a:xfrm>
            <a:off x="985838" y="5235575"/>
            <a:ext cx="7713662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轮缘宽度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B                              ≤ 0.75d</a:t>
            </a:r>
            <a:r>
              <a:rPr lang="en-US" altLang="zh-CN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a                                   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0.67  d</a:t>
            </a:r>
            <a:r>
              <a:rPr lang="en-US" altLang="zh-CN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665" name="文本框 19664"/>
          <p:cNvSpPr txBox="1"/>
          <p:nvPr/>
        </p:nvSpPr>
        <p:spPr>
          <a:xfrm>
            <a:off x="990600" y="4760913"/>
            <a:ext cx="7758113" cy="3651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蜗轮顶圆直径</a:t>
            </a:r>
            <a:r>
              <a:rPr lang="en-US" altLang="zh-CN" i="1"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r>
              <a:rPr lang="en-US" altLang="zh-CN" i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e2              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≤ </a:t>
            </a:r>
            <a:r>
              <a:rPr lang="en-US" altLang="zh-CN" b="1" i="1"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r>
              <a:rPr lang="en-US" altLang="zh-CN" b="1" i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a2 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+2m        </a:t>
            </a:r>
            <a:r>
              <a:rPr lang="en-US" altLang="zh-CN" b="1" i="1"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r>
              <a:rPr lang="en-US" altLang="zh-CN" b="1" i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a2 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+1.5m        </a:t>
            </a:r>
            <a:r>
              <a:rPr lang="en-US" altLang="zh-CN" b="1" i="1"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r>
              <a:rPr lang="en-US" altLang="zh-CN" b="1" i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a2 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+2m </a:t>
            </a:r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9666" name="组合 19665"/>
          <p:cNvGrpSpPr/>
          <p:nvPr/>
        </p:nvGrpSpPr>
        <p:grpSpPr>
          <a:xfrm>
            <a:off x="-6350" y="4191000"/>
            <a:ext cx="9150350" cy="2498725"/>
            <a:chOff x="0" y="0"/>
            <a:chExt cx="5770" cy="1574"/>
          </a:xfrm>
        </p:grpSpPr>
        <p:sp>
          <p:nvSpPr>
            <p:cNvPr id="18642" name="直接连接符 19666"/>
            <p:cNvSpPr/>
            <p:nvPr/>
          </p:nvSpPr>
          <p:spPr>
            <a:xfrm>
              <a:off x="10" y="0"/>
              <a:ext cx="576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643" name="直接连接符 19667"/>
            <p:cNvSpPr/>
            <p:nvPr/>
          </p:nvSpPr>
          <p:spPr>
            <a:xfrm>
              <a:off x="10" y="307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644" name="直接连接符 19668"/>
            <p:cNvSpPr/>
            <p:nvPr/>
          </p:nvSpPr>
          <p:spPr>
            <a:xfrm>
              <a:off x="10" y="614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645" name="直接连接符 19669"/>
            <p:cNvSpPr/>
            <p:nvPr/>
          </p:nvSpPr>
          <p:spPr>
            <a:xfrm>
              <a:off x="10" y="931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646" name="直接连接符 19670"/>
            <p:cNvSpPr/>
            <p:nvPr/>
          </p:nvSpPr>
          <p:spPr>
            <a:xfrm>
              <a:off x="10" y="1248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647" name="直接连接符 19671"/>
            <p:cNvSpPr/>
            <p:nvPr/>
          </p:nvSpPr>
          <p:spPr>
            <a:xfrm>
              <a:off x="0" y="1574"/>
              <a:ext cx="576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648" name="直接连接符 19672"/>
            <p:cNvSpPr/>
            <p:nvPr/>
          </p:nvSpPr>
          <p:spPr>
            <a:xfrm flipV="1">
              <a:off x="2333" y="10"/>
              <a:ext cx="0" cy="155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649" name="文本框 19673"/>
            <p:cNvSpPr txBox="1"/>
            <p:nvPr/>
          </p:nvSpPr>
          <p:spPr>
            <a:xfrm>
              <a:off x="801" y="43"/>
              <a:ext cx="9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蜗杆头数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Z</a:t>
              </a:r>
              <a:r>
                <a:rPr lang="en-US" altLang="zh-CN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650" name="文本框 19674"/>
            <p:cNvSpPr txBox="1"/>
            <p:nvPr/>
          </p:nvSpPr>
          <p:spPr>
            <a:xfrm>
              <a:off x="2596" y="49"/>
              <a:ext cx="278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1                            2                        4</a:t>
              </a:r>
              <a:endParaRPr lang="en-US" altLang="zh-CN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651" name="直接连接符 19675"/>
            <p:cNvSpPr/>
            <p:nvPr/>
          </p:nvSpPr>
          <p:spPr>
            <a:xfrm>
              <a:off x="3495" y="0"/>
              <a:ext cx="0" cy="61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652" name="直接连接符 19676"/>
            <p:cNvSpPr/>
            <p:nvPr/>
          </p:nvSpPr>
          <p:spPr>
            <a:xfrm>
              <a:off x="4551" y="0"/>
              <a:ext cx="0" cy="93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653" name="矩形 19677"/>
          <p:cNvSpPr/>
          <p:nvPr/>
        </p:nvSpPr>
        <p:spPr>
          <a:xfrm>
            <a:off x="4210050" y="0"/>
            <a:ext cx="31305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>
                <a:solidFill>
                  <a:srgbClr val="FFFF00"/>
                </a:solidFill>
                <a:latin typeface="Times New Roman" panose="02020603050405020304" pitchFamily="2" charset="0"/>
                <a:ea typeface="华文中宋" pitchFamily="2" charset="-122"/>
              </a:rPr>
              <a:t>蜗轮的常用结构：</a:t>
            </a:r>
            <a:endParaRPr lang="zh-CN" altLang="en-US" b="1">
              <a:solidFill>
                <a:srgbClr val="FFFF00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9679" name="矩形 19678"/>
          <p:cNvSpPr/>
          <p:nvPr/>
        </p:nvSpPr>
        <p:spPr>
          <a:xfrm>
            <a:off x="704850" y="3333750"/>
            <a:ext cx="14351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整体式</a:t>
            </a:r>
            <a:endParaRPr lang="zh-CN" altLang="en-US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9680" name="矩形 19679"/>
          <p:cNvSpPr/>
          <p:nvPr/>
        </p:nvSpPr>
        <p:spPr>
          <a:xfrm>
            <a:off x="2895600" y="3124200"/>
            <a:ext cx="168275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组合式</a:t>
            </a:r>
            <a:endParaRPr lang="zh-CN" altLang="en-US" sz="2800" b="1">
              <a:latin typeface="Times New Roman" panose="02020603050405020304" pitchFamily="2" charset="0"/>
              <a:ea typeface="华文中宋" pitchFamily="2" charset="-122"/>
            </a:endParaRPr>
          </a:p>
          <a:p>
            <a:pPr algn="ctr"/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过盈配合</a:t>
            </a:r>
            <a:endParaRPr lang="zh-CN" altLang="en-US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19681" name="组合 19680"/>
          <p:cNvGrpSpPr/>
          <p:nvPr/>
        </p:nvGrpSpPr>
        <p:grpSpPr>
          <a:xfrm>
            <a:off x="984250" y="533400"/>
            <a:ext cx="7183438" cy="661988"/>
            <a:chOff x="0" y="0"/>
            <a:chExt cx="4525" cy="417"/>
          </a:xfrm>
        </p:grpSpPr>
        <p:grpSp>
          <p:nvGrpSpPr>
            <p:cNvPr id="18657" name="组合 19681"/>
            <p:cNvGrpSpPr/>
            <p:nvPr/>
          </p:nvGrpSpPr>
          <p:grpSpPr>
            <a:xfrm>
              <a:off x="0" y="9"/>
              <a:ext cx="499" cy="408"/>
              <a:chOff x="0" y="0"/>
              <a:chExt cx="499" cy="408"/>
            </a:xfrm>
          </p:grpSpPr>
          <p:sp>
            <p:nvSpPr>
              <p:cNvPr id="18658" name="直接连接符 19682"/>
              <p:cNvSpPr/>
              <p:nvPr/>
            </p:nvSpPr>
            <p:spPr>
              <a:xfrm flipV="1">
                <a:off x="0" y="0"/>
                <a:ext cx="315" cy="315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59" name="直接连接符 19683"/>
              <p:cNvSpPr/>
              <p:nvPr/>
            </p:nvSpPr>
            <p:spPr>
              <a:xfrm flipH="1" flipV="1">
                <a:off x="182" y="10"/>
                <a:ext cx="317" cy="317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660" name="组合 19684"/>
              <p:cNvGrpSpPr/>
              <p:nvPr/>
            </p:nvGrpSpPr>
            <p:grpSpPr>
              <a:xfrm>
                <a:off x="142" y="173"/>
                <a:ext cx="196" cy="46"/>
                <a:chOff x="0" y="0"/>
                <a:chExt cx="196" cy="46"/>
              </a:xfrm>
            </p:grpSpPr>
            <p:sp>
              <p:nvSpPr>
                <p:cNvPr id="18661" name="任意多边形 19685"/>
                <p:cNvSpPr/>
                <p:nvPr/>
              </p:nvSpPr>
              <p:spPr>
                <a:xfrm>
                  <a:off x="0" y="0"/>
                  <a:ext cx="196" cy="46"/>
                </a:xfrm>
                <a:custGeom>
                  <a:avLst/>
                  <a:gdLst/>
                  <a:ahLst/>
                  <a:cxnLst/>
                  <a:pathLst>
                    <a:path w="196" h="46">
                      <a:moveTo>
                        <a:pt x="0" y="0"/>
                      </a:moveTo>
                      <a:lnTo>
                        <a:pt x="24" y="21"/>
                      </a:lnTo>
                      <a:lnTo>
                        <a:pt x="54" y="37"/>
                      </a:lnTo>
                      <a:lnTo>
                        <a:pt x="105" y="46"/>
                      </a:lnTo>
                      <a:lnTo>
                        <a:pt x="143" y="41"/>
                      </a:lnTo>
                      <a:lnTo>
                        <a:pt x="179" y="17"/>
                      </a:lnTo>
                      <a:lnTo>
                        <a:pt x="196" y="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662" name="任意多边形 19686"/>
                <p:cNvSpPr/>
                <p:nvPr/>
              </p:nvSpPr>
              <p:spPr>
                <a:xfrm>
                  <a:off x="1" y="1"/>
                  <a:ext cx="48" cy="44"/>
                </a:xfrm>
                <a:custGeom>
                  <a:avLst/>
                  <a:gdLst/>
                  <a:ahLst/>
                  <a:cxnLst/>
                  <a:pathLst>
                    <a:path w="48" h="44">
                      <a:moveTo>
                        <a:pt x="0" y="0"/>
                      </a:moveTo>
                      <a:lnTo>
                        <a:pt x="36" y="44"/>
                      </a:lnTo>
                      <a:lnTo>
                        <a:pt x="48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663" name="任意多边形 19687"/>
                <p:cNvSpPr/>
                <p:nvPr/>
              </p:nvSpPr>
              <p:spPr>
                <a:xfrm>
                  <a:off x="151" y="0"/>
                  <a:ext cx="45" cy="43"/>
                </a:xfrm>
                <a:custGeom>
                  <a:avLst/>
                  <a:gdLst/>
                  <a:ahLst/>
                  <a:cxnLst/>
                  <a:pathLst>
                    <a:path w="45" h="43">
                      <a:moveTo>
                        <a:pt x="45" y="0"/>
                      </a:moveTo>
                      <a:lnTo>
                        <a:pt x="0" y="22"/>
                      </a:lnTo>
                      <a:lnTo>
                        <a:pt x="16" y="43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8664" name="矩形 19688"/>
              <p:cNvSpPr/>
              <p:nvPr/>
            </p:nvSpPr>
            <p:spPr>
              <a:xfrm>
                <a:off x="209" y="178"/>
                <a:ext cx="192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>
                    <a:latin typeface="隶书" pitchFamily="1" charset="-122"/>
                    <a:ea typeface="宋体" panose="02010600030101010101" pitchFamily="2" charset="-122"/>
                  </a:rPr>
                  <a:t>θ</a:t>
                </a:r>
                <a:endParaRPr lang="en-US" altLang="zh-CN">
                  <a:latin typeface="隶书" pitchFamily="1" charset="-122"/>
                  <a:ea typeface="隶书" pitchFamily="1" charset="-122"/>
                </a:endParaRPr>
              </a:p>
            </p:txBody>
          </p:sp>
        </p:grpSp>
        <p:grpSp>
          <p:nvGrpSpPr>
            <p:cNvPr id="18665" name="组合 19689"/>
            <p:cNvGrpSpPr/>
            <p:nvPr/>
          </p:nvGrpSpPr>
          <p:grpSpPr>
            <a:xfrm>
              <a:off x="1458" y="9"/>
              <a:ext cx="499" cy="408"/>
              <a:chOff x="0" y="0"/>
              <a:chExt cx="499" cy="408"/>
            </a:xfrm>
          </p:grpSpPr>
          <p:sp>
            <p:nvSpPr>
              <p:cNvPr id="18666" name="直接连接符 19690"/>
              <p:cNvSpPr/>
              <p:nvPr/>
            </p:nvSpPr>
            <p:spPr>
              <a:xfrm flipV="1">
                <a:off x="0" y="0"/>
                <a:ext cx="315" cy="315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67" name="直接连接符 19691"/>
              <p:cNvSpPr/>
              <p:nvPr/>
            </p:nvSpPr>
            <p:spPr>
              <a:xfrm flipH="1" flipV="1">
                <a:off x="182" y="10"/>
                <a:ext cx="317" cy="317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668" name="组合 19692"/>
              <p:cNvGrpSpPr/>
              <p:nvPr/>
            </p:nvGrpSpPr>
            <p:grpSpPr>
              <a:xfrm>
                <a:off x="142" y="173"/>
                <a:ext cx="196" cy="46"/>
                <a:chOff x="0" y="0"/>
                <a:chExt cx="196" cy="46"/>
              </a:xfrm>
            </p:grpSpPr>
            <p:sp>
              <p:nvSpPr>
                <p:cNvPr id="18669" name="任意多边形 19693"/>
                <p:cNvSpPr/>
                <p:nvPr/>
              </p:nvSpPr>
              <p:spPr>
                <a:xfrm>
                  <a:off x="0" y="0"/>
                  <a:ext cx="196" cy="46"/>
                </a:xfrm>
                <a:custGeom>
                  <a:avLst/>
                  <a:gdLst/>
                  <a:ahLst/>
                  <a:cxnLst/>
                  <a:pathLst>
                    <a:path w="196" h="46">
                      <a:moveTo>
                        <a:pt x="0" y="0"/>
                      </a:moveTo>
                      <a:lnTo>
                        <a:pt x="24" y="21"/>
                      </a:lnTo>
                      <a:lnTo>
                        <a:pt x="54" y="37"/>
                      </a:lnTo>
                      <a:lnTo>
                        <a:pt x="105" y="46"/>
                      </a:lnTo>
                      <a:lnTo>
                        <a:pt x="143" y="41"/>
                      </a:lnTo>
                      <a:lnTo>
                        <a:pt x="179" y="17"/>
                      </a:lnTo>
                      <a:lnTo>
                        <a:pt x="196" y="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670" name="任意多边形 19694"/>
                <p:cNvSpPr/>
                <p:nvPr/>
              </p:nvSpPr>
              <p:spPr>
                <a:xfrm>
                  <a:off x="1" y="1"/>
                  <a:ext cx="48" cy="44"/>
                </a:xfrm>
                <a:custGeom>
                  <a:avLst/>
                  <a:gdLst/>
                  <a:ahLst/>
                  <a:cxnLst/>
                  <a:pathLst>
                    <a:path w="48" h="44">
                      <a:moveTo>
                        <a:pt x="0" y="0"/>
                      </a:moveTo>
                      <a:lnTo>
                        <a:pt x="36" y="44"/>
                      </a:lnTo>
                      <a:lnTo>
                        <a:pt x="48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671" name="任意多边形 19695"/>
                <p:cNvSpPr/>
                <p:nvPr/>
              </p:nvSpPr>
              <p:spPr>
                <a:xfrm>
                  <a:off x="151" y="0"/>
                  <a:ext cx="45" cy="43"/>
                </a:xfrm>
                <a:custGeom>
                  <a:avLst/>
                  <a:gdLst/>
                  <a:ahLst/>
                  <a:cxnLst/>
                  <a:pathLst>
                    <a:path w="45" h="43">
                      <a:moveTo>
                        <a:pt x="45" y="0"/>
                      </a:moveTo>
                      <a:lnTo>
                        <a:pt x="0" y="22"/>
                      </a:lnTo>
                      <a:lnTo>
                        <a:pt x="16" y="43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8672" name="矩形 19696"/>
              <p:cNvSpPr/>
              <p:nvPr/>
            </p:nvSpPr>
            <p:spPr>
              <a:xfrm>
                <a:off x="209" y="178"/>
                <a:ext cx="192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>
                    <a:latin typeface="隶书" pitchFamily="1" charset="-122"/>
                    <a:ea typeface="宋体" panose="02010600030101010101" pitchFamily="2" charset="-122"/>
                  </a:rPr>
                  <a:t>θ</a:t>
                </a:r>
                <a:endParaRPr lang="en-US" altLang="zh-CN">
                  <a:latin typeface="隶书" pitchFamily="1" charset="-122"/>
                  <a:ea typeface="隶书" pitchFamily="1" charset="-122"/>
                </a:endParaRPr>
              </a:p>
            </p:txBody>
          </p:sp>
        </p:grpSp>
        <p:grpSp>
          <p:nvGrpSpPr>
            <p:cNvPr id="18673" name="组合 19697"/>
            <p:cNvGrpSpPr/>
            <p:nvPr/>
          </p:nvGrpSpPr>
          <p:grpSpPr>
            <a:xfrm>
              <a:off x="2748" y="0"/>
              <a:ext cx="499" cy="408"/>
              <a:chOff x="0" y="0"/>
              <a:chExt cx="499" cy="408"/>
            </a:xfrm>
          </p:grpSpPr>
          <p:sp>
            <p:nvSpPr>
              <p:cNvPr id="18674" name="直接连接符 19698"/>
              <p:cNvSpPr/>
              <p:nvPr/>
            </p:nvSpPr>
            <p:spPr>
              <a:xfrm flipV="1">
                <a:off x="0" y="0"/>
                <a:ext cx="315" cy="315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75" name="直接连接符 19699"/>
              <p:cNvSpPr/>
              <p:nvPr/>
            </p:nvSpPr>
            <p:spPr>
              <a:xfrm flipH="1" flipV="1">
                <a:off x="182" y="10"/>
                <a:ext cx="317" cy="317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676" name="组合 19700"/>
              <p:cNvGrpSpPr/>
              <p:nvPr/>
            </p:nvGrpSpPr>
            <p:grpSpPr>
              <a:xfrm>
                <a:off x="142" y="173"/>
                <a:ext cx="196" cy="46"/>
                <a:chOff x="0" y="0"/>
                <a:chExt cx="196" cy="46"/>
              </a:xfrm>
            </p:grpSpPr>
            <p:sp>
              <p:nvSpPr>
                <p:cNvPr id="18677" name="任意多边形 19701"/>
                <p:cNvSpPr/>
                <p:nvPr/>
              </p:nvSpPr>
              <p:spPr>
                <a:xfrm>
                  <a:off x="0" y="0"/>
                  <a:ext cx="196" cy="46"/>
                </a:xfrm>
                <a:custGeom>
                  <a:avLst/>
                  <a:gdLst/>
                  <a:ahLst/>
                  <a:cxnLst/>
                  <a:pathLst>
                    <a:path w="196" h="46">
                      <a:moveTo>
                        <a:pt x="0" y="0"/>
                      </a:moveTo>
                      <a:lnTo>
                        <a:pt x="24" y="21"/>
                      </a:lnTo>
                      <a:lnTo>
                        <a:pt x="54" y="37"/>
                      </a:lnTo>
                      <a:lnTo>
                        <a:pt x="105" y="46"/>
                      </a:lnTo>
                      <a:lnTo>
                        <a:pt x="143" y="41"/>
                      </a:lnTo>
                      <a:lnTo>
                        <a:pt x="179" y="17"/>
                      </a:lnTo>
                      <a:lnTo>
                        <a:pt x="196" y="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678" name="任意多边形 19702"/>
                <p:cNvSpPr/>
                <p:nvPr/>
              </p:nvSpPr>
              <p:spPr>
                <a:xfrm>
                  <a:off x="1" y="1"/>
                  <a:ext cx="48" cy="44"/>
                </a:xfrm>
                <a:custGeom>
                  <a:avLst/>
                  <a:gdLst/>
                  <a:ahLst/>
                  <a:cxnLst/>
                  <a:pathLst>
                    <a:path w="48" h="44">
                      <a:moveTo>
                        <a:pt x="0" y="0"/>
                      </a:moveTo>
                      <a:lnTo>
                        <a:pt x="36" y="44"/>
                      </a:lnTo>
                      <a:lnTo>
                        <a:pt x="48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679" name="任意多边形 19703"/>
                <p:cNvSpPr/>
                <p:nvPr/>
              </p:nvSpPr>
              <p:spPr>
                <a:xfrm>
                  <a:off x="151" y="0"/>
                  <a:ext cx="45" cy="43"/>
                </a:xfrm>
                <a:custGeom>
                  <a:avLst/>
                  <a:gdLst/>
                  <a:ahLst/>
                  <a:cxnLst/>
                  <a:pathLst>
                    <a:path w="45" h="43">
                      <a:moveTo>
                        <a:pt x="45" y="0"/>
                      </a:moveTo>
                      <a:lnTo>
                        <a:pt x="0" y="22"/>
                      </a:lnTo>
                      <a:lnTo>
                        <a:pt x="16" y="43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8680" name="矩形 19704"/>
              <p:cNvSpPr/>
              <p:nvPr/>
            </p:nvSpPr>
            <p:spPr>
              <a:xfrm>
                <a:off x="209" y="178"/>
                <a:ext cx="192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>
                    <a:latin typeface="隶书" pitchFamily="1" charset="-122"/>
                    <a:ea typeface="宋体" panose="02010600030101010101" pitchFamily="2" charset="-122"/>
                  </a:rPr>
                  <a:t>θ</a:t>
                </a:r>
                <a:endParaRPr lang="en-US" altLang="zh-CN">
                  <a:latin typeface="隶书" pitchFamily="1" charset="-122"/>
                  <a:ea typeface="隶书" pitchFamily="1" charset="-122"/>
                </a:endParaRPr>
              </a:p>
            </p:txBody>
          </p:sp>
        </p:grpSp>
        <p:grpSp>
          <p:nvGrpSpPr>
            <p:cNvPr id="18681" name="组合 19705"/>
            <p:cNvGrpSpPr/>
            <p:nvPr/>
          </p:nvGrpSpPr>
          <p:grpSpPr>
            <a:xfrm>
              <a:off x="4026" y="0"/>
              <a:ext cx="499" cy="408"/>
              <a:chOff x="0" y="0"/>
              <a:chExt cx="499" cy="408"/>
            </a:xfrm>
          </p:grpSpPr>
          <p:sp>
            <p:nvSpPr>
              <p:cNvPr id="18682" name="直接连接符 19706"/>
              <p:cNvSpPr/>
              <p:nvPr/>
            </p:nvSpPr>
            <p:spPr>
              <a:xfrm flipV="1">
                <a:off x="0" y="0"/>
                <a:ext cx="315" cy="315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83" name="直接连接符 19707"/>
              <p:cNvSpPr/>
              <p:nvPr/>
            </p:nvSpPr>
            <p:spPr>
              <a:xfrm flipH="1" flipV="1">
                <a:off x="182" y="10"/>
                <a:ext cx="317" cy="317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684" name="组合 19708"/>
              <p:cNvGrpSpPr/>
              <p:nvPr/>
            </p:nvGrpSpPr>
            <p:grpSpPr>
              <a:xfrm>
                <a:off x="142" y="173"/>
                <a:ext cx="196" cy="46"/>
                <a:chOff x="0" y="0"/>
                <a:chExt cx="196" cy="46"/>
              </a:xfrm>
            </p:grpSpPr>
            <p:sp>
              <p:nvSpPr>
                <p:cNvPr id="18685" name="任意多边形 19709"/>
                <p:cNvSpPr/>
                <p:nvPr/>
              </p:nvSpPr>
              <p:spPr>
                <a:xfrm>
                  <a:off x="0" y="0"/>
                  <a:ext cx="196" cy="46"/>
                </a:xfrm>
                <a:custGeom>
                  <a:avLst/>
                  <a:gdLst/>
                  <a:ahLst/>
                  <a:cxnLst/>
                  <a:pathLst>
                    <a:path w="196" h="46">
                      <a:moveTo>
                        <a:pt x="0" y="0"/>
                      </a:moveTo>
                      <a:lnTo>
                        <a:pt x="24" y="21"/>
                      </a:lnTo>
                      <a:lnTo>
                        <a:pt x="54" y="37"/>
                      </a:lnTo>
                      <a:lnTo>
                        <a:pt x="105" y="46"/>
                      </a:lnTo>
                      <a:lnTo>
                        <a:pt x="143" y="41"/>
                      </a:lnTo>
                      <a:lnTo>
                        <a:pt x="179" y="17"/>
                      </a:lnTo>
                      <a:lnTo>
                        <a:pt x="196" y="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686" name="任意多边形 19710"/>
                <p:cNvSpPr/>
                <p:nvPr/>
              </p:nvSpPr>
              <p:spPr>
                <a:xfrm>
                  <a:off x="1" y="1"/>
                  <a:ext cx="48" cy="44"/>
                </a:xfrm>
                <a:custGeom>
                  <a:avLst/>
                  <a:gdLst/>
                  <a:ahLst/>
                  <a:cxnLst/>
                  <a:pathLst>
                    <a:path w="48" h="44">
                      <a:moveTo>
                        <a:pt x="0" y="0"/>
                      </a:moveTo>
                      <a:lnTo>
                        <a:pt x="36" y="44"/>
                      </a:lnTo>
                      <a:lnTo>
                        <a:pt x="48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687" name="任意多边形 19711"/>
                <p:cNvSpPr/>
                <p:nvPr/>
              </p:nvSpPr>
              <p:spPr>
                <a:xfrm>
                  <a:off x="151" y="0"/>
                  <a:ext cx="45" cy="43"/>
                </a:xfrm>
                <a:custGeom>
                  <a:avLst/>
                  <a:gdLst/>
                  <a:ahLst/>
                  <a:cxnLst/>
                  <a:pathLst>
                    <a:path w="45" h="43">
                      <a:moveTo>
                        <a:pt x="45" y="0"/>
                      </a:moveTo>
                      <a:lnTo>
                        <a:pt x="0" y="22"/>
                      </a:lnTo>
                      <a:lnTo>
                        <a:pt x="16" y="43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8688" name="矩形 19712"/>
              <p:cNvSpPr/>
              <p:nvPr/>
            </p:nvSpPr>
            <p:spPr>
              <a:xfrm>
                <a:off x="209" y="178"/>
                <a:ext cx="192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>
                    <a:latin typeface="隶书" pitchFamily="1" charset="-122"/>
                    <a:ea typeface="宋体" panose="02010600030101010101" pitchFamily="2" charset="-122"/>
                  </a:rPr>
                  <a:t>θ</a:t>
                </a:r>
                <a:endParaRPr lang="en-US" altLang="zh-CN">
                  <a:latin typeface="隶书" pitchFamily="1" charset="-122"/>
                  <a:ea typeface="隶书" pitchFamily="1" charset="-122"/>
                </a:endParaRPr>
              </a:p>
            </p:txBody>
          </p:sp>
        </p:grpSp>
      </p:grpSp>
      <p:grpSp>
        <p:nvGrpSpPr>
          <p:cNvPr id="19714" name="组合 19713"/>
          <p:cNvGrpSpPr/>
          <p:nvPr/>
        </p:nvGrpSpPr>
        <p:grpSpPr>
          <a:xfrm>
            <a:off x="1787525" y="1062038"/>
            <a:ext cx="7051675" cy="1365250"/>
            <a:chOff x="0" y="0"/>
            <a:chExt cx="4442" cy="860"/>
          </a:xfrm>
        </p:grpSpPr>
        <p:grpSp>
          <p:nvGrpSpPr>
            <p:cNvPr id="18690" name="组合 19714"/>
            <p:cNvGrpSpPr/>
            <p:nvPr/>
          </p:nvGrpSpPr>
          <p:grpSpPr>
            <a:xfrm>
              <a:off x="1449" y="8"/>
              <a:ext cx="449" cy="852"/>
              <a:chOff x="0" y="0"/>
              <a:chExt cx="449" cy="852"/>
            </a:xfrm>
          </p:grpSpPr>
          <p:sp>
            <p:nvSpPr>
              <p:cNvPr id="18691" name="文本框 19715"/>
              <p:cNvSpPr txBox="1"/>
              <p:nvPr/>
            </p:nvSpPr>
            <p:spPr>
              <a:xfrm rot="-5400000">
                <a:off x="137" y="439"/>
                <a:ext cx="217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 i="1">
                    <a:latin typeface="Times New Roman" panose="02020603050405020304" pitchFamily="2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i="1" baseline="-25000">
                    <a:latin typeface="Times New Roman" panose="02020603050405020304" pitchFamily="2" charset="0"/>
                    <a:ea typeface="宋体" panose="02010600030101010101" pitchFamily="2" charset="-122"/>
                  </a:rPr>
                  <a:t>e2</a:t>
                </a:r>
                <a:endParaRPr lang="en-US" altLang="zh-CN" i="1" baseline="-25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692" name="组合 19716"/>
              <p:cNvGrpSpPr/>
              <p:nvPr/>
            </p:nvGrpSpPr>
            <p:grpSpPr>
              <a:xfrm>
                <a:off x="0" y="0"/>
                <a:ext cx="449" cy="852"/>
                <a:chOff x="0" y="0"/>
                <a:chExt cx="449" cy="852"/>
              </a:xfrm>
            </p:grpSpPr>
            <p:sp>
              <p:nvSpPr>
                <p:cNvPr id="18693" name="直接连接符 19717"/>
                <p:cNvSpPr/>
                <p:nvPr/>
              </p:nvSpPr>
              <p:spPr>
                <a:xfrm>
                  <a:off x="0" y="0"/>
                  <a:ext cx="449" cy="0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94" name="直接连接符 19718"/>
                <p:cNvSpPr/>
                <p:nvPr/>
              </p:nvSpPr>
              <p:spPr>
                <a:xfrm flipV="1">
                  <a:off x="399" y="3"/>
                  <a:ext cx="0" cy="849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8695" name="组合 19719"/>
            <p:cNvGrpSpPr/>
            <p:nvPr/>
          </p:nvGrpSpPr>
          <p:grpSpPr>
            <a:xfrm>
              <a:off x="0" y="0"/>
              <a:ext cx="449" cy="852"/>
              <a:chOff x="0" y="0"/>
              <a:chExt cx="449" cy="852"/>
            </a:xfrm>
          </p:grpSpPr>
          <p:sp>
            <p:nvSpPr>
              <p:cNvPr id="18696" name="文本框 19720"/>
              <p:cNvSpPr txBox="1"/>
              <p:nvPr/>
            </p:nvSpPr>
            <p:spPr>
              <a:xfrm rot="-5400000">
                <a:off x="122" y="439"/>
                <a:ext cx="217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 i="1">
                    <a:latin typeface="Times New Roman" panose="02020603050405020304" pitchFamily="2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i="1" baseline="-25000">
                    <a:latin typeface="Times New Roman" panose="02020603050405020304" pitchFamily="2" charset="0"/>
                    <a:ea typeface="宋体" panose="02010600030101010101" pitchFamily="2" charset="-122"/>
                  </a:rPr>
                  <a:t>e2</a:t>
                </a:r>
                <a:endParaRPr lang="en-US" altLang="zh-CN" i="1" baseline="-25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97" name="直接连接符 19721"/>
              <p:cNvSpPr/>
              <p:nvPr/>
            </p:nvSpPr>
            <p:spPr>
              <a:xfrm>
                <a:off x="0" y="0"/>
                <a:ext cx="449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98" name="直接连接符 19722"/>
              <p:cNvSpPr/>
              <p:nvPr/>
            </p:nvSpPr>
            <p:spPr>
              <a:xfrm flipV="1">
                <a:off x="399" y="3"/>
                <a:ext cx="0" cy="849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699" name="组合 19723"/>
            <p:cNvGrpSpPr/>
            <p:nvPr/>
          </p:nvGrpSpPr>
          <p:grpSpPr>
            <a:xfrm>
              <a:off x="2733" y="8"/>
              <a:ext cx="449" cy="852"/>
              <a:chOff x="0" y="0"/>
              <a:chExt cx="449" cy="852"/>
            </a:xfrm>
          </p:grpSpPr>
          <p:sp>
            <p:nvSpPr>
              <p:cNvPr id="18700" name="文本框 19724"/>
              <p:cNvSpPr txBox="1"/>
              <p:nvPr/>
            </p:nvSpPr>
            <p:spPr>
              <a:xfrm rot="-5400000">
                <a:off x="137" y="439"/>
                <a:ext cx="217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 i="1">
                    <a:latin typeface="Times New Roman" panose="02020603050405020304" pitchFamily="2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i="1" baseline="-25000">
                    <a:latin typeface="Times New Roman" panose="02020603050405020304" pitchFamily="2" charset="0"/>
                    <a:ea typeface="宋体" panose="02010600030101010101" pitchFamily="2" charset="-122"/>
                  </a:rPr>
                  <a:t>e2</a:t>
                </a:r>
                <a:endParaRPr lang="en-US" altLang="zh-CN" i="1" baseline="-25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701" name="组合 19725"/>
              <p:cNvGrpSpPr/>
              <p:nvPr/>
            </p:nvGrpSpPr>
            <p:grpSpPr>
              <a:xfrm>
                <a:off x="0" y="0"/>
                <a:ext cx="449" cy="852"/>
                <a:chOff x="0" y="0"/>
                <a:chExt cx="449" cy="852"/>
              </a:xfrm>
            </p:grpSpPr>
            <p:sp>
              <p:nvSpPr>
                <p:cNvPr id="18702" name="直接连接符 19726"/>
                <p:cNvSpPr/>
                <p:nvPr/>
              </p:nvSpPr>
              <p:spPr>
                <a:xfrm>
                  <a:off x="0" y="0"/>
                  <a:ext cx="449" cy="0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03" name="直接连接符 19727"/>
                <p:cNvSpPr/>
                <p:nvPr/>
              </p:nvSpPr>
              <p:spPr>
                <a:xfrm flipV="1">
                  <a:off x="399" y="3"/>
                  <a:ext cx="0" cy="849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8704" name="组合 19728"/>
            <p:cNvGrpSpPr/>
            <p:nvPr/>
          </p:nvGrpSpPr>
          <p:grpSpPr>
            <a:xfrm>
              <a:off x="3993" y="8"/>
              <a:ext cx="449" cy="852"/>
              <a:chOff x="0" y="0"/>
              <a:chExt cx="449" cy="852"/>
            </a:xfrm>
          </p:grpSpPr>
          <p:sp>
            <p:nvSpPr>
              <p:cNvPr id="18705" name="文本框 19729"/>
              <p:cNvSpPr txBox="1"/>
              <p:nvPr/>
            </p:nvSpPr>
            <p:spPr>
              <a:xfrm rot="-5400000">
                <a:off x="137" y="439"/>
                <a:ext cx="217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 i="1">
                    <a:latin typeface="Times New Roman" panose="02020603050405020304" pitchFamily="2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i="1" baseline="-25000">
                    <a:latin typeface="Times New Roman" panose="02020603050405020304" pitchFamily="2" charset="0"/>
                    <a:ea typeface="宋体" panose="02010600030101010101" pitchFamily="2" charset="-122"/>
                  </a:rPr>
                  <a:t>e2</a:t>
                </a:r>
                <a:endParaRPr lang="en-US" altLang="zh-CN" i="1" baseline="-25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706" name="组合 19730"/>
              <p:cNvGrpSpPr/>
              <p:nvPr/>
            </p:nvGrpSpPr>
            <p:grpSpPr>
              <a:xfrm>
                <a:off x="0" y="0"/>
                <a:ext cx="449" cy="852"/>
                <a:chOff x="0" y="0"/>
                <a:chExt cx="449" cy="852"/>
              </a:xfrm>
            </p:grpSpPr>
            <p:sp>
              <p:nvSpPr>
                <p:cNvPr id="18707" name="直接连接符 19731"/>
                <p:cNvSpPr/>
                <p:nvPr/>
              </p:nvSpPr>
              <p:spPr>
                <a:xfrm>
                  <a:off x="0" y="0"/>
                  <a:ext cx="449" cy="0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08" name="直接连接符 19732"/>
                <p:cNvSpPr/>
                <p:nvPr/>
              </p:nvSpPr>
              <p:spPr>
                <a:xfrm flipV="1">
                  <a:off x="399" y="3"/>
                  <a:ext cx="0" cy="849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19734" name="组合 19733"/>
          <p:cNvGrpSpPr/>
          <p:nvPr/>
        </p:nvGrpSpPr>
        <p:grpSpPr>
          <a:xfrm>
            <a:off x="766763" y="2754313"/>
            <a:ext cx="7564437" cy="584200"/>
            <a:chOff x="0" y="0"/>
            <a:chExt cx="4765" cy="368"/>
          </a:xfrm>
        </p:grpSpPr>
        <p:grpSp>
          <p:nvGrpSpPr>
            <p:cNvPr id="18710" name="组合 19734"/>
            <p:cNvGrpSpPr/>
            <p:nvPr/>
          </p:nvGrpSpPr>
          <p:grpSpPr>
            <a:xfrm>
              <a:off x="1449" y="8"/>
              <a:ext cx="754" cy="281"/>
              <a:chOff x="0" y="0"/>
              <a:chExt cx="754" cy="281"/>
            </a:xfrm>
          </p:grpSpPr>
          <p:sp>
            <p:nvSpPr>
              <p:cNvPr id="18711" name="文本框 19735"/>
              <p:cNvSpPr txBox="1"/>
              <p:nvPr/>
            </p:nvSpPr>
            <p:spPr>
              <a:xfrm>
                <a:off x="329" y="16"/>
                <a:ext cx="128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zh-CN" baseline="-25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712" name="组合 19736"/>
              <p:cNvGrpSpPr/>
              <p:nvPr/>
            </p:nvGrpSpPr>
            <p:grpSpPr>
              <a:xfrm>
                <a:off x="0" y="0"/>
                <a:ext cx="754" cy="281"/>
                <a:chOff x="0" y="0"/>
                <a:chExt cx="754" cy="389"/>
              </a:xfrm>
            </p:grpSpPr>
            <p:sp>
              <p:nvSpPr>
                <p:cNvPr id="18713" name="直接连接符 19737"/>
                <p:cNvSpPr/>
                <p:nvPr/>
              </p:nvSpPr>
              <p:spPr>
                <a:xfrm>
                  <a:off x="0" y="0"/>
                  <a:ext cx="0" cy="389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14" name="直接连接符 19738"/>
                <p:cNvSpPr/>
                <p:nvPr/>
              </p:nvSpPr>
              <p:spPr>
                <a:xfrm>
                  <a:off x="754" y="19"/>
                  <a:ext cx="0" cy="360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15" name="直接连接符 19739"/>
                <p:cNvSpPr/>
                <p:nvPr/>
              </p:nvSpPr>
              <p:spPr>
                <a:xfrm>
                  <a:off x="0" y="312"/>
                  <a:ext cx="754" cy="0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triangle" w="sm" len="lg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8716" name="组合 19740"/>
            <p:cNvGrpSpPr/>
            <p:nvPr/>
          </p:nvGrpSpPr>
          <p:grpSpPr>
            <a:xfrm>
              <a:off x="0" y="0"/>
              <a:ext cx="754" cy="305"/>
              <a:chOff x="0" y="0"/>
              <a:chExt cx="754" cy="305"/>
            </a:xfrm>
          </p:grpSpPr>
          <p:sp>
            <p:nvSpPr>
              <p:cNvPr id="18717" name="文本框 19741"/>
              <p:cNvSpPr txBox="1"/>
              <p:nvPr/>
            </p:nvSpPr>
            <p:spPr>
              <a:xfrm>
                <a:off x="329" y="4"/>
                <a:ext cx="128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zh-CN" baseline="-25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718" name="组合 19742"/>
              <p:cNvGrpSpPr/>
              <p:nvPr/>
            </p:nvGrpSpPr>
            <p:grpSpPr>
              <a:xfrm>
                <a:off x="0" y="0"/>
                <a:ext cx="754" cy="305"/>
                <a:chOff x="0" y="0"/>
                <a:chExt cx="754" cy="389"/>
              </a:xfrm>
            </p:grpSpPr>
            <p:sp>
              <p:nvSpPr>
                <p:cNvPr id="18719" name="直接连接符 19743"/>
                <p:cNvSpPr/>
                <p:nvPr/>
              </p:nvSpPr>
              <p:spPr>
                <a:xfrm>
                  <a:off x="0" y="0"/>
                  <a:ext cx="0" cy="389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20" name="直接连接符 19744"/>
                <p:cNvSpPr/>
                <p:nvPr/>
              </p:nvSpPr>
              <p:spPr>
                <a:xfrm>
                  <a:off x="754" y="19"/>
                  <a:ext cx="0" cy="360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21" name="直接连接符 19745"/>
                <p:cNvSpPr/>
                <p:nvPr/>
              </p:nvSpPr>
              <p:spPr>
                <a:xfrm>
                  <a:off x="0" y="312"/>
                  <a:ext cx="754" cy="0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triangle" w="sm" len="lg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8722" name="组合 19746"/>
            <p:cNvGrpSpPr/>
            <p:nvPr/>
          </p:nvGrpSpPr>
          <p:grpSpPr>
            <a:xfrm>
              <a:off x="2727" y="42"/>
              <a:ext cx="754" cy="305"/>
              <a:chOff x="0" y="0"/>
              <a:chExt cx="754" cy="305"/>
            </a:xfrm>
          </p:grpSpPr>
          <p:sp>
            <p:nvSpPr>
              <p:cNvPr id="18723" name="文本框 19747"/>
              <p:cNvSpPr txBox="1"/>
              <p:nvPr/>
            </p:nvSpPr>
            <p:spPr>
              <a:xfrm>
                <a:off x="329" y="4"/>
                <a:ext cx="128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zh-CN" baseline="-25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724" name="组合 19748"/>
              <p:cNvGrpSpPr/>
              <p:nvPr/>
            </p:nvGrpSpPr>
            <p:grpSpPr>
              <a:xfrm>
                <a:off x="0" y="0"/>
                <a:ext cx="754" cy="305"/>
                <a:chOff x="0" y="0"/>
                <a:chExt cx="754" cy="389"/>
              </a:xfrm>
            </p:grpSpPr>
            <p:sp>
              <p:nvSpPr>
                <p:cNvPr id="18725" name="直接连接符 19749"/>
                <p:cNvSpPr/>
                <p:nvPr/>
              </p:nvSpPr>
              <p:spPr>
                <a:xfrm>
                  <a:off x="0" y="0"/>
                  <a:ext cx="0" cy="389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26" name="直接连接符 19750"/>
                <p:cNvSpPr/>
                <p:nvPr/>
              </p:nvSpPr>
              <p:spPr>
                <a:xfrm>
                  <a:off x="754" y="19"/>
                  <a:ext cx="0" cy="360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27" name="直接连接符 19751"/>
                <p:cNvSpPr/>
                <p:nvPr/>
              </p:nvSpPr>
              <p:spPr>
                <a:xfrm>
                  <a:off x="0" y="312"/>
                  <a:ext cx="754" cy="0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triangle" w="sm" len="lg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8728" name="组合 19752"/>
            <p:cNvGrpSpPr/>
            <p:nvPr/>
          </p:nvGrpSpPr>
          <p:grpSpPr>
            <a:xfrm>
              <a:off x="4011" y="63"/>
              <a:ext cx="754" cy="305"/>
              <a:chOff x="0" y="0"/>
              <a:chExt cx="754" cy="305"/>
            </a:xfrm>
          </p:grpSpPr>
          <p:sp>
            <p:nvSpPr>
              <p:cNvPr id="18729" name="文本框 19753"/>
              <p:cNvSpPr txBox="1"/>
              <p:nvPr/>
            </p:nvSpPr>
            <p:spPr>
              <a:xfrm>
                <a:off x="329" y="4"/>
                <a:ext cx="128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zh-CN" baseline="-25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730" name="组合 19754"/>
              <p:cNvGrpSpPr/>
              <p:nvPr/>
            </p:nvGrpSpPr>
            <p:grpSpPr>
              <a:xfrm>
                <a:off x="0" y="0"/>
                <a:ext cx="754" cy="305"/>
                <a:chOff x="0" y="0"/>
                <a:chExt cx="754" cy="389"/>
              </a:xfrm>
            </p:grpSpPr>
            <p:sp>
              <p:nvSpPr>
                <p:cNvPr id="18731" name="直接连接符 19755"/>
                <p:cNvSpPr/>
                <p:nvPr/>
              </p:nvSpPr>
              <p:spPr>
                <a:xfrm>
                  <a:off x="0" y="0"/>
                  <a:ext cx="0" cy="389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32" name="直接连接符 19756"/>
                <p:cNvSpPr/>
                <p:nvPr/>
              </p:nvSpPr>
              <p:spPr>
                <a:xfrm>
                  <a:off x="754" y="19"/>
                  <a:ext cx="0" cy="360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33" name="直接连接符 19757"/>
                <p:cNvSpPr/>
                <p:nvPr/>
              </p:nvSpPr>
              <p:spPr>
                <a:xfrm>
                  <a:off x="0" y="312"/>
                  <a:ext cx="754" cy="0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triangle" w="sm" len="lg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19759" name="组合 19758"/>
          <p:cNvGrpSpPr/>
          <p:nvPr/>
        </p:nvGrpSpPr>
        <p:grpSpPr>
          <a:xfrm>
            <a:off x="2673350" y="1081088"/>
            <a:ext cx="5091113" cy="962025"/>
            <a:chOff x="0" y="0"/>
            <a:chExt cx="3207" cy="606"/>
          </a:xfrm>
        </p:grpSpPr>
        <p:grpSp>
          <p:nvGrpSpPr>
            <p:cNvPr id="18735" name="组合 19759"/>
            <p:cNvGrpSpPr/>
            <p:nvPr/>
          </p:nvGrpSpPr>
          <p:grpSpPr>
            <a:xfrm>
              <a:off x="0" y="40"/>
              <a:ext cx="591" cy="516"/>
              <a:chOff x="0" y="0"/>
              <a:chExt cx="591" cy="516"/>
            </a:xfrm>
          </p:grpSpPr>
          <p:sp>
            <p:nvSpPr>
              <p:cNvPr id="18736" name="文本框 19760"/>
              <p:cNvSpPr txBox="1"/>
              <p:nvPr/>
            </p:nvSpPr>
            <p:spPr>
              <a:xfrm>
                <a:off x="0" y="93"/>
                <a:ext cx="85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zh-CN" altLang="en-US" i="1" dirty="0">
                    <a:latin typeface="Times New Roman" panose="02020603050405020304" pitchFamily="2" charset="0"/>
                    <a:ea typeface="隶书" pitchFamily="1" charset="-122"/>
                  </a:rPr>
                  <a:t>c</a:t>
                </a:r>
                <a:endParaRPr lang="el-GR" altLang="en-US" i="1" dirty="0">
                  <a:latin typeface="Times New Roman" panose="02020603050405020304" pitchFamily="2" charset="0"/>
                  <a:ea typeface="隶书" pitchFamily="1" charset="-122"/>
                </a:endParaRPr>
              </a:p>
            </p:txBody>
          </p:sp>
          <p:grpSp>
            <p:nvGrpSpPr>
              <p:cNvPr id="18737" name="组合 19761"/>
              <p:cNvGrpSpPr/>
              <p:nvPr/>
            </p:nvGrpSpPr>
            <p:grpSpPr>
              <a:xfrm>
                <a:off x="61" y="0"/>
                <a:ext cx="530" cy="516"/>
                <a:chOff x="0" y="0"/>
                <a:chExt cx="530" cy="516"/>
              </a:xfrm>
            </p:grpSpPr>
            <p:sp>
              <p:nvSpPr>
                <p:cNvPr id="18738" name="直接连接符 19762"/>
                <p:cNvSpPr/>
                <p:nvPr/>
              </p:nvSpPr>
              <p:spPr>
                <a:xfrm flipH="1">
                  <a:off x="5" y="148"/>
                  <a:ext cx="525" cy="0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39" name="直接连接符 19763"/>
                <p:cNvSpPr/>
                <p:nvPr/>
              </p:nvSpPr>
              <p:spPr>
                <a:xfrm flipH="1">
                  <a:off x="0" y="309"/>
                  <a:ext cx="319" cy="0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40" name="直接连接符 19764"/>
                <p:cNvSpPr/>
                <p:nvPr/>
              </p:nvSpPr>
              <p:spPr>
                <a:xfrm flipV="1">
                  <a:off x="62" y="307"/>
                  <a:ext cx="0" cy="209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41" name="直接连接符 19765"/>
                <p:cNvSpPr/>
                <p:nvPr/>
              </p:nvSpPr>
              <p:spPr>
                <a:xfrm>
                  <a:off x="59" y="0"/>
                  <a:ext cx="0" cy="146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42" name="直接连接符 19766"/>
                <p:cNvSpPr/>
                <p:nvPr/>
              </p:nvSpPr>
              <p:spPr>
                <a:xfrm flipV="1">
                  <a:off x="60" y="146"/>
                  <a:ext cx="0" cy="163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8743" name="组合 19767"/>
            <p:cNvGrpSpPr/>
            <p:nvPr/>
          </p:nvGrpSpPr>
          <p:grpSpPr>
            <a:xfrm>
              <a:off x="2616" y="40"/>
              <a:ext cx="591" cy="516"/>
              <a:chOff x="0" y="0"/>
              <a:chExt cx="591" cy="516"/>
            </a:xfrm>
          </p:grpSpPr>
          <p:sp>
            <p:nvSpPr>
              <p:cNvPr id="18744" name="文本框 19768"/>
              <p:cNvSpPr txBox="1"/>
              <p:nvPr/>
            </p:nvSpPr>
            <p:spPr>
              <a:xfrm>
                <a:off x="0" y="93"/>
                <a:ext cx="85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zh-CN" altLang="en-US" i="1" dirty="0">
                    <a:latin typeface="Times New Roman" panose="02020603050405020304" pitchFamily="2" charset="0"/>
                    <a:ea typeface="隶书" pitchFamily="1" charset="-122"/>
                  </a:rPr>
                  <a:t>c</a:t>
                </a:r>
                <a:endParaRPr lang="el-GR" altLang="en-US" i="1" dirty="0">
                  <a:latin typeface="Times New Roman" panose="02020603050405020304" pitchFamily="2" charset="0"/>
                  <a:ea typeface="隶书" pitchFamily="1" charset="-122"/>
                </a:endParaRPr>
              </a:p>
            </p:txBody>
          </p:sp>
          <p:grpSp>
            <p:nvGrpSpPr>
              <p:cNvPr id="18745" name="组合 19769"/>
              <p:cNvGrpSpPr/>
              <p:nvPr/>
            </p:nvGrpSpPr>
            <p:grpSpPr>
              <a:xfrm>
                <a:off x="61" y="0"/>
                <a:ext cx="530" cy="516"/>
                <a:chOff x="0" y="0"/>
                <a:chExt cx="530" cy="516"/>
              </a:xfrm>
            </p:grpSpPr>
            <p:sp>
              <p:nvSpPr>
                <p:cNvPr id="18746" name="直接连接符 19770"/>
                <p:cNvSpPr/>
                <p:nvPr/>
              </p:nvSpPr>
              <p:spPr>
                <a:xfrm flipH="1">
                  <a:off x="5" y="148"/>
                  <a:ext cx="525" cy="0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47" name="直接连接符 19771"/>
                <p:cNvSpPr/>
                <p:nvPr/>
              </p:nvSpPr>
              <p:spPr>
                <a:xfrm flipH="1">
                  <a:off x="0" y="309"/>
                  <a:ext cx="319" cy="0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48" name="直接连接符 19772"/>
                <p:cNvSpPr/>
                <p:nvPr/>
              </p:nvSpPr>
              <p:spPr>
                <a:xfrm flipV="1">
                  <a:off x="62" y="307"/>
                  <a:ext cx="0" cy="209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49" name="直接连接符 19773"/>
                <p:cNvSpPr/>
                <p:nvPr/>
              </p:nvSpPr>
              <p:spPr>
                <a:xfrm>
                  <a:off x="59" y="0"/>
                  <a:ext cx="0" cy="146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50" name="直接连接符 19774"/>
                <p:cNvSpPr/>
                <p:nvPr/>
              </p:nvSpPr>
              <p:spPr>
                <a:xfrm flipV="1">
                  <a:off x="60" y="146"/>
                  <a:ext cx="0" cy="163"/>
                </a:xfrm>
                <a:prstGeom prst="line">
                  <a:avLst/>
                </a:prstGeom>
                <a:ln w="127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8751" name="组合 19775"/>
            <p:cNvGrpSpPr/>
            <p:nvPr/>
          </p:nvGrpSpPr>
          <p:grpSpPr>
            <a:xfrm>
              <a:off x="1344" y="0"/>
              <a:ext cx="591" cy="606"/>
              <a:chOff x="0" y="0"/>
              <a:chExt cx="591" cy="606"/>
            </a:xfrm>
          </p:grpSpPr>
          <p:sp>
            <p:nvSpPr>
              <p:cNvPr id="18752" name="文本框 19776"/>
              <p:cNvSpPr txBox="1"/>
              <p:nvPr/>
            </p:nvSpPr>
            <p:spPr>
              <a:xfrm>
                <a:off x="0" y="109"/>
                <a:ext cx="85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zh-CN" altLang="en-US" i="1" dirty="0">
                    <a:latin typeface="Times New Roman" panose="02020603050405020304" pitchFamily="2" charset="0"/>
                    <a:ea typeface="隶书" pitchFamily="1" charset="-122"/>
                  </a:rPr>
                  <a:t>c</a:t>
                </a:r>
                <a:endParaRPr lang="el-GR" altLang="en-US" i="1" dirty="0">
                  <a:latin typeface="Times New Roman" panose="02020603050405020304" pitchFamily="2" charset="0"/>
                  <a:ea typeface="隶书" pitchFamily="1" charset="-122"/>
                </a:endParaRPr>
              </a:p>
            </p:txBody>
          </p:sp>
          <p:sp>
            <p:nvSpPr>
              <p:cNvPr id="18753" name="直接连接符 19777"/>
              <p:cNvSpPr/>
              <p:nvPr/>
            </p:nvSpPr>
            <p:spPr>
              <a:xfrm flipH="1">
                <a:off x="66" y="174"/>
                <a:ext cx="525" cy="0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54" name="直接连接符 19778"/>
              <p:cNvSpPr/>
              <p:nvPr/>
            </p:nvSpPr>
            <p:spPr>
              <a:xfrm flipH="1">
                <a:off x="61" y="363"/>
                <a:ext cx="523" cy="0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55" name="直接连接符 19779"/>
              <p:cNvSpPr/>
              <p:nvPr/>
            </p:nvSpPr>
            <p:spPr>
              <a:xfrm flipV="1">
                <a:off x="123" y="361"/>
                <a:ext cx="0" cy="245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56" name="直接连接符 19780"/>
              <p:cNvSpPr/>
              <p:nvPr/>
            </p:nvSpPr>
            <p:spPr>
              <a:xfrm>
                <a:off x="120" y="0"/>
                <a:ext cx="0" cy="171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57" name="直接连接符 19781"/>
              <p:cNvSpPr/>
              <p:nvPr/>
            </p:nvSpPr>
            <p:spPr>
              <a:xfrm flipV="1">
                <a:off x="121" y="171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9783" name="矩形 19782"/>
          <p:cNvSpPr/>
          <p:nvPr/>
        </p:nvSpPr>
        <p:spPr>
          <a:xfrm>
            <a:off x="4876800" y="3162300"/>
            <a:ext cx="168275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组合式</a:t>
            </a:r>
            <a:endParaRPr lang="zh-CN" altLang="en-US" sz="2800" b="1">
              <a:latin typeface="Times New Roman" panose="02020603050405020304" pitchFamily="2" charset="0"/>
              <a:ea typeface="华文中宋" pitchFamily="2" charset="-122"/>
            </a:endParaRPr>
          </a:p>
          <a:p>
            <a:pPr algn="ctr"/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螺栓联接</a:t>
            </a:r>
            <a:endParaRPr lang="zh-CN" altLang="en-US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9784" name="矩形 19783"/>
          <p:cNvSpPr/>
          <p:nvPr/>
        </p:nvSpPr>
        <p:spPr>
          <a:xfrm>
            <a:off x="6762750" y="333375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组合式铸造</a:t>
            </a:r>
            <a:endParaRPr lang="zh-CN" altLang="en-US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19785" name="组合 19784"/>
          <p:cNvGrpSpPr/>
          <p:nvPr/>
        </p:nvGrpSpPr>
        <p:grpSpPr>
          <a:xfrm>
            <a:off x="3014663" y="76200"/>
            <a:ext cx="6110287" cy="1666875"/>
            <a:chOff x="0" y="0"/>
            <a:chExt cx="3849" cy="1050"/>
          </a:xfrm>
        </p:grpSpPr>
        <p:sp>
          <p:nvSpPr>
            <p:cNvPr id="18761" name="矩形 19785"/>
            <p:cNvSpPr/>
            <p:nvPr/>
          </p:nvSpPr>
          <p:spPr>
            <a:xfrm>
              <a:off x="0" y="0"/>
              <a:ext cx="3849" cy="306"/>
            </a:xfrm>
            <a:prstGeom prst="rect">
              <a:avLst/>
            </a:prstGeom>
            <a:solidFill>
              <a:srgbClr val="CC6600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骑缝螺钉</a:t>
              </a:r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4~8</a:t>
              </a:r>
              <a:r>
                <a:rPr lang="zh-CN" altLang="en-US" b="1">
                  <a:solidFill>
                    <a:schemeClr val="bg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个，孔心向硬边偏移</a:t>
              </a:r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δ=2~3mm</a:t>
              </a:r>
              <a:endParaRPr lang="en-US" altLang="zh-CN" b="1">
                <a:solidFill>
                  <a:schemeClr val="bg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8762" name="组合 19786"/>
            <p:cNvGrpSpPr/>
            <p:nvPr/>
          </p:nvGrpSpPr>
          <p:grpSpPr>
            <a:xfrm>
              <a:off x="467" y="904"/>
              <a:ext cx="421" cy="146"/>
              <a:chOff x="0" y="0"/>
              <a:chExt cx="421" cy="146"/>
            </a:xfrm>
          </p:grpSpPr>
          <p:sp>
            <p:nvSpPr>
              <p:cNvPr id="18763" name="任意多边形 19787"/>
              <p:cNvSpPr/>
              <p:nvPr/>
            </p:nvSpPr>
            <p:spPr>
              <a:xfrm>
                <a:off x="43" y="0"/>
                <a:ext cx="279" cy="146"/>
              </a:xfrm>
              <a:custGeom>
                <a:avLst/>
                <a:gdLst/>
                <a:ahLst/>
                <a:cxnLst/>
                <a:pathLst>
                  <a:path w="279" h="146">
                    <a:moveTo>
                      <a:pt x="0" y="76"/>
                    </a:moveTo>
                    <a:lnTo>
                      <a:pt x="37" y="121"/>
                    </a:lnTo>
                    <a:lnTo>
                      <a:pt x="60" y="124"/>
                    </a:lnTo>
                    <a:lnTo>
                      <a:pt x="60" y="146"/>
                    </a:lnTo>
                    <a:lnTo>
                      <a:pt x="279" y="146"/>
                    </a:lnTo>
                    <a:lnTo>
                      <a:pt x="279" y="0"/>
                    </a:lnTo>
                    <a:lnTo>
                      <a:pt x="60" y="0"/>
                    </a:lnTo>
                    <a:lnTo>
                      <a:pt x="57" y="11"/>
                    </a:lnTo>
                    <a:lnTo>
                      <a:pt x="60" y="22"/>
                    </a:lnTo>
                    <a:lnTo>
                      <a:pt x="37" y="2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764" name="矩形 19788"/>
              <p:cNvSpPr/>
              <p:nvPr/>
            </p:nvSpPr>
            <p:spPr>
              <a:xfrm>
                <a:off x="109" y="7"/>
                <a:ext cx="206" cy="132"/>
              </a:xfrm>
              <a:prstGeom prst="rect">
                <a:avLst/>
              </a:prstGeom>
              <a:solidFill>
                <a:srgbClr val="000099"/>
              </a:solidFill>
              <a:ln w="1905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65" name="直接连接符 19789"/>
              <p:cNvSpPr/>
              <p:nvPr/>
            </p:nvSpPr>
            <p:spPr>
              <a:xfrm>
                <a:off x="78" y="26"/>
                <a:ext cx="234" cy="0"/>
              </a:xfrm>
              <a:prstGeom prst="line">
                <a:avLst/>
              </a:prstGeom>
              <a:ln w="1270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66" name="直接连接符 19790"/>
              <p:cNvSpPr/>
              <p:nvPr/>
            </p:nvSpPr>
            <p:spPr>
              <a:xfrm>
                <a:off x="82" y="118"/>
                <a:ext cx="228" cy="0"/>
              </a:xfrm>
              <a:prstGeom prst="line">
                <a:avLst/>
              </a:prstGeom>
              <a:ln w="1270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67" name="直接连接符 19791"/>
              <p:cNvSpPr/>
              <p:nvPr/>
            </p:nvSpPr>
            <p:spPr>
              <a:xfrm>
                <a:off x="84" y="31"/>
                <a:ext cx="0" cy="86"/>
              </a:xfrm>
              <a:prstGeom prst="line">
                <a:avLst/>
              </a:prstGeom>
              <a:ln w="1905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68" name="任意多边形 19792"/>
              <p:cNvSpPr/>
              <p:nvPr/>
            </p:nvSpPr>
            <p:spPr>
              <a:xfrm>
                <a:off x="48" y="28"/>
                <a:ext cx="36" cy="91"/>
              </a:xfrm>
              <a:custGeom>
                <a:avLst/>
                <a:gdLst/>
                <a:ahLst/>
                <a:cxnLst/>
                <a:pathLst>
                  <a:path w="36" h="91">
                    <a:moveTo>
                      <a:pt x="34" y="0"/>
                    </a:moveTo>
                    <a:lnTo>
                      <a:pt x="0" y="46"/>
                    </a:lnTo>
                    <a:lnTo>
                      <a:pt x="36" y="91"/>
                    </a:lnTo>
                  </a:path>
                </a:pathLst>
              </a:custGeom>
              <a:solidFill>
                <a:srgbClr val="000099"/>
              </a:solidFill>
              <a:ln w="19050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769" name="矩形 19793"/>
              <p:cNvSpPr/>
              <p:nvPr/>
            </p:nvSpPr>
            <p:spPr>
              <a:xfrm>
                <a:off x="273" y="53"/>
                <a:ext cx="44" cy="33"/>
              </a:xfrm>
              <a:prstGeom prst="rect">
                <a:avLst/>
              </a:prstGeom>
              <a:solidFill>
                <a:srgbClr val="000099"/>
              </a:solidFill>
              <a:ln w="127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70" name="直接连接符 19794"/>
              <p:cNvSpPr/>
              <p:nvPr/>
            </p:nvSpPr>
            <p:spPr>
              <a:xfrm>
                <a:off x="302" y="70"/>
                <a:ext cx="3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71" name="直接连接符 19795"/>
              <p:cNvSpPr/>
              <p:nvPr/>
            </p:nvSpPr>
            <p:spPr>
              <a:xfrm>
                <a:off x="0" y="72"/>
                <a:ext cx="421" cy="0"/>
              </a:xfrm>
              <a:prstGeom prst="line">
                <a:avLst/>
              </a:prstGeom>
              <a:ln w="12700" cap="flat" cmpd="sng">
                <a:solidFill>
                  <a:srgbClr val="00FF00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772" name="任意多边形 19796"/>
            <p:cNvSpPr/>
            <p:nvPr/>
          </p:nvSpPr>
          <p:spPr>
            <a:xfrm>
              <a:off x="605" y="298"/>
              <a:ext cx="458" cy="660"/>
            </a:xfrm>
            <a:custGeom>
              <a:avLst/>
              <a:gdLst/>
              <a:ahLst/>
              <a:cxnLst/>
              <a:pathLst>
                <a:path w="458" h="660">
                  <a:moveTo>
                    <a:pt x="330" y="0"/>
                  </a:moveTo>
                  <a:lnTo>
                    <a:pt x="0" y="660"/>
                  </a:lnTo>
                  <a:lnTo>
                    <a:pt x="458" y="0"/>
                  </a:lnTo>
                </a:path>
              </a:pathLst>
            </a:custGeom>
            <a:solidFill>
              <a:srgbClr val="CC6600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798" name="组合 19797"/>
          <p:cNvGrpSpPr/>
          <p:nvPr/>
        </p:nvGrpSpPr>
        <p:grpSpPr>
          <a:xfrm>
            <a:off x="4273550" y="1162050"/>
            <a:ext cx="506413" cy="809625"/>
            <a:chOff x="0" y="0"/>
            <a:chExt cx="319" cy="510"/>
          </a:xfrm>
        </p:grpSpPr>
        <p:grpSp>
          <p:nvGrpSpPr>
            <p:cNvPr id="18774" name="组合 19798"/>
            <p:cNvGrpSpPr/>
            <p:nvPr/>
          </p:nvGrpSpPr>
          <p:grpSpPr>
            <a:xfrm>
              <a:off x="0" y="78"/>
              <a:ext cx="104" cy="432"/>
              <a:chOff x="0" y="0"/>
              <a:chExt cx="104" cy="432"/>
            </a:xfrm>
          </p:grpSpPr>
          <p:sp>
            <p:nvSpPr>
              <p:cNvPr id="18775" name="直接连接符 19799"/>
              <p:cNvSpPr/>
              <p:nvPr/>
            </p:nvSpPr>
            <p:spPr>
              <a:xfrm>
                <a:off x="0" y="200"/>
                <a:ext cx="10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76" name="直接连接符 19800"/>
              <p:cNvSpPr/>
              <p:nvPr/>
            </p:nvSpPr>
            <p:spPr>
              <a:xfrm>
                <a:off x="76" y="0"/>
                <a:ext cx="0" cy="196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77" name="直接连接符 19801"/>
              <p:cNvSpPr/>
              <p:nvPr/>
            </p:nvSpPr>
            <p:spPr>
              <a:xfrm flipV="1">
                <a:off x="76" y="236"/>
                <a:ext cx="0" cy="196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778" name="矩形 19802"/>
            <p:cNvSpPr/>
            <p:nvPr/>
          </p:nvSpPr>
          <p:spPr>
            <a:xfrm>
              <a:off x="10" y="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δ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" grpId="0"/>
      <p:bldP spid="19663" grpId="0"/>
      <p:bldP spid="19664" grpId="0"/>
      <p:bldP spid="19665" grpId="0"/>
      <p:bldP spid="19679" grpId="0"/>
      <p:bldP spid="19680" grpId="0"/>
      <p:bldP spid="19783" grpId="0"/>
      <p:bldP spid="197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2" name="组合 20481"/>
          <p:cNvGrpSpPr/>
          <p:nvPr/>
        </p:nvGrpSpPr>
        <p:grpSpPr>
          <a:xfrm>
            <a:off x="5883275" y="1303020"/>
            <a:ext cx="3338513" cy="5056188"/>
            <a:chOff x="0" y="0"/>
            <a:chExt cx="2103" cy="3185"/>
          </a:xfrm>
        </p:grpSpPr>
        <p:grpSp>
          <p:nvGrpSpPr>
            <p:cNvPr id="19458" name="组合 20482"/>
            <p:cNvGrpSpPr/>
            <p:nvPr/>
          </p:nvGrpSpPr>
          <p:grpSpPr>
            <a:xfrm>
              <a:off x="0" y="0"/>
              <a:ext cx="2103" cy="3185"/>
              <a:chOff x="0" y="0"/>
              <a:chExt cx="2103" cy="3185"/>
            </a:xfrm>
          </p:grpSpPr>
          <p:grpSp>
            <p:nvGrpSpPr>
              <p:cNvPr id="19459" name="组合 20483"/>
              <p:cNvGrpSpPr/>
              <p:nvPr/>
            </p:nvGrpSpPr>
            <p:grpSpPr>
              <a:xfrm>
                <a:off x="212" y="2022"/>
                <a:ext cx="1891" cy="1163"/>
                <a:chOff x="0" y="0"/>
                <a:chExt cx="1891" cy="1163"/>
              </a:xfrm>
            </p:grpSpPr>
            <p:sp>
              <p:nvSpPr>
                <p:cNvPr id="19460" name="直接连接符 20484"/>
                <p:cNvSpPr/>
                <p:nvPr/>
              </p:nvSpPr>
              <p:spPr>
                <a:xfrm flipV="1">
                  <a:off x="0" y="0"/>
                  <a:ext cx="1891" cy="1107"/>
                </a:xfrm>
                <a:prstGeom prst="line">
                  <a:avLst/>
                </a:prstGeom>
                <a:ln w="12700" cap="flat" cmpd="sng">
                  <a:solidFill>
                    <a:srgbClr val="008000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9461" name="组合 20485"/>
                <p:cNvGrpSpPr/>
                <p:nvPr/>
              </p:nvGrpSpPr>
              <p:grpSpPr>
                <a:xfrm>
                  <a:off x="269" y="181"/>
                  <a:ext cx="1109" cy="875"/>
                  <a:chOff x="0" y="0"/>
                  <a:chExt cx="691" cy="565"/>
                </a:xfrm>
              </p:grpSpPr>
              <p:sp>
                <p:nvSpPr>
                  <p:cNvPr id="19462" name="椭圆 20486"/>
                  <p:cNvSpPr/>
                  <p:nvPr/>
                </p:nvSpPr>
                <p:spPr>
                  <a:xfrm rot="-2186563">
                    <a:off x="0" y="327"/>
                    <a:ext cx="149" cy="23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63" name="直接连接符 20487"/>
                  <p:cNvSpPr/>
                  <p:nvPr/>
                </p:nvSpPr>
                <p:spPr>
                  <a:xfrm flipV="1">
                    <a:off x="147" y="231"/>
                    <a:ext cx="535" cy="314"/>
                  </a:xfrm>
                  <a:prstGeom prst="line">
                    <a:avLst/>
                  </a:prstGeom>
                  <a:ln w="28575" cap="flat" cmpd="sng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64" name="直接连接符 20488"/>
                  <p:cNvSpPr/>
                  <p:nvPr/>
                </p:nvSpPr>
                <p:spPr>
                  <a:xfrm flipV="1">
                    <a:off x="7" y="0"/>
                    <a:ext cx="562" cy="344"/>
                  </a:xfrm>
                  <a:prstGeom prst="line">
                    <a:avLst/>
                  </a:prstGeom>
                  <a:ln w="28575" cap="flat" cmpd="sng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65" name="任意多边形 20489"/>
                  <p:cNvSpPr/>
                  <p:nvPr/>
                </p:nvSpPr>
                <p:spPr>
                  <a:xfrm>
                    <a:off x="567" y="0"/>
                    <a:ext cx="124" cy="233"/>
                  </a:xfrm>
                  <a:custGeom>
                    <a:avLst/>
                    <a:gdLst/>
                    <a:ahLst/>
                    <a:cxnLst/>
                    <a:pathLst>
                      <a:path w="124" h="233">
                        <a:moveTo>
                          <a:pt x="0" y="0"/>
                        </a:moveTo>
                        <a:lnTo>
                          <a:pt x="36" y="12"/>
                        </a:lnTo>
                        <a:lnTo>
                          <a:pt x="76" y="46"/>
                        </a:lnTo>
                        <a:lnTo>
                          <a:pt x="103" y="87"/>
                        </a:lnTo>
                        <a:lnTo>
                          <a:pt x="120" y="135"/>
                        </a:lnTo>
                        <a:lnTo>
                          <a:pt x="124" y="180"/>
                        </a:lnTo>
                        <a:lnTo>
                          <a:pt x="122" y="219"/>
                        </a:lnTo>
                        <a:lnTo>
                          <a:pt x="117" y="233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19466" name="直接连接符 20490"/>
                <p:cNvSpPr/>
                <p:nvPr/>
              </p:nvSpPr>
              <p:spPr>
                <a:xfrm>
                  <a:off x="112" y="703"/>
                  <a:ext cx="611" cy="358"/>
                </a:xfrm>
                <a:prstGeom prst="line">
                  <a:avLst/>
                </a:prstGeom>
                <a:ln w="12700" cap="flat" cmpd="sng">
                  <a:solidFill>
                    <a:srgbClr val="008000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7" name="直接连接符 20491"/>
                <p:cNvSpPr/>
                <p:nvPr/>
              </p:nvSpPr>
              <p:spPr>
                <a:xfrm>
                  <a:off x="404" y="576"/>
                  <a:ext cx="0" cy="587"/>
                </a:xfrm>
                <a:prstGeom prst="line">
                  <a:avLst/>
                </a:prstGeom>
                <a:ln w="12700" cap="flat" cmpd="sng">
                  <a:solidFill>
                    <a:srgbClr val="008000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68" name="组合 20492"/>
              <p:cNvGrpSpPr/>
              <p:nvPr/>
            </p:nvGrpSpPr>
            <p:grpSpPr>
              <a:xfrm>
                <a:off x="0" y="0"/>
                <a:ext cx="1872" cy="1962"/>
                <a:chOff x="0" y="0"/>
                <a:chExt cx="1872" cy="1962"/>
              </a:xfrm>
            </p:grpSpPr>
            <p:sp>
              <p:nvSpPr>
                <p:cNvPr id="19469" name="椭圆 20493"/>
                <p:cNvSpPr/>
                <p:nvPr/>
              </p:nvSpPr>
              <p:spPr>
                <a:xfrm rot="1824664">
                  <a:off x="271" y="25"/>
                  <a:ext cx="953" cy="1433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0" name="椭圆 20494"/>
                <p:cNvSpPr/>
                <p:nvPr/>
              </p:nvSpPr>
              <p:spPr>
                <a:xfrm rot="1824664">
                  <a:off x="555" y="198"/>
                  <a:ext cx="953" cy="1433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9471" name="组合 20495"/>
                <p:cNvGrpSpPr/>
                <p:nvPr/>
              </p:nvGrpSpPr>
              <p:grpSpPr>
                <a:xfrm>
                  <a:off x="0" y="0"/>
                  <a:ext cx="1872" cy="1962"/>
                  <a:chOff x="0" y="0"/>
                  <a:chExt cx="1167" cy="1267"/>
                </a:xfrm>
              </p:grpSpPr>
              <p:sp>
                <p:nvSpPr>
                  <p:cNvPr id="19472" name="直接连接符 20496"/>
                  <p:cNvSpPr/>
                  <p:nvPr/>
                </p:nvSpPr>
                <p:spPr>
                  <a:xfrm flipV="1">
                    <a:off x="82" y="276"/>
                    <a:ext cx="1085" cy="665"/>
                  </a:xfrm>
                  <a:prstGeom prst="line">
                    <a:avLst/>
                  </a:prstGeom>
                  <a:ln w="12700" cap="flat" cmpd="sng">
                    <a:solidFill>
                      <a:srgbClr val="0000FF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73" name="直接连接符 20497"/>
                  <p:cNvSpPr/>
                  <p:nvPr/>
                </p:nvSpPr>
                <p:spPr>
                  <a:xfrm>
                    <a:off x="641" y="0"/>
                    <a:ext cx="0" cy="1267"/>
                  </a:xfrm>
                  <a:prstGeom prst="line">
                    <a:avLst/>
                  </a:prstGeom>
                  <a:ln w="12700" cap="flat" cmpd="sng">
                    <a:solidFill>
                      <a:srgbClr val="0000FF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74" name="直接连接符 20498"/>
                  <p:cNvSpPr/>
                  <p:nvPr/>
                </p:nvSpPr>
                <p:spPr>
                  <a:xfrm flipH="1" flipV="1">
                    <a:off x="0" y="204"/>
                    <a:ext cx="1032" cy="617"/>
                  </a:xfrm>
                  <a:prstGeom prst="line">
                    <a:avLst/>
                  </a:prstGeom>
                  <a:ln w="12700" cap="flat" cmpd="sng">
                    <a:solidFill>
                      <a:srgbClr val="0000FF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9475" name="任意多边形 20499"/>
                <p:cNvSpPr/>
                <p:nvPr/>
              </p:nvSpPr>
              <p:spPr>
                <a:xfrm>
                  <a:off x="415" y="398"/>
                  <a:ext cx="154" cy="360"/>
                </a:xfrm>
                <a:custGeom>
                  <a:avLst/>
                  <a:gdLst/>
                  <a:ahLst/>
                  <a:cxnLst/>
                  <a:pathLst>
                    <a:path w="96" h="232">
                      <a:moveTo>
                        <a:pt x="0" y="0"/>
                      </a:moveTo>
                      <a:lnTo>
                        <a:pt x="5" y="64"/>
                      </a:lnTo>
                      <a:lnTo>
                        <a:pt x="20" y="112"/>
                      </a:lnTo>
                      <a:lnTo>
                        <a:pt x="36" y="151"/>
                      </a:lnTo>
                      <a:lnTo>
                        <a:pt x="72" y="204"/>
                      </a:lnTo>
                      <a:lnTo>
                        <a:pt x="96" y="232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76" name="任意多边形 20500"/>
                <p:cNvSpPr/>
                <p:nvPr/>
              </p:nvSpPr>
              <p:spPr>
                <a:xfrm>
                  <a:off x="332" y="535"/>
                  <a:ext cx="188" cy="346"/>
                </a:xfrm>
                <a:custGeom>
                  <a:avLst/>
                  <a:gdLst/>
                  <a:ahLst/>
                  <a:cxnLst/>
                  <a:pathLst>
                    <a:path w="117" h="224">
                      <a:moveTo>
                        <a:pt x="0" y="0"/>
                      </a:moveTo>
                      <a:lnTo>
                        <a:pt x="14" y="46"/>
                      </a:lnTo>
                      <a:lnTo>
                        <a:pt x="31" y="87"/>
                      </a:lnTo>
                      <a:lnTo>
                        <a:pt x="52" y="120"/>
                      </a:lnTo>
                      <a:lnTo>
                        <a:pt x="86" y="168"/>
                      </a:lnTo>
                      <a:lnTo>
                        <a:pt x="117" y="22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77" name="椭圆 20501"/>
                <p:cNvSpPr/>
                <p:nvPr/>
              </p:nvSpPr>
              <p:spPr>
                <a:xfrm rot="2315581">
                  <a:off x="1232" y="962"/>
                  <a:ext cx="116" cy="204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8" name="直接连接符 20502"/>
                <p:cNvSpPr/>
                <p:nvPr/>
              </p:nvSpPr>
              <p:spPr>
                <a:xfrm flipH="1" flipV="1">
                  <a:off x="1064" y="829"/>
                  <a:ext cx="276" cy="148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9" name="直接连接符 20503"/>
                <p:cNvSpPr/>
                <p:nvPr/>
              </p:nvSpPr>
              <p:spPr>
                <a:xfrm flipH="1" flipV="1">
                  <a:off x="959" y="996"/>
                  <a:ext cx="259" cy="149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0" name="任意多边形 20504"/>
                <p:cNvSpPr/>
                <p:nvPr/>
              </p:nvSpPr>
              <p:spPr>
                <a:xfrm>
                  <a:off x="950" y="826"/>
                  <a:ext cx="118" cy="178"/>
                </a:xfrm>
                <a:custGeom>
                  <a:avLst/>
                  <a:gdLst/>
                  <a:ahLst/>
                  <a:cxnLst/>
                  <a:pathLst>
                    <a:path w="74" h="115">
                      <a:moveTo>
                        <a:pt x="74" y="0"/>
                      </a:moveTo>
                      <a:lnTo>
                        <a:pt x="48" y="6"/>
                      </a:lnTo>
                      <a:lnTo>
                        <a:pt x="26" y="24"/>
                      </a:lnTo>
                      <a:lnTo>
                        <a:pt x="11" y="40"/>
                      </a:lnTo>
                      <a:lnTo>
                        <a:pt x="3" y="60"/>
                      </a:lnTo>
                      <a:lnTo>
                        <a:pt x="0" y="84"/>
                      </a:lnTo>
                      <a:lnTo>
                        <a:pt x="3" y="100"/>
                      </a:lnTo>
                      <a:lnTo>
                        <a:pt x="10" y="115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19481" name="任意多边形 20505"/>
            <p:cNvSpPr/>
            <p:nvPr/>
          </p:nvSpPr>
          <p:spPr>
            <a:xfrm>
              <a:off x="752" y="2577"/>
              <a:ext cx="448" cy="194"/>
            </a:xfrm>
            <a:custGeom>
              <a:avLst/>
              <a:gdLst/>
              <a:ahLst/>
              <a:cxnLst/>
              <a:pathLst>
                <a:path w="408" h="164">
                  <a:moveTo>
                    <a:pt x="0" y="5"/>
                  </a:moveTo>
                  <a:cubicBezTo>
                    <a:pt x="20" y="2"/>
                    <a:pt x="40" y="0"/>
                    <a:pt x="70" y="5"/>
                  </a:cubicBezTo>
                  <a:cubicBezTo>
                    <a:pt x="100" y="10"/>
                    <a:pt x="146" y="23"/>
                    <a:pt x="179" y="34"/>
                  </a:cubicBezTo>
                  <a:cubicBezTo>
                    <a:pt x="212" y="45"/>
                    <a:pt x="239" y="57"/>
                    <a:pt x="269" y="74"/>
                  </a:cubicBezTo>
                  <a:cubicBezTo>
                    <a:pt x="299" y="91"/>
                    <a:pt x="335" y="119"/>
                    <a:pt x="358" y="134"/>
                  </a:cubicBezTo>
                  <a:cubicBezTo>
                    <a:pt x="381" y="149"/>
                    <a:pt x="393" y="153"/>
                    <a:pt x="408" y="164"/>
                  </a:cubicBezTo>
                </a:path>
              </a:pathLst>
            </a:custGeom>
            <a:noFill/>
            <a:ln w="28575" cap="flat" cmpd="sng">
              <a:solidFill>
                <a:srgbClr val="1CAC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82" name="标题 2050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p>
            <a:r>
              <a:rPr lang="zh-CN" altLang="en-US" sz="900">
                <a:solidFill>
                  <a:schemeClr val="bg1"/>
                </a:solidFill>
                <a:latin typeface="宋体" panose="02010600030101010101" pitchFamily="2" charset="-122"/>
              </a:rPr>
              <a:t>普通蜗杆传动的承载能力计算</a:t>
            </a:r>
            <a:r>
              <a:rPr lang="en-US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endParaRPr lang="en-US" altLang="zh-CN" sz="900">
              <a:solidFill>
                <a:schemeClr val="bg1"/>
              </a:solidFill>
            </a:endParaRPr>
          </a:p>
        </p:txBody>
      </p:sp>
      <p:graphicFrame>
        <p:nvGraphicFramePr>
          <p:cNvPr id="20508" name="对象 20507"/>
          <p:cNvGraphicFramePr>
            <a:graphicFrameLocks noChangeAspect="1"/>
          </p:cNvGraphicFramePr>
          <p:nvPr/>
        </p:nvGraphicFramePr>
        <p:xfrm>
          <a:off x="1327150" y="2061845"/>
          <a:ext cx="22463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929640" imgH="433070" progId="Equation.3">
                  <p:embed/>
                </p:oleObj>
              </mc:Choice>
              <mc:Fallback>
                <p:oleObj name="" r:id="rId1" imgW="929640" imgH="43307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7150" y="2061845"/>
                        <a:ext cx="2246313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对象 20508"/>
          <p:cNvGraphicFramePr>
            <a:graphicFrameLocks noChangeAspect="1"/>
          </p:cNvGraphicFramePr>
          <p:nvPr/>
        </p:nvGraphicFramePr>
        <p:xfrm>
          <a:off x="1296988" y="2822258"/>
          <a:ext cx="2400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942975" imgH="433070" progId="Equation.3">
                  <p:embed/>
                </p:oleObj>
              </mc:Choice>
              <mc:Fallback>
                <p:oleObj name="" r:id="rId3" imgW="942975" imgH="43307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6988" y="2822258"/>
                        <a:ext cx="2400300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对象 20509"/>
          <p:cNvGraphicFramePr>
            <a:graphicFrameLocks noChangeAspect="1"/>
          </p:cNvGraphicFramePr>
          <p:nvPr/>
        </p:nvGraphicFramePr>
        <p:xfrm>
          <a:off x="1300163" y="3811270"/>
          <a:ext cx="31257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223645" imgH="229235" progId="Equation.3">
                  <p:embed/>
                </p:oleObj>
              </mc:Choice>
              <mc:Fallback>
                <p:oleObj name="" r:id="rId5" imgW="1223645" imgH="22923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00163" y="3811270"/>
                        <a:ext cx="3125787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1" name="文本框 20510"/>
          <p:cNvSpPr txBox="1"/>
          <p:nvPr/>
        </p:nvSpPr>
        <p:spPr>
          <a:xfrm>
            <a:off x="588963" y="1539558"/>
            <a:ext cx="445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在不计摩擦力时，有以下关系：</a:t>
            </a:r>
            <a:endParaRPr lang="zh-CN" altLang="en-US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20512" name="组合 20511"/>
          <p:cNvGrpSpPr/>
          <p:nvPr/>
        </p:nvGrpSpPr>
        <p:grpSpPr>
          <a:xfrm>
            <a:off x="7239000" y="1993583"/>
            <a:ext cx="739775" cy="365125"/>
            <a:chOff x="0" y="0"/>
            <a:chExt cx="466" cy="230"/>
          </a:xfrm>
        </p:grpSpPr>
        <p:sp>
          <p:nvSpPr>
            <p:cNvPr id="19488" name="任意多边形 20512"/>
            <p:cNvSpPr/>
            <p:nvPr/>
          </p:nvSpPr>
          <p:spPr>
            <a:xfrm>
              <a:off x="73" y="26"/>
              <a:ext cx="393" cy="75"/>
            </a:xfrm>
            <a:custGeom>
              <a:avLst/>
              <a:gdLst/>
              <a:ahLst/>
              <a:cxnLst/>
              <a:pathLst>
                <a:path w="245" h="48">
                  <a:moveTo>
                    <a:pt x="245" y="48"/>
                  </a:moveTo>
                  <a:lnTo>
                    <a:pt x="213" y="14"/>
                  </a:lnTo>
                  <a:lnTo>
                    <a:pt x="163" y="0"/>
                  </a:lnTo>
                  <a:lnTo>
                    <a:pt x="120" y="2"/>
                  </a:lnTo>
                  <a:lnTo>
                    <a:pt x="0" y="27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9" name="文本框 20513"/>
            <p:cNvSpPr txBox="1"/>
            <p:nvPr/>
          </p:nvSpPr>
          <p:spPr>
            <a:xfrm>
              <a:off x="0" y="0"/>
              <a:ext cx="25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 i="1">
                  <a:solidFill>
                    <a:srgbClr val="FF0000"/>
                  </a:solidFill>
                  <a:latin typeface="隶书" pitchFamily="1" charset="-122"/>
                  <a:ea typeface="宋体" panose="02010600030101010101" pitchFamily="2" charset="-122"/>
                </a:rPr>
                <a:t>ω</a:t>
              </a:r>
              <a:r>
                <a:rPr lang="en-US" altLang="zh-CN" b="1" i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b="1" i="1" baseline="-2500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15" name="组合 20514"/>
          <p:cNvGrpSpPr/>
          <p:nvPr/>
        </p:nvGrpSpPr>
        <p:grpSpPr>
          <a:xfrm>
            <a:off x="5399088" y="5779770"/>
            <a:ext cx="960437" cy="790575"/>
            <a:chOff x="0" y="0"/>
            <a:chExt cx="605" cy="498"/>
          </a:xfrm>
        </p:grpSpPr>
        <p:sp>
          <p:nvSpPr>
            <p:cNvPr id="19491" name="任意多边形 20515"/>
            <p:cNvSpPr/>
            <p:nvPr/>
          </p:nvSpPr>
          <p:spPr>
            <a:xfrm>
              <a:off x="321" y="178"/>
              <a:ext cx="284" cy="320"/>
            </a:xfrm>
            <a:custGeom>
              <a:avLst/>
              <a:gdLst/>
              <a:ahLst/>
              <a:cxnLst/>
              <a:pathLst>
                <a:path w="177" h="207">
                  <a:moveTo>
                    <a:pt x="149" y="207"/>
                  </a:moveTo>
                  <a:lnTo>
                    <a:pt x="170" y="156"/>
                  </a:lnTo>
                  <a:lnTo>
                    <a:pt x="177" y="96"/>
                  </a:lnTo>
                  <a:lnTo>
                    <a:pt x="165" y="48"/>
                  </a:lnTo>
                  <a:lnTo>
                    <a:pt x="127" y="8"/>
                  </a:lnTo>
                  <a:lnTo>
                    <a:pt x="77" y="0"/>
                  </a:lnTo>
                  <a:lnTo>
                    <a:pt x="31" y="17"/>
                  </a:lnTo>
                  <a:lnTo>
                    <a:pt x="14" y="36"/>
                  </a:lnTo>
                  <a:lnTo>
                    <a:pt x="5" y="104"/>
                  </a:lnTo>
                  <a:lnTo>
                    <a:pt x="17" y="15"/>
                  </a:lnTo>
                  <a:lnTo>
                    <a:pt x="43" y="27"/>
                  </a:lnTo>
                  <a:lnTo>
                    <a:pt x="0" y="104"/>
                  </a:ln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2" name="矩形 20516"/>
            <p:cNvSpPr/>
            <p:nvPr/>
          </p:nvSpPr>
          <p:spPr>
            <a:xfrm>
              <a:off x="0" y="0"/>
              <a:ext cx="3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b="1" i="1">
                  <a:solidFill>
                    <a:srgbClr val="000099"/>
                  </a:solidFill>
                  <a:latin typeface="隶书" pitchFamily="1" charset="-122"/>
                  <a:ea typeface="宋体" panose="02010600030101010101" pitchFamily="2" charset="-122"/>
                </a:rPr>
                <a:t>ω</a:t>
              </a:r>
              <a:r>
                <a:rPr lang="en-US" altLang="zh-CN" b="1" i="1" baseline="-2500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b="1" i="1" baseline="-2500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18" name="组合 20517"/>
          <p:cNvGrpSpPr/>
          <p:nvPr/>
        </p:nvGrpSpPr>
        <p:grpSpPr>
          <a:xfrm>
            <a:off x="5895975" y="3593783"/>
            <a:ext cx="1317625" cy="681037"/>
            <a:chOff x="0" y="0"/>
            <a:chExt cx="830" cy="429"/>
          </a:xfrm>
        </p:grpSpPr>
        <p:sp>
          <p:nvSpPr>
            <p:cNvPr id="19494" name="文本框 20518"/>
            <p:cNvSpPr txBox="1"/>
            <p:nvPr/>
          </p:nvSpPr>
          <p:spPr>
            <a:xfrm>
              <a:off x="0" y="199"/>
              <a:ext cx="2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 i="1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F</a:t>
              </a:r>
              <a:r>
                <a:rPr lang="en-US" altLang="zh-CN" b="1" i="1" baseline="-2500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t2</a:t>
              </a:r>
              <a:endParaRPr lang="en-US" altLang="zh-CN" b="1" i="1" baseline="-2500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95" name="直接连接符 20519"/>
            <p:cNvSpPr/>
            <p:nvPr/>
          </p:nvSpPr>
          <p:spPr>
            <a:xfrm flipV="1">
              <a:off x="272" y="0"/>
              <a:ext cx="558" cy="312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21" name="组合 20520"/>
          <p:cNvGrpSpPr/>
          <p:nvPr/>
        </p:nvGrpSpPr>
        <p:grpSpPr>
          <a:xfrm>
            <a:off x="7269163" y="3406458"/>
            <a:ext cx="925512" cy="504825"/>
            <a:chOff x="0" y="0"/>
            <a:chExt cx="583" cy="318"/>
          </a:xfrm>
        </p:grpSpPr>
        <p:sp>
          <p:nvSpPr>
            <p:cNvPr id="19497" name="直接连接符 20521"/>
            <p:cNvSpPr/>
            <p:nvPr/>
          </p:nvSpPr>
          <p:spPr>
            <a:xfrm flipH="1" flipV="1">
              <a:off x="0" y="110"/>
              <a:ext cx="374" cy="208"/>
            </a:xfrm>
            <a:prstGeom prst="line">
              <a:avLst/>
            </a:prstGeom>
            <a:ln w="28575" cap="flat" cmpd="sng">
              <a:solidFill>
                <a:srgbClr val="993366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98" name="文本框 20522"/>
            <p:cNvSpPr txBox="1"/>
            <p:nvPr/>
          </p:nvSpPr>
          <p:spPr>
            <a:xfrm>
              <a:off x="327" y="0"/>
              <a:ext cx="25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F</a:t>
              </a:r>
              <a:r>
                <a:rPr lang="en-US" altLang="zh-CN" b="1" i="1" baseline="-25000">
                  <a:solidFill>
                    <a:srgbClr val="A5002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a2</a:t>
              </a:r>
              <a:endParaRPr lang="en-US" altLang="zh-CN" b="1" i="1" baseline="-25000">
                <a:solidFill>
                  <a:srgbClr val="A5002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24" name="组合 20523"/>
          <p:cNvGrpSpPr/>
          <p:nvPr/>
        </p:nvGrpSpPr>
        <p:grpSpPr>
          <a:xfrm>
            <a:off x="7188200" y="3144520"/>
            <a:ext cx="361950" cy="479425"/>
            <a:chOff x="0" y="0"/>
            <a:chExt cx="228" cy="302"/>
          </a:xfrm>
        </p:grpSpPr>
        <p:sp>
          <p:nvSpPr>
            <p:cNvPr id="19500" name="椭圆 20524"/>
            <p:cNvSpPr/>
            <p:nvPr/>
          </p:nvSpPr>
          <p:spPr>
            <a:xfrm>
              <a:off x="20" y="248"/>
              <a:ext cx="54" cy="5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501" name="文本框 20525"/>
            <p:cNvSpPr txBox="1"/>
            <p:nvPr/>
          </p:nvSpPr>
          <p:spPr>
            <a:xfrm>
              <a:off x="0" y="0"/>
              <a:ext cx="2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P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0527" name="组合 20526"/>
          <p:cNvGrpSpPr/>
          <p:nvPr/>
        </p:nvGrpSpPr>
        <p:grpSpPr>
          <a:xfrm>
            <a:off x="6804025" y="3552508"/>
            <a:ext cx="444500" cy="733425"/>
            <a:chOff x="0" y="0"/>
            <a:chExt cx="280" cy="462"/>
          </a:xfrm>
        </p:grpSpPr>
        <p:sp>
          <p:nvSpPr>
            <p:cNvPr id="19503" name="直接连接符 20527"/>
            <p:cNvSpPr/>
            <p:nvPr/>
          </p:nvSpPr>
          <p:spPr>
            <a:xfrm flipV="1">
              <a:off x="280" y="0"/>
              <a:ext cx="0" cy="356"/>
            </a:xfrm>
            <a:prstGeom prst="line">
              <a:avLst/>
            </a:prstGeom>
            <a:ln w="28575" cap="flat" cmpd="sng">
              <a:solidFill>
                <a:srgbClr val="EB6623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504" name="文本框 20528"/>
            <p:cNvSpPr txBox="1"/>
            <p:nvPr/>
          </p:nvSpPr>
          <p:spPr>
            <a:xfrm>
              <a:off x="0" y="232"/>
              <a:ext cx="24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 i="1">
                  <a:solidFill>
                    <a:srgbClr val="EB6623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F</a:t>
              </a:r>
              <a:r>
                <a:rPr lang="en-US" altLang="zh-CN" b="1" i="1" baseline="-25000">
                  <a:solidFill>
                    <a:srgbClr val="EB6623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r2</a:t>
              </a:r>
              <a:endParaRPr lang="en-US" altLang="zh-CN" b="1" i="1" baseline="-25000">
                <a:solidFill>
                  <a:srgbClr val="EB6623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30" name="组合 20529"/>
          <p:cNvGrpSpPr/>
          <p:nvPr/>
        </p:nvGrpSpPr>
        <p:grpSpPr>
          <a:xfrm>
            <a:off x="6470650" y="4681220"/>
            <a:ext cx="774700" cy="742950"/>
            <a:chOff x="0" y="0"/>
            <a:chExt cx="488" cy="468"/>
          </a:xfrm>
        </p:grpSpPr>
        <p:sp>
          <p:nvSpPr>
            <p:cNvPr id="19506" name="直接连接符 20530"/>
            <p:cNvSpPr/>
            <p:nvPr/>
          </p:nvSpPr>
          <p:spPr>
            <a:xfrm>
              <a:off x="114" y="260"/>
              <a:ext cx="374" cy="208"/>
            </a:xfrm>
            <a:prstGeom prst="line">
              <a:avLst/>
            </a:prstGeom>
            <a:ln w="28575" cap="flat" cmpd="sng">
              <a:solidFill>
                <a:srgbClr val="993366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507" name="文本框 20531"/>
            <p:cNvSpPr txBox="1"/>
            <p:nvPr/>
          </p:nvSpPr>
          <p:spPr>
            <a:xfrm>
              <a:off x="0" y="0"/>
              <a:ext cx="2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F</a:t>
              </a:r>
              <a:r>
                <a:rPr lang="en-US" altLang="zh-CN" b="1" i="1" baseline="-25000">
                  <a:solidFill>
                    <a:srgbClr val="A5002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t1</a:t>
              </a:r>
              <a:endParaRPr lang="en-US" altLang="zh-CN" b="1" i="1" baseline="-25000">
                <a:solidFill>
                  <a:srgbClr val="A50021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33" name="组合 20532"/>
          <p:cNvGrpSpPr/>
          <p:nvPr/>
        </p:nvGrpSpPr>
        <p:grpSpPr>
          <a:xfrm>
            <a:off x="6945313" y="5340033"/>
            <a:ext cx="369887" cy="457200"/>
            <a:chOff x="0" y="0"/>
            <a:chExt cx="233" cy="288"/>
          </a:xfrm>
        </p:grpSpPr>
        <p:sp>
          <p:nvSpPr>
            <p:cNvPr id="19509" name="椭圆 20533"/>
            <p:cNvSpPr/>
            <p:nvPr/>
          </p:nvSpPr>
          <p:spPr>
            <a:xfrm>
              <a:off x="179" y="22"/>
              <a:ext cx="54" cy="5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510" name="文本框 20534"/>
            <p:cNvSpPr txBox="1"/>
            <p:nvPr/>
          </p:nvSpPr>
          <p:spPr>
            <a:xfrm>
              <a:off x="0" y="0"/>
              <a:ext cx="2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P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0536" name="组合 20535"/>
          <p:cNvGrpSpPr/>
          <p:nvPr/>
        </p:nvGrpSpPr>
        <p:grpSpPr>
          <a:xfrm>
            <a:off x="7281863" y="4531995"/>
            <a:ext cx="1282700" cy="890588"/>
            <a:chOff x="0" y="0"/>
            <a:chExt cx="808" cy="561"/>
          </a:xfrm>
        </p:grpSpPr>
        <p:sp>
          <p:nvSpPr>
            <p:cNvPr id="19512" name="直接连接符 20536"/>
            <p:cNvSpPr/>
            <p:nvPr/>
          </p:nvSpPr>
          <p:spPr>
            <a:xfrm flipH="1">
              <a:off x="0" y="249"/>
              <a:ext cx="558" cy="312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513" name="文本框 20537"/>
            <p:cNvSpPr txBox="1"/>
            <p:nvPr/>
          </p:nvSpPr>
          <p:spPr>
            <a:xfrm>
              <a:off x="552" y="0"/>
              <a:ext cx="25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 i="1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F</a:t>
              </a:r>
              <a:r>
                <a:rPr lang="en-US" altLang="zh-CN" b="1" i="1" baseline="-2500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a1</a:t>
              </a:r>
              <a:endParaRPr lang="en-US" altLang="zh-CN" b="1" i="1" baseline="-2500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39" name="组合 20538"/>
          <p:cNvGrpSpPr/>
          <p:nvPr/>
        </p:nvGrpSpPr>
        <p:grpSpPr>
          <a:xfrm>
            <a:off x="7262813" y="4601845"/>
            <a:ext cx="460375" cy="803275"/>
            <a:chOff x="0" y="0"/>
            <a:chExt cx="290" cy="506"/>
          </a:xfrm>
        </p:grpSpPr>
        <p:sp>
          <p:nvSpPr>
            <p:cNvPr id="19515" name="直接连接符 20539"/>
            <p:cNvSpPr/>
            <p:nvPr/>
          </p:nvSpPr>
          <p:spPr>
            <a:xfrm flipH="1">
              <a:off x="0" y="150"/>
              <a:ext cx="0" cy="356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516" name="文本框 20540"/>
            <p:cNvSpPr txBox="1"/>
            <p:nvPr/>
          </p:nvSpPr>
          <p:spPr>
            <a:xfrm>
              <a:off x="48" y="0"/>
              <a:ext cx="24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 i="1">
                  <a:solidFill>
                    <a:srgbClr val="EB6623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F</a:t>
              </a:r>
              <a:r>
                <a:rPr lang="en-US" altLang="zh-CN" b="1" i="1" baseline="-25000">
                  <a:solidFill>
                    <a:srgbClr val="EB6623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r1</a:t>
              </a:r>
              <a:endParaRPr lang="en-US" altLang="zh-CN" b="1" i="1" baseline="-25000">
                <a:solidFill>
                  <a:srgbClr val="EB6623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42" name="组合 20541"/>
          <p:cNvGrpSpPr/>
          <p:nvPr/>
        </p:nvGrpSpPr>
        <p:grpSpPr>
          <a:xfrm>
            <a:off x="6337300" y="3604895"/>
            <a:ext cx="914400" cy="882650"/>
            <a:chOff x="0" y="0"/>
            <a:chExt cx="576" cy="556"/>
          </a:xfrm>
        </p:grpSpPr>
        <p:sp>
          <p:nvSpPr>
            <p:cNvPr id="19518" name="任意多边形 20542"/>
            <p:cNvSpPr/>
            <p:nvPr/>
          </p:nvSpPr>
          <p:spPr>
            <a:xfrm>
              <a:off x="0" y="0"/>
              <a:ext cx="576" cy="556"/>
            </a:xfrm>
            <a:custGeom>
              <a:avLst/>
              <a:gdLst/>
              <a:ahLst/>
              <a:cxnLst/>
              <a:pathLst>
                <a:path w="576" h="556">
                  <a:moveTo>
                    <a:pt x="576" y="0"/>
                  </a:moveTo>
                  <a:lnTo>
                    <a:pt x="0" y="556"/>
                  </a:lnTo>
                  <a:lnTo>
                    <a:pt x="0" y="317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9" name="文本框 20543"/>
            <p:cNvSpPr txBox="1"/>
            <p:nvPr/>
          </p:nvSpPr>
          <p:spPr>
            <a:xfrm>
              <a:off x="129" y="69"/>
              <a:ext cx="2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2" charset="0"/>
                  <a:ea typeface="华文中宋" pitchFamily="2" charset="-122"/>
                  <a:sym typeface="Symbol" panose="05050102010706020507" pitchFamily="2" charset="2"/>
                </a:rPr>
                <a:t>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aphicFrame>
        <p:nvGraphicFramePr>
          <p:cNvPr id="20545" name="内容占位符 20544"/>
          <p:cNvGraphicFramePr>
            <a:graphicFrameLocks noGrp="1" noChangeAspect="1"/>
          </p:cNvGraphicFramePr>
          <p:nvPr>
            <p:ph/>
          </p:nvPr>
        </p:nvGraphicFramePr>
        <p:xfrm>
          <a:off x="1331913" y="4422458"/>
          <a:ext cx="187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878205" imgH="216535" progId="Equation.3">
                  <p:embed/>
                </p:oleObj>
              </mc:Choice>
              <mc:Fallback>
                <p:oleObj name="" r:id="rId7" imgW="878205" imgH="21653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4422458"/>
                        <a:ext cx="187960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6" name="对象 20545"/>
          <p:cNvGraphicFramePr>
            <a:graphicFrameLocks noChangeAspect="1"/>
          </p:cNvGraphicFramePr>
          <p:nvPr/>
        </p:nvGraphicFramePr>
        <p:xfrm>
          <a:off x="-61912" y="5108258"/>
          <a:ext cx="518636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2056765" imgH="622300" progId="Equation.3">
                  <p:embed/>
                </p:oleObj>
              </mc:Choice>
              <mc:Fallback>
                <p:oleObj name="" r:id="rId9" imgW="2056765" imgH="622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61912" y="5108258"/>
                        <a:ext cx="5186362" cy="125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8" name="文本框 20547"/>
          <p:cNvSpPr txBox="1"/>
          <p:nvPr/>
        </p:nvSpPr>
        <p:spPr>
          <a:xfrm>
            <a:off x="233363" y="1036320"/>
            <a:ext cx="452437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法向力可分解为三个分力：</a:t>
            </a:r>
            <a:endParaRPr lang="zh-CN" altLang="en-US" b="1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549" name="文本框 20548"/>
          <p:cNvSpPr txBox="1"/>
          <p:nvPr/>
        </p:nvSpPr>
        <p:spPr>
          <a:xfrm>
            <a:off x="3814763" y="1036320"/>
            <a:ext cx="193357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圆周力：</a:t>
            </a:r>
            <a:r>
              <a:rPr lang="en-US" altLang="zh-CN" b="1" i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F</a:t>
            </a:r>
            <a:r>
              <a:rPr lang="en-US" altLang="zh-CN" b="1" i="1" baseline="-2500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t</a:t>
            </a:r>
            <a:endParaRPr lang="en-US" altLang="zh-CN" b="1" i="1" baseline="-25000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550" name="文本框 20549"/>
          <p:cNvSpPr txBox="1"/>
          <p:nvPr/>
        </p:nvSpPr>
        <p:spPr>
          <a:xfrm>
            <a:off x="5395913" y="1055370"/>
            <a:ext cx="185737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、轴向力：</a:t>
            </a:r>
            <a:r>
              <a:rPr lang="en-US" altLang="zh-CN" b="1" i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F</a:t>
            </a:r>
            <a:r>
              <a:rPr lang="en-US" altLang="zh-CN" b="1" i="1" baseline="-2500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endParaRPr lang="en-US" altLang="zh-CN" b="1" i="1" baseline="-25000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551" name="文本框 20550"/>
          <p:cNvSpPr txBox="1"/>
          <p:nvPr/>
        </p:nvSpPr>
        <p:spPr>
          <a:xfrm>
            <a:off x="7186613" y="1074420"/>
            <a:ext cx="208597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en-US" altLang="zh-CN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、径向力：</a:t>
            </a:r>
            <a:r>
              <a:rPr lang="en-US" altLang="zh-CN" b="1" i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F</a:t>
            </a:r>
            <a:r>
              <a:rPr lang="en-US" altLang="zh-CN" b="1" i="1" baseline="-2500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r</a:t>
            </a:r>
            <a:endParaRPr lang="en-US" altLang="zh-CN" b="1" i="1" baseline="-25000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2796540" y="97790"/>
            <a:ext cx="463486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圆柱蜗杆传动的受力分析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3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8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1" grpId="0"/>
      <p:bldP spid="20548" grpId="0"/>
      <p:bldP spid="20549" grpId="0"/>
      <p:bldP spid="20550" grpId="0"/>
      <p:bldP spid="205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图片 21505" descr="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4180" y="1723708"/>
            <a:ext cx="4826000" cy="381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标题 21506"/>
          <p:cNvSpPr>
            <a:spLocks noGrp="1"/>
          </p:cNvSpPr>
          <p:nvPr>
            <p:ph type="title"/>
          </p:nvPr>
        </p:nvSpPr>
        <p:spPr>
          <a:xfrm>
            <a:off x="5783580" y="915670"/>
            <a:ext cx="2362200" cy="228600"/>
          </a:xfrm>
          <a:noFill/>
          <a:ln>
            <a:noFill/>
          </a:ln>
        </p:spPr>
        <p:txBody>
          <a:bodyPr anchor="t"/>
          <a:p>
            <a:r>
              <a:rPr lang="zh-CN" altLang="en-US" sz="900">
                <a:solidFill>
                  <a:schemeClr val="bg1"/>
                </a:solidFill>
                <a:latin typeface="宋体" panose="02010600030101010101" pitchFamily="2" charset="-122"/>
              </a:rPr>
              <a:t>普通蜗杆传动的承载能力计算</a:t>
            </a:r>
            <a:r>
              <a:rPr lang="en-US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endParaRPr lang="en-US" altLang="zh-CN" sz="900">
              <a:solidFill>
                <a:schemeClr val="bg1"/>
              </a:solidFill>
            </a:endParaRPr>
          </a:p>
        </p:txBody>
      </p:sp>
      <p:graphicFrame>
        <p:nvGraphicFramePr>
          <p:cNvPr id="21508" name="对象 21507"/>
          <p:cNvGraphicFramePr>
            <a:graphicFrameLocks noChangeAspect="1"/>
          </p:cNvGraphicFramePr>
          <p:nvPr/>
        </p:nvGraphicFramePr>
        <p:xfrm>
          <a:off x="233680" y="1093470"/>
          <a:ext cx="22812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" imgW="1082675" imgH="433070" progId="Equation.3">
                  <p:embed/>
                </p:oleObj>
              </mc:Choice>
              <mc:Fallback>
                <p:oleObj name="" r:id="rId2" imgW="1082675" imgH="43307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680" y="1093470"/>
                        <a:ext cx="2281238" cy="750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21508"/>
          <p:cNvGraphicFramePr>
            <a:graphicFrameLocks noChangeAspect="1"/>
          </p:cNvGraphicFramePr>
          <p:nvPr/>
        </p:nvGraphicFramePr>
        <p:xfrm>
          <a:off x="4283393" y="1050608"/>
          <a:ext cx="21907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4" imgW="1031875" imgH="433070" progId="Equation.3">
                  <p:embed/>
                </p:oleObj>
              </mc:Choice>
              <mc:Fallback>
                <p:oleObj name="" r:id="rId4" imgW="1031875" imgH="43307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83393" y="1050608"/>
                        <a:ext cx="2190750" cy="757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1509"/>
          <p:cNvGraphicFramePr>
            <a:graphicFrameLocks noChangeAspect="1"/>
          </p:cNvGraphicFramePr>
          <p:nvPr/>
        </p:nvGraphicFramePr>
        <p:xfrm>
          <a:off x="2433955" y="1047433"/>
          <a:ext cx="19240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6" imgW="891540" imgH="433070" progId="Equation.3">
                  <p:embed/>
                </p:oleObj>
              </mc:Choice>
              <mc:Fallback>
                <p:oleObj name="" r:id="rId6" imgW="891540" imgH="43307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3955" y="1047433"/>
                        <a:ext cx="1924050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文本框 21510"/>
          <p:cNvSpPr txBox="1"/>
          <p:nvPr/>
        </p:nvSpPr>
        <p:spPr>
          <a:xfrm>
            <a:off x="168593" y="2045970"/>
            <a:ext cx="18605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方向：</a:t>
            </a:r>
            <a:endParaRPr lang="zh-CN" altLang="en-US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1512" name="文本框 21511"/>
          <p:cNvSpPr txBox="1"/>
          <p:nvPr/>
        </p:nvSpPr>
        <p:spPr>
          <a:xfrm>
            <a:off x="270193" y="2696845"/>
            <a:ext cx="4702175" cy="210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主动轮（ 蜗杆） ：左旋用左手</a:t>
            </a:r>
            <a:endParaRPr lang="zh-CN" altLang="en-US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                                 右旋用右手</a:t>
            </a:r>
            <a:endParaRPr lang="zh-CN" altLang="en-US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                四指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------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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方向</a:t>
            </a:r>
            <a:endParaRPr lang="zh-CN" altLang="en-US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  <a:sym typeface="Symbol" panose="05050102010706020507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                拇指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-------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F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a1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方向</a:t>
            </a:r>
            <a:endParaRPr lang="zh-CN" altLang="en-US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  <a:sym typeface="Symbol" panose="05050102010706020507" pitchFamily="2" charset="2"/>
            </a:endParaRPr>
          </a:p>
        </p:txBody>
      </p:sp>
      <p:sp>
        <p:nvSpPr>
          <p:cNvPr id="21514" name="文本框 21513"/>
          <p:cNvSpPr txBox="1"/>
          <p:nvPr/>
        </p:nvSpPr>
        <p:spPr>
          <a:xfrm>
            <a:off x="270193" y="5954395"/>
            <a:ext cx="72929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从动轮（ 蜗轮） ：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F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t2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与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F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a1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反向，由此确定其转向。</a:t>
            </a:r>
            <a:endParaRPr lang="zh-CN" altLang="en-US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  <a:sym typeface="Symbol" panose="05050102010706020507" pitchFamily="2" charset="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2796540" y="97790"/>
            <a:ext cx="463486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圆柱蜗杆传动的受力分析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151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1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1512">
                                            <p:txEl>
                                              <p:charRg st="1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5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1512">
                                            <p:txEl>
                                              <p:charRg st="55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8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1512">
                                            <p:txEl>
                                              <p:charRg st="83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151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2" grpId="0" build="p"/>
      <p:bldP spid="215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图片 4100" descr="IMG_00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944245"/>
            <a:ext cx="7708900" cy="5781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5" name="组合 22529"/>
          <p:cNvGrpSpPr/>
          <p:nvPr/>
        </p:nvGrpSpPr>
        <p:grpSpPr>
          <a:xfrm>
            <a:off x="5881688" y="2333308"/>
            <a:ext cx="514350" cy="1703387"/>
            <a:chOff x="0" y="0"/>
            <a:chExt cx="264" cy="1073"/>
          </a:xfrm>
        </p:grpSpPr>
        <p:grpSp>
          <p:nvGrpSpPr>
            <p:cNvPr id="21506" name="组合 22530"/>
            <p:cNvGrpSpPr/>
            <p:nvPr/>
          </p:nvGrpSpPr>
          <p:grpSpPr>
            <a:xfrm>
              <a:off x="9" y="0"/>
              <a:ext cx="255" cy="113"/>
              <a:chOff x="0" y="0"/>
              <a:chExt cx="255" cy="113"/>
            </a:xfrm>
          </p:grpSpPr>
          <p:sp>
            <p:nvSpPr>
              <p:cNvPr id="21507" name="任意多边形 22531"/>
              <p:cNvSpPr/>
              <p:nvPr/>
            </p:nvSpPr>
            <p:spPr>
              <a:xfrm>
                <a:off x="0" y="4"/>
                <a:ext cx="129" cy="109"/>
              </a:xfrm>
              <a:custGeom>
                <a:avLst/>
                <a:gdLst/>
                <a:ahLst/>
                <a:cxnLst/>
                <a:pathLst>
                  <a:path w="129" h="109">
                    <a:moveTo>
                      <a:pt x="0" y="0"/>
                    </a:moveTo>
                    <a:cubicBezTo>
                      <a:pt x="9" y="26"/>
                      <a:pt x="18" y="52"/>
                      <a:pt x="40" y="70"/>
                    </a:cubicBezTo>
                    <a:cubicBezTo>
                      <a:pt x="62" y="88"/>
                      <a:pt x="108" y="103"/>
                      <a:pt x="129" y="109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08" name="任意多边形 22532"/>
              <p:cNvSpPr/>
              <p:nvPr/>
            </p:nvSpPr>
            <p:spPr>
              <a:xfrm flipH="1">
                <a:off x="126" y="0"/>
                <a:ext cx="129" cy="109"/>
              </a:xfrm>
              <a:custGeom>
                <a:avLst/>
                <a:gdLst/>
                <a:ahLst/>
                <a:cxnLst/>
                <a:pathLst>
                  <a:path w="129" h="109">
                    <a:moveTo>
                      <a:pt x="0" y="0"/>
                    </a:moveTo>
                    <a:cubicBezTo>
                      <a:pt x="9" y="26"/>
                      <a:pt x="18" y="52"/>
                      <a:pt x="40" y="70"/>
                    </a:cubicBezTo>
                    <a:cubicBezTo>
                      <a:pt x="62" y="88"/>
                      <a:pt x="108" y="103"/>
                      <a:pt x="129" y="109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1509" name="组合 22533"/>
            <p:cNvGrpSpPr/>
            <p:nvPr/>
          </p:nvGrpSpPr>
          <p:grpSpPr>
            <a:xfrm flipV="1">
              <a:off x="5" y="956"/>
              <a:ext cx="255" cy="113"/>
              <a:chOff x="0" y="0"/>
              <a:chExt cx="255" cy="113"/>
            </a:xfrm>
          </p:grpSpPr>
          <p:sp>
            <p:nvSpPr>
              <p:cNvPr id="21510" name="任意多边形 22534"/>
              <p:cNvSpPr/>
              <p:nvPr/>
            </p:nvSpPr>
            <p:spPr>
              <a:xfrm>
                <a:off x="0" y="4"/>
                <a:ext cx="129" cy="109"/>
              </a:xfrm>
              <a:custGeom>
                <a:avLst/>
                <a:gdLst/>
                <a:ahLst/>
                <a:cxnLst/>
                <a:pathLst>
                  <a:path w="129" h="109">
                    <a:moveTo>
                      <a:pt x="0" y="0"/>
                    </a:moveTo>
                    <a:cubicBezTo>
                      <a:pt x="9" y="26"/>
                      <a:pt x="18" y="52"/>
                      <a:pt x="40" y="70"/>
                    </a:cubicBezTo>
                    <a:cubicBezTo>
                      <a:pt x="62" y="88"/>
                      <a:pt x="108" y="103"/>
                      <a:pt x="129" y="109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11" name="任意多边形 22535"/>
              <p:cNvSpPr/>
              <p:nvPr/>
            </p:nvSpPr>
            <p:spPr>
              <a:xfrm flipH="1">
                <a:off x="126" y="0"/>
                <a:ext cx="129" cy="109"/>
              </a:xfrm>
              <a:custGeom>
                <a:avLst/>
                <a:gdLst/>
                <a:ahLst/>
                <a:cxnLst/>
                <a:pathLst>
                  <a:path w="129" h="109">
                    <a:moveTo>
                      <a:pt x="0" y="0"/>
                    </a:moveTo>
                    <a:cubicBezTo>
                      <a:pt x="9" y="26"/>
                      <a:pt x="18" y="52"/>
                      <a:pt x="40" y="70"/>
                    </a:cubicBezTo>
                    <a:cubicBezTo>
                      <a:pt x="62" y="88"/>
                      <a:pt x="108" y="103"/>
                      <a:pt x="129" y="109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1512" name="直接连接符 22536"/>
            <p:cNvSpPr/>
            <p:nvPr/>
          </p:nvSpPr>
          <p:spPr>
            <a:xfrm>
              <a:off x="0" y="4"/>
              <a:ext cx="0" cy="106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13" name="直接连接符 22537"/>
            <p:cNvSpPr/>
            <p:nvPr/>
          </p:nvSpPr>
          <p:spPr>
            <a:xfrm>
              <a:off x="256" y="10"/>
              <a:ext cx="0" cy="106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4" name="文本框 22538"/>
          <p:cNvSpPr txBox="1"/>
          <p:nvPr/>
        </p:nvSpPr>
        <p:spPr>
          <a:xfrm>
            <a:off x="377825" y="955358"/>
            <a:ext cx="8213725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例、标出各图中未注明的蜗杆或蜗轮的转动方向，绘出蜗杆和蜗轮在啮合点处的各分力的方向（均为蜗杆主动）。</a:t>
            </a:r>
            <a:endParaRPr lang="zh-CN" altLang="en-US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21515" name="组合 22539"/>
          <p:cNvGrpSpPr/>
          <p:nvPr/>
        </p:nvGrpSpPr>
        <p:grpSpPr>
          <a:xfrm>
            <a:off x="1406525" y="1677670"/>
            <a:ext cx="2033588" cy="1939925"/>
            <a:chOff x="0" y="0"/>
            <a:chExt cx="1281" cy="1222"/>
          </a:xfrm>
        </p:grpSpPr>
        <p:sp>
          <p:nvSpPr>
            <p:cNvPr id="21516" name="椭圆 22540"/>
            <p:cNvSpPr/>
            <p:nvPr/>
          </p:nvSpPr>
          <p:spPr>
            <a:xfrm>
              <a:off x="170" y="209"/>
              <a:ext cx="983" cy="983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17" name="直接连接符 22541"/>
            <p:cNvSpPr/>
            <p:nvPr/>
          </p:nvSpPr>
          <p:spPr>
            <a:xfrm flipV="1">
              <a:off x="0" y="696"/>
              <a:ext cx="1281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18" name="直接连接符 22542"/>
            <p:cNvSpPr/>
            <p:nvPr/>
          </p:nvSpPr>
          <p:spPr>
            <a:xfrm>
              <a:off x="656" y="0"/>
              <a:ext cx="0" cy="1222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19" name="组合 22543"/>
          <p:cNvGrpSpPr/>
          <p:nvPr/>
        </p:nvGrpSpPr>
        <p:grpSpPr>
          <a:xfrm>
            <a:off x="1187450" y="3569970"/>
            <a:ext cx="2565400" cy="379413"/>
            <a:chOff x="0" y="0"/>
            <a:chExt cx="1616" cy="239"/>
          </a:xfrm>
        </p:grpSpPr>
        <p:sp>
          <p:nvSpPr>
            <p:cNvPr id="21520" name="矩形 22544"/>
            <p:cNvSpPr/>
            <p:nvPr/>
          </p:nvSpPr>
          <p:spPr>
            <a:xfrm>
              <a:off x="308" y="0"/>
              <a:ext cx="993" cy="239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21" name="直接连接符 22545"/>
            <p:cNvSpPr/>
            <p:nvPr/>
          </p:nvSpPr>
          <p:spPr>
            <a:xfrm>
              <a:off x="0" y="119"/>
              <a:ext cx="30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22" name="直接连接符 22546"/>
            <p:cNvSpPr/>
            <p:nvPr/>
          </p:nvSpPr>
          <p:spPr>
            <a:xfrm>
              <a:off x="1308" y="126"/>
              <a:ext cx="30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23" name="直接连接符 22547"/>
          <p:cNvSpPr/>
          <p:nvPr/>
        </p:nvSpPr>
        <p:spPr>
          <a:xfrm>
            <a:off x="1103313" y="3479483"/>
            <a:ext cx="0" cy="566737"/>
          </a:xfrm>
          <a:prstGeom prst="line">
            <a:avLst/>
          </a:prstGeom>
          <a:ln w="2857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24" name="文本框 22548"/>
          <p:cNvSpPr txBox="1"/>
          <p:nvPr/>
        </p:nvSpPr>
        <p:spPr>
          <a:xfrm>
            <a:off x="709613" y="3462020"/>
            <a:ext cx="5381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rPr>
              <a:t>n</a:t>
            </a:r>
            <a:r>
              <a:rPr lang="en-US" altLang="zh-CN" baseline="-25000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rPr>
              <a:t>1</a:t>
            </a:r>
            <a:endParaRPr lang="en-US" altLang="zh-CN" baseline="-25000">
              <a:solidFill>
                <a:srgbClr val="000099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1525" name="文本框 22549"/>
          <p:cNvSpPr txBox="1"/>
          <p:nvPr/>
        </p:nvSpPr>
        <p:spPr>
          <a:xfrm>
            <a:off x="3516313" y="3257233"/>
            <a:ext cx="3476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1</a:t>
            </a:r>
            <a:endParaRPr lang="en-US" altLang="zh-CN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1526" name="文本框 22550"/>
          <p:cNvSpPr txBox="1"/>
          <p:nvPr/>
        </p:nvSpPr>
        <p:spPr>
          <a:xfrm>
            <a:off x="2711450" y="2217420"/>
            <a:ext cx="3317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2</a:t>
            </a:r>
            <a:endParaRPr lang="en-US" altLang="zh-CN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21527" name="组合 22551"/>
          <p:cNvGrpSpPr/>
          <p:nvPr/>
        </p:nvGrpSpPr>
        <p:grpSpPr>
          <a:xfrm>
            <a:off x="2570163" y="3566795"/>
            <a:ext cx="388937" cy="368300"/>
            <a:chOff x="0" y="0"/>
            <a:chExt cx="245" cy="232"/>
          </a:xfrm>
        </p:grpSpPr>
        <p:sp>
          <p:nvSpPr>
            <p:cNvPr id="21528" name="直接连接符 22552"/>
            <p:cNvSpPr/>
            <p:nvPr/>
          </p:nvSpPr>
          <p:spPr>
            <a:xfrm flipH="1">
              <a:off x="0" y="4"/>
              <a:ext cx="189" cy="228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29" name="直接连接符 22553"/>
            <p:cNvSpPr/>
            <p:nvPr/>
          </p:nvSpPr>
          <p:spPr>
            <a:xfrm flipH="1">
              <a:off x="56" y="0"/>
              <a:ext cx="189" cy="228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30" name="椭圆 22554"/>
          <p:cNvSpPr/>
          <p:nvPr/>
        </p:nvSpPr>
        <p:spPr>
          <a:xfrm>
            <a:off x="5864225" y="1965008"/>
            <a:ext cx="539750" cy="53975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31" name="直接连接符 22555"/>
          <p:cNvSpPr/>
          <p:nvPr/>
        </p:nvSpPr>
        <p:spPr>
          <a:xfrm>
            <a:off x="5722938" y="2233295"/>
            <a:ext cx="819150" cy="0"/>
          </a:xfrm>
          <a:prstGeom prst="line">
            <a:avLst/>
          </a:prstGeom>
          <a:ln w="15875" cap="flat" cmpd="sng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32" name="直接连接符 22556"/>
          <p:cNvSpPr/>
          <p:nvPr/>
        </p:nvSpPr>
        <p:spPr>
          <a:xfrm>
            <a:off x="6132513" y="1838008"/>
            <a:ext cx="0" cy="820737"/>
          </a:xfrm>
          <a:prstGeom prst="line">
            <a:avLst/>
          </a:prstGeom>
          <a:ln w="15875" cap="flat" cmpd="sng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33" name="直接连接符 22557"/>
          <p:cNvSpPr/>
          <p:nvPr/>
        </p:nvSpPr>
        <p:spPr>
          <a:xfrm>
            <a:off x="5565775" y="3147695"/>
            <a:ext cx="3302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34" name="直接连接符 22558"/>
          <p:cNvSpPr/>
          <p:nvPr/>
        </p:nvSpPr>
        <p:spPr>
          <a:xfrm>
            <a:off x="6369050" y="3157220"/>
            <a:ext cx="3302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1535" name="组合 22559"/>
          <p:cNvGrpSpPr/>
          <p:nvPr/>
        </p:nvGrpSpPr>
        <p:grpSpPr>
          <a:xfrm>
            <a:off x="5864225" y="2863533"/>
            <a:ext cx="514350" cy="577850"/>
            <a:chOff x="0" y="0"/>
            <a:chExt cx="324" cy="364"/>
          </a:xfrm>
        </p:grpSpPr>
        <p:sp>
          <p:nvSpPr>
            <p:cNvPr id="21536" name="直接连接符 22560"/>
            <p:cNvSpPr/>
            <p:nvPr/>
          </p:nvSpPr>
          <p:spPr>
            <a:xfrm flipH="1">
              <a:off x="0" y="0"/>
              <a:ext cx="318" cy="308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37" name="直接连接符 22561"/>
            <p:cNvSpPr/>
            <p:nvPr/>
          </p:nvSpPr>
          <p:spPr>
            <a:xfrm flipH="1">
              <a:off x="6" y="56"/>
              <a:ext cx="318" cy="308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38" name="任意多边形 22562"/>
          <p:cNvSpPr/>
          <p:nvPr/>
        </p:nvSpPr>
        <p:spPr>
          <a:xfrm>
            <a:off x="5786438" y="1806258"/>
            <a:ext cx="566737" cy="190500"/>
          </a:xfrm>
          <a:custGeom>
            <a:avLst/>
            <a:gdLst/>
            <a:ahLst/>
            <a:cxnLst/>
            <a:pathLst>
              <a:path w="357" h="120">
                <a:moveTo>
                  <a:pt x="0" y="120"/>
                </a:moveTo>
                <a:cubicBezTo>
                  <a:pt x="26" y="93"/>
                  <a:pt x="53" y="67"/>
                  <a:pt x="79" y="50"/>
                </a:cubicBezTo>
                <a:cubicBezTo>
                  <a:pt x="105" y="33"/>
                  <a:pt x="133" y="28"/>
                  <a:pt x="159" y="20"/>
                </a:cubicBezTo>
                <a:cubicBezTo>
                  <a:pt x="185" y="12"/>
                  <a:pt x="205" y="0"/>
                  <a:pt x="238" y="0"/>
                </a:cubicBezTo>
                <a:cubicBezTo>
                  <a:pt x="271" y="0"/>
                  <a:pt x="314" y="10"/>
                  <a:pt x="357" y="20"/>
                </a:cubicBezTo>
              </a:path>
            </a:pathLst>
          </a:custGeom>
          <a:noFill/>
          <a:ln w="2857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21539" name="文本框 22563"/>
          <p:cNvSpPr txBox="1"/>
          <p:nvPr/>
        </p:nvSpPr>
        <p:spPr>
          <a:xfrm>
            <a:off x="5467350" y="1787208"/>
            <a:ext cx="5381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rPr>
              <a:t>n</a:t>
            </a:r>
            <a:r>
              <a:rPr lang="en-US" altLang="zh-CN" baseline="-25000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rPr>
              <a:t>1</a:t>
            </a:r>
            <a:endParaRPr lang="en-US" altLang="zh-CN" baseline="-25000">
              <a:solidFill>
                <a:srgbClr val="000099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1540" name="文本框 22564"/>
          <p:cNvSpPr txBox="1"/>
          <p:nvPr/>
        </p:nvSpPr>
        <p:spPr>
          <a:xfrm>
            <a:off x="6397625" y="1803083"/>
            <a:ext cx="3476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1</a:t>
            </a:r>
            <a:endParaRPr lang="en-US" altLang="zh-CN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1541" name="文本框 22565"/>
          <p:cNvSpPr txBox="1"/>
          <p:nvPr/>
        </p:nvSpPr>
        <p:spPr>
          <a:xfrm>
            <a:off x="6457950" y="2622233"/>
            <a:ext cx="3317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2</a:t>
            </a:r>
            <a:endParaRPr lang="en-US" altLang="zh-CN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21542" name="组合 22566"/>
          <p:cNvGrpSpPr/>
          <p:nvPr/>
        </p:nvGrpSpPr>
        <p:grpSpPr>
          <a:xfrm>
            <a:off x="1103313" y="4389755"/>
            <a:ext cx="2033587" cy="1939925"/>
            <a:chOff x="0" y="0"/>
            <a:chExt cx="1281" cy="1222"/>
          </a:xfrm>
        </p:grpSpPr>
        <p:sp>
          <p:nvSpPr>
            <p:cNvPr id="21543" name="椭圆 22567"/>
            <p:cNvSpPr/>
            <p:nvPr/>
          </p:nvSpPr>
          <p:spPr>
            <a:xfrm>
              <a:off x="170" y="209"/>
              <a:ext cx="983" cy="983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44" name="直接连接符 22568"/>
            <p:cNvSpPr/>
            <p:nvPr/>
          </p:nvSpPr>
          <p:spPr>
            <a:xfrm flipV="1">
              <a:off x="0" y="696"/>
              <a:ext cx="1281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45" name="直接连接符 22569"/>
            <p:cNvSpPr/>
            <p:nvPr/>
          </p:nvSpPr>
          <p:spPr>
            <a:xfrm>
              <a:off x="656" y="0"/>
              <a:ext cx="0" cy="1222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46" name="组合 22570"/>
          <p:cNvGrpSpPr/>
          <p:nvPr/>
        </p:nvGrpSpPr>
        <p:grpSpPr>
          <a:xfrm rot="-5400000" flipH="1">
            <a:off x="1839913" y="5289868"/>
            <a:ext cx="2565400" cy="379412"/>
            <a:chOff x="0" y="0"/>
            <a:chExt cx="1616" cy="239"/>
          </a:xfrm>
        </p:grpSpPr>
        <p:sp>
          <p:nvSpPr>
            <p:cNvPr id="21547" name="矩形 22571"/>
            <p:cNvSpPr/>
            <p:nvPr/>
          </p:nvSpPr>
          <p:spPr>
            <a:xfrm flipH="1">
              <a:off x="308" y="0"/>
              <a:ext cx="993" cy="239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48" name="直接连接符 22572"/>
            <p:cNvSpPr/>
            <p:nvPr/>
          </p:nvSpPr>
          <p:spPr>
            <a:xfrm>
              <a:off x="0" y="119"/>
              <a:ext cx="30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49" name="直接连接符 22573"/>
            <p:cNvSpPr/>
            <p:nvPr/>
          </p:nvSpPr>
          <p:spPr>
            <a:xfrm>
              <a:off x="1308" y="126"/>
              <a:ext cx="30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50" name="组合 22574"/>
          <p:cNvGrpSpPr/>
          <p:nvPr/>
        </p:nvGrpSpPr>
        <p:grpSpPr>
          <a:xfrm>
            <a:off x="2925763" y="4808855"/>
            <a:ext cx="369887" cy="419100"/>
            <a:chOff x="0" y="0"/>
            <a:chExt cx="233" cy="264"/>
          </a:xfrm>
        </p:grpSpPr>
        <p:sp>
          <p:nvSpPr>
            <p:cNvPr id="21551" name="直接连接符 22575"/>
            <p:cNvSpPr/>
            <p:nvPr/>
          </p:nvSpPr>
          <p:spPr>
            <a:xfrm flipH="1">
              <a:off x="4" y="0"/>
              <a:ext cx="229" cy="208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52" name="直接连接符 22576"/>
            <p:cNvSpPr/>
            <p:nvPr/>
          </p:nvSpPr>
          <p:spPr>
            <a:xfrm flipH="1">
              <a:off x="0" y="56"/>
              <a:ext cx="229" cy="208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53" name="任意多边形 22577"/>
          <p:cNvSpPr/>
          <p:nvPr/>
        </p:nvSpPr>
        <p:spPr>
          <a:xfrm>
            <a:off x="1643063" y="5059680"/>
            <a:ext cx="296862" cy="615950"/>
          </a:xfrm>
          <a:custGeom>
            <a:avLst/>
            <a:gdLst/>
            <a:ahLst/>
            <a:cxnLst/>
            <a:pathLst>
              <a:path w="187" h="388">
                <a:moveTo>
                  <a:pt x="187" y="0"/>
                </a:moveTo>
                <a:cubicBezTo>
                  <a:pt x="137" y="27"/>
                  <a:pt x="87" y="54"/>
                  <a:pt x="57" y="90"/>
                </a:cubicBezTo>
                <a:cubicBezTo>
                  <a:pt x="27" y="126"/>
                  <a:pt x="16" y="181"/>
                  <a:pt x="8" y="219"/>
                </a:cubicBezTo>
                <a:cubicBezTo>
                  <a:pt x="0" y="257"/>
                  <a:pt x="2" y="290"/>
                  <a:pt x="8" y="318"/>
                </a:cubicBezTo>
                <a:cubicBezTo>
                  <a:pt x="14" y="346"/>
                  <a:pt x="30" y="367"/>
                  <a:pt x="47" y="388"/>
                </a:cubicBezTo>
              </a:path>
            </a:pathLst>
          </a:custGeom>
          <a:noFill/>
          <a:ln w="28575" cap="flat" cmpd="sng">
            <a:solidFill>
              <a:srgbClr val="000080"/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21554" name="文本框 22578"/>
          <p:cNvSpPr txBox="1"/>
          <p:nvPr/>
        </p:nvSpPr>
        <p:spPr>
          <a:xfrm>
            <a:off x="1555750" y="5607368"/>
            <a:ext cx="5381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rPr>
              <a:t>n</a:t>
            </a:r>
            <a:r>
              <a:rPr lang="en-US" altLang="zh-CN" baseline="-25000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rPr>
              <a:t>2</a:t>
            </a:r>
            <a:endParaRPr lang="en-US" altLang="zh-CN">
              <a:solidFill>
                <a:srgbClr val="000099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1555" name="文本框 22579"/>
          <p:cNvSpPr txBox="1"/>
          <p:nvPr/>
        </p:nvSpPr>
        <p:spPr>
          <a:xfrm>
            <a:off x="2312988" y="4724718"/>
            <a:ext cx="3317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2</a:t>
            </a:r>
            <a:endParaRPr lang="en-US" altLang="zh-CN">
              <a:solidFill>
                <a:srgbClr val="000099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1556" name="文本框 22580"/>
          <p:cNvSpPr txBox="1"/>
          <p:nvPr/>
        </p:nvSpPr>
        <p:spPr>
          <a:xfrm>
            <a:off x="3290888" y="4756468"/>
            <a:ext cx="3476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1</a:t>
            </a:r>
            <a:endParaRPr lang="en-US" altLang="zh-CN">
              <a:solidFill>
                <a:srgbClr val="000099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22582" name="组合 22581"/>
          <p:cNvGrpSpPr/>
          <p:nvPr/>
        </p:nvGrpSpPr>
        <p:grpSpPr>
          <a:xfrm>
            <a:off x="2144713" y="2626995"/>
            <a:ext cx="614362" cy="508000"/>
            <a:chOff x="0" y="0"/>
            <a:chExt cx="387" cy="320"/>
          </a:xfrm>
        </p:grpSpPr>
        <p:sp>
          <p:nvSpPr>
            <p:cNvPr id="21558" name="任意多边形 22582"/>
            <p:cNvSpPr/>
            <p:nvPr/>
          </p:nvSpPr>
          <p:spPr>
            <a:xfrm>
              <a:off x="0" y="229"/>
              <a:ext cx="387" cy="91"/>
            </a:xfrm>
            <a:custGeom>
              <a:avLst/>
              <a:gdLst/>
              <a:ahLst/>
              <a:cxnLst/>
              <a:pathLst>
                <a:path w="546" h="131">
                  <a:moveTo>
                    <a:pt x="0" y="0"/>
                  </a:moveTo>
                  <a:cubicBezTo>
                    <a:pt x="47" y="39"/>
                    <a:pt x="95" y="78"/>
                    <a:pt x="149" y="99"/>
                  </a:cubicBezTo>
                  <a:cubicBezTo>
                    <a:pt x="203" y="120"/>
                    <a:pt x="282" y="131"/>
                    <a:pt x="328" y="129"/>
                  </a:cubicBezTo>
                  <a:cubicBezTo>
                    <a:pt x="374" y="127"/>
                    <a:pt x="391" y="110"/>
                    <a:pt x="427" y="89"/>
                  </a:cubicBezTo>
                  <a:cubicBezTo>
                    <a:pt x="463" y="68"/>
                    <a:pt x="504" y="34"/>
                    <a:pt x="546" y="0"/>
                  </a:cubicBezTo>
                </a:path>
              </a:pathLst>
            </a:custGeom>
            <a:noFill/>
            <a:ln w="2857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9" name="文本框 22583"/>
            <p:cNvSpPr txBox="1"/>
            <p:nvPr/>
          </p:nvSpPr>
          <p:spPr>
            <a:xfrm>
              <a:off x="0" y="0"/>
              <a:ext cx="3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aseline="-25000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2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2585" name="组合 22584"/>
          <p:cNvGrpSpPr/>
          <p:nvPr/>
        </p:nvGrpSpPr>
        <p:grpSpPr>
          <a:xfrm>
            <a:off x="2443163" y="3100070"/>
            <a:ext cx="1308100" cy="473075"/>
            <a:chOff x="0" y="0"/>
            <a:chExt cx="824" cy="298"/>
          </a:xfrm>
        </p:grpSpPr>
        <p:sp>
          <p:nvSpPr>
            <p:cNvPr id="21561" name="直接连接符 22585"/>
            <p:cNvSpPr/>
            <p:nvPr/>
          </p:nvSpPr>
          <p:spPr>
            <a:xfrm flipV="1">
              <a:off x="0" y="298"/>
              <a:ext cx="487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62" name="文本框 22586"/>
            <p:cNvSpPr txBox="1"/>
            <p:nvPr/>
          </p:nvSpPr>
          <p:spPr>
            <a:xfrm>
              <a:off x="398" y="0"/>
              <a:ext cx="4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t2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sp>
        <p:nvSpPr>
          <p:cNvPr id="22588" name="直接连接符 22587"/>
          <p:cNvSpPr/>
          <p:nvPr/>
        </p:nvSpPr>
        <p:spPr>
          <a:xfrm flipH="1" flipV="1">
            <a:off x="1690688" y="3566795"/>
            <a:ext cx="773112" cy="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89" name="文本框 22588"/>
          <p:cNvSpPr txBox="1"/>
          <p:nvPr/>
        </p:nvSpPr>
        <p:spPr>
          <a:xfrm>
            <a:off x="1400175" y="3095308"/>
            <a:ext cx="6286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rPr>
              <a:t>F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rPr>
              <a:t>a1</a:t>
            </a:r>
            <a:endParaRPr lang="en-US" altLang="zh-CN" b="1">
              <a:solidFill>
                <a:srgbClr val="008000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22590" name="组合 22589"/>
          <p:cNvGrpSpPr/>
          <p:nvPr/>
        </p:nvGrpSpPr>
        <p:grpSpPr>
          <a:xfrm>
            <a:off x="1930400" y="3485833"/>
            <a:ext cx="701675" cy="479425"/>
            <a:chOff x="0" y="0"/>
            <a:chExt cx="442" cy="302"/>
          </a:xfrm>
        </p:grpSpPr>
        <p:sp>
          <p:nvSpPr>
            <p:cNvPr id="21566" name="文本框 22590"/>
            <p:cNvSpPr txBox="1"/>
            <p:nvPr/>
          </p:nvSpPr>
          <p:spPr>
            <a:xfrm>
              <a:off x="174" y="14"/>
              <a:ext cx="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</a:t>
              </a:r>
              <a:endParaRPr lang="en-US" altLang="zh-CN" b="1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  <a:sym typeface="Wingdings 2" pitchFamily="2" charset="2"/>
              </a:endParaRPr>
            </a:p>
          </p:txBody>
        </p:sp>
        <p:sp>
          <p:nvSpPr>
            <p:cNvPr id="21567" name="文本框 22591"/>
            <p:cNvSpPr txBox="1"/>
            <p:nvPr/>
          </p:nvSpPr>
          <p:spPr>
            <a:xfrm>
              <a:off x="0" y="0"/>
              <a:ext cx="3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t1</a:t>
              </a:r>
              <a:endParaRPr lang="en-US" altLang="zh-CN" b="1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2593" name="组合 22592"/>
          <p:cNvGrpSpPr/>
          <p:nvPr/>
        </p:nvGrpSpPr>
        <p:grpSpPr>
          <a:xfrm>
            <a:off x="1887538" y="2984183"/>
            <a:ext cx="776287" cy="668337"/>
            <a:chOff x="0" y="0"/>
            <a:chExt cx="489" cy="421"/>
          </a:xfrm>
        </p:grpSpPr>
        <p:sp>
          <p:nvSpPr>
            <p:cNvPr id="21569" name="文本框 22593"/>
            <p:cNvSpPr txBox="1"/>
            <p:nvPr/>
          </p:nvSpPr>
          <p:spPr>
            <a:xfrm>
              <a:off x="211" y="133"/>
              <a:ext cx="2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</a:t>
              </a:r>
              <a:endParaRPr lang="en-US" altLang="zh-CN" b="1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  <a:sym typeface="Wingdings 2" pitchFamily="2" charset="2"/>
              </a:endParaRPr>
            </a:p>
          </p:txBody>
        </p:sp>
        <p:sp>
          <p:nvSpPr>
            <p:cNvPr id="21570" name="文本框 22594"/>
            <p:cNvSpPr txBox="1"/>
            <p:nvPr/>
          </p:nvSpPr>
          <p:spPr>
            <a:xfrm>
              <a:off x="0" y="0"/>
              <a:ext cx="3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a2</a:t>
              </a:r>
              <a:endParaRPr lang="en-US" altLang="zh-CN" b="1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2596" name="组合 22595"/>
          <p:cNvGrpSpPr/>
          <p:nvPr/>
        </p:nvGrpSpPr>
        <p:grpSpPr>
          <a:xfrm>
            <a:off x="2411413" y="2297430"/>
            <a:ext cx="4184650" cy="3236913"/>
            <a:chOff x="0" y="0"/>
            <a:chExt cx="2636" cy="2039"/>
          </a:xfrm>
        </p:grpSpPr>
        <p:sp>
          <p:nvSpPr>
            <p:cNvPr id="21572" name="椭圆 22596"/>
            <p:cNvSpPr/>
            <p:nvPr/>
          </p:nvSpPr>
          <p:spPr>
            <a:xfrm>
              <a:off x="0" y="659"/>
              <a:ext cx="66" cy="6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73" name="椭圆 22597"/>
            <p:cNvSpPr/>
            <p:nvPr/>
          </p:nvSpPr>
          <p:spPr>
            <a:xfrm>
              <a:off x="2305" y="0"/>
              <a:ext cx="66" cy="6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74" name="椭圆 22598"/>
            <p:cNvSpPr/>
            <p:nvPr/>
          </p:nvSpPr>
          <p:spPr>
            <a:xfrm>
              <a:off x="295" y="1976"/>
              <a:ext cx="66" cy="63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75" name="椭圆 22599"/>
            <p:cNvSpPr/>
            <p:nvPr/>
          </p:nvSpPr>
          <p:spPr>
            <a:xfrm>
              <a:off x="2222" y="1927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76" name="椭圆 22600"/>
            <p:cNvSpPr/>
            <p:nvPr/>
          </p:nvSpPr>
          <p:spPr>
            <a:xfrm>
              <a:off x="2570" y="1927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602" name="直接连接符 22601"/>
          <p:cNvSpPr/>
          <p:nvPr/>
        </p:nvSpPr>
        <p:spPr>
          <a:xfrm>
            <a:off x="6164263" y="2515870"/>
            <a:ext cx="615950" cy="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603" name="文本框 22602"/>
          <p:cNvSpPr txBox="1"/>
          <p:nvPr/>
        </p:nvSpPr>
        <p:spPr>
          <a:xfrm>
            <a:off x="6775450" y="2212658"/>
            <a:ext cx="6127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rPr>
              <a:t>F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rPr>
              <a:t>t1</a:t>
            </a:r>
            <a:endParaRPr lang="en-US" altLang="zh-CN" b="1">
              <a:solidFill>
                <a:srgbClr val="008000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2604" name="直接连接符 22603"/>
          <p:cNvSpPr/>
          <p:nvPr/>
        </p:nvSpPr>
        <p:spPr>
          <a:xfrm flipH="1">
            <a:off x="5475288" y="2509520"/>
            <a:ext cx="615950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605" name="矩形 22604"/>
          <p:cNvSpPr/>
          <p:nvPr/>
        </p:nvSpPr>
        <p:spPr>
          <a:xfrm>
            <a:off x="4991100" y="2192020"/>
            <a:ext cx="687388" cy="8223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b="1">
                <a:solidFill>
                  <a:schemeClr val="tx2"/>
                </a:solidFill>
                <a:latin typeface="Times New Roman" panose="02020603050405020304" pitchFamily="2" charset="0"/>
                <a:ea typeface="华文中宋" pitchFamily="2" charset="-122"/>
              </a:rPr>
              <a:t>F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2" charset="0"/>
                <a:ea typeface="华文中宋" pitchFamily="2" charset="-122"/>
              </a:rPr>
              <a:t>a2</a:t>
            </a:r>
            <a:endParaRPr lang="en-US" altLang="zh-CN" b="1">
              <a:solidFill>
                <a:schemeClr val="tx2"/>
              </a:solidFill>
              <a:latin typeface="Times New Roman" panose="02020603050405020304" pitchFamily="2" charset="0"/>
              <a:ea typeface="华文中宋" pitchFamily="2" charset="-122"/>
            </a:endParaRPr>
          </a:p>
          <a:p>
            <a:pPr eaLnBrk="0" hangingPunct="0"/>
            <a:endParaRPr lang="en-US" altLang="zh-CN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2606" name="组合 22605"/>
          <p:cNvGrpSpPr/>
          <p:nvPr/>
        </p:nvGrpSpPr>
        <p:grpSpPr>
          <a:xfrm>
            <a:off x="5314950" y="2674620"/>
            <a:ext cx="538163" cy="866775"/>
            <a:chOff x="0" y="0"/>
            <a:chExt cx="339" cy="546"/>
          </a:xfrm>
        </p:grpSpPr>
        <p:sp>
          <p:nvSpPr>
            <p:cNvPr id="21582" name="直接连接符 22606"/>
            <p:cNvSpPr/>
            <p:nvPr/>
          </p:nvSpPr>
          <p:spPr>
            <a:xfrm flipV="1">
              <a:off x="257" y="0"/>
              <a:ext cx="0" cy="546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83" name="文本框 22607"/>
            <p:cNvSpPr txBox="1"/>
            <p:nvPr/>
          </p:nvSpPr>
          <p:spPr>
            <a:xfrm>
              <a:off x="0" y="248"/>
              <a:ext cx="3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aseline="-25000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2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2609" name="组合 22608"/>
          <p:cNvGrpSpPr/>
          <p:nvPr/>
        </p:nvGrpSpPr>
        <p:grpSpPr>
          <a:xfrm>
            <a:off x="5765800" y="2469833"/>
            <a:ext cx="660400" cy="576262"/>
            <a:chOff x="0" y="0"/>
            <a:chExt cx="416" cy="363"/>
          </a:xfrm>
        </p:grpSpPr>
        <p:sp>
          <p:nvSpPr>
            <p:cNvPr id="21585" name="文本框 22609"/>
            <p:cNvSpPr txBox="1"/>
            <p:nvPr/>
          </p:nvSpPr>
          <p:spPr>
            <a:xfrm>
              <a:off x="71" y="0"/>
              <a:ext cx="2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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2" charset="0"/>
                <a:ea typeface="华文中宋" pitchFamily="2" charset="-122"/>
                <a:sym typeface="Wingdings 2" pitchFamily="2" charset="2"/>
              </a:endParaRPr>
            </a:p>
          </p:txBody>
        </p:sp>
        <p:sp>
          <p:nvSpPr>
            <p:cNvPr id="21586" name="文本框 22610"/>
            <p:cNvSpPr txBox="1"/>
            <p:nvPr/>
          </p:nvSpPr>
          <p:spPr>
            <a:xfrm>
              <a:off x="0" y="75"/>
              <a:ext cx="4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2" charset="0"/>
                  <a:ea typeface="华文中宋" pitchFamily="2" charset="-122"/>
                </a:rPr>
                <a:t>t2</a:t>
              </a:r>
              <a:endParaRPr lang="en-US" altLang="zh-CN" b="1">
                <a:solidFill>
                  <a:schemeClr val="tx2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2612" name="组合 22611"/>
          <p:cNvGrpSpPr/>
          <p:nvPr/>
        </p:nvGrpSpPr>
        <p:grpSpPr>
          <a:xfrm>
            <a:off x="5895975" y="1830070"/>
            <a:ext cx="1309688" cy="822325"/>
            <a:chOff x="0" y="0"/>
            <a:chExt cx="825" cy="518"/>
          </a:xfrm>
        </p:grpSpPr>
        <p:sp>
          <p:nvSpPr>
            <p:cNvPr id="21588" name="文本框 22612"/>
            <p:cNvSpPr txBox="1"/>
            <p:nvPr/>
          </p:nvSpPr>
          <p:spPr>
            <a:xfrm>
              <a:off x="0" y="184"/>
              <a:ext cx="2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</a:t>
              </a:r>
              <a:endParaRPr lang="en-US" altLang="zh-CN" b="1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  <a:sym typeface="Wingdings 2" pitchFamily="2" charset="2"/>
              </a:endParaRPr>
            </a:p>
          </p:txBody>
        </p:sp>
        <p:sp>
          <p:nvSpPr>
            <p:cNvPr id="21589" name="矩形 22613"/>
            <p:cNvSpPr/>
            <p:nvPr/>
          </p:nvSpPr>
          <p:spPr>
            <a:xfrm>
              <a:off x="464" y="0"/>
              <a:ext cx="36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en-US" altLang="zh-CN" b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a1</a:t>
              </a:r>
              <a:endParaRPr lang="en-US" altLang="zh-CN" b="1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  <a:p>
              <a:pPr eaLnBrk="0" hangingPunct="0"/>
              <a:endParaRPr lang="en-US" altLang="zh-CN" b="1">
                <a:solidFill>
                  <a:srgbClr val="008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90" name="直接连接符 22614"/>
            <p:cNvSpPr/>
            <p:nvPr/>
          </p:nvSpPr>
          <p:spPr>
            <a:xfrm flipV="1">
              <a:off x="189" y="204"/>
              <a:ext cx="308" cy="129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616" name="组合 22615"/>
          <p:cNvGrpSpPr/>
          <p:nvPr/>
        </p:nvGrpSpPr>
        <p:grpSpPr>
          <a:xfrm>
            <a:off x="2805113" y="4051618"/>
            <a:ext cx="1058862" cy="457200"/>
            <a:chOff x="0" y="0"/>
            <a:chExt cx="667" cy="288"/>
          </a:xfrm>
        </p:grpSpPr>
        <p:sp>
          <p:nvSpPr>
            <p:cNvPr id="21592" name="直接连接符 22616"/>
            <p:cNvSpPr/>
            <p:nvPr/>
          </p:nvSpPr>
          <p:spPr>
            <a:xfrm flipH="1">
              <a:off x="0" y="169"/>
              <a:ext cx="357" cy="0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93" name="文本框 22617"/>
            <p:cNvSpPr txBox="1"/>
            <p:nvPr/>
          </p:nvSpPr>
          <p:spPr>
            <a:xfrm>
              <a:off x="328" y="0"/>
              <a:ext cx="3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aseline="-25000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1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2619" name="组合 22618"/>
          <p:cNvGrpSpPr/>
          <p:nvPr/>
        </p:nvGrpSpPr>
        <p:grpSpPr>
          <a:xfrm>
            <a:off x="2439988" y="4408805"/>
            <a:ext cx="1196975" cy="1036638"/>
            <a:chOff x="0" y="0"/>
            <a:chExt cx="754" cy="653"/>
          </a:xfrm>
        </p:grpSpPr>
        <p:sp>
          <p:nvSpPr>
            <p:cNvPr id="21595" name="直接连接符 22619"/>
            <p:cNvSpPr/>
            <p:nvPr/>
          </p:nvSpPr>
          <p:spPr>
            <a:xfrm rot="-5400000" flipV="1">
              <a:off x="52" y="399"/>
              <a:ext cx="487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96" name="文本框 22620"/>
            <p:cNvSpPr txBox="1"/>
            <p:nvPr/>
          </p:nvSpPr>
          <p:spPr>
            <a:xfrm>
              <a:off x="0" y="0"/>
              <a:ext cx="7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t2</a:t>
              </a:r>
              <a:endParaRPr lang="en-US" altLang="zh-CN" b="1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2622" name="组合 22621"/>
          <p:cNvGrpSpPr/>
          <p:nvPr/>
        </p:nvGrpSpPr>
        <p:grpSpPr>
          <a:xfrm>
            <a:off x="2549525" y="5529580"/>
            <a:ext cx="573088" cy="1449388"/>
            <a:chOff x="0" y="0"/>
            <a:chExt cx="361" cy="913"/>
          </a:xfrm>
        </p:grpSpPr>
        <p:sp>
          <p:nvSpPr>
            <p:cNvPr id="21598" name="直接连接符 22622"/>
            <p:cNvSpPr/>
            <p:nvPr/>
          </p:nvSpPr>
          <p:spPr>
            <a:xfrm rot="-5400000" flipH="1" flipV="1">
              <a:off x="-4" y="243"/>
              <a:ext cx="487" cy="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99" name="矩形 22623"/>
            <p:cNvSpPr/>
            <p:nvPr/>
          </p:nvSpPr>
          <p:spPr>
            <a:xfrm>
              <a:off x="0" y="395"/>
              <a:ext cx="36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en-US" altLang="zh-CN" b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a1</a:t>
              </a:r>
              <a:endParaRPr lang="en-US" altLang="zh-CN" b="1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  <a:p>
              <a:pPr eaLnBrk="0" hangingPunct="0"/>
              <a:endParaRPr lang="en-US" altLang="zh-CN" b="1">
                <a:solidFill>
                  <a:srgbClr val="008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625" name="组合 22624"/>
          <p:cNvGrpSpPr/>
          <p:nvPr/>
        </p:nvGrpSpPr>
        <p:grpSpPr>
          <a:xfrm>
            <a:off x="2879725" y="5245418"/>
            <a:ext cx="1071563" cy="488950"/>
            <a:chOff x="0" y="0"/>
            <a:chExt cx="675" cy="308"/>
          </a:xfrm>
        </p:grpSpPr>
        <p:sp>
          <p:nvSpPr>
            <p:cNvPr id="21601" name="文本框 22625"/>
            <p:cNvSpPr txBox="1"/>
            <p:nvPr/>
          </p:nvSpPr>
          <p:spPr>
            <a:xfrm>
              <a:off x="269" y="20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t1</a:t>
              </a:r>
              <a:endParaRPr lang="en-US" altLang="zh-CN" b="1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1602" name="文本框 22626"/>
            <p:cNvSpPr txBox="1"/>
            <p:nvPr/>
          </p:nvSpPr>
          <p:spPr>
            <a:xfrm>
              <a:off x="0" y="0"/>
              <a:ext cx="2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</a:t>
              </a:r>
              <a:endParaRPr lang="en-US" altLang="zh-CN" b="1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  <a:sym typeface="Wingdings 2" pitchFamily="2" charset="2"/>
              </a:endParaRPr>
            </a:p>
          </p:txBody>
        </p:sp>
      </p:grpSp>
      <p:grpSp>
        <p:nvGrpSpPr>
          <p:cNvPr id="22628" name="组合 22627"/>
          <p:cNvGrpSpPr/>
          <p:nvPr/>
        </p:nvGrpSpPr>
        <p:grpSpPr>
          <a:xfrm>
            <a:off x="2089150" y="5058093"/>
            <a:ext cx="1028700" cy="665162"/>
            <a:chOff x="0" y="0"/>
            <a:chExt cx="648" cy="419"/>
          </a:xfrm>
        </p:grpSpPr>
        <p:sp>
          <p:nvSpPr>
            <p:cNvPr id="21604" name="文本框 22628"/>
            <p:cNvSpPr txBox="1"/>
            <p:nvPr/>
          </p:nvSpPr>
          <p:spPr>
            <a:xfrm>
              <a:off x="241" y="131"/>
              <a:ext cx="4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</a:t>
              </a:r>
              <a:endParaRPr lang="en-US" altLang="zh-CN" b="1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  <a:sym typeface="Wingdings 2" pitchFamily="2" charset="2"/>
              </a:endParaRPr>
            </a:p>
          </p:txBody>
        </p:sp>
        <p:sp>
          <p:nvSpPr>
            <p:cNvPr id="21605" name="矩形 22629"/>
            <p:cNvSpPr/>
            <p:nvPr/>
          </p:nvSpPr>
          <p:spPr>
            <a:xfrm>
              <a:off x="0" y="0"/>
              <a:ext cx="3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a2</a:t>
              </a:r>
              <a:endParaRPr lang="en-US" altLang="zh-CN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632" name="矩形 22631"/>
          <p:cNvSpPr/>
          <p:nvPr/>
        </p:nvSpPr>
        <p:spPr>
          <a:xfrm>
            <a:off x="4543425" y="4545330"/>
            <a:ext cx="31321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径向力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Fr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的方向：略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  <a:sym typeface="Symbol" panose="05050102010706020507" pitchFamily="2" charset="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2796540" y="97790"/>
            <a:ext cx="463486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圆柱蜗杆传动的受力分析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25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70" decel="100000"/>
                                        <p:tgtEl>
                                          <p:spTgt spid="22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770" decel="100000"/>
                                        <p:tgtEl>
                                          <p:spTgt spid="226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6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2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770" fill="hold"/>
                                        <p:tgtEl>
                                          <p:spTgt spid="2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1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5" dur="500"/>
                                        <p:tgtEl>
                                          <p:spTgt spid="2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2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2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3" grpId="0"/>
      <p:bldP spid="22605" grpId="0"/>
      <p:bldP spid="226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554" name="组合 23553"/>
          <p:cNvGrpSpPr/>
          <p:nvPr/>
        </p:nvGrpSpPr>
        <p:grpSpPr>
          <a:xfrm>
            <a:off x="1985963" y="2728278"/>
            <a:ext cx="4110037" cy="3051175"/>
            <a:chOff x="0" y="0"/>
            <a:chExt cx="2589" cy="1922"/>
          </a:xfrm>
        </p:grpSpPr>
        <p:grpSp>
          <p:nvGrpSpPr>
            <p:cNvPr id="22530" name="组合 23554"/>
            <p:cNvGrpSpPr/>
            <p:nvPr/>
          </p:nvGrpSpPr>
          <p:grpSpPr>
            <a:xfrm>
              <a:off x="477" y="1460"/>
              <a:ext cx="462" cy="462"/>
              <a:chOff x="0" y="0"/>
              <a:chExt cx="462" cy="462"/>
            </a:xfrm>
          </p:grpSpPr>
          <p:sp>
            <p:nvSpPr>
              <p:cNvPr id="22531" name="椭圆 23555"/>
              <p:cNvSpPr/>
              <p:nvPr/>
            </p:nvSpPr>
            <p:spPr>
              <a:xfrm>
                <a:off x="0" y="0"/>
                <a:ext cx="462" cy="462"/>
              </a:xfrm>
              <a:prstGeom prst="ellipse">
                <a:avLst/>
              </a:prstGeom>
              <a:noFill/>
              <a:ln w="28575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2532" name="组合 23556"/>
              <p:cNvGrpSpPr/>
              <p:nvPr/>
            </p:nvGrpSpPr>
            <p:grpSpPr>
              <a:xfrm>
                <a:off x="110" y="159"/>
                <a:ext cx="268" cy="239"/>
                <a:chOff x="0" y="0"/>
                <a:chExt cx="268" cy="239"/>
              </a:xfrm>
            </p:grpSpPr>
            <p:sp>
              <p:nvSpPr>
                <p:cNvPr id="22533" name="椭圆 23557"/>
                <p:cNvSpPr/>
                <p:nvPr/>
              </p:nvSpPr>
              <p:spPr>
                <a:xfrm>
                  <a:off x="90" y="0"/>
                  <a:ext cx="68" cy="6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34" name="直接连接符 23558"/>
                <p:cNvSpPr/>
                <p:nvPr/>
              </p:nvSpPr>
              <p:spPr>
                <a:xfrm flipH="1">
                  <a:off x="70" y="70"/>
                  <a:ext cx="29" cy="88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35" name="直接连接符 23559"/>
                <p:cNvSpPr/>
                <p:nvPr/>
              </p:nvSpPr>
              <p:spPr>
                <a:xfrm>
                  <a:off x="149" y="70"/>
                  <a:ext cx="40" cy="79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36" name="直接连接符 23560"/>
                <p:cNvSpPr/>
                <p:nvPr/>
              </p:nvSpPr>
              <p:spPr>
                <a:xfrm flipV="1">
                  <a:off x="0" y="159"/>
                  <a:ext cx="268" cy="0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37" name="直接连接符 23561"/>
                <p:cNvSpPr/>
                <p:nvPr/>
              </p:nvSpPr>
              <p:spPr>
                <a:xfrm flipH="1">
                  <a:off x="40" y="159"/>
                  <a:ext cx="40" cy="80"/>
                </a:xfrm>
                <a:prstGeom prst="line">
                  <a:avLst/>
                </a:prstGeom>
                <a:ln w="19050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38" name="直接连接符 23562"/>
                <p:cNvSpPr/>
                <p:nvPr/>
              </p:nvSpPr>
              <p:spPr>
                <a:xfrm flipH="1">
                  <a:off x="106" y="155"/>
                  <a:ext cx="40" cy="80"/>
                </a:xfrm>
                <a:prstGeom prst="line">
                  <a:avLst/>
                </a:prstGeom>
                <a:ln w="19050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39" name="直接连接符 23563"/>
                <p:cNvSpPr/>
                <p:nvPr/>
              </p:nvSpPr>
              <p:spPr>
                <a:xfrm flipH="1">
                  <a:off x="186" y="155"/>
                  <a:ext cx="40" cy="80"/>
                </a:xfrm>
                <a:prstGeom prst="line">
                  <a:avLst/>
                </a:prstGeom>
                <a:ln w="19050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2540" name="组合 23564"/>
            <p:cNvGrpSpPr/>
            <p:nvPr/>
          </p:nvGrpSpPr>
          <p:grpSpPr>
            <a:xfrm>
              <a:off x="0" y="735"/>
              <a:ext cx="487" cy="246"/>
              <a:chOff x="0" y="0"/>
              <a:chExt cx="487" cy="246"/>
            </a:xfrm>
          </p:grpSpPr>
          <p:sp>
            <p:nvSpPr>
              <p:cNvPr id="22541" name="直接连接符 23565"/>
              <p:cNvSpPr/>
              <p:nvPr/>
            </p:nvSpPr>
            <p:spPr>
              <a:xfrm>
                <a:off x="0" y="119"/>
                <a:ext cx="487" cy="0"/>
              </a:xfrm>
              <a:prstGeom prst="line">
                <a:avLst/>
              </a:prstGeom>
              <a:ln w="28575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2542" name="组合 23566"/>
              <p:cNvGrpSpPr/>
              <p:nvPr/>
            </p:nvGrpSpPr>
            <p:grpSpPr>
              <a:xfrm>
                <a:off x="40" y="0"/>
                <a:ext cx="208" cy="91"/>
                <a:chOff x="0" y="0"/>
                <a:chExt cx="208" cy="91"/>
              </a:xfrm>
            </p:grpSpPr>
            <p:sp>
              <p:nvSpPr>
                <p:cNvPr id="22543" name="直接连接符 23567"/>
                <p:cNvSpPr/>
                <p:nvPr/>
              </p:nvSpPr>
              <p:spPr>
                <a:xfrm>
                  <a:off x="0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44" name="直接连接符 23568"/>
                <p:cNvSpPr/>
                <p:nvPr/>
              </p:nvSpPr>
              <p:spPr>
                <a:xfrm>
                  <a:off x="0" y="79"/>
                  <a:ext cx="208" cy="0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45" name="直接连接符 23569"/>
                <p:cNvSpPr/>
                <p:nvPr/>
              </p:nvSpPr>
              <p:spPr>
                <a:xfrm flipV="1">
                  <a:off x="208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2546" name="组合 23570"/>
                <p:cNvGrpSpPr/>
                <p:nvPr/>
              </p:nvGrpSpPr>
              <p:grpSpPr>
                <a:xfrm>
                  <a:off x="20" y="10"/>
                  <a:ext cx="166" cy="65"/>
                  <a:chOff x="0" y="0"/>
                  <a:chExt cx="166" cy="65"/>
                </a:xfrm>
              </p:grpSpPr>
              <p:sp>
                <p:nvSpPr>
                  <p:cNvPr id="22547" name="直接连接符 23571"/>
                  <p:cNvSpPr/>
                  <p:nvPr/>
                </p:nvSpPr>
                <p:spPr>
                  <a:xfrm flipH="1">
                    <a:off x="0" y="0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48" name="直接连接符 23572"/>
                  <p:cNvSpPr/>
                  <p:nvPr/>
                </p:nvSpPr>
                <p:spPr>
                  <a:xfrm flipH="1">
                    <a:off x="66" y="6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49" name="直接连接符 23573"/>
                  <p:cNvSpPr/>
                  <p:nvPr/>
                </p:nvSpPr>
                <p:spPr>
                  <a:xfrm flipH="1">
                    <a:off x="136" y="6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2550" name="组合 23574"/>
              <p:cNvGrpSpPr/>
              <p:nvPr/>
            </p:nvGrpSpPr>
            <p:grpSpPr>
              <a:xfrm>
                <a:off x="37" y="155"/>
                <a:ext cx="208" cy="91"/>
                <a:chOff x="0" y="0"/>
                <a:chExt cx="208" cy="91"/>
              </a:xfrm>
            </p:grpSpPr>
            <p:sp>
              <p:nvSpPr>
                <p:cNvPr id="22551" name="直接连接符 23575"/>
                <p:cNvSpPr/>
                <p:nvPr/>
              </p:nvSpPr>
              <p:spPr>
                <a:xfrm flipV="1">
                  <a:off x="0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52" name="直接连接符 23576"/>
                <p:cNvSpPr/>
                <p:nvPr/>
              </p:nvSpPr>
              <p:spPr>
                <a:xfrm flipV="1">
                  <a:off x="0" y="2"/>
                  <a:ext cx="208" cy="0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53" name="直接连接符 23577"/>
                <p:cNvSpPr/>
                <p:nvPr/>
              </p:nvSpPr>
              <p:spPr>
                <a:xfrm>
                  <a:off x="208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2554" name="组合 23578"/>
                <p:cNvGrpSpPr/>
                <p:nvPr/>
              </p:nvGrpSpPr>
              <p:grpSpPr>
                <a:xfrm flipH="1" flipV="1">
                  <a:off x="21" y="5"/>
                  <a:ext cx="166" cy="65"/>
                  <a:chOff x="0" y="0"/>
                  <a:chExt cx="166" cy="65"/>
                </a:xfrm>
              </p:grpSpPr>
              <p:sp>
                <p:nvSpPr>
                  <p:cNvPr id="22555" name="直接连接符 23579"/>
                  <p:cNvSpPr/>
                  <p:nvPr/>
                </p:nvSpPr>
                <p:spPr>
                  <a:xfrm flipH="1">
                    <a:off x="0" y="0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56" name="直接连接符 23580"/>
                  <p:cNvSpPr/>
                  <p:nvPr/>
                </p:nvSpPr>
                <p:spPr>
                  <a:xfrm flipH="1">
                    <a:off x="66" y="6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57" name="直接连接符 23581"/>
                  <p:cNvSpPr/>
                  <p:nvPr/>
                </p:nvSpPr>
                <p:spPr>
                  <a:xfrm flipH="1">
                    <a:off x="136" y="6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22558" name="组合 23582"/>
            <p:cNvGrpSpPr/>
            <p:nvPr/>
          </p:nvGrpSpPr>
          <p:grpSpPr>
            <a:xfrm>
              <a:off x="910" y="732"/>
              <a:ext cx="845" cy="256"/>
              <a:chOff x="0" y="0"/>
              <a:chExt cx="845" cy="256"/>
            </a:xfrm>
          </p:grpSpPr>
          <p:sp>
            <p:nvSpPr>
              <p:cNvPr id="22559" name="直接连接符 23583"/>
              <p:cNvSpPr/>
              <p:nvPr/>
            </p:nvSpPr>
            <p:spPr>
              <a:xfrm>
                <a:off x="0" y="128"/>
                <a:ext cx="845" cy="0"/>
              </a:xfrm>
              <a:prstGeom prst="line">
                <a:avLst/>
              </a:prstGeom>
              <a:ln w="28575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2560" name="组合 23584"/>
              <p:cNvGrpSpPr/>
              <p:nvPr/>
            </p:nvGrpSpPr>
            <p:grpSpPr>
              <a:xfrm>
                <a:off x="327" y="0"/>
                <a:ext cx="208" cy="91"/>
                <a:chOff x="0" y="0"/>
                <a:chExt cx="208" cy="91"/>
              </a:xfrm>
            </p:grpSpPr>
            <p:sp>
              <p:nvSpPr>
                <p:cNvPr id="22561" name="直接连接符 23585"/>
                <p:cNvSpPr/>
                <p:nvPr/>
              </p:nvSpPr>
              <p:spPr>
                <a:xfrm>
                  <a:off x="0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62" name="直接连接符 23586"/>
                <p:cNvSpPr/>
                <p:nvPr/>
              </p:nvSpPr>
              <p:spPr>
                <a:xfrm>
                  <a:off x="0" y="79"/>
                  <a:ext cx="208" cy="0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63" name="直接连接符 23587"/>
                <p:cNvSpPr/>
                <p:nvPr/>
              </p:nvSpPr>
              <p:spPr>
                <a:xfrm flipV="1">
                  <a:off x="208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2564" name="组合 23588"/>
                <p:cNvGrpSpPr/>
                <p:nvPr/>
              </p:nvGrpSpPr>
              <p:grpSpPr>
                <a:xfrm>
                  <a:off x="20" y="10"/>
                  <a:ext cx="166" cy="65"/>
                  <a:chOff x="0" y="0"/>
                  <a:chExt cx="166" cy="65"/>
                </a:xfrm>
              </p:grpSpPr>
              <p:sp>
                <p:nvSpPr>
                  <p:cNvPr id="22565" name="直接连接符 23589"/>
                  <p:cNvSpPr/>
                  <p:nvPr/>
                </p:nvSpPr>
                <p:spPr>
                  <a:xfrm flipH="1">
                    <a:off x="0" y="0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66" name="直接连接符 23590"/>
                  <p:cNvSpPr/>
                  <p:nvPr/>
                </p:nvSpPr>
                <p:spPr>
                  <a:xfrm flipH="1">
                    <a:off x="66" y="6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67" name="直接连接符 23591"/>
                  <p:cNvSpPr/>
                  <p:nvPr/>
                </p:nvSpPr>
                <p:spPr>
                  <a:xfrm flipH="1">
                    <a:off x="136" y="6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2568" name="组合 23592"/>
              <p:cNvGrpSpPr/>
              <p:nvPr/>
            </p:nvGrpSpPr>
            <p:grpSpPr>
              <a:xfrm>
                <a:off x="335" y="165"/>
                <a:ext cx="208" cy="91"/>
                <a:chOff x="0" y="0"/>
                <a:chExt cx="208" cy="91"/>
              </a:xfrm>
            </p:grpSpPr>
            <p:sp>
              <p:nvSpPr>
                <p:cNvPr id="22569" name="直接连接符 23593"/>
                <p:cNvSpPr/>
                <p:nvPr/>
              </p:nvSpPr>
              <p:spPr>
                <a:xfrm flipV="1">
                  <a:off x="0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70" name="直接连接符 23594"/>
                <p:cNvSpPr/>
                <p:nvPr/>
              </p:nvSpPr>
              <p:spPr>
                <a:xfrm flipV="1">
                  <a:off x="0" y="2"/>
                  <a:ext cx="208" cy="0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71" name="直接连接符 23595"/>
                <p:cNvSpPr/>
                <p:nvPr/>
              </p:nvSpPr>
              <p:spPr>
                <a:xfrm>
                  <a:off x="208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2572" name="组合 23596"/>
                <p:cNvGrpSpPr/>
                <p:nvPr/>
              </p:nvGrpSpPr>
              <p:grpSpPr>
                <a:xfrm flipH="1" flipV="1">
                  <a:off x="21" y="5"/>
                  <a:ext cx="166" cy="65"/>
                  <a:chOff x="0" y="0"/>
                  <a:chExt cx="166" cy="65"/>
                </a:xfrm>
              </p:grpSpPr>
              <p:sp>
                <p:nvSpPr>
                  <p:cNvPr id="22573" name="直接连接符 23597"/>
                  <p:cNvSpPr/>
                  <p:nvPr/>
                </p:nvSpPr>
                <p:spPr>
                  <a:xfrm flipH="1">
                    <a:off x="0" y="0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74" name="直接连接符 23598"/>
                  <p:cNvSpPr/>
                  <p:nvPr/>
                </p:nvSpPr>
                <p:spPr>
                  <a:xfrm flipH="1">
                    <a:off x="66" y="6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75" name="直接连接符 23599"/>
                  <p:cNvSpPr/>
                  <p:nvPr/>
                </p:nvSpPr>
                <p:spPr>
                  <a:xfrm flipH="1">
                    <a:off x="136" y="6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22576" name="组合 23600"/>
            <p:cNvGrpSpPr/>
            <p:nvPr/>
          </p:nvGrpSpPr>
          <p:grpSpPr>
            <a:xfrm>
              <a:off x="1724" y="517"/>
              <a:ext cx="865" cy="695"/>
              <a:chOff x="0" y="0"/>
              <a:chExt cx="865" cy="695"/>
            </a:xfrm>
          </p:grpSpPr>
          <p:grpSp>
            <p:nvGrpSpPr>
              <p:cNvPr id="22577" name="组合 23601"/>
              <p:cNvGrpSpPr/>
              <p:nvPr/>
            </p:nvGrpSpPr>
            <p:grpSpPr>
              <a:xfrm>
                <a:off x="0" y="0"/>
                <a:ext cx="179" cy="695"/>
                <a:chOff x="0" y="0"/>
                <a:chExt cx="179" cy="695"/>
              </a:xfrm>
            </p:grpSpPr>
            <p:sp>
              <p:nvSpPr>
                <p:cNvPr id="22578" name="直接连接符 23602"/>
                <p:cNvSpPr/>
                <p:nvPr/>
              </p:nvSpPr>
              <p:spPr>
                <a:xfrm>
                  <a:off x="24" y="0"/>
                  <a:ext cx="0" cy="695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79" name="直接连接符 23603"/>
                <p:cNvSpPr/>
                <p:nvPr/>
              </p:nvSpPr>
              <p:spPr>
                <a:xfrm>
                  <a:off x="163" y="168"/>
                  <a:ext cx="0" cy="368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80" name="直接连接符 23604"/>
                <p:cNvSpPr/>
                <p:nvPr/>
              </p:nvSpPr>
              <p:spPr>
                <a:xfrm rot="-1107105" flipV="1">
                  <a:off x="0" y="553"/>
                  <a:ext cx="179" cy="109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581" name="组合 23605"/>
              <p:cNvGrpSpPr/>
              <p:nvPr/>
            </p:nvGrpSpPr>
            <p:grpSpPr>
              <a:xfrm>
                <a:off x="4" y="10"/>
                <a:ext cx="861" cy="149"/>
                <a:chOff x="0" y="0"/>
                <a:chExt cx="861" cy="149"/>
              </a:xfrm>
            </p:grpSpPr>
            <p:sp>
              <p:nvSpPr>
                <p:cNvPr id="22582" name="直接连接符 23606"/>
                <p:cNvSpPr/>
                <p:nvPr/>
              </p:nvSpPr>
              <p:spPr>
                <a:xfrm rot="1107105">
                  <a:off x="0" y="20"/>
                  <a:ext cx="179" cy="109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83" name="直接连接符 23607"/>
                <p:cNvSpPr/>
                <p:nvPr/>
              </p:nvSpPr>
              <p:spPr>
                <a:xfrm rot="-1107105" flipH="1">
                  <a:off x="682" y="17"/>
                  <a:ext cx="179" cy="109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84" name="直接连接符 23608"/>
                <p:cNvSpPr/>
                <p:nvPr/>
              </p:nvSpPr>
              <p:spPr>
                <a:xfrm>
                  <a:off x="20" y="0"/>
                  <a:ext cx="814" cy="0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85" name="直接连接符 23609"/>
                <p:cNvSpPr/>
                <p:nvPr/>
              </p:nvSpPr>
              <p:spPr>
                <a:xfrm>
                  <a:off x="149" y="149"/>
                  <a:ext cx="576" cy="0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2586" name="组合 23610"/>
            <p:cNvGrpSpPr/>
            <p:nvPr/>
          </p:nvGrpSpPr>
          <p:grpSpPr>
            <a:xfrm>
              <a:off x="2039" y="0"/>
              <a:ext cx="250" cy="517"/>
              <a:chOff x="0" y="0"/>
              <a:chExt cx="250" cy="517"/>
            </a:xfrm>
          </p:grpSpPr>
          <p:sp>
            <p:nvSpPr>
              <p:cNvPr id="22587" name="直接连接符 23611"/>
              <p:cNvSpPr/>
              <p:nvPr/>
            </p:nvSpPr>
            <p:spPr>
              <a:xfrm>
                <a:off x="116" y="0"/>
                <a:ext cx="0" cy="517"/>
              </a:xfrm>
              <a:prstGeom prst="line">
                <a:avLst/>
              </a:prstGeom>
              <a:ln w="28575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2588" name="组合 23612"/>
              <p:cNvGrpSpPr/>
              <p:nvPr/>
            </p:nvGrpSpPr>
            <p:grpSpPr>
              <a:xfrm rot="5400000" flipV="1">
                <a:off x="-58" y="124"/>
                <a:ext cx="208" cy="91"/>
                <a:chOff x="0" y="0"/>
                <a:chExt cx="208" cy="91"/>
              </a:xfrm>
            </p:grpSpPr>
            <p:sp>
              <p:nvSpPr>
                <p:cNvPr id="22589" name="直接连接符 23613"/>
                <p:cNvSpPr/>
                <p:nvPr/>
              </p:nvSpPr>
              <p:spPr>
                <a:xfrm>
                  <a:off x="0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90" name="直接连接符 23614"/>
                <p:cNvSpPr/>
                <p:nvPr/>
              </p:nvSpPr>
              <p:spPr>
                <a:xfrm>
                  <a:off x="0" y="79"/>
                  <a:ext cx="208" cy="0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91" name="直接连接符 23615"/>
                <p:cNvSpPr/>
                <p:nvPr/>
              </p:nvSpPr>
              <p:spPr>
                <a:xfrm flipV="1">
                  <a:off x="208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2592" name="组合 23616"/>
                <p:cNvGrpSpPr/>
                <p:nvPr/>
              </p:nvGrpSpPr>
              <p:grpSpPr>
                <a:xfrm>
                  <a:off x="20" y="10"/>
                  <a:ext cx="166" cy="65"/>
                  <a:chOff x="0" y="0"/>
                  <a:chExt cx="166" cy="65"/>
                </a:xfrm>
              </p:grpSpPr>
              <p:sp>
                <p:nvSpPr>
                  <p:cNvPr id="22593" name="直接连接符 23617"/>
                  <p:cNvSpPr/>
                  <p:nvPr/>
                </p:nvSpPr>
                <p:spPr>
                  <a:xfrm flipH="1">
                    <a:off x="0" y="0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94" name="直接连接符 23618"/>
                  <p:cNvSpPr/>
                  <p:nvPr/>
                </p:nvSpPr>
                <p:spPr>
                  <a:xfrm flipH="1">
                    <a:off x="66" y="6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95" name="直接连接符 23619"/>
                  <p:cNvSpPr/>
                  <p:nvPr/>
                </p:nvSpPr>
                <p:spPr>
                  <a:xfrm flipH="1">
                    <a:off x="136" y="6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2596" name="组合 23620"/>
              <p:cNvGrpSpPr/>
              <p:nvPr/>
            </p:nvGrpSpPr>
            <p:grpSpPr>
              <a:xfrm rot="-5400000" flipH="1">
                <a:off x="90" y="122"/>
                <a:ext cx="208" cy="91"/>
                <a:chOff x="0" y="0"/>
                <a:chExt cx="208" cy="91"/>
              </a:xfrm>
            </p:grpSpPr>
            <p:sp>
              <p:nvSpPr>
                <p:cNvPr id="22597" name="直接连接符 23621"/>
                <p:cNvSpPr/>
                <p:nvPr/>
              </p:nvSpPr>
              <p:spPr>
                <a:xfrm flipV="1">
                  <a:off x="0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98" name="直接连接符 23622"/>
                <p:cNvSpPr/>
                <p:nvPr/>
              </p:nvSpPr>
              <p:spPr>
                <a:xfrm flipV="1">
                  <a:off x="0" y="2"/>
                  <a:ext cx="208" cy="0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99" name="直接连接符 23623"/>
                <p:cNvSpPr/>
                <p:nvPr/>
              </p:nvSpPr>
              <p:spPr>
                <a:xfrm>
                  <a:off x="208" y="0"/>
                  <a:ext cx="0" cy="91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2600" name="组合 23624"/>
                <p:cNvGrpSpPr/>
                <p:nvPr/>
              </p:nvGrpSpPr>
              <p:grpSpPr>
                <a:xfrm flipH="1" flipV="1">
                  <a:off x="21" y="5"/>
                  <a:ext cx="166" cy="65"/>
                  <a:chOff x="0" y="0"/>
                  <a:chExt cx="166" cy="65"/>
                </a:xfrm>
              </p:grpSpPr>
              <p:sp>
                <p:nvSpPr>
                  <p:cNvPr id="22601" name="直接连接符 23625"/>
                  <p:cNvSpPr/>
                  <p:nvPr/>
                </p:nvSpPr>
                <p:spPr>
                  <a:xfrm flipH="1">
                    <a:off x="0" y="0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02" name="直接连接符 23626"/>
                  <p:cNvSpPr/>
                  <p:nvPr/>
                </p:nvSpPr>
                <p:spPr>
                  <a:xfrm flipH="1">
                    <a:off x="66" y="6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603" name="直接连接符 23627"/>
                  <p:cNvSpPr/>
                  <p:nvPr/>
                </p:nvSpPr>
                <p:spPr>
                  <a:xfrm flipH="1">
                    <a:off x="136" y="6"/>
                    <a:ext cx="30" cy="59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22604" name="组合 23628"/>
            <p:cNvGrpSpPr/>
            <p:nvPr/>
          </p:nvGrpSpPr>
          <p:grpSpPr>
            <a:xfrm>
              <a:off x="491" y="0"/>
              <a:ext cx="424" cy="1703"/>
              <a:chOff x="0" y="0"/>
              <a:chExt cx="434" cy="1703"/>
            </a:xfrm>
          </p:grpSpPr>
          <p:sp>
            <p:nvSpPr>
              <p:cNvPr id="22605" name="直接连接符 23629"/>
              <p:cNvSpPr/>
              <p:nvPr/>
            </p:nvSpPr>
            <p:spPr>
              <a:xfrm flipV="1">
                <a:off x="434" y="130"/>
                <a:ext cx="0" cy="1420"/>
              </a:xfrm>
              <a:prstGeom prst="line">
                <a:avLst/>
              </a:prstGeom>
              <a:ln w="28575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06" name="直接连接符 23630"/>
              <p:cNvSpPr/>
              <p:nvPr/>
            </p:nvSpPr>
            <p:spPr>
              <a:xfrm flipV="1">
                <a:off x="0" y="146"/>
                <a:ext cx="0" cy="1420"/>
              </a:xfrm>
              <a:prstGeom prst="line">
                <a:avLst/>
              </a:prstGeom>
              <a:ln w="28575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07" name="任意多边形 23631"/>
              <p:cNvSpPr/>
              <p:nvPr/>
            </p:nvSpPr>
            <p:spPr>
              <a:xfrm rot="-2489469">
                <a:off x="44" y="1409"/>
                <a:ext cx="339" cy="294"/>
              </a:xfrm>
              <a:custGeom>
                <a:avLst/>
                <a:gdLst/>
                <a:ahLst/>
                <a:cxnLst>
                  <a:cxn ang="180">
                    <a:pos x="0" y="1523"/>
                  </a:cxn>
                  <a:cxn ang="0">
                    <a:pos x="29179" y="25678"/>
                  </a:cxn>
                  <a:cxn ang="90">
                    <a:pos x="7968" y="21600"/>
                  </a:cxn>
                </a:cxnLst>
                <a:pathLst>
                  <a:path w="29568" h="25679" fill="none">
                    <a:moveTo>
                      <a:pt x="0" y="1523"/>
                    </a:moveTo>
                    <a:cubicBezTo>
                      <a:pt x="2462" y="539"/>
                      <a:pt x="5152" y="0"/>
                      <a:pt x="7968" y="0"/>
                    </a:cubicBezTo>
                    <a:cubicBezTo>
                      <a:pt x="19897" y="0"/>
                      <a:pt x="29568" y="9671"/>
                      <a:pt x="29568" y="21600"/>
                    </a:cubicBezTo>
                    <a:cubicBezTo>
                      <a:pt x="29568" y="22998"/>
                      <a:pt x="29435" y="24365"/>
                      <a:pt x="29183" y="25682"/>
                    </a:cubicBezTo>
                  </a:path>
                  <a:path w="29568" h="25679" stroke="0">
                    <a:moveTo>
                      <a:pt x="29179" y="25678"/>
                    </a:moveTo>
                    <a:cubicBezTo>
                      <a:pt x="30321" y="15763"/>
                      <a:pt x="36419" y="8202"/>
                      <a:pt x="43769" y="8202"/>
                    </a:cubicBezTo>
                    <a:cubicBezTo>
                      <a:pt x="51934" y="8202"/>
                      <a:pt x="58553" y="17531"/>
                      <a:pt x="58553" y="29040"/>
                    </a:cubicBezTo>
                    <a:cubicBezTo>
                      <a:pt x="58553" y="32730"/>
                      <a:pt x="57873" y="36196"/>
                      <a:pt x="56679" y="39201"/>
                    </a:cubicBezTo>
                    <a:lnTo>
                      <a:pt x="0" y="1523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608" name="任意多边形 23632"/>
              <p:cNvSpPr/>
              <p:nvPr/>
            </p:nvSpPr>
            <p:spPr>
              <a:xfrm rot="8333846">
                <a:off x="46" y="0"/>
                <a:ext cx="339" cy="294"/>
              </a:xfrm>
              <a:custGeom>
                <a:avLst/>
                <a:gdLst/>
                <a:ahLst/>
                <a:cxnLst>
                  <a:cxn ang="180">
                    <a:pos x="0" y="1523"/>
                  </a:cxn>
                  <a:cxn ang="0">
                    <a:pos x="29179" y="25678"/>
                  </a:cxn>
                  <a:cxn ang="90">
                    <a:pos x="7968" y="21600"/>
                  </a:cxn>
                </a:cxnLst>
                <a:pathLst>
                  <a:path w="29568" h="25679" fill="none">
                    <a:moveTo>
                      <a:pt x="0" y="1523"/>
                    </a:moveTo>
                    <a:cubicBezTo>
                      <a:pt x="2462" y="539"/>
                      <a:pt x="5152" y="0"/>
                      <a:pt x="7968" y="0"/>
                    </a:cubicBezTo>
                    <a:cubicBezTo>
                      <a:pt x="19897" y="0"/>
                      <a:pt x="29568" y="9671"/>
                      <a:pt x="29568" y="21600"/>
                    </a:cubicBezTo>
                    <a:cubicBezTo>
                      <a:pt x="29568" y="22998"/>
                      <a:pt x="29435" y="24365"/>
                      <a:pt x="29183" y="25682"/>
                    </a:cubicBezTo>
                  </a:path>
                  <a:path w="29568" h="25679" stroke="0">
                    <a:moveTo>
                      <a:pt x="29179" y="25678"/>
                    </a:moveTo>
                    <a:cubicBezTo>
                      <a:pt x="30321" y="15763"/>
                      <a:pt x="36419" y="8202"/>
                      <a:pt x="43769" y="8202"/>
                    </a:cubicBezTo>
                    <a:cubicBezTo>
                      <a:pt x="51934" y="8202"/>
                      <a:pt x="58553" y="17531"/>
                      <a:pt x="58553" y="29040"/>
                    </a:cubicBezTo>
                    <a:cubicBezTo>
                      <a:pt x="58553" y="32730"/>
                      <a:pt x="57873" y="36196"/>
                      <a:pt x="56679" y="39201"/>
                    </a:cubicBezTo>
                    <a:lnTo>
                      <a:pt x="0" y="1523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23634" name="文本框 23633"/>
          <p:cNvSpPr txBox="1"/>
          <p:nvPr/>
        </p:nvSpPr>
        <p:spPr>
          <a:xfrm>
            <a:off x="773113" y="997903"/>
            <a:ext cx="7599362" cy="1920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传动系统如图，已知轮4为输出轮，转向如图，试：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1、合理确定蜗杆、蜗轮的旋向，以便抵消中间轴的部分轴向力；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2、标出各轮受力方向。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23635" name="组合 23634"/>
          <p:cNvGrpSpPr/>
          <p:nvPr/>
        </p:nvGrpSpPr>
        <p:grpSpPr>
          <a:xfrm>
            <a:off x="2335213" y="3156903"/>
            <a:ext cx="3751262" cy="2349500"/>
            <a:chOff x="0" y="0"/>
            <a:chExt cx="2363" cy="1480"/>
          </a:xfrm>
        </p:grpSpPr>
        <p:sp>
          <p:nvSpPr>
            <p:cNvPr id="22611" name="文本框 23635"/>
            <p:cNvSpPr txBox="1"/>
            <p:nvPr/>
          </p:nvSpPr>
          <p:spPr>
            <a:xfrm>
              <a:off x="0" y="1192"/>
              <a:ext cx="1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1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2612" name="文本框 23636"/>
            <p:cNvSpPr txBox="1"/>
            <p:nvPr/>
          </p:nvSpPr>
          <p:spPr>
            <a:xfrm>
              <a:off x="526" y="654"/>
              <a:ext cx="2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2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2613" name="文本框 23637"/>
            <p:cNvSpPr txBox="1"/>
            <p:nvPr/>
          </p:nvSpPr>
          <p:spPr>
            <a:xfrm>
              <a:off x="1549" y="833"/>
              <a:ext cx="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3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2614" name="文本框 23638"/>
            <p:cNvSpPr txBox="1"/>
            <p:nvPr/>
          </p:nvSpPr>
          <p:spPr>
            <a:xfrm>
              <a:off x="2125" y="0"/>
              <a:ext cx="2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4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3640" name="组合 23639"/>
          <p:cNvGrpSpPr/>
          <p:nvPr/>
        </p:nvGrpSpPr>
        <p:grpSpPr>
          <a:xfrm>
            <a:off x="5172075" y="3785553"/>
            <a:ext cx="1119188" cy="457200"/>
            <a:chOff x="0" y="0"/>
            <a:chExt cx="705" cy="288"/>
          </a:xfrm>
        </p:grpSpPr>
        <p:sp>
          <p:nvSpPr>
            <p:cNvPr id="22616" name="直接连接符 23640"/>
            <p:cNvSpPr/>
            <p:nvPr/>
          </p:nvSpPr>
          <p:spPr>
            <a:xfrm flipH="1">
              <a:off x="0" y="51"/>
              <a:ext cx="358" cy="0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617" name="文本框 23641"/>
            <p:cNvSpPr txBox="1"/>
            <p:nvPr/>
          </p:nvSpPr>
          <p:spPr>
            <a:xfrm>
              <a:off x="208" y="0"/>
              <a:ext cx="4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="1" baseline="-25000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4</a:t>
              </a:r>
              <a:endParaRPr lang="en-US" altLang="zh-CN" b="1" baseline="-25000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3643" name="组合 23642"/>
          <p:cNvGrpSpPr/>
          <p:nvPr/>
        </p:nvGrpSpPr>
        <p:grpSpPr>
          <a:xfrm>
            <a:off x="5043488" y="3866515"/>
            <a:ext cx="504825" cy="630238"/>
            <a:chOff x="0" y="0"/>
            <a:chExt cx="318" cy="397"/>
          </a:xfrm>
        </p:grpSpPr>
        <p:sp>
          <p:nvSpPr>
            <p:cNvPr id="22619" name="直接连接符 23643"/>
            <p:cNvSpPr/>
            <p:nvPr/>
          </p:nvSpPr>
          <p:spPr>
            <a:xfrm flipV="1">
              <a:off x="21" y="0"/>
              <a:ext cx="0" cy="318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620" name="文本框 23644"/>
            <p:cNvSpPr txBox="1"/>
            <p:nvPr/>
          </p:nvSpPr>
          <p:spPr>
            <a:xfrm>
              <a:off x="0" y="109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3</a:t>
              </a:r>
              <a:endParaRPr lang="en-US" altLang="zh-CN" b="1" baseline="-25000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3646" name="组合 23645"/>
          <p:cNvGrpSpPr/>
          <p:nvPr/>
        </p:nvGrpSpPr>
        <p:grpSpPr>
          <a:xfrm>
            <a:off x="3508375" y="3828415"/>
            <a:ext cx="536575" cy="644525"/>
            <a:chOff x="0" y="0"/>
            <a:chExt cx="318" cy="406"/>
          </a:xfrm>
        </p:grpSpPr>
        <p:sp>
          <p:nvSpPr>
            <p:cNvPr id="22622" name="直接连接符 23646"/>
            <p:cNvSpPr/>
            <p:nvPr/>
          </p:nvSpPr>
          <p:spPr>
            <a:xfrm flipV="1">
              <a:off x="11" y="0"/>
              <a:ext cx="0" cy="318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623" name="文本框 23647"/>
            <p:cNvSpPr txBox="1"/>
            <p:nvPr/>
          </p:nvSpPr>
          <p:spPr>
            <a:xfrm>
              <a:off x="0" y="118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2</a:t>
              </a:r>
              <a:endParaRPr lang="en-US" altLang="zh-CN" b="1" baseline="-25000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3649" name="组合 23648"/>
          <p:cNvGrpSpPr/>
          <p:nvPr/>
        </p:nvGrpSpPr>
        <p:grpSpPr>
          <a:xfrm>
            <a:off x="3683000" y="3326765"/>
            <a:ext cx="1250950" cy="457200"/>
            <a:chOff x="0" y="0"/>
            <a:chExt cx="788" cy="288"/>
          </a:xfrm>
        </p:grpSpPr>
        <p:sp>
          <p:nvSpPr>
            <p:cNvPr id="22625" name="直接连接符 23649"/>
            <p:cNvSpPr/>
            <p:nvPr/>
          </p:nvSpPr>
          <p:spPr>
            <a:xfrm rot="-5400000" flipH="1" flipV="1">
              <a:off x="555" y="0"/>
              <a:ext cx="0" cy="46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626" name="文本框 23650"/>
            <p:cNvSpPr txBox="1"/>
            <p:nvPr/>
          </p:nvSpPr>
          <p:spPr>
            <a:xfrm>
              <a:off x="0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a3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3652" name="组合 23651"/>
          <p:cNvGrpSpPr/>
          <p:nvPr/>
        </p:nvGrpSpPr>
        <p:grpSpPr>
          <a:xfrm>
            <a:off x="3117850" y="4820603"/>
            <a:ext cx="1411288" cy="457200"/>
            <a:chOff x="0" y="0"/>
            <a:chExt cx="889" cy="288"/>
          </a:xfrm>
        </p:grpSpPr>
        <p:sp>
          <p:nvSpPr>
            <p:cNvPr id="22628" name="直接连接符 23652"/>
            <p:cNvSpPr/>
            <p:nvPr/>
          </p:nvSpPr>
          <p:spPr>
            <a:xfrm rot="5400000" flipV="1">
              <a:off x="233" y="-100"/>
              <a:ext cx="0" cy="46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629" name="文本框 23653"/>
            <p:cNvSpPr txBox="1"/>
            <p:nvPr/>
          </p:nvSpPr>
          <p:spPr>
            <a:xfrm>
              <a:off x="481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a2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3655" name="组合 23654"/>
          <p:cNvGrpSpPr/>
          <p:nvPr/>
        </p:nvGrpSpPr>
        <p:grpSpPr>
          <a:xfrm>
            <a:off x="1800225" y="4804728"/>
            <a:ext cx="1300163" cy="457200"/>
            <a:chOff x="0" y="0"/>
            <a:chExt cx="819" cy="288"/>
          </a:xfrm>
        </p:grpSpPr>
        <p:sp>
          <p:nvSpPr>
            <p:cNvPr id="22631" name="文本框 23655"/>
            <p:cNvSpPr txBox="1"/>
            <p:nvPr/>
          </p:nvSpPr>
          <p:spPr>
            <a:xfrm>
              <a:off x="0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t1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2632" name="直接连接符 23656"/>
            <p:cNvSpPr/>
            <p:nvPr/>
          </p:nvSpPr>
          <p:spPr>
            <a:xfrm rot="-5400000" flipH="1" flipV="1">
              <a:off x="586" y="-89"/>
              <a:ext cx="0" cy="46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658" name="椭圆 23657"/>
          <p:cNvSpPr/>
          <p:nvPr/>
        </p:nvSpPr>
        <p:spPr>
          <a:xfrm>
            <a:off x="3059113" y="4987290"/>
            <a:ext cx="90487" cy="90488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659" name="椭圆 23658"/>
          <p:cNvSpPr/>
          <p:nvPr/>
        </p:nvSpPr>
        <p:spPr>
          <a:xfrm>
            <a:off x="4833938" y="3641090"/>
            <a:ext cx="90487" cy="90488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3660" name="组合 23659"/>
          <p:cNvGrpSpPr/>
          <p:nvPr/>
        </p:nvGrpSpPr>
        <p:grpSpPr>
          <a:xfrm>
            <a:off x="2743200" y="3387090"/>
            <a:ext cx="704850" cy="730250"/>
            <a:chOff x="0" y="0"/>
            <a:chExt cx="464" cy="530"/>
          </a:xfrm>
        </p:grpSpPr>
        <p:sp>
          <p:nvSpPr>
            <p:cNvPr id="22636" name="直接连接符 23660"/>
            <p:cNvSpPr/>
            <p:nvPr/>
          </p:nvSpPr>
          <p:spPr>
            <a:xfrm>
              <a:off x="0" y="83"/>
              <a:ext cx="457" cy="44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637" name="直接连接符 23661"/>
            <p:cNvSpPr/>
            <p:nvPr/>
          </p:nvSpPr>
          <p:spPr>
            <a:xfrm>
              <a:off x="7" y="0"/>
              <a:ext cx="457" cy="44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663" name="组合 23662"/>
          <p:cNvGrpSpPr/>
          <p:nvPr/>
        </p:nvGrpSpPr>
        <p:grpSpPr>
          <a:xfrm>
            <a:off x="2314575" y="4987290"/>
            <a:ext cx="981075" cy="1166813"/>
            <a:chOff x="0" y="0"/>
            <a:chExt cx="618" cy="735"/>
          </a:xfrm>
        </p:grpSpPr>
        <p:sp>
          <p:nvSpPr>
            <p:cNvPr id="22639" name="文本框 23663"/>
            <p:cNvSpPr txBox="1"/>
            <p:nvPr/>
          </p:nvSpPr>
          <p:spPr>
            <a:xfrm>
              <a:off x="360" y="0"/>
              <a:ext cx="2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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2640" name="文本框 23664"/>
            <p:cNvSpPr txBox="1"/>
            <p:nvPr/>
          </p:nvSpPr>
          <p:spPr>
            <a:xfrm>
              <a:off x="0" y="447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a1</a:t>
              </a:r>
              <a:endParaRPr lang="en-US" altLang="zh-CN" b="1" baseline="-25000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2641" name="直接连接符 23665"/>
            <p:cNvSpPr/>
            <p:nvPr/>
          </p:nvSpPr>
          <p:spPr>
            <a:xfrm flipV="1">
              <a:off x="230" y="149"/>
              <a:ext cx="229" cy="368"/>
            </a:xfrm>
            <a:prstGeom prst="line">
              <a:avLst/>
            </a:prstGeom>
            <a:ln w="9525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667" name="组合 23666"/>
          <p:cNvGrpSpPr/>
          <p:nvPr/>
        </p:nvGrpSpPr>
        <p:grpSpPr>
          <a:xfrm>
            <a:off x="2663825" y="4342765"/>
            <a:ext cx="774700" cy="757238"/>
            <a:chOff x="0" y="0"/>
            <a:chExt cx="488" cy="477"/>
          </a:xfrm>
        </p:grpSpPr>
        <p:sp>
          <p:nvSpPr>
            <p:cNvPr id="22643" name="文本框 23667"/>
            <p:cNvSpPr txBox="1"/>
            <p:nvPr/>
          </p:nvSpPr>
          <p:spPr>
            <a:xfrm>
              <a:off x="140" y="189"/>
              <a:ext cx="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</a:t>
              </a:r>
              <a:endParaRPr lang="en-US" altLang="zh-CN" b="1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2644" name="文本框 23668"/>
            <p:cNvSpPr txBox="1"/>
            <p:nvPr/>
          </p:nvSpPr>
          <p:spPr>
            <a:xfrm>
              <a:off x="0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t2</a:t>
              </a:r>
              <a:endParaRPr lang="en-US" altLang="zh-CN" b="1" baseline="-25000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3670" name="组合 23669"/>
          <p:cNvGrpSpPr/>
          <p:nvPr/>
        </p:nvGrpSpPr>
        <p:grpSpPr>
          <a:xfrm>
            <a:off x="4252913" y="3625215"/>
            <a:ext cx="914400" cy="461963"/>
            <a:chOff x="0" y="0"/>
            <a:chExt cx="576" cy="291"/>
          </a:xfrm>
        </p:grpSpPr>
        <p:sp>
          <p:nvSpPr>
            <p:cNvPr id="22646" name="文本框 23670"/>
            <p:cNvSpPr txBox="1"/>
            <p:nvPr/>
          </p:nvSpPr>
          <p:spPr>
            <a:xfrm>
              <a:off x="228" y="0"/>
              <a:ext cx="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</a:t>
              </a:r>
              <a:endParaRPr lang="en-US" altLang="zh-CN" b="1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2647" name="文本框 23671"/>
            <p:cNvSpPr txBox="1"/>
            <p:nvPr/>
          </p:nvSpPr>
          <p:spPr>
            <a:xfrm>
              <a:off x="0" y="3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t3</a:t>
              </a:r>
              <a:endParaRPr lang="en-US" altLang="zh-CN" b="1" baseline="-25000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3673" name="组合 23672"/>
          <p:cNvGrpSpPr/>
          <p:nvPr/>
        </p:nvGrpSpPr>
        <p:grpSpPr>
          <a:xfrm>
            <a:off x="4865688" y="3128328"/>
            <a:ext cx="650875" cy="782637"/>
            <a:chOff x="0" y="0"/>
            <a:chExt cx="410" cy="493"/>
          </a:xfrm>
        </p:grpSpPr>
        <p:sp>
          <p:nvSpPr>
            <p:cNvPr id="22649" name="文本框 23673"/>
            <p:cNvSpPr txBox="1"/>
            <p:nvPr/>
          </p:nvSpPr>
          <p:spPr>
            <a:xfrm>
              <a:off x="0" y="205"/>
              <a:ext cx="2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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2650" name="文本框 23674"/>
            <p:cNvSpPr txBox="1"/>
            <p:nvPr/>
          </p:nvSpPr>
          <p:spPr>
            <a:xfrm>
              <a:off x="2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t4</a:t>
              </a:r>
              <a:endParaRPr lang="en-US" altLang="zh-CN" b="1" baseline="-25000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sp>
        <p:nvSpPr>
          <p:cNvPr id="23676" name="流程图: 顺序访问存储器 23675"/>
          <p:cNvSpPr/>
          <p:nvPr/>
        </p:nvSpPr>
        <p:spPr>
          <a:xfrm>
            <a:off x="0" y="1088390"/>
            <a:ext cx="730250" cy="536575"/>
          </a:xfrm>
          <a:prstGeom prst="flowChartMagneticTape">
            <a:avLst/>
          </a:prstGeom>
          <a:solidFill>
            <a:srgbClr val="78F6F6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anose="02020603050405020304" pitchFamily="2" charset="0"/>
                <a:ea typeface="华文彩云" pitchFamily="2" charset="-122"/>
              </a:rPr>
              <a:t>例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2" charset="0"/>
              <a:ea typeface="华文彩云" pitchFamily="2" charset="-122"/>
            </a:endParaRPr>
          </a:p>
        </p:txBody>
      </p:sp>
      <p:grpSp>
        <p:nvGrpSpPr>
          <p:cNvPr id="23677" name="组合 23676"/>
          <p:cNvGrpSpPr/>
          <p:nvPr/>
        </p:nvGrpSpPr>
        <p:grpSpPr>
          <a:xfrm>
            <a:off x="4492625" y="2448878"/>
            <a:ext cx="836613" cy="1198562"/>
            <a:chOff x="0" y="0"/>
            <a:chExt cx="527" cy="755"/>
          </a:xfrm>
        </p:grpSpPr>
        <p:sp>
          <p:nvSpPr>
            <p:cNvPr id="22653" name="直接连接符 23677"/>
            <p:cNvSpPr/>
            <p:nvPr/>
          </p:nvSpPr>
          <p:spPr>
            <a:xfrm flipV="1">
              <a:off x="239" y="289"/>
              <a:ext cx="0" cy="46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654" name="文本框 23678"/>
            <p:cNvSpPr txBox="1"/>
            <p:nvPr/>
          </p:nvSpPr>
          <p:spPr>
            <a:xfrm>
              <a:off x="0" y="0"/>
              <a:ext cx="5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a4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3680" name="组合 23679"/>
          <p:cNvGrpSpPr/>
          <p:nvPr/>
        </p:nvGrpSpPr>
        <p:grpSpPr>
          <a:xfrm>
            <a:off x="3144838" y="5206365"/>
            <a:ext cx="973137" cy="696913"/>
            <a:chOff x="0" y="0"/>
            <a:chExt cx="613" cy="439"/>
          </a:xfrm>
        </p:grpSpPr>
        <p:sp>
          <p:nvSpPr>
            <p:cNvPr id="22656" name="文本框 23680"/>
            <p:cNvSpPr txBox="1"/>
            <p:nvPr/>
          </p:nvSpPr>
          <p:spPr>
            <a:xfrm>
              <a:off x="295" y="151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1</a:t>
              </a:r>
              <a:endParaRPr lang="en-US" altLang="zh-CN" b="1" baseline="-25000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2657" name="任意多边形 23681"/>
            <p:cNvSpPr/>
            <p:nvPr/>
          </p:nvSpPr>
          <p:spPr>
            <a:xfrm rot="4462300">
              <a:off x="-34" y="34"/>
              <a:ext cx="419" cy="351"/>
            </a:xfrm>
            <a:custGeom>
              <a:avLst/>
              <a:gdLst/>
              <a:ahLst/>
              <a:cxnLst>
                <a:cxn ang="180">
                  <a:pos x="0" y="604"/>
                </a:cxn>
                <a:cxn ang="0">
                  <a:pos x="25834" y="15632"/>
                </a:cxn>
                <a:cxn ang="90">
                  <a:pos x="5075" y="21600"/>
                </a:cxn>
              </a:cxnLst>
              <a:pathLst>
                <a:path w="25834" h="21600" fill="none">
                  <a:moveTo>
                    <a:pt x="0" y="604"/>
                  </a:moveTo>
                  <a:cubicBezTo>
                    <a:pt x="1624" y="207"/>
                    <a:pt x="3325" y="-1"/>
                    <a:pt x="5075" y="-1"/>
                  </a:cubicBezTo>
                  <a:cubicBezTo>
                    <a:pt x="14932" y="-1"/>
                    <a:pt x="23247" y="6602"/>
                    <a:pt x="25837" y="15621"/>
                  </a:cubicBezTo>
                </a:path>
                <a:path w="25834" h="21600" stroke="0">
                  <a:moveTo>
                    <a:pt x="25834" y="15632"/>
                  </a:moveTo>
                  <a:cubicBezTo>
                    <a:pt x="25435" y="13620"/>
                    <a:pt x="25221" y="11474"/>
                    <a:pt x="25221" y="9248"/>
                  </a:cubicBezTo>
                  <a:cubicBezTo>
                    <a:pt x="25221" y="-2515"/>
                    <a:pt x="31192" y="-12050"/>
                    <a:pt x="38558" y="-12050"/>
                  </a:cubicBezTo>
                  <a:cubicBezTo>
                    <a:pt x="45924" y="-12050"/>
                    <a:pt x="51895" y="-2515"/>
                    <a:pt x="51895" y="9248"/>
                  </a:cubicBezTo>
                  <a:cubicBezTo>
                    <a:pt x="51895" y="12423"/>
                    <a:pt x="51460" y="15437"/>
                    <a:pt x="50680" y="18141"/>
                  </a:cubicBezTo>
                  <a:lnTo>
                    <a:pt x="0" y="604"/>
                  </a:lnTo>
                  <a:close/>
                </a:path>
              </a:pathLst>
            </a:custGeom>
            <a:noFill/>
            <a:ln w="28575" cap="flat" cmpd="sng">
              <a:solidFill>
                <a:srgbClr val="1DB309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3684" name="矩形 23683"/>
          <p:cNvSpPr/>
          <p:nvPr/>
        </p:nvSpPr>
        <p:spPr>
          <a:xfrm>
            <a:off x="5114925" y="5685790"/>
            <a:ext cx="31321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径向力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Fr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的方向：略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  <a:sym typeface="Symbol" panose="05050102010706020507" pitchFamily="2" charset="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2796540" y="97790"/>
            <a:ext cx="463486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圆柱蜗杆传动的受力分析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2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2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2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2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1" dur="500"/>
                                        <p:tgtEl>
                                          <p:spTgt spid="2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70" decel="100000"/>
                                        <p:tgtEl>
                                          <p:spTgt spid="236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770" decel="100000"/>
                                        <p:tgtEl>
                                          <p:spTgt spid="2368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68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9" dur="770" fill="hold"/>
                                        <p:tgtEl>
                                          <p:spTgt spid="23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1" dur="770" fill="hold"/>
                                        <p:tgtEl>
                                          <p:spTgt spid="23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1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3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4" grpId="0"/>
      <p:bldP spid="23676" grpId="0" bldLvl="0" animBg="1"/>
      <p:bldP spid="236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578" name="组合 24577"/>
          <p:cNvGrpSpPr/>
          <p:nvPr/>
        </p:nvGrpSpPr>
        <p:grpSpPr>
          <a:xfrm>
            <a:off x="1481138" y="1797368"/>
            <a:ext cx="6694487" cy="4900612"/>
            <a:chOff x="0" y="0"/>
            <a:chExt cx="4217" cy="3087"/>
          </a:xfrm>
        </p:grpSpPr>
        <p:grpSp>
          <p:nvGrpSpPr>
            <p:cNvPr id="23554" name="组合 24578"/>
            <p:cNvGrpSpPr/>
            <p:nvPr/>
          </p:nvGrpSpPr>
          <p:grpSpPr>
            <a:xfrm>
              <a:off x="0" y="0"/>
              <a:ext cx="4217" cy="3087"/>
              <a:chOff x="0" y="0"/>
              <a:chExt cx="4217" cy="3087"/>
            </a:xfrm>
          </p:grpSpPr>
          <p:grpSp>
            <p:nvGrpSpPr>
              <p:cNvPr id="23555" name="组合 24579"/>
              <p:cNvGrpSpPr/>
              <p:nvPr/>
            </p:nvGrpSpPr>
            <p:grpSpPr>
              <a:xfrm>
                <a:off x="0" y="0"/>
                <a:ext cx="4217" cy="2605"/>
                <a:chOff x="0" y="0"/>
                <a:chExt cx="4217" cy="2605"/>
              </a:xfrm>
            </p:grpSpPr>
            <p:grpSp>
              <p:nvGrpSpPr>
                <p:cNvPr id="23556" name="组合 24580"/>
                <p:cNvGrpSpPr/>
                <p:nvPr/>
              </p:nvGrpSpPr>
              <p:grpSpPr>
                <a:xfrm>
                  <a:off x="915" y="1208"/>
                  <a:ext cx="268" cy="239"/>
                  <a:chOff x="0" y="0"/>
                  <a:chExt cx="268" cy="239"/>
                </a:xfrm>
              </p:grpSpPr>
              <p:sp>
                <p:nvSpPr>
                  <p:cNvPr id="23557" name="椭圆 24581"/>
                  <p:cNvSpPr/>
                  <p:nvPr/>
                </p:nvSpPr>
                <p:spPr>
                  <a:xfrm>
                    <a:off x="90" y="0"/>
                    <a:ext cx="68" cy="68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58" name="直接连接符 24582"/>
                  <p:cNvSpPr/>
                  <p:nvPr/>
                </p:nvSpPr>
                <p:spPr>
                  <a:xfrm flipH="1">
                    <a:off x="70" y="70"/>
                    <a:ext cx="29" cy="88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59" name="直接连接符 24583"/>
                  <p:cNvSpPr/>
                  <p:nvPr/>
                </p:nvSpPr>
                <p:spPr>
                  <a:xfrm>
                    <a:off x="149" y="70"/>
                    <a:ext cx="40" cy="79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60" name="直接连接符 24584"/>
                  <p:cNvSpPr/>
                  <p:nvPr/>
                </p:nvSpPr>
                <p:spPr>
                  <a:xfrm flipV="1">
                    <a:off x="0" y="159"/>
                    <a:ext cx="268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61" name="直接连接符 24585"/>
                  <p:cNvSpPr/>
                  <p:nvPr/>
                </p:nvSpPr>
                <p:spPr>
                  <a:xfrm flipH="1">
                    <a:off x="40" y="159"/>
                    <a:ext cx="40" cy="80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62" name="直接连接符 24586"/>
                  <p:cNvSpPr/>
                  <p:nvPr/>
                </p:nvSpPr>
                <p:spPr>
                  <a:xfrm flipH="1">
                    <a:off x="106" y="155"/>
                    <a:ext cx="40" cy="80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63" name="直接连接符 24587"/>
                  <p:cNvSpPr/>
                  <p:nvPr/>
                </p:nvSpPr>
                <p:spPr>
                  <a:xfrm flipH="1">
                    <a:off x="186" y="155"/>
                    <a:ext cx="40" cy="80"/>
                  </a:xfrm>
                  <a:prstGeom prst="line">
                    <a:avLst/>
                  </a:prstGeom>
                  <a:ln w="19050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3564" name="直接连接符 24588"/>
                <p:cNvSpPr/>
                <p:nvPr/>
              </p:nvSpPr>
              <p:spPr>
                <a:xfrm>
                  <a:off x="0" y="652"/>
                  <a:ext cx="487" cy="0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565" name="直接连接符 24589"/>
                <p:cNvSpPr/>
                <p:nvPr/>
              </p:nvSpPr>
              <p:spPr>
                <a:xfrm>
                  <a:off x="1535" y="658"/>
                  <a:ext cx="845" cy="0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3566" name="组合 24590"/>
                <p:cNvGrpSpPr/>
                <p:nvPr/>
              </p:nvGrpSpPr>
              <p:grpSpPr>
                <a:xfrm>
                  <a:off x="119" y="533"/>
                  <a:ext cx="208" cy="91"/>
                  <a:chOff x="0" y="0"/>
                  <a:chExt cx="208" cy="91"/>
                </a:xfrm>
              </p:grpSpPr>
              <p:sp>
                <p:nvSpPr>
                  <p:cNvPr id="23567" name="直接连接符 24591"/>
                  <p:cNvSpPr/>
                  <p:nvPr/>
                </p:nvSpPr>
                <p:spPr>
                  <a:xfrm>
                    <a:off x="0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68" name="直接连接符 24592"/>
                  <p:cNvSpPr/>
                  <p:nvPr/>
                </p:nvSpPr>
                <p:spPr>
                  <a:xfrm>
                    <a:off x="0" y="79"/>
                    <a:ext cx="2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69" name="直接连接符 24593"/>
                  <p:cNvSpPr/>
                  <p:nvPr/>
                </p:nvSpPr>
                <p:spPr>
                  <a:xfrm flipV="1">
                    <a:off x="208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3570" name="组合 24594"/>
                  <p:cNvGrpSpPr/>
                  <p:nvPr/>
                </p:nvGrpSpPr>
                <p:grpSpPr>
                  <a:xfrm>
                    <a:off x="20" y="10"/>
                    <a:ext cx="166" cy="65"/>
                    <a:chOff x="0" y="0"/>
                    <a:chExt cx="166" cy="65"/>
                  </a:xfrm>
                </p:grpSpPr>
                <p:sp>
                  <p:nvSpPr>
                    <p:cNvPr id="23571" name="直接连接符 24595"/>
                    <p:cNvSpPr/>
                    <p:nvPr/>
                  </p:nvSpPr>
                  <p:spPr>
                    <a:xfrm flipH="1">
                      <a:off x="0" y="0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572" name="直接连接符 24596"/>
                    <p:cNvSpPr/>
                    <p:nvPr/>
                  </p:nvSpPr>
                  <p:spPr>
                    <a:xfrm flipH="1">
                      <a:off x="6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573" name="直接连接符 24597"/>
                    <p:cNvSpPr/>
                    <p:nvPr/>
                  </p:nvSpPr>
                  <p:spPr>
                    <a:xfrm flipH="1">
                      <a:off x="13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23574" name="组合 24598"/>
                <p:cNvGrpSpPr/>
                <p:nvPr/>
              </p:nvGrpSpPr>
              <p:grpSpPr>
                <a:xfrm>
                  <a:off x="1783" y="540"/>
                  <a:ext cx="208" cy="91"/>
                  <a:chOff x="0" y="0"/>
                  <a:chExt cx="208" cy="91"/>
                </a:xfrm>
              </p:grpSpPr>
              <p:sp>
                <p:nvSpPr>
                  <p:cNvPr id="23575" name="直接连接符 24599"/>
                  <p:cNvSpPr/>
                  <p:nvPr/>
                </p:nvSpPr>
                <p:spPr>
                  <a:xfrm>
                    <a:off x="0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76" name="直接连接符 24600"/>
                  <p:cNvSpPr/>
                  <p:nvPr/>
                </p:nvSpPr>
                <p:spPr>
                  <a:xfrm>
                    <a:off x="0" y="79"/>
                    <a:ext cx="2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77" name="直接连接符 24601"/>
                  <p:cNvSpPr/>
                  <p:nvPr/>
                </p:nvSpPr>
                <p:spPr>
                  <a:xfrm flipV="1">
                    <a:off x="208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3578" name="组合 24602"/>
                  <p:cNvGrpSpPr/>
                  <p:nvPr/>
                </p:nvGrpSpPr>
                <p:grpSpPr>
                  <a:xfrm>
                    <a:off x="20" y="10"/>
                    <a:ext cx="166" cy="65"/>
                    <a:chOff x="0" y="0"/>
                    <a:chExt cx="166" cy="65"/>
                  </a:xfrm>
                </p:grpSpPr>
                <p:sp>
                  <p:nvSpPr>
                    <p:cNvPr id="23579" name="直接连接符 24603"/>
                    <p:cNvSpPr/>
                    <p:nvPr/>
                  </p:nvSpPr>
                  <p:spPr>
                    <a:xfrm flipH="1">
                      <a:off x="0" y="0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580" name="直接连接符 24604"/>
                    <p:cNvSpPr/>
                    <p:nvPr/>
                  </p:nvSpPr>
                  <p:spPr>
                    <a:xfrm flipH="1">
                      <a:off x="6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581" name="直接连接符 24605"/>
                    <p:cNvSpPr/>
                    <p:nvPr/>
                  </p:nvSpPr>
                  <p:spPr>
                    <a:xfrm flipH="1">
                      <a:off x="13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23582" name="组合 24606"/>
                <p:cNvGrpSpPr/>
                <p:nvPr/>
              </p:nvGrpSpPr>
              <p:grpSpPr>
                <a:xfrm>
                  <a:off x="116" y="688"/>
                  <a:ext cx="208" cy="91"/>
                  <a:chOff x="0" y="0"/>
                  <a:chExt cx="208" cy="91"/>
                </a:xfrm>
              </p:grpSpPr>
              <p:sp>
                <p:nvSpPr>
                  <p:cNvPr id="23583" name="直接连接符 24607"/>
                  <p:cNvSpPr/>
                  <p:nvPr/>
                </p:nvSpPr>
                <p:spPr>
                  <a:xfrm flipV="1">
                    <a:off x="0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84" name="直接连接符 24608"/>
                  <p:cNvSpPr/>
                  <p:nvPr/>
                </p:nvSpPr>
                <p:spPr>
                  <a:xfrm flipV="1">
                    <a:off x="0" y="2"/>
                    <a:ext cx="2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85" name="直接连接符 24609"/>
                  <p:cNvSpPr/>
                  <p:nvPr/>
                </p:nvSpPr>
                <p:spPr>
                  <a:xfrm>
                    <a:off x="208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3586" name="组合 24610"/>
                  <p:cNvGrpSpPr/>
                  <p:nvPr/>
                </p:nvGrpSpPr>
                <p:grpSpPr>
                  <a:xfrm flipH="1" flipV="1">
                    <a:off x="21" y="5"/>
                    <a:ext cx="166" cy="65"/>
                    <a:chOff x="0" y="0"/>
                    <a:chExt cx="166" cy="65"/>
                  </a:xfrm>
                </p:grpSpPr>
                <p:sp>
                  <p:nvSpPr>
                    <p:cNvPr id="23587" name="直接连接符 24611"/>
                    <p:cNvSpPr/>
                    <p:nvPr/>
                  </p:nvSpPr>
                  <p:spPr>
                    <a:xfrm flipH="1">
                      <a:off x="0" y="0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588" name="直接连接符 24612"/>
                    <p:cNvSpPr/>
                    <p:nvPr/>
                  </p:nvSpPr>
                  <p:spPr>
                    <a:xfrm flipH="1">
                      <a:off x="6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589" name="直接连接符 24613"/>
                    <p:cNvSpPr/>
                    <p:nvPr/>
                  </p:nvSpPr>
                  <p:spPr>
                    <a:xfrm flipH="1">
                      <a:off x="13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23590" name="组合 24614"/>
                <p:cNvGrpSpPr/>
                <p:nvPr/>
              </p:nvGrpSpPr>
              <p:grpSpPr>
                <a:xfrm>
                  <a:off x="1792" y="695"/>
                  <a:ext cx="208" cy="91"/>
                  <a:chOff x="0" y="0"/>
                  <a:chExt cx="208" cy="91"/>
                </a:xfrm>
              </p:grpSpPr>
              <p:sp>
                <p:nvSpPr>
                  <p:cNvPr id="23591" name="直接连接符 24615"/>
                  <p:cNvSpPr/>
                  <p:nvPr/>
                </p:nvSpPr>
                <p:spPr>
                  <a:xfrm flipV="1">
                    <a:off x="0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92" name="直接连接符 24616"/>
                  <p:cNvSpPr/>
                  <p:nvPr/>
                </p:nvSpPr>
                <p:spPr>
                  <a:xfrm flipV="1">
                    <a:off x="0" y="2"/>
                    <a:ext cx="2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593" name="直接连接符 24617"/>
                  <p:cNvSpPr/>
                  <p:nvPr/>
                </p:nvSpPr>
                <p:spPr>
                  <a:xfrm>
                    <a:off x="208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3594" name="组合 24618"/>
                  <p:cNvGrpSpPr/>
                  <p:nvPr/>
                </p:nvGrpSpPr>
                <p:grpSpPr>
                  <a:xfrm flipH="1" flipV="1">
                    <a:off x="21" y="5"/>
                    <a:ext cx="166" cy="65"/>
                    <a:chOff x="0" y="0"/>
                    <a:chExt cx="166" cy="65"/>
                  </a:xfrm>
                </p:grpSpPr>
                <p:sp>
                  <p:nvSpPr>
                    <p:cNvPr id="23595" name="直接连接符 24619"/>
                    <p:cNvSpPr/>
                    <p:nvPr/>
                  </p:nvSpPr>
                  <p:spPr>
                    <a:xfrm flipH="1">
                      <a:off x="0" y="0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596" name="直接连接符 24620"/>
                    <p:cNvSpPr/>
                    <p:nvPr/>
                  </p:nvSpPr>
                  <p:spPr>
                    <a:xfrm flipH="1">
                      <a:off x="6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597" name="直接连接符 24621"/>
                    <p:cNvSpPr/>
                    <p:nvPr/>
                  </p:nvSpPr>
                  <p:spPr>
                    <a:xfrm flipH="1">
                      <a:off x="13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23598" name="直接连接符 24622"/>
                <p:cNvSpPr/>
                <p:nvPr/>
              </p:nvSpPr>
              <p:spPr>
                <a:xfrm>
                  <a:off x="2940" y="1297"/>
                  <a:ext cx="0" cy="517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3599" name="组合 24623"/>
                <p:cNvGrpSpPr/>
                <p:nvPr/>
              </p:nvGrpSpPr>
              <p:grpSpPr>
                <a:xfrm rot="5400000" flipV="1">
                  <a:off x="2750" y="1497"/>
                  <a:ext cx="208" cy="101"/>
                  <a:chOff x="0" y="0"/>
                  <a:chExt cx="208" cy="91"/>
                </a:xfrm>
              </p:grpSpPr>
              <p:sp>
                <p:nvSpPr>
                  <p:cNvPr id="23600" name="直接连接符 24624"/>
                  <p:cNvSpPr/>
                  <p:nvPr/>
                </p:nvSpPr>
                <p:spPr>
                  <a:xfrm>
                    <a:off x="0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01" name="直接连接符 24625"/>
                  <p:cNvSpPr/>
                  <p:nvPr/>
                </p:nvSpPr>
                <p:spPr>
                  <a:xfrm>
                    <a:off x="0" y="79"/>
                    <a:ext cx="2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02" name="直接连接符 24626"/>
                  <p:cNvSpPr/>
                  <p:nvPr/>
                </p:nvSpPr>
                <p:spPr>
                  <a:xfrm flipV="1">
                    <a:off x="208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3603" name="组合 24627"/>
                  <p:cNvGrpSpPr/>
                  <p:nvPr/>
                </p:nvGrpSpPr>
                <p:grpSpPr>
                  <a:xfrm>
                    <a:off x="20" y="10"/>
                    <a:ext cx="166" cy="65"/>
                    <a:chOff x="0" y="0"/>
                    <a:chExt cx="166" cy="65"/>
                  </a:xfrm>
                </p:grpSpPr>
                <p:sp>
                  <p:nvSpPr>
                    <p:cNvPr id="23604" name="直接连接符 24628"/>
                    <p:cNvSpPr/>
                    <p:nvPr/>
                  </p:nvSpPr>
                  <p:spPr>
                    <a:xfrm flipH="1">
                      <a:off x="0" y="0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05" name="直接连接符 24629"/>
                    <p:cNvSpPr/>
                    <p:nvPr/>
                  </p:nvSpPr>
                  <p:spPr>
                    <a:xfrm flipH="1">
                      <a:off x="6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06" name="直接连接符 24630"/>
                    <p:cNvSpPr/>
                    <p:nvPr/>
                  </p:nvSpPr>
                  <p:spPr>
                    <a:xfrm flipH="1">
                      <a:off x="13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23607" name="组合 24631"/>
                <p:cNvGrpSpPr/>
                <p:nvPr/>
              </p:nvGrpSpPr>
              <p:grpSpPr>
                <a:xfrm rot="-5400000" flipH="1">
                  <a:off x="2913" y="1499"/>
                  <a:ext cx="208" cy="91"/>
                  <a:chOff x="0" y="0"/>
                  <a:chExt cx="208" cy="91"/>
                </a:xfrm>
              </p:grpSpPr>
              <p:sp>
                <p:nvSpPr>
                  <p:cNvPr id="23608" name="直接连接符 24632"/>
                  <p:cNvSpPr/>
                  <p:nvPr/>
                </p:nvSpPr>
                <p:spPr>
                  <a:xfrm flipV="1">
                    <a:off x="0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09" name="直接连接符 24633"/>
                  <p:cNvSpPr/>
                  <p:nvPr/>
                </p:nvSpPr>
                <p:spPr>
                  <a:xfrm flipV="1">
                    <a:off x="0" y="2"/>
                    <a:ext cx="2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10" name="直接连接符 24634"/>
                  <p:cNvSpPr/>
                  <p:nvPr/>
                </p:nvSpPr>
                <p:spPr>
                  <a:xfrm>
                    <a:off x="208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3611" name="组合 24635"/>
                  <p:cNvGrpSpPr/>
                  <p:nvPr/>
                </p:nvGrpSpPr>
                <p:grpSpPr>
                  <a:xfrm flipH="1" flipV="1">
                    <a:off x="21" y="5"/>
                    <a:ext cx="166" cy="65"/>
                    <a:chOff x="0" y="0"/>
                    <a:chExt cx="166" cy="65"/>
                  </a:xfrm>
                </p:grpSpPr>
                <p:sp>
                  <p:nvSpPr>
                    <p:cNvPr id="23612" name="直接连接符 24636"/>
                    <p:cNvSpPr/>
                    <p:nvPr/>
                  </p:nvSpPr>
                  <p:spPr>
                    <a:xfrm flipH="1">
                      <a:off x="0" y="0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13" name="直接连接符 24637"/>
                    <p:cNvSpPr/>
                    <p:nvPr/>
                  </p:nvSpPr>
                  <p:spPr>
                    <a:xfrm flipH="1">
                      <a:off x="6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14" name="直接连接符 24638"/>
                    <p:cNvSpPr/>
                    <p:nvPr/>
                  </p:nvSpPr>
                  <p:spPr>
                    <a:xfrm flipH="1">
                      <a:off x="13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23615" name="矩形 24639"/>
                <p:cNvSpPr/>
                <p:nvPr/>
              </p:nvSpPr>
              <p:spPr>
                <a:xfrm>
                  <a:off x="497" y="545"/>
                  <a:ext cx="1043" cy="238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008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16" name="椭圆 24640"/>
                <p:cNvSpPr/>
                <p:nvPr/>
              </p:nvSpPr>
              <p:spPr>
                <a:xfrm>
                  <a:off x="744" y="972"/>
                  <a:ext cx="576" cy="576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17" name="椭圆 24641"/>
                <p:cNvSpPr/>
                <p:nvPr/>
              </p:nvSpPr>
              <p:spPr>
                <a:xfrm>
                  <a:off x="551" y="780"/>
                  <a:ext cx="961" cy="961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18" name="直接连接符 24642"/>
                <p:cNvSpPr/>
                <p:nvPr/>
              </p:nvSpPr>
              <p:spPr>
                <a:xfrm>
                  <a:off x="1321" y="1250"/>
                  <a:ext cx="0" cy="636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19" name="矩形 24643"/>
                <p:cNvSpPr/>
                <p:nvPr/>
              </p:nvSpPr>
              <p:spPr>
                <a:xfrm>
                  <a:off x="1222" y="1876"/>
                  <a:ext cx="218" cy="208"/>
                </a:xfrm>
                <a:prstGeom prst="rect">
                  <a:avLst/>
                </a:prstGeom>
                <a:solidFill>
                  <a:srgbClr val="FFCC00"/>
                </a:solidFill>
                <a:ln w="28575" cap="flat" cmpd="sng">
                  <a:solidFill>
                    <a:srgbClr val="00008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3620" name="组合 24644"/>
                <p:cNvGrpSpPr/>
                <p:nvPr/>
              </p:nvGrpSpPr>
              <p:grpSpPr>
                <a:xfrm>
                  <a:off x="2384" y="1091"/>
                  <a:ext cx="1119" cy="209"/>
                  <a:chOff x="0" y="0"/>
                  <a:chExt cx="1119" cy="209"/>
                </a:xfrm>
              </p:grpSpPr>
              <p:sp>
                <p:nvSpPr>
                  <p:cNvPr id="23621" name="直接连接符 24645"/>
                  <p:cNvSpPr/>
                  <p:nvPr/>
                </p:nvSpPr>
                <p:spPr>
                  <a:xfrm rot="1107105" flipH="1" flipV="1">
                    <a:off x="882" y="22"/>
                    <a:ext cx="237" cy="153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22" name="直接连接符 24646"/>
                  <p:cNvSpPr/>
                  <p:nvPr/>
                </p:nvSpPr>
                <p:spPr>
                  <a:xfrm flipV="1">
                    <a:off x="6" y="209"/>
                    <a:ext cx="1077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23" name="直接连接符 24647"/>
                  <p:cNvSpPr/>
                  <p:nvPr/>
                </p:nvSpPr>
                <p:spPr>
                  <a:xfrm flipV="1">
                    <a:off x="197" y="0"/>
                    <a:ext cx="722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24" name="直接连接符 24648"/>
                  <p:cNvSpPr/>
                  <p:nvPr/>
                </p:nvSpPr>
                <p:spPr>
                  <a:xfrm flipH="1">
                    <a:off x="0" y="0"/>
                    <a:ext cx="208" cy="209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3625" name="组合 24649"/>
                <p:cNvGrpSpPr/>
                <p:nvPr/>
              </p:nvGrpSpPr>
              <p:grpSpPr>
                <a:xfrm>
                  <a:off x="2374" y="0"/>
                  <a:ext cx="218" cy="1302"/>
                  <a:chOff x="0" y="0"/>
                  <a:chExt cx="218" cy="1302"/>
                </a:xfrm>
              </p:grpSpPr>
              <p:sp>
                <p:nvSpPr>
                  <p:cNvPr id="23626" name="直接连接符 24650"/>
                  <p:cNvSpPr/>
                  <p:nvPr/>
                </p:nvSpPr>
                <p:spPr>
                  <a:xfrm>
                    <a:off x="13" y="0"/>
                    <a:ext cx="0" cy="1302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27" name="直接连接符 24651"/>
                  <p:cNvSpPr/>
                  <p:nvPr/>
                </p:nvSpPr>
                <p:spPr>
                  <a:xfrm>
                    <a:off x="217" y="186"/>
                    <a:ext cx="0" cy="913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28" name="直接连接符 24652"/>
                  <p:cNvSpPr/>
                  <p:nvPr/>
                </p:nvSpPr>
                <p:spPr>
                  <a:xfrm>
                    <a:off x="0" y="9"/>
                    <a:ext cx="218" cy="189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3629" name="矩形 24653"/>
                <p:cNvSpPr/>
                <p:nvPr/>
              </p:nvSpPr>
              <p:spPr>
                <a:xfrm>
                  <a:off x="2304" y="1807"/>
                  <a:ext cx="1271" cy="268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008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30" name="矩形 24654"/>
                <p:cNvSpPr/>
                <p:nvPr/>
              </p:nvSpPr>
              <p:spPr>
                <a:xfrm>
                  <a:off x="3572" y="1803"/>
                  <a:ext cx="645" cy="268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008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31" name="直接连接符 24655"/>
                <p:cNvSpPr/>
                <p:nvPr/>
              </p:nvSpPr>
              <p:spPr>
                <a:xfrm>
                  <a:off x="3910" y="2088"/>
                  <a:ext cx="0" cy="517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32" name="直接连接符 24656"/>
                <p:cNvSpPr/>
                <p:nvPr/>
              </p:nvSpPr>
              <p:spPr>
                <a:xfrm>
                  <a:off x="2937" y="2079"/>
                  <a:ext cx="0" cy="517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3633" name="组合 24657"/>
                <p:cNvGrpSpPr/>
                <p:nvPr/>
              </p:nvGrpSpPr>
              <p:grpSpPr>
                <a:xfrm rot="-5400000" flipH="1">
                  <a:off x="3873" y="1506"/>
                  <a:ext cx="208" cy="91"/>
                  <a:chOff x="0" y="0"/>
                  <a:chExt cx="208" cy="91"/>
                </a:xfrm>
              </p:grpSpPr>
              <p:sp>
                <p:nvSpPr>
                  <p:cNvPr id="23634" name="直接连接符 24658"/>
                  <p:cNvSpPr/>
                  <p:nvPr/>
                </p:nvSpPr>
                <p:spPr>
                  <a:xfrm flipV="1">
                    <a:off x="0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35" name="直接连接符 24659"/>
                  <p:cNvSpPr/>
                  <p:nvPr/>
                </p:nvSpPr>
                <p:spPr>
                  <a:xfrm flipV="1">
                    <a:off x="0" y="2"/>
                    <a:ext cx="2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36" name="直接连接符 24660"/>
                  <p:cNvSpPr/>
                  <p:nvPr/>
                </p:nvSpPr>
                <p:spPr>
                  <a:xfrm>
                    <a:off x="208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3637" name="组合 24661"/>
                  <p:cNvGrpSpPr/>
                  <p:nvPr/>
                </p:nvGrpSpPr>
                <p:grpSpPr>
                  <a:xfrm flipH="1" flipV="1">
                    <a:off x="21" y="5"/>
                    <a:ext cx="166" cy="65"/>
                    <a:chOff x="0" y="0"/>
                    <a:chExt cx="166" cy="65"/>
                  </a:xfrm>
                </p:grpSpPr>
                <p:sp>
                  <p:nvSpPr>
                    <p:cNvPr id="23638" name="直接连接符 24662"/>
                    <p:cNvSpPr/>
                    <p:nvPr/>
                  </p:nvSpPr>
                  <p:spPr>
                    <a:xfrm flipH="1">
                      <a:off x="0" y="0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39" name="直接连接符 24663"/>
                    <p:cNvSpPr/>
                    <p:nvPr/>
                  </p:nvSpPr>
                  <p:spPr>
                    <a:xfrm flipH="1">
                      <a:off x="6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40" name="直接连接符 24664"/>
                    <p:cNvSpPr/>
                    <p:nvPr/>
                  </p:nvSpPr>
                  <p:spPr>
                    <a:xfrm flipH="1">
                      <a:off x="13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23641" name="组合 24665"/>
                <p:cNvGrpSpPr/>
                <p:nvPr/>
              </p:nvGrpSpPr>
              <p:grpSpPr>
                <a:xfrm rot="-5400000" flipH="1">
                  <a:off x="2906" y="2267"/>
                  <a:ext cx="208" cy="91"/>
                  <a:chOff x="0" y="0"/>
                  <a:chExt cx="208" cy="91"/>
                </a:xfrm>
              </p:grpSpPr>
              <p:sp>
                <p:nvSpPr>
                  <p:cNvPr id="23642" name="直接连接符 24666"/>
                  <p:cNvSpPr/>
                  <p:nvPr/>
                </p:nvSpPr>
                <p:spPr>
                  <a:xfrm flipV="1">
                    <a:off x="0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43" name="直接连接符 24667"/>
                  <p:cNvSpPr/>
                  <p:nvPr/>
                </p:nvSpPr>
                <p:spPr>
                  <a:xfrm flipV="1">
                    <a:off x="0" y="2"/>
                    <a:ext cx="2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44" name="直接连接符 24668"/>
                  <p:cNvSpPr/>
                  <p:nvPr/>
                </p:nvSpPr>
                <p:spPr>
                  <a:xfrm>
                    <a:off x="208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3645" name="组合 24669"/>
                  <p:cNvGrpSpPr/>
                  <p:nvPr/>
                </p:nvGrpSpPr>
                <p:grpSpPr>
                  <a:xfrm flipH="1" flipV="1">
                    <a:off x="21" y="5"/>
                    <a:ext cx="166" cy="65"/>
                    <a:chOff x="0" y="0"/>
                    <a:chExt cx="166" cy="65"/>
                  </a:xfrm>
                </p:grpSpPr>
                <p:sp>
                  <p:nvSpPr>
                    <p:cNvPr id="23646" name="直接连接符 24670"/>
                    <p:cNvSpPr/>
                    <p:nvPr/>
                  </p:nvSpPr>
                  <p:spPr>
                    <a:xfrm flipH="1">
                      <a:off x="0" y="0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47" name="直接连接符 24671"/>
                    <p:cNvSpPr/>
                    <p:nvPr/>
                  </p:nvSpPr>
                  <p:spPr>
                    <a:xfrm flipH="1">
                      <a:off x="6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48" name="直接连接符 24672"/>
                    <p:cNvSpPr/>
                    <p:nvPr/>
                  </p:nvSpPr>
                  <p:spPr>
                    <a:xfrm flipH="1">
                      <a:off x="13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23649" name="组合 24673"/>
                <p:cNvGrpSpPr/>
                <p:nvPr/>
              </p:nvGrpSpPr>
              <p:grpSpPr>
                <a:xfrm rot="-5400000" flipH="1">
                  <a:off x="3886" y="2284"/>
                  <a:ext cx="208" cy="91"/>
                  <a:chOff x="0" y="0"/>
                  <a:chExt cx="208" cy="91"/>
                </a:xfrm>
              </p:grpSpPr>
              <p:sp>
                <p:nvSpPr>
                  <p:cNvPr id="23650" name="直接连接符 24674"/>
                  <p:cNvSpPr/>
                  <p:nvPr/>
                </p:nvSpPr>
                <p:spPr>
                  <a:xfrm flipV="1">
                    <a:off x="0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51" name="直接连接符 24675"/>
                  <p:cNvSpPr/>
                  <p:nvPr/>
                </p:nvSpPr>
                <p:spPr>
                  <a:xfrm flipV="1">
                    <a:off x="0" y="2"/>
                    <a:ext cx="2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52" name="直接连接符 24676"/>
                  <p:cNvSpPr/>
                  <p:nvPr/>
                </p:nvSpPr>
                <p:spPr>
                  <a:xfrm>
                    <a:off x="208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3653" name="组合 24677"/>
                  <p:cNvGrpSpPr/>
                  <p:nvPr/>
                </p:nvGrpSpPr>
                <p:grpSpPr>
                  <a:xfrm flipH="1" flipV="1">
                    <a:off x="21" y="5"/>
                    <a:ext cx="166" cy="65"/>
                    <a:chOff x="0" y="0"/>
                    <a:chExt cx="166" cy="65"/>
                  </a:xfrm>
                </p:grpSpPr>
                <p:sp>
                  <p:nvSpPr>
                    <p:cNvPr id="23654" name="直接连接符 24678"/>
                    <p:cNvSpPr/>
                    <p:nvPr/>
                  </p:nvSpPr>
                  <p:spPr>
                    <a:xfrm flipH="1">
                      <a:off x="0" y="0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55" name="直接连接符 24679"/>
                    <p:cNvSpPr/>
                    <p:nvPr/>
                  </p:nvSpPr>
                  <p:spPr>
                    <a:xfrm flipH="1">
                      <a:off x="6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56" name="直接连接符 24680"/>
                    <p:cNvSpPr/>
                    <p:nvPr/>
                  </p:nvSpPr>
                  <p:spPr>
                    <a:xfrm flipH="1">
                      <a:off x="13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23657" name="直接连接符 24681"/>
                <p:cNvSpPr/>
                <p:nvPr/>
              </p:nvSpPr>
              <p:spPr>
                <a:xfrm>
                  <a:off x="3906" y="1290"/>
                  <a:ext cx="0" cy="517"/>
                </a:xfrm>
                <a:prstGeom prst="line">
                  <a:avLst/>
                </a:prstGeom>
                <a:ln w="2857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3658" name="组合 24682"/>
                <p:cNvGrpSpPr/>
                <p:nvPr/>
              </p:nvGrpSpPr>
              <p:grpSpPr>
                <a:xfrm rot="5400000" flipV="1">
                  <a:off x="2746" y="2258"/>
                  <a:ext cx="208" cy="101"/>
                  <a:chOff x="0" y="0"/>
                  <a:chExt cx="208" cy="91"/>
                </a:xfrm>
              </p:grpSpPr>
              <p:sp>
                <p:nvSpPr>
                  <p:cNvPr id="23659" name="直接连接符 24683"/>
                  <p:cNvSpPr/>
                  <p:nvPr/>
                </p:nvSpPr>
                <p:spPr>
                  <a:xfrm>
                    <a:off x="0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60" name="直接连接符 24684"/>
                  <p:cNvSpPr/>
                  <p:nvPr/>
                </p:nvSpPr>
                <p:spPr>
                  <a:xfrm>
                    <a:off x="0" y="79"/>
                    <a:ext cx="2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61" name="直接连接符 24685"/>
                  <p:cNvSpPr/>
                  <p:nvPr/>
                </p:nvSpPr>
                <p:spPr>
                  <a:xfrm flipV="1">
                    <a:off x="208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3662" name="组合 24686"/>
                  <p:cNvGrpSpPr/>
                  <p:nvPr/>
                </p:nvGrpSpPr>
                <p:grpSpPr>
                  <a:xfrm>
                    <a:off x="20" y="10"/>
                    <a:ext cx="166" cy="65"/>
                    <a:chOff x="0" y="0"/>
                    <a:chExt cx="166" cy="65"/>
                  </a:xfrm>
                </p:grpSpPr>
                <p:sp>
                  <p:nvSpPr>
                    <p:cNvPr id="23663" name="直接连接符 24687"/>
                    <p:cNvSpPr/>
                    <p:nvPr/>
                  </p:nvSpPr>
                  <p:spPr>
                    <a:xfrm flipH="1">
                      <a:off x="0" y="0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64" name="直接连接符 24688"/>
                    <p:cNvSpPr/>
                    <p:nvPr/>
                  </p:nvSpPr>
                  <p:spPr>
                    <a:xfrm flipH="1">
                      <a:off x="6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65" name="直接连接符 24689"/>
                    <p:cNvSpPr/>
                    <p:nvPr/>
                  </p:nvSpPr>
                  <p:spPr>
                    <a:xfrm flipH="1">
                      <a:off x="13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23666" name="组合 24690"/>
                <p:cNvGrpSpPr/>
                <p:nvPr/>
              </p:nvGrpSpPr>
              <p:grpSpPr>
                <a:xfrm rot="5400000" flipV="1">
                  <a:off x="3717" y="2275"/>
                  <a:ext cx="208" cy="101"/>
                  <a:chOff x="0" y="0"/>
                  <a:chExt cx="208" cy="91"/>
                </a:xfrm>
              </p:grpSpPr>
              <p:sp>
                <p:nvSpPr>
                  <p:cNvPr id="23667" name="直接连接符 24691"/>
                  <p:cNvSpPr/>
                  <p:nvPr/>
                </p:nvSpPr>
                <p:spPr>
                  <a:xfrm>
                    <a:off x="0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68" name="直接连接符 24692"/>
                  <p:cNvSpPr/>
                  <p:nvPr/>
                </p:nvSpPr>
                <p:spPr>
                  <a:xfrm>
                    <a:off x="0" y="79"/>
                    <a:ext cx="2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69" name="直接连接符 24693"/>
                  <p:cNvSpPr/>
                  <p:nvPr/>
                </p:nvSpPr>
                <p:spPr>
                  <a:xfrm flipV="1">
                    <a:off x="208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3670" name="组合 24694"/>
                  <p:cNvGrpSpPr/>
                  <p:nvPr/>
                </p:nvGrpSpPr>
                <p:grpSpPr>
                  <a:xfrm>
                    <a:off x="20" y="10"/>
                    <a:ext cx="166" cy="65"/>
                    <a:chOff x="0" y="0"/>
                    <a:chExt cx="166" cy="65"/>
                  </a:xfrm>
                </p:grpSpPr>
                <p:sp>
                  <p:nvSpPr>
                    <p:cNvPr id="23671" name="直接连接符 24695"/>
                    <p:cNvSpPr/>
                    <p:nvPr/>
                  </p:nvSpPr>
                  <p:spPr>
                    <a:xfrm flipH="1">
                      <a:off x="0" y="0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72" name="直接连接符 24696"/>
                    <p:cNvSpPr/>
                    <p:nvPr/>
                  </p:nvSpPr>
                  <p:spPr>
                    <a:xfrm flipH="1">
                      <a:off x="6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73" name="直接连接符 24697"/>
                    <p:cNvSpPr/>
                    <p:nvPr/>
                  </p:nvSpPr>
                  <p:spPr>
                    <a:xfrm flipH="1">
                      <a:off x="13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23674" name="组合 24698"/>
                <p:cNvGrpSpPr/>
                <p:nvPr/>
              </p:nvGrpSpPr>
              <p:grpSpPr>
                <a:xfrm rot="5400000" flipV="1">
                  <a:off x="3714" y="1507"/>
                  <a:ext cx="208" cy="101"/>
                  <a:chOff x="0" y="0"/>
                  <a:chExt cx="208" cy="91"/>
                </a:xfrm>
              </p:grpSpPr>
              <p:sp>
                <p:nvSpPr>
                  <p:cNvPr id="23675" name="直接连接符 24699"/>
                  <p:cNvSpPr/>
                  <p:nvPr/>
                </p:nvSpPr>
                <p:spPr>
                  <a:xfrm>
                    <a:off x="0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76" name="直接连接符 24700"/>
                  <p:cNvSpPr/>
                  <p:nvPr/>
                </p:nvSpPr>
                <p:spPr>
                  <a:xfrm>
                    <a:off x="0" y="79"/>
                    <a:ext cx="208" cy="0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677" name="直接连接符 24701"/>
                  <p:cNvSpPr/>
                  <p:nvPr/>
                </p:nvSpPr>
                <p:spPr>
                  <a:xfrm flipV="1">
                    <a:off x="208" y="0"/>
                    <a:ext cx="0" cy="91"/>
                  </a:xfrm>
                  <a:prstGeom prst="line">
                    <a:avLst/>
                  </a:prstGeom>
                  <a:ln w="28575" cap="flat" cmpd="sng">
                    <a:solidFill>
                      <a:srgbClr val="000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23678" name="组合 24702"/>
                  <p:cNvGrpSpPr/>
                  <p:nvPr/>
                </p:nvGrpSpPr>
                <p:grpSpPr>
                  <a:xfrm>
                    <a:off x="20" y="10"/>
                    <a:ext cx="166" cy="65"/>
                    <a:chOff x="0" y="0"/>
                    <a:chExt cx="166" cy="65"/>
                  </a:xfrm>
                </p:grpSpPr>
                <p:sp>
                  <p:nvSpPr>
                    <p:cNvPr id="23679" name="直接连接符 24703"/>
                    <p:cNvSpPr/>
                    <p:nvPr/>
                  </p:nvSpPr>
                  <p:spPr>
                    <a:xfrm flipH="1">
                      <a:off x="0" y="0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80" name="直接连接符 24704"/>
                    <p:cNvSpPr/>
                    <p:nvPr/>
                  </p:nvSpPr>
                  <p:spPr>
                    <a:xfrm flipH="1">
                      <a:off x="6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681" name="直接连接符 24705"/>
                    <p:cNvSpPr/>
                    <p:nvPr/>
                  </p:nvSpPr>
                  <p:spPr>
                    <a:xfrm flipH="1">
                      <a:off x="136" y="6"/>
                      <a:ext cx="30" cy="5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23682" name="矩形 24706"/>
              <p:cNvSpPr/>
              <p:nvPr/>
            </p:nvSpPr>
            <p:spPr>
              <a:xfrm>
                <a:off x="3764" y="2601"/>
                <a:ext cx="308" cy="486"/>
              </a:xfrm>
              <a:prstGeom prst="rect">
                <a:avLst/>
              </a:prstGeom>
              <a:solidFill>
                <a:srgbClr val="00FFFF"/>
              </a:solidFill>
              <a:ln w="28575" cap="flat" cmpd="sng">
                <a:solidFill>
                  <a:srgbClr val="000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683" name="直接连接符 24707"/>
            <p:cNvSpPr/>
            <p:nvPr/>
          </p:nvSpPr>
          <p:spPr>
            <a:xfrm>
              <a:off x="814" y="545"/>
              <a:ext cx="249" cy="238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684" name="直接连接符 24708"/>
            <p:cNvSpPr/>
            <p:nvPr/>
          </p:nvSpPr>
          <p:spPr>
            <a:xfrm>
              <a:off x="870" y="541"/>
              <a:ext cx="249" cy="238"/>
            </a:xfrm>
            <a:prstGeom prst="line">
              <a:avLst/>
            </a:prstGeom>
            <a:ln w="2857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710" name="文本框 24709"/>
          <p:cNvSpPr txBox="1"/>
          <p:nvPr/>
        </p:nvSpPr>
        <p:spPr>
          <a:xfrm>
            <a:off x="1022350" y="844868"/>
            <a:ext cx="73167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图示为一起重装置，欲使重物上升，试在图上画出：</a:t>
            </a:r>
            <a:endParaRPr lang="zh-CN" altLang="en-US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24711" name="组合 24710"/>
          <p:cNvGrpSpPr/>
          <p:nvPr/>
        </p:nvGrpSpPr>
        <p:grpSpPr>
          <a:xfrm>
            <a:off x="5786438" y="2961005"/>
            <a:ext cx="1057275" cy="457200"/>
            <a:chOff x="0" y="0"/>
            <a:chExt cx="666" cy="288"/>
          </a:xfrm>
        </p:grpSpPr>
        <p:sp>
          <p:nvSpPr>
            <p:cNvPr id="23687" name="直接连接符 24711"/>
            <p:cNvSpPr/>
            <p:nvPr/>
          </p:nvSpPr>
          <p:spPr>
            <a:xfrm flipH="1">
              <a:off x="0" y="278"/>
              <a:ext cx="427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688" name="文本框 24712"/>
            <p:cNvSpPr txBox="1"/>
            <p:nvPr/>
          </p:nvSpPr>
          <p:spPr>
            <a:xfrm>
              <a:off x="169" y="0"/>
              <a:ext cx="4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2’</a:t>
              </a:r>
              <a:endParaRPr lang="en-US" altLang="zh-CN" b="1" baseline="-25000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4714" name="组合 24713"/>
          <p:cNvGrpSpPr/>
          <p:nvPr/>
        </p:nvGrpSpPr>
        <p:grpSpPr>
          <a:xfrm>
            <a:off x="4044950" y="2068830"/>
            <a:ext cx="788988" cy="1092200"/>
            <a:chOff x="0" y="0"/>
            <a:chExt cx="497" cy="688"/>
          </a:xfrm>
        </p:grpSpPr>
        <p:sp>
          <p:nvSpPr>
            <p:cNvPr id="23690" name="直接连接符 24714"/>
            <p:cNvSpPr/>
            <p:nvPr/>
          </p:nvSpPr>
          <p:spPr>
            <a:xfrm flipH="1">
              <a:off x="22" y="261"/>
              <a:ext cx="0" cy="427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691" name="文本框 24715"/>
            <p:cNvSpPr txBox="1"/>
            <p:nvPr/>
          </p:nvSpPr>
          <p:spPr>
            <a:xfrm>
              <a:off x="0" y="0"/>
              <a:ext cx="4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3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’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717" name="组合 24716"/>
          <p:cNvGrpSpPr/>
          <p:nvPr/>
        </p:nvGrpSpPr>
        <p:grpSpPr>
          <a:xfrm>
            <a:off x="4854575" y="3718243"/>
            <a:ext cx="836613" cy="739775"/>
            <a:chOff x="0" y="0"/>
            <a:chExt cx="527" cy="466"/>
          </a:xfrm>
        </p:grpSpPr>
        <p:sp>
          <p:nvSpPr>
            <p:cNvPr id="23693" name="直接连接符 24717"/>
            <p:cNvSpPr/>
            <p:nvPr/>
          </p:nvSpPr>
          <p:spPr>
            <a:xfrm>
              <a:off x="377" y="0"/>
              <a:ext cx="0" cy="46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694" name="文本框 24718"/>
            <p:cNvSpPr txBox="1"/>
            <p:nvPr/>
          </p:nvSpPr>
          <p:spPr>
            <a:xfrm>
              <a:off x="0" y="118"/>
              <a:ext cx="5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a2’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4720" name="组合 24719"/>
          <p:cNvGrpSpPr/>
          <p:nvPr/>
        </p:nvGrpSpPr>
        <p:grpSpPr>
          <a:xfrm>
            <a:off x="3154363" y="3019743"/>
            <a:ext cx="1116012" cy="457200"/>
            <a:chOff x="0" y="0"/>
            <a:chExt cx="703" cy="288"/>
          </a:xfrm>
        </p:grpSpPr>
        <p:sp>
          <p:nvSpPr>
            <p:cNvPr id="23696" name="直接连接符 24720"/>
            <p:cNvSpPr/>
            <p:nvPr/>
          </p:nvSpPr>
          <p:spPr>
            <a:xfrm rot="5400000" flipV="1">
              <a:off x="233" y="-219"/>
              <a:ext cx="0" cy="46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697" name="文本框 24721"/>
            <p:cNvSpPr txBox="1"/>
            <p:nvPr/>
          </p:nvSpPr>
          <p:spPr>
            <a:xfrm>
              <a:off x="295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a3’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sp>
        <p:nvSpPr>
          <p:cNvPr id="24723" name="椭圆 24722"/>
          <p:cNvSpPr/>
          <p:nvPr/>
        </p:nvSpPr>
        <p:spPr>
          <a:xfrm>
            <a:off x="7105650" y="4848543"/>
            <a:ext cx="90488" cy="90487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4724" name="组合 24723"/>
          <p:cNvGrpSpPr/>
          <p:nvPr/>
        </p:nvGrpSpPr>
        <p:grpSpPr>
          <a:xfrm>
            <a:off x="4773613" y="3056255"/>
            <a:ext cx="822325" cy="630238"/>
            <a:chOff x="0" y="0"/>
            <a:chExt cx="518" cy="397"/>
          </a:xfrm>
        </p:grpSpPr>
        <p:sp>
          <p:nvSpPr>
            <p:cNvPr id="23700" name="文本框 24724"/>
            <p:cNvSpPr txBox="1"/>
            <p:nvPr/>
          </p:nvSpPr>
          <p:spPr>
            <a:xfrm>
              <a:off x="260" y="109"/>
              <a:ext cx="2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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01" name="文本框 24725"/>
            <p:cNvSpPr txBox="1"/>
            <p:nvPr/>
          </p:nvSpPr>
          <p:spPr>
            <a:xfrm>
              <a:off x="0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t3</a:t>
              </a:r>
              <a:endParaRPr lang="en-US" altLang="zh-CN" b="1" baseline="-25000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4727" name="组合 24726"/>
          <p:cNvGrpSpPr/>
          <p:nvPr/>
        </p:nvGrpSpPr>
        <p:grpSpPr>
          <a:xfrm>
            <a:off x="5424488" y="3415030"/>
            <a:ext cx="912812" cy="506413"/>
            <a:chOff x="0" y="0"/>
            <a:chExt cx="575" cy="319"/>
          </a:xfrm>
        </p:grpSpPr>
        <p:sp>
          <p:nvSpPr>
            <p:cNvPr id="23703" name="文本框 24727"/>
            <p:cNvSpPr txBox="1"/>
            <p:nvPr/>
          </p:nvSpPr>
          <p:spPr>
            <a:xfrm>
              <a:off x="0" y="31"/>
              <a:ext cx="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</a:t>
              </a:r>
              <a:endParaRPr lang="en-US" altLang="zh-CN" b="1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04" name="文本框 24728"/>
            <p:cNvSpPr txBox="1"/>
            <p:nvPr/>
          </p:nvSpPr>
          <p:spPr>
            <a:xfrm>
              <a:off x="167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t2’</a:t>
              </a:r>
              <a:endParaRPr lang="en-US" altLang="zh-CN" b="1" baseline="-25000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4730" name="组合 24729"/>
          <p:cNvGrpSpPr/>
          <p:nvPr/>
        </p:nvGrpSpPr>
        <p:grpSpPr>
          <a:xfrm>
            <a:off x="3040063" y="2583180"/>
            <a:ext cx="850900" cy="563563"/>
            <a:chOff x="0" y="0"/>
            <a:chExt cx="536" cy="355"/>
          </a:xfrm>
        </p:grpSpPr>
        <p:sp>
          <p:nvSpPr>
            <p:cNvPr id="23706" name="文本框 24730"/>
            <p:cNvSpPr txBox="1"/>
            <p:nvPr/>
          </p:nvSpPr>
          <p:spPr>
            <a:xfrm>
              <a:off x="0" y="67"/>
              <a:ext cx="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</a:t>
              </a:r>
              <a:endParaRPr lang="en-US" altLang="zh-CN" b="1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07" name="文本框 24731"/>
            <p:cNvSpPr txBox="1"/>
            <p:nvPr/>
          </p:nvSpPr>
          <p:spPr>
            <a:xfrm>
              <a:off x="128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t3’</a:t>
              </a:r>
              <a:endParaRPr lang="en-US" altLang="zh-CN" b="1" baseline="-25000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4733" name="组合 24732"/>
          <p:cNvGrpSpPr/>
          <p:nvPr/>
        </p:nvGrpSpPr>
        <p:grpSpPr>
          <a:xfrm>
            <a:off x="2644775" y="2961005"/>
            <a:ext cx="815975" cy="485775"/>
            <a:chOff x="0" y="0"/>
            <a:chExt cx="514" cy="306"/>
          </a:xfrm>
        </p:grpSpPr>
        <p:sp>
          <p:nvSpPr>
            <p:cNvPr id="23709" name="文本框 24733"/>
            <p:cNvSpPr txBox="1"/>
            <p:nvPr/>
          </p:nvSpPr>
          <p:spPr>
            <a:xfrm>
              <a:off x="256" y="18"/>
              <a:ext cx="2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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10" name="文本框 24734"/>
            <p:cNvSpPr txBox="1"/>
            <p:nvPr/>
          </p:nvSpPr>
          <p:spPr>
            <a:xfrm>
              <a:off x="0" y="0"/>
              <a:ext cx="4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a4</a:t>
              </a:r>
              <a:endParaRPr lang="en-US" altLang="zh-CN" b="1" baseline="-25000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4736" name="组合 24735"/>
          <p:cNvGrpSpPr/>
          <p:nvPr/>
        </p:nvGrpSpPr>
        <p:grpSpPr>
          <a:xfrm>
            <a:off x="3500438" y="2235518"/>
            <a:ext cx="5295900" cy="4305300"/>
            <a:chOff x="0" y="0"/>
            <a:chExt cx="3336" cy="2712"/>
          </a:xfrm>
        </p:grpSpPr>
        <p:sp>
          <p:nvSpPr>
            <p:cNvPr id="23712" name="文本框 24736"/>
            <p:cNvSpPr txBox="1"/>
            <p:nvPr/>
          </p:nvSpPr>
          <p:spPr>
            <a:xfrm>
              <a:off x="149" y="1152"/>
              <a:ext cx="3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4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13" name="文本框 24737"/>
            <p:cNvSpPr txBox="1"/>
            <p:nvPr/>
          </p:nvSpPr>
          <p:spPr>
            <a:xfrm>
              <a:off x="0" y="0"/>
              <a:ext cx="2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3’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14" name="文本框 24738"/>
            <p:cNvSpPr txBox="1"/>
            <p:nvPr/>
          </p:nvSpPr>
          <p:spPr>
            <a:xfrm>
              <a:off x="883" y="11"/>
              <a:ext cx="1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3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15" name="文本框 24739"/>
            <p:cNvSpPr txBox="1"/>
            <p:nvPr/>
          </p:nvSpPr>
          <p:spPr>
            <a:xfrm>
              <a:off x="2155" y="755"/>
              <a:ext cx="3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2’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16" name="文本框 24740"/>
            <p:cNvSpPr txBox="1"/>
            <p:nvPr/>
          </p:nvSpPr>
          <p:spPr>
            <a:xfrm>
              <a:off x="893" y="1281"/>
              <a:ext cx="2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2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17" name="文本框 24741"/>
            <p:cNvSpPr txBox="1"/>
            <p:nvPr/>
          </p:nvSpPr>
          <p:spPr>
            <a:xfrm>
              <a:off x="2929" y="1281"/>
              <a:ext cx="2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1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18" name="文本框 24742"/>
            <p:cNvSpPr txBox="1"/>
            <p:nvPr/>
          </p:nvSpPr>
          <p:spPr>
            <a:xfrm>
              <a:off x="2770" y="2424"/>
              <a:ext cx="5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99"/>
                  </a:solidFill>
                  <a:latin typeface="Times New Roman" panose="02020603050405020304" pitchFamily="2" charset="0"/>
                  <a:ea typeface="华文中宋" pitchFamily="2" charset="-122"/>
                </a:rPr>
                <a:t>电机</a:t>
              </a:r>
              <a:endParaRPr lang="zh-CN" altLang="en-US">
                <a:solidFill>
                  <a:srgbClr val="000099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4744" name="组合 24743"/>
          <p:cNvGrpSpPr/>
          <p:nvPr/>
        </p:nvGrpSpPr>
        <p:grpSpPr>
          <a:xfrm>
            <a:off x="5681663" y="2510155"/>
            <a:ext cx="809625" cy="677863"/>
            <a:chOff x="0" y="0"/>
            <a:chExt cx="510" cy="427"/>
          </a:xfrm>
        </p:grpSpPr>
        <p:sp>
          <p:nvSpPr>
            <p:cNvPr id="23720" name="直接连接符 24744"/>
            <p:cNvSpPr/>
            <p:nvPr/>
          </p:nvSpPr>
          <p:spPr>
            <a:xfrm flipH="1">
              <a:off x="0" y="0"/>
              <a:ext cx="0" cy="427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721" name="文本框 24745"/>
            <p:cNvSpPr txBox="1"/>
            <p:nvPr/>
          </p:nvSpPr>
          <p:spPr>
            <a:xfrm>
              <a:off x="13" y="32"/>
              <a:ext cx="4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3</a:t>
              </a:r>
              <a:endParaRPr lang="en-US" altLang="zh-CN" b="1" baseline="-25000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4747" name="组合 24746"/>
          <p:cNvGrpSpPr/>
          <p:nvPr/>
        </p:nvGrpSpPr>
        <p:grpSpPr>
          <a:xfrm>
            <a:off x="5349875" y="5029518"/>
            <a:ext cx="1093788" cy="457200"/>
            <a:chOff x="0" y="0"/>
            <a:chExt cx="689" cy="288"/>
          </a:xfrm>
        </p:grpSpPr>
        <p:sp>
          <p:nvSpPr>
            <p:cNvPr id="23723" name="直接连接符 24747"/>
            <p:cNvSpPr/>
            <p:nvPr/>
          </p:nvSpPr>
          <p:spPr>
            <a:xfrm flipH="1">
              <a:off x="262" y="94"/>
              <a:ext cx="427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724" name="文本框 24748"/>
            <p:cNvSpPr txBox="1"/>
            <p:nvPr/>
          </p:nvSpPr>
          <p:spPr>
            <a:xfrm>
              <a:off x="0" y="0"/>
              <a:ext cx="4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2</a:t>
              </a:r>
              <a:endParaRPr lang="en-US" altLang="zh-CN" b="1" baseline="-25000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4750" name="组合 24749"/>
          <p:cNvGrpSpPr/>
          <p:nvPr/>
        </p:nvGrpSpPr>
        <p:grpSpPr>
          <a:xfrm>
            <a:off x="7399338" y="4983480"/>
            <a:ext cx="1420812" cy="457200"/>
            <a:chOff x="0" y="0"/>
            <a:chExt cx="895" cy="288"/>
          </a:xfrm>
        </p:grpSpPr>
        <p:sp>
          <p:nvSpPr>
            <p:cNvPr id="23726" name="直接连接符 24750"/>
            <p:cNvSpPr/>
            <p:nvPr/>
          </p:nvSpPr>
          <p:spPr>
            <a:xfrm>
              <a:off x="0" y="129"/>
              <a:ext cx="427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727" name="文本框 24751"/>
            <p:cNvSpPr txBox="1"/>
            <p:nvPr/>
          </p:nvSpPr>
          <p:spPr>
            <a:xfrm>
              <a:off x="398" y="0"/>
              <a:ext cx="4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1</a:t>
              </a:r>
              <a:endParaRPr lang="en-US" altLang="zh-CN" b="1" baseline="-25000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sp>
        <p:nvSpPr>
          <p:cNvPr id="24753" name="椭圆 24752"/>
          <p:cNvSpPr/>
          <p:nvPr/>
        </p:nvSpPr>
        <p:spPr>
          <a:xfrm>
            <a:off x="5410200" y="3622993"/>
            <a:ext cx="90488" cy="90487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4754" name="组合 24753"/>
          <p:cNvGrpSpPr/>
          <p:nvPr/>
        </p:nvGrpSpPr>
        <p:grpSpPr>
          <a:xfrm>
            <a:off x="6907213" y="3726180"/>
            <a:ext cx="647700" cy="1104900"/>
            <a:chOff x="0" y="0"/>
            <a:chExt cx="408" cy="696"/>
          </a:xfrm>
        </p:grpSpPr>
        <p:sp>
          <p:nvSpPr>
            <p:cNvPr id="23730" name="文本框 24754"/>
            <p:cNvSpPr txBox="1"/>
            <p:nvPr/>
          </p:nvSpPr>
          <p:spPr>
            <a:xfrm>
              <a:off x="0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a2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31" name="直接连接符 24755"/>
            <p:cNvSpPr/>
            <p:nvPr/>
          </p:nvSpPr>
          <p:spPr>
            <a:xfrm flipV="1">
              <a:off x="153" y="230"/>
              <a:ext cx="0" cy="46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757" name="组合 24756"/>
          <p:cNvGrpSpPr/>
          <p:nvPr/>
        </p:nvGrpSpPr>
        <p:grpSpPr>
          <a:xfrm>
            <a:off x="6602413" y="4953318"/>
            <a:ext cx="647700" cy="865187"/>
            <a:chOff x="0" y="0"/>
            <a:chExt cx="408" cy="545"/>
          </a:xfrm>
        </p:grpSpPr>
        <p:sp>
          <p:nvSpPr>
            <p:cNvPr id="23733" name="直接连接符 24757"/>
            <p:cNvSpPr/>
            <p:nvPr/>
          </p:nvSpPr>
          <p:spPr>
            <a:xfrm rot="-10800000" flipV="1">
              <a:off x="353" y="0"/>
              <a:ext cx="0" cy="46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734" name="文本框 24758"/>
            <p:cNvSpPr txBox="1"/>
            <p:nvPr/>
          </p:nvSpPr>
          <p:spPr>
            <a:xfrm>
              <a:off x="0" y="257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a1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sp>
        <p:nvSpPr>
          <p:cNvPr id="24760" name="椭圆 24759"/>
          <p:cNvSpPr/>
          <p:nvPr/>
        </p:nvSpPr>
        <p:spPr>
          <a:xfrm>
            <a:off x="3081338" y="2999105"/>
            <a:ext cx="90487" cy="90488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4761" name="组合 24760"/>
          <p:cNvGrpSpPr/>
          <p:nvPr/>
        </p:nvGrpSpPr>
        <p:grpSpPr>
          <a:xfrm>
            <a:off x="4244975" y="3313430"/>
            <a:ext cx="1250950" cy="457200"/>
            <a:chOff x="0" y="0"/>
            <a:chExt cx="788" cy="288"/>
          </a:xfrm>
        </p:grpSpPr>
        <p:sp>
          <p:nvSpPr>
            <p:cNvPr id="23737" name="直接连接符 24761"/>
            <p:cNvSpPr/>
            <p:nvPr/>
          </p:nvSpPr>
          <p:spPr>
            <a:xfrm rot="-5400000" flipH="1" flipV="1">
              <a:off x="555" y="0"/>
              <a:ext cx="0" cy="46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738" name="文本框 24762"/>
            <p:cNvSpPr txBox="1"/>
            <p:nvPr/>
          </p:nvSpPr>
          <p:spPr>
            <a:xfrm>
              <a:off x="0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a3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4764" name="组合 24763"/>
          <p:cNvGrpSpPr/>
          <p:nvPr/>
        </p:nvGrpSpPr>
        <p:grpSpPr>
          <a:xfrm>
            <a:off x="1978025" y="2961005"/>
            <a:ext cx="1073150" cy="457200"/>
            <a:chOff x="0" y="0"/>
            <a:chExt cx="676" cy="288"/>
          </a:xfrm>
        </p:grpSpPr>
        <p:sp>
          <p:nvSpPr>
            <p:cNvPr id="23740" name="文本框 24764"/>
            <p:cNvSpPr txBox="1"/>
            <p:nvPr/>
          </p:nvSpPr>
          <p:spPr>
            <a:xfrm>
              <a:off x="0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FF0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t4</a:t>
              </a:r>
              <a:endParaRPr lang="en-US" altLang="zh-CN" b="1" baseline="-25000">
                <a:solidFill>
                  <a:srgbClr val="FF0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41" name="直接连接符 24765"/>
            <p:cNvSpPr/>
            <p:nvPr/>
          </p:nvSpPr>
          <p:spPr>
            <a:xfrm rot="-5400000" flipH="1" flipV="1">
              <a:off x="443" y="-181"/>
              <a:ext cx="0" cy="46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767" name="组合 24766"/>
          <p:cNvGrpSpPr/>
          <p:nvPr/>
        </p:nvGrpSpPr>
        <p:grpSpPr>
          <a:xfrm>
            <a:off x="6394450" y="4612005"/>
            <a:ext cx="919163" cy="501650"/>
            <a:chOff x="0" y="0"/>
            <a:chExt cx="579" cy="316"/>
          </a:xfrm>
        </p:grpSpPr>
        <p:sp>
          <p:nvSpPr>
            <p:cNvPr id="23743" name="文本框 24767"/>
            <p:cNvSpPr txBox="1"/>
            <p:nvPr/>
          </p:nvSpPr>
          <p:spPr>
            <a:xfrm>
              <a:off x="231" y="28"/>
              <a:ext cx="3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</a:t>
              </a:r>
              <a:endParaRPr lang="en-US" altLang="zh-CN" b="1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44" name="文本框 24768"/>
            <p:cNvSpPr txBox="1"/>
            <p:nvPr/>
          </p:nvSpPr>
          <p:spPr>
            <a:xfrm>
              <a:off x="0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t2</a:t>
              </a:r>
              <a:endParaRPr lang="en-US" altLang="zh-CN" b="1" baseline="-25000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4770" name="组合 24769"/>
          <p:cNvGrpSpPr/>
          <p:nvPr/>
        </p:nvGrpSpPr>
        <p:grpSpPr>
          <a:xfrm>
            <a:off x="7104063" y="4621530"/>
            <a:ext cx="935037" cy="493713"/>
            <a:chOff x="0" y="0"/>
            <a:chExt cx="589" cy="311"/>
          </a:xfrm>
        </p:grpSpPr>
        <p:sp>
          <p:nvSpPr>
            <p:cNvPr id="23746" name="文本框 24770"/>
            <p:cNvSpPr txBox="1"/>
            <p:nvPr/>
          </p:nvSpPr>
          <p:spPr>
            <a:xfrm>
              <a:off x="0" y="23"/>
              <a:ext cx="2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  <a:sym typeface="Wingdings 2" pitchFamily="2" charset="2"/>
                </a:rPr>
                <a:t>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47" name="文本框 24771"/>
            <p:cNvSpPr txBox="1"/>
            <p:nvPr/>
          </p:nvSpPr>
          <p:spPr>
            <a:xfrm>
              <a:off x="181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F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2" charset="0"/>
                  <a:ea typeface="华文中宋" pitchFamily="2" charset="-122"/>
                </a:rPr>
                <a:t>t1</a:t>
              </a:r>
              <a:endParaRPr lang="en-US" altLang="zh-CN" b="1" baseline="-25000">
                <a:solidFill>
                  <a:srgbClr val="A50021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</p:grpSp>
      <p:grpSp>
        <p:nvGrpSpPr>
          <p:cNvPr id="24773" name="组合 24772"/>
          <p:cNvGrpSpPr/>
          <p:nvPr/>
        </p:nvGrpSpPr>
        <p:grpSpPr>
          <a:xfrm>
            <a:off x="5638800" y="4658043"/>
            <a:ext cx="871538" cy="415925"/>
            <a:chOff x="0" y="0"/>
            <a:chExt cx="549" cy="262"/>
          </a:xfrm>
        </p:grpSpPr>
        <p:sp>
          <p:nvSpPr>
            <p:cNvPr id="23749" name="直接连接符 24773"/>
            <p:cNvSpPr/>
            <p:nvPr/>
          </p:nvSpPr>
          <p:spPr>
            <a:xfrm flipV="1">
              <a:off x="73" y="4"/>
              <a:ext cx="476" cy="25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750" name="直接连接符 24774"/>
            <p:cNvSpPr/>
            <p:nvPr/>
          </p:nvSpPr>
          <p:spPr>
            <a:xfrm flipV="1">
              <a:off x="0" y="0"/>
              <a:ext cx="476" cy="25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776" name="组合 24775"/>
          <p:cNvGrpSpPr/>
          <p:nvPr/>
        </p:nvGrpSpPr>
        <p:grpSpPr>
          <a:xfrm>
            <a:off x="7608888" y="4659630"/>
            <a:ext cx="573087" cy="407988"/>
            <a:chOff x="0" y="0"/>
            <a:chExt cx="361" cy="257"/>
          </a:xfrm>
        </p:grpSpPr>
        <p:sp>
          <p:nvSpPr>
            <p:cNvPr id="23752" name="直接连接符 24776"/>
            <p:cNvSpPr/>
            <p:nvPr/>
          </p:nvSpPr>
          <p:spPr>
            <a:xfrm>
              <a:off x="73" y="13"/>
              <a:ext cx="288" cy="20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753" name="直接连接符 24777"/>
            <p:cNvSpPr/>
            <p:nvPr/>
          </p:nvSpPr>
          <p:spPr>
            <a:xfrm>
              <a:off x="0" y="0"/>
              <a:ext cx="347" cy="257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779" name="流程图: 顺序访问存储器 24778"/>
          <p:cNvSpPr/>
          <p:nvPr/>
        </p:nvSpPr>
        <p:spPr>
          <a:xfrm>
            <a:off x="142875" y="905193"/>
            <a:ext cx="730250" cy="536575"/>
          </a:xfrm>
          <a:prstGeom prst="flowChartMagneticTape">
            <a:avLst/>
          </a:prstGeom>
          <a:solidFill>
            <a:srgbClr val="78F6F6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anose="02020603050405020304" pitchFamily="2" charset="0"/>
                <a:ea typeface="华文彩云" pitchFamily="2" charset="-122"/>
              </a:rPr>
              <a:t>例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2" charset="0"/>
              <a:ea typeface="华文彩云" pitchFamily="2" charset="-122"/>
            </a:endParaRPr>
          </a:p>
        </p:txBody>
      </p:sp>
      <p:sp>
        <p:nvSpPr>
          <p:cNvPr id="24780" name="矩形 24779"/>
          <p:cNvSpPr/>
          <p:nvPr/>
        </p:nvSpPr>
        <p:spPr>
          <a:xfrm>
            <a:off x="1046163" y="1354455"/>
            <a:ext cx="8286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、电机转向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n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；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、斜齿轮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的旋向；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</a:rPr>
              <a:t>、啮合点受力方向。</a:t>
            </a:r>
            <a:endParaRPr lang="zh-CN" altLang="en-US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24781" name="组合 24780"/>
          <p:cNvGrpSpPr/>
          <p:nvPr/>
        </p:nvGrpSpPr>
        <p:grpSpPr>
          <a:xfrm>
            <a:off x="1738313" y="3656330"/>
            <a:ext cx="954087" cy="606425"/>
            <a:chOff x="0" y="0"/>
            <a:chExt cx="601" cy="382"/>
          </a:xfrm>
        </p:grpSpPr>
        <p:sp>
          <p:nvSpPr>
            <p:cNvPr id="23757" name="文本框 24781"/>
            <p:cNvSpPr txBox="1"/>
            <p:nvPr/>
          </p:nvSpPr>
          <p:spPr>
            <a:xfrm>
              <a:off x="0" y="19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n</a:t>
              </a:r>
              <a:r>
                <a:rPr lang="en-US" altLang="zh-CN" b="1" baseline="-25000">
                  <a:solidFill>
                    <a:srgbClr val="008000"/>
                  </a:solidFill>
                  <a:latin typeface="Times New Roman" panose="02020603050405020304" pitchFamily="2" charset="0"/>
                  <a:ea typeface="华文中宋" pitchFamily="2" charset="-122"/>
                </a:rPr>
                <a:t>4</a:t>
              </a:r>
              <a:endParaRPr lang="en-US" altLang="zh-CN" b="1" baseline="-25000">
                <a:solidFill>
                  <a:srgbClr val="008000"/>
                </a:solidFill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3758" name="任意多边形 24782"/>
            <p:cNvSpPr/>
            <p:nvPr/>
          </p:nvSpPr>
          <p:spPr>
            <a:xfrm rot="-9197628">
              <a:off x="205" y="0"/>
              <a:ext cx="396" cy="382"/>
            </a:xfrm>
            <a:custGeom>
              <a:avLst/>
              <a:gdLst/>
              <a:ahLst/>
              <a:cxnLst>
                <a:cxn ang="270">
                  <a:pos x="5581" y="0"/>
                </a:cxn>
                <a:cxn ang="0">
                  <a:pos x="21600" y="20866"/>
                </a:cxn>
                <a:cxn ang="180">
                  <a:pos x="0" y="20866"/>
                </a:cxn>
              </a:cxnLst>
              <a:pathLst>
                <a:path w="21600" h="20866" fill="none">
                  <a:moveTo>
                    <a:pt x="5581" y="0"/>
                  </a:moveTo>
                  <a:cubicBezTo>
                    <a:pt x="14810" y="2462"/>
                    <a:pt x="21600" y="10871"/>
                    <a:pt x="21600" y="20867"/>
                  </a:cubicBezTo>
                </a:path>
                <a:path w="21600" h="20866" stroke="0">
                  <a:moveTo>
                    <a:pt x="21600" y="20866"/>
                  </a:moveTo>
                  <a:cubicBezTo>
                    <a:pt x="21599" y="20744"/>
                    <a:pt x="21599" y="20622"/>
                    <a:pt x="21599" y="20499"/>
                  </a:cubicBezTo>
                  <a:cubicBezTo>
                    <a:pt x="21599" y="8772"/>
                    <a:pt x="25185" y="-734"/>
                    <a:pt x="29608" y="-734"/>
                  </a:cubicBezTo>
                  <a:cubicBezTo>
                    <a:pt x="34031" y="-734"/>
                    <a:pt x="37617" y="8772"/>
                    <a:pt x="37617" y="20499"/>
                  </a:cubicBezTo>
                  <a:cubicBezTo>
                    <a:pt x="37617" y="22177"/>
                    <a:pt x="37544" y="23810"/>
                    <a:pt x="37405" y="25370"/>
                  </a:cubicBezTo>
                  <a:lnTo>
                    <a:pt x="558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785" name="矩形 24784"/>
          <p:cNvSpPr/>
          <p:nvPr/>
        </p:nvSpPr>
        <p:spPr>
          <a:xfrm>
            <a:off x="504825" y="5694680"/>
            <a:ext cx="31321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径向力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Fr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2" charset="0"/>
                <a:ea typeface="华文中宋" pitchFamily="2" charset="-122"/>
                <a:sym typeface="Symbol" panose="05050102010706020507" pitchFamily="2" charset="2"/>
              </a:rPr>
              <a:t>的方向：略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2" charset="0"/>
              <a:ea typeface="华文中宋" pitchFamily="2" charset="-122"/>
              <a:sym typeface="Symbol" panose="05050102010706020507" pitchFamily="2" charset="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2796540" y="97790"/>
            <a:ext cx="463486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圆柱蜗杆传动的受力分析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7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2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2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2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2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2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2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2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3" dur="500"/>
                                        <p:tgtEl>
                                          <p:spTgt spid="2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8" dur="500"/>
                                        <p:tgtEl>
                                          <p:spTgt spid="2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2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8" dur="500"/>
                                        <p:tgtEl>
                                          <p:spTgt spid="2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2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8" dur="500"/>
                                        <p:tgtEl>
                                          <p:spTgt spid="2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3" dur="500"/>
                                        <p:tgtEl>
                                          <p:spTgt spid="2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2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2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770" decel="100000"/>
                                        <p:tgtEl>
                                          <p:spTgt spid="247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770" decel="100000"/>
                                        <p:tgtEl>
                                          <p:spTgt spid="2478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78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1" dur="770" fill="hold"/>
                                        <p:tgtEl>
                                          <p:spTgt spid="2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3" dur="770" fill="hold"/>
                                        <p:tgtEl>
                                          <p:spTgt spid="2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0" grpId="0"/>
      <p:bldP spid="24779" grpId="0" bldLvl="0" animBg="1"/>
      <p:bldP spid="24780" grpId="0"/>
      <p:bldP spid="247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3" name="文本框 25602"/>
          <p:cNvSpPr txBox="1"/>
          <p:nvPr/>
        </p:nvSpPr>
        <p:spPr>
          <a:xfrm>
            <a:off x="392113" y="916305"/>
            <a:ext cx="8488362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1、齿面接触强度验算公式：		设计公式：</a:t>
            </a:r>
            <a:endParaRPr lang="zh-CN" altLang="en-US" b="1" dirty="0">
              <a:latin typeface="宋体" panose="02010600030101010101" pitchFamily="2" charset="-122"/>
              <a:ea typeface="华文中宋" pitchFamily="2" charset="-122"/>
            </a:endParaRPr>
          </a:p>
        </p:txBody>
      </p:sp>
      <p:sp>
        <p:nvSpPr>
          <p:cNvPr id="25604" name="文本框 25603"/>
          <p:cNvSpPr txBox="1"/>
          <p:nvPr/>
        </p:nvSpPr>
        <p:spPr>
          <a:xfrm>
            <a:off x="679450" y="2443480"/>
            <a:ext cx="8347075" cy="10969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式中K</a:t>
            </a:r>
            <a:r>
              <a:rPr lang="zh-CN" altLang="en-US" b="1" baseline="-25000" dirty="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-使用系数，取：</a:t>
            </a:r>
            <a:r>
              <a:rPr lang="zh-CN" altLang="en-US" b="1" i="1" dirty="0">
                <a:latin typeface="Times New Roman" panose="02020603050405020304" pitchFamily="2" charset="0"/>
                <a:ea typeface="华文中宋" pitchFamily="2" charset="-122"/>
              </a:rPr>
              <a:t>K</a:t>
            </a:r>
            <a:r>
              <a:rPr lang="en-US" altLang="zh-CN" b="1" i="1" baseline="-25000" dirty="0">
                <a:latin typeface="Times New Roman" panose="02020603050405020304" pitchFamily="2" charset="0"/>
                <a:ea typeface="华文中宋" pitchFamily="2" charset="-122"/>
              </a:rPr>
              <a:t>A</a:t>
            </a:r>
            <a:r>
              <a:rPr lang="zh-CN" altLang="en-US" b="1" i="1" dirty="0">
                <a:latin typeface="Times New Roman" panose="02020603050405020304" pitchFamily="2" charset="0"/>
                <a:ea typeface="华文中宋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华文中宋" pitchFamily="2" charset="-122"/>
              </a:rPr>
              <a:t>=1.1~1.4；Z</a:t>
            </a:r>
            <a:r>
              <a:rPr lang="zh-CN" altLang="en-US" b="1" baseline="-25000" dirty="0">
                <a:latin typeface="Times New Roman" panose="02020603050405020304" pitchFamily="2" charset="0"/>
                <a:ea typeface="华文中宋" pitchFamily="2" charset="-122"/>
              </a:rPr>
              <a:t>E</a:t>
            </a:r>
            <a:r>
              <a:rPr lang="zh-CN" altLang="en-US" b="1" dirty="0">
                <a:latin typeface="Times New Roman" panose="02020603050405020304" pitchFamily="2" charset="0"/>
                <a:ea typeface="华文中宋" pitchFamily="2" charset="-122"/>
              </a:rPr>
              <a:t>-综合弹性系数，钢-铸锡青铜取150，钢-铝青铜或灰铸铁取160；Z</a:t>
            </a:r>
            <a:r>
              <a:rPr lang="zh-CN" altLang="en-US" b="1" baseline="-25000" dirty="0">
                <a:latin typeface="Times New Roman" panose="02020603050405020304" pitchFamily="2" charset="0"/>
                <a:ea typeface="华文中宋" pitchFamily="2" charset="-122"/>
                <a:sym typeface="Arial" panose="020B0604020202020204" pitchFamily="34" charset="0"/>
              </a:rPr>
              <a:t>ρ</a:t>
            </a:r>
            <a:r>
              <a:rPr lang="zh-CN" altLang="en-US" b="1" dirty="0">
                <a:latin typeface="Times New Roman" panose="02020603050405020304" pitchFamily="2" charset="0"/>
                <a:ea typeface="华文中宋" pitchFamily="2" charset="-122"/>
                <a:sym typeface="Arial" panose="020B0604020202020204" pitchFamily="34" charset="0"/>
              </a:rPr>
              <a:t>-接触系数，查图12-11确定；</a:t>
            </a:r>
            <a:endParaRPr lang="zh-CN" altLang="en-US" b="1" dirty="0">
              <a:latin typeface="Times New Roman" panose="02020603050405020304" pitchFamily="2" charset="0"/>
              <a:ea typeface="华文中宋" pitchFamily="2" charset="-122"/>
              <a:sym typeface="Arial" panose="020B0604020202020204" pitchFamily="34" charset="0"/>
            </a:endParaRPr>
          </a:p>
        </p:txBody>
      </p:sp>
      <p:sp>
        <p:nvSpPr>
          <p:cNvPr id="25605" name="文本框 25604"/>
          <p:cNvSpPr txBox="1"/>
          <p:nvPr/>
        </p:nvSpPr>
        <p:spPr>
          <a:xfrm>
            <a:off x="1333500" y="6148705"/>
            <a:ext cx="4010025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①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2" charset="0"/>
                <a:ea typeface="华文中宋" pitchFamily="2" charset="-122"/>
              </a:rPr>
              <a:t>m、d</a:t>
            </a:r>
            <a:r>
              <a:rPr lang="zh-CN" altLang="en-US" sz="2800" b="1" baseline="-25000" dirty="0"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应选取标准值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606" name="椭圆 25605"/>
          <p:cNvSpPr/>
          <p:nvPr/>
        </p:nvSpPr>
        <p:spPr>
          <a:xfrm>
            <a:off x="114300" y="6093143"/>
            <a:ext cx="923925" cy="452437"/>
          </a:xfrm>
          <a:prstGeom prst="ellipse">
            <a:avLst/>
          </a:prstGeom>
          <a:solidFill>
            <a:srgbClr val="FFCC9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/>
          <a:p>
            <a:pPr algn="ctr"/>
            <a:r>
              <a:rPr lang="zh-CN" altLang="en-US" b="1">
                <a:latin typeface="Tahoma" panose="020B0604030504040204" pitchFamily="2" charset="0"/>
                <a:ea typeface="楷体_GB2312" pitchFamily="1" charset="-122"/>
              </a:rPr>
              <a:t>讨论 </a:t>
            </a:r>
            <a:endParaRPr lang="zh-CN" altLang="en-US" b="1">
              <a:latin typeface="Tahoma" panose="020B0604030504040204" pitchFamily="2" charset="0"/>
              <a:ea typeface="楷体_GB2312" pitchFamily="1" charset="-122"/>
            </a:endParaRPr>
          </a:p>
        </p:txBody>
      </p:sp>
      <p:sp>
        <p:nvSpPr>
          <p:cNvPr id="25607" name="矩形 25606"/>
          <p:cNvSpPr/>
          <p:nvPr/>
        </p:nvSpPr>
        <p:spPr>
          <a:xfrm>
            <a:off x="5354638" y="6202680"/>
            <a:ext cx="1254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表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12</a:t>
            </a:r>
            <a:r>
              <a:rPr lang="zh-CN" altLang="en-US" b="1">
                <a:latin typeface="Times New Roman" panose="02020603050405020304" pitchFamily="2" charset="0"/>
                <a:ea typeface="宋体" panose="02010600030101010101" pitchFamily="2" charset="-122"/>
              </a:rPr>
              <a:t>－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5608" name="对象 25607"/>
          <p:cNvGraphicFramePr/>
          <p:nvPr/>
        </p:nvGraphicFramePr>
        <p:xfrm>
          <a:off x="1006475" y="1359218"/>
          <a:ext cx="37306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2045970" imgH="412115" progId="Equation.DSMT4">
                  <p:embed/>
                </p:oleObj>
              </mc:Choice>
              <mc:Fallback>
                <p:oleObj name="" r:id="rId1" imgW="2045970" imgH="41211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6475" y="1359218"/>
                        <a:ext cx="3730625" cy="1014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对象 25608"/>
          <p:cNvGraphicFramePr/>
          <p:nvPr/>
        </p:nvGraphicFramePr>
        <p:xfrm>
          <a:off x="5156200" y="1289368"/>
          <a:ext cx="3233738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739900" imgH="558800" progId="Equation.DSMT4">
                  <p:embed/>
                </p:oleObj>
              </mc:Choice>
              <mc:Fallback>
                <p:oleObj name="" r:id="rId3" imgW="1739900" imgH="558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6200" y="1289368"/>
                        <a:ext cx="3233738" cy="1176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文本框 25609"/>
          <p:cNvSpPr txBox="1"/>
          <p:nvPr/>
        </p:nvSpPr>
        <p:spPr>
          <a:xfrm>
            <a:off x="392113" y="3557905"/>
            <a:ext cx="8488362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2、齿根弯曲疲劳强度验算公式：		设计公式：</a:t>
            </a:r>
            <a:endParaRPr lang="zh-CN" altLang="en-US" b="1" dirty="0">
              <a:latin typeface="宋体" panose="02010600030101010101" pitchFamily="2" charset="-122"/>
              <a:ea typeface="华文中宋" pitchFamily="2" charset="-122"/>
            </a:endParaRPr>
          </a:p>
        </p:txBody>
      </p:sp>
      <p:graphicFrame>
        <p:nvGraphicFramePr>
          <p:cNvPr id="25611" name="对象 25610"/>
          <p:cNvGraphicFramePr/>
          <p:nvPr/>
        </p:nvGraphicFramePr>
        <p:xfrm>
          <a:off x="747713" y="4097655"/>
          <a:ext cx="40957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2298700" imgH="431800" progId="Equation.DSMT4">
                  <p:embed/>
                </p:oleObj>
              </mc:Choice>
              <mc:Fallback>
                <p:oleObj name="" r:id="rId5" imgW="2298700" imgH="431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713" y="4097655"/>
                        <a:ext cx="409575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对象 25611"/>
          <p:cNvGraphicFramePr/>
          <p:nvPr/>
        </p:nvGraphicFramePr>
        <p:xfrm>
          <a:off x="5589588" y="4111943"/>
          <a:ext cx="27765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488440" imgH="432435" progId="Equation.DSMT4">
                  <p:embed/>
                </p:oleObj>
              </mc:Choice>
              <mc:Fallback>
                <p:oleObj name="" r:id="rId7" imgW="1488440" imgH="432435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9588" y="4111943"/>
                        <a:ext cx="2776537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文本框 25612"/>
          <p:cNvSpPr txBox="1"/>
          <p:nvPr/>
        </p:nvSpPr>
        <p:spPr>
          <a:xfrm>
            <a:off x="652463" y="5107305"/>
            <a:ext cx="8096250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式中YFa2-蜗轮齿形系数，由当量齿数              查图11-8确定</a:t>
            </a:r>
            <a:endParaRPr lang="zh-CN" altLang="en-US" b="1" dirty="0">
              <a:latin typeface="Times New Roman" panose="02020603050405020304" pitchFamily="2" charset="0"/>
              <a:ea typeface="华文中宋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25614" name="对象 25613"/>
          <p:cNvGraphicFramePr/>
          <p:nvPr/>
        </p:nvGraphicFramePr>
        <p:xfrm>
          <a:off x="5957888" y="4891405"/>
          <a:ext cx="12223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737870" imgH="419735" progId="Equation.DSMT4">
                  <p:embed/>
                </p:oleObj>
              </mc:Choice>
              <mc:Fallback>
                <p:oleObj name="" r:id="rId9" imgW="737870" imgH="419735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57888" y="4891405"/>
                        <a:ext cx="1222375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5" name="文本框 6189"/>
          <p:cNvSpPr txBox="1"/>
          <p:nvPr/>
        </p:nvSpPr>
        <p:spPr>
          <a:xfrm>
            <a:off x="2796540" y="97790"/>
            <a:ext cx="463486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圆柱蜗杆传动的强度计算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5" grpId="0"/>
      <p:bldP spid="25606" grpId="0" bldLvl="0" animBg="1"/>
      <p:bldP spid="25607" grpId="0"/>
      <p:bldP spid="25610" grpId="0"/>
      <p:bldP spid="25613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26625"/>
          <p:cNvSpPr txBox="1"/>
          <p:nvPr/>
        </p:nvSpPr>
        <p:spPr>
          <a:xfrm>
            <a:off x="4452938" y="2363153"/>
            <a:ext cx="0" cy="730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ctr"/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2" name="文本框 26626"/>
          <p:cNvSpPr txBox="1"/>
          <p:nvPr/>
        </p:nvSpPr>
        <p:spPr>
          <a:xfrm>
            <a:off x="6515100" y="2407603"/>
            <a:ext cx="0" cy="730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ctr"/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3" name="文本框 26627"/>
          <p:cNvSpPr txBox="1"/>
          <p:nvPr/>
        </p:nvSpPr>
        <p:spPr>
          <a:xfrm>
            <a:off x="8191500" y="2994978"/>
            <a:ext cx="0" cy="730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ctr"/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6629" name="组合 26628"/>
          <p:cNvGrpSpPr/>
          <p:nvPr/>
        </p:nvGrpSpPr>
        <p:grpSpPr>
          <a:xfrm>
            <a:off x="0" y="2544128"/>
            <a:ext cx="9163050" cy="4216400"/>
            <a:chOff x="0" y="0"/>
            <a:chExt cx="5772" cy="2170"/>
          </a:xfrm>
        </p:grpSpPr>
        <p:sp>
          <p:nvSpPr>
            <p:cNvPr id="25605" name="文本框 26629"/>
            <p:cNvSpPr txBox="1"/>
            <p:nvPr/>
          </p:nvSpPr>
          <p:spPr>
            <a:xfrm>
              <a:off x="733" y="0"/>
              <a:ext cx="3941" cy="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表12-4  锡青铜蜗轮的许用接触应力[</a:t>
              </a:r>
              <a:r>
                <a:rPr lang="el-GR" altLang="en-US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σ</a:t>
              </a:r>
              <a:r>
                <a:rPr lang="zh-CN" altLang="en-US" sz="28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zh-CN" altLang="en-US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]</a:t>
              </a:r>
              <a:endParaRPr lang="zh-CN" altLang="en-US" sz="2800" b="1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5606" name="文本框 26630"/>
            <p:cNvSpPr txBox="1"/>
            <p:nvPr/>
          </p:nvSpPr>
          <p:spPr>
            <a:xfrm>
              <a:off x="154" y="454"/>
              <a:ext cx="772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蜗轮材料</a:t>
              </a:r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7" name="文本框 26631"/>
            <p:cNvSpPr txBox="1"/>
            <p:nvPr/>
          </p:nvSpPr>
          <p:spPr>
            <a:xfrm>
              <a:off x="1173" y="462"/>
              <a:ext cx="772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铸造方法</a:t>
              </a:r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文本框 26632"/>
            <p:cNvSpPr txBox="1"/>
            <p:nvPr/>
          </p:nvSpPr>
          <p:spPr>
            <a:xfrm>
              <a:off x="2087" y="372"/>
              <a:ext cx="1351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适用的滑动速度</a:t>
              </a:r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9" name="文本框 26633"/>
            <p:cNvSpPr txBox="1"/>
            <p:nvPr/>
          </p:nvSpPr>
          <p:spPr>
            <a:xfrm>
              <a:off x="4055" y="334"/>
              <a:ext cx="1158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蜗杆齿面硬度</a:t>
              </a:r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0" name="文本框 26634"/>
            <p:cNvSpPr txBox="1"/>
            <p:nvPr/>
          </p:nvSpPr>
          <p:spPr>
            <a:xfrm>
              <a:off x="155" y="1099"/>
              <a:ext cx="891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ZQSn 10-1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1" name="文本框 26635"/>
            <p:cNvSpPr txBox="1"/>
            <p:nvPr/>
          </p:nvSpPr>
          <p:spPr>
            <a:xfrm>
              <a:off x="149" y="1707"/>
              <a:ext cx="907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ZQSn5-5-5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2" name="文本框 26636"/>
            <p:cNvSpPr txBox="1"/>
            <p:nvPr/>
          </p:nvSpPr>
          <p:spPr>
            <a:xfrm>
              <a:off x="1371" y="961"/>
              <a:ext cx="3939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砂型                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≤ 12                    180                 200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3" name="文本框 26637"/>
            <p:cNvSpPr txBox="1"/>
            <p:nvPr/>
          </p:nvSpPr>
          <p:spPr>
            <a:xfrm>
              <a:off x="1304" y="1897"/>
              <a:ext cx="4036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金属型              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≤ 12                    135                 150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4" name="文本框 26638"/>
            <p:cNvSpPr txBox="1"/>
            <p:nvPr/>
          </p:nvSpPr>
          <p:spPr>
            <a:xfrm>
              <a:off x="2520" y="613"/>
              <a:ext cx="550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Vs m/s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5" name="文本框 26639"/>
            <p:cNvSpPr txBox="1"/>
            <p:nvPr/>
          </p:nvSpPr>
          <p:spPr>
            <a:xfrm>
              <a:off x="3626" y="675"/>
              <a:ext cx="961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 ≤ 350HBS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6" name="文本框 26640"/>
            <p:cNvSpPr txBox="1"/>
            <p:nvPr/>
          </p:nvSpPr>
          <p:spPr>
            <a:xfrm>
              <a:off x="4726" y="669"/>
              <a:ext cx="908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 ≥ 45HRC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7" name="直接连接符 26641"/>
            <p:cNvSpPr/>
            <p:nvPr/>
          </p:nvSpPr>
          <p:spPr>
            <a:xfrm>
              <a:off x="0" y="339"/>
              <a:ext cx="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8" name="直接连接符 26642"/>
            <p:cNvSpPr/>
            <p:nvPr/>
          </p:nvSpPr>
          <p:spPr>
            <a:xfrm>
              <a:off x="0" y="301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9" name="直接连接符 26643"/>
            <p:cNvSpPr/>
            <p:nvPr/>
          </p:nvSpPr>
          <p:spPr>
            <a:xfrm>
              <a:off x="0" y="913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0" name="直接连接符 26644"/>
            <p:cNvSpPr/>
            <p:nvPr/>
          </p:nvSpPr>
          <p:spPr>
            <a:xfrm>
              <a:off x="0" y="1517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1" name="直接连接符 26645"/>
            <p:cNvSpPr/>
            <p:nvPr/>
          </p:nvSpPr>
          <p:spPr>
            <a:xfrm>
              <a:off x="0" y="2161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2" name="直接连接符 26646"/>
            <p:cNvSpPr/>
            <p:nvPr/>
          </p:nvSpPr>
          <p:spPr>
            <a:xfrm>
              <a:off x="1111" y="315"/>
              <a:ext cx="0" cy="185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3" name="直接连接符 26647"/>
            <p:cNvSpPr/>
            <p:nvPr/>
          </p:nvSpPr>
          <p:spPr>
            <a:xfrm>
              <a:off x="1989" y="317"/>
              <a:ext cx="0" cy="184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直接连接符 26648"/>
            <p:cNvSpPr/>
            <p:nvPr/>
          </p:nvSpPr>
          <p:spPr>
            <a:xfrm>
              <a:off x="3575" y="311"/>
              <a:ext cx="0" cy="184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直接连接符 26649"/>
            <p:cNvSpPr/>
            <p:nvPr/>
          </p:nvSpPr>
          <p:spPr>
            <a:xfrm>
              <a:off x="4641" y="626"/>
              <a:ext cx="0" cy="151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6" name="直接连接符 26650"/>
            <p:cNvSpPr/>
            <p:nvPr/>
          </p:nvSpPr>
          <p:spPr>
            <a:xfrm>
              <a:off x="3573" y="615"/>
              <a:ext cx="218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7" name="矩形 26651"/>
            <p:cNvSpPr/>
            <p:nvPr/>
          </p:nvSpPr>
          <p:spPr>
            <a:xfrm>
              <a:off x="1236" y="1205"/>
              <a:ext cx="4152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金属型              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≤ 25                    200                 220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8" name="直接连接符 26652"/>
            <p:cNvSpPr/>
            <p:nvPr/>
          </p:nvSpPr>
          <p:spPr>
            <a:xfrm>
              <a:off x="1128" y="1205"/>
              <a:ext cx="464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29" name="矩形 26653"/>
            <p:cNvSpPr/>
            <p:nvPr/>
          </p:nvSpPr>
          <p:spPr>
            <a:xfrm>
              <a:off x="1296" y="1541"/>
              <a:ext cx="4103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砂型                 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≤ 10                    110                 125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30" name="直接连接符 26654"/>
            <p:cNvSpPr/>
            <p:nvPr/>
          </p:nvSpPr>
          <p:spPr>
            <a:xfrm>
              <a:off x="1116" y="1841"/>
              <a:ext cx="464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56" name="文本框 26655"/>
          <p:cNvSpPr txBox="1"/>
          <p:nvPr/>
        </p:nvSpPr>
        <p:spPr>
          <a:xfrm>
            <a:off x="190500" y="1494790"/>
            <a:ext cx="8953500" cy="9493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b="1">
                <a:latin typeface="宋体" panose="02010600030101010101" pitchFamily="2" charset="-122"/>
                <a:ea typeface="华文中宋" pitchFamily="2" charset="-122"/>
              </a:rPr>
              <a:t>    </a:t>
            </a:r>
            <a:r>
              <a:rPr lang="zh-CN" altLang="en-US" b="1">
                <a:latin typeface="宋体" panose="02010600030101010101" pitchFamily="2" charset="-122"/>
                <a:ea typeface="华文中宋" pitchFamily="2" charset="-122"/>
              </a:rPr>
              <a:t>当蜗轮采用青铜制造时，蜗轮的损坏形式主要是疲劳点蚀，其许用的接触应力如下表：</a:t>
            </a:r>
            <a:endParaRPr lang="zh-CN" altLang="en-US" b="1">
              <a:latin typeface="宋体" panose="02010600030101010101" pitchFamily="2" charset="-122"/>
              <a:ea typeface="华文中宋" pitchFamily="2" charset="-122"/>
            </a:endParaRPr>
          </a:p>
        </p:txBody>
      </p:sp>
      <p:sp>
        <p:nvSpPr>
          <p:cNvPr id="26658" name="文本框 26657"/>
          <p:cNvSpPr txBox="1"/>
          <p:nvPr/>
        </p:nvSpPr>
        <p:spPr>
          <a:xfrm>
            <a:off x="1371600" y="964565"/>
            <a:ext cx="4943475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②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 许用应力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[</a:t>
            </a:r>
            <a:r>
              <a:rPr lang="el-GR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σ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H]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值确定</a:t>
            </a:r>
            <a:endParaRPr lang="zh-CN" altLang="en-US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634" name="椭圆 26658"/>
          <p:cNvSpPr/>
          <p:nvPr/>
        </p:nvSpPr>
        <p:spPr>
          <a:xfrm>
            <a:off x="133350" y="909003"/>
            <a:ext cx="923925" cy="452437"/>
          </a:xfrm>
          <a:prstGeom prst="ellipse">
            <a:avLst/>
          </a:prstGeom>
          <a:solidFill>
            <a:srgbClr val="FFCC9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/>
          <a:p>
            <a:pPr algn="ctr"/>
            <a:r>
              <a:rPr lang="zh-CN" altLang="en-US" b="1">
                <a:latin typeface="Tahoma" panose="020B0604030504040204" pitchFamily="2" charset="0"/>
                <a:ea typeface="楷体_GB2312" pitchFamily="1" charset="-122"/>
              </a:rPr>
              <a:t>讨论 </a:t>
            </a:r>
            <a:endParaRPr lang="zh-CN" altLang="en-US" b="1">
              <a:latin typeface="Tahoma" panose="020B0604030504040204" pitchFamily="2" charset="0"/>
              <a:ea typeface="楷体_GB2312" pitchFamily="1" charset="-122"/>
            </a:endParaRPr>
          </a:p>
        </p:txBody>
      </p:sp>
      <p:sp>
        <p:nvSpPr>
          <p:cNvPr id="2" name="文本框 6189"/>
          <p:cNvSpPr txBox="1"/>
          <p:nvPr/>
        </p:nvSpPr>
        <p:spPr>
          <a:xfrm>
            <a:off x="2796540" y="97790"/>
            <a:ext cx="463486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圆柱蜗杆传动的强度计算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6" grpId="0"/>
      <p:bldP spid="266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27649"/>
          <p:cNvSpPr txBox="1"/>
          <p:nvPr/>
        </p:nvSpPr>
        <p:spPr>
          <a:xfrm>
            <a:off x="4452938" y="1657033"/>
            <a:ext cx="0" cy="730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ctr"/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6" name="文本框 27650"/>
          <p:cNvSpPr txBox="1"/>
          <p:nvPr/>
        </p:nvSpPr>
        <p:spPr>
          <a:xfrm>
            <a:off x="6515100" y="1701483"/>
            <a:ext cx="0" cy="730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ctr"/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7" name="文本框 27651"/>
          <p:cNvSpPr txBox="1"/>
          <p:nvPr/>
        </p:nvSpPr>
        <p:spPr>
          <a:xfrm>
            <a:off x="8191500" y="2288858"/>
            <a:ext cx="0" cy="730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ctr"/>
            <a:endParaRPr lang="en-US" altLang="zh-CN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3" name="文本框 27652"/>
          <p:cNvSpPr txBox="1"/>
          <p:nvPr/>
        </p:nvSpPr>
        <p:spPr>
          <a:xfrm>
            <a:off x="176213" y="979170"/>
            <a:ext cx="9096375" cy="9493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b="1">
                <a:latin typeface="宋体" panose="02010600030101010101" pitchFamily="2" charset="-122"/>
                <a:ea typeface="华文中宋" pitchFamily="2" charset="-122"/>
              </a:rPr>
              <a:t>    </a:t>
            </a:r>
            <a:r>
              <a:rPr lang="zh-CN" altLang="en-US" b="1">
                <a:latin typeface="宋体" panose="02010600030101010101" pitchFamily="2" charset="-122"/>
                <a:ea typeface="华文中宋" pitchFamily="2" charset="-122"/>
              </a:rPr>
              <a:t>当蜗轮采用无锡青铜或铸铁制造时，蜗轮的损坏形式主要是胶合。其许用的接触应力应根据材料组合和滑动速度来确定。</a:t>
            </a:r>
            <a:endParaRPr lang="zh-CN" altLang="en-US" b="1">
              <a:latin typeface="宋体" panose="02010600030101010101" pitchFamily="2" charset="-122"/>
              <a:ea typeface="华文中宋" pitchFamily="2" charset="-122"/>
            </a:endParaRPr>
          </a:p>
        </p:txBody>
      </p:sp>
      <p:grpSp>
        <p:nvGrpSpPr>
          <p:cNvPr id="27654" name="组合 27653"/>
          <p:cNvGrpSpPr/>
          <p:nvPr/>
        </p:nvGrpSpPr>
        <p:grpSpPr>
          <a:xfrm>
            <a:off x="19050" y="2190433"/>
            <a:ext cx="9163050" cy="4143375"/>
            <a:chOff x="0" y="0"/>
            <a:chExt cx="5772" cy="2610"/>
          </a:xfrm>
        </p:grpSpPr>
        <p:sp>
          <p:nvSpPr>
            <p:cNvPr id="26630" name="文本框 27654"/>
            <p:cNvSpPr txBox="1"/>
            <p:nvPr/>
          </p:nvSpPr>
          <p:spPr>
            <a:xfrm>
              <a:off x="867" y="0"/>
              <a:ext cx="4660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表12-5   铝青铜及铸铁蜗轮的许用接触应力[</a:t>
              </a:r>
              <a:r>
                <a:rPr lang="el-GR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σ</a:t>
              </a:r>
              <a:r>
                <a:rPr lang="zh-CN" altLang="en-US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]    Mpa</a:t>
              </a:r>
              <a:endParaRPr lang="el-GR" altLang="en-US" b="1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6631" name="文本框 27655"/>
            <p:cNvSpPr txBox="1"/>
            <p:nvPr/>
          </p:nvSpPr>
          <p:spPr>
            <a:xfrm>
              <a:off x="274" y="499"/>
              <a:ext cx="772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蜗轮材料</a:t>
              </a:r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文本框 27656"/>
            <p:cNvSpPr txBox="1"/>
            <p:nvPr/>
          </p:nvSpPr>
          <p:spPr>
            <a:xfrm>
              <a:off x="1506" y="593"/>
              <a:ext cx="772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蜗杆材料</a:t>
              </a:r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文本框 27657"/>
            <p:cNvSpPr txBox="1"/>
            <p:nvPr/>
          </p:nvSpPr>
          <p:spPr>
            <a:xfrm>
              <a:off x="3174" y="416"/>
              <a:ext cx="1430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滑动速度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v</a:t>
              </a:r>
              <a:r>
                <a:rPr lang="en-US" altLang="zh-CN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s 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    m/s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文本框 27658"/>
            <p:cNvSpPr txBox="1"/>
            <p:nvPr/>
          </p:nvSpPr>
          <p:spPr>
            <a:xfrm>
              <a:off x="300" y="1102"/>
              <a:ext cx="810" cy="9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ZQ</a:t>
              </a:r>
              <a:r>
                <a:rPr lang="en-US" altLang="zh-CN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Al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10-3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HT 150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5" name="文本框 27659"/>
            <p:cNvSpPr txBox="1"/>
            <p:nvPr/>
          </p:nvSpPr>
          <p:spPr>
            <a:xfrm>
              <a:off x="1559" y="1100"/>
              <a:ext cx="775" cy="9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淬火钢</a:t>
              </a:r>
              <a:r>
                <a:rPr lang="en-US" altLang="zh-CN" b="1" baseline="30000">
                  <a:latin typeface="Times New Roman" panose="02020603050405020304" pitchFamily="2" charset="0"/>
                  <a:ea typeface="宋体" panose="02010600030101010101" pitchFamily="2" charset="-122"/>
                </a:rPr>
                <a:t>*</a:t>
              </a:r>
              <a:endParaRPr lang="en-US" altLang="zh-CN" b="1" baseline="30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渗碳钢</a:t>
              </a:r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调质钢</a:t>
              </a:r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6" name="文本框 27660"/>
            <p:cNvSpPr txBox="1"/>
            <p:nvPr/>
          </p:nvSpPr>
          <p:spPr>
            <a:xfrm>
              <a:off x="2434" y="741"/>
              <a:ext cx="240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0.5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文本框 27661"/>
            <p:cNvSpPr txBox="1"/>
            <p:nvPr/>
          </p:nvSpPr>
          <p:spPr>
            <a:xfrm>
              <a:off x="2412" y="1092"/>
              <a:ext cx="288" cy="9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250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130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110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文本框 27662"/>
            <p:cNvSpPr txBox="1"/>
            <p:nvPr/>
          </p:nvSpPr>
          <p:spPr>
            <a:xfrm>
              <a:off x="3004" y="741"/>
              <a:ext cx="96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9" name="文本框 27663"/>
            <p:cNvSpPr txBox="1"/>
            <p:nvPr/>
          </p:nvSpPr>
          <p:spPr>
            <a:xfrm flipH="1">
              <a:off x="3054" y="800"/>
              <a:ext cx="0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0" name="文本框 27664"/>
            <p:cNvSpPr txBox="1"/>
            <p:nvPr/>
          </p:nvSpPr>
          <p:spPr>
            <a:xfrm>
              <a:off x="2934" y="1072"/>
              <a:ext cx="288" cy="9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230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115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90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1" name="文本框 27665"/>
            <p:cNvSpPr txBox="1"/>
            <p:nvPr/>
          </p:nvSpPr>
          <p:spPr>
            <a:xfrm>
              <a:off x="3402" y="1085"/>
              <a:ext cx="288" cy="9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210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90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70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文本框 27666"/>
            <p:cNvSpPr txBox="1"/>
            <p:nvPr/>
          </p:nvSpPr>
          <p:spPr>
            <a:xfrm>
              <a:off x="3900" y="1085"/>
              <a:ext cx="288" cy="9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180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—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—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3" name="文本框 27667"/>
            <p:cNvSpPr txBox="1"/>
            <p:nvPr/>
          </p:nvSpPr>
          <p:spPr>
            <a:xfrm>
              <a:off x="4404" y="1085"/>
              <a:ext cx="288" cy="9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160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—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—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4" name="文本框 27668"/>
            <p:cNvSpPr txBox="1"/>
            <p:nvPr/>
          </p:nvSpPr>
          <p:spPr>
            <a:xfrm>
              <a:off x="4848" y="1085"/>
              <a:ext cx="288" cy="9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120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—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—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5" name="文本框 27669"/>
            <p:cNvSpPr txBox="1"/>
            <p:nvPr/>
          </p:nvSpPr>
          <p:spPr>
            <a:xfrm>
              <a:off x="3510" y="735"/>
              <a:ext cx="96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6" name="文本框 27670"/>
            <p:cNvSpPr txBox="1"/>
            <p:nvPr/>
          </p:nvSpPr>
          <p:spPr>
            <a:xfrm>
              <a:off x="3988" y="739"/>
              <a:ext cx="96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7" name="文本框 27671"/>
            <p:cNvSpPr txBox="1"/>
            <p:nvPr/>
          </p:nvSpPr>
          <p:spPr>
            <a:xfrm>
              <a:off x="4486" y="762"/>
              <a:ext cx="96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4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8" name="文本框 27672"/>
            <p:cNvSpPr txBox="1"/>
            <p:nvPr/>
          </p:nvSpPr>
          <p:spPr>
            <a:xfrm>
              <a:off x="4926" y="746"/>
              <a:ext cx="96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6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9" name="文本框 27673"/>
            <p:cNvSpPr txBox="1"/>
            <p:nvPr/>
          </p:nvSpPr>
          <p:spPr>
            <a:xfrm>
              <a:off x="5358" y="745"/>
              <a:ext cx="96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8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50" name="文本框 27674"/>
            <p:cNvSpPr txBox="1"/>
            <p:nvPr/>
          </p:nvSpPr>
          <p:spPr>
            <a:xfrm>
              <a:off x="5322" y="1089"/>
              <a:ext cx="192" cy="9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90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—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—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51" name="文本框 27675"/>
            <p:cNvSpPr txBox="1"/>
            <p:nvPr/>
          </p:nvSpPr>
          <p:spPr>
            <a:xfrm>
              <a:off x="182" y="2288"/>
              <a:ext cx="3844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* 蜗杆未经淬火时需将表中[</a:t>
              </a:r>
              <a:r>
                <a:rPr lang="el-GR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σ</a:t>
              </a:r>
              <a:r>
                <a:rPr lang="zh-CN" altLang="en-US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H</a:t>
              </a:r>
              <a:r>
                <a:rPr lang="zh-CN" altLang="en-US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]值降低20%。</a:t>
              </a:r>
              <a:endParaRPr lang="zh-CN" altLang="en-US" b="1" baseline="-25000" dirty="0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6652" name="直接连接符 27676"/>
            <p:cNvSpPr/>
            <p:nvPr/>
          </p:nvSpPr>
          <p:spPr>
            <a:xfrm>
              <a:off x="0" y="382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直接连接符 27677"/>
            <p:cNvSpPr/>
            <p:nvPr/>
          </p:nvSpPr>
          <p:spPr>
            <a:xfrm>
              <a:off x="12" y="1084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54" name="直接连接符 27678"/>
            <p:cNvSpPr/>
            <p:nvPr/>
          </p:nvSpPr>
          <p:spPr>
            <a:xfrm>
              <a:off x="0" y="2250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55" name="直接连接符 27679"/>
            <p:cNvSpPr/>
            <p:nvPr/>
          </p:nvSpPr>
          <p:spPr>
            <a:xfrm>
              <a:off x="2318" y="809"/>
              <a:ext cx="343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56" name="直接连接符 27680"/>
            <p:cNvSpPr/>
            <p:nvPr/>
          </p:nvSpPr>
          <p:spPr>
            <a:xfrm>
              <a:off x="1501" y="379"/>
              <a:ext cx="0" cy="189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57" name="直接连接符 27681"/>
            <p:cNvSpPr/>
            <p:nvPr/>
          </p:nvSpPr>
          <p:spPr>
            <a:xfrm>
              <a:off x="2322" y="382"/>
              <a:ext cx="0" cy="187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6658" name="组合 27682"/>
            <p:cNvGrpSpPr/>
            <p:nvPr/>
          </p:nvGrpSpPr>
          <p:grpSpPr>
            <a:xfrm>
              <a:off x="2800" y="815"/>
              <a:ext cx="2431" cy="1439"/>
              <a:chOff x="0" y="0"/>
              <a:chExt cx="2431" cy="961"/>
            </a:xfrm>
          </p:grpSpPr>
          <p:sp>
            <p:nvSpPr>
              <p:cNvPr id="26659" name="直接连接符 27683"/>
              <p:cNvSpPr/>
              <p:nvPr/>
            </p:nvSpPr>
            <p:spPr>
              <a:xfrm>
                <a:off x="0" y="1"/>
                <a:ext cx="0" cy="95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0" name="直接连接符 27684"/>
              <p:cNvSpPr/>
              <p:nvPr/>
            </p:nvSpPr>
            <p:spPr>
              <a:xfrm>
                <a:off x="512" y="5"/>
                <a:ext cx="0" cy="95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1" name="直接连接符 27685"/>
              <p:cNvSpPr/>
              <p:nvPr/>
            </p:nvSpPr>
            <p:spPr>
              <a:xfrm>
                <a:off x="997" y="4"/>
                <a:ext cx="0" cy="95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2" name="直接连接符 27686"/>
              <p:cNvSpPr/>
              <p:nvPr/>
            </p:nvSpPr>
            <p:spPr>
              <a:xfrm>
                <a:off x="1476" y="5"/>
                <a:ext cx="0" cy="95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3" name="直接连接符 27687"/>
              <p:cNvSpPr/>
              <p:nvPr/>
            </p:nvSpPr>
            <p:spPr>
              <a:xfrm>
                <a:off x="1960" y="6"/>
                <a:ext cx="0" cy="95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64" name="直接连接符 27688"/>
              <p:cNvSpPr/>
              <p:nvPr/>
            </p:nvSpPr>
            <p:spPr>
              <a:xfrm>
                <a:off x="2431" y="0"/>
                <a:ext cx="0" cy="955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65" name="矩形 27689"/>
            <p:cNvSpPr/>
            <p:nvPr/>
          </p:nvSpPr>
          <p:spPr>
            <a:xfrm>
              <a:off x="14" y="1413"/>
              <a:ext cx="1535" cy="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HT 150</a:t>
              </a: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、</a:t>
              </a: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HT 200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6189"/>
          <p:cNvSpPr txBox="1"/>
          <p:nvPr/>
        </p:nvSpPr>
        <p:spPr>
          <a:xfrm>
            <a:off x="2796540" y="97790"/>
            <a:ext cx="463486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圆柱蜗杆传动的强度计算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文本框 28674"/>
          <p:cNvSpPr txBox="1"/>
          <p:nvPr/>
        </p:nvSpPr>
        <p:spPr>
          <a:xfrm>
            <a:off x="396875" y="1209040"/>
            <a:ext cx="4583113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圆柱蜗杆传动的效率</a:t>
            </a:r>
            <a:endParaRPr lang="zh-CN" altLang="en-US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8676" name="文本框 28675"/>
          <p:cNvSpPr txBox="1"/>
          <p:nvPr/>
        </p:nvSpPr>
        <p:spPr>
          <a:xfrm>
            <a:off x="492125" y="1856740"/>
            <a:ext cx="8183563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功率损耗：啮合损耗、轴承摩擦损耗、搅油损耗。</a:t>
            </a:r>
            <a:endParaRPr lang="zh-CN" altLang="en-US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28677" name="组合 28676"/>
          <p:cNvGrpSpPr/>
          <p:nvPr/>
        </p:nvGrpSpPr>
        <p:grpSpPr>
          <a:xfrm>
            <a:off x="1370013" y="2912428"/>
            <a:ext cx="4864100" cy="1001712"/>
            <a:chOff x="0" y="0"/>
            <a:chExt cx="3064" cy="631"/>
          </a:xfrm>
        </p:grpSpPr>
        <p:sp>
          <p:nvSpPr>
            <p:cNvPr id="27653" name="文本框 28677"/>
            <p:cNvSpPr txBox="1"/>
            <p:nvPr/>
          </p:nvSpPr>
          <p:spPr>
            <a:xfrm>
              <a:off x="0" y="163"/>
              <a:ext cx="181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2" charset="0"/>
                  <a:ea typeface="隶书" pitchFamily="1" charset="-122"/>
                </a:rPr>
                <a:t>η</a:t>
              </a:r>
              <a:r>
                <a:rPr lang="en-US" altLang="zh-CN" sz="2800" b="1">
                  <a:latin typeface="Times New Roman" panose="02020603050405020304" pitchFamily="2" charset="0"/>
                  <a:ea typeface="方正舒体" pitchFamily="2" charset="-122"/>
                </a:rPr>
                <a:t>=</a:t>
              </a:r>
              <a:r>
                <a:rPr lang="zh-CN" altLang="en-US" sz="2800" b="1">
                  <a:latin typeface="Times New Roman" panose="02020603050405020304" pitchFamily="2" charset="0"/>
                  <a:ea typeface="方正舒体" pitchFamily="2" charset="-122"/>
                </a:rPr>
                <a:t>（</a:t>
              </a:r>
              <a:r>
                <a:rPr lang="en-US" altLang="zh-CN" sz="2800" b="1">
                  <a:latin typeface="Times New Roman" panose="02020603050405020304" pitchFamily="2" charset="0"/>
                  <a:ea typeface="方正舒体" pitchFamily="2" charset="-122"/>
                </a:rPr>
                <a:t>0.95~0.97</a:t>
              </a:r>
              <a:r>
                <a:rPr lang="zh-CN" altLang="en-US" sz="2800" b="1">
                  <a:latin typeface="Times New Roman" panose="02020603050405020304" pitchFamily="2" charset="0"/>
                  <a:ea typeface="方正舒体" pitchFamily="2" charset="-122"/>
                </a:rPr>
                <a:t>）</a:t>
              </a:r>
              <a:endParaRPr lang="zh-CN" altLang="en-US" sz="2800" b="1" i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4" name="文本框 28678"/>
            <p:cNvSpPr txBox="1"/>
            <p:nvPr/>
          </p:nvSpPr>
          <p:spPr>
            <a:xfrm>
              <a:off x="1708" y="304"/>
              <a:ext cx="13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tg(</a:t>
              </a:r>
              <a:r>
                <a:rPr lang="en-US" altLang="zh-CN" sz="2800" b="1">
                  <a:latin typeface="隶书" pitchFamily="1" charset="-122"/>
                  <a:ea typeface="隶书" pitchFamily="1" charset="-122"/>
                </a:rPr>
                <a:t>γ+ρ′)</a:t>
              </a:r>
              <a:endParaRPr lang="en-US" altLang="zh-CN" sz="2800" b="1">
                <a:latin typeface="隶书" pitchFamily="1" charset="-122"/>
                <a:ea typeface="隶书" pitchFamily="1" charset="-122"/>
              </a:endParaRPr>
            </a:p>
          </p:txBody>
        </p:sp>
        <p:sp>
          <p:nvSpPr>
            <p:cNvPr id="27655" name="直接连接符 28679"/>
            <p:cNvSpPr/>
            <p:nvPr/>
          </p:nvSpPr>
          <p:spPr>
            <a:xfrm>
              <a:off x="1765" y="334"/>
              <a:ext cx="1185" cy="0"/>
            </a:xfrm>
            <a:prstGeom prst="line">
              <a:avLst/>
            </a:prstGeom>
            <a:ln w="1905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矩形 28680"/>
            <p:cNvSpPr/>
            <p:nvPr/>
          </p:nvSpPr>
          <p:spPr>
            <a:xfrm>
              <a:off x="2061" y="0"/>
              <a:ext cx="6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tg</a:t>
              </a:r>
              <a:r>
                <a:rPr lang="en-US" altLang="zh-CN" sz="2800" b="1">
                  <a:latin typeface="隶书" pitchFamily="1" charset="-122"/>
                  <a:ea typeface="隶书" pitchFamily="1" charset="-122"/>
                </a:rPr>
                <a:t>γ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en-US" altLang="zh-CN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8682" name="文本框 28681"/>
          <p:cNvSpPr txBox="1"/>
          <p:nvPr/>
        </p:nvSpPr>
        <p:spPr>
          <a:xfrm>
            <a:off x="530225" y="2504440"/>
            <a:ext cx="5592763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蜗杆主动时，总效率计算公式为：</a:t>
            </a:r>
            <a:endParaRPr lang="zh-CN" altLang="en-US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8683" name="文本框 28682"/>
          <p:cNvSpPr txBox="1"/>
          <p:nvPr/>
        </p:nvSpPr>
        <p:spPr>
          <a:xfrm>
            <a:off x="568325" y="3933190"/>
            <a:ext cx="3546475" cy="854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式中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隶书" pitchFamily="1" charset="-122"/>
                <a:ea typeface="隶书" pitchFamily="1" charset="-122"/>
              </a:rPr>
              <a:t>γ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为蜗杆导程角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en-US" altLang="zh-CN" sz="2800" b="1">
                <a:latin typeface="隶书" pitchFamily="1" charset="-122"/>
                <a:ea typeface="隶书" pitchFamily="1" charset="-122"/>
              </a:rPr>
              <a:t> </a:t>
            </a:r>
            <a:endParaRPr lang="en-US" altLang="zh-CN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8684" name="矩形 28683"/>
          <p:cNvSpPr/>
          <p:nvPr/>
        </p:nvSpPr>
        <p:spPr>
          <a:xfrm>
            <a:off x="495300" y="4828540"/>
            <a:ext cx="6178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800" b="1">
                <a:latin typeface="隶书" pitchFamily="1" charset="-122"/>
                <a:ea typeface="隶书" pitchFamily="1" charset="-122"/>
              </a:rPr>
              <a:t>ρ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′</a:t>
            </a:r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称为当量摩擦角， </a:t>
            </a:r>
            <a:r>
              <a:rPr lang="en-US" altLang="zh-CN" sz="2800" b="1">
                <a:latin typeface="隶书" pitchFamily="1" charset="-122"/>
                <a:ea typeface="隶书" pitchFamily="1" charset="-122"/>
              </a:rPr>
              <a:t>ρ</a:t>
            </a:r>
            <a:r>
              <a:rPr lang="en-US" altLang="zh-CN" b="1">
                <a:latin typeface="Times New Roman" panose="02020603050405020304" pitchFamily="2" charset="0"/>
                <a:ea typeface="宋体" panose="02010600030101010101" pitchFamily="2" charset="-122"/>
              </a:rPr>
              <a:t>′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=arctg </a:t>
            </a:r>
            <a:r>
              <a:rPr lang="en-US" altLang="zh-CN" sz="2800" b="1" i="1">
                <a:latin typeface="Times New Roman" panose="02020603050405020304" pitchFamily="2" charset="0"/>
                <a:ea typeface="华文中宋" pitchFamily="2" charset="-122"/>
              </a:rPr>
              <a:t>f 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′,</a:t>
            </a:r>
            <a:endParaRPr lang="en-US" altLang="zh-CN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8685" name="矩形 28684"/>
          <p:cNvSpPr/>
          <p:nvPr/>
        </p:nvSpPr>
        <p:spPr>
          <a:xfrm>
            <a:off x="685800" y="5438140"/>
            <a:ext cx="7337425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i="1" dirty="0">
                <a:latin typeface="Times New Roman" panose="02020603050405020304" pitchFamily="2" charset="0"/>
                <a:ea typeface="华文中宋" pitchFamily="2" charset="-122"/>
              </a:rPr>
              <a:t>f </a:t>
            </a:r>
            <a:r>
              <a:rPr lang="en-US" altLang="zh-CN" sz="2800" b="1" dirty="0">
                <a:latin typeface="Times New Roman" panose="02020603050405020304" pitchFamily="2" charset="0"/>
                <a:ea typeface="华文中宋" pitchFamily="2" charset="-122"/>
              </a:rPr>
              <a:t>′</a:t>
            </a:r>
            <a:r>
              <a:rPr lang="zh-CN" altLang="en-US" sz="2800" b="1" dirty="0">
                <a:latin typeface="Times New Roman" panose="02020603050405020304" pitchFamily="2" charset="0"/>
                <a:ea typeface="华文中宋" pitchFamily="2" charset="-122"/>
              </a:rPr>
              <a:t>为当量摩擦系数 ，取值见表12-7,  P204</a:t>
            </a:r>
            <a:endParaRPr lang="zh-CN" altLang="en-US" sz="1200" dirty="0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2078355" y="97790"/>
            <a:ext cx="535305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蜗杆传动的效率润滑及热平衡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  <p:bldP spid="28682" grpId="0"/>
      <p:bldP spid="28683" grpId="0"/>
      <p:bldP spid="28684" grpId="0"/>
      <p:bldP spid="286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矩形 29697"/>
          <p:cNvSpPr/>
          <p:nvPr/>
        </p:nvSpPr>
        <p:spPr>
          <a:xfrm>
            <a:off x="422275" y="1973898"/>
            <a:ext cx="13843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>
                <a:latin typeface="隶书" pitchFamily="1" charset="-122"/>
                <a:ea typeface="隶书" pitchFamily="1" charset="-122"/>
              </a:rPr>
              <a:t>γ </a:t>
            </a:r>
            <a:r>
              <a:rPr lang="en-US" altLang="zh-CN" sz="2800" b="1">
                <a:latin typeface="隶书" pitchFamily="1" charset="-122"/>
                <a:ea typeface="宋体" panose="02010600030101010101" pitchFamily="2" charset="-122"/>
              </a:rPr>
              <a:t>↑</a:t>
            </a:r>
            <a:endParaRPr lang="en-US" altLang="zh-CN" sz="2800" b="1">
              <a:latin typeface="隶书" pitchFamily="1" charset="-122"/>
              <a:ea typeface="宋体" panose="02010600030101010101" pitchFamily="2" charset="-122"/>
            </a:endParaRPr>
          </a:p>
        </p:txBody>
      </p:sp>
      <p:sp>
        <p:nvSpPr>
          <p:cNvPr id="29699" name="矩形 29698"/>
          <p:cNvSpPr/>
          <p:nvPr/>
        </p:nvSpPr>
        <p:spPr>
          <a:xfrm>
            <a:off x="1558925" y="2023110"/>
            <a:ext cx="15621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800" b="1">
                <a:latin typeface="隶书" pitchFamily="1" charset="-122"/>
                <a:ea typeface="宋体" panose="02010600030101010101" pitchFamily="2" charset="-122"/>
              </a:rPr>
              <a:t>→</a:t>
            </a:r>
            <a:r>
              <a:rPr lang="en-US" altLang="zh-CN" sz="2800" b="1">
                <a:latin typeface="隶书" pitchFamily="1" charset="-122"/>
                <a:ea typeface="隶书" pitchFamily="1" charset="-122"/>
              </a:rPr>
              <a:t> </a:t>
            </a:r>
            <a:r>
              <a:rPr lang="en-US" altLang="zh-CN" sz="2800" b="1">
                <a:latin typeface="Times New Roman" panose="02020603050405020304" pitchFamily="2" charset="0"/>
                <a:ea typeface="隶书" pitchFamily="1" charset="-122"/>
              </a:rPr>
              <a:t>η </a:t>
            </a:r>
            <a:r>
              <a:rPr lang="en-US" altLang="zh-CN" sz="2800" b="1">
                <a:latin typeface="隶书" pitchFamily="1" charset="-122"/>
                <a:ea typeface="宋体" panose="02010600030101010101" pitchFamily="2" charset="-122"/>
              </a:rPr>
              <a:t>↑</a:t>
            </a:r>
            <a:endParaRPr lang="en-US" altLang="zh-CN" sz="2800" b="1">
              <a:latin typeface="隶书" pitchFamily="1" charset="-122"/>
              <a:ea typeface="宋体" panose="02010600030101010101" pitchFamily="2" charset="-122"/>
            </a:endParaRPr>
          </a:p>
        </p:txBody>
      </p:sp>
      <p:sp>
        <p:nvSpPr>
          <p:cNvPr id="29700" name="矩形 29699"/>
          <p:cNvSpPr/>
          <p:nvPr/>
        </p:nvSpPr>
        <p:spPr>
          <a:xfrm>
            <a:off x="3082925" y="2023110"/>
            <a:ext cx="53721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对动力传动，宜采用多头蜗杆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01" name="矩形 29700"/>
          <p:cNvSpPr/>
          <p:nvPr/>
        </p:nvSpPr>
        <p:spPr>
          <a:xfrm>
            <a:off x="1997075" y="2556510"/>
            <a:ext cx="29527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蜗杆加工困难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02" name="矩形 29701"/>
          <p:cNvSpPr/>
          <p:nvPr/>
        </p:nvSpPr>
        <p:spPr>
          <a:xfrm>
            <a:off x="460375" y="2545398"/>
            <a:ext cx="17081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>
                <a:latin typeface="隶书" pitchFamily="1" charset="-122"/>
                <a:ea typeface="隶书" pitchFamily="1" charset="-122"/>
              </a:rPr>
              <a:t>γ </a:t>
            </a:r>
            <a:r>
              <a:rPr lang="zh-CN" altLang="en-US" sz="2800" b="1">
                <a:latin typeface="隶书" pitchFamily="1" charset="-122"/>
                <a:ea typeface="宋体" panose="02010600030101010101" pitchFamily="2" charset="-122"/>
              </a:rPr>
              <a:t>过大</a:t>
            </a:r>
            <a:endParaRPr lang="zh-CN" altLang="en-US" sz="2800" b="1">
              <a:latin typeface="隶书" pitchFamily="1" charset="-122"/>
              <a:ea typeface="宋体" panose="02010600030101010101" pitchFamily="2" charset="-122"/>
            </a:endParaRPr>
          </a:p>
        </p:txBody>
      </p:sp>
      <p:sp>
        <p:nvSpPr>
          <p:cNvPr id="29703" name="矩形 29702"/>
          <p:cNvSpPr/>
          <p:nvPr/>
        </p:nvSpPr>
        <p:spPr>
          <a:xfrm>
            <a:off x="441325" y="3135948"/>
            <a:ext cx="60134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当</a:t>
            </a:r>
            <a:r>
              <a:rPr lang="en-US" altLang="zh-CN" sz="2800" b="1">
                <a:latin typeface="隶书" pitchFamily="1" charset="-122"/>
                <a:ea typeface="隶书" pitchFamily="1" charset="-122"/>
              </a:rPr>
              <a:t>γ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&gt; 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28˚</a:t>
            </a:r>
            <a:r>
              <a:rPr lang="en-US" altLang="zh-CN" sz="2800" b="1">
                <a:latin typeface="隶书" pitchFamily="1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隶书" pitchFamily="1" charset="-122"/>
                <a:ea typeface="宋体" panose="02010600030101010101" pitchFamily="2" charset="-122"/>
              </a:rPr>
              <a:t>时，效率</a:t>
            </a:r>
            <a:r>
              <a:rPr lang="en-US" altLang="zh-CN" sz="2800" b="1">
                <a:latin typeface="Times New Roman" panose="02020603050405020304" pitchFamily="2" charset="0"/>
                <a:ea typeface="隶书" pitchFamily="1" charset="-122"/>
              </a:rPr>
              <a:t>η</a:t>
            </a:r>
            <a:r>
              <a:rPr lang="zh-CN" altLang="en-US" sz="2800" b="1">
                <a:latin typeface="隶书" pitchFamily="1" charset="-122"/>
                <a:ea typeface="宋体" panose="02010600030101010101" pitchFamily="2" charset="-122"/>
              </a:rPr>
              <a:t>增加很少。</a:t>
            </a:r>
            <a:endParaRPr lang="zh-CN" altLang="en-US" sz="2800" b="1">
              <a:latin typeface="隶书" pitchFamily="1" charset="-122"/>
              <a:ea typeface="宋体" panose="02010600030101010101" pitchFamily="2" charset="-122"/>
            </a:endParaRPr>
          </a:p>
        </p:txBody>
      </p:sp>
      <p:sp>
        <p:nvSpPr>
          <p:cNvPr id="29704" name="矩形 29703"/>
          <p:cNvSpPr/>
          <p:nvPr/>
        </p:nvSpPr>
        <p:spPr>
          <a:xfrm>
            <a:off x="441325" y="3707448"/>
            <a:ext cx="8531225" cy="731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当</a:t>
            </a:r>
            <a:r>
              <a:rPr lang="en-US" altLang="zh-CN" sz="2800" b="1">
                <a:latin typeface="隶书" pitchFamily="1" charset="-122"/>
                <a:ea typeface="隶书" pitchFamily="1" charset="-122"/>
              </a:rPr>
              <a:t>γ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 </a:t>
            </a:r>
            <a:r>
              <a:rPr lang="en-US" altLang="zh-CN" sz="2800" b="1">
                <a:latin typeface="隶书" pitchFamily="1" charset="-122"/>
                <a:ea typeface="隶书" pitchFamily="1" charset="-122"/>
              </a:rPr>
              <a:t>ρ′ </a:t>
            </a:r>
            <a:r>
              <a:rPr lang="zh-CN" altLang="en-US" sz="2800" b="1">
                <a:latin typeface="隶书" pitchFamily="1" charset="-122"/>
                <a:ea typeface="宋体" panose="02010600030101010101" pitchFamily="2" charset="-122"/>
              </a:rPr>
              <a:t>时，蜗杆具有自锁性，但效率</a:t>
            </a:r>
            <a:r>
              <a:rPr lang="en-US" altLang="zh-CN" sz="2800" b="1">
                <a:latin typeface="Times New Roman" panose="02020603050405020304" pitchFamily="2" charset="0"/>
                <a:ea typeface="隶书" pitchFamily="1" charset="-122"/>
              </a:rPr>
              <a:t>η</a:t>
            </a:r>
            <a:r>
              <a:rPr lang="zh-CN" altLang="en-US" sz="2800" b="1">
                <a:latin typeface="隶书" pitchFamily="1" charset="-122"/>
                <a:ea typeface="宋体" panose="02010600030101010101" pitchFamily="2" charset="-122"/>
              </a:rPr>
              <a:t>很低。</a:t>
            </a:r>
            <a:r>
              <a:rPr lang="en-US" altLang="zh-CN" sz="1400">
                <a:latin typeface="Times New Roman" panose="02020603050405020304" pitchFamily="2" charset="0"/>
                <a:ea typeface="隶书" pitchFamily="1" charset="-122"/>
              </a:rPr>
              <a:t>&lt;50%</a:t>
            </a:r>
            <a:endParaRPr lang="en-US" altLang="zh-CN" sz="1400">
              <a:latin typeface="Times New Roman" panose="02020603050405020304" pitchFamily="2" charset="0"/>
              <a:ea typeface="隶书" pitchFamily="1" charset="-122"/>
            </a:endParaRPr>
          </a:p>
        </p:txBody>
      </p:sp>
      <p:grpSp>
        <p:nvGrpSpPr>
          <p:cNvPr id="28680" name="组合 29704"/>
          <p:cNvGrpSpPr/>
          <p:nvPr/>
        </p:nvGrpSpPr>
        <p:grpSpPr>
          <a:xfrm>
            <a:off x="1579563" y="907098"/>
            <a:ext cx="5043487" cy="1001712"/>
            <a:chOff x="0" y="0"/>
            <a:chExt cx="3177" cy="631"/>
          </a:xfrm>
        </p:grpSpPr>
        <p:sp>
          <p:nvSpPr>
            <p:cNvPr id="28681" name="文本框 29705"/>
            <p:cNvSpPr txBox="1"/>
            <p:nvPr/>
          </p:nvSpPr>
          <p:spPr>
            <a:xfrm>
              <a:off x="0" y="163"/>
              <a:ext cx="181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2" charset="0"/>
                  <a:ea typeface="隶书" pitchFamily="1" charset="-122"/>
                </a:rPr>
                <a:t>η</a:t>
              </a:r>
              <a:r>
                <a:rPr lang="en-US" altLang="zh-CN" sz="2800" b="1">
                  <a:latin typeface="Times New Roman" panose="02020603050405020304" pitchFamily="2" charset="0"/>
                  <a:ea typeface="方正舒体" pitchFamily="2" charset="-122"/>
                </a:rPr>
                <a:t>=</a:t>
              </a:r>
              <a:r>
                <a:rPr lang="zh-CN" altLang="en-US" sz="2800" b="1">
                  <a:latin typeface="Times New Roman" panose="02020603050405020304" pitchFamily="2" charset="0"/>
                  <a:ea typeface="方正舒体" pitchFamily="2" charset="-122"/>
                </a:rPr>
                <a:t>（</a:t>
              </a:r>
              <a:r>
                <a:rPr lang="en-US" altLang="zh-CN" sz="2800" b="1">
                  <a:latin typeface="Times New Roman" panose="02020603050405020304" pitchFamily="2" charset="0"/>
                  <a:ea typeface="方正舒体" pitchFamily="2" charset="-122"/>
                </a:rPr>
                <a:t>0.95~0.97</a:t>
              </a:r>
              <a:r>
                <a:rPr lang="zh-CN" altLang="en-US" sz="2800" b="1">
                  <a:latin typeface="Times New Roman" panose="02020603050405020304" pitchFamily="2" charset="0"/>
                  <a:ea typeface="方正舒体" pitchFamily="2" charset="-122"/>
                </a:rPr>
                <a:t>）</a:t>
              </a:r>
              <a:endParaRPr lang="zh-CN" altLang="en-US" sz="2800" b="1" i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82" name="文本框 29706"/>
            <p:cNvSpPr txBox="1"/>
            <p:nvPr/>
          </p:nvSpPr>
          <p:spPr>
            <a:xfrm>
              <a:off x="1708" y="304"/>
              <a:ext cx="14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tg(</a:t>
              </a:r>
              <a:r>
                <a:rPr lang="en-US" altLang="zh-CN" sz="2800" b="1">
                  <a:latin typeface="隶书" pitchFamily="1" charset="-122"/>
                  <a:ea typeface="隶书" pitchFamily="1" charset="-122"/>
                </a:rPr>
                <a:t>γ+ρ′ )</a:t>
              </a:r>
              <a:endParaRPr lang="en-US" altLang="zh-CN" sz="2800" b="1">
                <a:latin typeface="隶书" pitchFamily="1" charset="-122"/>
                <a:ea typeface="隶书" pitchFamily="1" charset="-122"/>
              </a:endParaRPr>
            </a:p>
          </p:txBody>
        </p:sp>
        <p:sp>
          <p:nvSpPr>
            <p:cNvPr id="28683" name="直接连接符 29707"/>
            <p:cNvSpPr/>
            <p:nvPr/>
          </p:nvSpPr>
          <p:spPr>
            <a:xfrm>
              <a:off x="1765" y="334"/>
              <a:ext cx="1185" cy="0"/>
            </a:xfrm>
            <a:prstGeom prst="line">
              <a:avLst/>
            </a:prstGeom>
            <a:ln w="1905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8684" name="矩形 29708"/>
            <p:cNvSpPr/>
            <p:nvPr/>
          </p:nvSpPr>
          <p:spPr>
            <a:xfrm>
              <a:off x="2061" y="0"/>
              <a:ext cx="6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tg</a:t>
              </a:r>
              <a:r>
                <a:rPr lang="en-US" altLang="zh-CN" sz="2800" b="1">
                  <a:latin typeface="隶书" pitchFamily="1" charset="-122"/>
                  <a:ea typeface="隶书" pitchFamily="1" charset="-122"/>
                </a:rPr>
                <a:t>γ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en-US" altLang="zh-CN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8685" name="矩形 29709"/>
          <p:cNvSpPr/>
          <p:nvPr/>
        </p:nvSpPr>
        <p:spPr>
          <a:xfrm>
            <a:off x="384175" y="104044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分析：</a:t>
            </a:r>
            <a:endParaRPr lang="zh-CN" altLang="en-US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9711" name="矩形 29710"/>
          <p:cNvSpPr/>
          <p:nvPr/>
        </p:nvSpPr>
        <p:spPr>
          <a:xfrm>
            <a:off x="461963" y="4172585"/>
            <a:ext cx="35623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400">
                <a:latin typeface="华文中宋" pitchFamily="2" charset="-122"/>
                <a:ea typeface="华文中宋" pitchFamily="2" charset="-122"/>
              </a:rPr>
              <a:t>上述公式不直观，工程上常用以下估计值。</a:t>
            </a:r>
            <a:endParaRPr lang="zh-CN" altLang="en-US" sz="14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9712" name="矩形 29711"/>
          <p:cNvSpPr/>
          <p:nvPr/>
        </p:nvSpPr>
        <p:spPr>
          <a:xfrm>
            <a:off x="428625" y="450754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闭式传动：</a:t>
            </a:r>
            <a:endParaRPr lang="zh-CN" altLang="en-US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9713" name="矩形 29712"/>
          <p:cNvSpPr/>
          <p:nvPr/>
        </p:nvSpPr>
        <p:spPr>
          <a:xfrm>
            <a:off x="2409825" y="4431348"/>
            <a:ext cx="4343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z</a:t>
            </a:r>
            <a:r>
              <a:rPr lang="en-US" altLang="zh-CN" sz="2800" b="1" baseline="-25000"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=1          </a:t>
            </a:r>
            <a:r>
              <a:rPr lang="en-US" altLang="zh-CN" sz="2800" b="1">
                <a:latin typeface="Times New Roman" panose="02020603050405020304" pitchFamily="2" charset="0"/>
                <a:ea typeface="隶书" pitchFamily="1" charset="-122"/>
              </a:rPr>
              <a:t>η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=0.70~0.75</a:t>
            </a:r>
            <a:endParaRPr lang="en-US" altLang="zh-CN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9714" name="矩形 29713"/>
          <p:cNvSpPr/>
          <p:nvPr/>
        </p:nvSpPr>
        <p:spPr>
          <a:xfrm>
            <a:off x="2428875" y="4888548"/>
            <a:ext cx="4343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z</a:t>
            </a:r>
            <a:r>
              <a:rPr lang="en-US" altLang="zh-CN" sz="2800" b="1" baseline="-25000"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=2          </a:t>
            </a:r>
            <a:r>
              <a:rPr lang="en-US" altLang="zh-CN" sz="2800" b="1">
                <a:latin typeface="Times New Roman" panose="02020603050405020304" pitchFamily="2" charset="0"/>
                <a:ea typeface="隶书" pitchFamily="1" charset="-122"/>
              </a:rPr>
              <a:t>η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=0.75~0.82</a:t>
            </a:r>
            <a:endParaRPr lang="en-US" altLang="zh-CN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9715" name="矩形 29714"/>
          <p:cNvSpPr/>
          <p:nvPr/>
        </p:nvSpPr>
        <p:spPr>
          <a:xfrm>
            <a:off x="2428875" y="5364798"/>
            <a:ext cx="4343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z</a:t>
            </a:r>
            <a:r>
              <a:rPr lang="en-US" altLang="zh-CN" sz="2800" b="1" baseline="-25000"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=4          </a:t>
            </a:r>
            <a:r>
              <a:rPr lang="en-US" altLang="zh-CN" sz="2800" b="1">
                <a:latin typeface="Times New Roman" panose="02020603050405020304" pitchFamily="2" charset="0"/>
                <a:ea typeface="隶书" pitchFamily="1" charset="-122"/>
              </a:rPr>
              <a:t>η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=0.87~0.92</a:t>
            </a:r>
            <a:endParaRPr lang="en-US" altLang="zh-CN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9716" name="矩形 29715"/>
          <p:cNvSpPr/>
          <p:nvPr/>
        </p:nvSpPr>
        <p:spPr>
          <a:xfrm>
            <a:off x="2466975" y="5993448"/>
            <a:ext cx="4343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z</a:t>
            </a:r>
            <a:r>
              <a:rPr lang="en-US" altLang="zh-CN" sz="2800" b="1" baseline="-25000">
                <a:latin typeface="Times New Roman" panose="02020603050405020304" pitchFamily="2" charset="0"/>
                <a:ea typeface="华文中宋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=1</a:t>
            </a:r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、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2    </a:t>
            </a:r>
            <a:r>
              <a:rPr lang="en-US" altLang="zh-CN" sz="2800" b="1">
                <a:latin typeface="Times New Roman" panose="02020603050405020304" pitchFamily="2" charset="0"/>
                <a:ea typeface="隶书" pitchFamily="1" charset="-122"/>
              </a:rPr>
              <a:t>η</a:t>
            </a:r>
            <a:r>
              <a:rPr lang="en-US" altLang="zh-CN" sz="2800" b="1">
                <a:latin typeface="Times New Roman" panose="02020603050405020304" pitchFamily="2" charset="0"/>
                <a:ea typeface="华文中宋" pitchFamily="2" charset="-122"/>
              </a:rPr>
              <a:t>=0.60~0.70</a:t>
            </a:r>
            <a:endParaRPr lang="en-US" altLang="zh-CN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29717" name="矩形 29716"/>
          <p:cNvSpPr/>
          <p:nvPr/>
        </p:nvSpPr>
        <p:spPr>
          <a:xfrm>
            <a:off x="466725" y="597439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>
                <a:latin typeface="Times New Roman" panose="02020603050405020304" pitchFamily="2" charset="0"/>
                <a:ea typeface="华文中宋" pitchFamily="2" charset="-122"/>
              </a:rPr>
              <a:t>开式传动：</a:t>
            </a:r>
            <a:endParaRPr lang="zh-CN" altLang="en-US" sz="2800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2078355" y="97790"/>
            <a:ext cx="535305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蜗杆传动的效率润滑及热平衡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/>
      <p:bldP spid="29700" grpId="0"/>
      <p:bldP spid="29701" grpId="0"/>
      <p:bldP spid="29702" grpId="0"/>
      <p:bldP spid="29703" grpId="0"/>
      <p:bldP spid="29704" grpId="0"/>
      <p:bldP spid="29711" grpId="0"/>
      <p:bldP spid="29712" grpId="0"/>
      <p:bldP spid="29713" grpId="0"/>
      <p:bldP spid="29714" grpId="0"/>
      <p:bldP spid="29715" grpId="0"/>
      <p:bldP spid="29716" grpId="0"/>
      <p:bldP spid="297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文本框 30721"/>
          <p:cNvSpPr txBox="1"/>
          <p:nvPr/>
        </p:nvSpPr>
        <p:spPr>
          <a:xfrm>
            <a:off x="339725" y="811530"/>
            <a:ext cx="4583113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华文中宋" pitchFamily="2" charset="-122"/>
              </a:rPr>
              <a:t>二、</a:t>
            </a: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蜗杆传动的润滑</a:t>
            </a:r>
            <a:endParaRPr lang="zh-CN" altLang="en-US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30723" name="文本框 30722"/>
          <p:cNvSpPr txBox="1"/>
          <p:nvPr/>
        </p:nvSpPr>
        <p:spPr>
          <a:xfrm>
            <a:off x="415925" y="1268730"/>
            <a:ext cx="2544763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若润滑不良，</a:t>
            </a:r>
            <a:endParaRPr lang="zh-CN" altLang="en-US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30724" name="矩形 30723"/>
          <p:cNvSpPr/>
          <p:nvPr/>
        </p:nvSpPr>
        <p:spPr>
          <a:xfrm>
            <a:off x="2420938" y="1241743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→</a:t>
            </a:r>
            <a:r>
              <a:rPr lang="zh-CN" altLang="en-US" b="1">
                <a:latin typeface="隶书" pitchFamily="1" charset="-122"/>
                <a:ea typeface="华文中宋" pitchFamily="2" charset="-122"/>
              </a:rPr>
              <a:t>效率</a:t>
            </a: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显著降低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↓</a:t>
            </a:r>
            <a:endParaRPr lang="en-US" altLang="zh-CN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30725" name="矩形 30724"/>
          <p:cNvSpPr/>
          <p:nvPr/>
        </p:nvSpPr>
        <p:spPr>
          <a:xfrm>
            <a:off x="4997450" y="1265555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→</a:t>
            </a: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早期胶合或磨损</a:t>
            </a:r>
            <a:endParaRPr lang="zh-CN" altLang="en-US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30726" name="矩形 30725"/>
          <p:cNvSpPr/>
          <p:nvPr/>
        </p:nvSpPr>
        <p:spPr>
          <a:xfrm>
            <a:off x="323850" y="1703705"/>
            <a:ext cx="475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润滑对蜗杆传动而言，至关重要。</a:t>
            </a:r>
            <a:endParaRPr lang="zh-CN" altLang="en-US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30727" name="矩形 30726"/>
          <p:cNvSpPr/>
          <p:nvPr/>
        </p:nvSpPr>
        <p:spPr>
          <a:xfrm>
            <a:off x="323850" y="2218055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润滑油粘度的选择：</a:t>
            </a:r>
            <a:endParaRPr lang="zh-CN" altLang="en-US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30728" name="组合 30727"/>
          <p:cNvGrpSpPr/>
          <p:nvPr/>
        </p:nvGrpSpPr>
        <p:grpSpPr>
          <a:xfrm>
            <a:off x="-6350" y="2616835"/>
            <a:ext cx="9150350" cy="4238625"/>
            <a:chOff x="0" y="81"/>
            <a:chExt cx="5770" cy="2670"/>
          </a:xfrm>
        </p:grpSpPr>
        <p:sp>
          <p:nvSpPr>
            <p:cNvPr id="29704" name="直接连接符 30728"/>
            <p:cNvSpPr/>
            <p:nvPr/>
          </p:nvSpPr>
          <p:spPr>
            <a:xfrm>
              <a:off x="5" y="323"/>
              <a:ext cx="576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直接连接符 30729"/>
            <p:cNvSpPr/>
            <p:nvPr/>
          </p:nvSpPr>
          <p:spPr>
            <a:xfrm>
              <a:off x="1791" y="920"/>
              <a:ext cx="397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6" name="矩形 30730"/>
            <p:cNvSpPr/>
            <p:nvPr/>
          </p:nvSpPr>
          <p:spPr>
            <a:xfrm>
              <a:off x="1069" y="81"/>
              <a:ext cx="381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800" b="1">
                  <a:latin typeface="Times New Roman" panose="02020603050405020304" pitchFamily="2" charset="0"/>
                  <a:ea typeface="华文中宋" pitchFamily="2" charset="-122"/>
                </a:rPr>
                <a:t>表</a:t>
              </a:r>
              <a:r>
                <a:rPr lang="en-US" altLang="zh-CN" sz="2800" b="1">
                  <a:latin typeface="Times New Roman" panose="02020603050405020304" pitchFamily="2" charset="0"/>
                  <a:ea typeface="华文中宋" pitchFamily="2" charset="-122"/>
                </a:rPr>
                <a:t>11-5     </a:t>
              </a:r>
              <a:r>
                <a:rPr lang="zh-CN" altLang="en-US" sz="2800" b="1">
                  <a:latin typeface="Times New Roman" panose="02020603050405020304" pitchFamily="2" charset="0"/>
                  <a:ea typeface="华文中宋" pitchFamily="2" charset="-122"/>
                </a:rPr>
                <a:t>齿轮传动润滑油粘度荐用值</a:t>
              </a:r>
              <a:endParaRPr lang="zh-CN" altLang="en-US" sz="28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07" name="矩形 30731"/>
            <p:cNvSpPr/>
            <p:nvPr/>
          </p:nvSpPr>
          <p:spPr>
            <a:xfrm>
              <a:off x="141" y="1235"/>
              <a:ext cx="768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华文中宋" pitchFamily="2" charset="-122"/>
                </a:rPr>
                <a:t>塑料、铸</a:t>
              </a:r>
              <a:endParaRPr lang="zh-CN" altLang="en-US" b="1">
                <a:latin typeface="Times New Roman" panose="02020603050405020304" pitchFamily="2" charset="0"/>
                <a:ea typeface="华文中宋" pitchFamily="2" charset="-122"/>
              </a:endParaRPr>
            </a:p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华文中宋" pitchFamily="2" charset="-122"/>
                </a:rPr>
                <a:t>铁、青铜</a:t>
              </a:r>
              <a:endParaRPr lang="zh-CN" altLang="en-US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08" name="矩形 30732"/>
            <p:cNvSpPr/>
            <p:nvPr/>
          </p:nvSpPr>
          <p:spPr>
            <a:xfrm>
              <a:off x="128" y="666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华文中宋" pitchFamily="2" charset="-122"/>
                </a:rPr>
                <a:t>齿轮材料</a:t>
              </a:r>
              <a:endParaRPr lang="zh-CN" altLang="en-US" b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09" name="矩形 30733"/>
            <p:cNvSpPr/>
            <p:nvPr/>
          </p:nvSpPr>
          <p:spPr>
            <a:xfrm>
              <a:off x="988" y="659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华文中宋" pitchFamily="2" charset="-122"/>
                </a:rPr>
                <a:t>强度极限</a:t>
              </a:r>
              <a:endParaRPr lang="zh-CN" altLang="en-US" b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10" name="矩形 30734"/>
            <p:cNvSpPr/>
            <p:nvPr/>
          </p:nvSpPr>
          <p:spPr>
            <a:xfrm>
              <a:off x="2760" y="349"/>
              <a:ext cx="140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华文中宋" pitchFamily="2" charset="-122"/>
                </a:rPr>
                <a:t>圆周速度 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v  (m/s)</a:t>
              </a:r>
              <a:endParaRPr lang="en-US" altLang="zh-CN" b="1" i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11" name="矩形 30735"/>
            <p:cNvSpPr/>
            <p:nvPr/>
          </p:nvSpPr>
          <p:spPr>
            <a:xfrm>
              <a:off x="2609" y="973"/>
              <a:ext cx="206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华文中宋" pitchFamily="2" charset="-122"/>
                </a:rPr>
                <a:t>运动粘度  </a:t>
              </a:r>
              <a:r>
                <a:rPr lang="en-US" altLang="zh-CN" b="1" i="1">
                  <a:latin typeface="Times New Roman" panose="02020603050405020304" pitchFamily="2" charset="0"/>
                  <a:ea typeface="华文中宋" pitchFamily="2" charset="-122"/>
                </a:rPr>
                <a:t>v/cSt</a:t>
              </a:r>
              <a:r>
                <a:rPr lang="zh-CN" altLang="en-US" b="1">
                  <a:latin typeface="Times New Roman" panose="02020603050405020304" pitchFamily="2" charset="0"/>
                  <a:ea typeface="华文中宋" pitchFamily="2" charset="-122"/>
                </a:rPr>
                <a:t>（</a:t>
              </a:r>
              <a:r>
                <a:rPr lang="en-US" altLang="zh-CN" b="1">
                  <a:latin typeface="Times New Roman" panose="02020603050405020304" pitchFamily="2" charset="0"/>
                  <a:ea typeface="华文中宋" pitchFamily="2" charset="-122"/>
                </a:rPr>
                <a:t>40</a:t>
              </a:r>
              <a:r>
                <a:rPr lang="en-US" altLang="zh-CN">
                  <a:latin typeface="Times New Roman" panose="02020603050405020304" pitchFamily="2" charset="0"/>
                  <a:ea typeface="宋体" panose="02010600030101010101" pitchFamily="2" charset="-122"/>
                </a:rPr>
                <a:t>℃</a:t>
              </a:r>
              <a:r>
                <a:rPr lang="en-US" altLang="zh-CN">
                  <a:latin typeface="Times New Roman" panose="02020603050405020304" pitchFamily="2" charset="0"/>
                  <a:ea typeface="华文中宋" pitchFamily="2" charset="-122"/>
                </a:rPr>
                <a:t> </a:t>
              </a:r>
              <a:r>
                <a:rPr lang="zh-CN" altLang="en-US" b="1">
                  <a:latin typeface="Times New Roman" panose="02020603050405020304" pitchFamily="2" charset="0"/>
                  <a:ea typeface="华文中宋" pitchFamily="2" charset="-122"/>
                </a:rPr>
                <a:t>）</a:t>
              </a:r>
              <a:endParaRPr lang="zh-CN" altLang="en-US" b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12" name="矩形 30736"/>
            <p:cNvSpPr/>
            <p:nvPr/>
          </p:nvSpPr>
          <p:spPr>
            <a:xfrm>
              <a:off x="104" y="2257"/>
              <a:ext cx="768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华文中宋" pitchFamily="2" charset="-122"/>
                </a:rPr>
                <a:t>渗碳或表</a:t>
              </a:r>
              <a:endParaRPr lang="zh-CN" altLang="en-US" b="1">
                <a:latin typeface="Times New Roman" panose="02020603050405020304" pitchFamily="2" charset="0"/>
                <a:ea typeface="华文中宋" pitchFamily="2" charset="-122"/>
              </a:endParaRPr>
            </a:p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华文中宋" pitchFamily="2" charset="-122"/>
                </a:rPr>
                <a:t>面淬火钢</a:t>
              </a:r>
              <a:endParaRPr lang="zh-CN" altLang="en-US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13" name="矩形 30737"/>
            <p:cNvSpPr/>
            <p:nvPr/>
          </p:nvSpPr>
          <p:spPr>
            <a:xfrm>
              <a:off x="412" y="1878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b="1">
                  <a:latin typeface="Times New Roman" panose="02020603050405020304" pitchFamily="2" charset="0"/>
                  <a:ea typeface="华文中宋" pitchFamily="2" charset="-122"/>
                </a:rPr>
                <a:t>钢</a:t>
              </a:r>
              <a:endParaRPr lang="zh-CN" altLang="en-US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14" name="直接连接符 30738"/>
            <p:cNvSpPr/>
            <p:nvPr/>
          </p:nvSpPr>
          <p:spPr>
            <a:xfrm>
              <a:off x="955" y="1971"/>
              <a:ext cx="481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15" name="直接连接符 30739"/>
            <p:cNvSpPr/>
            <p:nvPr/>
          </p:nvSpPr>
          <p:spPr>
            <a:xfrm>
              <a:off x="14" y="1250"/>
              <a:ext cx="5741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16" name="矩形 30740"/>
            <p:cNvSpPr/>
            <p:nvPr/>
          </p:nvSpPr>
          <p:spPr>
            <a:xfrm>
              <a:off x="1922" y="1380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350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17" name="直接连接符 30741"/>
            <p:cNvSpPr/>
            <p:nvPr/>
          </p:nvSpPr>
          <p:spPr>
            <a:xfrm>
              <a:off x="19" y="1688"/>
              <a:ext cx="5741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18" name="矩形 30742"/>
            <p:cNvSpPr/>
            <p:nvPr/>
          </p:nvSpPr>
          <p:spPr>
            <a:xfrm>
              <a:off x="4070" y="702"/>
              <a:ext cx="39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800" b="1">
                  <a:latin typeface="Times New Roman" panose="02020603050405020304" pitchFamily="2" charset="0"/>
                  <a:ea typeface="华文中宋" pitchFamily="2" charset="-122"/>
                </a:rPr>
                <a:t>5~12.5</a:t>
              </a:r>
              <a:endParaRPr lang="en-US" altLang="zh-CN" sz="18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19" name="直接连接符 30743"/>
            <p:cNvSpPr/>
            <p:nvPr/>
          </p:nvSpPr>
          <p:spPr>
            <a:xfrm>
              <a:off x="0" y="2259"/>
              <a:ext cx="576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20" name="直接连接符 30744"/>
            <p:cNvSpPr/>
            <p:nvPr/>
          </p:nvSpPr>
          <p:spPr>
            <a:xfrm>
              <a:off x="1786" y="642"/>
              <a:ext cx="398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21" name="直接连接符 30745"/>
            <p:cNvSpPr/>
            <p:nvPr/>
          </p:nvSpPr>
          <p:spPr>
            <a:xfrm flipV="1">
              <a:off x="3469" y="650"/>
              <a:ext cx="0" cy="26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22" name="直接连接符 30746"/>
            <p:cNvSpPr/>
            <p:nvPr/>
          </p:nvSpPr>
          <p:spPr>
            <a:xfrm flipV="1">
              <a:off x="2337" y="650"/>
              <a:ext cx="0" cy="26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23" name="直接连接符 30747"/>
            <p:cNvSpPr/>
            <p:nvPr/>
          </p:nvSpPr>
          <p:spPr>
            <a:xfrm flipV="1">
              <a:off x="2889" y="651"/>
              <a:ext cx="0" cy="26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24" name="直接连接符 30748"/>
            <p:cNvSpPr/>
            <p:nvPr/>
          </p:nvSpPr>
          <p:spPr>
            <a:xfrm flipV="1">
              <a:off x="4013" y="650"/>
              <a:ext cx="0" cy="26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25" name="直接连接符 30749"/>
            <p:cNvSpPr/>
            <p:nvPr/>
          </p:nvSpPr>
          <p:spPr>
            <a:xfrm flipV="1">
              <a:off x="4569" y="650"/>
              <a:ext cx="0" cy="26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26" name="直接连接符 30750"/>
            <p:cNvSpPr/>
            <p:nvPr/>
          </p:nvSpPr>
          <p:spPr>
            <a:xfrm flipV="1">
              <a:off x="5124" y="650"/>
              <a:ext cx="0" cy="26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27" name="直接连接符 30751"/>
            <p:cNvSpPr/>
            <p:nvPr/>
          </p:nvSpPr>
          <p:spPr>
            <a:xfrm flipV="1">
              <a:off x="963" y="325"/>
              <a:ext cx="0" cy="242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28" name="直接连接符 30752"/>
            <p:cNvSpPr/>
            <p:nvPr/>
          </p:nvSpPr>
          <p:spPr>
            <a:xfrm flipV="1">
              <a:off x="1790" y="313"/>
              <a:ext cx="0" cy="2419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29" name="直接连接符 30753"/>
            <p:cNvSpPr/>
            <p:nvPr/>
          </p:nvSpPr>
          <p:spPr>
            <a:xfrm flipV="1">
              <a:off x="4569" y="1262"/>
              <a:ext cx="0" cy="146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9730" name="组合 30754"/>
            <p:cNvGrpSpPr/>
            <p:nvPr/>
          </p:nvGrpSpPr>
          <p:grpSpPr>
            <a:xfrm>
              <a:off x="2337" y="1262"/>
              <a:ext cx="2787" cy="1469"/>
              <a:chOff x="0" y="0"/>
              <a:chExt cx="2787" cy="1767"/>
            </a:xfrm>
          </p:grpSpPr>
          <p:sp>
            <p:nvSpPr>
              <p:cNvPr id="29731" name="直接连接符 30755"/>
              <p:cNvSpPr/>
              <p:nvPr/>
            </p:nvSpPr>
            <p:spPr>
              <a:xfrm flipV="1">
                <a:off x="1132" y="0"/>
                <a:ext cx="0" cy="175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32" name="直接连接符 30756"/>
              <p:cNvSpPr/>
              <p:nvPr/>
            </p:nvSpPr>
            <p:spPr>
              <a:xfrm flipV="1">
                <a:off x="0" y="1"/>
                <a:ext cx="0" cy="1763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33" name="直接连接符 30757"/>
              <p:cNvSpPr/>
              <p:nvPr/>
            </p:nvSpPr>
            <p:spPr>
              <a:xfrm flipV="1">
                <a:off x="552" y="5"/>
                <a:ext cx="0" cy="176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34" name="直接连接符 30758"/>
              <p:cNvSpPr/>
              <p:nvPr/>
            </p:nvSpPr>
            <p:spPr>
              <a:xfrm flipV="1">
                <a:off x="1676" y="0"/>
                <a:ext cx="0" cy="176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35" name="直接连接符 30759"/>
              <p:cNvSpPr/>
              <p:nvPr/>
            </p:nvSpPr>
            <p:spPr>
              <a:xfrm flipV="1">
                <a:off x="2787" y="0"/>
                <a:ext cx="0" cy="176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36" name="矩形 30760"/>
            <p:cNvSpPr/>
            <p:nvPr/>
          </p:nvSpPr>
          <p:spPr>
            <a:xfrm>
              <a:off x="4582" y="693"/>
              <a:ext cx="5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800" b="1">
                  <a:latin typeface="Times New Roman" panose="02020603050405020304" pitchFamily="2" charset="0"/>
                  <a:ea typeface="华文中宋" pitchFamily="2" charset="-122"/>
                </a:rPr>
                <a:t>12.5 ~25</a:t>
              </a:r>
              <a:endParaRPr lang="en-US" altLang="zh-CN" sz="1800" b="1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37" name="矩形 30761"/>
            <p:cNvSpPr/>
            <p:nvPr/>
          </p:nvSpPr>
          <p:spPr>
            <a:xfrm>
              <a:off x="5250" y="683"/>
              <a:ext cx="22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800" b="1">
                  <a:latin typeface="Times New Roman" panose="02020603050405020304" pitchFamily="2" charset="0"/>
                  <a:ea typeface="华文中宋" pitchFamily="2" charset="-122"/>
                </a:rPr>
                <a:t>&gt;25</a:t>
              </a:r>
              <a:endParaRPr lang="en-US" altLang="zh-CN" sz="18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38" name="矩形 30762"/>
            <p:cNvSpPr/>
            <p:nvPr/>
          </p:nvSpPr>
          <p:spPr>
            <a:xfrm>
              <a:off x="3578" y="683"/>
              <a:ext cx="3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800" b="1">
                  <a:latin typeface="Times New Roman" panose="02020603050405020304" pitchFamily="2" charset="0"/>
                  <a:ea typeface="华文中宋" pitchFamily="2" charset="-122"/>
                </a:rPr>
                <a:t>2.5~5</a:t>
              </a:r>
              <a:endParaRPr lang="en-US" altLang="zh-CN" sz="18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39" name="矩形 30763"/>
            <p:cNvSpPr/>
            <p:nvPr/>
          </p:nvSpPr>
          <p:spPr>
            <a:xfrm>
              <a:off x="2983" y="683"/>
              <a:ext cx="3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800" b="1">
                  <a:latin typeface="Times New Roman" panose="02020603050405020304" pitchFamily="2" charset="0"/>
                  <a:ea typeface="华文中宋" pitchFamily="2" charset="-122"/>
                </a:rPr>
                <a:t>1~2.5</a:t>
              </a:r>
              <a:endParaRPr lang="en-US" altLang="zh-CN" sz="18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40" name="矩形 30764"/>
            <p:cNvSpPr/>
            <p:nvPr/>
          </p:nvSpPr>
          <p:spPr>
            <a:xfrm>
              <a:off x="2436" y="683"/>
              <a:ext cx="3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800" b="1">
                  <a:latin typeface="Times New Roman" panose="02020603050405020304" pitchFamily="2" charset="0"/>
                  <a:ea typeface="华文中宋" pitchFamily="2" charset="-122"/>
                </a:rPr>
                <a:t>0.5~1</a:t>
              </a:r>
              <a:endParaRPr lang="en-US" altLang="zh-CN" sz="18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41" name="矩形 30765"/>
            <p:cNvSpPr/>
            <p:nvPr/>
          </p:nvSpPr>
          <p:spPr>
            <a:xfrm>
              <a:off x="1921" y="693"/>
              <a:ext cx="26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800" b="1">
                  <a:latin typeface="Times New Roman" panose="02020603050405020304" pitchFamily="2" charset="0"/>
                  <a:ea typeface="华文中宋" pitchFamily="2" charset="-122"/>
                </a:rPr>
                <a:t>&lt;0.5</a:t>
              </a:r>
              <a:endParaRPr lang="en-US" altLang="zh-CN" sz="18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42" name="矩形 30766"/>
            <p:cNvSpPr/>
            <p:nvPr/>
          </p:nvSpPr>
          <p:spPr>
            <a:xfrm>
              <a:off x="2488" y="1379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220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43" name="矩形 30767"/>
            <p:cNvSpPr/>
            <p:nvPr/>
          </p:nvSpPr>
          <p:spPr>
            <a:xfrm>
              <a:off x="3074" y="1369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150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44" name="矩形 30768"/>
            <p:cNvSpPr/>
            <p:nvPr/>
          </p:nvSpPr>
          <p:spPr>
            <a:xfrm>
              <a:off x="3611" y="1379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100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45" name="矩形 30769"/>
            <p:cNvSpPr/>
            <p:nvPr/>
          </p:nvSpPr>
          <p:spPr>
            <a:xfrm>
              <a:off x="4199" y="1379"/>
              <a:ext cx="16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80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46" name="矩形 30770"/>
            <p:cNvSpPr/>
            <p:nvPr/>
          </p:nvSpPr>
          <p:spPr>
            <a:xfrm>
              <a:off x="4765" y="1379"/>
              <a:ext cx="16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55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47" name="直接连接符 30771"/>
            <p:cNvSpPr/>
            <p:nvPr/>
          </p:nvSpPr>
          <p:spPr>
            <a:xfrm>
              <a:off x="5280" y="1472"/>
              <a:ext cx="202" cy="0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48" name="直接连接符 30772"/>
            <p:cNvSpPr/>
            <p:nvPr/>
          </p:nvSpPr>
          <p:spPr>
            <a:xfrm>
              <a:off x="1315" y="1453"/>
              <a:ext cx="202" cy="0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49" name="矩形 30773"/>
            <p:cNvSpPr/>
            <p:nvPr/>
          </p:nvSpPr>
          <p:spPr>
            <a:xfrm>
              <a:off x="1048" y="1724"/>
              <a:ext cx="643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450~1000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50" name="矩形 30774"/>
            <p:cNvSpPr/>
            <p:nvPr/>
          </p:nvSpPr>
          <p:spPr>
            <a:xfrm>
              <a:off x="1018" y="2011"/>
              <a:ext cx="723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1000~1250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51" name="矩形 30775"/>
            <p:cNvSpPr/>
            <p:nvPr/>
          </p:nvSpPr>
          <p:spPr>
            <a:xfrm>
              <a:off x="1019" y="2398"/>
              <a:ext cx="723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1250~1580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52" name="矩形 30776"/>
            <p:cNvSpPr/>
            <p:nvPr/>
          </p:nvSpPr>
          <p:spPr>
            <a:xfrm>
              <a:off x="1908" y="1736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500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53" name="矩形 30777"/>
            <p:cNvSpPr/>
            <p:nvPr/>
          </p:nvSpPr>
          <p:spPr>
            <a:xfrm>
              <a:off x="2474" y="1735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350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54" name="矩形 30778"/>
            <p:cNvSpPr/>
            <p:nvPr/>
          </p:nvSpPr>
          <p:spPr>
            <a:xfrm>
              <a:off x="3060" y="1725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220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55" name="矩形 30779"/>
            <p:cNvSpPr/>
            <p:nvPr/>
          </p:nvSpPr>
          <p:spPr>
            <a:xfrm>
              <a:off x="3597" y="1735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150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56" name="矩形 30780"/>
            <p:cNvSpPr/>
            <p:nvPr/>
          </p:nvSpPr>
          <p:spPr>
            <a:xfrm>
              <a:off x="4145" y="1735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100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57" name="矩形 30781"/>
            <p:cNvSpPr/>
            <p:nvPr/>
          </p:nvSpPr>
          <p:spPr>
            <a:xfrm>
              <a:off x="4751" y="1735"/>
              <a:ext cx="16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80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58" name="矩形 30782"/>
            <p:cNvSpPr/>
            <p:nvPr/>
          </p:nvSpPr>
          <p:spPr>
            <a:xfrm>
              <a:off x="1914" y="2012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500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59" name="矩形 30783"/>
            <p:cNvSpPr/>
            <p:nvPr/>
          </p:nvSpPr>
          <p:spPr>
            <a:xfrm>
              <a:off x="2480" y="2011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500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60" name="矩形 30784"/>
            <p:cNvSpPr/>
            <p:nvPr/>
          </p:nvSpPr>
          <p:spPr>
            <a:xfrm>
              <a:off x="3066" y="2001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350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61" name="矩形 30785"/>
            <p:cNvSpPr/>
            <p:nvPr/>
          </p:nvSpPr>
          <p:spPr>
            <a:xfrm>
              <a:off x="3603" y="2011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220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62" name="矩形 30786"/>
            <p:cNvSpPr/>
            <p:nvPr/>
          </p:nvSpPr>
          <p:spPr>
            <a:xfrm>
              <a:off x="4151" y="2011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150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63" name="矩形 30787"/>
            <p:cNvSpPr/>
            <p:nvPr/>
          </p:nvSpPr>
          <p:spPr>
            <a:xfrm>
              <a:off x="4717" y="2011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100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64" name="矩形 30788"/>
            <p:cNvSpPr/>
            <p:nvPr/>
          </p:nvSpPr>
          <p:spPr>
            <a:xfrm>
              <a:off x="1900" y="2388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900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65" name="矩形 30789"/>
            <p:cNvSpPr/>
            <p:nvPr/>
          </p:nvSpPr>
          <p:spPr>
            <a:xfrm>
              <a:off x="2466" y="2387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500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66" name="矩形 30790"/>
            <p:cNvSpPr/>
            <p:nvPr/>
          </p:nvSpPr>
          <p:spPr>
            <a:xfrm>
              <a:off x="3052" y="2377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500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67" name="矩形 30791"/>
            <p:cNvSpPr/>
            <p:nvPr/>
          </p:nvSpPr>
          <p:spPr>
            <a:xfrm>
              <a:off x="3589" y="2387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350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68" name="矩形 30792"/>
            <p:cNvSpPr/>
            <p:nvPr/>
          </p:nvSpPr>
          <p:spPr>
            <a:xfrm>
              <a:off x="4137" y="2387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220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69" name="矩形 30793"/>
            <p:cNvSpPr/>
            <p:nvPr/>
          </p:nvSpPr>
          <p:spPr>
            <a:xfrm>
              <a:off x="4703" y="2387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150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70" name="矩形 30794"/>
            <p:cNvSpPr/>
            <p:nvPr/>
          </p:nvSpPr>
          <p:spPr>
            <a:xfrm>
              <a:off x="5287" y="1731"/>
              <a:ext cx="16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55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71" name="矩形 30795"/>
            <p:cNvSpPr/>
            <p:nvPr/>
          </p:nvSpPr>
          <p:spPr>
            <a:xfrm>
              <a:off x="5293" y="2007"/>
              <a:ext cx="16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80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72" name="矩形 30796"/>
            <p:cNvSpPr/>
            <p:nvPr/>
          </p:nvSpPr>
          <p:spPr>
            <a:xfrm>
              <a:off x="5239" y="2383"/>
              <a:ext cx="2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>
                  <a:latin typeface="Times New Roman" panose="02020603050405020304" pitchFamily="2" charset="0"/>
                  <a:ea typeface="华文中宋" pitchFamily="2" charset="-122"/>
                </a:rPr>
                <a:t>100</a:t>
              </a:r>
              <a:endParaRPr lang="en-US" altLang="zh-CN" sz="2000" b="1" baseline="-25000">
                <a:latin typeface="Times New Roman" panose="02020603050405020304" pitchFamily="2" charset="0"/>
                <a:ea typeface="华文中宋" pitchFamily="2" charset="-122"/>
              </a:endParaRPr>
            </a:p>
          </p:txBody>
        </p:sp>
        <p:sp>
          <p:nvSpPr>
            <p:cNvPr id="29773" name="直接连接符 30797"/>
            <p:cNvSpPr/>
            <p:nvPr/>
          </p:nvSpPr>
          <p:spPr>
            <a:xfrm>
              <a:off x="5" y="2733"/>
              <a:ext cx="576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65" name="文本框 6189"/>
          <p:cNvSpPr txBox="1"/>
          <p:nvPr/>
        </p:nvSpPr>
        <p:spPr>
          <a:xfrm>
            <a:off x="2078355" y="97790"/>
            <a:ext cx="535305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蜗杆传动的效率润滑及热平衡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/>
      <p:bldP spid="30724" grpId="0"/>
      <p:bldP spid="30725" grpId="0"/>
      <p:bldP spid="30726" grpId="0"/>
      <p:bldP spid="307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矩形 31745"/>
          <p:cNvSpPr/>
          <p:nvPr/>
        </p:nvSpPr>
        <p:spPr>
          <a:xfrm>
            <a:off x="457200" y="893445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润滑方式的选择：</a:t>
            </a:r>
            <a:endParaRPr lang="zh-CN" altLang="en-US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31747" name="文本框 31746"/>
          <p:cNvSpPr txBox="1"/>
          <p:nvPr/>
        </p:nvSpPr>
        <p:spPr>
          <a:xfrm>
            <a:off x="514350" y="1372870"/>
            <a:ext cx="8089900" cy="9493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当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v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s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≤ 5~10  m/s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时，采用油池浸油润滑。为了减少搅油损失，下置式蜗杆不宜浸油过深。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1748" name="文本框 31747"/>
          <p:cNvSpPr txBox="1"/>
          <p:nvPr/>
        </p:nvSpPr>
        <p:spPr>
          <a:xfrm>
            <a:off x="522288" y="3204845"/>
            <a:ext cx="742315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当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v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s 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&gt; 10~15  m/s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时，采用压力喷油润滑。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31749" name="组合 31748"/>
          <p:cNvGrpSpPr/>
          <p:nvPr/>
        </p:nvGrpSpPr>
        <p:grpSpPr>
          <a:xfrm>
            <a:off x="862013" y="3952875"/>
            <a:ext cx="1976437" cy="2422525"/>
            <a:chOff x="0" y="0"/>
            <a:chExt cx="1245" cy="1526"/>
          </a:xfrm>
        </p:grpSpPr>
        <p:grpSp>
          <p:nvGrpSpPr>
            <p:cNvPr id="30725" name="组合 31749"/>
            <p:cNvGrpSpPr/>
            <p:nvPr/>
          </p:nvGrpSpPr>
          <p:grpSpPr>
            <a:xfrm>
              <a:off x="0" y="0"/>
              <a:ext cx="1245" cy="1189"/>
              <a:chOff x="0" y="0"/>
              <a:chExt cx="1245" cy="1189"/>
            </a:xfrm>
          </p:grpSpPr>
          <p:sp>
            <p:nvSpPr>
              <p:cNvPr id="30726" name="直接连接符 31750"/>
              <p:cNvSpPr/>
              <p:nvPr/>
            </p:nvSpPr>
            <p:spPr>
              <a:xfrm>
                <a:off x="0" y="1059"/>
                <a:ext cx="124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27" name="椭圆 31751"/>
              <p:cNvSpPr/>
              <p:nvPr/>
            </p:nvSpPr>
            <p:spPr>
              <a:xfrm>
                <a:off x="214" y="100"/>
                <a:ext cx="813" cy="79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28" name="直接连接符 31752"/>
              <p:cNvSpPr/>
              <p:nvPr/>
            </p:nvSpPr>
            <p:spPr>
              <a:xfrm>
                <a:off x="120" y="489"/>
                <a:ext cx="102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29" name="直接连接符 31753"/>
              <p:cNvSpPr/>
              <p:nvPr/>
            </p:nvSpPr>
            <p:spPr>
              <a:xfrm>
                <a:off x="617" y="0"/>
                <a:ext cx="0" cy="97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0" name="矩形 31754"/>
              <p:cNvSpPr/>
              <p:nvPr/>
            </p:nvSpPr>
            <p:spPr>
              <a:xfrm>
                <a:off x="225" y="910"/>
                <a:ext cx="753" cy="279"/>
              </a:xfrm>
              <a:prstGeom prst="rect">
                <a:avLst/>
              </a:prstGeom>
              <a:solidFill>
                <a:srgbClr val="0000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1" name="椭圆 31755"/>
              <p:cNvSpPr/>
              <p:nvPr/>
            </p:nvSpPr>
            <p:spPr>
              <a:xfrm>
                <a:off x="579" y="890"/>
                <a:ext cx="46" cy="43"/>
              </a:xfrm>
              <a:prstGeom prst="ellipse">
                <a:avLst/>
              </a:prstGeom>
              <a:solidFill>
                <a:srgbClr val="333399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2" name="椭圆 31756"/>
              <p:cNvSpPr/>
              <p:nvPr/>
            </p:nvSpPr>
            <p:spPr>
              <a:xfrm>
                <a:off x="591" y="466"/>
                <a:ext cx="47" cy="43"/>
              </a:xfrm>
              <a:prstGeom prst="ellipse">
                <a:avLst/>
              </a:prstGeom>
              <a:solidFill>
                <a:srgbClr val="333399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33" name="组合 31757"/>
            <p:cNvGrpSpPr/>
            <p:nvPr/>
          </p:nvGrpSpPr>
          <p:grpSpPr>
            <a:xfrm>
              <a:off x="58" y="39"/>
              <a:ext cx="1128" cy="1487"/>
              <a:chOff x="0" y="0"/>
              <a:chExt cx="1128" cy="1487"/>
            </a:xfrm>
          </p:grpSpPr>
          <p:grpSp>
            <p:nvGrpSpPr>
              <p:cNvPr id="30734" name="组合 31758"/>
              <p:cNvGrpSpPr/>
              <p:nvPr/>
            </p:nvGrpSpPr>
            <p:grpSpPr>
              <a:xfrm>
                <a:off x="24" y="0"/>
                <a:ext cx="1074" cy="446"/>
                <a:chOff x="0" y="0"/>
                <a:chExt cx="1074" cy="446"/>
              </a:xfrm>
            </p:grpSpPr>
            <p:grpSp>
              <p:nvGrpSpPr>
                <p:cNvPr id="30735" name="组合 31759"/>
                <p:cNvGrpSpPr/>
                <p:nvPr/>
              </p:nvGrpSpPr>
              <p:grpSpPr>
                <a:xfrm>
                  <a:off x="62" y="0"/>
                  <a:ext cx="953" cy="446"/>
                  <a:chOff x="0" y="0"/>
                  <a:chExt cx="987" cy="446"/>
                </a:xfrm>
              </p:grpSpPr>
              <p:sp>
                <p:nvSpPr>
                  <p:cNvPr id="30736" name="任意多边形 31760"/>
                  <p:cNvSpPr/>
                  <p:nvPr/>
                </p:nvSpPr>
                <p:spPr>
                  <a:xfrm>
                    <a:off x="494" y="0"/>
                    <a:ext cx="493" cy="446"/>
                  </a:xfrm>
                  <a:custGeom>
                    <a:avLst/>
                    <a:gdLst/>
                    <a:ahLst/>
                    <a:cxnLst>
                      <a:cxn ang="270">
                        <a:pos x="0" y="0"/>
                      </a:cxn>
                      <a:cxn ang="0">
                        <a:pos x="21573" y="20536"/>
                      </a:cxn>
                      <a:cxn ang="90">
                        <a:pos x="0" y="21600"/>
                      </a:cxn>
                    </a:cxnLst>
                    <a:pathLst>
                      <a:path w="21574" h="21600" fill="none">
                        <a:moveTo>
                          <a:pt x="0" y="0"/>
                        </a:moveTo>
                        <a:cubicBezTo>
                          <a:pt x="11572" y="0"/>
                          <a:pt x="21019" y="9101"/>
                          <a:pt x="21574" y="20531"/>
                        </a:cubicBezTo>
                      </a:path>
                      <a:path w="21574" h="21600" stroke="0">
                        <a:moveTo>
                          <a:pt x="21573" y="20536"/>
                        </a:moveTo>
                        <a:cubicBezTo>
                          <a:pt x="21564" y="20184"/>
                          <a:pt x="21560" y="19828"/>
                          <a:pt x="21560" y="19471"/>
                        </a:cubicBezTo>
                        <a:cubicBezTo>
                          <a:pt x="21560" y="7542"/>
                          <a:pt x="26395" y="-2129"/>
                          <a:pt x="32360" y="-2129"/>
                        </a:cubicBezTo>
                        <a:cubicBezTo>
                          <a:pt x="38325" y="-2129"/>
                          <a:pt x="43160" y="7542"/>
                          <a:pt x="43160" y="19471"/>
                        </a:cubicBezTo>
                        <a:cubicBezTo>
                          <a:pt x="43160" y="21862"/>
                          <a:pt x="42966" y="24161"/>
                          <a:pt x="42608" y="2630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37" name="任意多边形 31761"/>
                  <p:cNvSpPr/>
                  <p:nvPr/>
                </p:nvSpPr>
                <p:spPr>
                  <a:xfrm flipH="1">
                    <a:off x="0" y="0"/>
                    <a:ext cx="493" cy="446"/>
                  </a:xfrm>
                  <a:custGeom>
                    <a:avLst/>
                    <a:gdLst/>
                    <a:ahLst/>
                    <a:cxnLst>
                      <a:cxn ang="270">
                        <a:pos x="0" y="0"/>
                      </a:cxn>
                      <a:cxn ang="0">
                        <a:pos x="21573" y="20536"/>
                      </a:cxn>
                      <a:cxn ang="90">
                        <a:pos x="0" y="21600"/>
                      </a:cxn>
                    </a:cxnLst>
                    <a:pathLst>
                      <a:path w="21574" h="21600" fill="none">
                        <a:moveTo>
                          <a:pt x="0" y="0"/>
                        </a:moveTo>
                        <a:cubicBezTo>
                          <a:pt x="11572" y="0"/>
                          <a:pt x="21019" y="9101"/>
                          <a:pt x="21574" y="20531"/>
                        </a:cubicBezTo>
                      </a:path>
                      <a:path w="21574" h="21600" stroke="0">
                        <a:moveTo>
                          <a:pt x="21573" y="20536"/>
                        </a:moveTo>
                        <a:cubicBezTo>
                          <a:pt x="21564" y="20184"/>
                          <a:pt x="21560" y="19828"/>
                          <a:pt x="21560" y="19471"/>
                        </a:cubicBezTo>
                        <a:cubicBezTo>
                          <a:pt x="21560" y="7542"/>
                          <a:pt x="26395" y="-2129"/>
                          <a:pt x="32360" y="-2129"/>
                        </a:cubicBezTo>
                        <a:cubicBezTo>
                          <a:pt x="38325" y="-2129"/>
                          <a:pt x="43160" y="7542"/>
                          <a:pt x="43160" y="19471"/>
                        </a:cubicBezTo>
                        <a:cubicBezTo>
                          <a:pt x="43160" y="21862"/>
                          <a:pt x="42966" y="24161"/>
                          <a:pt x="42608" y="2630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30738" name="直接连接符 31762"/>
                <p:cNvSpPr/>
                <p:nvPr/>
              </p:nvSpPr>
              <p:spPr>
                <a:xfrm flipH="1">
                  <a:off x="0" y="417"/>
                  <a:ext cx="7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9" name="直接连接符 31763"/>
                <p:cNvSpPr/>
                <p:nvPr/>
              </p:nvSpPr>
              <p:spPr>
                <a:xfrm flipH="1">
                  <a:off x="1004" y="421"/>
                  <a:ext cx="7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40" name="组合 31764"/>
              <p:cNvGrpSpPr/>
              <p:nvPr/>
            </p:nvGrpSpPr>
            <p:grpSpPr>
              <a:xfrm>
                <a:off x="24" y="471"/>
                <a:ext cx="74" cy="516"/>
                <a:chOff x="0" y="0"/>
                <a:chExt cx="74" cy="516"/>
              </a:xfrm>
            </p:grpSpPr>
            <p:sp>
              <p:nvSpPr>
                <p:cNvPr id="30741" name="直接连接符 31765"/>
                <p:cNvSpPr/>
                <p:nvPr/>
              </p:nvSpPr>
              <p:spPr>
                <a:xfrm flipH="1">
                  <a:off x="4" y="0"/>
                  <a:ext cx="7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2" name="直接连接符 31766"/>
                <p:cNvSpPr/>
                <p:nvPr/>
              </p:nvSpPr>
              <p:spPr>
                <a:xfrm>
                  <a:off x="36" y="2"/>
                  <a:ext cx="0" cy="51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3" name="直接连接符 31767"/>
                <p:cNvSpPr/>
                <p:nvPr/>
              </p:nvSpPr>
              <p:spPr>
                <a:xfrm>
                  <a:off x="0" y="510"/>
                  <a:ext cx="6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44" name="组合 31768"/>
              <p:cNvGrpSpPr/>
              <p:nvPr/>
            </p:nvGrpSpPr>
            <p:grpSpPr>
              <a:xfrm>
                <a:off x="1026" y="475"/>
                <a:ext cx="74" cy="516"/>
                <a:chOff x="0" y="0"/>
                <a:chExt cx="74" cy="516"/>
              </a:xfrm>
            </p:grpSpPr>
            <p:sp>
              <p:nvSpPr>
                <p:cNvPr id="30745" name="直接连接符 31769"/>
                <p:cNvSpPr/>
                <p:nvPr/>
              </p:nvSpPr>
              <p:spPr>
                <a:xfrm flipH="1">
                  <a:off x="4" y="0"/>
                  <a:ext cx="7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6" name="直接连接符 31770"/>
                <p:cNvSpPr/>
                <p:nvPr/>
              </p:nvSpPr>
              <p:spPr>
                <a:xfrm>
                  <a:off x="36" y="2"/>
                  <a:ext cx="0" cy="51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7" name="直接连接符 31771"/>
                <p:cNvSpPr/>
                <p:nvPr/>
              </p:nvSpPr>
              <p:spPr>
                <a:xfrm>
                  <a:off x="0" y="510"/>
                  <a:ext cx="6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0748" name="任意多边形 31772"/>
              <p:cNvSpPr/>
              <p:nvPr/>
            </p:nvSpPr>
            <p:spPr>
              <a:xfrm>
                <a:off x="0" y="1055"/>
                <a:ext cx="546" cy="432"/>
              </a:xfrm>
              <a:custGeom>
                <a:avLst/>
                <a:gdLst/>
                <a:ahLst/>
                <a:cxnLst/>
                <a:pathLst>
                  <a:path w="546" h="432">
                    <a:moveTo>
                      <a:pt x="26" y="0"/>
                    </a:moveTo>
                    <a:lnTo>
                      <a:pt x="88" y="0"/>
                    </a:lnTo>
                    <a:lnTo>
                      <a:pt x="56" y="0"/>
                    </a:lnTo>
                    <a:lnTo>
                      <a:pt x="56" y="350"/>
                    </a:lnTo>
                    <a:lnTo>
                      <a:pt x="50" y="386"/>
                    </a:lnTo>
                    <a:lnTo>
                      <a:pt x="36" y="404"/>
                    </a:lnTo>
                    <a:lnTo>
                      <a:pt x="0" y="432"/>
                    </a:lnTo>
                    <a:lnTo>
                      <a:pt x="26" y="412"/>
                    </a:lnTo>
                    <a:lnTo>
                      <a:pt x="46" y="392"/>
                    </a:lnTo>
                    <a:lnTo>
                      <a:pt x="56" y="362"/>
                    </a:lnTo>
                    <a:lnTo>
                      <a:pt x="546" y="362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49" name="任意多边形 31773"/>
              <p:cNvSpPr/>
              <p:nvPr/>
            </p:nvSpPr>
            <p:spPr>
              <a:xfrm flipH="1">
                <a:off x="538" y="1055"/>
                <a:ext cx="590" cy="432"/>
              </a:xfrm>
              <a:custGeom>
                <a:avLst/>
                <a:gdLst/>
                <a:ahLst/>
                <a:cxnLst/>
                <a:pathLst>
                  <a:path w="546" h="432">
                    <a:moveTo>
                      <a:pt x="26" y="0"/>
                    </a:moveTo>
                    <a:lnTo>
                      <a:pt x="88" y="0"/>
                    </a:lnTo>
                    <a:lnTo>
                      <a:pt x="56" y="0"/>
                    </a:lnTo>
                    <a:lnTo>
                      <a:pt x="56" y="350"/>
                    </a:lnTo>
                    <a:lnTo>
                      <a:pt x="50" y="386"/>
                    </a:lnTo>
                    <a:lnTo>
                      <a:pt x="36" y="404"/>
                    </a:lnTo>
                    <a:lnTo>
                      <a:pt x="0" y="432"/>
                    </a:lnTo>
                    <a:lnTo>
                      <a:pt x="26" y="412"/>
                    </a:lnTo>
                    <a:lnTo>
                      <a:pt x="46" y="392"/>
                    </a:lnTo>
                    <a:lnTo>
                      <a:pt x="56" y="362"/>
                    </a:lnTo>
                    <a:lnTo>
                      <a:pt x="546" y="362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0750" name="直接连接符 31774"/>
            <p:cNvSpPr/>
            <p:nvPr/>
          </p:nvSpPr>
          <p:spPr>
            <a:xfrm>
              <a:off x="172" y="1162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51" name="直接连接符 31775"/>
            <p:cNvSpPr/>
            <p:nvPr/>
          </p:nvSpPr>
          <p:spPr>
            <a:xfrm>
              <a:off x="136" y="1210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52" name="直接连接符 31776"/>
            <p:cNvSpPr/>
            <p:nvPr/>
          </p:nvSpPr>
          <p:spPr>
            <a:xfrm>
              <a:off x="192" y="1254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53" name="直接连接符 31777"/>
            <p:cNvSpPr/>
            <p:nvPr/>
          </p:nvSpPr>
          <p:spPr>
            <a:xfrm>
              <a:off x="138" y="1304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54" name="直接连接符 31778"/>
            <p:cNvSpPr/>
            <p:nvPr/>
          </p:nvSpPr>
          <p:spPr>
            <a:xfrm>
              <a:off x="188" y="1354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55" name="直接连接符 31779"/>
            <p:cNvSpPr/>
            <p:nvPr/>
          </p:nvSpPr>
          <p:spPr>
            <a:xfrm>
              <a:off x="148" y="1410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81" name="组合 31780"/>
          <p:cNvGrpSpPr/>
          <p:nvPr/>
        </p:nvGrpSpPr>
        <p:grpSpPr>
          <a:xfrm>
            <a:off x="6089650" y="3889375"/>
            <a:ext cx="1976438" cy="2571750"/>
            <a:chOff x="0" y="0"/>
            <a:chExt cx="1245" cy="1620"/>
          </a:xfrm>
        </p:grpSpPr>
        <p:grpSp>
          <p:nvGrpSpPr>
            <p:cNvPr id="30757" name="组合 31781"/>
            <p:cNvGrpSpPr/>
            <p:nvPr/>
          </p:nvGrpSpPr>
          <p:grpSpPr>
            <a:xfrm flipV="1">
              <a:off x="0" y="154"/>
              <a:ext cx="1245" cy="1189"/>
              <a:chOff x="0" y="0"/>
              <a:chExt cx="1245" cy="1189"/>
            </a:xfrm>
          </p:grpSpPr>
          <p:sp>
            <p:nvSpPr>
              <p:cNvPr id="30758" name="直接连接符 31782"/>
              <p:cNvSpPr/>
              <p:nvPr/>
            </p:nvSpPr>
            <p:spPr>
              <a:xfrm>
                <a:off x="0" y="1059"/>
                <a:ext cx="124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9" name="椭圆 31783"/>
              <p:cNvSpPr/>
              <p:nvPr/>
            </p:nvSpPr>
            <p:spPr>
              <a:xfrm>
                <a:off x="214" y="100"/>
                <a:ext cx="813" cy="79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0" name="直接连接符 31784"/>
              <p:cNvSpPr/>
              <p:nvPr/>
            </p:nvSpPr>
            <p:spPr>
              <a:xfrm>
                <a:off x="120" y="489"/>
                <a:ext cx="102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1" name="直接连接符 31785"/>
              <p:cNvSpPr/>
              <p:nvPr/>
            </p:nvSpPr>
            <p:spPr>
              <a:xfrm>
                <a:off x="617" y="0"/>
                <a:ext cx="0" cy="97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2" name="矩形 31786"/>
              <p:cNvSpPr/>
              <p:nvPr/>
            </p:nvSpPr>
            <p:spPr>
              <a:xfrm>
                <a:off x="225" y="910"/>
                <a:ext cx="753" cy="279"/>
              </a:xfrm>
              <a:prstGeom prst="rect">
                <a:avLst/>
              </a:prstGeom>
              <a:solidFill>
                <a:srgbClr val="0000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3" name="椭圆 31787"/>
              <p:cNvSpPr/>
              <p:nvPr/>
            </p:nvSpPr>
            <p:spPr>
              <a:xfrm>
                <a:off x="579" y="890"/>
                <a:ext cx="46" cy="43"/>
              </a:xfrm>
              <a:prstGeom prst="ellipse">
                <a:avLst/>
              </a:prstGeom>
              <a:solidFill>
                <a:srgbClr val="333399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4" name="椭圆 31788"/>
              <p:cNvSpPr/>
              <p:nvPr/>
            </p:nvSpPr>
            <p:spPr>
              <a:xfrm>
                <a:off x="591" y="466"/>
                <a:ext cx="47" cy="43"/>
              </a:xfrm>
              <a:prstGeom prst="ellipse">
                <a:avLst/>
              </a:prstGeom>
              <a:solidFill>
                <a:srgbClr val="333399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65" name="直接连接符 31789"/>
            <p:cNvSpPr/>
            <p:nvPr/>
          </p:nvSpPr>
          <p:spPr>
            <a:xfrm>
              <a:off x="136" y="1298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66" name="直接连接符 31790"/>
            <p:cNvSpPr/>
            <p:nvPr/>
          </p:nvSpPr>
          <p:spPr>
            <a:xfrm>
              <a:off x="192" y="1348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67" name="直接连接符 31791"/>
            <p:cNvSpPr/>
            <p:nvPr/>
          </p:nvSpPr>
          <p:spPr>
            <a:xfrm>
              <a:off x="138" y="1398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68" name="直接连接符 31792"/>
            <p:cNvSpPr/>
            <p:nvPr/>
          </p:nvSpPr>
          <p:spPr>
            <a:xfrm>
              <a:off x="188" y="1448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69" name="直接连接符 31793"/>
            <p:cNvSpPr/>
            <p:nvPr/>
          </p:nvSpPr>
          <p:spPr>
            <a:xfrm>
              <a:off x="148" y="1504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30770" name="组合 31794"/>
            <p:cNvGrpSpPr/>
            <p:nvPr/>
          </p:nvGrpSpPr>
          <p:grpSpPr>
            <a:xfrm>
              <a:off x="73" y="0"/>
              <a:ext cx="1092" cy="1620"/>
              <a:chOff x="0" y="0"/>
              <a:chExt cx="1092" cy="1620"/>
            </a:xfrm>
          </p:grpSpPr>
          <p:grpSp>
            <p:nvGrpSpPr>
              <p:cNvPr id="30771" name="组合 31795"/>
              <p:cNvGrpSpPr/>
              <p:nvPr/>
            </p:nvGrpSpPr>
            <p:grpSpPr>
              <a:xfrm>
                <a:off x="0" y="0"/>
                <a:ext cx="546" cy="1620"/>
                <a:chOff x="0" y="0"/>
                <a:chExt cx="546" cy="1620"/>
              </a:xfrm>
            </p:grpSpPr>
            <p:grpSp>
              <p:nvGrpSpPr>
                <p:cNvPr id="30772" name="组合 31796"/>
                <p:cNvGrpSpPr/>
                <p:nvPr/>
              </p:nvGrpSpPr>
              <p:grpSpPr>
                <a:xfrm>
                  <a:off x="24" y="316"/>
                  <a:ext cx="74" cy="522"/>
                  <a:chOff x="0" y="0"/>
                  <a:chExt cx="74" cy="516"/>
                </a:xfrm>
              </p:grpSpPr>
              <p:sp>
                <p:nvSpPr>
                  <p:cNvPr id="30773" name="直接连接符 31797"/>
                  <p:cNvSpPr/>
                  <p:nvPr/>
                </p:nvSpPr>
                <p:spPr>
                  <a:xfrm flipH="1">
                    <a:off x="4" y="0"/>
                    <a:ext cx="7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74" name="直接连接符 31798"/>
                  <p:cNvSpPr/>
                  <p:nvPr/>
                </p:nvSpPr>
                <p:spPr>
                  <a:xfrm>
                    <a:off x="36" y="2"/>
                    <a:ext cx="0" cy="51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75" name="直接连接符 31799"/>
                  <p:cNvSpPr/>
                  <p:nvPr/>
                </p:nvSpPr>
                <p:spPr>
                  <a:xfrm>
                    <a:off x="0" y="510"/>
                    <a:ext cx="6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0776" name="任意多边形 31800"/>
                <p:cNvSpPr/>
                <p:nvPr/>
              </p:nvSpPr>
              <p:spPr>
                <a:xfrm>
                  <a:off x="0" y="880"/>
                  <a:ext cx="546" cy="740"/>
                </a:xfrm>
                <a:custGeom>
                  <a:avLst/>
                  <a:gdLst/>
                  <a:ahLst/>
                  <a:cxnLst/>
                  <a:pathLst>
                    <a:path w="546" h="740">
                      <a:moveTo>
                        <a:pt x="14" y="0"/>
                      </a:moveTo>
                      <a:lnTo>
                        <a:pt x="98" y="0"/>
                      </a:lnTo>
                      <a:lnTo>
                        <a:pt x="56" y="0"/>
                      </a:lnTo>
                      <a:lnTo>
                        <a:pt x="56" y="658"/>
                      </a:lnTo>
                      <a:lnTo>
                        <a:pt x="50" y="694"/>
                      </a:lnTo>
                      <a:lnTo>
                        <a:pt x="36" y="712"/>
                      </a:lnTo>
                      <a:lnTo>
                        <a:pt x="0" y="740"/>
                      </a:lnTo>
                      <a:lnTo>
                        <a:pt x="26" y="720"/>
                      </a:lnTo>
                      <a:lnTo>
                        <a:pt x="46" y="700"/>
                      </a:lnTo>
                      <a:lnTo>
                        <a:pt x="56" y="670"/>
                      </a:lnTo>
                      <a:lnTo>
                        <a:pt x="546" y="67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0777" name="组合 31801"/>
                <p:cNvGrpSpPr/>
                <p:nvPr/>
              </p:nvGrpSpPr>
              <p:grpSpPr>
                <a:xfrm>
                  <a:off x="24" y="0"/>
                  <a:ext cx="508" cy="246"/>
                  <a:chOff x="0" y="0"/>
                  <a:chExt cx="508" cy="246"/>
                </a:xfrm>
              </p:grpSpPr>
              <p:sp>
                <p:nvSpPr>
                  <p:cNvPr id="30778" name="直接连接符 31802"/>
                  <p:cNvSpPr/>
                  <p:nvPr/>
                </p:nvSpPr>
                <p:spPr>
                  <a:xfrm flipH="1">
                    <a:off x="0" y="244"/>
                    <a:ext cx="7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79" name="任意多边形 31803"/>
                  <p:cNvSpPr/>
                  <p:nvPr/>
                </p:nvSpPr>
                <p:spPr>
                  <a:xfrm>
                    <a:off x="35" y="0"/>
                    <a:ext cx="473" cy="246"/>
                  </a:xfrm>
                  <a:custGeom>
                    <a:avLst/>
                    <a:gdLst/>
                    <a:ahLst/>
                    <a:cxnLst/>
                    <a:pathLst>
                      <a:path w="473" h="246">
                        <a:moveTo>
                          <a:pt x="0" y="246"/>
                        </a:moveTo>
                        <a:lnTo>
                          <a:pt x="1" y="76"/>
                        </a:lnTo>
                        <a:lnTo>
                          <a:pt x="13" y="56"/>
                        </a:lnTo>
                        <a:lnTo>
                          <a:pt x="37" y="38"/>
                        </a:lnTo>
                        <a:lnTo>
                          <a:pt x="473" y="38"/>
                        </a:lnTo>
                        <a:lnTo>
                          <a:pt x="473" y="0"/>
                        </a:lnTo>
                        <a:lnTo>
                          <a:pt x="473" y="7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780" name="组合 31804"/>
              <p:cNvGrpSpPr/>
              <p:nvPr/>
            </p:nvGrpSpPr>
            <p:grpSpPr>
              <a:xfrm flipH="1">
                <a:off x="546" y="0"/>
                <a:ext cx="546" cy="1620"/>
                <a:chOff x="0" y="0"/>
                <a:chExt cx="546" cy="1620"/>
              </a:xfrm>
            </p:grpSpPr>
            <p:grpSp>
              <p:nvGrpSpPr>
                <p:cNvPr id="30781" name="组合 31805"/>
                <p:cNvGrpSpPr/>
                <p:nvPr/>
              </p:nvGrpSpPr>
              <p:grpSpPr>
                <a:xfrm>
                  <a:off x="24" y="316"/>
                  <a:ext cx="74" cy="522"/>
                  <a:chOff x="0" y="0"/>
                  <a:chExt cx="74" cy="516"/>
                </a:xfrm>
              </p:grpSpPr>
              <p:sp>
                <p:nvSpPr>
                  <p:cNvPr id="30782" name="直接连接符 31806"/>
                  <p:cNvSpPr/>
                  <p:nvPr/>
                </p:nvSpPr>
                <p:spPr>
                  <a:xfrm flipH="1">
                    <a:off x="4" y="0"/>
                    <a:ext cx="7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83" name="直接连接符 31807"/>
                  <p:cNvSpPr/>
                  <p:nvPr/>
                </p:nvSpPr>
                <p:spPr>
                  <a:xfrm>
                    <a:off x="36" y="2"/>
                    <a:ext cx="0" cy="51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84" name="直接连接符 31808"/>
                  <p:cNvSpPr/>
                  <p:nvPr/>
                </p:nvSpPr>
                <p:spPr>
                  <a:xfrm>
                    <a:off x="0" y="510"/>
                    <a:ext cx="6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0785" name="任意多边形 31809"/>
                <p:cNvSpPr/>
                <p:nvPr/>
              </p:nvSpPr>
              <p:spPr>
                <a:xfrm>
                  <a:off x="0" y="880"/>
                  <a:ext cx="546" cy="740"/>
                </a:xfrm>
                <a:custGeom>
                  <a:avLst/>
                  <a:gdLst/>
                  <a:ahLst/>
                  <a:cxnLst/>
                  <a:pathLst>
                    <a:path w="546" h="740">
                      <a:moveTo>
                        <a:pt x="14" y="0"/>
                      </a:moveTo>
                      <a:lnTo>
                        <a:pt x="98" y="0"/>
                      </a:lnTo>
                      <a:lnTo>
                        <a:pt x="56" y="0"/>
                      </a:lnTo>
                      <a:lnTo>
                        <a:pt x="56" y="658"/>
                      </a:lnTo>
                      <a:lnTo>
                        <a:pt x="50" y="694"/>
                      </a:lnTo>
                      <a:lnTo>
                        <a:pt x="36" y="712"/>
                      </a:lnTo>
                      <a:lnTo>
                        <a:pt x="0" y="740"/>
                      </a:lnTo>
                      <a:lnTo>
                        <a:pt x="26" y="720"/>
                      </a:lnTo>
                      <a:lnTo>
                        <a:pt x="46" y="700"/>
                      </a:lnTo>
                      <a:lnTo>
                        <a:pt x="56" y="670"/>
                      </a:lnTo>
                      <a:lnTo>
                        <a:pt x="546" y="67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0786" name="组合 31810"/>
                <p:cNvGrpSpPr/>
                <p:nvPr/>
              </p:nvGrpSpPr>
              <p:grpSpPr>
                <a:xfrm>
                  <a:off x="24" y="0"/>
                  <a:ext cx="508" cy="246"/>
                  <a:chOff x="0" y="0"/>
                  <a:chExt cx="508" cy="246"/>
                </a:xfrm>
              </p:grpSpPr>
              <p:sp>
                <p:nvSpPr>
                  <p:cNvPr id="30787" name="直接连接符 31811"/>
                  <p:cNvSpPr/>
                  <p:nvPr/>
                </p:nvSpPr>
                <p:spPr>
                  <a:xfrm flipH="1">
                    <a:off x="0" y="244"/>
                    <a:ext cx="7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788" name="任意多边形 31812"/>
                  <p:cNvSpPr/>
                  <p:nvPr/>
                </p:nvSpPr>
                <p:spPr>
                  <a:xfrm>
                    <a:off x="35" y="0"/>
                    <a:ext cx="473" cy="246"/>
                  </a:xfrm>
                  <a:custGeom>
                    <a:avLst/>
                    <a:gdLst/>
                    <a:ahLst/>
                    <a:cxnLst/>
                    <a:pathLst>
                      <a:path w="473" h="246">
                        <a:moveTo>
                          <a:pt x="0" y="246"/>
                        </a:moveTo>
                        <a:lnTo>
                          <a:pt x="1" y="76"/>
                        </a:lnTo>
                        <a:lnTo>
                          <a:pt x="13" y="56"/>
                        </a:lnTo>
                        <a:lnTo>
                          <a:pt x="37" y="38"/>
                        </a:lnTo>
                        <a:lnTo>
                          <a:pt x="473" y="38"/>
                        </a:lnTo>
                        <a:lnTo>
                          <a:pt x="473" y="0"/>
                        </a:lnTo>
                        <a:lnTo>
                          <a:pt x="473" y="7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1814" name="组合 31813"/>
          <p:cNvGrpSpPr/>
          <p:nvPr/>
        </p:nvGrpSpPr>
        <p:grpSpPr>
          <a:xfrm>
            <a:off x="3406775" y="3949700"/>
            <a:ext cx="1976438" cy="2511425"/>
            <a:chOff x="0" y="0"/>
            <a:chExt cx="1245" cy="1582"/>
          </a:xfrm>
        </p:grpSpPr>
        <p:grpSp>
          <p:nvGrpSpPr>
            <p:cNvPr id="30790" name="组合 31814"/>
            <p:cNvGrpSpPr/>
            <p:nvPr/>
          </p:nvGrpSpPr>
          <p:grpSpPr>
            <a:xfrm flipV="1">
              <a:off x="0" y="108"/>
              <a:ext cx="1245" cy="1189"/>
              <a:chOff x="0" y="0"/>
              <a:chExt cx="1245" cy="1189"/>
            </a:xfrm>
          </p:grpSpPr>
          <p:sp>
            <p:nvSpPr>
              <p:cNvPr id="30791" name="直接连接符 31815"/>
              <p:cNvSpPr/>
              <p:nvPr/>
            </p:nvSpPr>
            <p:spPr>
              <a:xfrm>
                <a:off x="0" y="1059"/>
                <a:ext cx="124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2" name="椭圆 31816"/>
              <p:cNvSpPr/>
              <p:nvPr/>
            </p:nvSpPr>
            <p:spPr>
              <a:xfrm>
                <a:off x="214" y="100"/>
                <a:ext cx="813" cy="79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3" name="直接连接符 31817"/>
              <p:cNvSpPr/>
              <p:nvPr/>
            </p:nvSpPr>
            <p:spPr>
              <a:xfrm>
                <a:off x="120" y="489"/>
                <a:ext cx="102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4" name="直接连接符 31818"/>
              <p:cNvSpPr/>
              <p:nvPr/>
            </p:nvSpPr>
            <p:spPr>
              <a:xfrm>
                <a:off x="617" y="0"/>
                <a:ext cx="0" cy="97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5" name="矩形 31819"/>
              <p:cNvSpPr/>
              <p:nvPr/>
            </p:nvSpPr>
            <p:spPr>
              <a:xfrm>
                <a:off x="225" y="910"/>
                <a:ext cx="753" cy="279"/>
              </a:xfrm>
              <a:prstGeom prst="rect">
                <a:avLst/>
              </a:prstGeom>
              <a:solidFill>
                <a:srgbClr val="0000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6" name="椭圆 31820"/>
              <p:cNvSpPr/>
              <p:nvPr/>
            </p:nvSpPr>
            <p:spPr>
              <a:xfrm>
                <a:off x="579" y="890"/>
                <a:ext cx="46" cy="43"/>
              </a:xfrm>
              <a:prstGeom prst="ellipse">
                <a:avLst/>
              </a:prstGeom>
              <a:solidFill>
                <a:srgbClr val="333399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7" name="椭圆 31821"/>
              <p:cNvSpPr/>
              <p:nvPr/>
            </p:nvSpPr>
            <p:spPr>
              <a:xfrm>
                <a:off x="591" y="466"/>
                <a:ext cx="47" cy="43"/>
              </a:xfrm>
              <a:prstGeom prst="ellipse">
                <a:avLst/>
              </a:prstGeom>
              <a:solidFill>
                <a:srgbClr val="333399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98" name="直接连接符 31822"/>
            <p:cNvSpPr/>
            <p:nvPr/>
          </p:nvSpPr>
          <p:spPr>
            <a:xfrm>
              <a:off x="134" y="1242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99" name="直接连接符 31823"/>
            <p:cNvSpPr/>
            <p:nvPr/>
          </p:nvSpPr>
          <p:spPr>
            <a:xfrm>
              <a:off x="190" y="1298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00" name="直接连接符 31824"/>
            <p:cNvSpPr/>
            <p:nvPr/>
          </p:nvSpPr>
          <p:spPr>
            <a:xfrm>
              <a:off x="136" y="1360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01" name="直接连接符 31825"/>
            <p:cNvSpPr/>
            <p:nvPr/>
          </p:nvSpPr>
          <p:spPr>
            <a:xfrm>
              <a:off x="186" y="1410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02" name="直接连接符 31826"/>
            <p:cNvSpPr/>
            <p:nvPr/>
          </p:nvSpPr>
          <p:spPr>
            <a:xfrm>
              <a:off x="146" y="1466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03" name="直接连接符 31827"/>
            <p:cNvSpPr/>
            <p:nvPr/>
          </p:nvSpPr>
          <p:spPr>
            <a:xfrm>
              <a:off x="173" y="1176"/>
              <a:ext cx="9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30804" name="组合 31828"/>
            <p:cNvGrpSpPr/>
            <p:nvPr/>
          </p:nvGrpSpPr>
          <p:grpSpPr>
            <a:xfrm>
              <a:off x="71" y="0"/>
              <a:ext cx="1091" cy="1582"/>
              <a:chOff x="0" y="0"/>
              <a:chExt cx="1091" cy="1582"/>
            </a:xfrm>
          </p:grpSpPr>
          <p:grpSp>
            <p:nvGrpSpPr>
              <p:cNvPr id="30805" name="组合 31829"/>
              <p:cNvGrpSpPr/>
              <p:nvPr/>
            </p:nvGrpSpPr>
            <p:grpSpPr>
              <a:xfrm>
                <a:off x="0" y="0"/>
                <a:ext cx="575" cy="1582"/>
                <a:chOff x="0" y="0"/>
                <a:chExt cx="575" cy="1582"/>
              </a:xfrm>
            </p:grpSpPr>
            <p:grpSp>
              <p:nvGrpSpPr>
                <p:cNvPr id="30806" name="组合 31830"/>
                <p:cNvGrpSpPr/>
                <p:nvPr/>
              </p:nvGrpSpPr>
              <p:grpSpPr>
                <a:xfrm>
                  <a:off x="24" y="278"/>
                  <a:ext cx="74" cy="522"/>
                  <a:chOff x="0" y="0"/>
                  <a:chExt cx="74" cy="516"/>
                </a:xfrm>
              </p:grpSpPr>
              <p:sp>
                <p:nvSpPr>
                  <p:cNvPr id="30807" name="直接连接符 31831"/>
                  <p:cNvSpPr/>
                  <p:nvPr/>
                </p:nvSpPr>
                <p:spPr>
                  <a:xfrm flipH="1">
                    <a:off x="4" y="0"/>
                    <a:ext cx="7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08" name="直接连接符 31832"/>
                  <p:cNvSpPr/>
                  <p:nvPr/>
                </p:nvSpPr>
                <p:spPr>
                  <a:xfrm>
                    <a:off x="36" y="2"/>
                    <a:ext cx="0" cy="51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09" name="直接连接符 31833"/>
                  <p:cNvSpPr/>
                  <p:nvPr/>
                </p:nvSpPr>
                <p:spPr>
                  <a:xfrm>
                    <a:off x="0" y="510"/>
                    <a:ext cx="6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0810" name="任意多边形 31834"/>
                <p:cNvSpPr/>
                <p:nvPr/>
              </p:nvSpPr>
              <p:spPr>
                <a:xfrm>
                  <a:off x="0" y="842"/>
                  <a:ext cx="546" cy="740"/>
                </a:xfrm>
                <a:custGeom>
                  <a:avLst/>
                  <a:gdLst/>
                  <a:ahLst/>
                  <a:cxnLst/>
                  <a:pathLst>
                    <a:path w="546" h="740">
                      <a:moveTo>
                        <a:pt x="14" y="0"/>
                      </a:moveTo>
                      <a:lnTo>
                        <a:pt x="98" y="0"/>
                      </a:lnTo>
                      <a:lnTo>
                        <a:pt x="56" y="0"/>
                      </a:lnTo>
                      <a:lnTo>
                        <a:pt x="56" y="658"/>
                      </a:lnTo>
                      <a:lnTo>
                        <a:pt x="50" y="694"/>
                      </a:lnTo>
                      <a:lnTo>
                        <a:pt x="36" y="712"/>
                      </a:lnTo>
                      <a:lnTo>
                        <a:pt x="0" y="740"/>
                      </a:lnTo>
                      <a:lnTo>
                        <a:pt x="26" y="720"/>
                      </a:lnTo>
                      <a:lnTo>
                        <a:pt x="46" y="700"/>
                      </a:lnTo>
                      <a:lnTo>
                        <a:pt x="56" y="670"/>
                      </a:lnTo>
                      <a:lnTo>
                        <a:pt x="546" y="67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0811" name="组合 31835"/>
                <p:cNvGrpSpPr/>
                <p:nvPr/>
              </p:nvGrpSpPr>
              <p:grpSpPr>
                <a:xfrm>
                  <a:off x="24" y="0"/>
                  <a:ext cx="551" cy="208"/>
                  <a:chOff x="0" y="0"/>
                  <a:chExt cx="551" cy="208"/>
                </a:xfrm>
              </p:grpSpPr>
              <p:sp>
                <p:nvSpPr>
                  <p:cNvPr id="30812" name="直接连接符 31836"/>
                  <p:cNvSpPr/>
                  <p:nvPr/>
                </p:nvSpPr>
                <p:spPr>
                  <a:xfrm flipH="1">
                    <a:off x="0" y="206"/>
                    <a:ext cx="7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13" name="任意多边形 31837"/>
                  <p:cNvSpPr/>
                  <p:nvPr/>
                </p:nvSpPr>
                <p:spPr>
                  <a:xfrm>
                    <a:off x="35" y="0"/>
                    <a:ext cx="516" cy="208"/>
                  </a:xfrm>
                  <a:custGeom>
                    <a:avLst/>
                    <a:gdLst/>
                    <a:ahLst/>
                    <a:cxnLst/>
                    <a:pathLst>
                      <a:path w="516" h="208">
                        <a:moveTo>
                          <a:pt x="0" y="208"/>
                        </a:moveTo>
                        <a:lnTo>
                          <a:pt x="1" y="38"/>
                        </a:lnTo>
                        <a:lnTo>
                          <a:pt x="13" y="18"/>
                        </a:lnTo>
                        <a:lnTo>
                          <a:pt x="37" y="0"/>
                        </a:lnTo>
                        <a:lnTo>
                          <a:pt x="516" y="0"/>
                        </a:lnTo>
                        <a:lnTo>
                          <a:pt x="464" y="0"/>
                        </a:lnTo>
                        <a:lnTo>
                          <a:pt x="39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814" name="组合 31838"/>
              <p:cNvGrpSpPr/>
              <p:nvPr/>
            </p:nvGrpSpPr>
            <p:grpSpPr>
              <a:xfrm flipH="1">
                <a:off x="516" y="0"/>
                <a:ext cx="575" cy="1582"/>
                <a:chOff x="0" y="0"/>
                <a:chExt cx="575" cy="1582"/>
              </a:xfrm>
            </p:grpSpPr>
            <p:grpSp>
              <p:nvGrpSpPr>
                <p:cNvPr id="30815" name="组合 31839"/>
                <p:cNvGrpSpPr/>
                <p:nvPr/>
              </p:nvGrpSpPr>
              <p:grpSpPr>
                <a:xfrm>
                  <a:off x="24" y="278"/>
                  <a:ext cx="74" cy="522"/>
                  <a:chOff x="0" y="0"/>
                  <a:chExt cx="74" cy="516"/>
                </a:xfrm>
              </p:grpSpPr>
              <p:sp>
                <p:nvSpPr>
                  <p:cNvPr id="30816" name="直接连接符 31840"/>
                  <p:cNvSpPr/>
                  <p:nvPr/>
                </p:nvSpPr>
                <p:spPr>
                  <a:xfrm flipH="1">
                    <a:off x="4" y="0"/>
                    <a:ext cx="7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17" name="直接连接符 31841"/>
                  <p:cNvSpPr/>
                  <p:nvPr/>
                </p:nvSpPr>
                <p:spPr>
                  <a:xfrm>
                    <a:off x="36" y="2"/>
                    <a:ext cx="0" cy="51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18" name="直接连接符 31842"/>
                  <p:cNvSpPr/>
                  <p:nvPr/>
                </p:nvSpPr>
                <p:spPr>
                  <a:xfrm>
                    <a:off x="0" y="510"/>
                    <a:ext cx="6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0819" name="任意多边形 31843"/>
                <p:cNvSpPr/>
                <p:nvPr/>
              </p:nvSpPr>
              <p:spPr>
                <a:xfrm>
                  <a:off x="0" y="842"/>
                  <a:ext cx="546" cy="740"/>
                </a:xfrm>
                <a:custGeom>
                  <a:avLst/>
                  <a:gdLst/>
                  <a:ahLst/>
                  <a:cxnLst/>
                  <a:pathLst>
                    <a:path w="546" h="740">
                      <a:moveTo>
                        <a:pt x="14" y="0"/>
                      </a:moveTo>
                      <a:lnTo>
                        <a:pt x="98" y="0"/>
                      </a:lnTo>
                      <a:lnTo>
                        <a:pt x="56" y="0"/>
                      </a:lnTo>
                      <a:lnTo>
                        <a:pt x="56" y="658"/>
                      </a:lnTo>
                      <a:lnTo>
                        <a:pt x="50" y="694"/>
                      </a:lnTo>
                      <a:lnTo>
                        <a:pt x="36" y="712"/>
                      </a:lnTo>
                      <a:lnTo>
                        <a:pt x="0" y="740"/>
                      </a:lnTo>
                      <a:lnTo>
                        <a:pt x="26" y="720"/>
                      </a:lnTo>
                      <a:lnTo>
                        <a:pt x="46" y="700"/>
                      </a:lnTo>
                      <a:lnTo>
                        <a:pt x="56" y="670"/>
                      </a:lnTo>
                      <a:lnTo>
                        <a:pt x="546" y="67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0820" name="组合 31844"/>
                <p:cNvGrpSpPr/>
                <p:nvPr/>
              </p:nvGrpSpPr>
              <p:grpSpPr>
                <a:xfrm>
                  <a:off x="24" y="0"/>
                  <a:ext cx="551" cy="208"/>
                  <a:chOff x="0" y="0"/>
                  <a:chExt cx="551" cy="208"/>
                </a:xfrm>
              </p:grpSpPr>
              <p:sp>
                <p:nvSpPr>
                  <p:cNvPr id="30821" name="直接连接符 31845"/>
                  <p:cNvSpPr/>
                  <p:nvPr/>
                </p:nvSpPr>
                <p:spPr>
                  <a:xfrm flipH="1">
                    <a:off x="0" y="206"/>
                    <a:ext cx="7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22" name="任意多边形 31846"/>
                  <p:cNvSpPr/>
                  <p:nvPr/>
                </p:nvSpPr>
                <p:spPr>
                  <a:xfrm>
                    <a:off x="35" y="0"/>
                    <a:ext cx="516" cy="208"/>
                  </a:xfrm>
                  <a:custGeom>
                    <a:avLst/>
                    <a:gdLst/>
                    <a:ahLst/>
                    <a:cxnLst/>
                    <a:pathLst>
                      <a:path w="516" h="208">
                        <a:moveTo>
                          <a:pt x="0" y="208"/>
                        </a:moveTo>
                        <a:lnTo>
                          <a:pt x="1" y="38"/>
                        </a:lnTo>
                        <a:lnTo>
                          <a:pt x="13" y="18"/>
                        </a:lnTo>
                        <a:lnTo>
                          <a:pt x="37" y="0"/>
                        </a:lnTo>
                        <a:lnTo>
                          <a:pt x="516" y="0"/>
                        </a:lnTo>
                        <a:lnTo>
                          <a:pt x="464" y="0"/>
                        </a:lnTo>
                        <a:lnTo>
                          <a:pt x="39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1848" name="组合 31847"/>
          <p:cNvGrpSpPr/>
          <p:nvPr/>
        </p:nvGrpSpPr>
        <p:grpSpPr>
          <a:xfrm>
            <a:off x="6915150" y="3794125"/>
            <a:ext cx="330200" cy="663575"/>
            <a:chOff x="0" y="0"/>
            <a:chExt cx="208" cy="418"/>
          </a:xfrm>
        </p:grpSpPr>
        <p:grpSp>
          <p:nvGrpSpPr>
            <p:cNvPr id="30824" name="组合 31848"/>
            <p:cNvGrpSpPr/>
            <p:nvPr/>
          </p:nvGrpSpPr>
          <p:grpSpPr>
            <a:xfrm>
              <a:off x="0" y="206"/>
              <a:ext cx="208" cy="212"/>
              <a:chOff x="0" y="0"/>
              <a:chExt cx="208" cy="212"/>
            </a:xfrm>
          </p:grpSpPr>
          <p:sp>
            <p:nvSpPr>
              <p:cNvPr id="30825" name="直接连接符 31849"/>
              <p:cNvSpPr/>
              <p:nvPr/>
            </p:nvSpPr>
            <p:spPr>
              <a:xfrm>
                <a:off x="100" y="12"/>
                <a:ext cx="0" cy="200"/>
              </a:xfrm>
              <a:prstGeom prst="line">
                <a:avLst/>
              </a:prstGeom>
              <a:ln w="1905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26" name="直接连接符 31850"/>
              <p:cNvSpPr/>
              <p:nvPr/>
            </p:nvSpPr>
            <p:spPr>
              <a:xfrm flipH="1">
                <a:off x="0" y="0"/>
                <a:ext cx="76" cy="205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27" name="直接连接符 31851"/>
              <p:cNvSpPr/>
              <p:nvPr/>
            </p:nvSpPr>
            <p:spPr>
              <a:xfrm>
                <a:off x="120" y="16"/>
                <a:ext cx="88" cy="192"/>
              </a:xfrm>
              <a:prstGeom prst="line">
                <a:avLst/>
              </a:prstGeom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828" name="直接连接符 31852"/>
            <p:cNvSpPr/>
            <p:nvPr/>
          </p:nvSpPr>
          <p:spPr>
            <a:xfrm flipV="1">
              <a:off x="100" y="0"/>
              <a:ext cx="0" cy="17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854" name="矩形 31853"/>
          <p:cNvSpPr/>
          <p:nvPr/>
        </p:nvSpPr>
        <p:spPr>
          <a:xfrm>
            <a:off x="425450" y="2533333"/>
            <a:ext cx="5627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当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v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&gt; 4 m/s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时，采用蜗杆在上的结构。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31855" name="组合 31854"/>
          <p:cNvGrpSpPr/>
          <p:nvPr/>
        </p:nvGrpSpPr>
        <p:grpSpPr>
          <a:xfrm>
            <a:off x="2667000" y="5521325"/>
            <a:ext cx="395288" cy="595313"/>
            <a:chOff x="0" y="0"/>
            <a:chExt cx="249" cy="375"/>
          </a:xfrm>
        </p:grpSpPr>
        <p:sp>
          <p:nvSpPr>
            <p:cNvPr id="30831" name="直接连接符 31855"/>
            <p:cNvSpPr/>
            <p:nvPr/>
          </p:nvSpPr>
          <p:spPr>
            <a:xfrm>
              <a:off x="3" y="174"/>
              <a:ext cx="246" cy="0"/>
            </a:xfrm>
            <a:prstGeom prst="line">
              <a:avLst/>
            </a:prstGe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32" name="直接连接符 31856"/>
            <p:cNvSpPr/>
            <p:nvPr/>
          </p:nvSpPr>
          <p:spPr>
            <a:xfrm>
              <a:off x="0" y="210"/>
              <a:ext cx="246" cy="0"/>
            </a:xfrm>
            <a:prstGeom prst="line">
              <a:avLst/>
            </a:prstGe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33" name="直接连接符 31857"/>
            <p:cNvSpPr/>
            <p:nvPr/>
          </p:nvSpPr>
          <p:spPr>
            <a:xfrm>
              <a:off x="183" y="0"/>
              <a:ext cx="0" cy="171"/>
            </a:xfrm>
            <a:prstGeom prst="line">
              <a:avLst/>
            </a:prstGe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34" name="直接连接符 31858"/>
            <p:cNvSpPr/>
            <p:nvPr/>
          </p:nvSpPr>
          <p:spPr>
            <a:xfrm flipV="1">
              <a:off x="186" y="204"/>
              <a:ext cx="0" cy="171"/>
            </a:xfrm>
            <a:prstGeom prst="line">
              <a:avLst/>
            </a:prstGe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65" name="文本框 6189"/>
          <p:cNvSpPr txBox="1"/>
          <p:nvPr/>
        </p:nvSpPr>
        <p:spPr>
          <a:xfrm>
            <a:off x="2078355" y="97790"/>
            <a:ext cx="535305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蜗杆传动的效率润滑及热平衡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/>
      <p:bldP spid="31748" grpId="0"/>
      <p:bldP spid="318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对象 5121"/>
          <p:cNvGraphicFramePr>
            <a:graphicFrameLocks noChangeAspect="1"/>
          </p:cNvGraphicFramePr>
          <p:nvPr/>
        </p:nvGraphicFramePr>
        <p:xfrm>
          <a:off x="1349375" y="5674360"/>
          <a:ext cx="31464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590800" imgH="914400" progId="PBrush">
                  <p:embed/>
                </p:oleObj>
              </mc:Choice>
              <mc:Fallback>
                <p:oleObj name="" r:id="rId1" imgW="2590800" imgH="91440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9375" y="5674360"/>
                        <a:ext cx="3146425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文本框 5123"/>
          <p:cNvSpPr txBox="1"/>
          <p:nvPr/>
        </p:nvSpPr>
        <p:spPr>
          <a:xfrm>
            <a:off x="95250" y="861060"/>
            <a:ext cx="8366125" cy="7302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作用：  用于传递交错轴之间的回转运动和动力。</a:t>
            </a:r>
            <a:endParaRPr lang="zh-CN" altLang="en-US" b="1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           蜗杆主动、蜗轮从动。</a:t>
            </a:r>
            <a:endParaRPr lang="zh-CN" altLang="en-US" b="1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125" name="矩形 5124"/>
          <p:cNvSpPr/>
          <p:nvPr/>
        </p:nvSpPr>
        <p:spPr>
          <a:xfrm>
            <a:off x="4565650" y="1202373"/>
            <a:ext cx="16144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∑</a:t>
            </a: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90°</a:t>
            </a:r>
            <a:endParaRPr lang="en-US" altLang="zh-CN" sz="2800" b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6" name="文本框 5125"/>
          <p:cNvSpPr txBox="1"/>
          <p:nvPr/>
        </p:nvSpPr>
        <p:spPr>
          <a:xfrm>
            <a:off x="0" y="1681798"/>
            <a:ext cx="8820150" cy="10048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形成：若单个斜齿轮的齿数很少（如</a:t>
            </a:r>
            <a:r>
              <a:rPr lang="en-US" altLang="zh-CN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z</a:t>
            </a:r>
            <a:r>
              <a:rPr lang="en-US" altLang="zh-CN" b="1" baseline="-2500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=1</a:t>
            </a:r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）而且</a:t>
            </a:r>
            <a:r>
              <a:rPr lang="en-US" altLang="zh-CN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β</a:t>
            </a:r>
            <a:r>
              <a:rPr lang="en-US" altLang="zh-CN" b="1" baseline="-2500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很大时， 　　　　　　　　　    </a:t>
            </a:r>
            <a:endParaRPr lang="zh-CN" altLang="en-US" b="1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         轮齿在圆柱体上构成多圈完整的螺旋。</a:t>
            </a:r>
            <a:endParaRPr lang="zh-CN" altLang="en-US" b="1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127" name="任意多边形 5126"/>
          <p:cNvSpPr/>
          <p:nvPr/>
        </p:nvSpPr>
        <p:spPr>
          <a:xfrm>
            <a:off x="4483100" y="5352098"/>
            <a:ext cx="588963" cy="684212"/>
          </a:xfrm>
          <a:custGeom>
            <a:avLst/>
            <a:gdLst/>
            <a:ahLst/>
            <a:cxnLst/>
            <a:pathLst>
              <a:path w="371" h="371">
                <a:moveTo>
                  <a:pt x="0" y="0"/>
                </a:moveTo>
                <a:cubicBezTo>
                  <a:pt x="40" y="8"/>
                  <a:pt x="81" y="16"/>
                  <a:pt x="116" y="32"/>
                </a:cubicBezTo>
                <a:cubicBezTo>
                  <a:pt x="151" y="48"/>
                  <a:pt x="182" y="70"/>
                  <a:pt x="212" y="99"/>
                </a:cubicBezTo>
                <a:cubicBezTo>
                  <a:pt x="242" y="128"/>
                  <a:pt x="274" y="168"/>
                  <a:pt x="298" y="208"/>
                </a:cubicBezTo>
                <a:cubicBezTo>
                  <a:pt x="322" y="248"/>
                  <a:pt x="347" y="312"/>
                  <a:pt x="359" y="339"/>
                </a:cubicBezTo>
                <a:cubicBezTo>
                  <a:pt x="371" y="366"/>
                  <a:pt x="369" y="368"/>
                  <a:pt x="368" y="371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8" name="任意多边形 5127"/>
          <p:cNvSpPr/>
          <p:nvPr/>
        </p:nvSpPr>
        <p:spPr>
          <a:xfrm>
            <a:off x="4878388" y="5983923"/>
            <a:ext cx="254000" cy="660400"/>
          </a:xfrm>
          <a:custGeom>
            <a:avLst/>
            <a:gdLst/>
            <a:ahLst/>
            <a:cxnLst/>
            <a:pathLst>
              <a:path w="160" h="358">
                <a:moveTo>
                  <a:pt x="144" y="0"/>
                </a:moveTo>
                <a:cubicBezTo>
                  <a:pt x="146" y="12"/>
                  <a:pt x="148" y="24"/>
                  <a:pt x="151" y="44"/>
                </a:cubicBezTo>
                <a:cubicBezTo>
                  <a:pt x="154" y="64"/>
                  <a:pt x="160" y="93"/>
                  <a:pt x="160" y="118"/>
                </a:cubicBezTo>
                <a:cubicBezTo>
                  <a:pt x="160" y="143"/>
                  <a:pt x="158" y="171"/>
                  <a:pt x="154" y="195"/>
                </a:cubicBezTo>
                <a:cubicBezTo>
                  <a:pt x="150" y="219"/>
                  <a:pt x="146" y="241"/>
                  <a:pt x="138" y="262"/>
                </a:cubicBezTo>
                <a:cubicBezTo>
                  <a:pt x="130" y="283"/>
                  <a:pt x="121" y="308"/>
                  <a:pt x="106" y="323"/>
                </a:cubicBezTo>
                <a:cubicBezTo>
                  <a:pt x="91" y="338"/>
                  <a:pt x="62" y="346"/>
                  <a:pt x="48" y="352"/>
                </a:cubicBezTo>
                <a:cubicBezTo>
                  <a:pt x="34" y="358"/>
                  <a:pt x="27" y="358"/>
                  <a:pt x="19" y="358"/>
                </a:cubicBezTo>
                <a:cubicBezTo>
                  <a:pt x="11" y="358"/>
                  <a:pt x="4" y="355"/>
                  <a:pt x="0" y="352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9" name="任意多边形 5128"/>
          <p:cNvSpPr/>
          <p:nvPr/>
        </p:nvSpPr>
        <p:spPr>
          <a:xfrm>
            <a:off x="5838825" y="5988685"/>
            <a:ext cx="254000" cy="661988"/>
          </a:xfrm>
          <a:custGeom>
            <a:avLst/>
            <a:gdLst/>
            <a:ahLst/>
            <a:cxnLst/>
            <a:pathLst>
              <a:path w="160" h="358">
                <a:moveTo>
                  <a:pt x="144" y="0"/>
                </a:moveTo>
                <a:cubicBezTo>
                  <a:pt x="146" y="12"/>
                  <a:pt x="148" y="24"/>
                  <a:pt x="151" y="44"/>
                </a:cubicBezTo>
                <a:cubicBezTo>
                  <a:pt x="154" y="64"/>
                  <a:pt x="160" y="93"/>
                  <a:pt x="160" y="118"/>
                </a:cubicBezTo>
                <a:cubicBezTo>
                  <a:pt x="160" y="143"/>
                  <a:pt x="158" y="171"/>
                  <a:pt x="154" y="195"/>
                </a:cubicBezTo>
                <a:cubicBezTo>
                  <a:pt x="150" y="219"/>
                  <a:pt x="146" y="241"/>
                  <a:pt x="138" y="262"/>
                </a:cubicBezTo>
                <a:cubicBezTo>
                  <a:pt x="130" y="283"/>
                  <a:pt x="121" y="308"/>
                  <a:pt x="106" y="323"/>
                </a:cubicBezTo>
                <a:cubicBezTo>
                  <a:pt x="91" y="338"/>
                  <a:pt x="62" y="346"/>
                  <a:pt x="48" y="352"/>
                </a:cubicBezTo>
                <a:cubicBezTo>
                  <a:pt x="34" y="358"/>
                  <a:pt x="27" y="358"/>
                  <a:pt x="19" y="358"/>
                </a:cubicBezTo>
                <a:cubicBezTo>
                  <a:pt x="11" y="358"/>
                  <a:pt x="4" y="355"/>
                  <a:pt x="0" y="352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0" name="任意多边形 5129"/>
          <p:cNvSpPr/>
          <p:nvPr/>
        </p:nvSpPr>
        <p:spPr>
          <a:xfrm>
            <a:off x="6559550" y="5391785"/>
            <a:ext cx="431800" cy="646113"/>
          </a:xfrm>
          <a:custGeom>
            <a:avLst/>
            <a:gdLst/>
            <a:ahLst/>
            <a:cxnLst/>
            <a:pathLst>
              <a:path w="272" h="350">
                <a:moveTo>
                  <a:pt x="13" y="12"/>
                </a:moveTo>
                <a:cubicBezTo>
                  <a:pt x="14" y="12"/>
                  <a:pt x="0" y="0"/>
                  <a:pt x="17" y="11"/>
                </a:cubicBezTo>
                <a:cubicBezTo>
                  <a:pt x="34" y="22"/>
                  <a:pt x="83" y="49"/>
                  <a:pt x="113" y="78"/>
                </a:cubicBezTo>
                <a:cubicBezTo>
                  <a:pt x="143" y="107"/>
                  <a:pt x="175" y="147"/>
                  <a:pt x="199" y="187"/>
                </a:cubicBezTo>
                <a:cubicBezTo>
                  <a:pt x="223" y="227"/>
                  <a:pt x="248" y="291"/>
                  <a:pt x="260" y="318"/>
                </a:cubicBezTo>
                <a:cubicBezTo>
                  <a:pt x="272" y="345"/>
                  <a:pt x="270" y="347"/>
                  <a:pt x="269" y="350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1" name="任意多边形 5130"/>
          <p:cNvSpPr/>
          <p:nvPr/>
        </p:nvSpPr>
        <p:spPr>
          <a:xfrm>
            <a:off x="6748463" y="5991860"/>
            <a:ext cx="254000" cy="660400"/>
          </a:xfrm>
          <a:custGeom>
            <a:avLst/>
            <a:gdLst/>
            <a:ahLst/>
            <a:cxnLst/>
            <a:pathLst>
              <a:path w="160" h="358">
                <a:moveTo>
                  <a:pt x="144" y="0"/>
                </a:moveTo>
                <a:cubicBezTo>
                  <a:pt x="146" y="12"/>
                  <a:pt x="148" y="24"/>
                  <a:pt x="151" y="44"/>
                </a:cubicBezTo>
                <a:cubicBezTo>
                  <a:pt x="154" y="64"/>
                  <a:pt x="160" y="93"/>
                  <a:pt x="160" y="118"/>
                </a:cubicBezTo>
                <a:cubicBezTo>
                  <a:pt x="160" y="143"/>
                  <a:pt x="158" y="171"/>
                  <a:pt x="154" y="195"/>
                </a:cubicBezTo>
                <a:cubicBezTo>
                  <a:pt x="150" y="219"/>
                  <a:pt x="146" y="241"/>
                  <a:pt x="138" y="262"/>
                </a:cubicBezTo>
                <a:cubicBezTo>
                  <a:pt x="130" y="283"/>
                  <a:pt x="121" y="308"/>
                  <a:pt x="106" y="323"/>
                </a:cubicBezTo>
                <a:cubicBezTo>
                  <a:pt x="91" y="338"/>
                  <a:pt x="62" y="346"/>
                  <a:pt x="48" y="352"/>
                </a:cubicBezTo>
                <a:cubicBezTo>
                  <a:pt x="34" y="358"/>
                  <a:pt x="27" y="358"/>
                  <a:pt x="19" y="358"/>
                </a:cubicBezTo>
                <a:cubicBezTo>
                  <a:pt x="11" y="358"/>
                  <a:pt x="4" y="355"/>
                  <a:pt x="0" y="352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2" name="任意多边形 5131"/>
          <p:cNvSpPr/>
          <p:nvPr/>
        </p:nvSpPr>
        <p:spPr>
          <a:xfrm>
            <a:off x="4786313" y="5339398"/>
            <a:ext cx="869950" cy="1289050"/>
          </a:xfrm>
          <a:custGeom>
            <a:avLst/>
            <a:gdLst/>
            <a:ahLst/>
            <a:cxnLst/>
            <a:pathLst>
              <a:path w="548" h="700">
                <a:moveTo>
                  <a:pt x="58" y="700"/>
                </a:moveTo>
                <a:cubicBezTo>
                  <a:pt x="50" y="690"/>
                  <a:pt x="42" y="681"/>
                  <a:pt x="33" y="658"/>
                </a:cubicBezTo>
                <a:cubicBezTo>
                  <a:pt x="24" y="635"/>
                  <a:pt x="8" y="596"/>
                  <a:pt x="4" y="562"/>
                </a:cubicBezTo>
                <a:cubicBezTo>
                  <a:pt x="0" y="528"/>
                  <a:pt x="2" y="492"/>
                  <a:pt x="7" y="453"/>
                </a:cubicBezTo>
                <a:cubicBezTo>
                  <a:pt x="12" y="414"/>
                  <a:pt x="26" y="365"/>
                  <a:pt x="36" y="329"/>
                </a:cubicBezTo>
                <a:cubicBezTo>
                  <a:pt x="46" y="293"/>
                  <a:pt x="48" y="274"/>
                  <a:pt x="68" y="239"/>
                </a:cubicBezTo>
                <a:cubicBezTo>
                  <a:pt x="88" y="204"/>
                  <a:pt x="112" y="154"/>
                  <a:pt x="154" y="117"/>
                </a:cubicBezTo>
                <a:cubicBezTo>
                  <a:pt x="196" y="80"/>
                  <a:pt x="266" y="36"/>
                  <a:pt x="318" y="18"/>
                </a:cubicBezTo>
                <a:cubicBezTo>
                  <a:pt x="370" y="0"/>
                  <a:pt x="427" y="6"/>
                  <a:pt x="465" y="9"/>
                </a:cubicBezTo>
                <a:cubicBezTo>
                  <a:pt x="503" y="12"/>
                  <a:pt x="525" y="23"/>
                  <a:pt x="548" y="34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3" name="任意多边形 5132"/>
          <p:cNvSpPr/>
          <p:nvPr/>
        </p:nvSpPr>
        <p:spPr>
          <a:xfrm>
            <a:off x="5487988" y="5342573"/>
            <a:ext cx="588962" cy="684212"/>
          </a:xfrm>
          <a:custGeom>
            <a:avLst/>
            <a:gdLst/>
            <a:ahLst/>
            <a:cxnLst/>
            <a:pathLst>
              <a:path w="371" h="371">
                <a:moveTo>
                  <a:pt x="0" y="0"/>
                </a:moveTo>
                <a:cubicBezTo>
                  <a:pt x="40" y="8"/>
                  <a:pt x="81" y="16"/>
                  <a:pt x="116" y="32"/>
                </a:cubicBezTo>
                <a:cubicBezTo>
                  <a:pt x="151" y="48"/>
                  <a:pt x="182" y="70"/>
                  <a:pt x="212" y="99"/>
                </a:cubicBezTo>
                <a:cubicBezTo>
                  <a:pt x="242" y="128"/>
                  <a:pt x="274" y="168"/>
                  <a:pt x="298" y="208"/>
                </a:cubicBezTo>
                <a:cubicBezTo>
                  <a:pt x="322" y="248"/>
                  <a:pt x="347" y="312"/>
                  <a:pt x="359" y="339"/>
                </a:cubicBezTo>
                <a:cubicBezTo>
                  <a:pt x="371" y="366"/>
                  <a:pt x="369" y="368"/>
                  <a:pt x="368" y="371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4" name="任意多边形 5133"/>
          <p:cNvSpPr/>
          <p:nvPr/>
        </p:nvSpPr>
        <p:spPr>
          <a:xfrm>
            <a:off x="5751513" y="5367973"/>
            <a:ext cx="869950" cy="1290637"/>
          </a:xfrm>
          <a:custGeom>
            <a:avLst/>
            <a:gdLst/>
            <a:ahLst/>
            <a:cxnLst/>
            <a:pathLst>
              <a:path w="548" h="700">
                <a:moveTo>
                  <a:pt x="58" y="700"/>
                </a:moveTo>
                <a:cubicBezTo>
                  <a:pt x="50" y="690"/>
                  <a:pt x="42" y="681"/>
                  <a:pt x="33" y="658"/>
                </a:cubicBezTo>
                <a:cubicBezTo>
                  <a:pt x="24" y="635"/>
                  <a:pt x="8" y="596"/>
                  <a:pt x="4" y="562"/>
                </a:cubicBezTo>
                <a:cubicBezTo>
                  <a:pt x="0" y="528"/>
                  <a:pt x="2" y="492"/>
                  <a:pt x="7" y="453"/>
                </a:cubicBezTo>
                <a:cubicBezTo>
                  <a:pt x="12" y="414"/>
                  <a:pt x="26" y="365"/>
                  <a:pt x="36" y="329"/>
                </a:cubicBezTo>
                <a:cubicBezTo>
                  <a:pt x="46" y="293"/>
                  <a:pt x="48" y="274"/>
                  <a:pt x="68" y="239"/>
                </a:cubicBezTo>
                <a:cubicBezTo>
                  <a:pt x="88" y="204"/>
                  <a:pt x="112" y="154"/>
                  <a:pt x="154" y="117"/>
                </a:cubicBezTo>
                <a:cubicBezTo>
                  <a:pt x="196" y="80"/>
                  <a:pt x="266" y="36"/>
                  <a:pt x="318" y="18"/>
                </a:cubicBezTo>
                <a:cubicBezTo>
                  <a:pt x="370" y="0"/>
                  <a:pt x="427" y="6"/>
                  <a:pt x="465" y="9"/>
                </a:cubicBezTo>
                <a:cubicBezTo>
                  <a:pt x="503" y="12"/>
                  <a:pt x="525" y="23"/>
                  <a:pt x="548" y="34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135" name="组合 5134"/>
          <p:cNvGrpSpPr/>
          <p:nvPr/>
        </p:nvGrpSpPr>
        <p:grpSpPr>
          <a:xfrm>
            <a:off x="3848100" y="5236210"/>
            <a:ext cx="3663950" cy="1555750"/>
            <a:chOff x="0" y="0"/>
            <a:chExt cx="2308" cy="980"/>
          </a:xfrm>
        </p:grpSpPr>
        <p:sp>
          <p:nvSpPr>
            <p:cNvPr id="4111" name="椭圆 5135"/>
            <p:cNvSpPr/>
            <p:nvPr/>
          </p:nvSpPr>
          <p:spPr>
            <a:xfrm>
              <a:off x="92" y="56"/>
              <a:ext cx="512" cy="832"/>
            </a:xfrm>
            <a:prstGeom prst="ellipse">
              <a:avLst/>
            </a:prstGeom>
            <a:noFill/>
            <a:ln w="28575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2" name="直接连接符 5136"/>
            <p:cNvSpPr/>
            <p:nvPr/>
          </p:nvSpPr>
          <p:spPr>
            <a:xfrm>
              <a:off x="348" y="0"/>
              <a:ext cx="0" cy="980"/>
            </a:xfrm>
            <a:prstGeom prst="line">
              <a:avLst/>
            </a:prstGeom>
            <a:ln w="12700" cap="flat" cmpd="sng">
              <a:solidFill>
                <a:srgbClr val="CC6600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3" name="直接连接符 5137"/>
            <p:cNvSpPr/>
            <p:nvPr/>
          </p:nvSpPr>
          <p:spPr>
            <a:xfrm flipH="1" flipV="1">
              <a:off x="140" y="60"/>
              <a:ext cx="432" cy="840"/>
            </a:xfrm>
            <a:prstGeom prst="line">
              <a:avLst/>
            </a:prstGeom>
            <a:ln w="12700" cap="flat" cmpd="sng">
              <a:solidFill>
                <a:srgbClr val="CC6600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4" name="直接连接符 5138"/>
            <p:cNvSpPr/>
            <p:nvPr/>
          </p:nvSpPr>
          <p:spPr>
            <a:xfrm>
              <a:off x="0" y="472"/>
              <a:ext cx="2308" cy="0"/>
            </a:xfrm>
            <a:prstGeom prst="line">
              <a:avLst/>
            </a:prstGeom>
            <a:ln w="12700" cap="flat" cmpd="sng">
              <a:solidFill>
                <a:srgbClr val="CC6600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5" name="椭圆 5139"/>
            <p:cNvSpPr/>
            <p:nvPr/>
          </p:nvSpPr>
          <p:spPr>
            <a:xfrm>
              <a:off x="1616" y="56"/>
              <a:ext cx="512" cy="832"/>
            </a:xfrm>
            <a:prstGeom prst="ellipse">
              <a:avLst/>
            </a:prstGeom>
            <a:noFill/>
            <a:ln w="28575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6" name="直接连接符 5140"/>
            <p:cNvSpPr/>
            <p:nvPr/>
          </p:nvSpPr>
          <p:spPr>
            <a:xfrm>
              <a:off x="344" y="892"/>
              <a:ext cx="1488" cy="0"/>
            </a:xfrm>
            <a:prstGeom prst="line">
              <a:avLst/>
            </a:prstGeom>
            <a:ln w="28575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7" name="直接连接符 5141"/>
            <p:cNvSpPr/>
            <p:nvPr/>
          </p:nvSpPr>
          <p:spPr>
            <a:xfrm>
              <a:off x="348" y="56"/>
              <a:ext cx="1532" cy="0"/>
            </a:xfrm>
            <a:prstGeom prst="line">
              <a:avLst/>
            </a:prstGeom>
            <a:ln w="28575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18" name="任意多边形 5142"/>
            <p:cNvSpPr/>
            <p:nvPr/>
          </p:nvSpPr>
          <p:spPr>
            <a:xfrm>
              <a:off x="1617" y="67"/>
              <a:ext cx="201" cy="810"/>
            </a:xfrm>
            <a:custGeom>
              <a:avLst/>
              <a:gdLst/>
              <a:ahLst/>
              <a:cxnLst/>
              <a:pathLst>
                <a:path w="201" h="816">
                  <a:moveTo>
                    <a:pt x="198" y="0"/>
                  </a:moveTo>
                  <a:cubicBezTo>
                    <a:pt x="176" y="9"/>
                    <a:pt x="155" y="18"/>
                    <a:pt x="135" y="36"/>
                  </a:cubicBezTo>
                  <a:cubicBezTo>
                    <a:pt x="115" y="54"/>
                    <a:pt x="96" y="79"/>
                    <a:pt x="78" y="108"/>
                  </a:cubicBezTo>
                  <a:cubicBezTo>
                    <a:pt x="60" y="137"/>
                    <a:pt x="42" y="170"/>
                    <a:pt x="30" y="210"/>
                  </a:cubicBezTo>
                  <a:cubicBezTo>
                    <a:pt x="18" y="250"/>
                    <a:pt x="10" y="305"/>
                    <a:pt x="6" y="348"/>
                  </a:cubicBezTo>
                  <a:cubicBezTo>
                    <a:pt x="2" y="391"/>
                    <a:pt x="0" y="429"/>
                    <a:pt x="3" y="468"/>
                  </a:cubicBezTo>
                  <a:cubicBezTo>
                    <a:pt x="6" y="507"/>
                    <a:pt x="14" y="547"/>
                    <a:pt x="24" y="582"/>
                  </a:cubicBezTo>
                  <a:cubicBezTo>
                    <a:pt x="34" y="617"/>
                    <a:pt x="47" y="648"/>
                    <a:pt x="63" y="678"/>
                  </a:cubicBezTo>
                  <a:cubicBezTo>
                    <a:pt x="79" y="708"/>
                    <a:pt x="101" y="741"/>
                    <a:pt x="120" y="762"/>
                  </a:cubicBezTo>
                  <a:cubicBezTo>
                    <a:pt x="139" y="783"/>
                    <a:pt x="167" y="795"/>
                    <a:pt x="180" y="804"/>
                  </a:cubicBezTo>
                  <a:cubicBezTo>
                    <a:pt x="193" y="813"/>
                    <a:pt x="197" y="814"/>
                    <a:pt x="201" y="816"/>
                  </a:cubicBezTo>
                </a:path>
              </a:pathLst>
            </a:custGeom>
            <a:noFill/>
            <a:ln w="12700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9" name="矩形 5143"/>
            <p:cNvSpPr/>
            <p:nvPr/>
          </p:nvSpPr>
          <p:spPr>
            <a:xfrm>
              <a:off x="178" y="484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66FF33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rgbClr val="66FF33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20" name="任意多边形 5144"/>
            <p:cNvSpPr/>
            <p:nvPr/>
          </p:nvSpPr>
          <p:spPr>
            <a:xfrm>
              <a:off x="458" y="390"/>
              <a:ext cx="18" cy="272"/>
            </a:xfrm>
            <a:custGeom>
              <a:avLst/>
              <a:gdLst/>
              <a:ahLst/>
              <a:cxnLst/>
              <a:pathLst>
                <a:path w="18" h="272">
                  <a:moveTo>
                    <a:pt x="0" y="0"/>
                  </a:moveTo>
                  <a:lnTo>
                    <a:pt x="18" y="116"/>
                  </a:lnTo>
                  <a:lnTo>
                    <a:pt x="1" y="272"/>
                  </a:lnTo>
                </a:path>
              </a:pathLst>
            </a:custGeom>
            <a:noFill/>
            <a:ln w="12700" cap="flat" cmpd="sng">
              <a:solidFill>
                <a:srgbClr val="CC66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1" name="矩形 5145"/>
            <p:cNvSpPr/>
            <p:nvPr/>
          </p:nvSpPr>
          <p:spPr>
            <a:xfrm>
              <a:off x="328" y="172"/>
              <a:ext cx="25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66FF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r>
                <a:rPr lang="en-US" altLang="zh-CN" b="1" baseline="-25000">
                  <a:solidFill>
                    <a:srgbClr val="66FF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b="1" baseline="-25000">
                <a:solidFill>
                  <a:srgbClr val="66FF33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47" name="矩形 5146"/>
          <p:cNvSpPr/>
          <p:nvPr/>
        </p:nvSpPr>
        <p:spPr>
          <a:xfrm>
            <a:off x="0" y="2691448"/>
            <a:ext cx="40274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所得齿轮称为</a:t>
            </a:r>
            <a:r>
              <a:rPr lang="en-US" altLang="zh-CN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蜗杆。</a:t>
            </a:r>
            <a:endParaRPr lang="zh-CN" altLang="en-US" b="1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148" name="矩形 5147"/>
          <p:cNvSpPr/>
          <p:nvPr/>
        </p:nvSpPr>
        <p:spPr>
          <a:xfrm>
            <a:off x="57150" y="3147060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而啮合件称为</a:t>
            </a:r>
            <a:r>
              <a:rPr lang="en-US" altLang="zh-CN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zh-CN" altLang="en-US" b="1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蜗轮。</a:t>
            </a:r>
            <a:endParaRPr lang="zh-CN" altLang="en-US" b="1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5149" name="组合 5148"/>
          <p:cNvGrpSpPr/>
          <p:nvPr/>
        </p:nvGrpSpPr>
        <p:grpSpPr>
          <a:xfrm>
            <a:off x="3116263" y="4739323"/>
            <a:ext cx="922337" cy="969962"/>
            <a:chOff x="0" y="0"/>
            <a:chExt cx="581" cy="611"/>
          </a:xfrm>
        </p:grpSpPr>
        <p:sp>
          <p:nvSpPr>
            <p:cNvPr id="4125" name="圆角矩形标注 5149"/>
            <p:cNvSpPr/>
            <p:nvPr/>
          </p:nvSpPr>
          <p:spPr>
            <a:xfrm>
              <a:off x="0" y="0"/>
              <a:ext cx="581" cy="336"/>
            </a:xfrm>
            <a:prstGeom prst="wedgeRoundRectCallout">
              <a:avLst>
                <a:gd name="adj1" fmla="val -47245"/>
                <a:gd name="adj2" fmla="val 164583"/>
                <a:gd name="adj3" fmla="val 16667"/>
              </a:avLst>
            </a:prstGeom>
            <a:noFill/>
            <a:ln w="19050" cap="flat" cmpd="sng">
              <a:solidFill>
                <a:srgbClr val="EEC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蜗杆</a:t>
              </a:r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26" name="任意多边形 5150"/>
            <p:cNvSpPr/>
            <p:nvPr/>
          </p:nvSpPr>
          <p:spPr>
            <a:xfrm>
              <a:off x="427" y="319"/>
              <a:ext cx="150" cy="292"/>
            </a:xfrm>
            <a:custGeom>
              <a:avLst/>
              <a:gdLst/>
              <a:ahLst/>
              <a:cxnLst/>
              <a:pathLst>
                <a:path w="150" h="292">
                  <a:moveTo>
                    <a:pt x="0" y="10"/>
                  </a:moveTo>
                  <a:lnTo>
                    <a:pt x="150" y="292"/>
                  </a:lnTo>
                  <a:lnTo>
                    <a:pt x="70" y="0"/>
                  </a:lnTo>
                </a:path>
              </a:pathLst>
            </a:custGeom>
            <a:noFill/>
            <a:ln w="28575" cap="flat" cmpd="sng">
              <a:solidFill>
                <a:srgbClr val="EEC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152" name="组合 5151"/>
          <p:cNvGrpSpPr/>
          <p:nvPr/>
        </p:nvGrpSpPr>
        <p:grpSpPr>
          <a:xfrm>
            <a:off x="4591050" y="2991485"/>
            <a:ext cx="4552950" cy="2657475"/>
            <a:chOff x="0" y="0"/>
            <a:chExt cx="2868" cy="1674"/>
          </a:xfrm>
        </p:grpSpPr>
        <p:grpSp>
          <p:nvGrpSpPr>
            <p:cNvPr id="4128" name="组合 5152"/>
            <p:cNvGrpSpPr/>
            <p:nvPr/>
          </p:nvGrpSpPr>
          <p:grpSpPr>
            <a:xfrm>
              <a:off x="0" y="90"/>
              <a:ext cx="2868" cy="1584"/>
              <a:chOff x="0" y="0"/>
              <a:chExt cx="2868" cy="1584"/>
            </a:xfrm>
          </p:grpSpPr>
          <p:graphicFrame>
            <p:nvGraphicFramePr>
              <p:cNvPr id="4129" name="对象 5153"/>
              <p:cNvGraphicFramePr>
                <a:graphicFrameLocks noChangeAspect="1"/>
              </p:cNvGraphicFramePr>
              <p:nvPr/>
            </p:nvGraphicFramePr>
            <p:xfrm>
              <a:off x="1607" y="110"/>
              <a:ext cx="1261" cy="1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3" imgW="1504950" imgH="1666875" progId="PBrush">
                      <p:embed/>
                    </p:oleObj>
                  </mc:Choice>
                  <mc:Fallback>
                    <p:oleObj name="" r:id="rId3" imgW="1504950" imgH="1666875" progId="PBrush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07" y="110"/>
                            <a:ext cx="1261" cy="1398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chemeClr val="tx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30" name="组合 5154"/>
              <p:cNvGrpSpPr/>
              <p:nvPr/>
            </p:nvGrpSpPr>
            <p:grpSpPr>
              <a:xfrm>
                <a:off x="0" y="0"/>
                <a:ext cx="1668" cy="1584"/>
                <a:chOff x="0" y="0"/>
                <a:chExt cx="1668" cy="1584"/>
              </a:xfrm>
            </p:grpSpPr>
            <p:sp>
              <p:nvSpPr>
                <p:cNvPr id="4131" name="直接连接符 5155"/>
                <p:cNvSpPr/>
                <p:nvPr/>
              </p:nvSpPr>
              <p:spPr>
                <a:xfrm flipV="1">
                  <a:off x="404" y="44"/>
                  <a:ext cx="12" cy="30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4132" name="组合 5156"/>
                <p:cNvGrpSpPr/>
                <p:nvPr/>
              </p:nvGrpSpPr>
              <p:grpSpPr>
                <a:xfrm>
                  <a:off x="0" y="0"/>
                  <a:ext cx="1480" cy="1532"/>
                  <a:chOff x="0" y="0"/>
                  <a:chExt cx="1480" cy="1532"/>
                </a:xfrm>
              </p:grpSpPr>
              <p:sp>
                <p:nvSpPr>
                  <p:cNvPr id="4133" name="椭圆 5157"/>
                  <p:cNvSpPr/>
                  <p:nvPr/>
                </p:nvSpPr>
                <p:spPr>
                  <a:xfrm>
                    <a:off x="0" y="0"/>
                    <a:ext cx="1352" cy="13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34" name="椭圆 5158"/>
                  <p:cNvSpPr/>
                  <p:nvPr/>
                </p:nvSpPr>
                <p:spPr>
                  <a:xfrm>
                    <a:off x="128" y="232"/>
                    <a:ext cx="1352" cy="13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35" name="直接连接符 5159"/>
                  <p:cNvSpPr/>
                  <p:nvPr/>
                </p:nvSpPr>
                <p:spPr>
                  <a:xfrm flipH="1" flipV="1">
                    <a:off x="4" y="624"/>
                    <a:ext cx="124" cy="17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36" name="直接连接符 5160"/>
                  <p:cNvSpPr/>
                  <p:nvPr/>
                </p:nvSpPr>
                <p:spPr>
                  <a:xfrm flipH="1" flipV="1">
                    <a:off x="60" y="388"/>
                    <a:ext cx="116" cy="23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37" name="直接连接符 5161"/>
                  <p:cNvSpPr/>
                  <p:nvPr/>
                </p:nvSpPr>
                <p:spPr>
                  <a:xfrm flipH="1" flipV="1">
                    <a:off x="200" y="188"/>
                    <a:ext cx="72" cy="27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38" name="直接连接符 5162"/>
                  <p:cNvSpPr/>
                  <p:nvPr/>
                </p:nvSpPr>
                <p:spPr>
                  <a:xfrm flipV="1">
                    <a:off x="552" y="0"/>
                    <a:ext cx="112" cy="27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39" name="直接连接符 5163"/>
                  <p:cNvSpPr/>
                  <p:nvPr/>
                </p:nvSpPr>
                <p:spPr>
                  <a:xfrm flipV="1">
                    <a:off x="720" y="36"/>
                    <a:ext cx="192" cy="20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40" name="直接连接符 5164"/>
                  <p:cNvSpPr/>
                  <p:nvPr/>
                </p:nvSpPr>
                <p:spPr>
                  <a:xfrm flipV="1">
                    <a:off x="956" y="136"/>
                    <a:ext cx="136" cy="11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41" name="直接连接符 5165"/>
                  <p:cNvSpPr/>
                  <p:nvPr/>
                </p:nvSpPr>
                <p:spPr>
                  <a:xfrm flipV="1">
                    <a:off x="1148" y="268"/>
                    <a:ext cx="76" cy="5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142" name="直接连接符 5166"/>
                <p:cNvSpPr/>
                <p:nvPr/>
              </p:nvSpPr>
              <p:spPr>
                <a:xfrm flipH="1" flipV="1">
                  <a:off x="428" y="173"/>
                  <a:ext cx="668" cy="127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4143" name="组合 5167"/>
                <p:cNvGrpSpPr/>
                <p:nvPr/>
              </p:nvGrpSpPr>
              <p:grpSpPr>
                <a:xfrm>
                  <a:off x="8" y="108"/>
                  <a:ext cx="1660" cy="1476"/>
                  <a:chOff x="0" y="0"/>
                  <a:chExt cx="1660" cy="1476"/>
                </a:xfrm>
              </p:grpSpPr>
              <p:sp>
                <p:nvSpPr>
                  <p:cNvPr id="4144" name="直接连接符 5168"/>
                  <p:cNvSpPr/>
                  <p:nvPr/>
                </p:nvSpPr>
                <p:spPr>
                  <a:xfrm>
                    <a:off x="0" y="780"/>
                    <a:ext cx="166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45" name="直接连接符 5169"/>
                  <p:cNvSpPr/>
                  <p:nvPr/>
                </p:nvSpPr>
                <p:spPr>
                  <a:xfrm flipV="1">
                    <a:off x="792" y="0"/>
                    <a:ext cx="0" cy="1476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146" name="矩形 5170"/>
                <p:cNvSpPr/>
                <p:nvPr/>
              </p:nvSpPr>
              <p:spPr>
                <a:xfrm>
                  <a:off x="1078" y="884"/>
                  <a:ext cx="96" cy="23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66FF33"/>
                      </a:solidFill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zh-CN" b="1">
                    <a:solidFill>
                      <a:srgbClr val="66FF33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47" name="矩形 5171"/>
                <p:cNvSpPr/>
                <p:nvPr/>
              </p:nvSpPr>
              <p:spPr>
                <a:xfrm>
                  <a:off x="831" y="380"/>
                  <a:ext cx="258" cy="23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t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66FF33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ω</a:t>
                  </a:r>
                  <a:r>
                    <a:rPr lang="en-US" altLang="zh-CN" b="1" baseline="-25000">
                      <a:solidFill>
                        <a:srgbClr val="66FF33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b="1" baseline="-25000">
                    <a:solidFill>
                      <a:srgbClr val="66FF33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48" name="任意多边形 5172"/>
                <p:cNvSpPr/>
                <p:nvPr/>
              </p:nvSpPr>
              <p:spPr>
                <a:xfrm>
                  <a:off x="608" y="616"/>
                  <a:ext cx="356" cy="344"/>
                </a:xfrm>
                <a:custGeom>
                  <a:avLst/>
                  <a:gdLst/>
                  <a:ahLst/>
                  <a:cxnLst/>
                  <a:pathLst>
                    <a:path w="356" h="344">
                      <a:moveTo>
                        <a:pt x="20" y="344"/>
                      </a:moveTo>
                      <a:lnTo>
                        <a:pt x="0" y="252"/>
                      </a:lnTo>
                      <a:lnTo>
                        <a:pt x="12" y="140"/>
                      </a:lnTo>
                      <a:lnTo>
                        <a:pt x="64" y="64"/>
                      </a:lnTo>
                      <a:lnTo>
                        <a:pt x="144" y="12"/>
                      </a:lnTo>
                      <a:lnTo>
                        <a:pt x="212" y="0"/>
                      </a:lnTo>
                      <a:lnTo>
                        <a:pt x="288" y="12"/>
                      </a:lnTo>
                      <a:lnTo>
                        <a:pt x="356" y="4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4149" name="组合 5173"/>
            <p:cNvGrpSpPr/>
            <p:nvPr/>
          </p:nvGrpSpPr>
          <p:grpSpPr>
            <a:xfrm>
              <a:off x="1260" y="0"/>
              <a:ext cx="642" cy="821"/>
              <a:chOff x="0" y="0"/>
              <a:chExt cx="642" cy="821"/>
            </a:xfrm>
          </p:grpSpPr>
          <p:sp>
            <p:nvSpPr>
              <p:cNvPr id="4150" name="圆角矩形标注 5174"/>
              <p:cNvSpPr/>
              <p:nvPr/>
            </p:nvSpPr>
            <p:spPr>
              <a:xfrm>
                <a:off x="0" y="0"/>
                <a:ext cx="584" cy="336"/>
              </a:xfrm>
              <a:prstGeom prst="wedgeRoundRectCallout">
                <a:avLst>
                  <a:gd name="adj1" fmla="val -64556"/>
                  <a:gd name="adj2" fmla="val 187204"/>
                  <a:gd name="adj3" fmla="val 1666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spcBef>
                    <a:spcPct val="50000"/>
                  </a:spcBef>
                </a:pPr>
                <a:r>
                  <a:rPr lang="zh-CN" altLang="en-US" b="1">
                    <a:latin typeface="Times New Roman" panose="02020603050405020304" pitchFamily="2" charset="0"/>
                    <a:ea typeface="宋体" panose="02010600030101010101" pitchFamily="2" charset="-122"/>
                  </a:rPr>
                  <a:t>蜗轮</a:t>
                </a:r>
                <a:endParaRPr lang="zh-CN" altLang="en-US" b="1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51" name="任意多边形 5175"/>
              <p:cNvSpPr/>
              <p:nvPr/>
            </p:nvSpPr>
            <p:spPr>
              <a:xfrm>
                <a:off x="423" y="323"/>
                <a:ext cx="219" cy="498"/>
              </a:xfrm>
              <a:custGeom>
                <a:avLst/>
                <a:gdLst/>
                <a:ahLst/>
                <a:cxnLst/>
                <a:pathLst>
                  <a:path w="219" h="498">
                    <a:moveTo>
                      <a:pt x="0" y="6"/>
                    </a:moveTo>
                    <a:lnTo>
                      <a:pt x="219" y="498"/>
                    </a:lnTo>
                    <a:lnTo>
                      <a:pt x="93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pic>
        <p:nvPicPr>
          <p:cNvPr id="5177" name="图片 5176" descr="wg1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13810"/>
            <a:ext cx="2286000" cy="2378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6189"/>
          <p:cNvSpPr txBox="1"/>
          <p:nvPr/>
        </p:nvSpPr>
        <p:spPr>
          <a:xfrm>
            <a:off x="3229610" y="140970"/>
            <a:ext cx="426085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蜗杆传动的特点和类型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6" grpId="0"/>
      <p:bldP spid="5147" grpId="0"/>
      <p:bldP spid="51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文本框 32769"/>
          <p:cNvSpPr txBox="1"/>
          <p:nvPr/>
        </p:nvSpPr>
        <p:spPr>
          <a:xfrm>
            <a:off x="436245" y="942340"/>
            <a:ext cx="4583113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三、蜗杆传动的热平衡计算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2771" name="文本框 32770"/>
          <p:cNvSpPr txBox="1"/>
          <p:nvPr/>
        </p:nvSpPr>
        <p:spPr>
          <a:xfrm>
            <a:off x="417195" y="1570990"/>
            <a:ext cx="859472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对闭式传动，热量由箱体散逸，要求箱体与环境温差：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32772" name="组合 32771"/>
          <p:cNvGrpSpPr/>
          <p:nvPr/>
        </p:nvGrpSpPr>
        <p:grpSpPr>
          <a:xfrm>
            <a:off x="1466533" y="2074228"/>
            <a:ext cx="4071937" cy="1001712"/>
            <a:chOff x="0" y="0"/>
            <a:chExt cx="2565" cy="631"/>
          </a:xfrm>
        </p:grpSpPr>
        <p:sp>
          <p:nvSpPr>
            <p:cNvPr id="31748" name="文本框 32772"/>
            <p:cNvSpPr txBox="1"/>
            <p:nvPr/>
          </p:nvSpPr>
          <p:spPr>
            <a:xfrm>
              <a:off x="0" y="163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2" charset="0"/>
                  <a:ea typeface="宋体" panose="02010600030101010101" pitchFamily="2" charset="-122"/>
                </a:rPr>
                <a:t> ∆</a:t>
              </a:r>
              <a:r>
                <a:rPr lang="en-US" altLang="zh-CN" sz="2800" b="1">
                  <a:latin typeface="Times New Roman" panose="02020603050405020304" pitchFamily="2" charset="0"/>
                  <a:ea typeface="隶书" pitchFamily="1" charset="-122"/>
                </a:rPr>
                <a:t>t </a:t>
              </a:r>
              <a:r>
                <a:rPr lang="en-US" altLang="zh-CN" sz="2800" b="1">
                  <a:latin typeface="Times New Roman" panose="02020603050405020304" pitchFamily="2" charset="0"/>
                  <a:ea typeface="方正舒体" pitchFamily="2" charset="-122"/>
                </a:rPr>
                <a:t>=</a:t>
              </a:r>
              <a:endParaRPr lang="en-US" altLang="zh-CN" sz="2800" b="1">
                <a:latin typeface="Times New Roman" panose="02020603050405020304" pitchFamily="2" charset="0"/>
                <a:ea typeface="方正舒体" pitchFamily="2" charset="-122"/>
              </a:endParaRPr>
            </a:p>
          </p:txBody>
        </p:sp>
        <p:sp>
          <p:nvSpPr>
            <p:cNvPr id="31749" name="文本框 32773"/>
            <p:cNvSpPr txBox="1"/>
            <p:nvPr/>
          </p:nvSpPr>
          <p:spPr>
            <a:xfrm>
              <a:off x="1060" y="304"/>
              <a:ext cx="5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隶书" pitchFamily="1" charset="-122"/>
                  <a:ea typeface="隶书" pitchFamily="1" charset="-122"/>
                </a:rPr>
                <a:t>α</a:t>
              </a:r>
              <a:r>
                <a:rPr lang="en-US" altLang="zh-CN" sz="2800" b="1" baseline="-25000">
                  <a:latin typeface="隶书" pitchFamily="1" charset="-122"/>
                  <a:ea typeface="隶书" pitchFamily="1" charset="-122"/>
                </a:rPr>
                <a:t>i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50" name="直接连接符 32774"/>
            <p:cNvSpPr/>
            <p:nvPr/>
          </p:nvSpPr>
          <p:spPr>
            <a:xfrm>
              <a:off x="601" y="346"/>
              <a:ext cx="1725" cy="0"/>
            </a:xfrm>
            <a:prstGeom prst="line">
              <a:avLst/>
            </a:prstGeom>
            <a:ln w="1905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矩形 32775"/>
            <p:cNvSpPr/>
            <p:nvPr/>
          </p:nvSpPr>
          <p:spPr>
            <a:xfrm>
              <a:off x="566" y="0"/>
              <a:ext cx="199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1000P</a:t>
              </a:r>
              <a:r>
                <a:rPr lang="en-US" altLang="zh-CN" sz="2800" b="1" baseline="-250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(1-η) </a:t>
              </a:r>
              <a:endParaRPr lang="en-US" altLang="zh-CN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2777" name="文本框 32776"/>
          <p:cNvSpPr txBox="1"/>
          <p:nvPr/>
        </p:nvSpPr>
        <p:spPr>
          <a:xfrm>
            <a:off x="5181283" y="2199640"/>
            <a:ext cx="12938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 [∆</a:t>
            </a:r>
            <a:r>
              <a:rPr lang="en-US" altLang="zh-CN" sz="2800" b="1">
                <a:latin typeface="Times New Roman" panose="02020603050405020304" pitchFamily="2" charset="0"/>
                <a:ea typeface="隶书" pitchFamily="1" charset="-122"/>
              </a:rPr>
              <a:t>t]</a:t>
            </a:r>
            <a:endParaRPr lang="en-US" altLang="zh-CN" sz="2800" b="1">
              <a:latin typeface="Times New Roman" panose="02020603050405020304" pitchFamily="2" charset="0"/>
              <a:ea typeface="方正舒体" pitchFamily="2" charset="-122"/>
            </a:endParaRPr>
          </a:p>
        </p:txBody>
      </p:sp>
      <p:sp>
        <p:nvSpPr>
          <p:cNvPr id="32778" name="矩形 32777"/>
          <p:cNvSpPr/>
          <p:nvPr/>
        </p:nvSpPr>
        <p:spPr>
          <a:xfrm>
            <a:off x="480695" y="3331528"/>
            <a:ext cx="37274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∆t=( t-t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0 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)----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温度差；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2779" name="矩形 32778"/>
          <p:cNvSpPr/>
          <p:nvPr/>
        </p:nvSpPr>
        <p:spPr>
          <a:xfrm>
            <a:off x="4119245" y="3331528"/>
            <a:ext cx="4470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P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----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蜗杆传递的功率；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2780" name="矩形 32779"/>
          <p:cNvSpPr/>
          <p:nvPr/>
        </p:nvSpPr>
        <p:spPr>
          <a:xfrm>
            <a:off x="404495" y="4017328"/>
            <a:ext cx="84709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α</a:t>
            </a:r>
            <a:r>
              <a:rPr lang="zh-CN" altLang="en-US" b="1" baseline="-25000" dirty="0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----表面传热系数；一般取：α</a:t>
            </a:r>
            <a:r>
              <a:rPr lang="zh-CN" altLang="en-US" b="1" baseline="-25000" dirty="0">
                <a:latin typeface="华文中宋" pitchFamily="2" charset="-122"/>
                <a:ea typeface="华文中宋" pitchFamily="2" charset="-122"/>
              </a:rPr>
              <a:t>i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=10~17  W/(m</a:t>
            </a:r>
            <a:r>
              <a:rPr lang="zh-CN" altLang="en-US" b="1" baseline="30000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℃ )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2781" name="矩形 32780"/>
          <p:cNvSpPr/>
          <p:nvPr/>
        </p:nvSpPr>
        <p:spPr>
          <a:xfrm>
            <a:off x="518795" y="4665028"/>
            <a:ext cx="8108950" cy="15160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A----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散热面积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,  m</a:t>
            </a:r>
            <a:r>
              <a:rPr lang="en-US" altLang="zh-CN" b="1" baseline="30000">
                <a:latin typeface="华文中宋" pitchFamily="2" charset="-122"/>
                <a:ea typeface="华文中宋" pitchFamily="2" charset="-122"/>
              </a:rPr>
              <a:t>2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, 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指箱体外壁与空气接触而内壁被油飞溅到的箱壳面积。对于箱体上的散热片，其散热面积按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50%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计算。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2078355" y="97790"/>
            <a:ext cx="535305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蜗杆传动的效率润滑及热平衡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  <p:bldP spid="32777" grpId="0"/>
      <p:bldP spid="32778" grpId="0"/>
      <p:bldP spid="32779" grpId="0"/>
      <p:bldP spid="32780" grpId="0"/>
      <p:bldP spid="327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矩形 33793"/>
          <p:cNvSpPr/>
          <p:nvPr/>
        </p:nvSpPr>
        <p:spPr>
          <a:xfrm>
            <a:off x="0" y="915988"/>
            <a:ext cx="76898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[∆t]----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温差许用值，一般取： 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[∆t]=60~70   ℃ 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3795" name="矩形 33794"/>
          <p:cNvSpPr/>
          <p:nvPr/>
        </p:nvSpPr>
        <p:spPr>
          <a:xfrm>
            <a:off x="0" y="1487488"/>
            <a:ext cx="62039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要求油温：    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t = t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0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+ ∆t &lt;90   ℃ 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3796" name="矩形 33795"/>
          <p:cNvSpPr/>
          <p:nvPr/>
        </p:nvSpPr>
        <p:spPr>
          <a:xfrm>
            <a:off x="371475" y="2001838"/>
            <a:ext cx="60833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不能满足要求时，可采取冷却措施：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3797" name="矩形 33796"/>
          <p:cNvSpPr/>
          <p:nvPr/>
        </p:nvSpPr>
        <p:spPr>
          <a:xfrm>
            <a:off x="752475" y="2554288"/>
            <a:ext cx="7721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）增加散热面积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----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加散热片；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3798" name="矩形 33797"/>
          <p:cNvSpPr/>
          <p:nvPr/>
        </p:nvSpPr>
        <p:spPr>
          <a:xfrm>
            <a:off x="733425" y="3144838"/>
            <a:ext cx="84105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）提高表面传热系数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---- 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加风扇、冷却水管、循环油冷却。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33799" name="组合 33798"/>
          <p:cNvGrpSpPr/>
          <p:nvPr/>
        </p:nvGrpSpPr>
        <p:grpSpPr>
          <a:xfrm>
            <a:off x="812800" y="4083050"/>
            <a:ext cx="1976438" cy="2422525"/>
            <a:chOff x="0" y="0"/>
            <a:chExt cx="1245" cy="1526"/>
          </a:xfrm>
        </p:grpSpPr>
        <p:grpSp>
          <p:nvGrpSpPr>
            <p:cNvPr id="32775" name="组合 33799"/>
            <p:cNvGrpSpPr/>
            <p:nvPr/>
          </p:nvGrpSpPr>
          <p:grpSpPr>
            <a:xfrm>
              <a:off x="0" y="0"/>
              <a:ext cx="1245" cy="1189"/>
              <a:chOff x="0" y="0"/>
              <a:chExt cx="1245" cy="1189"/>
            </a:xfrm>
          </p:grpSpPr>
          <p:sp>
            <p:nvSpPr>
              <p:cNvPr id="32776" name="直接连接符 33800"/>
              <p:cNvSpPr/>
              <p:nvPr/>
            </p:nvSpPr>
            <p:spPr>
              <a:xfrm>
                <a:off x="0" y="1059"/>
                <a:ext cx="1245" cy="0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7" name="椭圆 33801"/>
              <p:cNvSpPr/>
              <p:nvPr/>
            </p:nvSpPr>
            <p:spPr>
              <a:xfrm>
                <a:off x="214" y="100"/>
                <a:ext cx="813" cy="797"/>
              </a:xfrm>
              <a:prstGeom prst="ellipse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8" name="直接连接符 33802"/>
              <p:cNvSpPr/>
              <p:nvPr/>
            </p:nvSpPr>
            <p:spPr>
              <a:xfrm>
                <a:off x="120" y="489"/>
                <a:ext cx="1021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9" name="直接连接符 33803"/>
              <p:cNvSpPr/>
              <p:nvPr/>
            </p:nvSpPr>
            <p:spPr>
              <a:xfrm>
                <a:off x="617" y="0"/>
                <a:ext cx="0" cy="971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0" name="矩形 33804"/>
              <p:cNvSpPr/>
              <p:nvPr/>
            </p:nvSpPr>
            <p:spPr>
              <a:xfrm>
                <a:off x="225" y="910"/>
                <a:ext cx="753" cy="279"/>
              </a:xfrm>
              <a:prstGeom prst="rect">
                <a:avLst/>
              </a:prstGeom>
              <a:solidFill>
                <a:srgbClr val="0000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1" name="椭圆 33805"/>
              <p:cNvSpPr/>
              <p:nvPr/>
            </p:nvSpPr>
            <p:spPr>
              <a:xfrm>
                <a:off x="579" y="890"/>
                <a:ext cx="46" cy="43"/>
              </a:xfrm>
              <a:prstGeom prst="ellipse">
                <a:avLst/>
              </a:prstGeom>
              <a:solidFill>
                <a:srgbClr val="333399"/>
              </a:solidFill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2" name="椭圆 33806"/>
              <p:cNvSpPr/>
              <p:nvPr/>
            </p:nvSpPr>
            <p:spPr>
              <a:xfrm>
                <a:off x="591" y="466"/>
                <a:ext cx="47" cy="43"/>
              </a:xfrm>
              <a:prstGeom prst="ellipse">
                <a:avLst/>
              </a:prstGeom>
              <a:solidFill>
                <a:srgbClr val="333399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783" name="组合 33807"/>
            <p:cNvGrpSpPr/>
            <p:nvPr/>
          </p:nvGrpSpPr>
          <p:grpSpPr>
            <a:xfrm>
              <a:off x="58" y="39"/>
              <a:ext cx="1128" cy="1487"/>
              <a:chOff x="0" y="0"/>
              <a:chExt cx="1128" cy="1487"/>
            </a:xfrm>
          </p:grpSpPr>
          <p:grpSp>
            <p:nvGrpSpPr>
              <p:cNvPr id="32784" name="组合 33808"/>
              <p:cNvGrpSpPr/>
              <p:nvPr/>
            </p:nvGrpSpPr>
            <p:grpSpPr>
              <a:xfrm>
                <a:off x="24" y="0"/>
                <a:ext cx="1074" cy="446"/>
                <a:chOff x="0" y="0"/>
                <a:chExt cx="1074" cy="446"/>
              </a:xfrm>
            </p:grpSpPr>
            <p:grpSp>
              <p:nvGrpSpPr>
                <p:cNvPr id="32785" name="组合 33809"/>
                <p:cNvGrpSpPr/>
                <p:nvPr/>
              </p:nvGrpSpPr>
              <p:grpSpPr>
                <a:xfrm>
                  <a:off x="62" y="0"/>
                  <a:ext cx="953" cy="446"/>
                  <a:chOff x="0" y="0"/>
                  <a:chExt cx="987" cy="446"/>
                </a:xfrm>
              </p:grpSpPr>
              <p:sp>
                <p:nvSpPr>
                  <p:cNvPr id="32786" name="任意多边形 33810"/>
                  <p:cNvSpPr/>
                  <p:nvPr/>
                </p:nvSpPr>
                <p:spPr>
                  <a:xfrm>
                    <a:off x="494" y="0"/>
                    <a:ext cx="493" cy="446"/>
                  </a:xfrm>
                  <a:custGeom>
                    <a:avLst/>
                    <a:gdLst/>
                    <a:ahLst/>
                    <a:cxnLst>
                      <a:cxn ang="270">
                        <a:pos x="0" y="0"/>
                      </a:cxn>
                      <a:cxn ang="0">
                        <a:pos x="21573" y="20536"/>
                      </a:cxn>
                      <a:cxn ang="90">
                        <a:pos x="0" y="21600"/>
                      </a:cxn>
                    </a:cxnLst>
                    <a:pathLst>
                      <a:path w="21574" h="21600" fill="none">
                        <a:moveTo>
                          <a:pt x="0" y="0"/>
                        </a:moveTo>
                        <a:cubicBezTo>
                          <a:pt x="11572" y="0"/>
                          <a:pt x="21019" y="9101"/>
                          <a:pt x="21574" y="20531"/>
                        </a:cubicBezTo>
                      </a:path>
                      <a:path w="21574" h="21600" stroke="0">
                        <a:moveTo>
                          <a:pt x="21573" y="20536"/>
                        </a:moveTo>
                        <a:cubicBezTo>
                          <a:pt x="21564" y="20184"/>
                          <a:pt x="21560" y="19828"/>
                          <a:pt x="21560" y="19471"/>
                        </a:cubicBezTo>
                        <a:cubicBezTo>
                          <a:pt x="21560" y="7542"/>
                          <a:pt x="26395" y="-2129"/>
                          <a:pt x="32360" y="-2129"/>
                        </a:cubicBezTo>
                        <a:cubicBezTo>
                          <a:pt x="38325" y="-2129"/>
                          <a:pt x="43160" y="7542"/>
                          <a:pt x="43160" y="19471"/>
                        </a:cubicBezTo>
                        <a:cubicBezTo>
                          <a:pt x="43160" y="21862"/>
                          <a:pt x="42966" y="24161"/>
                          <a:pt x="42608" y="2630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2787" name="任意多边形 33811"/>
                  <p:cNvSpPr/>
                  <p:nvPr/>
                </p:nvSpPr>
                <p:spPr>
                  <a:xfrm flipH="1">
                    <a:off x="0" y="0"/>
                    <a:ext cx="493" cy="446"/>
                  </a:xfrm>
                  <a:custGeom>
                    <a:avLst/>
                    <a:gdLst/>
                    <a:ahLst/>
                    <a:cxnLst>
                      <a:cxn ang="270">
                        <a:pos x="0" y="0"/>
                      </a:cxn>
                      <a:cxn ang="0">
                        <a:pos x="21573" y="20536"/>
                      </a:cxn>
                      <a:cxn ang="90">
                        <a:pos x="0" y="21600"/>
                      </a:cxn>
                    </a:cxnLst>
                    <a:pathLst>
                      <a:path w="21574" h="21600" fill="none">
                        <a:moveTo>
                          <a:pt x="0" y="0"/>
                        </a:moveTo>
                        <a:cubicBezTo>
                          <a:pt x="11572" y="0"/>
                          <a:pt x="21019" y="9101"/>
                          <a:pt x="21574" y="20531"/>
                        </a:cubicBezTo>
                      </a:path>
                      <a:path w="21574" h="21600" stroke="0">
                        <a:moveTo>
                          <a:pt x="21573" y="20536"/>
                        </a:moveTo>
                        <a:cubicBezTo>
                          <a:pt x="21564" y="20184"/>
                          <a:pt x="21560" y="19828"/>
                          <a:pt x="21560" y="19471"/>
                        </a:cubicBezTo>
                        <a:cubicBezTo>
                          <a:pt x="21560" y="7542"/>
                          <a:pt x="26395" y="-2129"/>
                          <a:pt x="32360" y="-2129"/>
                        </a:cubicBezTo>
                        <a:cubicBezTo>
                          <a:pt x="38325" y="-2129"/>
                          <a:pt x="43160" y="7542"/>
                          <a:pt x="43160" y="19471"/>
                        </a:cubicBezTo>
                        <a:cubicBezTo>
                          <a:pt x="43160" y="21862"/>
                          <a:pt x="42966" y="24161"/>
                          <a:pt x="42608" y="2630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32788" name="直接连接符 33812"/>
                <p:cNvSpPr/>
                <p:nvPr/>
              </p:nvSpPr>
              <p:spPr>
                <a:xfrm flipH="1">
                  <a:off x="0" y="417"/>
                  <a:ext cx="70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9" name="直接连接符 33813"/>
                <p:cNvSpPr/>
                <p:nvPr/>
              </p:nvSpPr>
              <p:spPr>
                <a:xfrm flipH="1">
                  <a:off x="1004" y="421"/>
                  <a:ext cx="70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790" name="组合 33814"/>
              <p:cNvGrpSpPr/>
              <p:nvPr/>
            </p:nvGrpSpPr>
            <p:grpSpPr>
              <a:xfrm>
                <a:off x="24" y="471"/>
                <a:ext cx="74" cy="516"/>
                <a:chOff x="0" y="0"/>
                <a:chExt cx="74" cy="516"/>
              </a:xfrm>
            </p:grpSpPr>
            <p:sp>
              <p:nvSpPr>
                <p:cNvPr id="32791" name="直接连接符 33815"/>
                <p:cNvSpPr/>
                <p:nvPr/>
              </p:nvSpPr>
              <p:spPr>
                <a:xfrm flipH="1">
                  <a:off x="4" y="0"/>
                  <a:ext cx="70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2" name="直接连接符 33816"/>
                <p:cNvSpPr/>
                <p:nvPr/>
              </p:nvSpPr>
              <p:spPr>
                <a:xfrm>
                  <a:off x="36" y="2"/>
                  <a:ext cx="0" cy="514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3" name="直接连接符 33817"/>
                <p:cNvSpPr/>
                <p:nvPr/>
              </p:nvSpPr>
              <p:spPr>
                <a:xfrm>
                  <a:off x="0" y="510"/>
                  <a:ext cx="68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794" name="组合 33818"/>
              <p:cNvGrpSpPr/>
              <p:nvPr/>
            </p:nvGrpSpPr>
            <p:grpSpPr>
              <a:xfrm>
                <a:off x="1026" y="475"/>
                <a:ext cx="74" cy="516"/>
                <a:chOff x="0" y="0"/>
                <a:chExt cx="74" cy="516"/>
              </a:xfrm>
            </p:grpSpPr>
            <p:sp>
              <p:nvSpPr>
                <p:cNvPr id="32795" name="直接连接符 33819"/>
                <p:cNvSpPr/>
                <p:nvPr/>
              </p:nvSpPr>
              <p:spPr>
                <a:xfrm flipH="1">
                  <a:off x="4" y="0"/>
                  <a:ext cx="70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6" name="直接连接符 33820"/>
                <p:cNvSpPr/>
                <p:nvPr/>
              </p:nvSpPr>
              <p:spPr>
                <a:xfrm>
                  <a:off x="36" y="2"/>
                  <a:ext cx="0" cy="514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7" name="直接连接符 33821"/>
                <p:cNvSpPr/>
                <p:nvPr/>
              </p:nvSpPr>
              <p:spPr>
                <a:xfrm>
                  <a:off x="0" y="510"/>
                  <a:ext cx="68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2798" name="任意多边形 33822"/>
              <p:cNvSpPr/>
              <p:nvPr/>
            </p:nvSpPr>
            <p:spPr>
              <a:xfrm>
                <a:off x="0" y="1055"/>
                <a:ext cx="546" cy="432"/>
              </a:xfrm>
              <a:custGeom>
                <a:avLst/>
                <a:gdLst/>
                <a:ahLst/>
                <a:cxnLst/>
                <a:pathLst>
                  <a:path w="546" h="432">
                    <a:moveTo>
                      <a:pt x="26" y="0"/>
                    </a:moveTo>
                    <a:lnTo>
                      <a:pt x="88" y="0"/>
                    </a:lnTo>
                    <a:lnTo>
                      <a:pt x="56" y="0"/>
                    </a:lnTo>
                    <a:lnTo>
                      <a:pt x="56" y="350"/>
                    </a:lnTo>
                    <a:lnTo>
                      <a:pt x="50" y="386"/>
                    </a:lnTo>
                    <a:lnTo>
                      <a:pt x="36" y="404"/>
                    </a:lnTo>
                    <a:lnTo>
                      <a:pt x="0" y="432"/>
                    </a:lnTo>
                    <a:lnTo>
                      <a:pt x="26" y="412"/>
                    </a:lnTo>
                    <a:lnTo>
                      <a:pt x="46" y="392"/>
                    </a:lnTo>
                    <a:lnTo>
                      <a:pt x="56" y="362"/>
                    </a:lnTo>
                    <a:lnTo>
                      <a:pt x="546" y="362"/>
                    </a:ln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799" name="任意多边形 33823"/>
              <p:cNvSpPr/>
              <p:nvPr/>
            </p:nvSpPr>
            <p:spPr>
              <a:xfrm flipH="1">
                <a:off x="538" y="1055"/>
                <a:ext cx="590" cy="432"/>
              </a:xfrm>
              <a:custGeom>
                <a:avLst/>
                <a:gdLst/>
                <a:ahLst/>
                <a:cxnLst/>
                <a:pathLst>
                  <a:path w="546" h="432">
                    <a:moveTo>
                      <a:pt x="26" y="0"/>
                    </a:moveTo>
                    <a:lnTo>
                      <a:pt x="88" y="0"/>
                    </a:lnTo>
                    <a:lnTo>
                      <a:pt x="56" y="0"/>
                    </a:lnTo>
                    <a:lnTo>
                      <a:pt x="56" y="350"/>
                    </a:lnTo>
                    <a:lnTo>
                      <a:pt x="50" y="386"/>
                    </a:lnTo>
                    <a:lnTo>
                      <a:pt x="36" y="404"/>
                    </a:lnTo>
                    <a:lnTo>
                      <a:pt x="0" y="432"/>
                    </a:lnTo>
                    <a:lnTo>
                      <a:pt x="26" y="412"/>
                    </a:lnTo>
                    <a:lnTo>
                      <a:pt x="46" y="392"/>
                    </a:lnTo>
                    <a:lnTo>
                      <a:pt x="56" y="362"/>
                    </a:lnTo>
                    <a:lnTo>
                      <a:pt x="546" y="362"/>
                    </a:ln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2800" name="直接连接符 33824"/>
            <p:cNvSpPr/>
            <p:nvPr/>
          </p:nvSpPr>
          <p:spPr>
            <a:xfrm>
              <a:off x="172" y="1162"/>
              <a:ext cx="904" cy="0"/>
            </a:xfrm>
            <a:prstGeom prst="line">
              <a:avLst/>
            </a:prstGeom>
            <a:ln w="12700" cap="flat" cmpd="sng">
              <a:solidFill>
                <a:srgbClr val="66FF33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01" name="直接连接符 33825"/>
            <p:cNvSpPr/>
            <p:nvPr/>
          </p:nvSpPr>
          <p:spPr>
            <a:xfrm>
              <a:off x="136" y="1210"/>
              <a:ext cx="904" cy="0"/>
            </a:xfrm>
            <a:prstGeom prst="line">
              <a:avLst/>
            </a:prstGeom>
            <a:ln w="12700" cap="flat" cmpd="sng">
              <a:solidFill>
                <a:srgbClr val="66FF33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02" name="直接连接符 33826"/>
            <p:cNvSpPr/>
            <p:nvPr/>
          </p:nvSpPr>
          <p:spPr>
            <a:xfrm>
              <a:off x="192" y="1254"/>
              <a:ext cx="904" cy="0"/>
            </a:xfrm>
            <a:prstGeom prst="line">
              <a:avLst/>
            </a:prstGeom>
            <a:ln w="12700" cap="flat" cmpd="sng">
              <a:solidFill>
                <a:srgbClr val="66FF33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03" name="直接连接符 33827"/>
            <p:cNvSpPr/>
            <p:nvPr/>
          </p:nvSpPr>
          <p:spPr>
            <a:xfrm>
              <a:off x="138" y="1304"/>
              <a:ext cx="904" cy="0"/>
            </a:xfrm>
            <a:prstGeom prst="line">
              <a:avLst/>
            </a:prstGeom>
            <a:ln w="12700" cap="flat" cmpd="sng">
              <a:solidFill>
                <a:srgbClr val="66FF33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04" name="直接连接符 33828"/>
            <p:cNvSpPr/>
            <p:nvPr/>
          </p:nvSpPr>
          <p:spPr>
            <a:xfrm>
              <a:off x="188" y="1354"/>
              <a:ext cx="904" cy="0"/>
            </a:xfrm>
            <a:prstGeom prst="line">
              <a:avLst/>
            </a:prstGeom>
            <a:ln w="12700" cap="flat" cmpd="sng">
              <a:solidFill>
                <a:srgbClr val="66FF33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05" name="直接连接符 33829"/>
            <p:cNvSpPr/>
            <p:nvPr/>
          </p:nvSpPr>
          <p:spPr>
            <a:xfrm>
              <a:off x="148" y="1410"/>
              <a:ext cx="904" cy="0"/>
            </a:xfrm>
            <a:prstGeom prst="line">
              <a:avLst/>
            </a:prstGeom>
            <a:ln w="12700" cap="flat" cmpd="sng">
              <a:solidFill>
                <a:srgbClr val="66FF33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831" name="组合 33830"/>
          <p:cNvGrpSpPr/>
          <p:nvPr/>
        </p:nvGrpSpPr>
        <p:grpSpPr>
          <a:xfrm>
            <a:off x="3632200" y="4083050"/>
            <a:ext cx="1976438" cy="2422525"/>
            <a:chOff x="0" y="0"/>
            <a:chExt cx="1245" cy="1526"/>
          </a:xfrm>
        </p:grpSpPr>
        <p:grpSp>
          <p:nvGrpSpPr>
            <p:cNvPr id="32807" name="组合 33831"/>
            <p:cNvGrpSpPr/>
            <p:nvPr/>
          </p:nvGrpSpPr>
          <p:grpSpPr>
            <a:xfrm>
              <a:off x="0" y="0"/>
              <a:ext cx="1245" cy="1189"/>
              <a:chOff x="0" y="0"/>
              <a:chExt cx="1245" cy="1189"/>
            </a:xfrm>
          </p:grpSpPr>
          <p:sp>
            <p:nvSpPr>
              <p:cNvPr id="32808" name="直接连接符 33832"/>
              <p:cNvSpPr/>
              <p:nvPr/>
            </p:nvSpPr>
            <p:spPr>
              <a:xfrm>
                <a:off x="0" y="1059"/>
                <a:ext cx="1245" cy="0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9" name="椭圆 33833"/>
              <p:cNvSpPr/>
              <p:nvPr/>
            </p:nvSpPr>
            <p:spPr>
              <a:xfrm>
                <a:off x="214" y="100"/>
                <a:ext cx="813" cy="797"/>
              </a:xfrm>
              <a:prstGeom prst="ellipse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10" name="直接连接符 33834"/>
              <p:cNvSpPr/>
              <p:nvPr/>
            </p:nvSpPr>
            <p:spPr>
              <a:xfrm>
                <a:off x="120" y="489"/>
                <a:ext cx="1021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11" name="直接连接符 33835"/>
              <p:cNvSpPr/>
              <p:nvPr/>
            </p:nvSpPr>
            <p:spPr>
              <a:xfrm>
                <a:off x="617" y="0"/>
                <a:ext cx="0" cy="971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12" name="矩形 33836"/>
              <p:cNvSpPr/>
              <p:nvPr/>
            </p:nvSpPr>
            <p:spPr>
              <a:xfrm>
                <a:off x="225" y="910"/>
                <a:ext cx="753" cy="279"/>
              </a:xfrm>
              <a:prstGeom prst="rect">
                <a:avLst/>
              </a:prstGeom>
              <a:solidFill>
                <a:srgbClr val="0000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13" name="椭圆 33837"/>
              <p:cNvSpPr/>
              <p:nvPr/>
            </p:nvSpPr>
            <p:spPr>
              <a:xfrm>
                <a:off x="579" y="890"/>
                <a:ext cx="46" cy="43"/>
              </a:xfrm>
              <a:prstGeom prst="ellipse">
                <a:avLst/>
              </a:prstGeom>
              <a:solidFill>
                <a:srgbClr val="333399"/>
              </a:solidFill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14" name="椭圆 33838"/>
              <p:cNvSpPr/>
              <p:nvPr/>
            </p:nvSpPr>
            <p:spPr>
              <a:xfrm>
                <a:off x="591" y="466"/>
                <a:ext cx="47" cy="43"/>
              </a:xfrm>
              <a:prstGeom prst="ellipse">
                <a:avLst/>
              </a:prstGeom>
              <a:solidFill>
                <a:srgbClr val="333399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15" name="组合 33839"/>
            <p:cNvGrpSpPr/>
            <p:nvPr/>
          </p:nvGrpSpPr>
          <p:grpSpPr>
            <a:xfrm>
              <a:off x="58" y="39"/>
              <a:ext cx="1128" cy="1487"/>
              <a:chOff x="0" y="0"/>
              <a:chExt cx="1128" cy="1487"/>
            </a:xfrm>
          </p:grpSpPr>
          <p:grpSp>
            <p:nvGrpSpPr>
              <p:cNvPr id="32816" name="组合 33840"/>
              <p:cNvGrpSpPr/>
              <p:nvPr/>
            </p:nvGrpSpPr>
            <p:grpSpPr>
              <a:xfrm>
                <a:off x="24" y="0"/>
                <a:ext cx="1074" cy="446"/>
                <a:chOff x="0" y="0"/>
                <a:chExt cx="1074" cy="446"/>
              </a:xfrm>
            </p:grpSpPr>
            <p:grpSp>
              <p:nvGrpSpPr>
                <p:cNvPr id="32817" name="组合 33841"/>
                <p:cNvGrpSpPr/>
                <p:nvPr/>
              </p:nvGrpSpPr>
              <p:grpSpPr>
                <a:xfrm>
                  <a:off x="62" y="0"/>
                  <a:ext cx="953" cy="446"/>
                  <a:chOff x="0" y="0"/>
                  <a:chExt cx="987" cy="446"/>
                </a:xfrm>
              </p:grpSpPr>
              <p:sp>
                <p:nvSpPr>
                  <p:cNvPr id="32818" name="任意多边形 33842"/>
                  <p:cNvSpPr/>
                  <p:nvPr/>
                </p:nvSpPr>
                <p:spPr>
                  <a:xfrm>
                    <a:off x="494" y="0"/>
                    <a:ext cx="493" cy="446"/>
                  </a:xfrm>
                  <a:custGeom>
                    <a:avLst/>
                    <a:gdLst/>
                    <a:ahLst/>
                    <a:cxnLst>
                      <a:cxn ang="270">
                        <a:pos x="0" y="0"/>
                      </a:cxn>
                      <a:cxn ang="0">
                        <a:pos x="21573" y="20536"/>
                      </a:cxn>
                      <a:cxn ang="90">
                        <a:pos x="0" y="21600"/>
                      </a:cxn>
                    </a:cxnLst>
                    <a:pathLst>
                      <a:path w="21574" h="21600" fill="none">
                        <a:moveTo>
                          <a:pt x="0" y="0"/>
                        </a:moveTo>
                        <a:cubicBezTo>
                          <a:pt x="11572" y="0"/>
                          <a:pt x="21019" y="9101"/>
                          <a:pt x="21574" y="20531"/>
                        </a:cubicBezTo>
                      </a:path>
                      <a:path w="21574" h="21600" stroke="0">
                        <a:moveTo>
                          <a:pt x="21573" y="20536"/>
                        </a:moveTo>
                        <a:cubicBezTo>
                          <a:pt x="21564" y="20184"/>
                          <a:pt x="21560" y="19828"/>
                          <a:pt x="21560" y="19471"/>
                        </a:cubicBezTo>
                        <a:cubicBezTo>
                          <a:pt x="21560" y="7542"/>
                          <a:pt x="26395" y="-2129"/>
                          <a:pt x="32360" y="-2129"/>
                        </a:cubicBezTo>
                        <a:cubicBezTo>
                          <a:pt x="38325" y="-2129"/>
                          <a:pt x="43160" y="7542"/>
                          <a:pt x="43160" y="19471"/>
                        </a:cubicBezTo>
                        <a:cubicBezTo>
                          <a:pt x="43160" y="21862"/>
                          <a:pt x="42966" y="24161"/>
                          <a:pt x="42608" y="2630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2819" name="任意多边形 33843"/>
                  <p:cNvSpPr/>
                  <p:nvPr/>
                </p:nvSpPr>
                <p:spPr>
                  <a:xfrm flipH="1">
                    <a:off x="0" y="0"/>
                    <a:ext cx="493" cy="446"/>
                  </a:xfrm>
                  <a:custGeom>
                    <a:avLst/>
                    <a:gdLst/>
                    <a:ahLst/>
                    <a:cxnLst>
                      <a:cxn ang="270">
                        <a:pos x="0" y="0"/>
                      </a:cxn>
                      <a:cxn ang="0">
                        <a:pos x="21573" y="20536"/>
                      </a:cxn>
                      <a:cxn ang="90">
                        <a:pos x="0" y="21600"/>
                      </a:cxn>
                    </a:cxnLst>
                    <a:pathLst>
                      <a:path w="21574" h="21600" fill="none">
                        <a:moveTo>
                          <a:pt x="0" y="0"/>
                        </a:moveTo>
                        <a:cubicBezTo>
                          <a:pt x="11572" y="0"/>
                          <a:pt x="21019" y="9101"/>
                          <a:pt x="21574" y="20531"/>
                        </a:cubicBezTo>
                      </a:path>
                      <a:path w="21574" h="21600" stroke="0">
                        <a:moveTo>
                          <a:pt x="21573" y="20536"/>
                        </a:moveTo>
                        <a:cubicBezTo>
                          <a:pt x="21564" y="20184"/>
                          <a:pt x="21560" y="19828"/>
                          <a:pt x="21560" y="19471"/>
                        </a:cubicBezTo>
                        <a:cubicBezTo>
                          <a:pt x="21560" y="7542"/>
                          <a:pt x="26395" y="-2129"/>
                          <a:pt x="32360" y="-2129"/>
                        </a:cubicBezTo>
                        <a:cubicBezTo>
                          <a:pt x="38325" y="-2129"/>
                          <a:pt x="43160" y="7542"/>
                          <a:pt x="43160" y="19471"/>
                        </a:cubicBezTo>
                        <a:cubicBezTo>
                          <a:pt x="43160" y="21862"/>
                          <a:pt x="42966" y="24161"/>
                          <a:pt x="42608" y="2630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FFFF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32820" name="直接连接符 33844"/>
                <p:cNvSpPr/>
                <p:nvPr/>
              </p:nvSpPr>
              <p:spPr>
                <a:xfrm flipH="1">
                  <a:off x="0" y="417"/>
                  <a:ext cx="70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21" name="直接连接符 33845"/>
                <p:cNvSpPr/>
                <p:nvPr/>
              </p:nvSpPr>
              <p:spPr>
                <a:xfrm flipH="1">
                  <a:off x="1004" y="421"/>
                  <a:ext cx="70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822" name="组合 33846"/>
              <p:cNvGrpSpPr/>
              <p:nvPr/>
            </p:nvGrpSpPr>
            <p:grpSpPr>
              <a:xfrm>
                <a:off x="24" y="471"/>
                <a:ext cx="74" cy="516"/>
                <a:chOff x="0" y="0"/>
                <a:chExt cx="74" cy="516"/>
              </a:xfrm>
            </p:grpSpPr>
            <p:sp>
              <p:nvSpPr>
                <p:cNvPr id="32823" name="直接连接符 33847"/>
                <p:cNvSpPr/>
                <p:nvPr/>
              </p:nvSpPr>
              <p:spPr>
                <a:xfrm flipH="1">
                  <a:off x="4" y="0"/>
                  <a:ext cx="70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24" name="直接连接符 33848"/>
                <p:cNvSpPr/>
                <p:nvPr/>
              </p:nvSpPr>
              <p:spPr>
                <a:xfrm>
                  <a:off x="36" y="2"/>
                  <a:ext cx="0" cy="514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25" name="直接连接符 33849"/>
                <p:cNvSpPr/>
                <p:nvPr/>
              </p:nvSpPr>
              <p:spPr>
                <a:xfrm>
                  <a:off x="0" y="510"/>
                  <a:ext cx="68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826" name="组合 33850"/>
              <p:cNvGrpSpPr/>
              <p:nvPr/>
            </p:nvGrpSpPr>
            <p:grpSpPr>
              <a:xfrm>
                <a:off x="1026" y="475"/>
                <a:ext cx="74" cy="516"/>
                <a:chOff x="0" y="0"/>
                <a:chExt cx="74" cy="516"/>
              </a:xfrm>
            </p:grpSpPr>
            <p:sp>
              <p:nvSpPr>
                <p:cNvPr id="32827" name="直接连接符 33851"/>
                <p:cNvSpPr/>
                <p:nvPr/>
              </p:nvSpPr>
              <p:spPr>
                <a:xfrm flipH="1">
                  <a:off x="4" y="0"/>
                  <a:ext cx="70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28" name="直接连接符 33852"/>
                <p:cNvSpPr/>
                <p:nvPr/>
              </p:nvSpPr>
              <p:spPr>
                <a:xfrm>
                  <a:off x="36" y="2"/>
                  <a:ext cx="0" cy="514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29" name="直接连接符 33853"/>
                <p:cNvSpPr/>
                <p:nvPr/>
              </p:nvSpPr>
              <p:spPr>
                <a:xfrm>
                  <a:off x="0" y="510"/>
                  <a:ext cx="68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2830" name="任意多边形 33854"/>
              <p:cNvSpPr/>
              <p:nvPr/>
            </p:nvSpPr>
            <p:spPr>
              <a:xfrm>
                <a:off x="0" y="1055"/>
                <a:ext cx="546" cy="432"/>
              </a:xfrm>
              <a:custGeom>
                <a:avLst/>
                <a:gdLst/>
                <a:ahLst/>
                <a:cxnLst/>
                <a:pathLst>
                  <a:path w="546" h="432">
                    <a:moveTo>
                      <a:pt x="26" y="0"/>
                    </a:moveTo>
                    <a:lnTo>
                      <a:pt x="88" y="0"/>
                    </a:lnTo>
                    <a:lnTo>
                      <a:pt x="56" y="0"/>
                    </a:lnTo>
                    <a:lnTo>
                      <a:pt x="56" y="350"/>
                    </a:lnTo>
                    <a:lnTo>
                      <a:pt x="50" y="386"/>
                    </a:lnTo>
                    <a:lnTo>
                      <a:pt x="36" y="404"/>
                    </a:lnTo>
                    <a:lnTo>
                      <a:pt x="0" y="432"/>
                    </a:lnTo>
                    <a:lnTo>
                      <a:pt x="26" y="412"/>
                    </a:lnTo>
                    <a:lnTo>
                      <a:pt x="46" y="392"/>
                    </a:lnTo>
                    <a:lnTo>
                      <a:pt x="56" y="362"/>
                    </a:lnTo>
                    <a:lnTo>
                      <a:pt x="546" y="362"/>
                    </a:ln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31" name="任意多边形 33855"/>
              <p:cNvSpPr/>
              <p:nvPr/>
            </p:nvSpPr>
            <p:spPr>
              <a:xfrm flipH="1">
                <a:off x="538" y="1055"/>
                <a:ext cx="590" cy="432"/>
              </a:xfrm>
              <a:custGeom>
                <a:avLst/>
                <a:gdLst/>
                <a:ahLst/>
                <a:cxnLst/>
                <a:pathLst>
                  <a:path w="546" h="432">
                    <a:moveTo>
                      <a:pt x="26" y="0"/>
                    </a:moveTo>
                    <a:lnTo>
                      <a:pt x="88" y="0"/>
                    </a:lnTo>
                    <a:lnTo>
                      <a:pt x="56" y="0"/>
                    </a:lnTo>
                    <a:lnTo>
                      <a:pt x="56" y="350"/>
                    </a:lnTo>
                    <a:lnTo>
                      <a:pt x="50" y="386"/>
                    </a:lnTo>
                    <a:lnTo>
                      <a:pt x="36" y="404"/>
                    </a:lnTo>
                    <a:lnTo>
                      <a:pt x="0" y="432"/>
                    </a:lnTo>
                    <a:lnTo>
                      <a:pt x="26" y="412"/>
                    </a:lnTo>
                    <a:lnTo>
                      <a:pt x="46" y="392"/>
                    </a:lnTo>
                    <a:lnTo>
                      <a:pt x="56" y="362"/>
                    </a:lnTo>
                    <a:lnTo>
                      <a:pt x="546" y="362"/>
                    </a:ln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2832" name="直接连接符 33856"/>
            <p:cNvSpPr/>
            <p:nvPr/>
          </p:nvSpPr>
          <p:spPr>
            <a:xfrm>
              <a:off x="172" y="1162"/>
              <a:ext cx="904" cy="0"/>
            </a:xfrm>
            <a:prstGeom prst="line">
              <a:avLst/>
            </a:prstGeom>
            <a:ln w="12700" cap="flat" cmpd="sng">
              <a:solidFill>
                <a:srgbClr val="66FF33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33" name="直接连接符 33857"/>
            <p:cNvSpPr/>
            <p:nvPr/>
          </p:nvSpPr>
          <p:spPr>
            <a:xfrm>
              <a:off x="136" y="1210"/>
              <a:ext cx="904" cy="0"/>
            </a:xfrm>
            <a:prstGeom prst="line">
              <a:avLst/>
            </a:prstGeom>
            <a:ln w="12700" cap="flat" cmpd="sng">
              <a:solidFill>
                <a:srgbClr val="66FF33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34" name="直接连接符 33858"/>
            <p:cNvSpPr/>
            <p:nvPr/>
          </p:nvSpPr>
          <p:spPr>
            <a:xfrm>
              <a:off x="192" y="1254"/>
              <a:ext cx="904" cy="0"/>
            </a:xfrm>
            <a:prstGeom prst="line">
              <a:avLst/>
            </a:prstGeom>
            <a:ln w="12700" cap="flat" cmpd="sng">
              <a:solidFill>
                <a:srgbClr val="66FF33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35" name="直接连接符 33859"/>
            <p:cNvSpPr/>
            <p:nvPr/>
          </p:nvSpPr>
          <p:spPr>
            <a:xfrm>
              <a:off x="138" y="1304"/>
              <a:ext cx="904" cy="0"/>
            </a:xfrm>
            <a:prstGeom prst="line">
              <a:avLst/>
            </a:prstGeom>
            <a:ln w="12700" cap="flat" cmpd="sng">
              <a:solidFill>
                <a:srgbClr val="66FF33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36" name="直接连接符 33860"/>
            <p:cNvSpPr/>
            <p:nvPr/>
          </p:nvSpPr>
          <p:spPr>
            <a:xfrm>
              <a:off x="188" y="1354"/>
              <a:ext cx="904" cy="0"/>
            </a:xfrm>
            <a:prstGeom prst="line">
              <a:avLst/>
            </a:prstGeom>
            <a:ln w="12700" cap="flat" cmpd="sng">
              <a:solidFill>
                <a:srgbClr val="66FF33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37" name="直接连接符 33861"/>
            <p:cNvSpPr/>
            <p:nvPr/>
          </p:nvSpPr>
          <p:spPr>
            <a:xfrm>
              <a:off x="148" y="1410"/>
              <a:ext cx="904" cy="0"/>
            </a:xfrm>
            <a:prstGeom prst="line">
              <a:avLst/>
            </a:prstGeom>
            <a:ln w="12700" cap="flat" cmpd="sng">
              <a:solidFill>
                <a:srgbClr val="66FF33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863" name="组合 33862"/>
          <p:cNvGrpSpPr/>
          <p:nvPr/>
        </p:nvGrpSpPr>
        <p:grpSpPr>
          <a:xfrm>
            <a:off x="5784850" y="3933825"/>
            <a:ext cx="1976438" cy="2571750"/>
            <a:chOff x="0" y="0"/>
            <a:chExt cx="1245" cy="1620"/>
          </a:xfrm>
        </p:grpSpPr>
        <p:grpSp>
          <p:nvGrpSpPr>
            <p:cNvPr id="32839" name="组合 33863"/>
            <p:cNvGrpSpPr/>
            <p:nvPr/>
          </p:nvGrpSpPr>
          <p:grpSpPr>
            <a:xfrm flipV="1">
              <a:off x="0" y="154"/>
              <a:ext cx="1245" cy="1189"/>
              <a:chOff x="0" y="0"/>
              <a:chExt cx="1245" cy="1189"/>
            </a:xfrm>
          </p:grpSpPr>
          <p:sp>
            <p:nvSpPr>
              <p:cNvPr id="32840" name="直接连接符 33864"/>
              <p:cNvSpPr/>
              <p:nvPr/>
            </p:nvSpPr>
            <p:spPr>
              <a:xfrm>
                <a:off x="0" y="1059"/>
                <a:ext cx="1245" cy="0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41" name="椭圆 33865"/>
              <p:cNvSpPr/>
              <p:nvPr/>
            </p:nvSpPr>
            <p:spPr>
              <a:xfrm>
                <a:off x="214" y="100"/>
                <a:ext cx="813" cy="797"/>
              </a:xfrm>
              <a:prstGeom prst="ellipse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42" name="直接连接符 33866"/>
              <p:cNvSpPr/>
              <p:nvPr/>
            </p:nvSpPr>
            <p:spPr>
              <a:xfrm>
                <a:off x="120" y="489"/>
                <a:ext cx="1021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43" name="直接连接符 33867"/>
              <p:cNvSpPr/>
              <p:nvPr/>
            </p:nvSpPr>
            <p:spPr>
              <a:xfrm>
                <a:off x="617" y="0"/>
                <a:ext cx="0" cy="971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44" name="矩形 33868"/>
              <p:cNvSpPr/>
              <p:nvPr/>
            </p:nvSpPr>
            <p:spPr>
              <a:xfrm>
                <a:off x="225" y="910"/>
                <a:ext cx="753" cy="279"/>
              </a:xfrm>
              <a:prstGeom prst="rect">
                <a:avLst/>
              </a:prstGeom>
              <a:solidFill>
                <a:srgbClr val="000099"/>
              </a:solidFill>
              <a:ln w="285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45" name="椭圆 33869"/>
              <p:cNvSpPr/>
              <p:nvPr/>
            </p:nvSpPr>
            <p:spPr>
              <a:xfrm>
                <a:off x="579" y="890"/>
                <a:ext cx="46" cy="43"/>
              </a:xfrm>
              <a:prstGeom prst="ellipse">
                <a:avLst/>
              </a:prstGeom>
              <a:solidFill>
                <a:srgbClr val="333399"/>
              </a:solidFill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46" name="椭圆 33870"/>
              <p:cNvSpPr/>
              <p:nvPr/>
            </p:nvSpPr>
            <p:spPr>
              <a:xfrm>
                <a:off x="591" y="466"/>
                <a:ext cx="47" cy="43"/>
              </a:xfrm>
              <a:prstGeom prst="ellipse">
                <a:avLst/>
              </a:prstGeom>
              <a:solidFill>
                <a:srgbClr val="333399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47" name="组合 33871"/>
            <p:cNvGrpSpPr/>
            <p:nvPr/>
          </p:nvGrpSpPr>
          <p:grpSpPr>
            <a:xfrm>
              <a:off x="136" y="1304"/>
              <a:ext cx="960" cy="200"/>
              <a:chOff x="0" y="0"/>
              <a:chExt cx="960" cy="200"/>
            </a:xfrm>
          </p:grpSpPr>
          <p:sp>
            <p:nvSpPr>
              <p:cNvPr id="32848" name="直接连接符 33872"/>
              <p:cNvSpPr/>
              <p:nvPr/>
            </p:nvSpPr>
            <p:spPr>
              <a:xfrm>
                <a:off x="0" y="0"/>
                <a:ext cx="904" cy="0"/>
              </a:xfrm>
              <a:prstGeom prst="line">
                <a:avLst/>
              </a:prstGeom>
              <a:ln w="12700" cap="flat" cmpd="sng">
                <a:solidFill>
                  <a:srgbClr val="66FF33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49" name="直接连接符 33873"/>
              <p:cNvSpPr/>
              <p:nvPr/>
            </p:nvSpPr>
            <p:spPr>
              <a:xfrm>
                <a:off x="56" y="44"/>
                <a:ext cx="904" cy="0"/>
              </a:xfrm>
              <a:prstGeom prst="line">
                <a:avLst/>
              </a:prstGeom>
              <a:ln w="12700" cap="flat" cmpd="sng">
                <a:solidFill>
                  <a:srgbClr val="66FF33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50" name="直接连接符 33874"/>
              <p:cNvSpPr/>
              <p:nvPr/>
            </p:nvSpPr>
            <p:spPr>
              <a:xfrm>
                <a:off x="2" y="94"/>
                <a:ext cx="904" cy="0"/>
              </a:xfrm>
              <a:prstGeom prst="line">
                <a:avLst/>
              </a:prstGeom>
              <a:ln w="12700" cap="flat" cmpd="sng">
                <a:solidFill>
                  <a:srgbClr val="66FF33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51" name="直接连接符 33875"/>
              <p:cNvSpPr/>
              <p:nvPr/>
            </p:nvSpPr>
            <p:spPr>
              <a:xfrm>
                <a:off x="52" y="144"/>
                <a:ext cx="904" cy="0"/>
              </a:xfrm>
              <a:prstGeom prst="line">
                <a:avLst/>
              </a:prstGeom>
              <a:ln w="12700" cap="flat" cmpd="sng">
                <a:solidFill>
                  <a:srgbClr val="66FF33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52" name="直接连接符 33876"/>
              <p:cNvSpPr/>
              <p:nvPr/>
            </p:nvSpPr>
            <p:spPr>
              <a:xfrm>
                <a:off x="12" y="200"/>
                <a:ext cx="904" cy="0"/>
              </a:xfrm>
              <a:prstGeom prst="line">
                <a:avLst/>
              </a:prstGeom>
              <a:ln w="12700" cap="flat" cmpd="sng">
                <a:solidFill>
                  <a:srgbClr val="66FF33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53" name="组合 33877"/>
            <p:cNvGrpSpPr/>
            <p:nvPr/>
          </p:nvGrpSpPr>
          <p:grpSpPr>
            <a:xfrm>
              <a:off x="73" y="0"/>
              <a:ext cx="546" cy="1620"/>
              <a:chOff x="0" y="0"/>
              <a:chExt cx="546" cy="1620"/>
            </a:xfrm>
          </p:grpSpPr>
          <p:grpSp>
            <p:nvGrpSpPr>
              <p:cNvPr id="32854" name="组合 33878"/>
              <p:cNvGrpSpPr/>
              <p:nvPr/>
            </p:nvGrpSpPr>
            <p:grpSpPr>
              <a:xfrm>
                <a:off x="24" y="316"/>
                <a:ext cx="74" cy="522"/>
                <a:chOff x="0" y="0"/>
                <a:chExt cx="74" cy="516"/>
              </a:xfrm>
            </p:grpSpPr>
            <p:sp>
              <p:nvSpPr>
                <p:cNvPr id="32855" name="直接连接符 33879"/>
                <p:cNvSpPr/>
                <p:nvPr/>
              </p:nvSpPr>
              <p:spPr>
                <a:xfrm flipH="1">
                  <a:off x="4" y="0"/>
                  <a:ext cx="70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56" name="直接连接符 33880"/>
                <p:cNvSpPr/>
                <p:nvPr/>
              </p:nvSpPr>
              <p:spPr>
                <a:xfrm>
                  <a:off x="36" y="2"/>
                  <a:ext cx="0" cy="514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57" name="直接连接符 33881"/>
                <p:cNvSpPr/>
                <p:nvPr/>
              </p:nvSpPr>
              <p:spPr>
                <a:xfrm>
                  <a:off x="0" y="510"/>
                  <a:ext cx="68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2858" name="任意多边形 33882"/>
              <p:cNvSpPr/>
              <p:nvPr/>
            </p:nvSpPr>
            <p:spPr>
              <a:xfrm>
                <a:off x="0" y="880"/>
                <a:ext cx="546" cy="740"/>
              </a:xfrm>
              <a:custGeom>
                <a:avLst/>
                <a:gdLst/>
                <a:ahLst/>
                <a:cxnLst/>
                <a:pathLst>
                  <a:path w="546" h="740">
                    <a:moveTo>
                      <a:pt x="14" y="0"/>
                    </a:moveTo>
                    <a:lnTo>
                      <a:pt x="98" y="0"/>
                    </a:lnTo>
                    <a:lnTo>
                      <a:pt x="56" y="0"/>
                    </a:lnTo>
                    <a:lnTo>
                      <a:pt x="56" y="658"/>
                    </a:lnTo>
                    <a:lnTo>
                      <a:pt x="50" y="694"/>
                    </a:lnTo>
                    <a:lnTo>
                      <a:pt x="36" y="712"/>
                    </a:lnTo>
                    <a:lnTo>
                      <a:pt x="0" y="740"/>
                    </a:lnTo>
                    <a:lnTo>
                      <a:pt x="26" y="720"/>
                    </a:lnTo>
                    <a:lnTo>
                      <a:pt x="46" y="700"/>
                    </a:lnTo>
                    <a:lnTo>
                      <a:pt x="56" y="670"/>
                    </a:lnTo>
                    <a:lnTo>
                      <a:pt x="546" y="670"/>
                    </a:ln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2859" name="组合 33883"/>
              <p:cNvGrpSpPr/>
              <p:nvPr/>
            </p:nvGrpSpPr>
            <p:grpSpPr>
              <a:xfrm>
                <a:off x="24" y="0"/>
                <a:ext cx="508" cy="246"/>
                <a:chOff x="0" y="0"/>
                <a:chExt cx="508" cy="246"/>
              </a:xfrm>
            </p:grpSpPr>
            <p:sp>
              <p:nvSpPr>
                <p:cNvPr id="32860" name="直接连接符 33884"/>
                <p:cNvSpPr/>
                <p:nvPr/>
              </p:nvSpPr>
              <p:spPr>
                <a:xfrm flipH="1">
                  <a:off x="0" y="244"/>
                  <a:ext cx="70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61" name="任意多边形 33885"/>
                <p:cNvSpPr/>
                <p:nvPr/>
              </p:nvSpPr>
              <p:spPr>
                <a:xfrm>
                  <a:off x="35" y="0"/>
                  <a:ext cx="473" cy="246"/>
                </a:xfrm>
                <a:custGeom>
                  <a:avLst/>
                  <a:gdLst/>
                  <a:ahLst/>
                  <a:cxnLst/>
                  <a:pathLst>
                    <a:path w="473" h="246">
                      <a:moveTo>
                        <a:pt x="0" y="246"/>
                      </a:moveTo>
                      <a:lnTo>
                        <a:pt x="1" y="76"/>
                      </a:lnTo>
                      <a:lnTo>
                        <a:pt x="13" y="56"/>
                      </a:lnTo>
                      <a:lnTo>
                        <a:pt x="37" y="38"/>
                      </a:lnTo>
                      <a:lnTo>
                        <a:pt x="473" y="38"/>
                      </a:lnTo>
                      <a:lnTo>
                        <a:pt x="473" y="0"/>
                      </a:lnTo>
                      <a:lnTo>
                        <a:pt x="473" y="76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32862" name="组合 33886"/>
            <p:cNvGrpSpPr/>
            <p:nvPr/>
          </p:nvGrpSpPr>
          <p:grpSpPr>
            <a:xfrm flipH="1">
              <a:off x="619" y="0"/>
              <a:ext cx="546" cy="1620"/>
              <a:chOff x="0" y="0"/>
              <a:chExt cx="546" cy="1620"/>
            </a:xfrm>
          </p:grpSpPr>
          <p:grpSp>
            <p:nvGrpSpPr>
              <p:cNvPr id="32863" name="组合 33887"/>
              <p:cNvGrpSpPr/>
              <p:nvPr/>
            </p:nvGrpSpPr>
            <p:grpSpPr>
              <a:xfrm>
                <a:off x="24" y="316"/>
                <a:ext cx="74" cy="522"/>
                <a:chOff x="0" y="0"/>
                <a:chExt cx="74" cy="516"/>
              </a:xfrm>
            </p:grpSpPr>
            <p:sp>
              <p:nvSpPr>
                <p:cNvPr id="32864" name="直接连接符 33888"/>
                <p:cNvSpPr/>
                <p:nvPr/>
              </p:nvSpPr>
              <p:spPr>
                <a:xfrm flipH="1">
                  <a:off x="4" y="0"/>
                  <a:ext cx="70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65" name="直接连接符 33889"/>
                <p:cNvSpPr/>
                <p:nvPr/>
              </p:nvSpPr>
              <p:spPr>
                <a:xfrm>
                  <a:off x="36" y="2"/>
                  <a:ext cx="0" cy="514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66" name="直接连接符 33890"/>
                <p:cNvSpPr/>
                <p:nvPr/>
              </p:nvSpPr>
              <p:spPr>
                <a:xfrm>
                  <a:off x="0" y="510"/>
                  <a:ext cx="68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2867" name="任意多边形 33891"/>
              <p:cNvSpPr/>
              <p:nvPr/>
            </p:nvSpPr>
            <p:spPr>
              <a:xfrm>
                <a:off x="0" y="880"/>
                <a:ext cx="546" cy="740"/>
              </a:xfrm>
              <a:custGeom>
                <a:avLst/>
                <a:gdLst/>
                <a:ahLst/>
                <a:cxnLst/>
                <a:pathLst>
                  <a:path w="546" h="740">
                    <a:moveTo>
                      <a:pt x="14" y="0"/>
                    </a:moveTo>
                    <a:lnTo>
                      <a:pt x="98" y="0"/>
                    </a:lnTo>
                    <a:lnTo>
                      <a:pt x="56" y="0"/>
                    </a:lnTo>
                    <a:lnTo>
                      <a:pt x="56" y="658"/>
                    </a:lnTo>
                    <a:lnTo>
                      <a:pt x="50" y="694"/>
                    </a:lnTo>
                    <a:lnTo>
                      <a:pt x="36" y="712"/>
                    </a:lnTo>
                    <a:lnTo>
                      <a:pt x="0" y="740"/>
                    </a:lnTo>
                    <a:lnTo>
                      <a:pt x="26" y="720"/>
                    </a:lnTo>
                    <a:lnTo>
                      <a:pt x="46" y="700"/>
                    </a:lnTo>
                    <a:lnTo>
                      <a:pt x="56" y="670"/>
                    </a:lnTo>
                    <a:lnTo>
                      <a:pt x="546" y="670"/>
                    </a:ln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2868" name="组合 33892"/>
              <p:cNvGrpSpPr/>
              <p:nvPr/>
            </p:nvGrpSpPr>
            <p:grpSpPr>
              <a:xfrm>
                <a:off x="24" y="0"/>
                <a:ext cx="508" cy="246"/>
                <a:chOff x="0" y="0"/>
                <a:chExt cx="508" cy="246"/>
              </a:xfrm>
            </p:grpSpPr>
            <p:sp>
              <p:nvSpPr>
                <p:cNvPr id="32869" name="直接连接符 33893"/>
                <p:cNvSpPr/>
                <p:nvPr/>
              </p:nvSpPr>
              <p:spPr>
                <a:xfrm flipH="1">
                  <a:off x="0" y="244"/>
                  <a:ext cx="70" cy="0"/>
                </a:xfrm>
                <a:prstGeom prst="line">
                  <a:avLst/>
                </a:prstGeom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870" name="任意多边形 33894"/>
                <p:cNvSpPr/>
                <p:nvPr/>
              </p:nvSpPr>
              <p:spPr>
                <a:xfrm>
                  <a:off x="35" y="0"/>
                  <a:ext cx="473" cy="246"/>
                </a:xfrm>
                <a:custGeom>
                  <a:avLst/>
                  <a:gdLst/>
                  <a:ahLst/>
                  <a:cxnLst/>
                  <a:pathLst>
                    <a:path w="473" h="246">
                      <a:moveTo>
                        <a:pt x="0" y="246"/>
                      </a:moveTo>
                      <a:lnTo>
                        <a:pt x="1" y="76"/>
                      </a:lnTo>
                      <a:lnTo>
                        <a:pt x="13" y="56"/>
                      </a:lnTo>
                      <a:lnTo>
                        <a:pt x="37" y="38"/>
                      </a:lnTo>
                      <a:lnTo>
                        <a:pt x="473" y="38"/>
                      </a:lnTo>
                      <a:lnTo>
                        <a:pt x="473" y="0"/>
                      </a:lnTo>
                      <a:lnTo>
                        <a:pt x="473" y="76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32871" name="矩形 33895"/>
            <p:cNvSpPr/>
            <p:nvPr/>
          </p:nvSpPr>
          <p:spPr>
            <a:xfrm>
              <a:off x="1111" y="1439"/>
              <a:ext cx="87" cy="56"/>
            </a:xfrm>
            <a:prstGeom prst="rect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897" name="组合 33896"/>
          <p:cNvGrpSpPr/>
          <p:nvPr/>
        </p:nvGrpSpPr>
        <p:grpSpPr>
          <a:xfrm>
            <a:off x="309563" y="5118100"/>
            <a:ext cx="657225" cy="1285875"/>
            <a:chOff x="0" y="0"/>
            <a:chExt cx="414" cy="810"/>
          </a:xfrm>
        </p:grpSpPr>
        <p:grpSp>
          <p:nvGrpSpPr>
            <p:cNvPr id="32873" name="组合 33897"/>
            <p:cNvGrpSpPr/>
            <p:nvPr/>
          </p:nvGrpSpPr>
          <p:grpSpPr>
            <a:xfrm>
              <a:off x="103" y="116"/>
              <a:ext cx="232" cy="590"/>
              <a:chOff x="0" y="0"/>
              <a:chExt cx="232" cy="590"/>
            </a:xfrm>
          </p:grpSpPr>
          <p:sp>
            <p:nvSpPr>
              <p:cNvPr id="32874" name="直接连接符 33898"/>
              <p:cNvSpPr/>
              <p:nvPr/>
            </p:nvSpPr>
            <p:spPr>
              <a:xfrm>
                <a:off x="50" y="292"/>
                <a:ext cx="182" cy="0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75" name="椭圆 33899"/>
              <p:cNvSpPr/>
              <p:nvPr/>
            </p:nvSpPr>
            <p:spPr>
              <a:xfrm>
                <a:off x="6" y="300"/>
                <a:ext cx="110" cy="290"/>
              </a:xfrm>
              <a:prstGeom prst="ellipse">
                <a:avLst/>
              </a:prstGeom>
              <a:solidFill>
                <a:srgbClr val="CC6600"/>
              </a:solidFill>
              <a:ln w="1905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76" name="椭圆 33900"/>
              <p:cNvSpPr/>
              <p:nvPr/>
            </p:nvSpPr>
            <p:spPr>
              <a:xfrm>
                <a:off x="0" y="0"/>
                <a:ext cx="110" cy="290"/>
              </a:xfrm>
              <a:prstGeom prst="ellipse">
                <a:avLst/>
              </a:prstGeom>
              <a:solidFill>
                <a:srgbClr val="CC6600"/>
              </a:solidFill>
              <a:ln w="1905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877" name="任意多边形 33901"/>
            <p:cNvSpPr/>
            <p:nvPr/>
          </p:nvSpPr>
          <p:spPr>
            <a:xfrm>
              <a:off x="0" y="0"/>
              <a:ext cx="414" cy="810"/>
            </a:xfrm>
            <a:custGeom>
              <a:avLst/>
              <a:gdLst/>
              <a:ahLst/>
              <a:cxnLst/>
              <a:pathLst>
                <a:path w="414" h="810">
                  <a:moveTo>
                    <a:pt x="414" y="0"/>
                  </a:moveTo>
                  <a:lnTo>
                    <a:pt x="414" y="54"/>
                  </a:lnTo>
                  <a:lnTo>
                    <a:pt x="48" y="54"/>
                  </a:lnTo>
                  <a:lnTo>
                    <a:pt x="24" y="66"/>
                  </a:lnTo>
                  <a:lnTo>
                    <a:pt x="0" y="87"/>
                  </a:lnTo>
                  <a:lnTo>
                    <a:pt x="0" y="741"/>
                  </a:lnTo>
                  <a:lnTo>
                    <a:pt x="15" y="765"/>
                  </a:lnTo>
                  <a:lnTo>
                    <a:pt x="45" y="777"/>
                  </a:lnTo>
                  <a:lnTo>
                    <a:pt x="414" y="777"/>
                  </a:lnTo>
                  <a:lnTo>
                    <a:pt x="414" y="81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3903" name="组合 33902"/>
          <p:cNvGrpSpPr/>
          <p:nvPr/>
        </p:nvGrpSpPr>
        <p:grpSpPr>
          <a:xfrm>
            <a:off x="2586038" y="5351463"/>
            <a:ext cx="404812" cy="928687"/>
            <a:chOff x="0" y="0"/>
            <a:chExt cx="255" cy="585"/>
          </a:xfrm>
        </p:grpSpPr>
        <p:sp>
          <p:nvSpPr>
            <p:cNvPr id="32879" name="直接连接符 33903"/>
            <p:cNvSpPr/>
            <p:nvPr/>
          </p:nvSpPr>
          <p:spPr>
            <a:xfrm>
              <a:off x="0" y="465"/>
              <a:ext cx="25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80" name="直接连接符 33904"/>
            <p:cNvSpPr/>
            <p:nvPr/>
          </p:nvSpPr>
          <p:spPr>
            <a:xfrm>
              <a:off x="3" y="585"/>
              <a:ext cx="25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81" name="直接连接符 33905"/>
            <p:cNvSpPr/>
            <p:nvPr/>
          </p:nvSpPr>
          <p:spPr>
            <a:xfrm>
              <a:off x="0" y="225"/>
              <a:ext cx="25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82" name="直接连接符 33906"/>
            <p:cNvSpPr/>
            <p:nvPr/>
          </p:nvSpPr>
          <p:spPr>
            <a:xfrm>
              <a:off x="3" y="345"/>
              <a:ext cx="25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83" name="直接连接符 33907"/>
            <p:cNvSpPr/>
            <p:nvPr/>
          </p:nvSpPr>
          <p:spPr>
            <a:xfrm>
              <a:off x="0" y="0"/>
              <a:ext cx="25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884" name="直接连接符 33908"/>
            <p:cNvSpPr/>
            <p:nvPr/>
          </p:nvSpPr>
          <p:spPr>
            <a:xfrm>
              <a:off x="3" y="120"/>
              <a:ext cx="25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910" name="组合 33909"/>
          <p:cNvGrpSpPr/>
          <p:nvPr/>
        </p:nvGrpSpPr>
        <p:grpSpPr>
          <a:xfrm>
            <a:off x="6610350" y="3752850"/>
            <a:ext cx="2178050" cy="2832100"/>
            <a:chOff x="0" y="0"/>
            <a:chExt cx="1372" cy="1784"/>
          </a:xfrm>
        </p:grpSpPr>
        <p:grpSp>
          <p:nvGrpSpPr>
            <p:cNvPr id="32886" name="组合 33910"/>
            <p:cNvGrpSpPr/>
            <p:nvPr/>
          </p:nvGrpSpPr>
          <p:grpSpPr>
            <a:xfrm>
              <a:off x="0" y="0"/>
              <a:ext cx="1372" cy="1784"/>
              <a:chOff x="0" y="0"/>
              <a:chExt cx="1372" cy="1784"/>
            </a:xfrm>
          </p:grpSpPr>
          <p:sp>
            <p:nvSpPr>
              <p:cNvPr id="32887" name="椭圆 33911"/>
              <p:cNvSpPr/>
              <p:nvPr/>
            </p:nvSpPr>
            <p:spPr>
              <a:xfrm>
                <a:off x="843" y="1424"/>
                <a:ext cx="285" cy="291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88" name="直接连接符 33912"/>
              <p:cNvSpPr/>
              <p:nvPr/>
            </p:nvSpPr>
            <p:spPr>
              <a:xfrm>
                <a:off x="603" y="1580"/>
                <a:ext cx="243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89" name="等腰三角形 33913"/>
              <p:cNvSpPr/>
              <p:nvPr/>
            </p:nvSpPr>
            <p:spPr>
              <a:xfrm rot="5334616">
                <a:off x="1005" y="1520"/>
                <a:ext cx="108" cy="102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90" name="直接连接符 33914"/>
              <p:cNvSpPr/>
              <p:nvPr/>
            </p:nvSpPr>
            <p:spPr>
              <a:xfrm>
                <a:off x="837" y="1574"/>
                <a:ext cx="27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891" name="组合 33915"/>
              <p:cNvGrpSpPr/>
              <p:nvPr/>
            </p:nvGrpSpPr>
            <p:grpSpPr>
              <a:xfrm>
                <a:off x="1122" y="1160"/>
                <a:ext cx="187" cy="408"/>
                <a:chOff x="0" y="0"/>
                <a:chExt cx="219" cy="408"/>
              </a:xfrm>
            </p:grpSpPr>
            <p:grpSp>
              <p:nvGrpSpPr>
                <p:cNvPr id="32892" name="组合 33916"/>
                <p:cNvGrpSpPr/>
                <p:nvPr/>
              </p:nvGrpSpPr>
              <p:grpSpPr>
                <a:xfrm>
                  <a:off x="45" y="0"/>
                  <a:ext cx="174" cy="126"/>
                  <a:chOff x="0" y="0"/>
                  <a:chExt cx="174" cy="126"/>
                </a:xfrm>
              </p:grpSpPr>
              <p:sp>
                <p:nvSpPr>
                  <p:cNvPr id="32893" name="矩形 33917"/>
                  <p:cNvSpPr/>
                  <p:nvPr/>
                </p:nvSpPr>
                <p:spPr>
                  <a:xfrm rot="-2506282">
                    <a:off x="21" y="0"/>
                    <a:ext cx="138" cy="126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894" name="直接连接符 33918"/>
                  <p:cNvSpPr/>
                  <p:nvPr/>
                </p:nvSpPr>
                <p:spPr>
                  <a:xfrm>
                    <a:off x="0" y="63"/>
                    <a:ext cx="174" cy="0"/>
                  </a:xfrm>
                  <a:prstGeom prst="line">
                    <a:avLst/>
                  </a:prstGeom>
                  <a:ln w="19050" cap="flat" cmpd="sng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2895" name="任意多边形 33919"/>
                <p:cNvSpPr/>
                <p:nvPr/>
              </p:nvSpPr>
              <p:spPr>
                <a:xfrm>
                  <a:off x="0" y="144"/>
                  <a:ext cx="135" cy="264"/>
                </a:xfrm>
                <a:custGeom>
                  <a:avLst/>
                  <a:gdLst/>
                  <a:ahLst/>
                  <a:cxnLst/>
                  <a:pathLst>
                    <a:path w="135" h="264">
                      <a:moveTo>
                        <a:pt x="0" y="264"/>
                      </a:moveTo>
                      <a:lnTo>
                        <a:pt x="135" y="264"/>
                      </a:lnTo>
                      <a:lnTo>
                        <a:pt x="135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2896" name="直接连接符 33920"/>
              <p:cNvSpPr/>
              <p:nvPr/>
            </p:nvSpPr>
            <p:spPr>
              <a:xfrm>
                <a:off x="981" y="1364"/>
                <a:ext cx="0" cy="420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97" name="矩形 33921"/>
              <p:cNvSpPr/>
              <p:nvPr/>
            </p:nvSpPr>
            <p:spPr>
              <a:xfrm>
                <a:off x="1108" y="340"/>
                <a:ext cx="264" cy="476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98" name="任意多边形 33922"/>
              <p:cNvSpPr/>
              <p:nvPr/>
            </p:nvSpPr>
            <p:spPr>
              <a:xfrm>
                <a:off x="100" y="0"/>
                <a:ext cx="1208" cy="1132"/>
              </a:xfrm>
              <a:custGeom>
                <a:avLst/>
                <a:gdLst/>
                <a:ahLst/>
                <a:cxnLst/>
                <a:pathLst>
                  <a:path w="1208" h="1132">
                    <a:moveTo>
                      <a:pt x="1144" y="1132"/>
                    </a:moveTo>
                    <a:lnTo>
                      <a:pt x="1144" y="768"/>
                    </a:lnTo>
                    <a:lnTo>
                      <a:pt x="1060" y="704"/>
                    </a:lnTo>
                    <a:lnTo>
                      <a:pt x="1208" y="636"/>
                    </a:lnTo>
                    <a:lnTo>
                      <a:pt x="1068" y="548"/>
                    </a:lnTo>
                    <a:lnTo>
                      <a:pt x="1208" y="492"/>
                    </a:lnTo>
                    <a:lnTo>
                      <a:pt x="1072" y="408"/>
                    </a:lnTo>
                    <a:lnTo>
                      <a:pt x="1148" y="360"/>
                    </a:lnTo>
                    <a:lnTo>
                      <a:pt x="1148" y="68"/>
                    </a:lnTo>
                    <a:lnTo>
                      <a:pt x="1132" y="32"/>
                    </a:lnTo>
                    <a:lnTo>
                      <a:pt x="1092" y="0"/>
                    </a:lnTo>
                    <a:lnTo>
                      <a:pt x="0" y="0"/>
                    </a:lnTo>
                    <a:lnTo>
                      <a:pt x="0" y="22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2899" name="组合 33923"/>
              <p:cNvGrpSpPr/>
              <p:nvPr/>
            </p:nvGrpSpPr>
            <p:grpSpPr>
              <a:xfrm>
                <a:off x="0" y="224"/>
                <a:ext cx="208" cy="212"/>
                <a:chOff x="0" y="0"/>
                <a:chExt cx="208" cy="212"/>
              </a:xfrm>
            </p:grpSpPr>
            <p:sp>
              <p:nvSpPr>
                <p:cNvPr id="32900" name="直接连接符 33924"/>
                <p:cNvSpPr/>
                <p:nvPr/>
              </p:nvSpPr>
              <p:spPr>
                <a:xfrm>
                  <a:off x="100" y="12"/>
                  <a:ext cx="0" cy="200"/>
                </a:xfrm>
                <a:prstGeom prst="line">
                  <a:avLst/>
                </a:prstGeom>
                <a:ln w="19050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901" name="直接连接符 33925"/>
                <p:cNvSpPr/>
                <p:nvPr/>
              </p:nvSpPr>
              <p:spPr>
                <a:xfrm flipH="1">
                  <a:off x="0" y="0"/>
                  <a:ext cx="76" cy="205"/>
                </a:xfrm>
                <a:prstGeom prst="line">
                  <a:avLst/>
                </a:prstGeom>
                <a:ln w="2857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902" name="直接连接符 33926"/>
                <p:cNvSpPr/>
                <p:nvPr/>
              </p:nvSpPr>
              <p:spPr>
                <a:xfrm>
                  <a:off x="120" y="16"/>
                  <a:ext cx="88" cy="192"/>
                </a:xfrm>
                <a:prstGeom prst="line">
                  <a:avLst/>
                </a:prstGeom>
                <a:ln w="2857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2903" name="矩形 33927"/>
            <p:cNvSpPr/>
            <p:nvPr/>
          </p:nvSpPr>
          <p:spPr>
            <a:xfrm>
              <a:off x="542" y="1136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油泵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32904" name="矩形 33928"/>
            <p:cNvSpPr/>
            <p:nvPr/>
          </p:nvSpPr>
          <p:spPr>
            <a:xfrm>
              <a:off x="794" y="128"/>
              <a:ext cx="368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冷却器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33930" name="组合 33929"/>
          <p:cNvGrpSpPr/>
          <p:nvPr/>
        </p:nvGrpSpPr>
        <p:grpSpPr>
          <a:xfrm>
            <a:off x="2917825" y="5416550"/>
            <a:ext cx="2416175" cy="1187450"/>
            <a:chOff x="0" y="0"/>
            <a:chExt cx="1522" cy="748"/>
          </a:xfrm>
        </p:grpSpPr>
        <p:grpSp>
          <p:nvGrpSpPr>
            <p:cNvPr id="32906" name="组合 33930"/>
            <p:cNvGrpSpPr/>
            <p:nvPr/>
          </p:nvGrpSpPr>
          <p:grpSpPr>
            <a:xfrm>
              <a:off x="342" y="392"/>
              <a:ext cx="1180" cy="164"/>
              <a:chOff x="0" y="0"/>
              <a:chExt cx="1180" cy="164"/>
            </a:xfrm>
          </p:grpSpPr>
          <p:sp>
            <p:nvSpPr>
              <p:cNvPr id="32907" name="任意多边形 33931"/>
              <p:cNvSpPr/>
              <p:nvPr/>
            </p:nvSpPr>
            <p:spPr>
              <a:xfrm>
                <a:off x="212" y="0"/>
                <a:ext cx="968" cy="164"/>
              </a:xfrm>
              <a:custGeom>
                <a:avLst/>
                <a:gdLst/>
                <a:ahLst/>
                <a:cxnLst/>
                <a:pathLst>
                  <a:path w="968" h="164">
                    <a:moveTo>
                      <a:pt x="0" y="0"/>
                    </a:moveTo>
                    <a:lnTo>
                      <a:pt x="942" y="2"/>
                    </a:lnTo>
                    <a:lnTo>
                      <a:pt x="960" y="16"/>
                    </a:lnTo>
                    <a:lnTo>
                      <a:pt x="962" y="38"/>
                    </a:lnTo>
                    <a:lnTo>
                      <a:pt x="948" y="56"/>
                    </a:lnTo>
                    <a:lnTo>
                      <a:pt x="76" y="56"/>
                    </a:lnTo>
                    <a:lnTo>
                      <a:pt x="66" y="72"/>
                    </a:lnTo>
                    <a:lnTo>
                      <a:pt x="68" y="90"/>
                    </a:lnTo>
                    <a:lnTo>
                      <a:pt x="80" y="106"/>
                    </a:lnTo>
                    <a:lnTo>
                      <a:pt x="944" y="106"/>
                    </a:lnTo>
                    <a:lnTo>
                      <a:pt x="954" y="112"/>
                    </a:lnTo>
                    <a:lnTo>
                      <a:pt x="968" y="124"/>
                    </a:lnTo>
                    <a:lnTo>
                      <a:pt x="968" y="140"/>
                    </a:lnTo>
                    <a:lnTo>
                      <a:pt x="952" y="164"/>
                    </a:lnTo>
                    <a:lnTo>
                      <a:pt x="0" y="16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908" name="直接连接符 33932"/>
              <p:cNvSpPr/>
              <p:nvPr/>
            </p:nvSpPr>
            <p:spPr>
              <a:xfrm>
                <a:off x="0" y="0"/>
                <a:ext cx="214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909" name="直接连接符 33933"/>
              <p:cNvSpPr/>
              <p:nvPr/>
            </p:nvSpPr>
            <p:spPr>
              <a:xfrm flipH="1">
                <a:off x="16" y="164"/>
                <a:ext cx="214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910" name="矩形 33934"/>
            <p:cNvSpPr/>
            <p:nvPr/>
          </p:nvSpPr>
          <p:spPr>
            <a:xfrm>
              <a:off x="0" y="0"/>
              <a:ext cx="428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冷却水</a:t>
              </a:r>
              <a:endParaRPr lang="zh-CN" altLang="en-US" b="1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5165" name="文本框 6189"/>
          <p:cNvSpPr txBox="1"/>
          <p:nvPr/>
        </p:nvSpPr>
        <p:spPr>
          <a:xfrm>
            <a:off x="2078355" y="97790"/>
            <a:ext cx="535305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蜗杆传动的效率润滑及热平衡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796" grpId="0"/>
      <p:bldP spid="33797" grpId="0"/>
      <p:bldP spid="337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6145"/>
          <p:cNvGrpSpPr/>
          <p:nvPr/>
        </p:nvGrpSpPr>
        <p:grpSpPr>
          <a:xfrm>
            <a:off x="1201420" y="885190"/>
            <a:ext cx="1341438" cy="2289175"/>
            <a:chOff x="0" y="0"/>
            <a:chExt cx="845" cy="1442"/>
          </a:xfrm>
        </p:grpSpPr>
        <p:grpSp>
          <p:nvGrpSpPr>
            <p:cNvPr id="5122" name="组合 6146"/>
            <p:cNvGrpSpPr/>
            <p:nvPr/>
          </p:nvGrpSpPr>
          <p:grpSpPr>
            <a:xfrm>
              <a:off x="0" y="530"/>
              <a:ext cx="845" cy="912"/>
              <a:chOff x="0" y="0"/>
              <a:chExt cx="845" cy="912"/>
            </a:xfrm>
          </p:grpSpPr>
          <p:sp>
            <p:nvSpPr>
              <p:cNvPr id="5123" name="矩形 6147"/>
              <p:cNvSpPr/>
              <p:nvPr/>
            </p:nvSpPr>
            <p:spPr>
              <a:xfrm>
                <a:off x="202" y="0"/>
                <a:ext cx="442" cy="91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4" name="直接连接符 6148"/>
              <p:cNvSpPr/>
              <p:nvPr/>
            </p:nvSpPr>
            <p:spPr>
              <a:xfrm>
                <a:off x="0" y="469"/>
                <a:ext cx="84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25" name="组合 6149"/>
            <p:cNvGrpSpPr/>
            <p:nvPr/>
          </p:nvGrpSpPr>
          <p:grpSpPr>
            <a:xfrm>
              <a:off x="129" y="0"/>
              <a:ext cx="610" cy="557"/>
              <a:chOff x="0" y="0"/>
              <a:chExt cx="610" cy="557"/>
            </a:xfrm>
          </p:grpSpPr>
          <p:sp>
            <p:nvSpPr>
              <p:cNvPr id="5126" name="椭圆 6150"/>
              <p:cNvSpPr/>
              <p:nvPr/>
            </p:nvSpPr>
            <p:spPr>
              <a:xfrm>
                <a:off x="102" y="96"/>
                <a:ext cx="403" cy="42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7" name="直接连接符 6151"/>
              <p:cNvSpPr/>
              <p:nvPr/>
            </p:nvSpPr>
            <p:spPr>
              <a:xfrm>
                <a:off x="0" y="302"/>
                <a:ext cx="61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8" name="直接连接符 6152"/>
              <p:cNvSpPr/>
              <p:nvPr/>
            </p:nvSpPr>
            <p:spPr>
              <a:xfrm flipV="1">
                <a:off x="308" y="0"/>
                <a:ext cx="0" cy="55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154" name="组合 6153"/>
          <p:cNvGrpSpPr/>
          <p:nvPr/>
        </p:nvGrpSpPr>
        <p:grpSpPr>
          <a:xfrm>
            <a:off x="3309620" y="1674178"/>
            <a:ext cx="1339850" cy="1554162"/>
            <a:chOff x="0" y="0"/>
            <a:chExt cx="845" cy="979"/>
          </a:xfrm>
        </p:grpSpPr>
        <p:sp>
          <p:nvSpPr>
            <p:cNvPr id="5130" name="矩形 6154"/>
            <p:cNvSpPr/>
            <p:nvPr/>
          </p:nvSpPr>
          <p:spPr>
            <a:xfrm>
              <a:off x="202" y="0"/>
              <a:ext cx="442" cy="97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31" name="直接连接符 6155"/>
            <p:cNvSpPr/>
            <p:nvPr/>
          </p:nvSpPr>
          <p:spPr>
            <a:xfrm>
              <a:off x="0" y="503"/>
              <a:ext cx="84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32" name="直接连接符 6156"/>
            <p:cNvSpPr/>
            <p:nvPr/>
          </p:nvSpPr>
          <p:spPr>
            <a:xfrm>
              <a:off x="202" y="382"/>
              <a:ext cx="4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5133" name="组合 6157"/>
            <p:cNvGrpSpPr/>
            <p:nvPr/>
          </p:nvGrpSpPr>
          <p:grpSpPr>
            <a:xfrm>
              <a:off x="202" y="1"/>
              <a:ext cx="448" cy="385"/>
              <a:chOff x="0" y="0"/>
              <a:chExt cx="448" cy="385"/>
            </a:xfrm>
          </p:grpSpPr>
          <p:sp>
            <p:nvSpPr>
              <p:cNvPr id="5134" name="直接连接符 6158"/>
              <p:cNvSpPr/>
              <p:nvPr/>
            </p:nvSpPr>
            <p:spPr>
              <a:xfrm flipV="1">
                <a:off x="0" y="0"/>
                <a:ext cx="96" cy="10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35" name="直接连接符 6159"/>
              <p:cNvSpPr/>
              <p:nvPr/>
            </p:nvSpPr>
            <p:spPr>
              <a:xfrm flipV="1">
                <a:off x="0" y="1"/>
                <a:ext cx="165" cy="20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36" name="直接连接符 6160"/>
              <p:cNvSpPr/>
              <p:nvPr/>
            </p:nvSpPr>
            <p:spPr>
              <a:xfrm flipV="1">
                <a:off x="9" y="11"/>
                <a:ext cx="211" cy="2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37" name="直接连接符 6161"/>
              <p:cNvSpPr/>
              <p:nvPr/>
            </p:nvSpPr>
            <p:spPr>
              <a:xfrm flipV="1">
                <a:off x="17" y="10"/>
                <a:ext cx="279" cy="3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38" name="直接连接符 6162"/>
              <p:cNvSpPr/>
              <p:nvPr/>
            </p:nvSpPr>
            <p:spPr>
              <a:xfrm flipV="1">
                <a:off x="86" y="9"/>
                <a:ext cx="276" cy="36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39" name="直接连接符 6163"/>
              <p:cNvSpPr/>
              <p:nvPr/>
            </p:nvSpPr>
            <p:spPr>
              <a:xfrm flipV="1">
                <a:off x="159" y="7"/>
                <a:ext cx="269" cy="37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40" name="直接连接符 6164"/>
              <p:cNvSpPr/>
              <p:nvPr/>
            </p:nvSpPr>
            <p:spPr>
              <a:xfrm flipV="1">
                <a:off x="238" y="86"/>
                <a:ext cx="201" cy="29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41" name="直接连接符 6165"/>
              <p:cNvSpPr/>
              <p:nvPr/>
            </p:nvSpPr>
            <p:spPr>
              <a:xfrm flipV="1">
                <a:off x="313" y="170"/>
                <a:ext cx="135" cy="21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42" name="直接连接符 6166"/>
              <p:cNvSpPr/>
              <p:nvPr/>
            </p:nvSpPr>
            <p:spPr>
              <a:xfrm flipV="1">
                <a:off x="384" y="279"/>
                <a:ext cx="57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168" name="文本框 6167"/>
          <p:cNvSpPr txBox="1"/>
          <p:nvPr/>
        </p:nvSpPr>
        <p:spPr>
          <a:xfrm>
            <a:off x="220345" y="3783965"/>
            <a:ext cx="8785225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改进措施：将刀具做成蜗杆状，用范成法切制蜗轮，</a:t>
            </a:r>
            <a:endParaRPr lang="zh-CN" altLang="en-US" sz="2800" b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所得蜗轮蜗杆为线接触。</a:t>
            </a:r>
            <a:endParaRPr lang="zh-CN" altLang="en-US" sz="2800" b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6169" name="组合 6168"/>
          <p:cNvGrpSpPr/>
          <p:nvPr/>
        </p:nvGrpSpPr>
        <p:grpSpPr>
          <a:xfrm>
            <a:off x="90170" y="1383665"/>
            <a:ext cx="1846263" cy="519113"/>
            <a:chOff x="0" y="0"/>
            <a:chExt cx="1163" cy="327"/>
          </a:xfrm>
        </p:grpSpPr>
        <p:sp>
          <p:nvSpPr>
            <p:cNvPr id="5145" name="文本框 6169"/>
            <p:cNvSpPr txBox="1"/>
            <p:nvPr/>
          </p:nvSpPr>
          <p:spPr>
            <a:xfrm>
              <a:off x="0" y="0"/>
              <a:ext cx="9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点接触</a:t>
              </a:r>
              <a:endParaRPr lang="zh-CN" altLang="en-US" sz="2800" b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46" name="椭圆 6170"/>
            <p:cNvSpPr/>
            <p:nvPr/>
          </p:nvSpPr>
          <p:spPr>
            <a:xfrm>
              <a:off x="1107" y="167"/>
              <a:ext cx="56" cy="56"/>
            </a:xfrm>
            <a:prstGeom prst="ellipse">
              <a:avLst/>
            </a:prstGeom>
            <a:solidFill>
              <a:srgbClr val="000099"/>
            </a:solidFill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72" name="文本框 6171"/>
          <p:cNvSpPr txBox="1"/>
          <p:nvPr/>
        </p:nvSpPr>
        <p:spPr>
          <a:xfrm>
            <a:off x="290195" y="4987290"/>
            <a:ext cx="805180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优点：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2" charset="0"/>
                <a:ea typeface="华文中宋" pitchFamily="2" charset="-122"/>
              </a:rPr>
              <a:t>  传动比大、结构紧凑、传动平稳、噪声小。</a:t>
            </a:r>
            <a:endParaRPr lang="zh-CN" altLang="en-US" sz="2800" b="1">
              <a:solidFill>
                <a:srgbClr val="000066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6173" name="文本框 6172"/>
          <p:cNvSpPr txBox="1"/>
          <p:nvPr/>
        </p:nvSpPr>
        <p:spPr>
          <a:xfrm>
            <a:off x="1680845" y="5577840"/>
            <a:ext cx="586105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分度机构：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i=1000,  </a:t>
            </a: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i=8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~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endParaRPr lang="en-US" altLang="zh-CN" sz="2800" b="1">
              <a:solidFill>
                <a:srgbClr val="000066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6174" name="文本框 6173"/>
          <p:cNvSpPr txBox="1"/>
          <p:nvPr/>
        </p:nvSpPr>
        <p:spPr>
          <a:xfrm>
            <a:off x="385445" y="6187440"/>
            <a:ext cx="847090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缺点：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2" charset="0"/>
                <a:ea typeface="华文中宋" pitchFamily="2" charset="-122"/>
              </a:rPr>
              <a:t>  传动效率低、蜗轮齿圈用青铜制造，成本高。</a:t>
            </a:r>
            <a:endParaRPr lang="zh-CN" altLang="en-US" sz="2800" b="1">
              <a:solidFill>
                <a:srgbClr val="000066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graphicFrame>
        <p:nvGraphicFramePr>
          <p:cNvPr id="6175" name="对象 6174">
            <a:hlinkClick r:id="rId1" action="ppaction://program"/>
          </p:cNvPr>
          <p:cNvGraphicFramePr>
            <a:graphicFrameLocks noChangeAspect="1"/>
          </p:cNvGraphicFramePr>
          <p:nvPr/>
        </p:nvGraphicFramePr>
        <p:xfrm>
          <a:off x="6495733" y="885190"/>
          <a:ext cx="2371725" cy="349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2314575" imgH="3409950" progId="PBrush">
                  <p:embed/>
                </p:oleObj>
              </mc:Choice>
              <mc:Fallback>
                <p:oleObj name="" r:id="rId2" imgW="2314575" imgH="3409950" progId="PBrush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95733" y="885190"/>
                        <a:ext cx="2371725" cy="3494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6" name="组合 6175"/>
          <p:cNvGrpSpPr/>
          <p:nvPr/>
        </p:nvGrpSpPr>
        <p:grpSpPr>
          <a:xfrm>
            <a:off x="3503295" y="929640"/>
            <a:ext cx="968375" cy="2308225"/>
            <a:chOff x="0" y="0"/>
            <a:chExt cx="610" cy="1454"/>
          </a:xfrm>
        </p:grpSpPr>
        <p:grpSp>
          <p:nvGrpSpPr>
            <p:cNvPr id="5152" name="组合 6176"/>
            <p:cNvGrpSpPr/>
            <p:nvPr/>
          </p:nvGrpSpPr>
          <p:grpSpPr>
            <a:xfrm>
              <a:off x="154" y="961"/>
              <a:ext cx="280" cy="493"/>
              <a:chOff x="0" y="0"/>
              <a:chExt cx="280" cy="493"/>
            </a:xfrm>
          </p:grpSpPr>
          <p:sp>
            <p:nvSpPr>
              <p:cNvPr id="5153" name="任意多边形 6177"/>
              <p:cNvSpPr/>
              <p:nvPr/>
            </p:nvSpPr>
            <p:spPr>
              <a:xfrm flipV="1">
                <a:off x="8" y="418"/>
                <a:ext cx="267" cy="62"/>
              </a:xfrm>
              <a:custGeom>
                <a:avLst/>
                <a:gdLst/>
                <a:ahLst/>
                <a:cxnLst/>
                <a:pathLst>
                  <a:path w="267" h="62">
                    <a:moveTo>
                      <a:pt x="0" y="0"/>
                    </a:moveTo>
                    <a:cubicBezTo>
                      <a:pt x="5" y="5"/>
                      <a:pt x="10" y="11"/>
                      <a:pt x="16" y="16"/>
                    </a:cubicBezTo>
                    <a:cubicBezTo>
                      <a:pt x="22" y="21"/>
                      <a:pt x="32" y="29"/>
                      <a:pt x="38" y="33"/>
                    </a:cubicBezTo>
                    <a:cubicBezTo>
                      <a:pt x="44" y="37"/>
                      <a:pt x="48" y="38"/>
                      <a:pt x="54" y="41"/>
                    </a:cubicBezTo>
                    <a:cubicBezTo>
                      <a:pt x="60" y="44"/>
                      <a:pt x="65" y="48"/>
                      <a:pt x="73" y="51"/>
                    </a:cubicBezTo>
                    <a:cubicBezTo>
                      <a:pt x="81" y="54"/>
                      <a:pt x="95" y="55"/>
                      <a:pt x="104" y="57"/>
                    </a:cubicBezTo>
                    <a:cubicBezTo>
                      <a:pt x="113" y="59"/>
                      <a:pt x="122" y="60"/>
                      <a:pt x="129" y="61"/>
                    </a:cubicBezTo>
                    <a:cubicBezTo>
                      <a:pt x="136" y="62"/>
                      <a:pt x="142" y="62"/>
                      <a:pt x="149" y="61"/>
                    </a:cubicBezTo>
                    <a:cubicBezTo>
                      <a:pt x="156" y="60"/>
                      <a:pt x="165" y="59"/>
                      <a:pt x="174" y="57"/>
                    </a:cubicBezTo>
                    <a:cubicBezTo>
                      <a:pt x="183" y="55"/>
                      <a:pt x="193" y="52"/>
                      <a:pt x="203" y="48"/>
                    </a:cubicBezTo>
                    <a:cubicBezTo>
                      <a:pt x="213" y="44"/>
                      <a:pt x="224" y="38"/>
                      <a:pt x="233" y="32"/>
                    </a:cubicBezTo>
                    <a:cubicBezTo>
                      <a:pt x="242" y="26"/>
                      <a:pt x="251" y="14"/>
                      <a:pt x="257" y="9"/>
                    </a:cubicBezTo>
                    <a:cubicBezTo>
                      <a:pt x="263" y="4"/>
                      <a:pt x="265" y="2"/>
                      <a:pt x="2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54" name="直接连接符 6178"/>
              <p:cNvSpPr/>
              <p:nvPr/>
            </p:nvSpPr>
            <p:spPr>
              <a:xfrm>
                <a:off x="11" y="486"/>
                <a:ext cx="25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5" name="直接连接符 6179"/>
              <p:cNvSpPr/>
              <p:nvPr/>
            </p:nvSpPr>
            <p:spPr>
              <a:xfrm flipV="1">
                <a:off x="0" y="0"/>
                <a:ext cx="0" cy="49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6" name="直接连接符 6180"/>
              <p:cNvSpPr/>
              <p:nvPr/>
            </p:nvSpPr>
            <p:spPr>
              <a:xfrm flipV="1">
                <a:off x="280" y="3"/>
                <a:ext cx="0" cy="49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57" name="任意多边形 6181"/>
            <p:cNvSpPr/>
            <p:nvPr/>
          </p:nvSpPr>
          <p:spPr>
            <a:xfrm>
              <a:off x="121" y="459"/>
              <a:ext cx="368" cy="101"/>
            </a:xfrm>
            <a:custGeom>
              <a:avLst/>
              <a:gdLst/>
              <a:ahLst/>
              <a:cxnLst/>
              <a:pathLst>
                <a:path w="368" h="101">
                  <a:moveTo>
                    <a:pt x="0" y="0"/>
                  </a:moveTo>
                  <a:cubicBezTo>
                    <a:pt x="6" y="10"/>
                    <a:pt x="13" y="20"/>
                    <a:pt x="21" y="29"/>
                  </a:cubicBezTo>
                  <a:cubicBezTo>
                    <a:pt x="29" y="38"/>
                    <a:pt x="37" y="48"/>
                    <a:pt x="45" y="55"/>
                  </a:cubicBezTo>
                  <a:cubicBezTo>
                    <a:pt x="53" y="62"/>
                    <a:pt x="62" y="67"/>
                    <a:pt x="70" y="72"/>
                  </a:cubicBezTo>
                  <a:cubicBezTo>
                    <a:pt x="78" y="77"/>
                    <a:pt x="87" y="82"/>
                    <a:pt x="96" y="85"/>
                  </a:cubicBezTo>
                  <a:cubicBezTo>
                    <a:pt x="105" y="88"/>
                    <a:pt x="113" y="91"/>
                    <a:pt x="123" y="93"/>
                  </a:cubicBezTo>
                  <a:cubicBezTo>
                    <a:pt x="133" y="95"/>
                    <a:pt x="146" y="98"/>
                    <a:pt x="157" y="99"/>
                  </a:cubicBezTo>
                  <a:cubicBezTo>
                    <a:pt x="168" y="100"/>
                    <a:pt x="178" y="101"/>
                    <a:pt x="189" y="101"/>
                  </a:cubicBezTo>
                  <a:cubicBezTo>
                    <a:pt x="200" y="101"/>
                    <a:pt x="214" y="100"/>
                    <a:pt x="222" y="99"/>
                  </a:cubicBezTo>
                  <a:cubicBezTo>
                    <a:pt x="230" y="98"/>
                    <a:pt x="231" y="98"/>
                    <a:pt x="238" y="96"/>
                  </a:cubicBezTo>
                  <a:cubicBezTo>
                    <a:pt x="245" y="94"/>
                    <a:pt x="257" y="91"/>
                    <a:pt x="267" y="87"/>
                  </a:cubicBezTo>
                  <a:cubicBezTo>
                    <a:pt x="277" y="83"/>
                    <a:pt x="288" y="76"/>
                    <a:pt x="297" y="71"/>
                  </a:cubicBezTo>
                  <a:cubicBezTo>
                    <a:pt x="306" y="66"/>
                    <a:pt x="316" y="61"/>
                    <a:pt x="323" y="55"/>
                  </a:cubicBezTo>
                  <a:cubicBezTo>
                    <a:pt x="330" y="49"/>
                    <a:pt x="334" y="44"/>
                    <a:pt x="342" y="35"/>
                  </a:cubicBezTo>
                  <a:cubicBezTo>
                    <a:pt x="350" y="26"/>
                    <a:pt x="358" y="13"/>
                    <a:pt x="368" y="0"/>
                  </a:cubicBezTo>
                </a:path>
              </a:pathLst>
            </a:custGeom>
            <a:solidFill>
              <a:srgbClr val="0000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158" name="组合 6182"/>
            <p:cNvGrpSpPr/>
            <p:nvPr/>
          </p:nvGrpSpPr>
          <p:grpSpPr>
            <a:xfrm>
              <a:off x="0" y="0"/>
              <a:ext cx="610" cy="557"/>
              <a:chOff x="0" y="0"/>
              <a:chExt cx="610" cy="557"/>
            </a:xfrm>
          </p:grpSpPr>
          <p:sp>
            <p:nvSpPr>
              <p:cNvPr id="5159" name="椭圆 6183"/>
              <p:cNvSpPr/>
              <p:nvPr/>
            </p:nvSpPr>
            <p:spPr>
              <a:xfrm>
                <a:off x="102" y="96"/>
                <a:ext cx="403" cy="422"/>
              </a:xfrm>
              <a:prstGeom prst="ellipse">
                <a:avLst/>
              </a:prstGeom>
              <a:solidFill>
                <a:srgbClr val="000099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60" name="直接连接符 6184"/>
              <p:cNvSpPr/>
              <p:nvPr/>
            </p:nvSpPr>
            <p:spPr>
              <a:xfrm>
                <a:off x="0" y="302"/>
                <a:ext cx="61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61" name="直接连接符 6185"/>
              <p:cNvSpPr/>
              <p:nvPr/>
            </p:nvSpPr>
            <p:spPr>
              <a:xfrm flipV="1">
                <a:off x="308" y="0"/>
                <a:ext cx="0" cy="55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187" name="组合 6186"/>
          <p:cNvGrpSpPr/>
          <p:nvPr/>
        </p:nvGrpSpPr>
        <p:grpSpPr>
          <a:xfrm>
            <a:off x="3771583" y="1318578"/>
            <a:ext cx="1785937" cy="519112"/>
            <a:chOff x="0" y="0"/>
            <a:chExt cx="1125" cy="327"/>
          </a:xfrm>
        </p:grpSpPr>
        <p:sp>
          <p:nvSpPr>
            <p:cNvPr id="5163" name="任意多边形 6187"/>
            <p:cNvSpPr/>
            <p:nvPr/>
          </p:nvSpPr>
          <p:spPr>
            <a:xfrm>
              <a:off x="0" y="178"/>
              <a:ext cx="267" cy="62"/>
            </a:xfrm>
            <a:custGeom>
              <a:avLst/>
              <a:gdLst/>
              <a:ahLst/>
              <a:cxnLst/>
              <a:pathLst>
                <a:path w="267" h="62">
                  <a:moveTo>
                    <a:pt x="0" y="0"/>
                  </a:moveTo>
                  <a:cubicBezTo>
                    <a:pt x="5" y="5"/>
                    <a:pt x="10" y="11"/>
                    <a:pt x="16" y="16"/>
                  </a:cubicBezTo>
                  <a:cubicBezTo>
                    <a:pt x="22" y="21"/>
                    <a:pt x="32" y="29"/>
                    <a:pt x="38" y="33"/>
                  </a:cubicBezTo>
                  <a:cubicBezTo>
                    <a:pt x="44" y="37"/>
                    <a:pt x="48" y="38"/>
                    <a:pt x="54" y="41"/>
                  </a:cubicBezTo>
                  <a:cubicBezTo>
                    <a:pt x="60" y="44"/>
                    <a:pt x="65" y="48"/>
                    <a:pt x="73" y="51"/>
                  </a:cubicBezTo>
                  <a:cubicBezTo>
                    <a:pt x="81" y="54"/>
                    <a:pt x="95" y="55"/>
                    <a:pt x="104" y="57"/>
                  </a:cubicBezTo>
                  <a:cubicBezTo>
                    <a:pt x="113" y="59"/>
                    <a:pt x="122" y="60"/>
                    <a:pt x="129" y="61"/>
                  </a:cubicBezTo>
                  <a:cubicBezTo>
                    <a:pt x="136" y="62"/>
                    <a:pt x="142" y="62"/>
                    <a:pt x="149" y="61"/>
                  </a:cubicBezTo>
                  <a:cubicBezTo>
                    <a:pt x="156" y="60"/>
                    <a:pt x="165" y="59"/>
                    <a:pt x="174" y="57"/>
                  </a:cubicBezTo>
                  <a:cubicBezTo>
                    <a:pt x="183" y="55"/>
                    <a:pt x="193" y="52"/>
                    <a:pt x="203" y="48"/>
                  </a:cubicBezTo>
                  <a:cubicBezTo>
                    <a:pt x="213" y="44"/>
                    <a:pt x="224" y="38"/>
                    <a:pt x="233" y="32"/>
                  </a:cubicBezTo>
                  <a:cubicBezTo>
                    <a:pt x="242" y="26"/>
                    <a:pt x="251" y="14"/>
                    <a:pt x="257" y="9"/>
                  </a:cubicBezTo>
                  <a:cubicBezTo>
                    <a:pt x="263" y="4"/>
                    <a:pt x="265" y="2"/>
                    <a:pt x="267" y="0"/>
                  </a:cubicBezTo>
                </a:path>
              </a:pathLst>
            </a:cu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4" name="矩形 6188"/>
            <p:cNvSpPr/>
            <p:nvPr/>
          </p:nvSpPr>
          <p:spPr>
            <a:xfrm>
              <a:off x="334" y="0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800" b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线接触</a:t>
              </a:r>
              <a:endParaRPr lang="zh-CN" altLang="en-US" sz="2800" b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6189"/>
          <p:cNvSpPr txBox="1"/>
          <p:nvPr/>
        </p:nvSpPr>
        <p:spPr>
          <a:xfrm>
            <a:off x="3229610" y="140970"/>
            <a:ext cx="426085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蜗杆传动的特点和类型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8" grpId="0"/>
      <p:bldP spid="6172" grpId="0"/>
      <p:bldP spid="6173" grpId="0"/>
      <p:bldP spid="61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7169"/>
          <p:cNvSpPr txBox="1"/>
          <p:nvPr/>
        </p:nvSpPr>
        <p:spPr>
          <a:xfrm>
            <a:off x="600075" y="1600200"/>
            <a:ext cx="111760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endParaRPr lang="zh-CN" altLang="en-US" sz="2800" b="1">
              <a:solidFill>
                <a:srgbClr val="000066"/>
              </a:solidFill>
              <a:latin typeface="宋体" panose="02010600030101010101" pitchFamily="2" charset="-122"/>
              <a:ea typeface="华文中宋" pitchFamily="2" charset="-122"/>
            </a:endParaRPr>
          </a:p>
        </p:txBody>
      </p:sp>
      <p:sp>
        <p:nvSpPr>
          <p:cNvPr id="7171" name="文本框 7170"/>
          <p:cNvSpPr txBox="1"/>
          <p:nvPr/>
        </p:nvSpPr>
        <p:spPr>
          <a:xfrm>
            <a:off x="1895475" y="1809750"/>
            <a:ext cx="1898650" cy="854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2" charset="0"/>
                <a:ea typeface="华文中宋" pitchFamily="2" charset="-122"/>
              </a:rPr>
              <a:t>按螺旋面形状分：</a:t>
            </a:r>
            <a:endParaRPr lang="zh-CN" altLang="en-US" sz="2800" b="1">
              <a:solidFill>
                <a:srgbClr val="000066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7172" name="矩形 7171"/>
          <p:cNvSpPr/>
          <p:nvPr/>
        </p:nvSpPr>
        <p:spPr>
          <a:xfrm>
            <a:off x="4286250" y="158115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2" charset="0"/>
                <a:ea typeface="华文中宋" pitchFamily="2" charset="-122"/>
              </a:rPr>
              <a:t>阿基米德蜗杆、</a:t>
            </a:r>
            <a:endParaRPr lang="zh-CN" altLang="en-US" sz="2800" b="1">
              <a:solidFill>
                <a:srgbClr val="000066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7173" name="矩形 7172"/>
          <p:cNvSpPr/>
          <p:nvPr/>
        </p:nvSpPr>
        <p:spPr>
          <a:xfrm>
            <a:off x="4294188" y="2114550"/>
            <a:ext cx="1958975" cy="520700"/>
          </a:xfrm>
          <a:prstGeom prst="rect">
            <a:avLst/>
          </a:prstGeom>
          <a:noFill/>
          <a:ln w="9525">
            <a:noFill/>
          </a:ln>
        </p:spPr>
        <p:txBody>
          <a:bodyPr wrap="none" lIns="90170" tIns="46990" rIns="90170" bIns="46990" anchor="t">
            <a:spAutoFit/>
          </a:bodyPr>
          <a:p>
            <a:pPr algn="ctr"/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2" charset="0"/>
                <a:ea typeface="华文中宋" pitchFamily="2" charset="-122"/>
              </a:rPr>
              <a:t>渐开线蜗杆</a:t>
            </a:r>
            <a:endParaRPr lang="zh-CN" altLang="en-US" sz="2800" b="1">
              <a:solidFill>
                <a:srgbClr val="000066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305300" y="112395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2" charset="0"/>
                <a:ea typeface="华文中宋" pitchFamily="2" charset="-122"/>
              </a:rPr>
              <a:t>环面蜗杆</a:t>
            </a:r>
            <a:endParaRPr lang="zh-CN" altLang="en-US" sz="2800" b="1">
              <a:solidFill>
                <a:srgbClr val="000066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1790700" y="85725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2" charset="0"/>
                <a:ea typeface="华文中宋" pitchFamily="2" charset="-122"/>
              </a:rPr>
              <a:t>按形状分有：</a:t>
            </a:r>
            <a:endParaRPr lang="zh-CN" altLang="en-US" sz="2800" b="1">
              <a:solidFill>
                <a:srgbClr val="000066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4324350" y="6858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2" charset="0"/>
                <a:ea typeface="华文中宋" pitchFamily="2" charset="-122"/>
              </a:rPr>
              <a:t>圆柱蜗杆</a:t>
            </a:r>
            <a:endParaRPr lang="zh-CN" altLang="en-US" sz="2800" b="1">
              <a:solidFill>
                <a:srgbClr val="000066"/>
              </a:solidFill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7177" name="左大括号 7176"/>
          <p:cNvSpPr/>
          <p:nvPr/>
        </p:nvSpPr>
        <p:spPr>
          <a:xfrm>
            <a:off x="4038600" y="1638300"/>
            <a:ext cx="209550" cy="781050"/>
          </a:xfrm>
          <a:prstGeom prst="leftBrace">
            <a:avLst>
              <a:gd name="adj1" fmla="val 30991"/>
              <a:gd name="adj2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左大括号 7177"/>
          <p:cNvSpPr/>
          <p:nvPr/>
        </p:nvSpPr>
        <p:spPr>
          <a:xfrm>
            <a:off x="4076700" y="857250"/>
            <a:ext cx="171450" cy="628650"/>
          </a:xfrm>
          <a:prstGeom prst="leftBrace">
            <a:avLst>
              <a:gd name="adj1" fmla="val 30487"/>
              <a:gd name="adj2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9" name="左大括号 7178"/>
          <p:cNvSpPr/>
          <p:nvPr/>
        </p:nvSpPr>
        <p:spPr>
          <a:xfrm>
            <a:off x="1600200" y="1143000"/>
            <a:ext cx="209550" cy="1314450"/>
          </a:xfrm>
          <a:prstGeom prst="leftBrace">
            <a:avLst>
              <a:gd name="adj1" fmla="val 5215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80" name="文本框 7179"/>
          <p:cNvSpPr txBox="1"/>
          <p:nvPr/>
        </p:nvSpPr>
        <p:spPr>
          <a:xfrm>
            <a:off x="4433888" y="3352800"/>
            <a:ext cx="14986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环面蜗杆</a:t>
            </a:r>
            <a:endParaRPr lang="zh-CN" altLang="en-US" b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7181" name="组合 7180"/>
          <p:cNvGrpSpPr/>
          <p:nvPr/>
        </p:nvGrpSpPr>
        <p:grpSpPr>
          <a:xfrm>
            <a:off x="666750" y="2689225"/>
            <a:ext cx="2876550" cy="1343025"/>
            <a:chOff x="0" y="0"/>
            <a:chExt cx="1812" cy="846"/>
          </a:xfrm>
        </p:grpSpPr>
        <p:grpSp>
          <p:nvGrpSpPr>
            <p:cNvPr id="6157" name="组合 7181"/>
            <p:cNvGrpSpPr/>
            <p:nvPr/>
          </p:nvGrpSpPr>
          <p:grpSpPr>
            <a:xfrm>
              <a:off x="228" y="0"/>
              <a:ext cx="1450" cy="846"/>
              <a:chOff x="0" y="0"/>
              <a:chExt cx="1450" cy="846"/>
            </a:xfrm>
          </p:grpSpPr>
          <p:grpSp>
            <p:nvGrpSpPr>
              <p:cNvPr id="6158" name="组合 7182"/>
              <p:cNvGrpSpPr/>
              <p:nvPr/>
            </p:nvGrpSpPr>
            <p:grpSpPr>
              <a:xfrm>
                <a:off x="264" y="8"/>
                <a:ext cx="408" cy="830"/>
                <a:chOff x="0" y="0"/>
                <a:chExt cx="408" cy="830"/>
              </a:xfrm>
            </p:grpSpPr>
            <p:sp>
              <p:nvSpPr>
                <p:cNvPr id="6159" name="任意多边形 7183"/>
                <p:cNvSpPr/>
                <p:nvPr/>
              </p:nvSpPr>
              <p:spPr>
                <a:xfrm>
                  <a:off x="56" y="0"/>
                  <a:ext cx="222" cy="828"/>
                </a:xfrm>
                <a:custGeom>
                  <a:avLst/>
                  <a:gdLst/>
                  <a:ahLst/>
                  <a:cxnLst/>
                  <a:pathLst>
                    <a:path w="222" h="828">
                      <a:moveTo>
                        <a:pt x="0" y="202"/>
                      </a:moveTo>
                      <a:lnTo>
                        <a:pt x="54" y="0"/>
                      </a:lnTo>
                      <a:lnTo>
                        <a:pt x="222" y="828"/>
                      </a:lnTo>
                      <a:lnTo>
                        <a:pt x="0" y="20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60" name="任意多边形 7184"/>
                <p:cNvSpPr/>
                <p:nvPr/>
              </p:nvSpPr>
              <p:spPr>
                <a:xfrm flipH="1" flipV="1">
                  <a:off x="186" y="2"/>
                  <a:ext cx="222" cy="828"/>
                </a:xfrm>
                <a:custGeom>
                  <a:avLst/>
                  <a:gdLst/>
                  <a:ahLst/>
                  <a:cxnLst/>
                  <a:pathLst>
                    <a:path w="222" h="828">
                      <a:moveTo>
                        <a:pt x="0" y="202"/>
                      </a:moveTo>
                      <a:lnTo>
                        <a:pt x="54" y="0"/>
                      </a:lnTo>
                      <a:lnTo>
                        <a:pt x="222" y="828"/>
                      </a:lnTo>
                      <a:lnTo>
                        <a:pt x="0" y="20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61" name="直接连接符 7185"/>
                <p:cNvSpPr/>
                <p:nvPr/>
              </p:nvSpPr>
              <p:spPr>
                <a:xfrm>
                  <a:off x="110" y="2"/>
                  <a:ext cx="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2" name="直接连接符 7186"/>
                <p:cNvSpPr/>
                <p:nvPr/>
              </p:nvSpPr>
              <p:spPr>
                <a:xfrm>
                  <a:off x="276" y="828"/>
                  <a:ext cx="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3" name="直接连接符 7187"/>
                <p:cNvSpPr/>
                <p:nvPr/>
              </p:nvSpPr>
              <p:spPr>
                <a:xfrm>
                  <a:off x="0" y="194"/>
                  <a:ext cx="5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4" name="直接连接符 7188"/>
                <p:cNvSpPr/>
                <p:nvPr/>
              </p:nvSpPr>
              <p:spPr>
                <a:xfrm>
                  <a:off x="142" y="644"/>
                  <a:ext cx="7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65" name="组合 7189"/>
              <p:cNvGrpSpPr/>
              <p:nvPr/>
            </p:nvGrpSpPr>
            <p:grpSpPr>
              <a:xfrm>
                <a:off x="524" y="4"/>
                <a:ext cx="408" cy="830"/>
                <a:chOff x="0" y="0"/>
                <a:chExt cx="408" cy="830"/>
              </a:xfrm>
            </p:grpSpPr>
            <p:sp>
              <p:nvSpPr>
                <p:cNvPr id="6166" name="任意多边形 7190"/>
                <p:cNvSpPr/>
                <p:nvPr/>
              </p:nvSpPr>
              <p:spPr>
                <a:xfrm>
                  <a:off x="56" y="0"/>
                  <a:ext cx="222" cy="828"/>
                </a:xfrm>
                <a:custGeom>
                  <a:avLst/>
                  <a:gdLst/>
                  <a:ahLst/>
                  <a:cxnLst/>
                  <a:pathLst>
                    <a:path w="222" h="828">
                      <a:moveTo>
                        <a:pt x="0" y="202"/>
                      </a:moveTo>
                      <a:lnTo>
                        <a:pt x="54" y="0"/>
                      </a:lnTo>
                      <a:lnTo>
                        <a:pt x="222" y="828"/>
                      </a:lnTo>
                      <a:lnTo>
                        <a:pt x="0" y="20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67" name="任意多边形 7191"/>
                <p:cNvSpPr/>
                <p:nvPr/>
              </p:nvSpPr>
              <p:spPr>
                <a:xfrm flipH="1" flipV="1">
                  <a:off x="186" y="2"/>
                  <a:ext cx="222" cy="828"/>
                </a:xfrm>
                <a:custGeom>
                  <a:avLst/>
                  <a:gdLst/>
                  <a:ahLst/>
                  <a:cxnLst/>
                  <a:pathLst>
                    <a:path w="222" h="828">
                      <a:moveTo>
                        <a:pt x="0" y="202"/>
                      </a:moveTo>
                      <a:lnTo>
                        <a:pt x="54" y="0"/>
                      </a:lnTo>
                      <a:lnTo>
                        <a:pt x="222" y="828"/>
                      </a:lnTo>
                      <a:lnTo>
                        <a:pt x="0" y="20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68" name="直接连接符 7192"/>
                <p:cNvSpPr/>
                <p:nvPr/>
              </p:nvSpPr>
              <p:spPr>
                <a:xfrm>
                  <a:off x="110" y="2"/>
                  <a:ext cx="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9" name="直接连接符 7193"/>
                <p:cNvSpPr/>
                <p:nvPr/>
              </p:nvSpPr>
              <p:spPr>
                <a:xfrm>
                  <a:off x="276" y="828"/>
                  <a:ext cx="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0" name="直接连接符 7194"/>
                <p:cNvSpPr/>
                <p:nvPr/>
              </p:nvSpPr>
              <p:spPr>
                <a:xfrm>
                  <a:off x="0" y="194"/>
                  <a:ext cx="5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1" name="直接连接符 7195"/>
                <p:cNvSpPr/>
                <p:nvPr/>
              </p:nvSpPr>
              <p:spPr>
                <a:xfrm>
                  <a:off x="142" y="644"/>
                  <a:ext cx="7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72" name="组合 7196"/>
              <p:cNvGrpSpPr/>
              <p:nvPr/>
            </p:nvGrpSpPr>
            <p:grpSpPr>
              <a:xfrm>
                <a:off x="776" y="0"/>
                <a:ext cx="668" cy="834"/>
                <a:chOff x="0" y="0"/>
                <a:chExt cx="668" cy="834"/>
              </a:xfrm>
            </p:grpSpPr>
            <p:grpSp>
              <p:nvGrpSpPr>
                <p:cNvPr id="6173" name="组合 7197"/>
                <p:cNvGrpSpPr/>
                <p:nvPr/>
              </p:nvGrpSpPr>
              <p:grpSpPr>
                <a:xfrm>
                  <a:off x="0" y="4"/>
                  <a:ext cx="408" cy="830"/>
                  <a:chOff x="0" y="0"/>
                  <a:chExt cx="408" cy="830"/>
                </a:xfrm>
              </p:grpSpPr>
              <p:sp>
                <p:nvSpPr>
                  <p:cNvPr id="6174" name="任意多边形 7198"/>
                  <p:cNvSpPr/>
                  <p:nvPr/>
                </p:nvSpPr>
                <p:spPr>
                  <a:xfrm>
                    <a:off x="56" y="0"/>
                    <a:ext cx="222" cy="828"/>
                  </a:xfrm>
                  <a:custGeom>
                    <a:avLst/>
                    <a:gdLst/>
                    <a:ahLst/>
                    <a:cxnLst/>
                    <a:pathLst>
                      <a:path w="222" h="828">
                        <a:moveTo>
                          <a:pt x="0" y="202"/>
                        </a:moveTo>
                        <a:lnTo>
                          <a:pt x="54" y="0"/>
                        </a:lnTo>
                        <a:lnTo>
                          <a:pt x="222" y="828"/>
                        </a:lnTo>
                        <a:lnTo>
                          <a:pt x="0" y="202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175" name="任意多边形 7199"/>
                  <p:cNvSpPr/>
                  <p:nvPr/>
                </p:nvSpPr>
                <p:spPr>
                  <a:xfrm flipH="1" flipV="1">
                    <a:off x="186" y="2"/>
                    <a:ext cx="222" cy="828"/>
                  </a:xfrm>
                  <a:custGeom>
                    <a:avLst/>
                    <a:gdLst/>
                    <a:ahLst/>
                    <a:cxnLst/>
                    <a:pathLst>
                      <a:path w="222" h="828">
                        <a:moveTo>
                          <a:pt x="0" y="202"/>
                        </a:moveTo>
                        <a:lnTo>
                          <a:pt x="54" y="0"/>
                        </a:lnTo>
                        <a:lnTo>
                          <a:pt x="222" y="828"/>
                        </a:lnTo>
                        <a:lnTo>
                          <a:pt x="0" y="202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176" name="直接连接符 7200"/>
                  <p:cNvSpPr/>
                  <p:nvPr/>
                </p:nvSpPr>
                <p:spPr>
                  <a:xfrm>
                    <a:off x="110" y="2"/>
                    <a:ext cx="7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77" name="直接连接符 7201"/>
                  <p:cNvSpPr/>
                  <p:nvPr/>
                </p:nvSpPr>
                <p:spPr>
                  <a:xfrm>
                    <a:off x="276" y="828"/>
                    <a:ext cx="7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78" name="直接连接符 7202"/>
                  <p:cNvSpPr/>
                  <p:nvPr/>
                </p:nvSpPr>
                <p:spPr>
                  <a:xfrm>
                    <a:off x="0" y="194"/>
                    <a:ext cx="56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79" name="直接连接符 7203"/>
                  <p:cNvSpPr/>
                  <p:nvPr/>
                </p:nvSpPr>
                <p:spPr>
                  <a:xfrm>
                    <a:off x="142" y="644"/>
                    <a:ext cx="7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180" name="组合 7204"/>
                <p:cNvGrpSpPr/>
                <p:nvPr/>
              </p:nvGrpSpPr>
              <p:grpSpPr>
                <a:xfrm>
                  <a:off x="260" y="0"/>
                  <a:ext cx="408" cy="830"/>
                  <a:chOff x="0" y="0"/>
                  <a:chExt cx="408" cy="830"/>
                </a:xfrm>
              </p:grpSpPr>
              <p:sp>
                <p:nvSpPr>
                  <p:cNvPr id="6181" name="任意多边形 7205"/>
                  <p:cNvSpPr/>
                  <p:nvPr/>
                </p:nvSpPr>
                <p:spPr>
                  <a:xfrm>
                    <a:off x="56" y="0"/>
                    <a:ext cx="222" cy="828"/>
                  </a:xfrm>
                  <a:custGeom>
                    <a:avLst/>
                    <a:gdLst/>
                    <a:ahLst/>
                    <a:cxnLst/>
                    <a:pathLst>
                      <a:path w="222" h="828">
                        <a:moveTo>
                          <a:pt x="0" y="202"/>
                        </a:moveTo>
                        <a:lnTo>
                          <a:pt x="54" y="0"/>
                        </a:lnTo>
                        <a:lnTo>
                          <a:pt x="222" y="828"/>
                        </a:lnTo>
                        <a:lnTo>
                          <a:pt x="0" y="202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182" name="任意多边形 7206"/>
                  <p:cNvSpPr/>
                  <p:nvPr/>
                </p:nvSpPr>
                <p:spPr>
                  <a:xfrm flipH="1" flipV="1">
                    <a:off x="186" y="2"/>
                    <a:ext cx="222" cy="828"/>
                  </a:xfrm>
                  <a:custGeom>
                    <a:avLst/>
                    <a:gdLst/>
                    <a:ahLst/>
                    <a:cxnLst/>
                    <a:pathLst>
                      <a:path w="222" h="828">
                        <a:moveTo>
                          <a:pt x="0" y="202"/>
                        </a:moveTo>
                        <a:lnTo>
                          <a:pt x="54" y="0"/>
                        </a:lnTo>
                        <a:lnTo>
                          <a:pt x="222" y="828"/>
                        </a:lnTo>
                        <a:lnTo>
                          <a:pt x="0" y="202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183" name="直接连接符 7207"/>
                  <p:cNvSpPr/>
                  <p:nvPr/>
                </p:nvSpPr>
                <p:spPr>
                  <a:xfrm>
                    <a:off x="110" y="2"/>
                    <a:ext cx="7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84" name="直接连接符 7208"/>
                  <p:cNvSpPr/>
                  <p:nvPr/>
                </p:nvSpPr>
                <p:spPr>
                  <a:xfrm>
                    <a:off x="276" y="828"/>
                    <a:ext cx="7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85" name="直接连接符 7209"/>
                  <p:cNvSpPr/>
                  <p:nvPr/>
                </p:nvSpPr>
                <p:spPr>
                  <a:xfrm>
                    <a:off x="0" y="194"/>
                    <a:ext cx="56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86" name="直接连接符 7210"/>
                  <p:cNvSpPr/>
                  <p:nvPr/>
                </p:nvSpPr>
                <p:spPr>
                  <a:xfrm>
                    <a:off x="142" y="644"/>
                    <a:ext cx="7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6187" name="组合 7211"/>
              <p:cNvGrpSpPr/>
              <p:nvPr/>
            </p:nvGrpSpPr>
            <p:grpSpPr>
              <a:xfrm>
                <a:off x="4" y="16"/>
                <a:ext cx="408" cy="830"/>
                <a:chOff x="0" y="0"/>
                <a:chExt cx="408" cy="830"/>
              </a:xfrm>
            </p:grpSpPr>
            <p:sp>
              <p:nvSpPr>
                <p:cNvPr id="6188" name="任意多边形 7212"/>
                <p:cNvSpPr/>
                <p:nvPr/>
              </p:nvSpPr>
              <p:spPr>
                <a:xfrm>
                  <a:off x="56" y="0"/>
                  <a:ext cx="222" cy="828"/>
                </a:xfrm>
                <a:custGeom>
                  <a:avLst/>
                  <a:gdLst/>
                  <a:ahLst/>
                  <a:cxnLst/>
                  <a:pathLst>
                    <a:path w="222" h="828">
                      <a:moveTo>
                        <a:pt x="0" y="202"/>
                      </a:moveTo>
                      <a:lnTo>
                        <a:pt x="54" y="0"/>
                      </a:lnTo>
                      <a:lnTo>
                        <a:pt x="222" y="828"/>
                      </a:lnTo>
                      <a:lnTo>
                        <a:pt x="0" y="20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89" name="任意多边形 7213"/>
                <p:cNvSpPr/>
                <p:nvPr/>
              </p:nvSpPr>
              <p:spPr>
                <a:xfrm flipH="1" flipV="1">
                  <a:off x="186" y="2"/>
                  <a:ext cx="222" cy="828"/>
                </a:xfrm>
                <a:custGeom>
                  <a:avLst/>
                  <a:gdLst/>
                  <a:ahLst/>
                  <a:cxnLst/>
                  <a:pathLst>
                    <a:path w="222" h="828">
                      <a:moveTo>
                        <a:pt x="0" y="202"/>
                      </a:moveTo>
                      <a:lnTo>
                        <a:pt x="54" y="0"/>
                      </a:lnTo>
                      <a:lnTo>
                        <a:pt x="222" y="828"/>
                      </a:lnTo>
                      <a:lnTo>
                        <a:pt x="0" y="20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90" name="直接连接符 7214"/>
                <p:cNvSpPr/>
                <p:nvPr/>
              </p:nvSpPr>
              <p:spPr>
                <a:xfrm>
                  <a:off x="110" y="2"/>
                  <a:ext cx="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91" name="直接连接符 7215"/>
                <p:cNvSpPr/>
                <p:nvPr/>
              </p:nvSpPr>
              <p:spPr>
                <a:xfrm>
                  <a:off x="276" y="828"/>
                  <a:ext cx="7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92" name="直接连接符 7216"/>
                <p:cNvSpPr/>
                <p:nvPr/>
              </p:nvSpPr>
              <p:spPr>
                <a:xfrm>
                  <a:off x="0" y="194"/>
                  <a:ext cx="5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93" name="直接连接符 7217"/>
                <p:cNvSpPr/>
                <p:nvPr/>
              </p:nvSpPr>
              <p:spPr>
                <a:xfrm>
                  <a:off x="142" y="644"/>
                  <a:ext cx="7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194" name="直接连接符 7218"/>
              <p:cNvSpPr/>
              <p:nvPr/>
            </p:nvSpPr>
            <p:spPr>
              <a:xfrm>
                <a:off x="1284" y="170"/>
                <a:ext cx="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95" name="任意多边形 7219"/>
              <p:cNvSpPr/>
              <p:nvPr/>
            </p:nvSpPr>
            <p:spPr>
              <a:xfrm>
                <a:off x="0" y="214"/>
                <a:ext cx="148" cy="444"/>
              </a:xfrm>
              <a:custGeom>
                <a:avLst/>
                <a:gdLst/>
                <a:ahLst/>
                <a:cxnLst/>
                <a:pathLst>
                  <a:path w="148" h="444">
                    <a:moveTo>
                      <a:pt x="148" y="444"/>
                    </a:moveTo>
                    <a:cubicBezTo>
                      <a:pt x="121" y="413"/>
                      <a:pt x="95" y="383"/>
                      <a:pt x="76" y="336"/>
                    </a:cubicBezTo>
                    <a:cubicBezTo>
                      <a:pt x="57" y="289"/>
                      <a:pt x="49" y="220"/>
                      <a:pt x="36" y="164"/>
                    </a:cubicBezTo>
                    <a:cubicBezTo>
                      <a:pt x="23" y="108"/>
                      <a:pt x="11" y="54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96" name="任意多边形 7220"/>
              <p:cNvSpPr/>
              <p:nvPr/>
            </p:nvSpPr>
            <p:spPr>
              <a:xfrm>
                <a:off x="1360" y="174"/>
                <a:ext cx="90" cy="424"/>
              </a:xfrm>
              <a:custGeom>
                <a:avLst/>
                <a:gdLst/>
                <a:ahLst/>
                <a:cxnLst/>
                <a:pathLst>
                  <a:path w="90" h="424">
                    <a:moveTo>
                      <a:pt x="0" y="0"/>
                    </a:moveTo>
                    <a:cubicBezTo>
                      <a:pt x="19" y="35"/>
                      <a:pt x="38" y="70"/>
                      <a:pt x="52" y="100"/>
                    </a:cubicBezTo>
                    <a:cubicBezTo>
                      <a:pt x="66" y="130"/>
                      <a:pt x="78" y="130"/>
                      <a:pt x="84" y="184"/>
                    </a:cubicBezTo>
                    <a:cubicBezTo>
                      <a:pt x="90" y="238"/>
                      <a:pt x="89" y="331"/>
                      <a:pt x="88" y="4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197" name="直接连接符 7221"/>
            <p:cNvSpPr/>
            <p:nvPr/>
          </p:nvSpPr>
          <p:spPr>
            <a:xfrm>
              <a:off x="0" y="426"/>
              <a:ext cx="18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23" name="组合 7222"/>
          <p:cNvGrpSpPr/>
          <p:nvPr/>
        </p:nvGrpSpPr>
        <p:grpSpPr>
          <a:xfrm>
            <a:off x="5970905" y="2229485"/>
            <a:ext cx="3071813" cy="1493838"/>
            <a:chOff x="0" y="0"/>
            <a:chExt cx="1935" cy="941"/>
          </a:xfrm>
        </p:grpSpPr>
        <p:sp>
          <p:nvSpPr>
            <p:cNvPr id="6199" name="任意多边形 7223"/>
            <p:cNvSpPr/>
            <p:nvPr/>
          </p:nvSpPr>
          <p:spPr>
            <a:xfrm>
              <a:off x="531" y="79"/>
              <a:ext cx="816" cy="85"/>
            </a:xfrm>
            <a:custGeom>
              <a:avLst/>
              <a:gdLst/>
              <a:ahLst/>
              <a:cxnLst/>
              <a:pathLst>
                <a:path w="816" h="85">
                  <a:moveTo>
                    <a:pt x="0" y="0"/>
                  </a:moveTo>
                  <a:cubicBezTo>
                    <a:pt x="25" y="7"/>
                    <a:pt x="51" y="15"/>
                    <a:pt x="73" y="22"/>
                  </a:cubicBezTo>
                  <a:cubicBezTo>
                    <a:pt x="95" y="29"/>
                    <a:pt x="109" y="35"/>
                    <a:pt x="131" y="41"/>
                  </a:cubicBezTo>
                  <a:cubicBezTo>
                    <a:pt x="153" y="47"/>
                    <a:pt x="182" y="52"/>
                    <a:pt x="205" y="57"/>
                  </a:cubicBezTo>
                  <a:cubicBezTo>
                    <a:pt x="228" y="62"/>
                    <a:pt x="243" y="66"/>
                    <a:pt x="269" y="70"/>
                  </a:cubicBezTo>
                  <a:cubicBezTo>
                    <a:pt x="295" y="74"/>
                    <a:pt x="334" y="81"/>
                    <a:pt x="361" y="83"/>
                  </a:cubicBezTo>
                  <a:cubicBezTo>
                    <a:pt x="388" y="85"/>
                    <a:pt x="412" y="83"/>
                    <a:pt x="432" y="83"/>
                  </a:cubicBezTo>
                  <a:cubicBezTo>
                    <a:pt x="452" y="83"/>
                    <a:pt x="459" y="84"/>
                    <a:pt x="480" y="83"/>
                  </a:cubicBezTo>
                  <a:cubicBezTo>
                    <a:pt x="501" y="82"/>
                    <a:pt x="532" y="80"/>
                    <a:pt x="560" y="76"/>
                  </a:cubicBezTo>
                  <a:cubicBezTo>
                    <a:pt x="588" y="72"/>
                    <a:pt x="619" y="66"/>
                    <a:pt x="649" y="60"/>
                  </a:cubicBezTo>
                  <a:cubicBezTo>
                    <a:pt x="679" y="54"/>
                    <a:pt x="714" y="46"/>
                    <a:pt x="742" y="38"/>
                  </a:cubicBezTo>
                  <a:cubicBezTo>
                    <a:pt x="770" y="30"/>
                    <a:pt x="793" y="19"/>
                    <a:pt x="816" y="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0" name="任意多边形 7224"/>
            <p:cNvSpPr/>
            <p:nvPr/>
          </p:nvSpPr>
          <p:spPr>
            <a:xfrm flipV="1">
              <a:off x="306" y="0"/>
              <a:ext cx="1302" cy="224"/>
            </a:xfrm>
            <a:custGeom>
              <a:avLst/>
              <a:gdLst/>
              <a:ahLst/>
              <a:cxnLst/>
              <a:pathLst>
                <a:path w="1302" h="224">
                  <a:moveTo>
                    <a:pt x="0" y="206"/>
                  </a:moveTo>
                  <a:cubicBezTo>
                    <a:pt x="32" y="188"/>
                    <a:pt x="64" y="170"/>
                    <a:pt x="99" y="152"/>
                  </a:cubicBezTo>
                  <a:cubicBezTo>
                    <a:pt x="134" y="134"/>
                    <a:pt x="172" y="113"/>
                    <a:pt x="213" y="95"/>
                  </a:cubicBezTo>
                  <a:cubicBezTo>
                    <a:pt x="254" y="77"/>
                    <a:pt x="296" y="61"/>
                    <a:pt x="345" y="47"/>
                  </a:cubicBezTo>
                  <a:cubicBezTo>
                    <a:pt x="394" y="33"/>
                    <a:pt x="455" y="15"/>
                    <a:pt x="510" y="8"/>
                  </a:cubicBezTo>
                  <a:cubicBezTo>
                    <a:pt x="565" y="1"/>
                    <a:pt x="625" y="0"/>
                    <a:pt x="675" y="2"/>
                  </a:cubicBezTo>
                  <a:cubicBezTo>
                    <a:pt x="725" y="4"/>
                    <a:pt x="769" y="14"/>
                    <a:pt x="810" y="20"/>
                  </a:cubicBezTo>
                  <a:cubicBezTo>
                    <a:pt x="851" y="26"/>
                    <a:pt x="881" y="30"/>
                    <a:pt x="924" y="41"/>
                  </a:cubicBezTo>
                  <a:cubicBezTo>
                    <a:pt x="967" y="52"/>
                    <a:pt x="1021" y="69"/>
                    <a:pt x="1068" y="89"/>
                  </a:cubicBezTo>
                  <a:cubicBezTo>
                    <a:pt x="1115" y="109"/>
                    <a:pt x="1167" y="136"/>
                    <a:pt x="1206" y="158"/>
                  </a:cubicBezTo>
                  <a:cubicBezTo>
                    <a:pt x="1245" y="180"/>
                    <a:pt x="1273" y="202"/>
                    <a:pt x="1302" y="2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1" name="直接连接符 7225"/>
            <p:cNvSpPr/>
            <p:nvPr/>
          </p:nvSpPr>
          <p:spPr>
            <a:xfrm>
              <a:off x="543" y="86"/>
              <a:ext cx="0" cy="5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02" name="直接连接符 7226"/>
            <p:cNvSpPr/>
            <p:nvPr/>
          </p:nvSpPr>
          <p:spPr>
            <a:xfrm>
              <a:off x="0" y="509"/>
              <a:ext cx="19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03" name="任意多边形 7227"/>
            <p:cNvSpPr/>
            <p:nvPr/>
          </p:nvSpPr>
          <p:spPr>
            <a:xfrm>
              <a:off x="117" y="737"/>
              <a:ext cx="1596" cy="204"/>
            </a:xfrm>
            <a:custGeom>
              <a:avLst/>
              <a:gdLst/>
              <a:ahLst/>
              <a:cxnLst/>
              <a:pathLst>
                <a:path w="1596" h="204">
                  <a:moveTo>
                    <a:pt x="0" y="63"/>
                  </a:moveTo>
                  <a:lnTo>
                    <a:pt x="207" y="63"/>
                  </a:lnTo>
                  <a:lnTo>
                    <a:pt x="384" y="195"/>
                  </a:lnTo>
                  <a:lnTo>
                    <a:pt x="405" y="186"/>
                  </a:lnTo>
                  <a:lnTo>
                    <a:pt x="411" y="66"/>
                  </a:lnTo>
                  <a:lnTo>
                    <a:pt x="453" y="57"/>
                  </a:lnTo>
                  <a:lnTo>
                    <a:pt x="531" y="150"/>
                  </a:lnTo>
                  <a:lnTo>
                    <a:pt x="564" y="144"/>
                  </a:lnTo>
                  <a:lnTo>
                    <a:pt x="591" y="18"/>
                  </a:lnTo>
                  <a:lnTo>
                    <a:pt x="630" y="12"/>
                  </a:lnTo>
                  <a:lnTo>
                    <a:pt x="699" y="123"/>
                  </a:lnTo>
                  <a:lnTo>
                    <a:pt x="732" y="123"/>
                  </a:lnTo>
                  <a:lnTo>
                    <a:pt x="774" y="0"/>
                  </a:lnTo>
                  <a:lnTo>
                    <a:pt x="828" y="0"/>
                  </a:lnTo>
                  <a:lnTo>
                    <a:pt x="870" y="126"/>
                  </a:lnTo>
                  <a:lnTo>
                    <a:pt x="912" y="126"/>
                  </a:lnTo>
                  <a:lnTo>
                    <a:pt x="969" y="12"/>
                  </a:lnTo>
                  <a:lnTo>
                    <a:pt x="1017" y="18"/>
                  </a:lnTo>
                  <a:lnTo>
                    <a:pt x="1038" y="156"/>
                  </a:lnTo>
                  <a:lnTo>
                    <a:pt x="1065" y="162"/>
                  </a:lnTo>
                  <a:lnTo>
                    <a:pt x="1164" y="57"/>
                  </a:lnTo>
                  <a:lnTo>
                    <a:pt x="1206" y="81"/>
                  </a:lnTo>
                  <a:lnTo>
                    <a:pt x="1203" y="198"/>
                  </a:lnTo>
                  <a:lnTo>
                    <a:pt x="1224" y="204"/>
                  </a:lnTo>
                  <a:lnTo>
                    <a:pt x="1398" y="87"/>
                  </a:lnTo>
                  <a:lnTo>
                    <a:pt x="1596" y="8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4" name="直接连接符 7228"/>
            <p:cNvSpPr/>
            <p:nvPr/>
          </p:nvSpPr>
          <p:spPr>
            <a:xfrm>
              <a:off x="510" y="80"/>
              <a:ext cx="0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05" name="任意多边形 7229"/>
            <p:cNvSpPr/>
            <p:nvPr/>
          </p:nvSpPr>
          <p:spPr>
            <a:xfrm>
              <a:off x="132" y="74"/>
              <a:ext cx="405" cy="132"/>
            </a:xfrm>
            <a:custGeom>
              <a:avLst/>
              <a:gdLst/>
              <a:ahLst/>
              <a:cxnLst/>
              <a:pathLst>
                <a:path w="405" h="132">
                  <a:moveTo>
                    <a:pt x="405" y="0"/>
                  </a:moveTo>
                  <a:lnTo>
                    <a:pt x="375" y="0"/>
                  </a:lnTo>
                  <a:lnTo>
                    <a:pt x="192" y="132"/>
                  </a:lnTo>
                  <a:lnTo>
                    <a:pt x="0" y="13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6" name="直接连接符 7230"/>
            <p:cNvSpPr/>
            <p:nvPr/>
          </p:nvSpPr>
          <p:spPr>
            <a:xfrm>
              <a:off x="1371" y="95"/>
              <a:ext cx="0" cy="5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07" name="直接连接符 7231"/>
            <p:cNvSpPr/>
            <p:nvPr/>
          </p:nvSpPr>
          <p:spPr>
            <a:xfrm>
              <a:off x="1338" y="89"/>
              <a:ext cx="0" cy="5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08" name="任意多边形 7232"/>
            <p:cNvSpPr/>
            <p:nvPr/>
          </p:nvSpPr>
          <p:spPr>
            <a:xfrm>
              <a:off x="1335" y="92"/>
              <a:ext cx="387" cy="147"/>
            </a:xfrm>
            <a:custGeom>
              <a:avLst/>
              <a:gdLst/>
              <a:ahLst/>
              <a:cxnLst/>
              <a:pathLst>
                <a:path w="387" h="147">
                  <a:moveTo>
                    <a:pt x="0" y="0"/>
                  </a:moveTo>
                  <a:lnTo>
                    <a:pt x="33" y="3"/>
                  </a:lnTo>
                  <a:lnTo>
                    <a:pt x="207" y="147"/>
                  </a:lnTo>
                  <a:lnTo>
                    <a:pt x="387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9" name="直接连接符 7233"/>
            <p:cNvSpPr/>
            <p:nvPr/>
          </p:nvSpPr>
          <p:spPr>
            <a:xfrm>
              <a:off x="321" y="251"/>
              <a:ext cx="0" cy="5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10" name="直接连接符 7234"/>
            <p:cNvSpPr/>
            <p:nvPr/>
          </p:nvSpPr>
          <p:spPr>
            <a:xfrm>
              <a:off x="1533" y="275"/>
              <a:ext cx="0" cy="4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11" name="直接连接符 7235"/>
            <p:cNvSpPr/>
            <p:nvPr/>
          </p:nvSpPr>
          <p:spPr>
            <a:xfrm>
              <a:off x="123" y="170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12" name="直接连接符 7236"/>
            <p:cNvSpPr/>
            <p:nvPr/>
          </p:nvSpPr>
          <p:spPr>
            <a:xfrm>
              <a:off x="78" y="1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13" name="直接连接符 7237"/>
            <p:cNvSpPr/>
            <p:nvPr/>
          </p:nvSpPr>
          <p:spPr>
            <a:xfrm>
              <a:off x="1752" y="209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14" name="直接连接符 7238"/>
            <p:cNvSpPr/>
            <p:nvPr/>
          </p:nvSpPr>
          <p:spPr>
            <a:xfrm>
              <a:off x="1707" y="215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6215" name="组合 7239"/>
            <p:cNvGrpSpPr/>
            <p:nvPr/>
          </p:nvGrpSpPr>
          <p:grpSpPr>
            <a:xfrm>
              <a:off x="327" y="593"/>
              <a:ext cx="1335" cy="324"/>
              <a:chOff x="0" y="0"/>
              <a:chExt cx="1335" cy="324"/>
            </a:xfrm>
          </p:grpSpPr>
          <p:sp>
            <p:nvSpPr>
              <p:cNvPr id="6216" name="任意多边形 7240"/>
              <p:cNvSpPr/>
              <p:nvPr/>
            </p:nvSpPr>
            <p:spPr>
              <a:xfrm>
                <a:off x="0" y="0"/>
                <a:ext cx="1335" cy="234"/>
              </a:xfrm>
              <a:custGeom>
                <a:avLst/>
                <a:gdLst/>
                <a:ahLst/>
                <a:cxnLst/>
                <a:pathLst>
                  <a:path w="1335" h="234">
                    <a:moveTo>
                      <a:pt x="0" y="201"/>
                    </a:moveTo>
                    <a:cubicBezTo>
                      <a:pt x="12" y="180"/>
                      <a:pt x="24" y="160"/>
                      <a:pt x="57" y="135"/>
                    </a:cubicBezTo>
                    <a:cubicBezTo>
                      <a:pt x="90" y="110"/>
                      <a:pt x="136" y="69"/>
                      <a:pt x="198" y="48"/>
                    </a:cubicBezTo>
                    <a:cubicBezTo>
                      <a:pt x="260" y="27"/>
                      <a:pt x="353" y="12"/>
                      <a:pt x="432" y="6"/>
                    </a:cubicBezTo>
                    <a:cubicBezTo>
                      <a:pt x="511" y="0"/>
                      <a:pt x="602" y="5"/>
                      <a:pt x="672" y="9"/>
                    </a:cubicBezTo>
                    <a:cubicBezTo>
                      <a:pt x="742" y="13"/>
                      <a:pt x="795" y="17"/>
                      <a:pt x="852" y="27"/>
                    </a:cubicBezTo>
                    <a:cubicBezTo>
                      <a:pt x="909" y="37"/>
                      <a:pt x="964" y="58"/>
                      <a:pt x="1017" y="72"/>
                    </a:cubicBezTo>
                    <a:cubicBezTo>
                      <a:pt x="1070" y="86"/>
                      <a:pt x="1128" y="98"/>
                      <a:pt x="1173" y="114"/>
                    </a:cubicBezTo>
                    <a:cubicBezTo>
                      <a:pt x="1218" y="130"/>
                      <a:pt x="1260" y="151"/>
                      <a:pt x="1287" y="171"/>
                    </a:cubicBezTo>
                    <a:cubicBezTo>
                      <a:pt x="1314" y="191"/>
                      <a:pt x="1325" y="221"/>
                      <a:pt x="1335" y="23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217" name="直接连接符 7241"/>
              <p:cNvSpPr/>
              <p:nvPr/>
            </p:nvSpPr>
            <p:spPr>
              <a:xfrm flipV="1">
                <a:off x="6" y="63"/>
                <a:ext cx="159" cy="15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18" name="直接连接符 7242"/>
              <p:cNvSpPr/>
              <p:nvPr/>
            </p:nvSpPr>
            <p:spPr>
              <a:xfrm flipV="1">
                <a:off x="48" y="24"/>
                <a:ext cx="231" cy="2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19" name="直接连接符 7243"/>
              <p:cNvSpPr/>
              <p:nvPr/>
            </p:nvSpPr>
            <p:spPr>
              <a:xfrm flipV="1">
                <a:off x="93" y="3"/>
                <a:ext cx="276" cy="27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20" name="直接连接符 7244"/>
              <p:cNvSpPr/>
              <p:nvPr/>
            </p:nvSpPr>
            <p:spPr>
              <a:xfrm flipV="1">
                <a:off x="132" y="0"/>
                <a:ext cx="327" cy="3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21" name="直接连接符 7245"/>
              <p:cNvSpPr/>
              <p:nvPr/>
            </p:nvSpPr>
            <p:spPr>
              <a:xfrm flipV="1">
                <a:off x="282" y="6"/>
                <a:ext cx="246" cy="2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22" name="直接连接符 7246"/>
              <p:cNvSpPr/>
              <p:nvPr/>
            </p:nvSpPr>
            <p:spPr>
              <a:xfrm flipV="1">
                <a:off x="426" y="9"/>
                <a:ext cx="168" cy="1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23" name="直接连接符 7247"/>
              <p:cNvSpPr/>
              <p:nvPr/>
            </p:nvSpPr>
            <p:spPr>
              <a:xfrm flipV="1">
                <a:off x="309" y="228"/>
                <a:ext cx="54" cy="5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24" name="直接连接符 7248"/>
              <p:cNvSpPr/>
              <p:nvPr/>
            </p:nvSpPr>
            <p:spPr>
              <a:xfrm flipV="1">
                <a:off x="453" y="6"/>
                <a:ext cx="216" cy="2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25" name="直接连接符 7249"/>
              <p:cNvSpPr/>
              <p:nvPr/>
            </p:nvSpPr>
            <p:spPr>
              <a:xfrm flipV="1">
                <a:off x="474" y="180"/>
                <a:ext cx="75" cy="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26" name="直接连接符 7250"/>
              <p:cNvSpPr/>
              <p:nvPr/>
            </p:nvSpPr>
            <p:spPr>
              <a:xfrm flipV="1">
                <a:off x="597" y="15"/>
                <a:ext cx="147" cy="1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27" name="直接连接符 7251"/>
              <p:cNvSpPr/>
              <p:nvPr/>
            </p:nvSpPr>
            <p:spPr>
              <a:xfrm flipV="1">
                <a:off x="624" y="24"/>
                <a:ext cx="174" cy="15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28" name="直接连接符 7252"/>
              <p:cNvSpPr/>
              <p:nvPr/>
            </p:nvSpPr>
            <p:spPr>
              <a:xfrm flipV="1">
                <a:off x="645" y="33"/>
                <a:ext cx="219" cy="18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29" name="直接连接符 7253"/>
              <p:cNvSpPr/>
              <p:nvPr/>
            </p:nvSpPr>
            <p:spPr>
              <a:xfrm flipV="1">
                <a:off x="666" y="219"/>
                <a:ext cx="57" cy="5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30" name="直接连接符 7254"/>
              <p:cNvSpPr/>
              <p:nvPr/>
            </p:nvSpPr>
            <p:spPr>
              <a:xfrm flipV="1">
                <a:off x="789" y="39"/>
                <a:ext cx="132" cy="1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31" name="直接连接符 7255"/>
              <p:cNvSpPr/>
              <p:nvPr/>
            </p:nvSpPr>
            <p:spPr>
              <a:xfrm flipV="1">
                <a:off x="813" y="60"/>
                <a:ext cx="171" cy="15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32" name="直接连接符 7256"/>
              <p:cNvSpPr/>
              <p:nvPr/>
            </p:nvSpPr>
            <p:spPr>
              <a:xfrm flipV="1">
                <a:off x="819" y="72"/>
                <a:ext cx="207" cy="18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33" name="直接连接符 7257"/>
              <p:cNvSpPr/>
              <p:nvPr/>
            </p:nvSpPr>
            <p:spPr>
              <a:xfrm flipV="1">
                <a:off x="960" y="84"/>
                <a:ext cx="132" cy="1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34" name="直接连接符 7258"/>
              <p:cNvSpPr/>
              <p:nvPr/>
            </p:nvSpPr>
            <p:spPr>
              <a:xfrm flipV="1">
                <a:off x="996" y="99"/>
                <a:ext cx="138" cy="12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35" name="直接连接符 7259"/>
              <p:cNvSpPr/>
              <p:nvPr/>
            </p:nvSpPr>
            <p:spPr>
              <a:xfrm flipV="1">
                <a:off x="993" y="123"/>
                <a:ext cx="195" cy="17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36" name="直接连接符 7260"/>
              <p:cNvSpPr/>
              <p:nvPr/>
            </p:nvSpPr>
            <p:spPr>
              <a:xfrm flipV="1">
                <a:off x="1047" y="147"/>
                <a:ext cx="180" cy="17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37" name="直接连接符 7261"/>
              <p:cNvSpPr/>
              <p:nvPr/>
            </p:nvSpPr>
            <p:spPr>
              <a:xfrm flipV="1">
                <a:off x="1209" y="168"/>
                <a:ext cx="63" cy="5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38" name="直接连接符 7262"/>
              <p:cNvSpPr/>
              <p:nvPr/>
            </p:nvSpPr>
            <p:spPr>
              <a:xfrm flipV="1">
                <a:off x="1263" y="198"/>
                <a:ext cx="42" cy="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264" name="组合 7263"/>
          <p:cNvGrpSpPr/>
          <p:nvPr/>
        </p:nvGrpSpPr>
        <p:grpSpPr>
          <a:xfrm>
            <a:off x="6380480" y="2342515"/>
            <a:ext cx="2066925" cy="1966913"/>
            <a:chOff x="0" y="0"/>
            <a:chExt cx="1302" cy="1239"/>
          </a:xfrm>
        </p:grpSpPr>
        <p:sp>
          <p:nvSpPr>
            <p:cNvPr id="6240" name="直接连接符 7264"/>
            <p:cNvSpPr/>
            <p:nvPr/>
          </p:nvSpPr>
          <p:spPr>
            <a:xfrm>
              <a:off x="672" y="0"/>
              <a:ext cx="0" cy="12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41" name="任意多边形 7265"/>
            <p:cNvSpPr/>
            <p:nvPr/>
          </p:nvSpPr>
          <p:spPr>
            <a:xfrm>
              <a:off x="87" y="681"/>
              <a:ext cx="1137" cy="303"/>
            </a:xfrm>
            <a:custGeom>
              <a:avLst/>
              <a:gdLst/>
              <a:ahLst/>
              <a:cxnLst/>
              <a:pathLst>
                <a:path w="1137" h="303">
                  <a:moveTo>
                    <a:pt x="0" y="279"/>
                  </a:moveTo>
                  <a:lnTo>
                    <a:pt x="24" y="255"/>
                  </a:lnTo>
                  <a:lnTo>
                    <a:pt x="6" y="147"/>
                  </a:lnTo>
                  <a:lnTo>
                    <a:pt x="54" y="129"/>
                  </a:lnTo>
                  <a:lnTo>
                    <a:pt x="153" y="210"/>
                  </a:lnTo>
                  <a:lnTo>
                    <a:pt x="180" y="198"/>
                  </a:lnTo>
                  <a:lnTo>
                    <a:pt x="189" y="69"/>
                  </a:lnTo>
                  <a:lnTo>
                    <a:pt x="231" y="57"/>
                  </a:lnTo>
                  <a:lnTo>
                    <a:pt x="306" y="153"/>
                  </a:lnTo>
                  <a:lnTo>
                    <a:pt x="348" y="141"/>
                  </a:lnTo>
                  <a:lnTo>
                    <a:pt x="369" y="21"/>
                  </a:lnTo>
                  <a:lnTo>
                    <a:pt x="414" y="18"/>
                  </a:lnTo>
                  <a:lnTo>
                    <a:pt x="471" y="123"/>
                  </a:lnTo>
                  <a:lnTo>
                    <a:pt x="513" y="123"/>
                  </a:lnTo>
                  <a:lnTo>
                    <a:pt x="549" y="0"/>
                  </a:lnTo>
                  <a:lnTo>
                    <a:pt x="591" y="0"/>
                  </a:lnTo>
                  <a:lnTo>
                    <a:pt x="636" y="129"/>
                  </a:lnTo>
                  <a:lnTo>
                    <a:pt x="690" y="129"/>
                  </a:lnTo>
                  <a:lnTo>
                    <a:pt x="738" y="24"/>
                  </a:lnTo>
                  <a:lnTo>
                    <a:pt x="792" y="30"/>
                  </a:lnTo>
                  <a:lnTo>
                    <a:pt x="807" y="156"/>
                  </a:lnTo>
                  <a:lnTo>
                    <a:pt x="840" y="162"/>
                  </a:lnTo>
                  <a:lnTo>
                    <a:pt x="930" y="63"/>
                  </a:lnTo>
                  <a:lnTo>
                    <a:pt x="972" y="87"/>
                  </a:lnTo>
                  <a:lnTo>
                    <a:pt x="963" y="201"/>
                  </a:lnTo>
                  <a:lnTo>
                    <a:pt x="1002" y="216"/>
                  </a:lnTo>
                  <a:lnTo>
                    <a:pt x="1092" y="138"/>
                  </a:lnTo>
                  <a:lnTo>
                    <a:pt x="1134" y="162"/>
                  </a:lnTo>
                  <a:lnTo>
                    <a:pt x="1116" y="288"/>
                  </a:lnTo>
                  <a:lnTo>
                    <a:pt x="1137" y="303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242" name="组合 7266"/>
            <p:cNvGrpSpPr/>
            <p:nvPr/>
          </p:nvGrpSpPr>
          <p:grpSpPr>
            <a:xfrm>
              <a:off x="0" y="705"/>
              <a:ext cx="1302" cy="324"/>
              <a:chOff x="0" y="0"/>
              <a:chExt cx="1302" cy="324"/>
            </a:xfrm>
          </p:grpSpPr>
          <p:sp>
            <p:nvSpPr>
              <p:cNvPr id="6243" name="任意多边形 7267"/>
              <p:cNvSpPr/>
              <p:nvPr/>
            </p:nvSpPr>
            <p:spPr>
              <a:xfrm>
                <a:off x="0" y="31"/>
                <a:ext cx="1302" cy="224"/>
              </a:xfrm>
              <a:custGeom>
                <a:avLst/>
                <a:gdLst/>
                <a:ahLst/>
                <a:cxnLst/>
                <a:pathLst>
                  <a:path w="1302" h="224">
                    <a:moveTo>
                      <a:pt x="0" y="206"/>
                    </a:moveTo>
                    <a:cubicBezTo>
                      <a:pt x="32" y="188"/>
                      <a:pt x="64" y="170"/>
                      <a:pt x="99" y="152"/>
                    </a:cubicBezTo>
                    <a:cubicBezTo>
                      <a:pt x="134" y="134"/>
                      <a:pt x="172" y="113"/>
                      <a:pt x="213" y="95"/>
                    </a:cubicBezTo>
                    <a:cubicBezTo>
                      <a:pt x="254" y="77"/>
                      <a:pt x="296" y="61"/>
                      <a:pt x="345" y="47"/>
                    </a:cubicBezTo>
                    <a:cubicBezTo>
                      <a:pt x="394" y="33"/>
                      <a:pt x="455" y="15"/>
                      <a:pt x="510" y="8"/>
                    </a:cubicBezTo>
                    <a:cubicBezTo>
                      <a:pt x="565" y="1"/>
                      <a:pt x="625" y="0"/>
                      <a:pt x="675" y="2"/>
                    </a:cubicBezTo>
                    <a:cubicBezTo>
                      <a:pt x="725" y="4"/>
                      <a:pt x="769" y="14"/>
                      <a:pt x="810" y="20"/>
                    </a:cubicBezTo>
                    <a:cubicBezTo>
                      <a:pt x="851" y="26"/>
                      <a:pt x="881" y="30"/>
                      <a:pt x="924" y="41"/>
                    </a:cubicBezTo>
                    <a:cubicBezTo>
                      <a:pt x="967" y="52"/>
                      <a:pt x="1021" y="69"/>
                      <a:pt x="1068" y="89"/>
                    </a:cubicBezTo>
                    <a:cubicBezTo>
                      <a:pt x="1115" y="109"/>
                      <a:pt x="1167" y="136"/>
                      <a:pt x="1206" y="158"/>
                    </a:cubicBezTo>
                    <a:cubicBezTo>
                      <a:pt x="1245" y="180"/>
                      <a:pt x="1273" y="202"/>
                      <a:pt x="1302" y="2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244" name="任意多边形 7268"/>
              <p:cNvSpPr/>
              <p:nvPr/>
            </p:nvSpPr>
            <p:spPr>
              <a:xfrm>
                <a:off x="81" y="249"/>
                <a:ext cx="1152" cy="75"/>
              </a:xfrm>
              <a:custGeom>
                <a:avLst/>
                <a:gdLst/>
                <a:ahLst/>
                <a:cxnLst/>
                <a:pathLst>
                  <a:path w="1152" h="75">
                    <a:moveTo>
                      <a:pt x="0" y="0"/>
                    </a:moveTo>
                    <a:cubicBezTo>
                      <a:pt x="20" y="22"/>
                      <a:pt x="41" y="45"/>
                      <a:pt x="84" y="51"/>
                    </a:cubicBezTo>
                    <a:cubicBezTo>
                      <a:pt x="127" y="57"/>
                      <a:pt x="197" y="37"/>
                      <a:pt x="261" y="39"/>
                    </a:cubicBezTo>
                    <a:cubicBezTo>
                      <a:pt x="325" y="41"/>
                      <a:pt x="402" y="69"/>
                      <a:pt x="471" y="66"/>
                    </a:cubicBezTo>
                    <a:cubicBezTo>
                      <a:pt x="540" y="63"/>
                      <a:pt x="610" y="24"/>
                      <a:pt x="675" y="21"/>
                    </a:cubicBezTo>
                    <a:cubicBezTo>
                      <a:pt x="740" y="18"/>
                      <a:pt x="809" y="39"/>
                      <a:pt x="864" y="48"/>
                    </a:cubicBezTo>
                    <a:cubicBezTo>
                      <a:pt x="919" y="57"/>
                      <a:pt x="957" y="75"/>
                      <a:pt x="1005" y="72"/>
                    </a:cubicBezTo>
                    <a:cubicBezTo>
                      <a:pt x="1053" y="69"/>
                      <a:pt x="1102" y="49"/>
                      <a:pt x="1152" y="3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245" name="直接连接符 7269"/>
              <p:cNvSpPr/>
              <p:nvPr/>
            </p:nvSpPr>
            <p:spPr>
              <a:xfrm>
                <a:off x="111" y="234"/>
                <a:ext cx="51" cy="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6" name="直接连接符 7270"/>
              <p:cNvSpPr/>
              <p:nvPr/>
            </p:nvSpPr>
            <p:spPr>
              <a:xfrm>
                <a:off x="102" y="162"/>
                <a:ext cx="117" cy="1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" name="直接连接符 7271"/>
              <p:cNvSpPr/>
              <p:nvPr/>
            </p:nvSpPr>
            <p:spPr>
              <a:xfrm>
                <a:off x="126" y="117"/>
                <a:ext cx="171" cy="1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8" name="直接连接符 7272"/>
              <p:cNvSpPr/>
              <p:nvPr/>
            </p:nvSpPr>
            <p:spPr>
              <a:xfrm>
                <a:off x="243" y="189"/>
                <a:ext cx="99" cy="10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9" name="直接连接符 7273"/>
              <p:cNvSpPr/>
              <p:nvPr/>
            </p:nvSpPr>
            <p:spPr>
              <a:xfrm>
                <a:off x="270" y="138"/>
                <a:ext cx="150" cy="15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" name="直接连接符 7274"/>
              <p:cNvSpPr/>
              <p:nvPr/>
            </p:nvSpPr>
            <p:spPr>
              <a:xfrm>
                <a:off x="273" y="75"/>
                <a:ext cx="228" cy="2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1" name="直接连接符 7275"/>
              <p:cNvSpPr/>
              <p:nvPr/>
            </p:nvSpPr>
            <p:spPr>
              <a:xfrm>
                <a:off x="312" y="39"/>
                <a:ext cx="249" cy="27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2" name="直接连接符 7276"/>
              <p:cNvSpPr/>
              <p:nvPr/>
            </p:nvSpPr>
            <p:spPr>
              <a:xfrm>
                <a:off x="438" y="111"/>
                <a:ext cx="189" cy="19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3" name="直接连接符 7277"/>
              <p:cNvSpPr/>
              <p:nvPr/>
            </p:nvSpPr>
            <p:spPr>
              <a:xfrm>
                <a:off x="453" y="48"/>
                <a:ext cx="225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4" name="直接连接符 7278"/>
              <p:cNvSpPr/>
              <p:nvPr/>
            </p:nvSpPr>
            <p:spPr>
              <a:xfrm>
                <a:off x="480" y="0"/>
                <a:ext cx="243" cy="27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5" name="直接连接符 7279"/>
              <p:cNvSpPr/>
              <p:nvPr/>
            </p:nvSpPr>
            <p:spPr>
              <a:xfrm>
                <a:off x="609" y="72"/>
                <a:ext cx="168" cy="19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6" name="直接连接符 7280"/>
              <p:cNvSpPr/>
              <p:nvPr/>
            </p:nvSpPr>
            <p:spPr>
              <a:xfrm>
                <a:off x="627" y="24"/>
                <a:ext cx="222" cy="2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7" name="直接连接符 7281"/>
              <p:cNvSpPr/>
              <p:nvPr/>
            </p:nvSpPr>
            <p:spPr>
              <a:xfrm>
                <a:off x="774" y="105"/>
                <a:ext cx="165" cy="19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8" name="直接连接符 7282"/>
              <p:cNvSpPr/>
              <p:nvPr/>
            </p:nvSpPr>
            <p:spPr>
              <a:xfrm>
                <a:off x="801" y="57"/>
                <a:ext cx="231" cy="26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9" name="直接连接符 7283"/>
              <p:cNvSpPr/>
              <p:nvPr/>
            </p:nvSpPr>
            <p:spPr>
              <a:xfrm>
                <a:off x="825" y="9"/>
                <a:ext cx="66" cy="7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60" name="直接连接符 7284"/>
              <p:cNvSpPr/>
              <p:nvPr/>
            </p:nvSpPr>
            <p:spPr>
              <a:xfrm>
                <a:off x="936" y="132"/>
                <a:ext cx="159" cy="18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61" name="直接连接符 7285"/>
              <p:cNvSpPr/>
              <p:nvPr/>
            </p:nvSpPr>
            <p:spPr>
              <a:xfrm>
                <a:off x="963" y="96"/>
                <a:ext cx="192" cy="21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62" name="直接连接符 7286"/>
              <p:cNvSpPr/>
              <p:nvPr/>
            </p:nvSpPr>
            <p:spPr>
              <a:xfrm>
                <a:off x="993" y="66"/>
                <a:ext cx="63" cy="6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63" name="直接连接符 7287"/>
              <p:cNvSpPr/>
              <p:nvPr/>
            </p:nvSpPr>
            <p:spPr>
              <a:xfrm>
                <a:off x="1104" y="180"/>
                <a:ext cx="108" cy="1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64" name="直接连接符 7288"/>
              <p:cNvSpPr/>
              <p:nvPr/>
            </p:nvSpPr>
            <p:spPr>
              <a:xfrm>
                <a:off x="1134" y="153"/>
                <a:ext cx="66" cy="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65" name="直接连接符 7289"/>
              <p:cNvSpPr/>
              <p:nvPr/>
            </p:nvSpPr>
            <p:spPr>
              <a:xfrm>
                <a:off x="1164" y="129"/>
                <a:ext cx="51" cy="5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291" name="文本框 7290"/>
          <p:cNvSpPr txBox="1"/>
          <p:nvPr/>
        </p:nvSpPr>
        <p:spPr>
          <a:xfrm>
            <a:off x="3214688" y="2914650"/>
            <a:ext cx="159385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圆柱蜗杆</a:t>
            </a:r>
            <a:endParaRPr lang="zh-CN" altLang="en-US" b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92" name="文本框 7291"/>
          <p:cNvSpPr txBox="1"/>
          <p:nvPr/>
        </p:nvSpPr>
        <p:spPr>
          <a:xfrm>
            <a:off x="6696075" y="6298248"/>
            <a:ext cx="186055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渐开线蜗杆</a:t>
            </a:r>
            <a:endParaRPr lang="zh-CN" altLang="en-US" b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293" name="文本框 7292"/>
          <p:cNvSpPr txBox="1"/>
          <p:nvPr/>
        </p:nvSpPr>
        <p:spPr>
          <a:xfrm>
            <a:off x="200025" y="6232843"/>
            <a:ext cx="21082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阿基米德蜗杆</a:t>
            </a:r>
            <a:endParaRPr lang="zh-CN" altLang="en-US" b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7294" name="组合 7293"/>
          <p:cNvGrpSpPr/>
          <p:nvPr/>
        </p:nvGrpSpPr>
        <p:grpSpPr>
          <a:xfrm>
            <a:off x="1555750" y="4116705"/>
            <a:ext cx="476250" cy="1257300"/>
            <a:chOff x="0" y="0"/>
            <a:chExt cx="300" cy="792"/>
          </a:xfrm>
        </p:grpSpPr>
        <p:grpSp>
          <p:nvGrpSpPr>
            <p:cNvPr id="6270" name="组合 7294"/>
            <p:cNvGrpSpPr/>
            <p:nvPr/>
          </p:nvGrpSpPr>
          <p:grpSpPr>
            <a:xfrm>
              <a:off x="0" y="74"/>
              <a:ext cx="300" cy="194"/>
              <a:chOff x="0" y="0"/>
              <a:chExt cx="300" cy="194"/>
            </a:xfrm>
          </p:grpSpPr>
          <p:sp>
            <p:nvSpPr>
              <p:cNvPr id="6271" name="任意多边形 7295"/>
              <p:cNvSpPr/>
              <p:nvPr/>
            </p:nvSpPr>
            <p:spPr>
              <a:xfrm>
                <a:off x="0" y="0"/>
                <a:ext cx="300" cy="188"/>
              </a:xfrm>
              <a:custGeom>
                <a:avLst/>
                <a:gdLst/>
                <a:ahLst/>
                <a:cxnLst/>
                <a:pathLst>
                  <a:path w="300" h="188">
                    <a:moveTo>
                      <a:pt x="0" y="188"/>
                    </a:moveTo>
                    <a:lnTo>
                      <a:pt x="46" y="188"/>
                    </a:lnTo>
                    <a:lnTo>
                      <a:pt x="104" y="0"/>
                    </a:lnTo>
                    <a:lnTo>
                      <a:pt x="172" y="0"/>
                    </a:lnTo>
                    <a:lnTo>
                      <a:pt x="244" y="186"/>
                    </a:lnTo>
                    <a:lnTo>
                      <a:pt x="300" y="18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272" name="直接连接符 7296"/>
              <p:cNvSpPr/>
              <p:nvPr/>
            </p:nvSpPr>
            <p:spPr>
              <a:xfrm flipH="1">
                <a:off x="62" y="20"/>
                <a:ext cx="116" cy="1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73" name="直接连接符 7297"/>
              <p:cNvSpPr/>
              <p:nvPr/>
            </p:nvSpPr>
            <p:spPr>
              <a:xfrm flipH="1">
                <a:off x="80" y="4"/>
                <a:ext cx="70" cy="7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74" name="直接连接符 7298"/>
              <p:cNvSpPr/>
              <p:nvPr/>
            </p:nvSpPr>
            <p:spPr>
              <a:xfrm flipH="1">
                <a:off x="68" y="54"/>
                <a:ext cx="124" cy="13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75" name="直接连接符 7299"/>
              <p:cNvSpPr/>
              <p:nvPr/>
            </p:nvSpPr>
            <p:spPr>
              <a:xfrm flipH="1">
                <a:off x="109" y="86"/>
                <a:ext cx="93" cy="1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76" name="直接连接符 7300"/>
              <p:cNvSpPr/>
              <p:nvPr/>
            </p:nvSpPr>
            <p:spPr>
              <a:xfrm flipH="1">
                <a:off x="144" y="116"/>
                <a:ext cx="70" cy="7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77" name="直接连接符 7301"/>
              <p:cNvSpPr/>
              <p:nvPr/>
            </p:nvSpPr>
            <p:spPr>
              <a:xfrm flipH="1">
                <a:off x="188" y="150"/>
                <a:ext cx="38" cy="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78" name="直接连接符 7302"/>
            <p:cNvSpPr/>
            <p:nvPr/>
          </p:nvSpPr>
          <p:spPr>
            <a:xfrm flipV="1">
              <a:off x="142" y="0"/>
              <a:ext cx="0" cy="7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04" name="组合 7303"/>
          <p:cNvGrpSpPr/>
          <p:nvPr/>
        </p:nvGrpSpPr>
        <p:grpSpPr>
          <a:xfrm>
            <a:off x="447675" y="4713923"/>
            <a:ext cx="4314825" cy="1581150"/>
            <a:chOff x="0" y="0"/>
            <a:chExt cx="2718" cy="996"/>
          </a:xfrm>
        </p:grpSpPr>
        <p:grpSp>
          <p:nvGrpSpPr>
            <p:cNvPr id="6280" name="组合 7304"/>
            <p:cNvGrpSpPr/>
            <p:nvPr/>
          </p:nvGrpSpPr>
          <p:grpSpPr>
            <a:xfrm>
              <a:off x="1707" y="0"/>
              <a:ext cx="1011" cy="996"/>
              <a:chOff x="0" y="0"/>
              <a:chExt cx="1011" cy="996"/>
            </a:xfrm>
          </p:grpSpPr>
          <p:sp>
            <p:nvSpPr>
              <p:cNvPr id="6281" name="任意多边形 7305"/>
              <p:cNvSpPr/>
              <p:nvPr/>
            </p:nvSpPr>
            <p:spPr>
              <a:xfrm>
                <a:off x="83" y="135"/>
                <a:ext cx="640" cy="754"/>
              </a:xfrm>
              <a:custGeom>
                <a:avLst/>
                <a:gdLst/>
                <a:ahLst/>
                <a:cxnLst/>
                <a:pathLst>
                  <a:path w="640" h="754">
                    <a:moveTo>
                      <a:pt x="259" y="753"/>
                    </a:moveTo>
                    <a:cubicBezTo>
                      <a:pt x="274" y="754"/>
                      <a:pt x="299" y="749"/>
                      <a:pt x="319" y="744"/>
                    </a:cubicBezTo>
                    <a:cubicBezTo>
                      <a:pt x="339" y="739"/>
                      <a:pt x="358" y="736"/>
                      <a:pt x="379" y="723"/>
                    </a:cubicBezTo>
                    <a:cubicBezTo>
                      <a:pt x="400" y="710"/>
                      <a:pt x="430" y="685"/>
                      <a:pt x="445" y="666"/>
                    </a:cubicBezTo>
                    <a:cubicBezTo>
                      <a:pt x="460" y="647"/>
                      <a:pt x="463" y="621"/>
                      <a:pt x="472" y="609"/>
                    </a:cubicBezTo>
                    <a:cubicBezTo>
                      <a:pt x="481" y="597"/>
                      <a:pt x="487" y="599"/>
                      <a:pt x="499" y="591"/>
                    </a:cubicBezTo>
                    <a:cubicBezTo>
                      <a:pt x="511" y="583"/>
                      <a:pt x="528" y="577"/>
                      <a:pt x="544" y="564"/>
                    </a:cubicBezTo>
                    <a:cubicBezTo>
                      <a:pt x="560" y="551"/>
                      <a:pt x="580" y="534"/>
                      <a:pt x="595" y="513"/>
                    </a:cubicBezTo>
                    <a:cubicBezTo>
                      <a:pt x="610" y="492"/>
                      <a:pt x="628" y="462"/>
                      <a:pt x="634" y="435"/>
                    </a:cubicBezTo>
                    <a:cubicBezTo>
                      <a:pt x="640" y="408"/>
                      <a:pt x="637" y="378"/>
                      <a:pt x="634" y="351"/>
                    </a:cubicBezTo>
                    <a:cubicBezTo>
                      <a:pt x="631" y="324"/>
                      <a:pt x="623" y="291"/>
                      <a:pt x="613" y="270"/>
                    </a:cubicBezTo>
                    <a:cubicBezTo>
                      <a:pt x="603" y="249"/>
                      <a:pt x="590" y="239"/>
                      <a:pt x="574" y="225"/>
                    </a:cubicBezTo>
                    <a:cubicBezTo>
                      <a:pt x="558" y="211"/>
                      <a:pt x="534" y="197"/>
                      <a:pt x="517" y="186"/>
                    </a:cubicBezTo>
                    <a:cubicBezTo>
                      <a:pt x="500" y="175"/>
                      <a:pt x="484" y="171"/>
                      <a:pt x="475" y="162"/>
                    </a:cubicBezTo>
                    <a:cubicBezTo>
                      <a:pt x="466" y="153"/>
                      <a:pt x="470" y="146"/>
                      <a:pt x="463" y="132"/>
                    </a:cubicBezTo>
                    <a:cubicBezTo>
                      <a:pt x="456" y="118"/>
                      <a:pt x="444" y="93"/>
                      <a:pt x="430" y="78"/>
                    </a:cubicBezTo>
                    <a:cubicBezTo>
                      <a:pt x="416" y="63"/>
                      <a:pt x="397" y="49"/>
                      <a:pt x="382" y="39"/>
                    </a:cubicBezTo>
                    <a:cubicBezTo>
                      <a:pt x="367" y="29"/>
                      <a:pt x="353" y="23"/>
                      <a:pt x="340" y="18"/>
                    </a:cubicBezTo>
                    <a:cubicBezTo>
                      <a:pt x="327" y="13"/>
                      <a:pt x="313" y="11"/>
                      <a:pt x="301" y="9"/>
                    </a:cubicBezTo>
                    <a:cubicBezTo>
                      <a:pt x="289" y="7"/>
                      <a:pt x="280" y="0"/>
                      <a:pt x="265" y="3"/>
                    </a:cubicBezTo>
                    <a:cubicBezTo>
                      <a:pt x="250" y="6"/>
                      <a:pt x="233" y="14"/>
                      <a:pt x="211" y="27"/>
                    </a:cubicBezTo>
                    <a:cubicBezTo>
                      <a:pt x="189" y="40"/>
                      <a:pt x="161" y="54"/>
                      <a:pt x="136" y="78"/>
                    </a:cubicBezTo>
                    <a:cubicBezTo>
                      <a:pt x="111" y="102"/>
                      <a:pt x="81" y="140"/>
                      <a:pt x="61" y="174"/>
                    </a:cubicBezTo>
                    <a:cubicBezTo>
                      <a:pt x="41" y="208"/>
                      <a:pt x="23" y="245"/>
                      <a:pt x="13" y="282"/>
                    </a:cubicBezTo>
                    <a:cubicBezTo>
                      <a:pt x="3" y="319"/>
                      <a:pt x="0" y="364"/>
                      <a:pt x="1" y="399"/>
                    </a:cubicBezTo>
                    <a:cubicBezTo>
                      <a:pt x="2" y="434"/>
                      <a:pt x="13" y="465"/>
                      <a:pt x="22" y="495"/>
                    </a:cubicBezTo>
                    <a:cubicBezTo>
                      <a:pt x="31" y="525"/>
                      <a:pt x="41" y="554"/>
                      <a:pt x="55" y="579"/>
                    </a:cubicBezTo>
                    <a:cubicBezTo>
                      <a:pt x="69" y="604"/>
                      <a:pt x="90" y="625"/>
                      <a:pt x="109" y="645"/>
                    </a:cubicBezTo>
                    <a:cubicBezTo>
                      <a:pt x="128" y="665"/>
                      <a:pt x="152" y="687"/>
                      <a:pt x="172" y="702"/>
                    </a:cubicBezTo>
                    <a:cubicBezTo>
                      <a:pt x="192" y="717"/>
                      <a:pt x="215" y="731"/>
                      <a:pt x="229" y="738"/>
                    </a:cubicBezTo>
                    <a:cubicBezTo>
                      <a:pt x="243" y="745"/>
                      <a:pt x="244" y="752"/>
                      <a:pt x="259" y="753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282" name="椭圆 7306"/>
              <p:cNvSpPr/>
              <p:nvPr/>
            </p:nvSpPr>
            <p:spPr>
              <a:xfrm>
                <a:off x="78" y="102"/>
                <a:ext cx="831" cy="819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83" name="椭圆 7307"/>
              <p:cNvSpPr/>
              <p:nvPr/>
            </p:nvSpPr>
            <p:spPr>
              <a:xfrm>
                <a:off x="171" y="192"/>
                <a:ext cx="654" cy="65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84" name="任意多边形 7308"/>
              <p:cNvSpPr/>
              <p:nvPr/>
            </p:nvSpPr>
            <p:spPr>
              <a:xfrm>
                <a:off x="492" y="293"/>
                <a:ext cx="237" cy="445"/>
              </a:xfrm>
              <a:custGeom>
                <a:avLst/>
                <a:gdLst/>
                <a:ahLst/>
                <a:cxnLst>
                  <a:cxn ang="270">
                    <a:pos x="6216" y="0"/>
                  </a:cxn>
                  <a:cxn ang="90">
                    <a:pos x="6522" y="41277"/>
                  </a:cxn>
                  <a:cxn ang="180">
                    <a:pos x="0" y="20686"/>
                  </a:cxn>
                </a:cxnLst>
                <a:pathLst>
                  <a:path w="21600" h="41278" fill="none">
                    <a:moveTo>
                      <a:pt x="6216" y="0"/>
                    </a:moveTo>
                    <a:cubicBezTo>
                      <a:pt x="15120" y="2670"/>
                      <a:pt x="21600" y="10921"/>
                      <a:pt x="21600" y="20686"/>
                    </a:cubicBezTo>
                    <a:cubicBezTo>
                      <a:pt x="21600" y="30340"/>
                      <a:pt x="15266" y="38515"/>
                      <a:pt x="6532" y="41281"/>
                    </a:cubicBezTo>
                  </a:path>
                  <a:path w="21600" h="41278" stroke="0">
                    <a:moveTo>
                      <a:pt x="6522" y="41277"/>
                    </a:moveTo>
                    <a:cubicBezTo>
                      <a:pt x="7900" y="45098"/>
                      <a:pt x="8752" y="50358"/>
                      <a:pt x="8752" y="56165"/>
                    </a:cubicBezTo>
                    <a:cubicBezTo>
                      <a:pt x="8752" y="57770"/>
                      <a:pt x="8687" y="59333"/>
                      <a:pt x="8564" y="60830"/>
                    </a:cubicBezTo>
                    <a:lnTo>
                      <a:pt x="62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285" name="任意多边形 7309"/>
              <p:cNvSpPr/>
              <p:nvPr/>
            </p:nvSpPr>
            <p:spPr>
              <a:xfrm flipH="1">
                <a:off x="263" y="282"/>
                <a:ext cx="286" cy="465"/>
              </a:xfrm>
              <a:custGeom>
                <a:avLst/>
                <a:gdLst/>
                <a:ahLst/>
                <a:cxnLst>
                  <a:cxn ang="270">
                    <a:pos x="4485" y="0"/>
                  </a:cxn>
                  <a:cxn ang="90">
                    <a:pos x="0" y="42729"/>
                  </a:cxn>
                  <a:cxn ang="90">
                    <a:pos x="4485" y="21600"/>
                  </a:cxn>
                </a:cxnLst>
                <a:pathLst>
                  <a:path w="26085" h="43200" fill="none">
                    <a:moveTo>
                      <a:pt x="4485" y="0"/>
                    </a:moveTo>
                    <a:cubicBezTo>
                      <a:pt x="16414" y="0"/>
                      <a:pt x="26085" y="9671"/>
                      <a:pt x="26085" y="21600"/>
                    </a:cubicBezTo>
                    <a:cubicBezTo>
                      <a:pt x="26085" y="33529"/>
                      <a:pt x="16414" y="43200"/>
                      <a:pt x="4485" y="43200"/>
                    </a:cubicBezTo>
                    <a:cubicBezTo>
                      <a:pt x="2943" y="43200"/>
                      <a:pt x="1439" y="43038"/>
                      <a:pt x="-4" y="42733"/>
                    </a:cubicBezTo>
                  </a:path>
                  <a:path w="26085" h="43200" stroke="0">
                    <a:moveTo>
                      <a:pt x="0" y="42729"/>
                    </a:moveTo>
                    <a:cubicBezTo>
                      <a:pt x="1209" y="46215"/>
                      <a:pt x="1916" y="50447"/>
                      <a:pt x="1916" y="55010"/>
                    </a:cubicBezTo>
                    <a:cubicBezTo>
                      <a:pt x="1916" y="57401"/>
                      <a:pt x="1722" y="59700"/>
                      <a:pt x="1364" y="61846"/>
                    </a:cubicBezTo>
                    <a:lnTo>
                      <a:pt x="448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286" name="直接连接符 7310"/>
              <p:cNvSpPr/>
              <p:nvPr/>
            </p:nvSpPr>
            <p:spPr>
              <a:xfrm>
                <a:off x="0" y="513"/>
                <a:ext cx="101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87" name="直接连接符 7311"/>
              <p:cNvSpPr/>
              <p:nvPr/>
            </p:nvSpPr>
            <p:spPr>
              <a:xfrm flipV="1">
                <a:off x="492" y="0"/>
                <a:ext cx="0" cy="9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88" name="组合 7312"/>
            <p:cNvGrpSpPr/>
            <p:nvPr/>
          </p:nvGrpSpPr>
          <p:grpSpPr>
            <a:xfrm>
              <a:off x="0" y="93"/>
              <a:ext cx="1866" cy="846"/>
              <a:chOff x="0" y="0"/>
              <a:chExt cx="1866" cy="846"/>
            </a:xfrm>
          </p:grpSpPr>
          <p:grpSp>
            <p:nvGrpSpPr>
              <p:cNvPr id="6289" name="组合 7313"/>
              <p:cNvGrpSpPr/>
              <p:nvPr/>
            </p:nvGrpSpPr>
            <p:grpSpPr>
              <a:xfrm>
                <a:off x="102" y="0"/>
                <a:ext cx="1450" cy="846"/>
                <a:chOff x="0" y="0"/>
                <a:chExt cx="1450" cy="846"/>
              </a:xfrm>
            </p:grpSpPr>
            <p:grpSp>
              <p:nvGrpSpPr>
                <p:cNvPr id="6290" name="组合 7314"/>
                <p:cNvGrpSpPr/>
                <p:nvPr/>
              </p:nvGrpSpPr>
              <p:grpSpPr>
                <a:xfrm>
                  <a:off x="264" y="8"/>
                  <a:ext cx="408" cy="830"/>
                  <a:chOff x="0" y="0"/>
                  <a:chExt cx="408" cy="830"/>
                </a:xfrm>
              </p:grpSpPr>
              <p:sp>
                <p:nvSpPr>
                  <p:cNvPr id="6291" name="任意多边形 7315"/>
                  <p:cNvSpPr/>
                  <p:nvPr/>
                </p:nvSpPr>
                <p:spPr>
                  <a:xfrm>
                    <a:off x="56" y="0"/>
                    <a:ext cx="222" cy="828"/>
                  </a:xfrm>
                  <a:custGeom>
                    <a:avLst/>
                    <a:gdLst/>
                    <a:ahLst/>
                    <a:cxnLst/>
                    <a:pathLst>
                      <a:path w="222" h="828">
                        <a:moveTo>
                          <a:pt x="0" y="202"/>
                        </a:moveTo>
                        <a:lnTo>
                          <a:pt x="54" y="0"/>
                        </a:lnTo>
                        <a:lnTo>
                          <a:pt x="222" y="828"/>
                        </a:lnTo>
                        <a:lnTo>
                          <a:pt x="0" y="202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292" name="任意多边形 7316"/>
                  <p:cNvSpPr/>
                  <p:nvPr/>
                </p:nvSpPr>
                <p:spPr>
                  <a:xfrm flipH="1" flipV="1">
                    <a:off x="186" y="2"/>
                    <a:ext cx="222" cy="828"/>
                  </a:xfrm>
                  <a:custGeom>
                    <a:avLst/>
                    <a:gdLst/>
                    <a:ahLst/>
                    <a:cxnLst/>
                    <a:pathLst>
                      <a:path w="222" h="828">
                        <a:moveTo>
                          <a:pt x="0" y="202"/>
                        </a:moveTo>
                        <a:lnTo>
                          <a:pt x="54" y="0"/>
                        </a:lnTo>
                        <a:lnTo>
                          <a:pt x="222" y="828"/>
                        </a:lnTo>
                        <a:lnTo>
                          <a:pt x="0" y="202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293" name="直接连接符 7317"/>
                  <p:cNvSpPr/>
                  <p:nvPr/>
                </p:nvSpPr>
                <p:spPr>
                  <a:xfrm>
                    <a:off x="110" y="2"/>
                    <a:ext cx="7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94" name="直接连接符 7318"/>
                  <p:cNvSpPr/>
                  <p:nvPr/>
                </p:nvSpPr>
                <p:spPr>
                  <a:xfrm>
                    <a:off x="276" y="828"/>
                    <a:ext cx="7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95" name="直接连接符 7319"/>
                  <p:cNvSpPr/>
                  <p:nvPr/>
                </p:nvSpPr>
                <p:spPr>
                  <a:xfrm>
                    <a:off x="0" y="194"/>
                    <a:ext cx="56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96" name="直接连接符 7320"/>
                  <p:cNvSpPr/>
                  <p:nvPr/>
                </p:nvSpPr>
                <p:spPr>
                  <a:xfrm>
                    <a:off x="142" y="644"/>
                    <a:ext cx="7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297" name="组合 7321"/>
                <p:cNvGrpSpPr/>
                <p:nvPr/>
              </p:nvGrpSpPr>
              <p:grpSpPr>
                <a:xfrm>
                  <a:off x="524" y="4"/>
                  <a:ext cx="408" cy="830"/>
                  <a:chOff x="0" y="0"/>
                  <a:chExt cx="408" cy="830"/>
                </a:xfrm>
              </p:grpSpPr>
              <p:sp>
                <p:nvSpPr>
                  <p:cNvPr id="6298" name="任意多边形 7322"/>
                  <p:cNvSpPr/>
                  <p:nvPr/>
                </p:nvSpPr>
                <p:spPr>
                  <a:xfrm>
                    <a:off x="56" y="0"/>
                    <a:ext cx="222" cy="828"/>
                  </a:xfrm>
                  <a:custGeom>
                    <a:avLst/>
                    <a:gdLst/>
                    <a:ahLst/>
                    <a:cxnLst/>
                    <a:pathLst>
                      <a:path w="222" h="828">
                        <a:moveTo>
                          <a:pt x="0" y="202"/>
                        </a:moveTo>
                        <a:lnTo>
                          <a:pt x="54" y="0"/>
                        </a:lnTo>
                        <a:lnTo>
                          <a:pt x="222" y="828"/>
                        </a:lnTo>
                        <a:lnTo>
                          <a:pt x="0" y="202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299" name="任意多边形 7323"/>
                  <p:cNvSpPr/>
                  <p:nvPr/>
                </p:nvSpPr>
                <p:spPr>
                  <a:xfrm flipH="1" flipV="1">
                    <a:off x="186" y="2"/>
                    <a:ext cx="222" cy="828"/>
                  </a:xfrm>
                  <a:custGeom>
                    <a:avLst/>
                    <a:gdLst/>
                    <a:ahLst/>
                    <a:cxnLst/>
                    <a:pathLst>
                      <a:path w="222" h="828">
                        <a:moveTo>
                          <a:pt x="0" y="202"/>
                        </a:moveTo>
                        <a:lnTo>
                          <a:pt x="54" y="0"/>
                        </a:lnTo>
                        <a:lnTo>
                          <a:pt x="222" y="828"/>
                        </a:lnTo>
                        <a:lnTo>
                          <a:pt x="0" y="202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300" name="直接连接符 7324"/>
                  <p:cNvSpPr/>
                  <p:nvPr/>
                </p:nvSpPr>
                <p:spPr>
                  <a:xfrm>
                    <a:off x="110" y="2"/>
                    <a:ext cx="7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01" name="直接连接符 7325"/>
                  <p:cNvSpPr/>
                  <p:nvPr/>
                </p:nvSpPr>
                <p:spPr>
                  <a:xfrm>
                    <a:off x="276" y="828"/>
                    <a:ext cx="7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02" name="直接连接符 7326"/>
                  <p:cNvSpPr/>
                  <p:nvPr/>
                </p:nvSpPr>
                <p:spPr>
                  <a:xfrm>
                    <a:off x="0" y="194"/>
                    <a:ext cx="56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03" name="直接连接符 7327"/>
                  <p:cNvSpPr/>
                  <p:nvPr/>
                </p:nvSpPr>
                <p:spPr>
                  <a:xfrm>
                    <a:off x="142" y="644"/>
                    <a:ext cx="7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304" name="组合 7328"/>
                <p:cNvGrpSpPr/>
                <p:nvPr/>
              </p:nvGrpSpPr>
              <p:grpSpPr>
                <a:xfrm>
                  <a:off x="776" y="0"/>
                  <a:ext cx="668" cy="834"/>
                  <a:chOff x="0" y="0"/>
                  <a:chExt cx="668" cy="834"/>
                </a:xfrm>
              </p:grpSpPr>
              <p:grpSp>
                <p:nvGrpSpPr>
                  <p:cNvPr id="6305" name="组合 7329"/>
                  <p:cNvGrpSpPr/>
                  <p:nvPr/>
                </p:nvGrpSpPr>
                <p:grpSpPr>
                  <a:xfrm>
                    <a:off x="0" y="4"/>
                    <a:ext cx="408" cy="830"/>
                    <a:chOff x="0" y="0"/>
                    <a:chExt cx="408" cy="830"/>
                  </a:xfrm>
                </p:grpSpPr>
                <p:sp>
                  <p:nvSpPr>
                    <p:cNvPr id="6306" name="任意多边形 7330"/>
                    <p:cNvSpPr/>
                    <p:nvPr/>
                  </p:nvSpPr>
                  <p:spPr>
                    <a:xfrm>
                      <a:off x="56" y="0"/>
                      <a:ext cx="222" cy="828"/>
                    </a:xfrm>
                    <a:custGeom>
                      <a:avLst/>
                      <a:gdLst/>
                      <a:ahLst/>
                      <a:cxnLst/>
                      <a:pathLst>
                        <a:path w="222" h="828">
                          <a:moveTo>
                            <a:pt x="0" y="202"/>
                          </a:moveTo>
                          <a:lnTo>
                            <a:pt x="54" y="0"/>
                          </a:lnTo>
                          <a:lnTo>
                            <a:pt x="222" y="828"/>
                          </a:lnTo>
                          <a:lnTo>
                            <a:pt x="0" y="202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6307" name="任意多边形 7331"/>
                    <p:cNvSpPr/>
                    <p:nvPr/>
                  </p:nvSpPr>
                  <p:spPr>
                    <a:xfrm flipH="1" flipV="1">
                      <a:off x="186" y="2"/>
                      <a:ext cx="222" cy="828"/>
                    </a:xfrm>
                    <a:custGeom>
                      <a:avLst/>
                      <a:gdLst/>
                      <a:ahLst/>
                      <a:cxnLst/>
                      <a:pathLst>
                        <a:path w="222" h="828">
                          <a:moveTo>
                            <a:pt x="0" y="202"/>
                          </a:moveTo>
                          <a:lnTo>
                            <a:pt x="54" y="0"/>
                          </a:lnTo>
                          <a:lnTo>
                            <a:pt x="222" y="828"/>
                          </a:lnTo>
                          <a:lnTo>
                            <a:pt x="0" y="202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6308" name="直接连接符 7332"/>
                    <p:cNvSpPr/>
                    <p:nvPr/>
                  </p:nvSpPr>
                  <p:spPr>
                    <a:xfrm>
                      <a:off x="110" y="2"/>
                      <a:ext cx="78" cy="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309" name="直接连接符 7333"/>
                    <p:cNvSpPr/>
                    <p:nvPr/>
                  </p:nvSpPr>
                  <p:spPr>
                    <a:xfrm>
                      <a:off x="276" y="828"/>
                      <a:ext cx="78" cy="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310" name="直接连接符 7334"/>
                    <p:cNvSpPr/>
                    <p:nvPr/>
                  </p:nvSpPr>
                  <p:spPr>
                    <a:xfrm>
                      <a:off x="0" y="194"/>
                      <a:ext cx="56" cy="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311" name="直接连接符 7335"/>
                    <p:cNvSpPr/>
                    <p:nvPr/>
                  </p:nvSpPr>
                  <p:spPr>
                    <a:xfrm>
                      <a:off x="142" y="644"/>
                      <a:ext cx="70" cy="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6312" name="组合 7336"/>
                  <p:cNvGrpSpPr/>
                  <p:nvPr/>
                </p:nvGrpSpPr>
                <p:grpSpPr>
                  <a:xfrm>
                    <a:off x="260" y="0"/>
                    <a:ext cx="408" cy="830"/>
                    <a:chOff x="0" y="0"/>
                    <a:chExt cx="408" cy="830"/>
                  </a:xfrm>
                </p:grpSpPr>
                <p:sp>
                  <p:nvSpPr>
                    <p:cNvPr id="6313" name="任意多边形 7337"/>
                    <p:cNvSpPr/>
                    <p:nvPr/>
                  </p:nvSpPr>
                  <p:spPr>
                    <a:xfrm>
                      <a:off x="56" y="0"/>
                      <a:ext cx="222" cy="828"/>
                    </a:xfrm>
                    <a:custGeom>
                      <a:avLst/>
                      <a:gdLst/>
                      <a:ahLst/>
                      <a:cxnLst/>
                      <a:pathLst>
                        <a:path w="222" h="828">
                          <a:moveTo>
                            <a:pt x="0" y="202"/>
                          </a:moveTo>
                          <a:lnTo>
                            <a:pt x="54" y="0"/>
                          </a:lnTo>
                          <a:lnTo>
                            <a:pt x="222" y="828"/>
                          </a:lnTo>
                          <a:lnTo>
                            <a:pt x="0" y="202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6314" name="任意多边形 7338"/>
                    <p:cNvSpPr/>
                    <p:nvPr/>
                  </p:nvSpPr>
                  <p:spPr>
                    <a:xfrm flipH="1" flipV="1">
                      <a:off x="186" y="2"/>
                      <a:ext cx="222" cy="828"/>
                    </a:xfrm>
                    <a:custGeom>
                      <a:avLst/>
                      <a:gdLst/>
                      <a:ahLst/>
                      <a:cxnLst/>
                      <a:pathLst>
                        <a:path w="222" h="828">
                          <a:moveTo>
                            <a:pt x="0" y="202"/>
                          </a:moveTo>
                          <a:lnTo>
                            <a:pt x="54" y="0"/>
                          </a:lnTo>
                          <a:lnTo>
                            <a:pt x="222" y="828"/>
                          </a:lnTo>
                          <a:lnTo>
                            <a:pt x="0" y="202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6315" name="直接连接符 7339"/>
                    <p:cNvSpPr/>
                    <p:nvPr/>
                  </p:nvSpPr>
                  <p:spPr>
                    <a:xfrm>
                      <a:off x="110" y="2"/>
                      <a:ext cx="78" cy="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316" name="直接连接符 7340"/>
                    <p:cNvSpPr/>
                    <p:nvPr/>
                  </p:nvSpPr>
                  <p:spPr>
                    <a:xfrm>
                      <a:off x="276" y="828"/>
                      <a:ext cx="78" cy="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317" name="直接连接符 7341"/>
                    <p:cNvSpPr/>
                    <p:nvPr/>
                  </p:nvSpPr>
                  <p:spPr>
                    <a:xfrm>
                      <a:off x="0" y="194"/>
                      <a:ext cx="56" cy="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318" name="直接连接符 7342"/>
                    <p:cNvSpPr/>
                    <p:nvPr/>
                  </p:nvSpPr>
                  <p:spPr>
                    <a:xfrm>
                      <a:off x="142" y="644"/>
                      <a:ext cx="70" cy="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6319" name="组合 7343"/>
                <p:cNvGrpSpPr/>
                <p:nvPr/>
              </p:nvGrpSpPr>
              <p:grpSpPr>
                <a:xfrm>
                  <a:off x="4" y="16"/>
                  <a:ext cx="408" cy="830"/>
                  <a:chOff x="0" y="0"/>
                  <a:chExt cx="408" cy="830"/>
                </a:xfrm>
              </p:grpSpPr>
              <p:sp>
                <p:nvSpPr>
                  <p:cNvPr id="6320" name="任意多边形 7344"/>
                  <p:cNvSpPr/>
                  <p:nvPr/>
                </p:nvSpPr>
                <p:spPr>
                  <a:xfrm>
                    <a:off x="56" y="0"/>
                    <a:ext cx="222" cy="828"/>
                  </a:xfrm>
                  <a:custGeom>
                    <a:avLst/>
                    <a:gdLst/>
                    <a:ahLst/>
                    <a:cxnLst/>
                    <a:pathLst>
                      <a:path w="222" h="828">
                        <a:moveTo>
                          <a:pt x="0" y="202"/>
                        </a:moveTo>
                        <a:lnTo>
                          <a:pt x="54" y="0"/>
                        </a:lnTo>
                        <a:lnTo>
                          <a:pt x="222" y="828"/>
                        </a:lnTo>
                        <a:lnTo>
                          <a:pt x="0" y="202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321" name="任意多边形 7345"/>
                  <p:cNvSpPr/>
                  <p:nvPr/>
                </p:nvSpPr>
                <p:spPr>
                  <a:xfrm flipH="1" flipV="1">
                    <a:off x="186" y="2"/>
                    <a:ext cx="222" cy="828"/>
                  </a:xfrm>
                  <a:custGeom>
                    <a:avLst/>
                    <a:gdLst/>
                    <a:ahLst/>
                    <a:cxnLst/>
                    <a:pathLst>
                      <a:path w="222" h="828">
                        <a:moveTo>
                          <a:pt x="0" y="202"/>
                        </a:moveTo>
                        <a:lnTo>
                          <a:pt x="54" y="0"/>
                        </a:lnTo>
                        <a:lnTo>
                          <a:pt x="222" y="828"/>
                        </a:lnTo>
                        <a:lnTo>
                          <a:pt x="0" y="202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322" name="直接连接符 7346"/>
                  <p:cNvSpPr/>
                  <p:nvPr/>
                </p:nvSpPr>
                <p:spPr>
                  <a:xfrm>
                    <a:off x="110" y="2"/>
                    <a:ext cx="7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23" name="直接连接符 7347"/>
                  <p:cNvSpPr/>
                  <p:nvPr/>
                </p:nvSpPr>
                <p:spPr>
                  <a:xfrm>
                    <a:off x="276" y="828"/>
                    <a:ext cx="78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24" name="直接连接符 7348"/>
                  <p:cNvSpPr/>
                  <p:nvPr/>
                </p:nvSpPr>
                <p:spPr>
                  <a:xfrm>
                    <a:off x="0" y="194"/>
                    <a:ext cx="56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25" name="直接连接符 7349"/>
                  <p:cNvSpPr/>
                  <p:nvPr/>
                </p:nvSpPr>
                <p:spPr>
                  <a:xfrm>
                    <a:off x="142" y="644"/>
                    <a:ext cx="70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326" name="直接连接符 7350"/>
                <p:cNvSpPr/>
                <p:nvPr/>
              </p:nvSpPr>
              <p:spPr>
                <a:xfrm>
                  <a:off x="1284" y="170"/>
                  <a:ext cx="8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27" name="任意多边形 7351"/>
                <p:cNvSpPr/>
                <p:nvPr/>
              </p:nvSpPr>
              <p:spPr>
                <a:xfrm>
                  <a:off x="0" y="214"/>
                  <a:ext cx="148" cy="444"/>
                </a:xfrm>
                <a:custGeom>
                  <a:avLst/>
                  <a:gdLst/>
                  <a:ahLst/>
                  <a:cxnLst/>
                  <a:pathLst>
                    <a:path w="148" h="444">
                      <a:moveTo>
                        <a:pt x="148" y="444"/>
                      </a:moveTo>
                      <a:cubicBezTo>
                        <a:pt x="121" y="413"/>
                        <a:pt x="95" y="383"/>
                        <a:pt x="76" y="336"/>
                      </a:cubicBezTo>
                      <a:cubicBezTo>
                        <a:pt x="57" y="289"/>
                        <a:pt x="49" y="220"/>
                        <a:pt x="36" y="164"/>
                      </a:cubicBezTo>
                      <a:cubicBezTo>
                        <a:pt x="23" y="108"/>
                        <a:pt x="11" y="54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328" name="任意多边形 7352"/>
                <p:cNvSpPr/>
                <p:nvPr/>
              </p:nvSpPr>
              <p:spPr>
                <a:xfrm>
                  <a:off x="1360" y="174"/>
                  <a:ext cx="90" cy="424"/>
                </a:xfrm>
                <a:custGeom>
                  <a:avLst/>
                  <a:gdLst/>
                  <a:ahLst/>
                  <a:cxnLst/>
                  <a:pathLst>
                    <a:path w="90" h="424">
                      <a:moveTo>
                        <a:pt x="0" y="0"/>
                      </a:moveTo>
                      <a:cubicBezTo>
                        <a:pt x="19" y="35"/>
                        <a:pt x="38" y="70"/>
                        <a:pt x="52" y="100"/>
                      </a:cubicBezTo>
                      <a:cubicBezTo>
                        <a:pt x="66" y="130"/>
                        <a:pt x="78" y="130"/>
                        <a:pt x="84" y="184"/>
                      </a:cubicBezTo>
                      <a:cubicBezTo>
                        <a:pt x="90" y="238"/>
                        <a:pt x="89" y="331"/>
                        <a:pt x="88" y="42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329" name="直接连接符 7353"/>
              <p:cNvSpPr/>
              <p:nvPr/>
            </p:nvSpPr>
            <p:spPr>
              <a:xfrm>
                <a:off x="0" y="420"/>
                <a:ext cx="186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355" name="组合 7354"/>
          <p:cNvGrpSpPr/>
          <p:nvPr/>
        </p:nvGrpSpPr>
        <p:grpSpPr>
          <a:xfrm>
            <a:off x="2273300" y="5498148"/>
            <a:ext cx="2652713" cy="1439862"/>
            <a:chOff x="0" y="0"/>
            <a:chExt cx="1671" cy="907"/>
          </a:xfrm>
        </p:grpSpPr>
        <p:sp>
          <p:nvSpPr>
            <p:cNvPr id="6331" name="任意多边形 7355"/>
            <p:cNvSpPr/>
            <p:nvPr/>
          </p:nvSpPr>
          <p:spPr>
            <a:xfrm>
              <a:off x="26" y="504"/>
              <a:ext cx="218" cy="403"/>
            </a:xfrm>
            <a:custGeom>
              <a:avLst/>
              <a:gdLst/>
              <a:ahLst/>
              <a:cxnLst/>
              <a:pathLst>
                <a:path w="218" h="403">
                  <a:moveTo>
                    <a:pt x="0" y="391"/>
                  </a:moveTo>
                  <a:lnTo>
                    <a:pt x="0" y="240"/>
                  </a:lnTo>
                  <a:lnTo>
                    <a:pt x="67" y="3"/>
                  </a:lnTo>
                  <a:lnTo>
                    <a:pt x="128" y="0"/>
                  </a:lnTo>
                  <a:lnTo>
                    <a:pt x="218" y="243"/>
                  </a:lnTo>
                  <a:lnTo>
                    <a:pt x="218" y="403"/>
                  </a:lnTo>
                </a:path>
              </a:pathLst>
            </a:custGeom>
            <a:solidFill>
              <a:srgbClr val="66FF33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32" name="任意多边形 7356"/>
            <p:cNvSpPr/>
            <p:nvPr/>
          </p:nvSpPr>
          <p:spPr>
            <a:xfrm>
              <a:off x="0" y="21"/>
              <a:ext cx="184" cy="118"/>
            </a:xfrm>
            <a:custGeom>
              <a:avLst/>
              <a:gdLst/>
              <a:ahLst/>
              <a:cxnLst/>
              <a:pathLst>
                <a:path w="184" h="118">
                  <a:moveTo>
                    <a:pt x="0" y="0"/>
                  </a:moveTo>
                  <a:lnTo>
                    <a:pt x="99" y="118"/>
                  </a:lnTo>
                  <a:lnTo>
                    <a:pt x="173" y="118"/>
                  </a:lnTo>
                  <a:lnTo>
                    <a:pt x="18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33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333" name="组合 7357"/>
            <p:cNvGrpSpPr/>
            <p:nvPr/>
          </p:nvGrpSpPr>
          <p:grpSpPr>
            <a:xfrm>
              <a:off x="1271" y="0"/>
              <a:ext cx="400" cy="160"/>
              <a:chOff x="0" y="0"/>
              <a:chExt cx="400" cy="160"/>
            </a:xfrm>
          </p:grpSpPr>
          <p:sp>
            <p:nvSpPr>
              <p:cNvPr id="6334" name="任意多边形 7358"/>
              <p:cNvSpPr/>
              <p:nvPr/>
            </p:nvSpPr>
            <p:spPr>
              <a:xfrm>
                <a:off x="0" y="0"/>
                <a:ext cx="400" cy="147"/>
              </a:xfrm>
              <a:custGeom>
                <a:avLst/>
                <a:gdLst/>
                <a:ahLst/>
                <a:cxnLst/>
                <a:pathLst>
                  <a:path w="400" h="147">
                    <a:moveTo>
                      <a:pt x="400" y="0"/>
                    </a:moveTo>
                    <a:lnTo>
                      <a:pt x="0" y="7"/>
                    </a:lnTo>
                    <a:lnTo>
                      <a:pt x="45" y="147"/>
                    </a:lnTo>
                    <a:lnTo>
                      <a:pt x="397" y="144"/>
                    </a:lnTo>
                  </a:path>
                </a:pathLst>
              </a:custGeom>
              <a:solidFill>
                <a:srgbClr val="66FF33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35" name="直接连接符 7359"/>
              <p:cNvSpPr/>
              <p:nvPr/>
            </p:nvSpPr>
            <p:spPr>
              <a:xfrm>
                <a:off x="218" y="7"/>
                <a:ext cx="38" cy="1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361" name="组合 7360"/>
          <p:cNvGrpSpPr/>
          <p:nvPr/>
        </p:nvGrpSpPr>
        <p:grpSpPr>
          <a:xfrm>
            <a:off x="5048250" y="4723448"/>
            <a:ext cx="3562350" cy="1471612"/>
            <a:chOff x="0" y="0"/>
            <a:chExt cx="2244" cy="927"/>
          </a:xfrm>
        </p:grpSpPr>
        <p:grpSp>
          <p:nvGrpSpPr>
            <p:cNvPr id="6337" name="组合 7361"/>
            <p:cNvGrpSpPr/>
            <p:nvPr/>
          </p:nvGrpSpPr>
          <p:grpSpPr>
            <a:xfrm>
              <a:off x="1317" y="0"/>
              <a:ext cx="927" cy="927"/>
              <a:chOff x="0" y="0"/>
              <a:chExt cx="927" cy="927"/>
            </a:xfrm>
          </p:grpSpPr>
          <p:sp>
            <p:nvSpPr>
              <p:cNvPr id="6338" name="任意多边形 7362"/>
              <p:cNvSpPr/>
              <p:nvPr/>
            </p:nvSpPr>
            <p:spPr>
              <a:xfrm>
                <a:off x="73" y="123"/>
                <a:ext cx="582" cy="715"/>
              </a:xfrm>
              <a:custGeom>
                <a:avLst/>
                <a:gdLst/>
                <a:ahLst/>
                <a:cxnLst/>
                <a:pathLst>
                  <a:path w="582" h="715">
                    <a:moveTo>
                      <a:pt x="242" y="705"/>
                    </a:moveTo>
                    <a:cubicBezTo>
                      <a:pt x="258" y="710"/>
                      <a:pt x="267" y="715"/>
                      <a:pt x="287" y="711"/>
                    </a:cubicBezTo>
                    <a:cubicBezTo>
                      <a:pt x="307" y="707"/>
                      <a:pt x="339" y="692"/>
                      <a:pt x="365" y="678"/>
                    </a:cubicBezTo>
                    <a:cubicBezTo>
                      <a:pt x="391" y="664"/>
                      <a:pt x="421" y="643"/>
                      <a:pt x="443" y="624"/>
                    </a:cubicBezTo>
                    <a:cubicBezTo>
                      <a:pt x="465" y="605"/>
                      <a:pt x="483" y="583"/>
                      <a:pt x="497" y="564"/>
                    </a:cubicBezTo>
                    <a:cubicBezTo>
                      <a:pt x="511" y="545"/>
                      <a:pt x="522" y="526"/>
                      <a:pt x="530" y="510"/>
                    </a:cubicBezTo>
                    <a:cubicBezTo>
                      <a:pt x="538" y="494"/>
                      <a:pt x="541" y="483"/>
                      <a:pt x="548" y="465"/>
                    </a:cubicBezTo>
                    <a:cubicBezTo>
                      <a:pt x="555" y="447"/>
                      <a:pt x="567" y="424"/>
                      <a:pt x="572" y="402"/>
                    </a:cubicBezTo>
                    <a:cubicBezTo>
                      <a:pt x="577" y="380"/>
                      <a:pt x="582" y="360"/>
                      <a:pt x="578" y="333"/>
                    </a:cubicBezTo>
                    <a:cubicBezTo>
                      <a:pt x="574" y="306"/>
                      <a:pt x="560" y="265"/>
                      <a:pt x="548" y="237"/>
                    </a:cubicBezTo>
                    <a:cubicBezTo>
                      <a:pt x="536" y="209"/>
                      <a:pt x="523" y="185"/>
                      <a:pt x="506" y="162"/>
                    </a:cubicBezTo>
                    <a:cubicBezTo>
                      <a:pt x="489" y="139"/>
                      <a:pt x="468" y="118"/>
                      <a:pt x="446" y="99"/>
                    </a:cubicBezTo>
                    <a:cubicBezTo>
                      <a:pt x="424" y="80"/>
                      <a:pt x="399" y="59"/>
                      <a:pt x="374" y="45"/>
                    </a:cubicBezTo>
                    <a:cubicBezTo>
                      <a:pt x="349" y="31"/>
                      <a:pt x="317" y="22"/>
                      <a:pt x="296" y="15"/>
                    </a:cubicBezTo>
                    <a:cubicBezTo>
                      <a:pt x="275" y="8"/>
                      <a:pt x="259" y="0"/>
                      <a:pt x="245" y="0"/>
                    </a:cubicBezTo>
                    <a:cubicBezTo>
                      <a:pt x="231" y="0"/>
                      <a:pt x="222" y="7"/>
                      <a:pt x="209" y="15"/>
                    </a:cubicBezTo>
                    <a:cubicBezTo>
                      <a:pt x="196" y="23"/>
                      <a:pt x="179" y="36"/>
                      <a:pt x="164" y="48"/>
                    </a:cubicBezTo>
                    <a:cubicBezTo>
                      <a:pt x="149" y="60"/>
                      <a:pt x="132" y="72"/>
                      <a:pt x="119" y="84"/>
                    </a:cubicBezTo>
                    <a:cubicBezTo>
                      <a:pt x="106" y="96"/>
                      <a:pt x="96" y="106"/>
                      <a:pt x="83" y="123"/>
                    </a:cubicBezTo>
                    <a:cubicBezTo>
                      <a:pt x="70" y="140"/>
                      <a:pt x="50" y="161"/>
                      <a:pt x="38" y="189"/>
                    </a:cubicBezTo>
                    <a:cubicBezTo>
                      <a:pt x="26" y="217"/>
                      <a:pt x="14" y="263"/>
                      <a:pt x="8" y="294"/>
                    </a:cubicBezTo>
                    <a:cubicBezTo>
                      <a:pt x="2" y="325"/>
                      <a:pt x="0" y="349"/>
                      <a:pt x="2" y="378"/>
                    </a:cubicBezTo>
                    <a:cubicBezTo>
                      <a:pt x="4" y="407"/>
                      <a:pt x="8" y="438"/>
                      <a:pt x="17" y="468"/>
                    </a:cubicBezTo>
                    <a:cubicBezTo>
                      <a:pt x="26" y="498"/>
                      <a:pt x="40" y="533"/>
                      <a:pt x="59" y="561"/>
                    </a:cubicBezTo>
                    <a:cubicBezTo>
                      <a:pt x="78" y="589"/>
                      <a:pt x="112" y="619"/>
                      <a:pt x="134" y="639"/>
                    </a:cubicBezTo>
                    <a:cubicBezTo>
                      <a:pt x="156" y="659"/>
                      <a:pt x="172" y="670"/>
                      <a:pt x="191" y="681"/>
                    </a:cubicBezTo>
                    <a:cubicBezTo>
                      <a:pt x="210" y="692"/>
                      <a:pt x="226" y="700"/>
                      <a:pt x="242" y="705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39" name="椭圆 7363"/>
              <p:cNvSpPr/>
              <p:nvPr/>
            </p:nvSpPr>
            <p:spPr>
              <a:xfrm>
                <a:off x="72" y="95"/>
                <a:ext cx="761" cy="76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40" name="椭圆 7364"/>
              <p:cNvSpPr/>
              <p:nvPr/>
            </p:nvSpPr>
            <p:spPr>
              <a:xfrm>
                <a:off x="130" y="149"/>
                <a:ext cx="653" cy="6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341" name="组合 7365"/>
              <p:cNvGrpSpPr/>
              <p:nvPr/>
            </p:nvGrpSpPr>
            <p:grpSpPr>
              <a:xfrm>
                <a:off x="256" y="280"/>
                <a:ext cx="397" cy="394"/>
                <a:chOff x="0" y="0"/>
                <a:chExt cx="427" cy="433"/>
              </a:xfrm>
            </p:grpSpPr>
            <p:sp>
              <p:nvSpPr>
                <p:cNvPr id="6342" name="任意多边形 7366"/>
                <p:cNvSpPr/>
                <p:nvPr/>
              </p:nvSpPr>
              <p:spPr>
                <a:xfrm>
                  <a:off x="210" y="11"/>
                  <a:ext cx="217" cy="414"/>
                </a:xfrm>
                <a:custGeom>
                  <a:avLst/>
                  <a:gdLst/>
                  <a:ahLst/>
                  <a:cxnLst>
                    <a:cxn ang="270">
                      <a:pos x="6216" y="0"/>
                    </a:cxn>
                    <a:cxn ang="90">
                      <a:pos x="6522" y="41277"/>
                    </a:cxn>
                    <a:cxn ang="180">
                      <a:pos x="0" y="20686"/>
                    </a:cxn>
                  </a:cxnLst>
                  <a:pathLst>
                    <a:path w="21600" h="41278" fill="none">
                      <a:moveTo>
                        <a:pt x="6216" y="0"/>
                      </a:moveTo>
                      <a:cubicBezTo>
                        <a:pt x="15120" y="2670"/>
                        <a:pt x="21600" y="10921"/>
                        <a:pt x="21600" y="20686"/>
                      </a:cubicBezTo>
                      <a:cubicBezTo>
                        <a:pt x="21600" y="30340"/>
                        <a:pt x="15266" y="38515"/>
                        <a:pt x="6532" y="41281"/>
                      </a:cubicBezTo>
                    </a:path>
                    <a:path w="21600" h="41278" stroke="0">
                      <a:moveTo>
                        <a:pt x="6522" y="41277"/>
                      </a:moveTo>
                      <a:cubicBezTo>
                        <a:pt x="7900" y="45098"/>
                        <a:pt x="8752" y="50358"/>
                        <a:pt x="8752" y="56165"/>
                      </a:cubicBezTo>
                      <a:cubicBezTo>
                        <a:pt x="8752" y="57770"/>
                        <a:pt x="8687" y="59333"/>
                        <a:pt x="8564" y="60830"/>
                      </a:cubicBezTo>
                      <a:lnTo>
                        <a:pt x="6216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343" name="任意多边形 7367"/>
                <p:cNvSpPr/>
                <p:nvPr/>
              </p:nvSpPr>
              <p:spPr>
                <a:xfrm flipH="1">
                  <a:off x="0" y="0"/>
                  <a:ext cx="262" cy="433"/>
                </a:xfrm>
                <a:custGeom>
                  <a:avLst/>
                  <a:gdLst/>
                  <a:ahLst/>
                  <a:cxnLst>
                    <a:cxn ang="270">
                      <a:pos x="1453" y="213"/>
                    </a:cxn>
                    <a:cxn ang="90">
                      <a:pos x="0" y="42729"/>
                    </a:cxn>
                    <a:cxn ang="90">
                      <a:pos x="4485" y="21600"/>
                    </a:cxn>
                  </a:cxnLst>
                  <a:pathLst>
                    <a:path w="26085" h="43200" fill="none">
                      <a:moveTo>
                        <a:pt x="1453" y="213"/>
                      </a:moveTo>
                      <a:cubicBezTo>
                        <a:pt x="2442" y="71"/>
                        <a:pt x="3455" y="-1"/>
                        <a:pt x="4485" y="-1"/>
                      </a:cubicBezTo>
                      <a:cubicBezTo>
                        <a:pt x="16414" y="-1"/>
                        <a:pt x="26085" y="9670"/>
                        <a:pt x="26085" y="21599"/>
                      </a:cubicBezTo>
                      <a:cubicBezTo>
                        <a:pt x="26085" y="33528"/>
                        <a:pt x="16414" y="43199"/>
                        <a:pt x="4485" y="43199"/>
                      </a:cubicBezTo>
                      <a:cubicBezTo>
                        <a:pt x="2943" y="43199"/>
                        <a:pt x="1439" y="43037"/>
                        <a:pt x="-4" y="42732"/>
                      </a:cubicBezTo>
                    </a:path>
                    <a:path w="26085" h="43200" stroke="0">
                      <a:moveTo>
                        <a:pt x="0" y="42729"/>
                      </a:moveTo>
                      <a:cubicBezTo>
                        <a:pt x="1897" y="46509"/>
                        <a:pt x="3047" y="51461"/>
                        <a:pt x="3047" y="56881"/>
                      </a:cubicBezTo>
                      <a:cubicBezTo>
                        <a:pt x="3047" y="59723"/>
                        <a:pt x="2731" y="62435"/>
                        <a:pt x="2158" y="64915"/>
                      </a:cubicBezTo>
                      <a:lnTo>
                        <a:pt x="1453" y="213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6344" name="直接连接符 7368"/>
              <p:cNvSpPr/>
              <p:nvPr/>
            </p:nvSpPr>
            <p:spPr>
              <a:xfrm>
                <a:off x="0" y="477"/>
                <a:ext cx="9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45" name="直接连接符 7369"/>
              <p:cNvSpPr/>
              <p:nvPr/>
            </p:nvSpPr>
            <p:spPr>
              <a:xfrm flipV="1">
                <a:off x="451" y="0"/>
                <a:ext cx="0" cy="9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46" name="组合 7370"/>
            <p:cNvGrpSpPr/>
            <p:nvPr/>
          </p:nvGrpSpPr>
          <p:grpSpPr>
            <a:xfrm>
              <a:off x="0" y="87"/>
              <a:ext cx="1236" cy="802"/>
              <a:chOff x="0" y="0"/>
              <a:chExt cx="1236" cy="802"/>
            </a:xfrm>
          </p:grpSpPr>
          <p:sp>
            <p:nvSpPr>
              <p:cNvPr id="6347" name="任意多边形 7371"/>
              <p:cNvSpPr/>
              <p:nvPr/>
            </p:nvSpPr>
            <p:spPr>
              <a:xfrm>
                <a:off x="171" y="18"/>
                <a:ext cx="228" cy="777"/>
              </a:xfrm>
              <a:custGeom>
                <a:avLst/>
                <a:gdLst/>
                <a:ahLst/>
                <a:cxnLst/>
                <a:pathLst>
                  <a:path w="228" h="777">
                    <a:moveTo>
                      <a:pt x="0" y="165"/>
                    </a:moveTo>
                    <a:lnTo>
                      <a:pt x="3" y="128"/>
                    </a:lnTo>
                    <a:lnTo>
                      <a:pt x="12" y="93"/>
                    </a:lnTo>
                    <a:lnTo>
                      <a:pt x="26" y="63"/>
                    </a:lnTo>
                    <a:lnTo>
                      <a:pt x="42" y="36"/>
                    </a:lnTo>
                    <a:lnTo>
                      <a:pt x="69" y="0"/>
                    </a:lnTo>
                    <a:lnTo>
                      <a:pt x="228" y="777"/>
                    </a:lnTo>
                    <a:lnTo>
                      <a:pt x="206" y="756"/>
                    </a:lnTo>
                    <a:lnTo>
                      <a:pt x="176" y="719"/>
                    </a:lnTo>
                    <a:lnTo>
                      <a:pt x="162" y="687"/>
                    </a:lnTo>
                    <a:lnTo>
                      <a:pt x="150" y="639"/>
                    </a:lnTo>
                    <a:lnTo>
                      <a:pt x="144" y="612"/>
                    </a:lnTo>
                    <a:lnTo>
                      <a:pt x="0" y="16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48" name="任意多边形 7372"/>
              <p:cNvSpPr/>
              <p:nvPr/>
            </p:nvSpPr>
            <p:spPr>
              <a:xfrm>
                <a:off x="315" y="19"/>
                <a:ext cx="228" cy="777"/>
              </a:xfrm>
              <a:custGeom>
                <a:avLst/>
                <a:gdLst/>
                <a:ahLst/>
                <a:cxnLst/>
                <a:pathLst>
                  <a:path w="228" h="777">
                    <a:moveTo>
                      <a:pt x="228" y="612"/>
                    </a:moveTo>
                    <a:lnTo>
                      <a:pt x="222" y="648"/>
                    </a:lnTo>
                    <a:lnTo>
                      <a:pt x="216" y="684"/>
                    </a:lnTo>
                    <a:lnTo>
                      <a:pt x="206" y="710"/>
                    </a:lnTo>
                    <a:lnTo>
                      <a:pt x="189" y="740"/>
                    </a:lnTo>
                    <a:lnTo>
                      <a:pt x="159" y="777"/>
                    </a:lnTo>
                    <a:lnTo>
                      <a:pt x="0" y="0"/>
                    </a:lnTo>
                    <a:lnTo>
                      <a:pt x="21" y="19"/>
                    </a:lnTo>
                    <a:lnTo>
                      <a:pt x="39" y="37"/>
                    </a:lnTo>
                    <a:lnTo>
                      <a:pt x="51" y="56"/>
                    </a:lnTo>
                    <a:lnTo>
                      <a:pt x="66" y="90"/>
                    </a:lnTo>
                    <a:lnTo>
                      <a:pt x="78" y="138"/>
                    </a:lnTo>
                    <a:lnTo>
                      <a:pt x="84" y="165"/>
                    </a:lnTo>
                    <a:lnTo>
                      <a:pt x="228" y="61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49" name="直接连接符 7373"/>
              <p:cNvSpPr/>
              <p:nvPr/>
            </p:nvSpPr>
            <p:spPr>
              <a:xfrm>
                <a:off x="402" y="795"/>
                <a:ext cx="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0" name="直接连接符 7374"/>
              <p:cNvSpPr/>
              <p:nvPr/>
            </p:nvSpPr>
            <p:spPr>
              <a:xfrm>
                <a:off x="240" y="18"/>
                <a:ext cx="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1" name="直接连接符 7375"/>
              <p:cNvSpPr/>
              <p:nvPr/>
            </p:nvSpPr>
            <p:spPr>
              <a:xfrm>
                <a:off x="249" y="639"/>
                <a:ext cx="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2" name="直接连接符 7376"/>
              <p:cNvSpPr/>
              <p:nvPr/>
            </p:nvSpPr>
            <p:spPr>
              <a:xfrm>
                <a:off x="102" y="186"/>
                <a:ext cx="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353" name="组合 7377"/>
              <p:cNvGrpSpPr/>
              <p:nvPr/>
            </p:nvGrpSpPr>
            <p:grpSpPr>
              <a:xfrm>
                <a:off x="405" y="9"/>
                <a:ext cx="441" cy="778"/>
                <a:chOff x="0" y="0"/>
                <a:chExt cx="441" cy="778"/>
              </a:xfrm>
            </p:grpSpPr>
            <p:sp>
              <p:nvSpPr>
                <p:cNvPr id="6354" name="任意多边形 7378"/>
                <p:cNvSpPr/>
                <p:nvPr/>
              </p:nvSpPr>
              <p:spPr>
                <a:xfrm>
                  <a:off x="69" y="0"/>
                  <a:ext cx="228" cy="777"/>
                </a:xfrm>
                <a:custGeom>
                  <a:avLst/>
                  <a:gdLst/>
                  <a:ahLst/>
                  <a:cxnLst/>
                  <a:pathLst>
                    <a:path w="228" h="777">
                      <a:moveTo>
                        <a:pt x="0" y="165"/>
                      </a:moveTo>
                      <a:lnTo>
                        <a:pt x="3" y="128"/>
                      </a:lnTo>
                      <a:lnTo>
                        <a:pt x="12" y="93"/>
                      </a:lnTo>
                      <a:lnTo>
                        <a:pt x="26" y="63"/>
                      </a:lnTo>
                      <a:lnTo>
                        <a:pt x="42" y="36"/>
                      </a:lnTo>
                      <a:lnTo>
                        <a:pt x="69" y="0"/>
                      </a:lnTo>
                      <a:lnTo>
                        <a:pt x="228" y="777"/>
                      </a:lnTo>
                      <a:lnTo>
                        <a:pt x="206" y="756"/>
                      </a:lnTo>
                      <a:lnTo>
                        <a:pt x="176" y="719"/>
                      </a:lnTo>
                      <a:lnTo>
                        <a:pt x="162" y="687"/>
                      </a:lnTo>
                      <a:lnTo>
                        <a:pt x="150" y="639"/>
                      </a:lnTo>
                      <a:lnTo>
                        <a:pt x="144" y="612"/>
                      </a:lnTo>
                      <a:lnTo>
                        <a:pt x="0" y="16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355" name="任意多边形 7379"/>
                <p:cNvSpPr/>
                <p:nvPr/>
              </p:nvSpPr>
              <p:spPr>
                <a:xfrm>
                  <a:off x="213" y="1"/>
                  <a:ext cx="228" cy="777"/>
                </a:xfrm>
                <a:custGeom>
                  <a:avLst/>
                  <a:gdLst/>
                  <a:ahLst/>
                  <a:cxnLst/>
                  <a:pathLst>
                    <a:path w="228" h="777">
                      <a:moveTo>
                        <a:pt x="228" y="612"/>
                      </a:moveTo>
                      <a:lnTo>
                        <a:pt x="222" y="648"/>
                      </a:lnTo>
                      <a:lnTo>
                        <a:pt x="216" y="684"/>
                      </a:lnTo>
                      <a:lnTo>
                        <a:pt x="206" y="710"/>
                      </a:lnTo>
                      <a:lnTo>
                        <a:pt x="189" y="740"/>
                      </a:lnTo>
                      <a:lnTo>
                        <a:pt x="159" y="777"/>
                      </a:lnTo>
                      <a:lnTo>
                        <a:pt x="0" y="0"/>
                      </a:lnTo>
                      <a:lnTo>
                        <a:pt x="21" y="19"/>
                      </a:lnTo>
                      <a:lnTo>
                        <a:pt x="39" y="37"/>
                      </a:lnTo>
                      <a:lnTo>
                        <a:pt x="51" y="56"/>
                      </a:lnTo>
                      <a:lnTo>
                        <a:pt x="66" y="90"/>
                      </a:lnTo>
                      <a:lnTo>
                        <a:pt x="78" y="138"/>
                      </a:lnTo>
                      <a:lnTo>
                        <a:pt x="84" y="165"/>
                      </a:lnTo>
                      <a:lnTo>
                        <a:pt x="228" y="61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356" name="直接连接符 7380"/>
                <p:cNvSpPr/>
                <p:nvPr/>
              </p:nvSpPr>
              <p:spPr>
                <a:xfrm>
                  <a:off x="300" y="777"/>
                  <a:ext cx="7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7" name="直接连接符 7381"/>
                <p:cNvSpPr/>
                <p:nvPr/>
              </p:nvSpPr>
              <p:spPr>
                <a:xfrm>
                  <a:off x="138" y="0"/>
                  <a:ext cx="7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8" name="直接连接符 7382"/>
                <p:cNvSpPr/>
                <p:nvPr/>
              </p:nvSpPr>
              <p:spPr>
                <a:xfrm>
                  <a:off x="147" y="621"/>
                  <a:ext cx="7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9" name="直接连接符 7383"/>
                <p:cNvSpPr/>
                <p:nvPr/>
              </p:nvSpPr>
              <p:spPr>
                <a:xfrm>
                  <a:off x="0" y="168"/>
                  <a:ext cx="7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60" name="组合 7384"/>
              <p:cNvGrpSpPr/>
              <p:nvPr/>
            </p:nvGrpSpPr>
            <p:grpSpPr>
              <a:xfrm>
                <a:off x="711" y="6"/>
                <a:ext cx="441" cy="778"/>
                <a:chOff x="0" y="0"/>
                <a:chExt cx="441" cy="778"/>
              </a:xfrm>
            </p:grpSpPr>
            <p:sp>
              <p:nvSpPr>
                <p:cNvPr id="6361" name="任意多边形 7385"/>
                <p:cNvSpPr/>
                <p:nvPr/>
              </p:nvSpPr>
              <p:spPr>
                <a:xfrm>
                  <a:off x="69" y="0"/>
                  <a:ext cx="228" cy="777"/>
                </a:xfrm>
                <a:custGeom>
                  <a:avLst/>
                  <a:gdLst/>
                  <a:ahLst/>
                  <a:cxnLst/>
                  <a:pathLst>
                    <a:path w="228" h="777">
                      <a:moveTo>
                        <a:pt x="0" y="165"/>
                      </a:moveTo>
                      <a:lnTo>
                        <a:pt x="3" y="128"/>
                      </a:lnTo>
                      <a:lnTo>
                        <a:pt x="12" y="93"/>
                      </a:lnTo>
                      <a:lnTo>
                        <a:pt x="26" y="63"/>
                      </a:lnTo>
                      <a:lnTo>
                        <a:pt x="42" y="36"/>
                      </a:lnTo>
                      <a:lnTo>
                        <a:pt x="69" y="0"/>
                      </a:lnTo>
                      <a:lnTo>
                        <a:pt x="228" y="777"/>
                      </a:lnTo>
                      <a:lnTo>
                        <a:pt x="206" y="756"/>
                      </a:lnTo>
                      <a:lnTo>
                        <a:pt x="176" y="719"/>
                      </a:lnTo>
                      <a:lnTo>
                        <a:pt x="162" y="687"/>
                      </a:lnTo>
                      <a:lnTo>
                        <a:pt x="150" y="639"/>
                      </a:lnTo>
                      <a:lnTo>
                        <a:pt x="144" y="612"/>
                      </a:lnTo>
                      <a:lnTo>
                        <a:pt x="0" y="16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362" name="任意多边形 7386"/>
                <p:cNvSpPr/>
                <p:nvPr/>
              </p:nvSpPr>
              <p:spPr>
                <a:xfrm>
                  <a:off x="213" y="1"/>
                  <a:ext cx="228" cy="777"/>
                </a:xfrm>
                <a:custGeom>
                  <a:avLst/>
                  <a:gdLst/>
                  <a:ahLst/>
                  <a:cxnLst/>
                  <a:pathLst>
                    <a:path w="228" h="777">
                      <a:moveTo>
                        <a:pt x="228" y="612"/>
                      </a:moveTo>
                      <a:lnTo>
                        <a:pt x="222" y="648"/>
                      </a:lnTo>
                      <a:lnTo>
                        <a:pt x="216" y="684"/>
                      </a:lnTo>
                      <a:lnTo>
                        <a:pt x="206" y="710"/>
                      </a:lnTo>
                      <a:lnTo>
                        <a:pt x="189" y="740"/>
                      </a:lnTo>
                      <a:lnTo>
                        <a:pt x="159" y="777"/>
                      </a:lnTo>
                      <a:lnTo>
                        <a:pt x="0" y="0"/>
                      </a:lnTo>
                      <a:lnTo>
                        <a:pt x="21" y="19"/>
                      </a:lnTo>
                      <a:lnTo>
                        <a:pt x="39" y="37"/>
                      </a:lnTo>
                      <a:lnTo>
                        <a:pt x="51" y="56"/>
                      </a:lnTo>
                      <a:lnTo>
                        <a:pt x="66" y="90"/>
                      </a:lnTo>
                      <a:lnTo>
                        <a:pt x="78" y="138"/>
                      </a:lnTo>
                      <a:lnTo>
                        <a:pt x="84" y="165"/>
                      </a:lnTo>
                      <a:lnTo>
                        <a:pt x="228" y="61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363" name="直接连接符 7387"/>
                <p:cNvSpPr/>
                <p:nvPr/>
              </p:nvSpPr>
              <p:spPr>
                <a:xfrm>
                  <a:off x="300" y="777"/>
                  <a:ext cx="7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64" name="直接连接符 7388"/>
                <p:cNvSpPr/>
                <p:nvPr/>
              </p:nvSpPr>
              <p:spPr>
                <a:xfrm>
                  <a:off x="138" y="0"/>
                  <a:ext cx="7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65" name="直接连接符 7389"/>
                <p:cNvSpPr/>
                <p:nvPr/>
              </p:nvSpPr>
              <p:spPr>
                <a:xfrm>
                  <a:off x="147" y="621"/>
                  <a:ext cx="7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66" name="直接连接符 7390"/>
                <p:cNvSpPr/>
                <p:nvPr/>
              </p:nvSpPr>
              <p:spPr>
                <a:xfrm>
                  <a:off x="0" y="168"/>
                  <a:ext cx="7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367" name="直接连接符 7391"/>
              <p:cNvSpPr/>
              <p:nvPr/>
            </p:nvSpPr>
            <p:spPr>
              <a:xfrm>
                <a:off x="48" y="726"/>
                <a:ext cx="112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68" name="任意多边形 7392"/>
              <p:cNvSpPr/>
              <p:nvPr/>
            </p:nvSpPr>
            <p:spPr>
              <a:xfrm>
                <a:off x="24" y="25"/>
                <a:ext cx="228" cy="777"/>
              </a:xfrm>
              <a:custGeom>
                <a:avLst/>
                <a:gdLst/>
                <a:ahLst/>
                <a:cxnLst/>
                <a:pathLst>
                  <a:path w="228" h="777">
                    <a:moveTo>
                      <a:pt x="228" y="612"/>
                    </a:moveTo>
                    <a:lnTo>
                      <a:pt x="222" y="648"/>
                    </a:lnTo>
                    <a:lnTo>
                      <a:pt x="216" y="684"/>
                    </a:lnTo>
                    <a:lnTo>
                      <a:pt x="206" y="710"/>
                    </a:lnTo>
                    <a:lnTo>
                      <a:pt x="189" y="740"/>
                    </a:lnTo>
                    <a:lnTo>
                      <a:pt x="159" y="777"/>
                    </a:lnTo>
                    <a:lnTo>
                      <a:pt x="0" y="0"/>
                    </a:lnTo>
                    <a:lnTo>
                      <a:pt x="21" y="19"/>
                    </a:lnTo>
                    <a:lnTo>
                      <a:pt x="39" y="37"/>
                    </a:lnTo>
                    <a:lnTo>
                      <a:pt x="51" y="56"/>
                    </a:lnTo>
                    <a:lnTo>
                      <a:pt x="66" y="90"/>
                    </a:lnTo>
                    <a:lnTo>
                      <a:pt x="78" y="138"/>
                    </a:lnTo>
                    <a:lnTo>
                      <a:pt x="84" y="165"/>
                    </a:lnTo>
                    <a:lnTo>
                      <a:pt x="228" y="61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69" name="矩形 7393"/>
              <p:cNvSpPr/>
              <p:nvPr/>
            </p:nvSpPr>
            <p:spPr>
              <a:xfrm>
                <a:off x="0" y="0"/>
                <a:ext cx="96" cy="513"/>
              </a:xfrm>
              <a:prstGeom prst="rect">
                <a:avLst/>
              </a:prstGeom>
              <a:solidFill>
                <a:srgbClr val="17078B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70" name="直接连接符 7394"/>
              <p:cNvSpPr/>
              <p:nvPr/>
            </p:nvSpPr>
            <p:spPr>
              <a:xfrm>
                <a:off x="24" y="399"/>
                <a:ext cx="121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71" name="直接连接符 7395"/>
              <p:cNvSpPr/>
              <p:nvPr/>
            </p:nvSpPr>
            <p:spPr>
              <a:xfrm>
                <a:off x="39" y="75"/>
                <a:ext cx="112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72" name="直接连接符 7396"/>
              <p:cNvSpPr/>
              <p:nvPr/>
            </p:nvSpPr>
            <p:spPr>
              <a:xfrm>
                <a:off x="1005" y="165"/>
                <a:ext cx="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73" name="任意多边形 7397"/>
              <p:cNvSpPr/>
              <p:nvPr/>
            </p:nvSpPr>
            <p:spPr>
              <a:xfrm>
                <a:off x="80" y="122"/>
                <a:ext cx="20" cy="276"/>
              </a:xfrm>
              <a:custGeom>
                <a:avLst/>
                <a:gdLst/>
                <a:ahLst/>
                <a:cxnLst/>
                <a:pathLst>
                  <a:path w="20" h="276">
                    <a:moveTo>
                      <a:pt x="20" y="276"/>
                    </a:moveTo>
                    <a:cubicBezTo>
                      <a:pt x="10" y="249"/>
                      <a:pt x="0" y="222"/>
                      <a:pt x="0" y="176"/>
                    </a:cubicBezTo>
                    <a:cubicBezTo>
                      <a:pt x="0" y="130"/>
                      <a:pt x="9" y="65"/>
                      <a:pt x="18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74" name="任意多边形 7398"/>
              <p:cNvSpPr/>
              <p:nvPr/>
            </p:nvSpPr>
            <p:spPr>
              <a:xfrm>
                <a:off x="1078" y="168"/>
                <a:ext cx="86" cy="454"/>
              </a:xfrm>
              <a:custGeom>
                <a:avLst/>
                <a:gdLst/>
                <a:ahLst/>
                <a:cxnLst/>
                <a:pathLst>
                  <a:path w="86" h="454">
                    <a:moveTo>
                      <a:pt x="0" y="0"/>
                    </a:moveTo>
                    <a:cubicBezTo>
                      <a:pt x="7" y="34"/>
                      <a:pt x="14" y="68"/>
                      <a:pt x="26" y="104"/>
                    </a:cubicBezTo>
                    <a:cubicBezTo>
                      <a:pt x="38" y="140"/>
                      <a:pt x="66" y="182"/>
                      <a:pt x="74" y="214"/>
                    </a:cubicBezTo>
                    <a:cubicBezTo>
                      <a:pt x="82" y="246"/>
                      <a:pt x="72" y="270"/>
                      <a:pt x="74" y="296"/>
                    </a:cubicBezTo>
                    <a:cubicBezTo>
                      <a:pt x="76" y="322"/>
                      <a:pt x="86" y="346"/>
                      <a:pt x="86" y="372"/>
                    </a:cubicBezTo>
                    <a:cubicBezTo>
                      <a:pt x="86" y="398"/>
                      <a:pt x="81" y="426"/>
                      <a:pt x="76" y="45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7400" name="组合 7399"/>
          <p:cNvGrpSpPr/>
          <p:nvPr/>
        </p:nvGrpSpPr>
        <p:grpSpPr>
          <a:xfrm>
            <a:off x="38100" y="4046855"/>
            <a:ext cx="1682750" cy="2117725"/>
            <a:chOff x="0" y="0"/>
            <a:chExt cx="1060" cy="1334"/>
          </a:xfrm>
        </p:grpSpPr>
        <p:grpSp>
          <p:nvGrpSpPr>
            <p:cNvPr id="6376" name="组合 7400"/>
            <p:cNvGrpSpPr/>
            <p:nvPr/>
          </p:nvGrpSpPr>
          <p:grpSpPr>
            <a:xfrm>
              <a:off x="592" y="0"/>
              <a:ext cx="356" cy="1334"/>
              <a:chOff x="0" y="0"/>
              <a:chExt cx="356" cy="1334"/>
            </a:xfrm>
          </p:grpSpPr>
          <p:grpSp>
            <p:nvGrpSpPr>
              <p:cNvPr id="6377" name="组合 7401"/>
              <p:cNvGrpSpPr/>
              <p:nvPr/>
            </p:nvGrpSpPr>
            <p:grpSpPr>
              <a:xfrm>
                <a:off x="0" y="120"/>
                <a:ext cx="306" cy="222"/>
                <a:chOff x="0" y="0"/>
                <a:chExt cx="306" cy="222"/>
              </a:xfrm>
            </p:grpSpPr>
            <p:sp>
              <p:nvSpPr>
                <p:cNvPr id="6378" name="任意多边形 7402"/>
                <p:cNvSpPr/>
                <p:nvPr/>
              </p:nvSpPr>
              <p:spPr>
                <a:xfrm>
                  <a:off x="0" y="0"/>
                  <a:ext cx="306" cy="222"/>
                </a:xfrm>
                <a:custGeom>
                  <a:avLst/>
                  <a:gdLst/>
                  <a:ahLst/>
                  <a:cxnLst/>
                  <a:pathLst>
                    <a:path w="306" h="222">
                      <a:moveTo>
                        <a:pt x="0" y="222"/>
                      </a:moveTo>
                      <a:lnTo>
                        <a:pt x="40" y="212"/>
                      </a:lnTo>
                      <a:lnTo>
                        <a:pt x="50" y="202"/>
                      </a:lnTo>
                      <a:lnTo>
                        <a:pt x="60" y="114"/>
                      </a:lnTo>
                      <a:lnTo>
                        <a:pt x="78" y="18"/>
                      </a:lnTo>
                      <a:lnTo>
                        <a:pt x="148" y="0"/>
                      </a:lnTo>
                      <a:lnTo>
                        <a:pt x="196" y="70"/>
                      </a:lnTo>
                      <a:lnTo>
                        <a:pt x="246" y="160"/>
                      </a:lnTo>
                      <a:lnTo>
                        <a:pt x="256" y="170"/>
                      </a:lnTo>
                      <a:lnTo>
                        <a:pt x="272" y="170"/>
                      </a:lnTo>
                      <a:lnTo>
                        <a:pt x="306" y="1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379" name="直接连接符 7403"/>
                <p:cNvSpPr/>
                <p:nvPr/>
              </p:nvSpPr>
              <p:spPr>
                <a:xfrm flipH="1">
                  <a:off x="48" y="24"/>
                  <a:ext cx="116" cy="13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80" name="直接连接符 7404"/>
                <p:cNvSpPr/>
                <p:nvPr/>
              </p:nvSpPr>
              <p:spPr>
                <a:xfrm flipH="1">
                  <a:off x="66" y="8"/>
                  <a:ext cx="70" cy="7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81" name="直接连接符 7405"/>
                <p:cNvSpPr/>
                <p:nvPr/>
              </p:nvSpPr>
              <p:spPr>
                <a:xfrm flipH="1">
                  <a:off x="54" y="58"/>
                  <a:ext cx="124" cy="13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82" name="直接连接符 7406"/>
                <p:cNvSpPr/>
                <p:nvPr/>
              </p:nvSpPr>
              <p:spPr>
                <a:xfrm flipH="1">
                  <a:off x="97" y="84"/>
                  <a:ext cx="98" cy="11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83" name="直接连接符 7407"/>
                <p:cNvSpPr/>
                <p:nvPr/>
              </p:nvSpPr>
              <p:spPr>
                <a:xfrm flipH="1">
                  <a:off x="130" y="109"/>
                  <a:ext cx="80" cy="8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84" name="直接连接符 7408"/>
                <p:cNvSpPr/>
                <p:nvPr/>
              </p:nvSpPr>
              <p:spPr>
                <a:xfrm flipH="1">
                  <a:off x="174" y="134"/>
                  <a:ext cx="56" cy="6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385" name="直接连接符 7409"/>
              <p:cNvSpPr/>
              <p:nvPr/>
            </p:nvSpPr>
            <p:spPr>
              <a:xfrm flipH="1" flipV="1">
                <a:off x="92" y="0"/>
                <a:ext cx="264" cy="133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86" name="组合 7410"/>
            <p:cNvGrpSpPr/>
            <p:nvPr/>
          </p:nvGrpSpPr>
          <p:grpSpPr>
            <a:xfrm>
              <a:off x="0" y="672"/>
              <a:ext cx="1060" cy="422"/>
              <a:chOff x="0" y="0"/>
              <a:chExt cx="1060" cy="422"/>
            </a:xfrm>
          </p:grpSpPr>
          <p:grpSp>
            <p:nvGrpSpPr>
              <p:cNvPr id="6387" name="组合 7411"/>
              <p:cNvGrpSpPr/>
              <p:nvPr/>
            </p:nvGrpSpPr>
            <p:grpSpPr>
              <a:xfrm>
                <a:off x="216" y="0"/>
                <a:ext cx="844" cy="422"/>
                <a:chOff x="0" y="0"/>
                <a:chExt cx="844" cy="422"/>
              </a:xfrm>
            </p:grpSpPr>
            <p:sp>
              <p:nvSpPr>
                <p:cNvPr id="6388" name="直接连接符 7412"/>
                <p:cNvSpPr/>
                <p:nvPr/>
              </p:nvSpPr>
              <p:spPr>
                <a:xfrm flipH="1">
                  <a:off x="0" y="136"/>
                  <a:ext cx="844" cy="15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89" name="直接连接符 7413"/>
                <p:cNvSpPr/>
                <p:nvPr/>
              </p:nvSpPr>
              <p:spPr>
                <a:xfrm>
                  <a:off x="104" y="0"/>
                  <a:ext cx="0" cy="17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90" name="直接连接符 7414"/>
                <p:cNvSpPr/>
                <p:nvPr/>
              </p:nvSpPr>
              <p:spPr>
                <a:xfrm flipH="1" flipV="1">
                  <a:off x="114" y="272"/>
                  <a:ext cx="28" cy="15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391" name="矩形 7415"/>
              <p:cNvSpPr/>
              <p:nvPr/>
            </p:nvSpPr>
            <p:spPr>
              <a:xfrm>
                <a:off x="0" y="92"/>
                <a:ext cx="35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t">
                <a:spAutoFit/>
              </a:bodyPr>
              <a:p>
                <a:r>
                  <a:rPr lang="en-US" altLang="zh-CN" b="1">
                    <a:solidFill>
                      <a:srgbClr val="00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γ </a:t>
                </a:r>
                <a:endParaRPr lang="en-US" altLang="zh-CN" b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417" name="组合 7416"/>
          <p:cNvGrpSpPr/>
          <p:nvPr/>
        </p:nvGrpSpPr>
        <p:grpSpPr>
          <a:xfrm>
            <a:off x="3673475" y="3943985"/>
            <a:ext cx="2189163" cy="2178050"/>
            <a:chOff x="0" y="0"/>
            <a:chExt cx="1379" cy="1372"/>
          </a:xfrm>
        </p:grpSpPr>
        <p:grpSp>
          <p:nvGrpSpPr>
            <p:cNvPr id="6393" name="组合 7417"/>
            <p:cNvGrpSpPr/>
            <p:nvPr/>
          </p:nvGrpSpPr>
          <p:grpSpPr>
            <a:xfrm>
              <a:off x="0" y="608"/>
              <a:ext cx="257" cy="764"/>
              <a:chOff x="0" y="0"/>
              <a:chExt cx="257" cy="764"/>
            </a:xfrm>
          </p:grpSpPr>
          <p:sp>
            <p:nvSpPr>
              <p:cNvPr id="6394" name="任意多边形 7418"/>
              <p:cNvSpPr/>
              <p:nvPr/>
            </p:nvSpPr>
            <p:spPr>
              <a:xfrm>
                <a:off x="0" y="0"/>
                <a:ext cx="240" cy="170"/>
              </a:xfrm>
              <a:custGeom>
                <a:avLst/>
                <a:gdLst/>
                <a:ahLst/>
                <a:cxnLst/>
                <a:pathLst>
                  <a:path w="240" h="170">
                    <a:moveTo>
                      <a:pt x="0" y="2"/>
                    </a:moveTo>
                    <a:cubicBezTo>
                      <a:pt x="13" y="1"/>
                      <a:pt x="27" y="0"/>
                      <a:pt x="43" y="2"/>
                    </a:cubicBezTo>
                    <a:cubicBezTo>
                      <a:pt x="59" y="4"/>
                      <a:pt x="77" y="7"/>
                      <a:pt x="94" y="14"/>
                    </a:cubicBezTo>
                    <a:cubicBezTo>
                      <a:pt x="111" y="21"/>
                      <a:pt x="128" y="30"/>
                      <a:pt x="144" y="43"/>
                    </a:cubicBezTo>
                    <a:cubicBezTo>
                      <a:pt x="160" y="56"/>
                      <a:pt x="179" y="73"/>
                      <a:pt x="192" y="89"/>
                    </a:cubicBezTo>
                    <a:cubicBezTo>
                      <a:pt x="205" y="105"/>
                      <a:pt x="213" y="124"/>
                      <a:pt x="221" y="137"/>
                    </a:cubicBezTo>
                    <a:cubicBezTo>
                      <a:pt x="229" y="150"/>
                      <a:pt x="236" y="163"/>
                      <a:pt x="240" y="17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95" name="任意多边形 7419"/>
              <p:cNvSpPr/>
              <p:nvPr/>
            </p:nvSpPr>
            <p:spPr>
              <a:xfrm>
                <a:off x="5" y="607"/>
                <a:ext cx="228" cy="157"/>
              </a:xfrm>
              <a:custGeom>
                <a:avLst/>
                <a:gdLst/>
                <a:ahLst/>
                <a:cxnLst/>
                <a:pathLst>
                  <a:path w="228" h="157">
                    <a:moveTo>
                      <a:pt x="0" y="156"/>
                    </a:moveTo>
                    <a:cubicBezTo>
                      <a:pt x="10" y="156"/>
                      <a:pt x="21" y="157"/>
                      <a:pt x="36" y="154"/>
                    </a:cubicBezTo>
                    <a:cubicBezTo>
                      <a:pt x="51" y="151"/>
                      <a:pt x="72" y="145"/>
                      <a:pt x="89" y="139"/>
                    </a:cubicBezTo>
                    <a:cubicBezTo>
                      <a:pt x="106" y="133"/>
                      <a:pt x="122" y="124"/>
                      <a:pt x="137" y="115"/>
                    </a:cubicBezTo>
                    <a:cubicBezTo>
                      <a:pt x="152" y="106"/>
                      <a:pt x="168" y="97"/>
                      <a:pt x="178" y="87"/>
                    </a:cubicBezTo>
                    <a:cubicBezTo>
                      <a:pt x="188" y="77"/>
                      <a:pt x="193" y="68"/>
                      <a:pt x="199" y="58"/>
                    </a:cubicBezTo>
                    <a:cubicBezTo>
                      <a:pt x="205" y="48"/>
                      <a:pt x="211" y="37"/>
                      <a:pt x="216" y="27"/>
                    </a:cubicBezTo>
                    <a:cubicBezTo>
                      <a:pt x="221" y="17"/>
                      <a:pt x="224" y="8"/>
                      <a:pt x="228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96" name="任意多边形 7420"/>
              <p:cNvSpPr/>
              <p:nvPr/>
            </p:nvSpPr>
            <p:spPr>
              <a:xfrm>
                <a:off x="169" y="163"/>
                <a:ext cx="88" cy="442"/>
              </a:xfrm>
              <a:custGeom>
                <a:avLst/>
                <a:gdLst/>
                <a:ahLst/>
                <a:cxnLst/>
                <a:pathLst>
                  <a:path w="88" h="442">
                    <a:moveTo>
                      <a:pt x="66" y="0"/>
                    </a:moveTo>
                    <a:cubicBezTo>
                      <a:pt x="71" y="11"/>
                      <a:pt x="76" y="22"/>
                      <a:pt x="78" y="34"/>
                    </a:cubicBezTo>
                    <a:cubicBezTo>
                      <a:pt x="80" y="46"/>
                      <a:pt x="81" y="54"/>
                      <a:pt x="81" y="70"/>
                    </a:cubicBezTo>
                    <a:cubicBezTo>
                      <a:pt x="81" y="86"/>
                      <a:pt x="80" y="115"/>
                      <a:pt x="76" y="132"/>
                    </a:cubicBezTo>
                    <a:cubicBezTo>
                      <a:pt x="72" y="149"/>
                      <a:pt x="65" y="161"/>
                      <a:pt x="59" y="171"/>
                    </a:cubicBezTo>
                    <a:cubicBezTo>
                      <a:pt x="53" y="181"/>
                      <a:pt x="49" y="188"/>
                      <a:pt x="40" y="195"/>
                    </a:cubicBezTo>
                    <a:cubicBezTo>
                      <a:pt x="31" y="202"/>
                      <a:pt x="8" y="209"/>
                      <a:pt x="4" y="214"/>
                    </a:cubicBezTo>
                    <a:cubicBezTo>
                      <a:pt x="0" y="219"/>
                      <a:pt x="10" y="222"/>
                      <a:pt x="14" y="226"/>
                    </a:cubicBezTo>
                    <a:cubicBezTo>
                      <a:pt x="18" y="230"/>
                      <a:pt x="23" y="235"/>
                      <a:pt x="30" y="240"/>
                    </a:cubicBezTo>
                    <a:cubicBezTo>
                      <a:pt x="37" y="245"/>
                      <a:pt x="47" y="252"/>
                      <a:pt x="54" y="259"/>
                    </a:cubicBezTo>
                    <a:cubicBezTo>
                      <a:pt x="61" y="266"/>
                      <a:pt x="66" y="273"/>
                      <a:pt x="71" y="283"/>
                    </a:cubicBezTo>
                    <a:cubicBezTo>
                      <a:pt x="76" y="293"/>
                      <a:pt x="84" y="304"/>
                      <a:pt x="86" y="319"/>
                    </a:cubicBezTo>
                    <a:cubicBezTo>
                      <a:pt x="88" y="334"/>
                      <a:pt x="88" y="357"/>
                      <a:pt x="86" y="375"/>
                    </a:cubicBezTo>
                    <a:cubicBezTo>
                      <a:pt x="84" y="393"/>
                      <a:pt x="79" y="414"/>
                      <a:pt x="76" y="425"/>
                    </a:cubicBezTo>
                    <a:cubicBezTo>
                      <a:pt x="73" y="436"/>
                      <a:pt x="71" y="439"/>
                      <a:pt x="69" y="44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397" name="圆角矩形标注 7421"/>
            <p:cNvSpPr/>
            <p:nvPr/>
          </p:nvSpPr>
          <p:spPr>
            <a:xfrm>
              <a:off x="121" y="0"/>
              <a:ext cx="1258" cy="258"/>
            </a:xfrm>
            <a:prstGeom prst="wedgeRoundRectCallout">
              <a:avLst>
                <a:gd name="adj1" fmla="val -58347"/>
                <a:gd name="adj2" fmla="val 179069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阿基米德螺线</a:t>
              </a:r>
              <a:endParaRPr lang="zh-CN" altLang="en-US" b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23" name="组合 7422"/>
          <p:cNvGrpSpPr/>
          <p:nvPr/>
        </p:nvGrpSpPr>
        <p:grpSpPr>
          <a:xfrm>
            <a:off x="6353175" y="4115435"/>
            <a:ext cx="1825625" cy="1931988"/>
            <a:chOff x="0" y="0"/>
            <a:chExt cx="1150" cy="1217"/>
          </a:xfrm>
        </p:grpSpPr>
        <p:sp>
          <p:nvSpPr>
            <p:cNvPr id="6399" name="任意多边形 7423"/>
            <p:cNvSpPr/>
            <p:nvPr/>
          </p:nvSpPr>
          <p:spPr>
            <a:xfrm>
              <a:off x="816" y="506"/>
              <a:ext cx="334" cy="711"/>
            </a:xfrm>
            <a:custGeom>
              <a:avLst/>
              <a:gdLst/>
              <a:ahLst/>
              <a:cxnLst/>
              <a:pathLst>
                <a:path w="334" h="711">
                  <a:moveTo>
                    <a:pt x="0" y="0"/>
                  </a:moveTo>
                  <a:cubicBezTo>
                    <a:pt x="23" y="6"/>
                    <a:pt x="47" y="12"/>
                    <a:pt x="66" y="18"/>
                  </a:cubicBezTo>
                  <a:cubicBezTo>
                    <a:pt x="85" y="24"/>
                    <a:pt x="97" y="28"/>
                    <a:pt x="114" y="36"/>
                  </a:cubicBezTo>
                  <a:cubicBezTo>
                    <a:pt x="131" y="44"/>
                    <a:pt x="152" y="58"/>
                    <a:pt x="168" y="69"/>
                  </a:cubicBezTo>
                  <a:cubicBezTo>
                    <a:pt x="184" y="80"/>
                    <a:pt x="196" y="89"/>
                    <a:pt x="210" y="102"/>
                  </a:cubicBezTo>
                  <a:cubicBezTo>
                    <a:pt x="224" y="115"/>
                    <a:pt x="240" y="134"/>
                    <a:pt x="252" y="150"/>
                  </a:cubicBezTo>
                  <a:cubicBezTo>
                    <a:pt x="264" y="166"/>
                    <a:pt x="273" y="182"/>
                    <a:pt x="282" y="198"/>
                  </a:cubicBezTo>
                  <a:cubicBezTo>
                    <a:pt x="291" y="214"/>
                    <a:pt x="298" y="228"/>
                    <a:pt x="306" y="249"/>
                  </a:cubicBezTo>
                  <a:cubicBezTo>
                    <a:pt x="314" y="270"/>
                    <a:pt x="326" y="301"/>
                    <a:pt x="330" y="324"/>
                  </a:cubicBezTo>
                  <a:cubicBezTo>
                    <a:pt x="334" y="347"/>
                    <a:pt x="334" y="366"/>
                    <a:pt x="330" y="387"/>
                  </a:cubicBezTo>
                  <a:cubicBezTo>
                    <a:pt x="326" y="408"/>
                    <a:pt x="316" y="429"/>
                    <a:pt x="309" y="450"/>
                  </a:cubicBezTo>
                  <a:cubicBezTo>
                    <a:pt x="302" y="471"/>
                    <a:pt x="295" y="493"/>
                    <a:pt x="285" y="513"/>
                  </a:cubicBezTo>
                  <a:cubicBezTo>
                    <a:pt x="275" y="533"/>
                    <a:pt x="262" y="553"/>
                    <a:pt x="249" y="570"/>
                  </a:cubicBezTo>
                  <a:cubicBezTo>
                    <a:pt x="236" y="587"/>
                    <a:pt x="222" y="604"/>
                    <a:pt x="207" y="618"/>
                  </a:cubicBezTo>
                  <a:cubicBezTo>
                    <a:pt x="192" y="632"/>
                    <a:pt x="175" y="644"/>
                    <a:pt x="156" y="657"/>
                  </a:cubicBezTo>
                  <a:cubicBezTo>
                    <a:pt x="137" y="670"/>
                    <a:pt x="114" y="684"/>
                    <a:pt x="93" y="693"/>
                  </a:cubicBezTo>
                  <a:cubicBezTo>
                    <a:pt x="72" y="702"/>
                    <a:pt x="51" y="706"/>
                    <a:pt x="30" y="71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400" name="圆角矩形标注 7424"/>
            <p:cNvSpPr/>
            <p:nvPr/>
          </p:nvSpPr>
          <p:spPr>
            <a:xfrm>
              <a:off x="0" y="0"/>
              <a:ext cx="633" cy="258"/>
            </a:xfrm>
            <a:prstGeom prst="wedgeRoundRectCallout">
              <a:avLst>
                <a:gd name="adj1" fmla="val 78750"/>
                <a:gd name="adj2" fmla="val 145347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渐开线</a:t>
              </a:r>
              <a:endParaRPr lang="zh-CN" altLang="en-US" b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26" name="组合 7425"/>
          <p:cNvGrpSpPr/>
          <p:nvPr/>
        </p:nvGrpSpPr>
        <p:grpSpPr>
          <a:xfrm>
            <a:off x="5499100" y="4426585"/>
            <a:ext cx="576263" cy="1079500"/>
            <a:chOff x="0" y="0"/>
            <a:chExt cx="363" cy="680"/>
          </a:xfrm>
        </p:grpSpPr>
        <p:grpSp>
          <p:nvGrpSpPr>
            <p:cNvPr id="6402" name="组合 7426"/>
            <p:cNvGrpSpPr/>
            <p:nvPr/>
          </p:nvGrpSpPr>
          <p:grpSpPr>
            <a:xfrm>
              <a:off x="0" y="63"/>
              <a:ext cx="363" cy="174"/>
              <a:chOff x="0" y="0"/>
              <a:chExt cx="363" cy="174"/>
            </a:xfrm>
          </p:grpSpPr>
          <p:sp>
            <p:nvSpPr>
              <p:cNvPr id="6403" name="任意多边形 7427"/>
              <p:cNvSpPr/>
              <p:nvPr/>
            </p:nvSpPr>
            <p:spPr>
              <a:xfrm>
                <a:off x="0" y="0"/>
                <a:ext cx="363" cy="160"/>
              </a:xfrm>
              <a:custGeom>
                <a:avLst/>
                <a:gdLst/>
                <a:ahLst/>
                <a:cxnLst/>
                <a:pathLst>
                  <a:path w="363" h="160">
                    <a:moveTo>
                      <a:pt x="0" y="160"/>
                    </a:moveTo>
                    <a:lnTo>
                      <a:pt x="66" y="160"/>
                    </a:lnTo>
                    <a:lnTo>
                      <a:pt x="69" y="144"/>
                    </a:lnTo>
                    <a:lnTo>
                      <a:pt x="72" y="124"/>
                    </a:lnTo>
                    <a:lnTo>
                      <a:pt x="78" y="105"/>
                    </a:lnTo>
                    <a:lnTo>
                      <a:pt x="85" y="85"/>
                    </a:lnTo>
                    <a:lnTo>
                      <a:pt x="99" y="55"/>
                    </a:lnTo>
                    <a:lnTo>
                      <a:pt x="115" y="30"/>
                    </a:lnTo>
                    <a:lnTo>
                      <a:pt x="135" y="0"/>
                    </a:lnTo>
                    <a:lnTo>
                      <a:pt x="211" y="0"/>
                    </a:lnTo>
                    <a:lnTo>
                      <a:pt x="226" y="13"/>
                    </a:lnTo>
                    <a:lnTo>
                      <a:pt x="238" y="30"/>
                    </a:lnTo>
                    <a:lnTo>
                      <a:pt x="256" y="52"/>
                    </a:lnTo>
                    <a:lnTo>
                      <a:pt x="268" y="72"/>
                    </a:lnTo>
                    <a:lnTo>
                      <a:pt x="277" y="94"/>
                    </a:lnTo>
                    <a:lnTo>
                      <a:pt x="283" y="117"/>
                    </a:lnTo>
                    <a:lnTo>
                      <a:pt x="288" y="133"/>
                    </a:lnTo>
                    <a:lnTo>
                      <a:pt x="289" y="153"/>
                    </a:lnTo>
                    <a:lnTo>
                      <a:pt x="363" y="153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404" name="直接连接符 7428"/>
              <p:cNvSpPr/>
              <p:nvPr/>
            </p:nvSpPr>
            <p:spPr>
              <a:xfrm flipV="1">
                <a:off x="79" y="0"/>
                <a:ext cx="98" cy="10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05" name="直接连接符 7429"/>
              <p:cNvSpPr/>
              <p:nvPr/>
            </p:nvSpPr>
            <p:spPr>
              <a:xfrm flipV="1">
                <a:off x="90" y="10"/>
                <a:ext cx="136" cy="15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06" name="直接连接符 7430"/>
              <p:cNvSpPr/>
              <p:nvPr/>
            </p:nvSpPr>
            <p:spPr>
              <a:xfrm flipV="1">
                <a:off x="148" y="48"/>
                <a:ext cx="105" cy="12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07" name="直接连接符 7431"/>
              <p:cNvSpPr/>
              <p:nvPr/>
            </p:nvSpPr>
            <p:spPr>
              <a:xfrm flipV="1">
                <a:off x="217" y="97"/>
                <a:ext cx="62" cy="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08" name="直接连接符 7432"/>
              <p:cNvSpPr/>
              <p:nvPr/>
            </p:nvSpPr>
            <p:spPr>
              <a:xfrm>
                <a:off x="17" y="69"/>
                <a:ext cx="3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409" name="直接连接符 7433"/>
            <p:cNvSpPr/>
            <p:nvPr/>
          </p:nvSpPr>
          <p:spPr>
            <a:xfrm>
              <a:off x="176" y="0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35" name="组合 7434"/>
          <p:cNvGrpSpPr/>
          <p:nvPr/>
        </p:nvGrpSpPr>
        <p:grpSpPr>
          <a:xfrm>
            <a:off x="7767638" y="4115435"/>
            <a:ext cx="1019175" cy="1450975"/>
            <a:chOff x="0" y="0"/>
            <a:chExt cx="642" cy="914"/>
          </a:xfrm>
        </p:grpSpPr>
        <p:sp>
          <p:nvSpPr>
            <p:cNvPr id="6411" name="椭圆 7435"/>
            <p:cNvSpPr/>
            <p:nvPr/>
          </p:nvSpPr>
          <p:spPr>
            <a:xfrm>
              <a:off x="0" y="806"/>
              <a:ext cx="108" cy="10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412" name="圆角矩形标注 7436"/>
            <p:cNvSpPr/>
            <p:nvPr/>
          </p:nvSpPr>
          <p:spPr>
            <a:xfrm>
              <a:off x="144" y="0"/>
              <a:ext cx="498" cy="258"/>
            </a:xfrm>
            <a:prstGeom prst="wedgeRoundRectCallout">
              <a:avLst>
                <a:gd name="adj1" fmla="val -67671"/>
                <a:gd name="adj2" fmla="val 280231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基圆</a:t>
              </a:r>
              <a:endParaRPr lang="zh-CN" altLang="en-US" b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38" name="组合 7437"/>
          <p:cNvGrpSpPr/>
          <p:nvPr/>
        </p:nvGrpSpPr>
        <p:grpSpPr>
          <a:xfrm>
            <a:off x="2378075" y="6156643"/>
            <a:ext cx="744538" cy="365125"/>
            <a:chOff x="0" y="0"/>
            <a:chExt cx="469" cy="230"/>
          </a:xfrm>
        </p:grpSpPr>
        <p:sp>
          <p:nvSpPr>
            <p:cNvPr id="6414" name="任意多边形 7438"/>
            <p:cNvSpPr/>
            <p:nvPr/>
          </p:nvSpPr>
          <p:spPr>
            <a:xfrm>
              <a:off x="0" y="129"/>
              <a:ext cx="126" cy="19"/>
            </a:xfrm>
            <a:custGeom>
              <a:avLst/>
              <a:gdLst/>
              <a:ahLst/>
              <a:cxnLst/>
              <a:pathLst>
                <a:path w="126" h="19">
                  <a:moveTo>
                    <a:pt x="0" y="6"/>
                  </a:moveTo>
                  <a:cubicBezTo>
                    <a:pt x="10" y="9"/>
                    <a:pt x="20" y="12"/>
                    <a:pt x="30" y="14"/>
                  </a:cubicBezTo>
                  <a:cubicBezTo>
                    <a:pt x="40" y="16"/>
                    <a:pt x="47" y="19"/>
                    <a:pt x="58" y="18"/>
                  </a:cubicBezTo>
                  <a:cubicBezTo>
                    <a:pt x="69" y="17"/>
                    <a:pt x="83" y="13"/>
                    <a:pt x="94" y="10"/>
                  </a:cubicBezTo>
                  <a:cubicBezTo>
                    <a:pt x="105" y="7"/>
                    <a:pt x="115" y="3"/>
                    <a:pt x="12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415" name="矩形 7439"/>
            <p:cNvSpPr/>
            <p:nvPr/>
          </p:nvSpPr>
          <p:spPr>
            <a:xfrm>
              <a:off x="180" y="0"/>
              <a:ext cx="289" cy="23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2" charset="0"/>
                  <a:ea typeface="隶书" pitchFamily="1" charset="-122"/>
                </a:rPr>
                <a:t>2α</a:t>
              </a:r>
              <a:endParaRPr lang="en-US" altLang="zh-CN" b="1">
                <a:solidFill>
                  <a:srgbClr val="000066"/>
                </a:solidFill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</p:grpSp>
      <p:grpSp>
        <p:nvGrpSpPr>
          <p:cNvPr id="7441" name="组合 7440"/>
          <p:cNvGrpSpPr/>
          <p:nvPr/>
        </p:nvGrpSpPr>
        <p:grpSpPr>
          <a:xfrm>
            <a:off x="5321300" y="5344160"/>
            <a:ext cx="3640138" cy="1539875"/>
            <a:chOff x="0" y="0"/>
            <a:chExt cx="2293" cy="970"/>
          </a:xfrm>
        </p:grpSpPr>
        <p:grpSp>
          <p:nvGrpSpPr>
            <p:cNvPr id="6417" name="组合 7441"/>
            <p:cNvGrpSpPr/>
            <p:nvPr/>
          </p:nvGrpSpPr>
          <p:grpSpPr>
            <a:xfrm>
              <a:off x="0" y="0"/>
              <a:ext cx="2293" cy="970"/>
              <a:chOff x="0" y="0"/>
              <a:chExt cx="2293" cy="970"/>
            </a:xfrm>
          </p:grpSpPr>
          <p:grpSp>
            <p:nvGrpSpPr>
              <p:cNvPr id="6418" name="组合 7442"/>
              <p:cNvGrpSpPr/>
              <p:nvPr/>
            </p:nvGrpSpPr>
            <p:grpSpPr>
              <a:xfrm>
                <a:off x="235" y="0"/>
                <a:ext cx="2058" cy="970"/>
                <a:chOff x="0" y="0"/>
                <a:chExt cx="2058" cy="970"/>
              </a:xfrm>
            </p:grpSpPr>
            <p:grpSp>
              <p:nvGrpSpPr>
                <p:cNvPr id="6419" name="组合 7443"/>
                <p:cNvGrpSpPr/>
                <p:nvPr/>
              </p:nvGrpSpPr>
              <p:grpSpPr>
                <a:xfrm>
                  <a:off x="1555" y="0"/>
                  <a:ext cx="503" cy="223"/>
                  <a:chOff x="0" y="0"/>
                  <a:chExt cx="503" cy="223"/>
                </a:xfrm>
              </p:grpSpPr>
              <p:sp>
                <p:nvSpPr>
                  <p:cNvPr id="6420" name="任意多边形 7444"/>
                  <p:cNvSpPr/>
                  <p:nvPr/>
                </p:nvSpPr>
                <p:spPr>
                  <a:xfrm>
                    <a:off x="0" y="0"/>
                    <a:ext cx="496" cy="99"/>
                  </a:xfrm>
                  <a:custGeom>
                    <a:avLst/>
                    <a:gdLst/>
                    <a:ahLst/>
                    <a:cxnLst/>
                    <a:pathLst>
                      <a:path w="496" h="99">
                        <a:moveTo>
                          <a:pt x="496" y="0"/>
                        </a:moveTo>
                        <a:lnTo>
                          <a:pt x="0" y="12"/>
                        </a:lnTo>
                        <a:lnTo>
                          <a:pt x="58" y="99"/>
                        </a:lnTo>
                        <a:lnTo>
                          <a:pt x="490" y="89"/>
                        </a:lnTo>
                      </a:path>
                    </a:pathLst>
                  </a:custGeom>
                  <a:solidFill>
                    <a:srgbClr val="66FF33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421" name="任意多边形 7445"/>
                  <p:cNvSpPr/>
                  <p:nvPr/>
                </p:nvSpPr>
                <p:spPr>
                  <a:xfrm>
                    <a:off x="7" y="124"/>
                    <a:ext cx="496" cy="99"/>
                  </a:xfrm>
                  <a:custGeom>
                    <a:avLst/>
                    <a:gdLst/>
                    <a:ahLst/>
                    <a:cxnLst/>
                    <a:pathLst>
                      <a:path w="496" h="99">
                        <a:moveTo>
                          <a:pt x="496" y="0"/>
                        </a:moveTo>
                        <a:lnTo>
                          <a:pt x="0" y="12"/>
                        </a:lnTo>
                        <a:lnTo>
                          <a:pt x="58" y="99"/>
                        </a:lnTo>
                        <a:lnTo>
                          <a:pt x="490" y="89"/>
                        </a:lnTo>
                      </a:path>
                    </a:pathLst>
                  </a:custGeom>
                  <a:solidFill>
                    <a:srgbClr val="66FF33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6422" name="组合 7446"/>
                <p:cNvGrpSpPr/>
                <p:nvPr/>
              </p:nvGrpSpPr>
              <p:grpSpPr>
                <a:xfrm>
                  <a:off x="26" y="643"/>
                  <a:ext cx="359" cy="327"/>
                  <a:chOff x="0" y="0"/>
                  <a:chExt cx="359" cy="327"/>
                </a:xfrm>
              </p:grpSpPr>
              <p:sp>
                <p:nvSpPr>
                  <p:cNvPr id="6423" name="任意多边形 7447"/>
                  <p:cNvSpPr/>
                  <p:nvPr/>
                </p:nvSpPr>
                <p:spPr>
                  <a:xfrm>
                    <a:off x="0" y="0"/>
                    <a:ext cx="109" cy="327"/>
                  </a:xfrm>
                  <a:custGeom>
                    <a:avLst/>
                    <a:gdLst/>
                    <a:ahLst/>
                    <a:cxnLst/>
                    <a:pathLst>
                      <a:path w="109" h="327">
                        <a:moveTo>
                          <a:pt x="0" y="317"/>
                        </a:moveTo>
                        <a:lnTo>
                          <a:pt x="0" y="179"/>
                        </a:lnTo>
                        <a:lnTo>
                          <a:pt x="44" y="3"/>
                        </a:lnTo>
                        <a:lnTo>
                          <a:pt x="108" y="0"/>
                        </a:lnTo>
                        <a:lnTo>
                          <a:pt x="109" y="327"/>
                        </a:lnTo>
                      </a:path>
                    </a:pathLst>
                  </a:custGeom>
                  <a:solidFill>
                    <a:srgbClr val="66FF33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424" name="任意多边形 7448"/>
                  <p:cNvSpPr/>
                  <p:nvPr/>
                </p:nvSpPr>
                <p:spPr>
                  <a:xfrm>
                    <a:off x="250" y="4"/>
                    <a:ext cx="109" cy="317"/>
                  </a:xfrm>
                  <a:custGeom>
                    <a:avLst/>
                    <a:gdLst/>
                    <a:ahLst/>
                    <a:cxnLst/>
                    <a:pathLst>
                      <a:path w="109" h="317">
                        <a:moveTo>
                          <a:pt x="109" y="317"/>
                        </a:moveTo>
                        <a:lnTo>
                          <a:pt x="109" y="177"/>
                        </a:lnTo>
                        <a:lnTo>
                          <a:pt x="57" y="0"/>
                        </a:lnTo>
                        <a:lnTo>
                          <a:pt x="0" y="0"/>
                        </a:lnTo>
                        <a:lnTo>
                          <a:pt x="1" y="317"/>
                        </a:lnTo>
                      </a:path>
                    </a:pathLst>
                  </a:custGeom>
                  <a:solidFill>
                    <a:srgbClr val="66FF33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6425" name="组合 7449"/>
                <p:cNvGrpSpPr/>
                <p:nvPr/>
              </p:nvGrpSpPr>
              <p:grpSpPr>
                <a:xfrm>
                  <a:off x="0" y="25"/>
                  <a:ext cx="205" cy="275"/>
                  <a:chOff x="0" y="0"/>
                  <a:chExt cx="205" cy="275"/>
                </a:xfrm>
              </p:grpSpPr>
              <p:sp>
                <p:nvSpPr>
                  <p:cNvPr id="6426" name="任意多边形 7450"/>
                  <p:cNvSpPr/>
                  <p:nvPr/>
                </p:nvSpPr>
                <p:spPr>
                  <a:xfrm>
                    <a:off x="0" y="144"/>
                    <a:ext cx="157" cy="131"/>
                  </a:xfrm>
                  <a:custGeom>
                    <a:avLst/>
                    <a:gdLst/>
                    <a:ahLst/>
                    <a:cxnLst/>
                    <a:pathLst>
                      <a:path w="157" h="131">
                        <a:moveTo>
                          <a:pt x="0" y="0"/>
                        </a:moveTo>
                        <a:lnTo>
                          <a:pt x="147" y="0"/>
                        </a:lnTo>
                        <a:lnTo>
                          <a:pt x="157" y="125"/>
                        </a:lnTo>
                        <a:lnTo>
                          <a:pt x="64" y="1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6FF33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427" name="任意多边形 7451"/>
                  <p:cNvSpPr/>
                  <p:nvPr/>
                </p:nvSpPr>
                <p:spPr>
                  <a:xfrm>
                    <a:off x="83" y="0"/>
                    <a:ext cx="122" cy="119"/>
                  </a:xfrm>
                  <a:custGeom>
                    <a:avLst/>
                    <a:gdLst/>
                    <a:ahLst/>
                    <a:cxnLst/>
                    <a:pathLst>
                      <a:path w="122" h="119">
                        <a:moveTo>
                          <a:pt x="0" y="3"/>
                        </a:moveTo>
                        <a:lnTo>
                          <a:pt x="122" y="0"/>
                        </a:lnTo>
                        <a:lnTo>
                          <a:pt x="106" y="119"/>
                        </a:lnTo>
                        <a:lnTo>
                          <a:pt x="10" y="119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66FF33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428" name="组合 7452"/>
              <p:cNvGrpSpPr/>
              <p:nvPr/>
            </p:nvGrpSpPr>
            <p:grpSpPr>
              <a:xfrm>
                <a:off x="0" y="611"/>
                <a:ext cx="876" cy="201"/>
                <a:chOff x="0" y="0"/>
                <a:chExt cx="876" cy="201"/>
              </a:xfrm>
            </p:grpSpPr>
            <p:grpSp>
              <p:nvGrpSpPr>
                <p:cNvPr id="6429" name="组合 7453"/>
                <p:cNvGrpSpPr/>
                <p:nvPr/>
              </p:nvGrpSpPr>
              <p:grpSpPr>
                <a:xfrm>
                  <a:off x="517" y="0"/>
                  <a:ext cx="359" cy="201"/>
                  <a:chOff x="0" y="0"/>
                  <a:chExt cx="359" cy="201"/>
                </a:xfrm>
              </p:grpSpPr>
              <p:sp>
                <p:nvSpPr>
                  <p:cNvPr id="6430" name="任意多边形 7454"/>
                  <p:cNvSpPr/>
                  <p:nvPr/>
                </p:nvSpPr>
                <p:spPr>
                  <a:xfrm flipH="1">
                    <a:off x="0" y="14"/>
                    <a:ext cx="359" cy="187"/>
                  </a:xfrm>
                  <a:custGeom>
                    <a:avLst/>
                    <a:gdLst/>
                    <a:ahLst/>
                    <a:cxnLst/>
                    <a:pathLst>
                      <a:path w="359" h="187">
                        <a:moveTo>
                          <a:pt x="0" y="7"/>
                        </a:moveTo>
                        <a:lnTo>
                          <a:pt x="75" y="7"/>
                        </a:lnTo>
                        <a:lnTo>
                          <a:pt x="81" y="36"/>
                        </a:lnTo>
                        <a:lnTo>
                          <a:pt x="86" y="58"/>
                        </a:lnTo>
                        <a:lnTo>
                          <a:pt x="93" y="81"/>
                        </a:lnTo>
                        <a:lnTo>
                          <a:pt x="104" y="108"/>
                        </a:lnTo>
                        <a:lnTo>
                          <a:pt x="120" y="135"/>
                        </a:lnTo>
                        <a:lnTo>
                          <a:pt x="137" y="156"/>
                        </a:lnTo>
                        <a:lnTo>
                          <a:pt x="155" y="175"/>
                        </a:lnTo>
                        <a:lnTo>
                          <a:pt x="168" y="187"/>
                        </a:lnTo>
                        <a:lnTo>
                          <a:pt x="243" y="187"/>
                        </a:lnTo>
                        <a:lnTo>
                          <a:pt x="297" y="0"/>
                        </a:lnTo>
                        <a:lnTo>
                          <a:pt x="359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6431" name="组合 7455"/>
                  <p:cNvGrpSpPr/>
                  <p:nvPr/>
                </p:nvGrpSpPr>
                <p:grpSpPr>
                  <a:xfrm>
                    <a:off x="70" y="0"/>
                    <a:ext cx="212" cy="199"/>
                    <a:chOff x="0" y="0"/>
                    <a:chExt cx="212" cy="199"/>
                  </a:xfrm>
                </p:grpSpPr>
                <p:sp>
                  <p:nvSpPr>
                    <p:cNvPr id="6432" name="直接连接符 7456"/>
                    <p:cNvSpPr/>
                    <p:nvPr/>
                  </p:nvSpPr>
                  <p:spPr>
                    <a:xfrm flipV="1">
                      <a:off x="0" y="0"/>
                      <a:ext cx="37" cy="45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433" name="直接连接符 7457"/>
                    <p:cNvSpPr/>
                    <p:nvPr/>
                  </p:nvSpPr>
                  <p:spPr>
                    <a:xfrm flipV="1">
                      <a:off x="16" y="10"/>
                      <a:ext cx="81" cy="83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434" name="直接连接符 7458"/>
                    <p:cNvSpPr/>
                    <p:nvPr/>
                  </p:nvSpPr>
                  <p:spPr>
                    <a:xfrm flipV="1">
                      <a:off x="30" y="3"/>
                      <a:ext cx="139" cy="14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435" name="直接连接符 7459"/>
                    <p:cNvSpPr/>
                    <p:nvPr/>
                  </p:nvSpPr>
                  <p:spPr>
                    <a:xfrm flipV="1">
                      <a:off x="42" y="12"/>
                      <a:ext cx="170" cy="177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436" name="直接连接符 7460"/>
                    <p:cNvSpPr/>
                    <p:nvPr/>
                  </p:nvSpPr>
                  <p:spPr>
                    <a:xfrm flipV="1">
                      <a:off x="82" y="82"/>
                      <a:ext cx="119" cy="117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6437" name="组合 7461"/>
                <p:cNvGrpSpPr/>
                <p:nvPr/>
              </p:nvGrpSpPr>
              <p:grpSpPr>
                <a:xfrm>
                  <a:off x="0" y="9"/>
                  <a:ext cx="359" cy="192"/>
                  <a:chOff x="0" y="0"/>
                  <a:chExt cx="359" cy="192"/>
                </a:xfrm>
              </p:grpSpPr>
              <p:sp>
                <p:nvSpPr>
                  <p:cNvPr id="6438" name="任意多边形 7462"/>
                  <p:cNvSpPr/>
                  <p:nvPr/>
                </p:nvSpPr>
                <p:spPr>
                  <a:xfrm>
                    <a:off x="0" y="3"/>
                    <a:ext cx="359" cy="187"/>
                  </a:xfrm>
                  <a:custGeom>
                    <a:avLst/>
                    <a:gdLst/>
                    <a:ahLst/>
                    <a:cxnLst/>
                    <a:pathLst>
                      <a:path w="359" h="187">
                        <a:moveTo>
                          <a:pt x="0" y="7"/>
                        </a:moveTo>
                        <a:lnTo>
                          <a:pt x="75" y="7"/>
                        </a:lnTo>
                        <a:lnTo>
                          <a:pt x="81" y="36"/>
                        </a:lnTo>
                        <a:lnTo>
                          <a:pt x="86" y="58"/>
                        </a:lnTo>
                        <a:lnTo>
                          <a:pt x="93" y="81"/>
                        </a:lnTo>
                        <a:lnTo>
                          <a:pt x="104" y="108"/>
                        </a:lnTo>
                        <a:lnTo>
                          <a:pt x="120" y="135"/>
                        </a:lnTo>
                        <a:lnTo>
                          <a:pt x="137" y="156"/>
                        </a:lnTo>
                        <a:lnTo>
                          <a:pt x="155" y="175"/>
                        </a:lnTo>
                        <a:lnTo>
                          <a:pt x="168" y="187"/>
                        </a:lnTo>
                        <a:lnTo>
                          <a:pt x="243" y="187"/>
                        </a:lnTo>
                        <a:lnTo>
                          <a:pt x="297" y="0"/>
                        </a:lnTo>
                        <a:lnTo>
                          <a:pt x="359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6439" name="组合 7463"/>
                  <p:cNvGrpSpPr/>
                  <p:nvPr/>
                </p:nvGrpSpPr>
                <p:grpSpPr>
                  <a:xfrm>
                    <a:off x="89" y="0"/>
                    <a:ext cx="193" cy="192"/>
                    <a:chOff x="0" y="0"/>
                    <a:chExt cx="193" cy="192"/>
                  </a:xfrm>
                </p:grpSpPr>
                <p:sp>
                  <p:nvSpPr>
                    <p:cNvPr id="6440" name="直接连接符 7464"/>
                    <p:cNvSpPr/>
                    <p:nvPr/>
                  </p:nvSpPr>
                  <p:spPr>
                    <a:xfrm flipV="1">
                      <a:off x="0" y="0"/>
                      <a:ext cx="54" cy="6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441" name="直接连接符 7465"/>
                    <p:cNvSpPr/>
                    <p:nvPr/>
                  </p:nvSpPr>
                  <p:spPr>
                    <a:xfrm flipV="1">
                      <a:off x="18" y="4"/>
                      <a:ext cx="97" cy="11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442" name="直接连接符 7466"/>
                    <p:cNvSpPr/>
                    <p:nvPr/>
                  </p:nvSpPr>
                  <p:spPr>
                    <a:xfrm flipV="1">
                      <a:off x="43" y="1"/>
                      <a:ext cx="138" cy="15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443" name="直接连接符 7467"/>
                    <p:cNvSpPr/>
                    <p:nvPr/>
                  </p:nvSpPr>
                  <p:spPr>
                    <a:xfrm flipV="1">
                      <a:off x="75" y="55"/>
                      <a:ext cx="118" cy="129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444" name="直接连接符 7468"/>
                    <p:cNvSpPr/>
                    <p:nvPr/>
                  </p:nvSpPr>
                  <p:spPr>
                    <a:xfrm flipV="1">
                      <a:off x="121" y="142"/>
                      <a:ext cx="48" cy="5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</p:grpSp>
        <p:grpSp>
          <p:nvGrpSpPr>
            <p:cNvPr id="6445" name="组合 7469"/>
            <p:cNvGrpSpPr/>
            <p:nvPr/>
          </p:nvGrpSpPr>
          <p:grpSpPr>
            <a:xfrm>
              <a:off x="276" y="556"/>
              <a:ext cx="320" cy="230"/>
              <a:chOff x="0" y="0"/>
              <a:chExt cx="320" cy="230"/>
            </a:xfrm>
          </p:grpSpPr>
          <p:sp>
            <p:nvSpPr>
              <p:cNvPr id="6446" name="矩形 7470"/>
              <p:cNvSpPr/>
              <p:nvPr/>
            </p:nvSpPr>
            <p:spPr>
              <a:xfrm>
                <a:off x="62" y="0"/>
                <a:ext cx="193" cy="23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t">
                <a:spAutoFit/>
              </a:bodyPr>
              <a:p>
                <a:pPr algn="ctr"/>
                <a:r>
                  <a:rPr lang="en-US" altLang="zh-CN" b="1">
                    <a:solidFill>
                      <a:srgbClr val="000066"/>
                    </a:solidFill>
                    <a:latin typeface="Times New Roman" panose="02020603050405020304" pitchFamily="2" charset="0"/>
                    <a:ea typeface="隶书" pitchFamily="1" charset="-122"/>
                  </a:rPr>
                  <a:t>α</a:t>
                </a:r>
                <a:endParaRPr lang="en-US" altLang="zh-CN" b="1">
                  <a:solidFill>
                    <a:srgbClr val="000066"/>
                  </a:solidFill>
                  <a:latin typeface="Times New Roman" panose="02020603050405020304" pitchFamily="2" charset="0"/>
                  <a:ea typeface="隶书" pitchFamily="1" charset="-122"/>
                </a:endParaRPr>
              </a:p>
            </p:txBody>
          </p:sp>
          <p:sp>
            <p:nvSpPr>
              <p:cNvPr id="6447" name="任意多边形 7471"/>
              <p:cNvSpPr/>
              <p:nvPr/>
            </p:nvSpPr>
            <p:spPr>
              <a:xfrm>
                <a:off x="0" y="190"/>
                <a:ext cx="90" cy="13"/>
              </a:xfrm>
              <a:custGeom>
                <a:avLst/>
                <a:gdLst/>
                <a:ahLst/>
                <a:cxnLst/>
                <a:pathLst>
                  <a:path w="90" h="13">
                    <a:moveTo>
                      <a:pt x="0" y="0"/>
                    </a:moveTo>
                    <a:cubicBezTo>
                      <a:pt x="8" y="3"/>
                      <a:pt x="17" y="6"/>
                      <a:pt x="24" y="8"/>
                    </a:cubicBezTo>
                    <a:cubicBezTo>
                      <a:pt x="31" y="10"/>
                      <a:pt x="33" y="11"/>
                      <a:pt x="44" y="12"/>
                    </a:cubicBezTo>
                    <a:cubicBezTo>
                      <a:pt x="55" y="13"/>
                      <a:pt x="72" y="12"/>
                      <a:pt x="90" y="1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448" name="任意多边形 7472"/>
              <p:cNvSpPr/>
              <p:nvPr/>
            </p:nvSpPr>
            <p:spPr>
              <a:xfrm>
                <a:off x="236" y="190"/>
                <a:ext cx="84" cy="9"/>
              </a:xfrm>
              <a:custGeom>
                <a:avLst/>
                <a:gdLst/>
                <a:ahLst/>
                <a:cxnLst/>
                <a:pathLst>
                  <a:path w="84" h="9">
                    <a:moveTo>
                      <a:pt x="0" y="8"/>
                    </a:moveTo>
                    <a:cubicBezTo>
                      <a:pt x="8" y="8"/>
                      <a:pt x="16" y="9"/>
                      <a:pt x="30" y="8"/>
                    </a:cubicBezTo>
                    <a:cubicBezTo>
                      <a:pt x="44" y="7"/>
                      <a:pt x="64" y="3"/>
                      <a:pt x="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2" name="文本框 6189"/>
          <p:cNvSpPr txBox="1"/>
          <p:nvPr/>
        </p:nvSpPr>
        <p:spPr>
          <a:xfrm>
            <a:off x="3229610" y="140970"/>
            <a:ext cx="426085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蜗杆传动的特点和类型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2" grpId="0"/>
      <p:bldP spid="7173" grpId="0" bldLvl="0"/>
      <p:bldP spid="7174" grpId="0"/>
      <p:bldP spid="7175" grpId="0"/>
      <p:bldP spid="7176" grpId="0"/>
      <p:bldP spid="7180" grpId="0" bldLvl="0" animBg="1"/>
      <p:bldP spid="7291" grpId="0" bldLvl="0" animBg="1"/>
      <p:bldP spid="7292" grpId="0" bldLvl="0" animBg="1"/>
      <p:bldP spid="729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8193"/>
          <p:cNvGrpSpPr/>
          <p:nvPr/>
        </p:nvGrpSpPr>
        <p:grpSpPr>
          <a:xfrm>
            <a:off x="6588125" y="1965643"/>
            <a:ext cx="1281113" cy="2389187"/>
            <a:chOff x="0" y="0"/>
            <a:chExt cx="807" cy="1505"/>
          </a:xfrm>
        </p:grpSpPr>
        <p:grpSp>
          <p:nvGrpSpPr>
            <p:cNvPr id="7170" name="组合 8194"/>
            <p:cNvGrpSpPr/>
            <p:nvPr/>
          </p:nvGrpSpPr>
          <p:grpSpPr>
            <a:xfrm>
              <a:off x="19" y="0"/>
              <a:ext cx="787" cy="1219"/>
              <a:chOff x="0" y="0"/>
              <a:chExt cx="787" cy="1267"/>
            </a:xfrm>
          </p:grpSpPr>
          <p:sp>
            <p:nvSpPr>
              <p:cNvPr id="7171" name="矩形 8195"/>
              <p:cNvSpPr/>
              <p:nvPr/>
            </p:nvSpPr>
            <p:spPr>
              <a:xfrm>
                <a:off x="0" y="121"/>
                <a:ext cx="787" cy="100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2" name="直接连接符 8196"/>
              <p:cNvSpPr/>
              <p:nvPr/>
            </p:nvSpPr>
            <p:spPr>
              <a:xfrm flipH="1">
                <a:off x="389" y="0"/>
                <a:ext cx="5" cy="126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3" name="组合 8197"/>
            <p:cNvGrpSpPr/>
            <p:nvPr/>
          </p:nvGrpSpPr>
          <p:grpSpPr>
            <a:xfrm>
              <a:off x="0" y="1087"/>
              <a:ext cx="807" cy="418"/>
              <a:chOff x="0" y="0"/>
              <a:chExt cx="807" cy="418"/>
            </a:xfrm>
          </p:grpSpPr>
          <p:sp>
            <p:nvSpPr>
              <p:cNvPr id="7174" name="文本框 8198"/>
              <p:cNvSpPr txBox="1"/>
              <p:nvPr/>
            </p:nvSpPr>
            <p:spPr>
              <a:xfrm>
                <a:off x="280" y="77"/>
                <a:ext cx="243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en-US" altLang="zh-CN" b="1" i="1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7175" name="组合 8199"/>
              <p:cNvGrpSpPr/>
              <p:nvPr/>
            </p:nvGrpSpPr>
            <p:grpSpPr>
              <a:xfrm>
                <a:off x="0" y="0"/>
                <a:ext cx="807" cy="418"/>
                <a:chOff x="0" y="0"/>
                <a:chExt cx="783" cy="418"/>
              </a:xfrm>
            </p:grpSpPr>
            <p:sp>
              <p:nvSpPr>
                <p:cNvPr id="7176" name="直接连接符 8200"/>
                <p:cNvSpPr/>
                <p:nvPr/>
              </p:nvSpPr>
              <p:spPr>
                <a:xfrm>
                  <a:off x="0" y="359"/>
                  <a:ext cx="782" cy="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7" name="直接连接符 8201"/>
                <p:cNvSpPr/>
                <p:nvPr/>
              </p:nvSpPr>
              <p:spPr>
                <a:xfrm>
                  <a:off x="783" y="0"/>
                  <a:ext cx="0" cy="40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8" name="直接连接符 8202"/>
                <p:cNvSpPr/>
                <p:nvPr/>
              </p:nvSpPr>
              <p:spPr>
                <a:xfrm>
                  <a:off x="6" y="15"/>
                  <a:ext cx="0" cy="40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8204" name="文本框 8203"/>
          <p:cNvSpPr txBox="1"/>
          <p:nvPr/>
        </p:nvSpPr>
        <p:spPr>
          <a:xfrm>
            <a:off x="312738" y="1132205"/>
            <a:ext cx="6221412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蜗杆旋向：左旋、右旋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</a:t>
            </a:r>
            <a:r>
              <a:rPr lang="en-US" altLang="zh-CN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b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05" name="任意多边形 8204"/>
          <p:cNvSpPr/>
          <p:nvPr/>
        </p:nvSpPr>
        <p:spPr>
          <a:xfrm flipH="1">
            <a:off x="7107238" y="2865755"/>
            <a:ext cx="762000" cy="223838"/>
          </a:xfrm>
          <a:custGeom>
            <a:avLst/>
            <a:gdLst/>
            <a:ahLst/>
            <a:cxnLst/>
            <a:pathLst>
              <a:path w="480" h="291">
                <a:moveTo>
                  <a:pt x="480" y="0"/>
                </a:moveTo>
                <a:cubicBezTo>
                  <a:pt x="477" y="2"/>
                  <a:pt x="472" y="4"/>
                  <a:pt x="461" y="9"/>
                </a:cubicBezTo>
                <a:cubicBezTo>
                  <a:pt x="450" y="14"/>
                  <a:pt x="435" y="20"/>
                  <a:pt x="413" y="28"/>
                </a:cubicBezTo>
                <a:cubicBezTo>
                  <a:pt x="391" y="36"/>
                  <a:pt x="378" y="34"/>
                  <a:pt x="326" y="58"/>
                </a:cubicBezTo>
                <a:cubicBezTo>
                  <a:pt x="274" y="82"/>
                  <a:pt x="151" y="140"/>
                  <a:pt x="101" y="171"/>
                </a:cubicBezTo>
                <a:cubicBezTo>
                  <a:pt x="51" y="201"/>
                  <a:pt x="41" y="220"/>
                  <a:pt x="24" y="240"/>
                </a:cubicBezTo>
                <a:cubicBezTo>
                  <a:pt x="7" y="260"/>
                  <a:pt x="5" y="280"/>
                  <a:pt x="0" y="29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6" name="任意多边形 8205"/>
          <p:cNvSpPr/>
          <p:nvPr/>
        </p:nvSpPr>
        <p:spPr>
          <a:xfrm flipH="1">
            <a:off x="6623050" y="3092768"/>
            <a:ext cx="1235075" cy="357187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7" name="任意多边形 8206"/>
          <p:cNvSpPr/>
          <p:nvPr/>
        </p:nvSpPr>
        <p:spPr>
          <a:xfrm flipH="1">
            <a:off x="6618288" y="3462655"/>
            <a:ext cx="663575" cy="176213"/>
          </a:xfrm>
          <a:custGeom>
            <a:avLst/>
            <a:gdLst/>
            <a:ahLst/>
            <a:cxnLst/>
            <a:pathLst>
              <a:path w="418" h="229">
                <a:moveTo>
                  <a:pt x="418" y="0"/>
                </a:moveTo>
                <a:cubicBezTo>
                  <a:pt x="411" y="17"/>
                  <a:pt x="405" y="35"/>
                  <a:pt x="370" y="58"/>
                </a:cubicBezTo>
                <a:cubicBezTo>
                  <a:pt x="335" y="80"/>
                  <a:pt x="259" y="113"/>
                  <a:pt x="206" y="136"/>
                </a:cubicBezTo>
                <a:cubicBezTo>
                  <a:pt x="153" y="159"/>
                  <a:pt x="82" y="182"/>
                  <a:pt x="53" y="195"/>
                </a:cubicBezTo>
                <a:cubicBezTo>
                  <a:pt x="24" y="208"/>
                  <a:pt x="37" y="212"/>
                  <a:pt x="29" y="215"/>
                </a:cubicBezTo>
                <a:cubicBezTo>
                  <a:pt x="21" y="218"/>
                  <a:pt x="10" y="213"/>
                  <a:pt x="5" y="215"/>
                </a:cubicBezTo>
                <a:cubicBezTo>
                  <a:pt x="0" y="217"/>
                  <a:pt x="1" y="226"/>
                  <a:pt x="0" y="22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8" name="任意多边形 8207"/>
          <p:cNvSpPr/>
          <p:nvPr/>
        </p:nvSpPr>
        <p:spPr>
          <a:xfrm flipH="1">
            <a:off x="7107238" y="2160905"/>
            <a:ext cx="762000" cy="223838"/>
          </a:xfrm>
          <a:custGeom>
            <a:avLst/>
            <a:gdLst/>
            <a:ahLst/>
            <a:cxnLst/>
            <a:pathLst>
              <a:path w="480" h="291">
                <a:moveTo>
                  <a:pt x="480" y="0"/>
                </a:moveTo>
                <a:cubicBezTo>
                  <a:pt x="477" y="2"/>
                  <a:pt x="472" y="4"/>
                  <a:pt x="461" y="9"/>
                </a:cubicBezTo>
                <a:cubicBezTo>
                  <a:pt x="450" y="14"/>
                  <a:pt x="435" y="20"/>
                  <a:pt x="413" y="28"/>
                </a:cubicBezTo>
                <a:cubicBezTo>
                  <a:pt x="391" y="36"/>
                  <a:pt x="378" y="34"/>
                  <a:pt x="326" y="58"/>
                </a:cubicBezTo>
                <a:cubicBezTo>
                  <a:pt x="274" y="82"/>
                  <a:pt x="151" y="140"/>
                  <a:pt x="101" y="171"/>
                </a:cubicBezTo>
                <a:cubicBezTo>
                  <a:pt x="51" y="201"/>
                  <a:pt x="41" y="220"/>
                  <a:pt x="24" y="240"/>
                </a:cubicBezTo>
                <a:cubicBezTo>
                  <a:pt x="7" y="260"/>
                  <a:pt x="5" y="280"/>
                  <a:pt x="0" y="29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9" name="任意多边形 8208"/>
          <p:cNvSpPr/>
          <p:nvPr/>
        </p:nvSpPr>
        <p:spPr>
          <a:xfrm flipH="1">
            <a:off x="6623050" y="2387918"/>
            <a:ext cx="1235075" cy="357187"/>
          </a:xfrm>
          <a:custGeom>
            <a:avLst/>
            <a:gdLst/>
            <a:ahLst/>
            <a:cxnLst/>
            <a:pathLst>
              <a:path w="778" h="1699">
                <a:moveTo>
                  <a:pt x="778" y="1699"/>
                </a:moveTo>
                <a:cubicBezTo>
                  <a:pt x="771" y="1635"/>
                  <a:pt x="765" y="1571"/>
                  <a:pt x="730" y="1488"/>
                </a:cubicBezTo>
                <a:cubicBezTo>
                  <a:pt x="695" y="1405"/>
                  <a:pt x="633" y="1306"/>
                  <a:pt x="566" y="1200"/>
                </a:cubicBezTo>
                <a:cubicBezTo>
                  <a:pt x="499" y="1094"/>
                  <a:pt x="404" y="981"/>
                  <a:pt x="326" y="854"/>
                </a:cubicBezTo>
                <a:cubicBezTo>
                  <a:pt x="248" y="727"/>
                  <a:pt x="151" y="552"/>
                  <a:pt x="101" y="441"/>
                </a:cubicBezTo>
                <a:cubicBezTo>
                  <a:pt x="51" y="330"/>
                  <a:pt x="41" y="260"/>
                  <a:pt x="24" y="187"/>
                </a:cubicBezTo>
                <a:cubicBezTo>
                  <a:pt x="7" y="114"/>
                  <a:pt x="5" y="39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8210" name="组合 8209"/>
          <p:cNvGrpSpPr/>
          <p:nvPr/>
        </p:nvGrpSpPr>
        <p:grpSpPr>
          <a:xfrm flipH="1">
            <a:off x="7258050" y="2445068"/>
            <a:ext cx="1058863" cy="712787"/>
            <a:chOff x="0" y="0"/>
            <a:chExt cx="667" cy="449"/>
          </a:xfrm>
        </p:grpSpPr>
        <p:sp>
          <p:nvSpPr>
            <p:cNvPr id="7186" name="任意多边形 8210"/>
            <p:cNvSpPr/>
            <p:nvPr/>
          </p:nvSpPr>
          <p:spPr>
            <a:xfrm>
              <a:off x="168" y="96"/>
              <a:ext cx="499" cy="353"/>
            </a:xfrm>
            <a:custGeom>
              <a:avLst/>
              <a:gdLst/>
              <a:ahLst/>
              <a:cxnLst/>
              <a:pathLst>
                <a:path w="499" h="353">
                  <a:moveTo>
                    <a:pt x="0" y="353"/>
                  </a:moveTo>
                  <a:cubicBezTo>
                    <a:pt x="13" y="322"/>
                    <a:pt x="26" y="292"/>
                    <a:pt x="48" y="257"/>
                  </a:cubicBezTo>
                  <a:cubicBezTo>
                    <a:pt x="70" y="222"/>
                    <a:pt x="94" y="180"/>
                    <a:pt x="131" y="145"/>
                  </a:cubicBezTo>
                  <a:cubicBezTo>
                    <a:pt x="168" y="110"/>
                    <a:pt x="223" y="69"/>
                    <a:pt x="272" y="46"/>
                  </a:cubicBezTo>
                  <a:cubicBezTo>
                    <a:pt x="321" y="23"/>
                    <a:pt x="388" y="14"/>
                    <a:pt x="426" y="7"/>
                  </a:cubicBezTo>
                  <a:cubicBezTo>
                    <a:pt x="464" y="0"/>
                    <a:pt x="481" y="0"/>
                    <a:pt x="499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7" name="文本框 8211"/>
            <p:cNvSpPr txBox="1"/>
            <p:nvPr/>
          </p:nvSpPr>
          <p:spPr>
            <a:xfrm>
              <a:off x="0" y="0"/>
              <a:ext cx="25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66"/>
                  </a:solidFill>
                  <a:latin typeface="隶书" pitchFamily="1" charset="-122"/>
                  <a:ea typeface="隶书" pitchFamily="1" charset="-122"/>
                </a:rPr>
                <a:t>β</a:t>
              </a:r>
              <a:r>
                <a:rPr lang="en-US" altLang="zh-CN" b="1" baseline="-25000">
                  <a:solidFill>
                    <a:srgbClr val="000066"/>
                  </a:solidFill>
                  <a:latin typeface="隶书" pitchFamily="1" charset="-122"/>
                  <a:ea typeface="隶书" pitchFamily="1" charset="-122"/>
                </a:rPr>
                <a:t>1</a:t>
              </a:r>
              <a:endParaRPr lang="en-US" altLang="zh-CN" b="1" baseline="-25000">
                <a:solidFill>
                  <a:srgbClr val="000066"/>
                </a:solidFill>
                <a:latin typeface="隶书" pitchFamily="1" charset="-122"/>
                <a:ea typeface="隶书" pitchFamily="1" charset="-122"/>
              </a:endParaRPr>
            </a:p>
          </p:txBody>
        </p:sp>
      </p:grpSp>
      <p:sp>
        <p:nvSpPr>
          <p:cNvPr id="8213" name="任意多边形 8212"/>
          <p:cNvSpPr/>
          <p:nvPr/>
        </p:nvSpPr>
        <p:spPr>
          <a:xfrm flipH="1">
            <a:off x="6645275" y="2751455"/>
            <a:ext cx="663575" cy="176213"/>
          </a:xfrm>
          <a:custGeom>
            <a:avLst/>
            <a:gdLst/>
            <a:ahLst/>
            <a:cxnLst/>
            <a:pathLst>
              <a:path w="418" h="229">
                <a:moveTo>
                  <a:pt x="418" y="0"/>
                </a:moveTo>
                <a:cubicBezTo>
                  <a:pt x="411" y="17"/>
                  <a:pt x="405" y="35"/>
                  <a:pt x="370" y="58"/>
                </a:cubicBezTo>
                <a:cubicBezTo>
                  <a:pt x="335" y="80"/>
                  <a:pt x="259" y="113"/>
                  <a:pt x="206" y="136"/>
                </a:cubicBezTo>
                <a:cubicBezTo>
                  <a:pt x="153" y="159"/>
                  <a:pt x="82" y="182"/>
                  <a:pt x="53" y="195"/>
                </a:cubicBezTo>
                <a:cubicBezTo>
                  <a:pt x="24" y="208"/>
                  <a:pt x="37" y="212"/>
                  <a:pt x="29" y="215"/>
                </a:cubicBezTo>
                <a:cubicBezTo>
                  <a:pt x="21" y="218"/>
                  <a:pt x="10" y="213"/>
                  <a:pt x="5" y="215"/>
                </a:cubicBezTo>
                <a:cubicBezTo>
                  <a:pt x="0" y="217"/>
                  <a:pt x="1" y="226"/>
                  <a:pt x="0" y="22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8214" name="组合 8213"/>
          <p:cNvGrpSpPr/>
          <p:nvPr/>
        </p:nvGrpSpPr>
        <p:grpSpPr>
          <a:xfrm flipH="1">
            <a:off x="7259638" y="3084830"/>
            <a:ext cx="1089025" cy="487363"/>
            <a:chOff x="0" y="0"/>
            <a:chExt cx="686" cy="307"/>
          </a:xfrm>
        </p:grpSpPr>
        <p:sp>
          <p:nvSpPr>
            <p:cNvPr id="7190" name="文本框 8214"/>
            <p:cNvSpPr txBox="1"/>
            <p:nvPr/>
          </p:nvSpPr>
          <p:spPr>
            <a:xfrm>
              <a:off x="2" y="77"/>
              <a:ext cx="258" cy="23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66"/>
                  </a:solidFill>
                  <a:latin typeface="隶书" pitchFamily="1" charset="-122"/>
                  <a:ea typeface="隶书" pitchFamily="1" charset="-122"/>
                </a:rPr>
                <a:t>γ</a:t>
              </a:r>
              <a:r>
                <a:rPr lang="en-US" altLang="zh-CN" b="1" baseline="-25000">
                  <a:solidFill>
                    <a:srgbClr val="000066"/>
                  </a:solidFill>
                  <a:latin typeface="隶书" pitchFamily="1" charset="-122"/>
                  <a:ea typeface="隶书" pitchFamily="1" charset="-122"/>
                </a:rPr>
                <a:t>1</a:t>
              </a:r>
              <a:endParaRPr lang="en-US" altLang="zh-CN" b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91" name="直接连接符 8215"/>
            <p:cNvSpPr/>
            <p:nvPr/>
          </p:nvSpPr>
          <p:spPr>
            <a:xfrm flipH="1" flipV="1">
              <a:off x="15" y="0"/>
              <a:ext cx="671" cy="15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92" name="直接连接符 8216"/>
            <p:cNvSpPr/>
            <p:nvPr/>
          </p:nvSpPr>
          <p:spPr>
            <a:xfrm flipH="1">
              <a:off x="0" y="164"/>
              <a:ext cx="6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93" name="任意多边形 8217"/>
            <p:cNvSpPr/>
            <p:nvPr/>
          </p:nvSpPr>
          <p:spPr>
            <a:xfrm>
              <a:off x="179" y="46"/>
              <a:ext cx="14" cy="114"/>
            </a:xfrm>
            <a:custGeom>
              <a:avLst/>
              <a:gdLst/>
              <a:ahLst/>
              <a:cxnLst/>
              <a:pathLst>
                <a:path w="14" h="114">
                  <a:moveTo>
                    <a:pt x="14" y="0"/>
                  </a:moveTo>
                  <a:cubicBezTo>
                    <a:pt x="9" y="14"/>
                    <a:pt x="4" y="28"/>
                    <a:pt x="2" y="39"/>
                  </a:cubicBezTo>
                  <a:cubicBezTo>
                    <a:pt x="0" y="50"/>
                    <a:pt x="2" y="57"/>
                    <a:pt x="2" y="69"/>
                  </a:cubicBezTo>
                  <a:cubicBezTo>
                    <a:pt x="2" y="81"/>
                    <a:pt x="2" y="97"/>
                    <a:pt x="2" y="1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219" name="文本框 8218"/>
          <p:cNvSpPr txBox="1"/>
          <p:nvPr/>
        </p:nvSpPr>
        <p:spPr>
          <a:xfrm>
            <a:off x="293688" y="3011805"/>
            <a:ext cx="2049462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精度等级：</a:t>
            </a:r>
            <a:endParaRPr lang="zh-CN" altLang="en-US" sz="2800" b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0" name="矩形 8219"/>
          <p:cNvSpPr/>
          <p:nvPr/>
        </p:nvSpPr>
        <p:spPr>
          <a:xfrm>
            <a:off x="323850" y="3522980"/>
            <a:ext cx="6256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对于一般动力传动，按如下等级制造：</a:t>
            </a:r>
            <a:endParaRPr lang="zh-CN" altLang="en-US" sz="2800" b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1" name="矩形 8220"/>
          <p:cNvSpPr/>
          <p:nvPr/>
        </p:nvSpPr>
        <p:spPr>
          <a:xfrm>
            <a:off x="685800" y="4078605"/>
            <a:ext cx="51450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1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v</a:t>
            </a:r>
            <a:r>
              <a:rPr lang="zh-CN" altLang="en-US" sz="2800" b="1" baseline="-250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＜</a:t>
            </a:r>
            <a:r>
              <a:rPr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7.5  m/s  ----7级精度；</a:t>
            </a:r>
            <a:endParaRPr lang="zh-CN" altLang="en-US" sz="28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2" name="矩形 8221"/>
          <p:cNvSpPr/>
          <p:nvPr/>
        </p:nvSpPr>
        <p:spPr>
          <a:xfrm>
            <a:off x="685800" y="4650105"/>
            <a:ext cx="531653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1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v</a:t>
            </a:r>
            <a:r>
              <a:rPr lang="zh-CN" altLang="en-US" sz="2800" b="1" baseline="-250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r>
              <a:rPr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3  m/s   ----8级精度；</a:t>
            </a:r>
            <a:endParaRPr lang="zh-CN" altLang="en-US" sz="28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23" name="矩形 8222"/>
          <p:cNvSpPr/>
          <p:nvPr/>
        </p:nvSpPr>
        <p:spPr>
          <a:xfrm>
            <a:off x="704850" y="5259705"/>
            <a:ext cx="52593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i="1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v</a:t>
            </a:r>
            <a:r>
              <a:rPr lang="zh-CN" altLang="en-US" sz="2800" b="1" baseline="-250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r>
              <a:rPr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1.5  m/s  ----9级精度；</a:t>
            </a:r>
            <a:endParaRPr lang="zh-CN" altLang="en-US" sz="28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3229610" y="140970"/>
            <a:ext cx="426085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蜗杆传动的特点和类型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/>
      <p:bldP spid="8219" grpId="0"/>
      <p:bldP spid="8220" grpId="0"/>
      <p:bldP spid="8221" grpId="0"/>
      <p:bldP spid="8222" grpId="0"/>
      <p:bldP spid="82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9217"/>
          <p:cNvGrpSpPr/>
          <p:nvPr/>
        </p:nvGrpSpPr>
        <p:grpSpPr>
          <a:xfrm>
            <a:off x="1600200" y="3637280"/>
            <a:ext cx="3105150" cy="1498600"/>
            <a:chOff x="0" y="0"/>
            <a:chExt cx="1956" cy="944"/>
          </a:xfrm>
        </p:grpSpPr>
        <p:grpSp>
          <p:nvGrpSpPr>
            <p:cNvPr id="8194" name="组合 9218"/>
            <p:cNvGrpSpPr/>
            <p:nvPr/>
          </p:nvGrpSpPr>
          <p:grpSpPr>
            <a:xfrm rot="-81735">
              <a:off x="416" y="544"/>
              <a:ext cx="1437" cy="400"/>
              <a:chOff x="0" y="0"/>
              <a:chExt cx="1437" cy="400"/>
            </a:xfrm>
          </p:grpSpPr>
          <p:sp>
            <p:nvSpPr>
              <p:cNvPr id="8195" name="任意多边形 9219"/>
              <p:cNvSpPr/>
              <p:nvPr/>
            </p:nvSpPr>
            <p:spPr>
              <a:xfrm>
                <a:off x="6" y="151"/>
                <a:ext cx="1430" cy="249"/>
              </a:xfrm>
              <a:custGeom>
                <a:avLst/>
                <a:gdLst/>
                <a:ahLst/>
                <a:cxnLst/>
                <a:pathLst>
                  <a:path w="1430" h="249">
                    <a:moveTo>
                      <a:pt x="0" y="7"/>
                    </a:moveTo>
                    <a:lnTo>
                      <a:pt x="166" y="6"/>
                    </a:lnTo>
                    <a:lnTo>
                      <a:pt x="252" y="224"/>
                    </a:lnTo>
                    <a:lnTo>
                      <a:pt x="335" y="224"/>
                    </a:lnTo>
                    <a:lnTo>
                      <a:pt x="418" y="3"/>
                    </a:lnTo>
                    <a:lnTo>
                      <a:pt x="492" y="3"/>
                    </a:lnTo>
                    <a:lnTo>
                      <a:pt x="582" y="233"/>
                    </a:lnTo>
                    <a:lnTo>
                      <a:pt x="654" y="233"/>
                    </a:lnTo>
                    <a:lnTo>
                      <a:pt x="738" y="0"/>
                    </a:lnTo>
                    <a:lnTo>
                      <a:pt x="818" y="0"/>
                    </a:lnTo>
                    <a:lnTo>
                      <a:pt x="908" y="246"/>
                    </a:lnTo>
                    <a:lnTo>
                      <a:pt x="974" y="247"/>
                    </a:lnTo>
                    <a:lnTo>
                      <a:pt x="1074" y="13"/>
                    </a:lnTo>
                    <a:lnTo>
                      <a:pt x="1145" y="13"/>
                    </a:lnTo>
                    <a:lnTo>
                      <a:pt x="1228" y="249"/>
                    </a:lnTo>
                    <a:lnTo>
                      <a:pt x="1311" y="249"/>
                    </a:lnTo>
                    <a:lnTo>
                      <a:pt x="1401" y="22"/>
                    </a:lnTo>
                    <a:lnTo>
                      <a:pt x="1430" y="19"/>
                    </a:lnTo>
                  </a:path>
                </a:pathLst>
              </a:custGeom>
              <a:pattFill prst="ltDnDiag">
                <a:fgClr>
                  <a:schemeClr val="bg1"/>
                </a:fgClr>
                <a:bgClr>
                  <a:srgbClr val="17078B"/>
                </a:bgClr>
              </a:patt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196" name="任意多边形 9220"/>
              <p:cNvSpPr/>
              <p:nvPr/>
            </p:nvSpPr>
            <p:spPr>
              <a:xfrm>
                <a:off x="0" y="0"/>
                <a:ext cx="1437" cy="390"/>
              </a:xfrm>
              <a:custGeom>
                <a:avLst/>
                <a:gdLst/>
                <a:ahLst/>
                <a:cxnLst/>
                <a:pathLst>
                  <a:path w="1437" h="390">
                    <a:moveTo>
                      <a:pt x="0" y="147"/>
                    </a:moveTo>
                    <a:lnTo>
                      <a:pt x="0" y="57"/>
                    </a:lnTo>
                    <a:lnTo>
                      <a:pt x="108" y="24"/>
                    </a:lnTo>
                    <a:lnTo>
                      <a:pt x="219" y="3"/>
                    </a:lnTo>
                    <a:lnTo>
                      <a:pt x="318" y="18"/>
                    </a:lnTo>
                    <a:lnTo>
                      <a:pt x="393" y="3"/>
                    </a:lnTo>
                    <a:lnTo>
                      <a:pt x="507" y="21"/>
                    </a:lnTo>
                    <a:lnTo>
                      <a:pt x="594" y="12"/>
                    </a:lnTo>
                    <a:lnTo>
                      <a:pt x="654" y="0"/>
                    </a:lnTo>
                    <a:lnTo>
                      <a:pt x="690" y="15"/>
                    </a:lnTo>
                    <a:lnTo>
                      <a:pt x="789" y="21"/>
                    </a:lnTo>
                    <a:lnTo>
                      <a:pt x="861" y="27"/>
                    </a:lnTo>
                    <a:lnTo>
                      <a:pt x="1041" y="27"/>
                    </a:lnTo>
                    <a:lnTo>
                      <a:pt x="1185" y="27"/>
                    </a:lnTo>
                    <a:lnTo>
                      <a:pt x="1281" y="63"/>
                    </a:lnTo>
                    <a:lnTo>
                      <a:pt x="1380" y="75"/>
                    </a:lnTo>
                    <a:lnTo>
                      <a:pt x="1437" y="93"/>
                    </a:lnTo>
                    <a:lnTo>
                      <a:pt x="1437" y="162"/>
                    </a:lnTo>
                    <a:lnTo>
                      <a:pt x="1403" y="161"/>
                    </a:lnTo>
                    <a:lnTo>
                      <a:pt x="1311" y="390"/>
                    </a:lnTo>
                    <a:lnTo>
                      <a:pt x="1241" y="390"/>
                    </a:lnTo>
                    <a:lnTo>
                      <a:pt x="1158" y="153"/>
                    </a:lnTo>
                    <a:lnTo>
                      <a:pt x="1076" y="152"/>
                    </a:lnTo>
                    <a:lnTo>
                      <a:pt x="974" y="386"/>
                    </a:lnTo>
                    <a:lnTo>
                      <a:pt x="918" y="386"/>
                    </a:lnTo>
                    <a:lnTo>
                      <a:pt x="830" y="141"/>
                    </a:lnTo>
                    <a:lnTo>
                      <a:pt x="740" y="141"/>
                    </a:lnTo>
                    <a:lnTo>
                      <a:pt x="654" y="372"/>
                    </a:lnTo>
                    <a:lnTo>
                      <a:pt x="594" y="372"/>
                    </a:lnTo>
                    <a:lnTo>
                      <a:pt x="504" y="146"/>
                    </a:lnTo>
                    <a:lnTo>
                      <a:pt x="419" y="146"/>
                    </a:lnTo>
                    <a:lnTo>
                      <a:pt x="338" y="368"/>
                    </a:lnTo>
                    <a:lnTo>
                      <a:pt x="266" y="368"/>
                    </a:lnTo>
                    <a:lnTo>
                      <a:pt x="179" y="147"/>
                    </a:lnTo>
                    <a:lnTo>
                      <a:pt x="0" y="147"/>
                    </a:lnTo>
                    <a:close/>
                  </a:path>
                </a:pathLst>
              </a:custGeom>
              <a:pattFill prst="ltDnDiag">
                <a:fgClr>
                  <a:schemeClr val="bg1"/>
                </a:fgClr>
                <a:bgClr>
                  <a:srgbClr val="17078B"/>
                </a:bgClr>
              </a:patt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197" name="组合 9221"/>
            <p:cNvGrpSpPr/>
            <p:nvPr/>
          </p:nvGrpSpPr>
          <p:grpSpPr>
            <a:xfrm>
              <a:off x="0" y="0"/>
              <a:ext cx="1956" cy="714"/>
              <a:chOff x="0" y="0"/>
              <a:chExt cx="1956" cy="714"/>
            </a:xfrm>
          </p:grpSpPr>
          <p:sp>
            <p:nvSpPr>
              <p:cNvPr id="8198" name="任意多边形 9222"/>
              <p:cNvSpPr/>
              <p:nvPr/>
            </p:nvSpPr>
            <p:spPr>
              <a:xfrm>
                <a:off x="365" y="214"/>
                <a:ext cx="55" cy="500"/>
              </a:xfrm>
              <a:custGeom>
                <a:avLst/>
                <a:gdLst/>
                <a:ahLst/>
                <a:cxnLst/>
                <a:pathLst>
                  <a:path w="55" h="500">
                    <a:moveTo>
                      <a:pt x="3" y="0"/>
                    </a:moveTo>
                    <a:cubicBezTo>
                      <a:pt x="4" y="34"/>
                      <a:pt x="0" y="147"/>
                      <a:pt x="7" y="204"/>
                    </a:cubicBezTo>
                    <a:cubicBezTo>
                      <a:pt x="14" y="261"/>
                      <a:pt x="35" y="295"/>
                      <a:pt x="43" y="344"/>
                    </a:cubicBezTo>
                    <a:cubicBezTo>
                      <a:pt x="51" y="393"/>
                      <a:pt x="53" y="468"/>
                      <a:pt x="55" y="5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199" name="任意多边形 9223"/>
              <p:cNvSpPr/>
              <p:nvPr/>
            </p:nvSpPr>
            <p:spPr>
              <a:xfrm>
                <a:off x="774" y="2"/>
                <a:ext cx="174" cy="566"/>
              </a:xfrm>
              <a:custGeom>
                <a:avLst/>
                <a:gdLst/>
                <a:ahLst/>
                <a:cxnLst/>
                <a:pathLst>
                  <a:path w="174" h="566">
                    <a:moveTo>
                      <a:pt x="106" y="554"/>
                    </a:moveTo>
                    <a:lnTo>
                      <a:pt x="0" y="218"/>
                    </a:lnTo>
                    <a:lnTo>
                      <a:pt x="84" y="0"/>
                    </a:lnTo>
                    <a:lnTo>
                      <a:pt x="174" y="56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0" name="任意多边形 9224"/>
              <p:cNvSpPr/>
              <p:nvPr/>
            </p:nvSpPr>
            <p:spPr>
              <a:xfrm>
                <a:off x="444" y="0"/>
                <a:ext cx="180" cy="582"/>
              </a:xfrm>
              <a:custGeom>
                <a:avLst/>
                <a:gdLst/>
                <a:ahLst/>
                <a:cxnLst/>
                <a:pathLst>
                  <a:path w="180" h="582">
                    <a:moveTo>
                      <a:pt x="112" y="582"/>
                    </a:moveTo>
                    <a:lnTo>
                      <a:pt x="0" y="218"/>
                    </a:lnTo>
                    <a:lnTo>
                      <a:pt x="84" y="0"/>
                    </a:lnTo>
                    <a:lnTo>
                      <a:pt x="180" y="56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1" name="任意多边形 9225"/>
              <p:cNvSpPr/>
              <p:nvPr/>
            </p:nvSpPr>
            <p:spPr>
              <a:xfrm>
                <a:off x="1094" y="2"/>
                <a:ext cx="176" cy="570"/>
              </a:xfrm>
              <a:custGeom>
                <a:avLst/>
                <a:gdLst/>
                <a:ahLst/>
                <a:cxnLst/>
                <a:pathLst>
                  <a:path w="176" h="570">
                    <a:moveTo>
                      <a:pt x="104" y="562"/>
                    </a:moveTo>
                    <a:lnTo>
                      <a:pt x="0" y="218"/>
                    </a:lnTo>
                    <a:lnTo>
                      <a:pt x="84" y="0"/>
                    </a:lnTo>
                    <a:lnTo>
                      <a:pt x="176" y="57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2" name="任意多边形 9226"/>
              <p:cNvSpPr/>
              <p:nvPr/>
            </p:nvSpPr>
            <p:spPr>
              <a:xfrm>
                <a:off x="1414" y="4"/>
                <a:ext cx="178" cy="570"/>
              </a:xfrm>
              <a:custGeom>
                <a:avLst/>
                <a:gdLst/>
                <a:ahLst/>
                <a:cxnLst/>
                <a:pathLst>
                  <a:path w="178" h="570">
                    <a:moveTo>
                      <a:pt x="110" y="570"/>
                    </a:moveTo>
                    <a:lnTo>
                      <a:pt x="0" y="218"/>
                    </a:lnTo>
                    <a:lnTo>
                      <a:pt x="84" y="0"/>
                    </a:lnTo>
                    <a:lnTo>
                      <a:pt x="178" y="56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3" name="任意多边形 9227"/>
              <p:cNvSpPr/>
              <p:nvPr/>
            </p:nvSpPr>
            <p:spPr>
              <a:xfrm>
                <a:off x="606" y="2"/>
                <a:ext cx="198" cy="572"/>
              </a:xfrm>
              <a:custGeom>
                <a:avLst/>
                <a:gdLst/>
                <a:ahLst/>
                <a:cxnLst/>
                <a:pathLst>
                  <a:path w="198" h="572">
                    <a:moveTo>
                      <a:pt x="94" y="572"/>
                    </a:moveTo>
                    <a:lnTo>
                      <a:pt x="0" y="0"/>
                    </a:lnTo>
                    <a:lnTo>
                      <a:pt x="198" y="56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4" name="任意多边形 9228"/>
              <p:cNvSpPr/>
              <p:nvPr/>
            </p:nvSpPr>
            <p:spPr>
              <a:xfrm>
                <a:off x="934" y="2"/>
                <a:ext cx="196" cy="558"/>
              </a:xfrm>
              <a:custGeom>
                <a:avLst/>
                <a:gdLst/>
                <a:ahLst/>
                <a:cxnLst/>
                <a:pathLst>
                  <a:path w="196" h="558">
                    <a:moveTo>
                      <a:pt x="92" y="558"/>
                    </a:moveTo>
                    <a:lnTo>
                      <a:pt x="0" y="0"/>
                    </a:lnTo>
                    <a:lnTo>
                      <a:pt x="196" y="5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5" name="任意多边形 9229"/>
              <p:cNvSpPr/>
              <p:nvPr/>
            </p:nvSpPr>
            <p:spPr>
              <a:xfrm>
                <a:off x="1254" y="2"/>
                <a:ext cx="194" cy="556"/>
              </a:xfrm>
              <a:custGeom>
                <a:avLst/>
                <a:gdLst/>
                <a:ahLst/>
                <a:cxnLst/>
                <a:pathLst>
                  <a:path w="194" h="556">
                    <a:moveTo>
                      <a:pt x="90" y="556"/>
                    </a:moveTo>
                    <a:lnTo>
                      <a:pt x="0" y="0"/>
                    </a:lnTo>
                    <a:lnTo>
                      <a:pt x="194" y="5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6" name="任意多边形 9230"/>
              <p:cNvSpPr/>
              <p:nvPr/>
            </p:nvSpPr>
            <p:spPr>
              <a:xfrm>
                <a:off x="1572" y="4"/>
                <a:ext cx="208" cy="604"/>
              </a:xfrm>
              <a:custGeom>
                <a:avLst/>
                <a:gdLst/>
                <a:ahLst/>
                <a:cxnLst/>
                <a:pathLst>
                  <a:path w="208" h="604">
                    <a:moveTo>
                      <a:pt x="100" y="596"/>
                    </a:moveTo>
                    <a:lnTo>
                      <a:pt x="0" y="0"/>
                    </a:lnTo>
                    <a:lnTo>
                      <a:pt x="208" y="604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7" name="直接连接符 9231"/>
              <p:cNvSpPr/>
              <p:nvPr/>
            </p:nvSpPr>
            <p:spPr>
              <a:xfrm>
                <a:off x="692" y="220"/>
                <a:ext cx="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8" name="直接连接符 9232"/>
              <p:cNvSpPr/>
              <p:nvPr/>
            </p:nvSpPr>
            <p:spPr>
              <a:xfrm>
                <a:off x="1012" y="218"/>
                <a:ext cx="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9" name="直接连接符 9233"/>
              <p:cNvSpPr/>
              <p:nvPr/>
            </p:nvSpPr>
            <p:spPr>
              <a:xfrm>
                <a:off x="1332" y="216"/>
                <a:ext cx="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0" name="直接连接符 9234"/>
              <p:cNvSpPr/>
              <p:nvPr/>
            </p:nvSpPr>
            <p:spPr>
              <a:xfrm>
                <a:off x="1654" y="218"/>
                <a:ext cx="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1" name="直接连接符 9235"/>
              <p:cNvSpPr/>
              <p:nvPr/>
            </p:nvSpPr>
            <p:spPr>
              <a:xfrm>
                <a:off x="854" y="0"/>
                <a:ext cx="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2" name="直接连接符 9236"/>
              <p:cNvSpPr/>
              <p:nvPr/>
            </p:nvSpPr>
            <p:spPr>
              <a:xfrm>
                <a:off x="1174" y="2"/>
                <a:ext cx="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3" name="直接连接符 9237"/>
              <p:cNvSpPr/>
              <p:nvPr/>
            </p:nvSpPr>
            <p:spPr>
              <a:xfrm>
                <a:off x="1492" y="2"/>
                <a:ext cx="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4" name="直接连接符 9238"/>
              <p:cNvSpPr/>
              <p:nvPr/>
            </p:nvSpPr>
            <p:spPr>
              <a:xfrm>
                <a:off x="526" y="2"/>
                <a:ext cx="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5" name="直接连接符 9239"/>
              <p:cNvSpPr/>
              <p:nvPr/>
            </p:nvSpPr>
            <p:spPr>
              <a:xfrm>
                <a:off x="362" y="216"/>
                <a:ext cx="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6" name="直接连接符 9240"/>
              <p:cNvSpPr/>
              <p:nvPr/>
            </p:nvSpPr>
            <p:spPr>
              <a:xfrm>
                <a:off x="0" y="470"/>
                <a:ext cx="19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7" name="任意多边形 9241"/>
              <p:cNvSpPr/>
              <p:nvPr/>
            </p:nvSpPr>
            <p:spPr>
              <a:xfrm>
                <a:off x="1740" y="210"/>
                <a:ext cx="108" cy="468"/>
              </a:xfrm>
              <a:custGeom>
                <a:avLst/>
                <a:gdLst/>
                <a:ahLst/>
                <a:cxnLst/>
                <a:pathLst>
                  <a:path w="108" h="468">
                    <a:moveTo>
                      <a:pt x="0" y="0"/>
                    </a:moveTo>
                    <a:cubicBezTo>
                      <a:pt x="21" y="18"/>
                      <a:pt x="43" y="37"/>
                      <a:pt x="52" y="72"/>
                    </a:cubicBezTo>
                    <a:cubicBezTo>
                      <a:pt x="61" y="107"/>
                      <a:pt x="43" y="142"/>
                      <a:pt x="52" y="208"/>
                    </a:cubicBezTo>
                    <a:cubicBezTo>
                      <a:pt x="61" y="274"/>
                      <a:pt x="84" y="371"/>
                      <a:pt x="108" y="46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9243" name="组合 9242"/>
          <p:cNvGrpSpPr/>
          <p:nvPr/>
        </p:nvGrpSpPr>
        <p:grpSpPr>
          <a:xfrm>
            <a:off x="6034088" y="3703955"/>
            <a:ext cx="1757362" cy="3117850"/>
            <a:chOff x="0" y="0"/>
            <a:chExt cx="1107" cy="1964"/>
          </a:xfrm>
        </p:grpSpPr>
        <p:sp>
          <p:nvSpPr>
            <p:cNvPr id="8219" name="直接连接符 9243"/>
            <p:cNvSpPr/>
            <p:nvPr/>
          </p:nvSpPr>
          <p:spPr>
            <a:xfrm>
              <a:off x="0" y="1944"/>
              <a:ext cx="11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8220" name="组合 9244"/>
            <p:cNvGrpSpPr/>
            <p:nvPr/>
          </p:nvGrpSpPr>
          <p:grpSpPr>
            <a:xfrm>
              <a:off x="60" y="0"/>
              <a:ext cx="1047" cy="930"/>
              <a:chOff x="0" y="0"/>
              <a:chExt cx="1047" cy="930"/>
            </a:xfrm>
          </p:grpSpPr>
          <p:sp>
            <p:nvSpPr>
              <p:cNvPr id="8221" name="椭圆 9245"/>
              <p:cNvSpPr/>
              <p:nvPr/>
            </p:nvSpPr>
            <p:spPr>
              <a:xfrm>
                <a:off x="54" y="0"/>
                <a:ext cx="945" cy="93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2" name="椭圆 9246"/>
              <p:cNvSpPr/>
              <p:nvPr/>
            </p:nvSpPr>
            <p:spPr>
              <a:xfrm>
                <a:off x="279" y="216"/>
                <a:ext cx="492" cy="49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3" name="椭圆 9247"/>
              <p:cNvSpPr/>
              <p:nvPr/>
            </p:nvSpPr>
            <p:spPr>
              <a:xfrm>
                <a:off x="165" y="108"/>
                <a:ext cx="720" cy="7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4" name="直接连接符 9248"/>
              <p:cNvSpPr/>
              <p:nvPr/>
            </p:nvSpPr>
            <p:spPr>
              <a:xfrm>
                <a:off x="0" y="465"/>
                <a:ext cx="104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5" name="直接连接符 9249"/>
              <p:cNvSpPr/>
              <p:nvPr/>
            </p:nvSpPr>
            <p:spPr>
              <a:xfrm flipV="1">
                <a:off x="282" y="222"/>
                <a:ext cx="201" cy="18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6" name="直接连接符 9250"/>
              <p:cNvSpPr/>
              <p:nvPr/>
            </p:nvSpPr>
            <p:spPr>
              <a:xfrm flipV="1">
                <a:off x="288" y="228"/>
                <a:ext cx="300" cy="2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7" name="直接连接符 9251"/>
              <p:cNvSpPr/>
              <p:nvPr/>
            </p:nvSpPr>
            <p:spPr>
              <a:xfrm flipV="1">
                <a:off x="318" y="261"/>
                <a:ext cx="333" cy="3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8" name="直接连接符 9252"/>
              <p:cNvSpPr/>
              <p:nvPr/>
            </p:nvSpPr>
            <p:spPr>
              <a:xfrm flipV="1">
                <a:off x="360" y="309"/>
                <a:ext cx="342" cy="3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9" name="直接连接符 9253"/>
              <p:cNvSpPr/>
              <p:nvPr/>
            </p:nvSpPr>
            <p:spPr>
              <a:xfrm flipV="1">
                <a:off x="420" y="357"/>
                <a:ext cx="327" cy="3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0" name="直接连接符 9254"/>
              <p:cNvSpPr/>
              <p:nvPr/>
            </p:nvSpPr>
            <p:spPr>
              <a:xfrm flipV="1">
                <a:off x="504" y="447"/>
                <a:ext cx="258" cy="25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1" name="直接连接符 9255"/>
              <p:cNvSpPr/>
              <p:nvPr/>
            </p:nvSpPr>
            <p:spPr>
              <a:xfrm flipV="1">
                <a:off x="594" y="552"/>
                <a:ext cx="156" cy="14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32" name="任意多边形 9256"/>
            <p:cNvSpPr/>
            <p:nvPr/>
          </p:nvSpPr>
          <p:spPr>
            <a:xfrm>
              <a:off x="151" y="696"/>
              <a:ext cx="852" cy="488"/>
            </a:xfrm>
            <a:custGeom>
              <a:avLst/>
              <a:gdLst/>
              <a:ahLst/>
              <a:cxnLst/>
              <a:pathLst>
                <a:path w="852" h="488">
                  <a:moveTo>
                    <a:pt x="0" y="488"/>
                  </a:moveTo>
                  <a:lnTo>
                    <a:pt x="1" y="29"/>
                  </a:lnTo>
                  <a:lnTo>
                    <a:pt x="7" y="0"/>
                  </a:lnTo>
                  <a:lnTo>
                    <a:pt x="24" y="60"/>
                  </a:lnTo>
                  <a:lnTo>
                    <a:pt x="56" y="100"/>
                  </a:lnTo>
                  <a:lnTo>
                    <a:pt x="96" y="140"/>
                  </a:lnTo>
                  <a:lnTo>
                    <a:pt x="136" y="168"/>
                  </a:lnTo>
                  <a:lnTo>
                    <a:pt x="168" y="188"/>
                  </a:lnTo>
                  <a:lnTo>
                    <a:pt x="208" y="212"/>
                  </a:lnTo>
                  <a:lnTo>
                    <a:pt x="256" y="236"/>
                  </a:lnTo>
                  <a:lnTo>
                    <a:pt x="312" y="252"/>
                  </a:lnTo>
                  <a:lnTo>
                    <a:pt x="388" y="264"/>
                  </a:lnTo>
                  <a:lnTo>
                    <a:pt x="448" y="264"/>
                  </a:lnTo>
                  <a:lnTo>
                    <a:pt x="516" y="260"/>
                  </a:lnTo>
                  <a:lnTo>
                    <a:pt x="596" y="240"/>
                  </a:lnTo>
                  <a:lnTo>
                    <a:pt x="668" y="212"/>
                  </a:lnTo>
                  <a:lnTo>
                    <a:pt x="720" y="180"/>
                  </a:lnTo>
                  <a:lnTo>
                    <a:pt x="776" y="132"/>
                  </a:lnTo>
                  <a:lnTo>
                    <a:pt x="816" y="92"/>
                  </a:lnTo>
                  <a:lnTo>
                    <a:pt x="852" y="48"/>
                  </a:lnTo>
                  <a:lnTo>
                    <a:pt x="840" y="24"/>
                  </a:lnTo>
                  <a:lnTo>
                    <a:pt x="848" y="48"/>
                  </a:lnTo>
                  <a:lnTo>
                    <a:pt x="848" y="480"/>
                  </a:lnTo>
                  <a:lnTo>
                    <a:pt x="0" y="488"/>
                  </a:lnTo>
                  <a:close/>
                </a:path>
              </a:pathLst>
            </a:custGeom>
            <a:pattFill prst="ltUpDiag">
              <a:fgClr>
                <a:srgbClr val="66FF33"/>
              </a:fgClr>
              <a:bgClr>
                <a:srgbClr val="17078B"/>
              </a:bgClr>
            </a:patt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3" name="任意多边形 9257"/>
            <p:cNvSpPr/>
            <p:nvPr/>
          </p:nvSpPr>
          <p:spPr>
            <a:xfrm>
              <a:off x="107" y="1180"/>
              <a:ext cx="920" cy="520"/>
            </a:xfrm>
            <a:custGeom>
              <a:avLst/>
              <a:gdLst/>
              <a:ahLst/>
              <a:cxnLst/>
              <a:pathLst>
                <a:path w="920" h="520">
                  <a:moveTo>
                    <a:pt x="44" y="140"/>
                  </a:moveTo>
                  <a:lnTo>
                    <a:pt x="44" y="0"/>
                  </a:lnTo>
                  <a:lnTo>
                    <a:pt x="888" y="0"/>
                  </a:lnTo>
                  <a:lnTo>
                    <a:pt x="888" y="144"/>
                  </a:lnTo>
                  <a:lnTo>
                    <a:pt x="870" y="176"/>
                  </a:lnTo>
                  <a:lnTo>
                    <a:pt x="672" y="196"/>
                  </a:lnTo>
                  <a:lnTo>
                    <a:pt x="648" y="208"/>
                  </a:lnTo>
                  <a:lnTo>
                    <a:pt x="636" y="232"/>
                  </a:lnTo>
                  <a:lnTo>
                    <a:pt x="636" y="364"/>
                  </a:lnTo>
                  <a:lnTo>
                    <a:pt x="680" y="392"/>
                  </a:lnTo>
                  <a:lnTo>
                    <a:pt x="920" y="420"/>
                  </a:lnTo>
                  <a:lnTo>
                    <a:pt x="920" y="520"/>
                  </a:lnTo>
                  <a:lnTo>
                    <a:pt x="0" y="520"/>
                  </a:lnTo>
                  <a:lnTo>
                    <a:pt x="0" y="428"/>
                  </a:lnTo>
                  <a:lnTo>
                    <a:pt x="12" y="404"/>
                  </a:lnTo>
                  <a:lnTo>
                    <a:pt x="268" y="384"/>
                  </a:lnTo>
                  <a:lnTo>
                    <a:pt x="288" y="368"/>
                  </a:lnTo>
                  <a:lnTo>
                    <a:pt x="288" y="216"/>
                  </a:lnTo>
                  <a:lnTo>
                    <a:pt x="280" y="188"/>
                  </a:lnTo>
                  <a:lnTo>
                    <a:pt x="43" y="158"/>
                  </a:lnTo>
                </a:path>
              </a:pathLst>
            </a:custGeom>
            <a:pattFill prst="ltDnDiag">
              <a:fgClr>
                <a:srgbClr val="FF0000"/>
              </a:fgClr>
              <a:bgClr>
                <a:srgbClr val="17078B"/>
              </a:bgClr>
            </a:patt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4" name="任意多边形 9258"/>
            <p:cNvSpPr/>
            <p:nvPr/>
          </p:nvSpPr>
          <p:spPr>
            <a:xfrm>
              <a:off x="107" y="1688"/>
              <a:ext cx="921" cy="276"/>
            </a:xfrm>
            <a:custGeom>
              <a:avLst/>
              <a:gdLst/>
              <a:ahLst/>
              <a:cxnLst/>
              <a:pathLst>
                <a:path w="925" h="276">
                  <a:moveTo>
                    <a:pt x="0" y="276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925" y="36"/>
                  </a:lnTo>
                  <a:lnTo>
                    <a:pt x="925" y="16"/>
                  </a:lnTo>
                  <a:lnTo>
                    <a:pt x="924" y="27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35" name="直接连接符 9259"/>
            <p:cNvSpPr/>
            <p:nvPr/>
          </p:nvSpPr>
          <p:spPr>
            <a:xfrm>
              <a:off x="151" y="129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36" name="直接连接符 9260"/>
            <p:cNvSpPr/>
            <p:nvPr/>
          </p:nvSpPr>
          <p:spPr>
            <a:xfrm>
              <a:off x="995" y="13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8237" name="组合 9261"/>
            <p:cNvGrpSpPr/>
            <p:nvPr/>
          </p:nvGrpSpPr>
          <p:grpSpPr>
            <a:xfrm>
              <a:off x="151" y="1120"/>
              <a:ext cx="200" cy="116"/>
              <a:chOff x="0" y="0"/>
              <a:chExt cx="200" cy="116"/>
            </a:xfrm>
          </p:grpSpPr>
          <p:sp>
            <p:nvSpPr>
              <p:cNvPr id="8238" name="任意多边形 9262"/>
              <p:cNvSpPr/>
              <p:nvPr/>
            </p:nvSpPr>
            <p:spPr>
              <a:xfrm>
                <a:off x="0" y="4"/>
                <a:ext cx="200" cy="112"/>
              </a:xfrm>
              <a:custGeom>
                <a:avLst/>
                <a:gdLst/>
                <a:ahLst/>
                <a:cxnLst/>
                <a:pathLst>
                  <a:path w="200" h="112">
                    <a:moveTo>
                      <a:pt x="200" y="52"/>
                    </a:moveTo>
                    <a:lnTo>
                      <a:pt x="168" y="0"/>
                    </a:lnTo>
                    <a:lnTo>
                      <a:pt x="0" y="0"/>
                    </a:lnTo>
                    <a:lnTo>
                      <a:pt x="0" y="112"/>
                    </a:lnTo>
                    <a:lnTo>
                      <a:pt x="176" y="112"/>
                    </a:lnTo>
                    <a:lnTo>
                      <a:pt x="200" y="52"/>
                    </a:lnTo>
                    <a:close/>
                  </a:path>
                </a:pathLst>
              </a:custGeom>
              <a:solidFill>
                <a:srgbClr val="17078B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39" name="直接连接符 9263"/>
              <p:cNvSpPr/>
              <p:nvPr/>
            </p:nvSpPr>
            <p:spPr>
              <a:xfrm flipV="1">
                <a:off x="160" y="0"/>
                <a:ext cx="0" cy="1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40" name="直接连接符 9264"/>
              <p:cNvSpPr/>
              <p:nvPr/>
            </p:nvSpPr>
            <p:spPr>
              <a:xfrm flipH="1">
                <a:off x="0" y="24"/>
                <a:ext cx="1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41" name="直接连接符 9265"/>
              <p:cNvSpPr/>
              <p:nvPr/>
            </p:nvSpPr>
            <p:spPr>
              <a:xfrm flipH="1">
                <a:off x="4" y="96"/>
                <a:ext cx="1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267" name="组合 9266"/>
          <p:cNvGrpSpPr/>
          <p:nvPr/>
        </p:nvGrpSpPr>
        <p:grpSpPr>
          <a:xfrm>
            <a:off x="4827588" y="3418205"/>
            <a:ext cx="2128837" cy="3516313"/>
            <a:chOff x="0" y="0"/>
            <a:chExt cx="1341" cy="2215"/>
          </a:xfrm>
        </p:grpSpPr>
        <p:sp>
          <p:nvSpPr>
            <p:cNvPr id="8243" name="圆角矩形标注 9267"/>
            <p:cNvSpPr/>
            <p:nvPr/>
          </p:nvSpPr>
          <p:spPr>
            <a:xfrm>
              <a:off x="0" y="202"/>
              <a:ext cx="864" cy="355"/>
            </a:xfrm>
            <a:prstGeom prst="wedgeRoundRectCallout">
              <a:avLst>
                <a:gd name="adj1" fmla="val 104514"/>
                <a:gd name="adj2" fmla="val 168028"/>
                <a:gd name="adj3" fmla="val 16667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中间平面</a:t>
              </a:r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44" name="直接连接符 9268"/>
            <p:cNvSpPr/>
            <p:nvPr/>
          </p:nvSpPr>
          <p:spPr>
            <a:xfrm flipH="1">
              <a:off x="1340" y="0"/>
              <a:ext cx="1" cy="2215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70" name="文本框 9269"/>
          <p:cNvSpPr txBox="1"/>
          <p:nvPr/>
        </p:nvSpPr>
        <p:spPr>
          <a:xfrm>
            <a:off x="327025" y="1109345"/>
            <a:ext cx="367665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1. 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正确啮合条件</a:t>
            </a:r>
            <a:endParaRPr lang="zh-CN" altLang="en-US" b="1" i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271" name="文本框 9270"/>
          <p:cNvSpPr txBox="1"/>
          <p:nvPr/>
        </p:nvSpPr>
        <p:spPr>
          <a:xfrm>
            <a:off x="666750" y="2014220"/>
            <a:ext cx="6754813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正确啮合条件是中间平面内参数分别相等：</a:t>
            </a:r>
            <a:endParaRPr lang="zh-CN" altLang="en-US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9272" name="文本框 9271"/>
          <p:cNvSpPr txBox="1"/>
          <p:nvPr/>
        </p:nvSpPr>
        <p:spPr>
          <a:xfrm>
            <a:off x="1028700" y="2471420"/>
            <a:ext cx="526097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t2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=m</a:t>
            </a:r>
            <a:r>
              <a:rPr lang="en-US" altLang="zh-CN" sz="2800" b="1" i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=m</a:t>
            </a:r>
            <a:r>
              <a:rPr lang="en-US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Times New Roman" panose="02020603050405020304" pitchFamily="2" charset="0"/>
                <a:ea typeface="隶书" pitchFamily="1" charset="-122"/>
              </a:rPr>
              <a:t>α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t2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 =</a:t>
            </a:r>
            <a:r>
              <a:rPr lang="en-US" altLang="zh-CN" sz="2800" b="1">
                <a:latin typeface="Times New Roman" panose="02020603050405020304" pitchFamily="2" charset="0"/>
                <a:ea typeface="隶书" pitchFamily="1" charset="-122"/>
              </a:rPr>
              <a:t>α</a:t>
            </a:r>
            <a:r>
              <a:rPr lang="en-US" altLang="zh-CN" sz="2800" b="1" i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zh-CN" sz="2800" b="1">
                <a:latin typeface="Times New Roman" panose="02020603050405020304" pitchFamily="2" charset="0"/>
                <a:ea typeface="隶书" pitchFamily="1" charset="-122"/>
              </a:rPr>
              <a:t>α</a:t>
            </a:r>
            <a:endParaRPr lang="en-US" altLang="zh-CN" sz="1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73" name="文本框 9272"/>
          <p:cNvSpPr txBox="1"/>
          <p:nvPr/>
        </p:nvSpPr>
        <p:spPr>
          <a:xfrm>
            <a:off x="681038" y="1549400"/>
            <a:ext cx="7496175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在中间平面内，蜗轮蜗杆相当于齿轮齿条啮合。</a:t>
            </a:r>
            <a:endParaRPr lang="zh-CN" altLang="en-US" b="1">
              <a:latin typeface="宋体" panose="02010600030101010101" pitchFamily="2" charset="-122"/>
              <a:ea typeface="华文中宋" pitchFamily="2" charset="-122"/>
            </a:endParaRPr>
          </a:p>
        </p:txBody>
      </p:sp>
      <p:sp>
        <p:nvSpPr>
          <p:cNvPr id="9275" name="文本框 9274"/>
          <p:cNvSpPr txBox="1"/>
          <p:nvPr/>
        </p:nvSpPr>
        <p:spPr>
          <a:xfrm>
            <a:off x="400050" y="840105"/>
            <a:ext cx="5387975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一、圆柱蜗杆传动的主要参数</a:t>
            </a:r>
            <a:endParaRPr lang="zh-CN" altLang="en-US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grpSp>
        <p:nvGrpSpPr>
          <p:cNvPr id="9276" name="组合 9275"/>
          <p:cNvGrpSpPr/>
          <p:nvPr/>
        </p:nvGrpSpPr>
        <p:grpSpPr>
          <a:xfrm>
            <a:off x="2947988" y="2881630"/>
            <a:ext cx="746125" cy="1108075"/>
            <a:chOff x="0" y="0"/>
            <a:chExt cx="470" cy="698"/>
          </a:xfrm>
        </p:grpSpPr>
        <p:sp>
          <p:nvSpPr>
            <p:cNvPr id="8252" name="矩形 9276"/>
            <p:cNvSpPr/>
            <p:nvPr/>
          </p:nvSpPr>
          <p:spPr>
            <a:xfrm>
              <a:off x="17" y="0"/>
              <a:ext cx="4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800" b="1">
                  <a:latin typeface="Times New Roman" panose="02020603050405020304" pitchFamily="2" charset="0"/>
                  <a:ea typeface="隶书" pitchFamily="1" charset="-122"/>
                </a:rPr>
                <a:t>2α</a:t>
              </a:r>
              <a:endParaRPr lang="en-US" altLang="zh-CN" sz="2800" b="1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8253" name="直接连接符 9277"/>
            <p:cNvSpPr/>
            <p:nvPr/>
          </p:nvSpPr>
          <p:spPr>
            <a:xfrm flipH="1" flipV="1">
              <a:off x="0" y="233"/>
              <a:ext cx="162" cy="465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54" name="直接连接符 9278"/>
            <p:cNvSpPr/>
            <p:nvPr/>
          </p:nvSpPr>
          <p:spPr>
            <a:xfrm flipV="1">
              <a:off x="249" y="245"/>
              <a:ext cx="168" cy="438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55" name="任意多边形 9279"/>
            <p:cNvSpPr/>
            <p:nvPr/>
          </p:nvSpPr>
          <p:spPr>
            <a:xfrm>
              <a:off x="30" y="269"/>
              <a:ext cx="357" cy="51"/>
            </a:xfrm>
            <a:custGeom>
              <a:avLst/>
              <a:gdLst/>
              <a:ahLst/>
              <a:cxnLst/>
              <a:pathLst>
                <a:path w="357" h="36">
                  <a:moveTo>
                    <a:pt x="0" y="33"/>
                  </a:moveTo>
                  <a:cubicBezTo>
                    <a:pt x="16" y="27"/>
                    <a:pt x="32" y="22"/>
                    <a:pt x="51" y="18"/>
                  </a:cubicBezTo>
                  <a:cubicBezTo>
                    <a:pt x="70" y="14"/>
                    <a:pt x="94" y="9"/>
                    <a:pt x="117" y="6"/>
                  </a:cubicBezTo>
                  <a:cubicBezTo>
                    <a:pt x="140" y="3"/>
                    <a:pt x="168" y="0"/>
                    <a:pt x="189" y="0"/>
                  </a:cubicBezTo>
                  <a:cubicBezTo>
                    <a:pt x="210" y="0"/>
                    <a:pt x="226" y="4"/>
                    <a:pt x="243" y="6"/>
                  </a:cubicBezTo>
                  <a:cubicBezTo>
                    <a:pt x="260" y="8"/>
                    <a:pt x="272" y="10"/>
                    <a:pt x="291" y="15"/>
                  </a:cubicBezTo>
                  <a:cubicBezTo>
                    <a:pt x="310" y="20"/>
                    <a:pt x="333" y="28"/>
                    <a:pt x="357" y="36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281" name="组合 9280"/>
          <p:cNvGrpSpPr/>
          <p:nvPr/>
        </p:nvGrpSpPr>
        <p:grpSpPr>
          <a:xfrm>
            <a:off x="1100138" y="4326255"/>
            <a:ext cx="4652962" cy="2540000"/>
            <a:chOff x="0" y="0"/>
            <a:chExt cx="2931" cy="1600"/>
          </a:xfrm>
        </p:grpSpPr>
        <p:grpSp>
          <p:nvGrpSpPr>
            <p:cNvPr id="8257" name="组合 9281"/>
            <p:cNvGrpSpPr/>
            <p:nvPr/>
          </p:nvGrpSpPr>
          <p:grpSpPr>
            <a:xfrm>
              <a:off x="127" y="0"/>
              <a:ext cx="2620" cy="1600"/>
              <a:chOff x="0" y="0"/>
              <a:chExt cx="2620" cy="1600"/>
            </a:xfrm>
          </p:grpSpPr>
          <p:grpSp>
            <p:nvGrpSpPr>
              <p:cNvPr id="8258" name="组合 9282"/>
              <p:cNvGrpSpPr/>
              <p:nvPr/>
            </p:nvGrpSpPr>
            <p:grpSpPr>
              <a:xfrm>
                <a:off x="0" y="282"/>
                <a:ext cx="2620" cy="1275"/>
                <a:chOff x="0" y="0"/>
                <a:chExt cx="2620" cy="1275"/>
              </a:xfrm>
            </p:grpSpPr>
            <p:grpSp>
              <p:nvGrpSpPr>
                <p:cNvPr id="8259" name="组合 9283"/>
                <p:cNvGrpSpPr/>
                <p:nvPr/>
              </p:nvGrpSpPr>
              <p:grpSpPr>
                <a:xfrm>
                  <a:off x="672" y="0"/>
                  <a:ext cx="1430" cy="608"/>
                  <a:chOff x="0" y="0"/>
                  <a:chExt cx="1430" cy="608"/>
                </a:xfrm>
              </p:grpSpPr>
              <p:sp>
                <p:nvSpPr>
                  <p:cNvPr id="8260" name="任意多边形 9284"/>
                  <p:cNvSpPr/>
                  <p:nvPr/>
                </p:nvSpPr>
                <p:spPr>
                  <a:xfrm>
                    <a:off x="16" y="0"/>
                    <a:ext cx="1414" cy="388"/>
                  </a:xfrm>
                  <a:custGeom>
                    <a:avLst/>
                    <a:gdLst/>
                    <a:ahLst/>
                    <a:cxnLst/>
                    <a:pathLst>
                      <a:path w="1414" h="388">
                        <a:moveTo>
                          <a:pt x="0" y="152"/>
                        </a:moveTo>
                        <a:lnTo>
                          <a:pt x="52" y="126"/>
                        </a:lnTo>
                        <a:lnTo>
                          <a:pt x="74" y="136"/>
                        </a:lnTo>
                        <a:lnTo>
                          <a:pt x="96" y="152"/>
                        </a:lnTo>
                        <a:lnTo>
                          <a:pt x="120" y="172"/>
                        </a:lnTo>
                        <a:lnTo>
                          <a:pt x="144" y="194"/>
                        </a:lnTo>
                        <a:lnTo>
                          <a:pt x="164" y="216"/>
                        </a:lnTo>
                        <a:lnTo>
                          <a:pt x="182" y="244"/>
                        </a:lnTo>
                        <a:lnTo>
                          <a:pt x="202" y="276"/>
                        </a:lnTo>
                        <a:lnTo>
                          <a:pt x="212" y="298"/>
                        </a:lnTo>
                        <a:lnTo>
                          <a:pt x="222" y="310"/>
                        </a:lnTo>
                        <a:lnTo>
                          <a:pt x="234" y="316"/>
                        </a:lnTo>
                        <a:lnTo>
                          <a:pt x="250" y="316"/>
                        </a:lnTo>
                        <a:lnTo>
                          <a:pt x="300" y="296"/>
                        </a:lnTo>
                        <a:lnTo>
                          <a:pt x="312" y="280"/>
                        </a:lnTo>
                        <a:lnTo>
                          <a:pt x="310" y="260"/>
                        </a:lnTo>
                        <a:lnTo>
                          <a:pt x="304" y="226"/>
                        </a:lnTo>
                        <a:lnTo>
                          <a:pt x="300" y="186"/>
                        </a:lnTo>
                        <a:lnTo>
                          <a:pt x="304" y="142"/>
                        </a:lnTo>
                        <a:lnTo>
                          <a:pt x="312" y="96"/>
                        </a:lnTo>
                        <a:lnTo>
                          <a:pt x="322" y="64"/>
                        </a:lnTo>
                        <a:lnTo>
                          <a:pt x="334" y="28"/>
                        </a:lnTo>
                        <a:lnTo>
                          <a:pt x="388" y="16"/>
                        </a:lnTo>
                        <a:lnTo>
                          <a:pt x="402" y="26"/>
                        </a:lnTo>
                        <a:lnTo>
                          <a:pt x="424" y="54"/>
                        </a:lnTo>
                        <a:lnTo>
                          <a:pt x="444" y="80"/>
                        </a:lnTo>
                        <a:lnTo>
                          <a:pt x="464" y="116"/>
                        </a:lnTo>
                        <a:lnTo>
                          <a:pt x="478" y="150"/>
                        </a:lnTo>
                        <a:lnTo>
                          <a:pt x="488" y="180"/>
                        </a:lnTo>
                        <a:lnTo>
                          <a:pt x="494" y="204"/>
                        </a:lnTo>
                        <a:lnTo>
                          <a:pt x="494" y="226"/>
                        </a:lnTo>
                        <a:lnTo>
                          <a:pt x="502" y="242"/>
                        </a:lnTo>
                        <a:lnTo>
                          <a:pt x="516" y="252"/>
                        </a:lnTo>
                        <a:lnTo>
                          <a:pt x="570" y="252"/>
                        </a:lnTo>
                        <a:lnTo>
                          <a:pt x="580" y="244"/>
                        </a:lnTo>
                        <a:lnTo>
                          <a:pt x="590" y="234"/>
                        </a:lnTo>
                        <a:lnTo>
                          <a:pt x="594" y="216"/>
                        </a:lnTo>
                        <a:lnTo>
                          <a:pt x="596" y="192"/>
                        </a:lnTo>
                        <a:lnTo>
                          <a:pt x="602" y="154"/>
                        </a:lnTo>
                        <a:lnTo>
                          <a:pt x="614" y="120"/>
                        </a:lnTo>
                        <a:lnTo>
                          <a:pt x="638" y="72"/>
                        </a:lnTo>
                        <a:lnTo>
                          <a:pt x="652" y="46"/>
                        </a:lnTo>
                        <a:lnTo>
                          <a:pt x="672" y="14"/>
                        </a:lnTo>
                        <a:lnTo>
                          <a:pt x="684" y="0"/>
                        </a:lnTo>
                        <a:lnTo>
                          <a:pt x="736" y="2"/>
                        </a:lnTo>
                        <a:lnTo>
                          <a:pt x="750" y="22"/>
                        </a:lnTo>
                        <a:lnTo>
                          <a:pt x="758" y="44"/>
                        </a:lnTo>
                        <a:lnTo>
                          <a:pt x="768" y="70"/>
                        </a:lnTo>
                        <a:lnTo>
                          <a:pt x="776" y="104"/>
                        </a:lnTo>
                        <a:lnTo>
                          <a:pt x="782" y="134"/>
                        </a:lnTo>
                        <a:lnTo>
                          <a:pt x="786" y="184"/>
                        </a:lnTo>
                        <a:lnTo>
                          <a:pt x="786" y="226"/>
                        </a:lnTo>
                        <a:lnTo>
                          <a:pt x="786" y="252"/>
                        </a:lnTo>
                        <a:lnTo>
                          <a:pt x="792" y="264"/>
                        </a:lnTo>
                        <a:lnTo>
                          <a:pt x="810" y="268"/>
                        </a:lnTo>
                        <a:lnTo>
                          <a:pt x="866" y="280"/>
                        </a:lnTo>
                        <a:lnTo>
                          <a:pt x="878" y="276"/>
                        </a:lnTo>
                        <a:lnTo>
                          <a:pt x="888" y="266"/>
                        </a:lnTo>
                        <a:lnTo>
                          <a:pt x="894" y="256"/>
                        </a:lnTo>
                        <a:lnTo>
                          <a:pt x="902" y="230"/>
                        </a:lnTo>
                        <a:lnTo>
                          <a:pt x="914" y="208"/>
                        </a:lnTo>
                        <a:lnTo>
                          <a:pt x="940" y="168"/>
                        </a:lnTo>
                        <a:lnTo>
                          <a:pt x="968" y="136"/>
                        </a:lnTo>
                        <a:lnTo>
                          <a:pt x="1010" y="96"/>
                        </a:lnTo>
                        <a:lnTo>
                          <a:pt x="1053" y="64"/>
                        </a:lnTo>
                        <a:lnTo>
                          <a:pt x="1095" y="79"/>
                        </a:lnTo>
                        <a:lnTo>
                          <a:pt x="1094" y="126"/>
                        </a:lnTo>
                        <a:lnTo>
                          <a:pt x="1098" y="180"/>
                        </a:lnTo>
                        <a:lnTo>
                          <a:pt x="1090" y="250"/>
                        </a:lnTo>
                        <a:lnTo>
                          <a:pt x="1078" y="294"/>
                        </a:lnTo>
                        <a:lnTo>
                          <a:pt x="1068" y="326"/>
                        </a:lnTo>
                        <a:lnTo>
                          <a:pt x="1068" y="342"/>
                        </a:lnTo>
                        <a:lnTo>
                          <a:pt x="1074" y="358"/>
                        </a:lnTo>
                        <a:lnTo>
                          <a:pt x="1120" y="382"/>
                        </a:lnTo>
                        <a:lnTo>
                          <a:pt x="1136" y="388"/>
                        </a:lnTo>
                        <a:lnTo>
                          <a:pt x="1150" y="382"/>
                        </a:lnTo>
                        <a:lnTo>
                          <a:pt x="1164" y="370"/>
                        </a:lnTo>
                        <a:lnTo>
                          <a:pt x="1186" y="346"/>
                        </a:lnTo>
                        <a:lnTo>
                          <a:pt x="1204" y="328"/>
                        </a:lnTo>
                        <a:lnTo>
                          <a:pt x="1236" y="300"/>
                        </a:lnTo>
                        <a:lnTo>
                          <a:pt x="1268" y="280"/>
                        </a:lnTo>
                        <a:lnTo>
                          <a:pt x="1292" y="266"/>
                        </a:lnTo>
                        <a:lnTo>
                          <a:pt x="1338" y="244"/>
                        </a:lnTo>
                        <a:lnTo>
                          <a:pt x="1383" y="231"/>
                        </a:lnTo>
                        <a:lnTo>
                          <a:pt x="1414" y="261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8261" name="任意多边形 9285"/>
                  <p:cNvSpPr/>
                  <p:nvPr/>
                </p:nvSpPr>
                <p:spPr>
                  <a:xfrm>
                    <a:off x="0" y="154"/>
                    <a:ext cx="1428" cy="454"/>
                  </a:xfrm>
                  <a:custGeom>
                    <a:avLst/>
                    <a:gdLst/>
                    <a:ahLst/>
                    <a:cxnLst/>
                    <a:pathLst>
                      <a:path w="1428" h="454">
                        <a:moveTo>
                          <a:pt x="0" y="0"/>
                        </a:moveTo>
                        <a:cubicBezTo>
                          <a:pt x="9" y="11"/>
                          <a:pt x="37" y="44"/>
                          <a:pt x="56" y="66"/>
                        </a:cubicBezTo>
                        <a:cubicBezTo>
                          <a:pt x="75" y="88"/>
                          <a:pt x="89" y="109"/>
                          <a:pt x="112" y="134"/>
                        </a:cubicBezTo>
                        <a:cubicBezTo>
                          <a:pt x="135" y="159"/>
                          <a:pt x="167" y="191"/>
                          <a:pt x="196" y="214"/>
                        </a:cubicBezTo>
                        <a:cubicBezTo>
                          <a:pt x="225" y="237"/>
                          <a:pt x="252" y="247"/>
                          <a:pt x="288" y="270"/>
                        </a:cubicBezTo>
                        <a:cubicBezTo>
                          <a:pt x="324" y="293"/>
                          <a:pt x="363" y="324"/>
                          <a:pt x="414" y="350"/>
                        </a:cubicBezTo>
                        <a:cubicBezTo>
                          <a:pt x="465" y="376"/>
                          <a:pt x="529" y="409"/>
                          <a:pt x="596" y="426"/>
                        </a:cubicBezTo>
                        <a:cubicBezTo>
                          <a:pt x="663" y="443"/>
                          <a:pt x="734" y="447"/>
                          <a:pt x="816" y="450"/>
                        </a:cubicBezTo>
                        <a:cubicBezTo>
                          <a:pt x="898" y="453"/>
                          <a:pt x="1020" y="454"/>
                          <a:pt x="1086" y="446"/>
                        </a:cubicBezTo>
                        <a:cubicBezTo>
                          <a:pt x="1152" y="438"/>
                          <a:pt x="1170" y="424"/>
                          <a:pt x="1210" y="400"/>
                        </a:cubicBezTo>
                        <a:cubicBezTo>
                          <a:pt x="1250" y="376"/>
                          <a:pt x="1296" y="335"/>
                          <a:pt x="1326" y="302"/>
                        </a:cubicBezTo>
                        <a:cubicBezTo>
                          <a:pt x="1356" y="269"/>
                          <a:pt x="1378" y="230"/>
                          <a:pt x="1392" y="204"/>
                        </a:cubicBezTo>
                        <a:cubicBezTo>
                          <a:pt x="1406" y="178"/>
                          <a:pt x="1402" y="159"/>
                          <a:pt x="1408" y="144"/>
                        </a:cubicBezTo>
                        <a:cubicBezTo>
                          <a:pt x="1414" y="129"/>
                          <a:pt x="1424" y="119"/>
                          <a:pt x="1428" y="11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8262" name="直接连接符 9286"/>
                  <p:cNvSpPr/>
                  <p:nvPr/>
                </p:nvSpPr>
                <p:spPr>
                  <a:xfrm>
                    <a:off x="1328" y="258"/>
                    <a:ext cx="78" cy="78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63" name="直接连接符 9287"/>
                  <p:cNvSpPr/>
                  <p:nvPr/>
                </p:nvSpPr>
                <p:spPr>
                  <a:xfrm>
                    <a:off x="1270" y="294"/>
                    <a:ext cx="88" cy="100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64" name="直接连接符 9288"/>
                  <p:cNvSpPr/>
                  <p:nvPr/>
                </p:nvSpPr>
                <p:spPr>
                  <a:xfrm>
                    <a:off x="1210" y="344"/>
                    <a:ext cx="108" cy="116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65" name="直接连接符 9289"/>
                  <p:cNvSpPr/>
                  <p:nvPr/>
                </p:nvSpPr>
                <p:spPr>
                  <a:xfrm>
                    <a:off x="1150" y="394"/>
                    <a:ext cx="118" cy="122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66" name="直接连接符 9290"/>
                  <p:cNvSpPr/>
                  <p:nvPr/>
                </p:nvSpPr>
                <p:spPr>
                  <a:xfrm>
                    <a:off x="1060" y="70"/>
                    <a:ext cx="48" cy="58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67" name="直接连接符 9291"/>
                  <p:cNvSpPr/>
                  <p:nvPr/>
                </p:nvSpPr>
                <p:spPr>
                  <a:xfrm>
                    <a:off x="998" y="124"/>
                    <a:ext cx="108" cy="118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68" name="直接连接符 9292"/>
                  <p:cNvSpPr/>
                  <p:nvPr/>
                </p:nvSpPr>
                <p:spPr>
                  <a:xfrm>
                    <a:off x="946" y="186"/>
                    <a:ext cx="140" cy="136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69" name="直接连接符 9293"/>
                  <p:cNvSpPr/>
                  <p:nvPr/>
                </p:nvSpPr>
                <p:spPr>
                  <a:xfrm>
                    <a:off x="908" y="258"/>
                    <a:ext cx="294" cy="306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70" name="直接连接符 9294"/>
                  <p:cNvSpPr/>
                  <p:nvPr/>
                </p:nvSpPr>
                <p:spPr>
                  <a:xfrm>
                    <a:off x="684" y="20"/>
                    <a:ext cx="110" cy="112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71" name="直接连接符 9295"/>
                  <p:cNvSpPr/>
                  <p:nvPr/>
                </p:nvSpPr>
                <p:spPr>
                  <a:xfrm>
                    <a:off x="642" y="92"/>
                    <a:ext cx="482" cy="500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72" name="直接连接符 9296"/>
                  <p:cNvSpPr/>
                  <p:nvPr/>
                </p:nvSpPr>
                <p:spPr>
                  <a:xfrm>
                    <a:off x="612" y="182"/>
                    <a:ext cx="332" cy="332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73" name="直接连接符 9297"/>
                  <p:cNvSpPr/>
                  <p:nvPr/>
                </p:nvSpPr>
                <p:spPr>
                  <a:xfrm>
                    <a:off x="572" y="256"/>
                    <a:ext cx="206" cy="216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74" name="直接连接符 9298"/>
                  <p:cNvSpPr/>
                  <p:nvPr/>
                </p:nvSpPr>
                <p:spPr>
                  <a:xfrm>
                    <a:off x="350" y="34"/>
                    <a:ext cx="154" cy="154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75" name="直接连接符 9299"/>
                  <p:cNvSpPr/>
                  <p:nvPr/>
                </p:nvSpPr>
                <p:spPr>
                  <a:xfrm>
                    <a:off x="326" y="128"/>
                    <a:ext cx="314" cy="326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76" name="直接连接符 9300"/>
                  <p:cNvSpPr/>
                  <p:nvPr/>
                </p:nvSpPr>
                <p:spPr>
                  <a:xfrm>
                    <a:off x="332" y="274"/>
                    <a:ext cx="188" cy="196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77" name="直接连接符 9301"/>
                  <p:cNvSpPr/>
                  <p:nvPr/>
                </p:nvSpPr>
                <p:spPr>
                  <a:xfrm>
                    <a:off x="64" y="130"/>
                    <a:ext cx="344" cy="366"/>
                  </a:xfrm>
                  <a:prstGeom prst="line">
                    <a:avLst/>
                  </a:prstGeom>
                  <a:ln w="12700" cap="flat" cmpd="sng">
                    <a:solidFill>
                      <a:srgbClr val="66FF3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8278" name="任意多边形 9302"/>
                <p:cNvSpPr/>
                <p:nvPr/>
              </p:nvSpPr>
              <p:spPr>
                <a:xfrm>
                  <a:off x="133" y="103"/>
                  <a:ext cx="2352" cy="1168"/>
                </a:xfrm>
                <a:custGeom>
                  <a:avLst/>
                  <a:gdLst/>
                  <a:ahLst/>
                  <a:cxnLst>
                    <a:cxn ang="180">
                      <a:pos x="0" y="21289"/>
                    </a:cxn>
                    <a:cxn ang="0">
                      <a:pos x="43198" y="21600"/>
                    </a:cxn>
                    <a:cxn ang="90">
                      <a:pos x="21598" y="21600"/>
                    </a:cxn>
                  </a:cxnLst>
                  <a:pathLst>
                    <a:path w="43198" h="21600" fill="none">
                      <a:moveTo>
                        <a:pt x="0" y="21289"/>
                      </a:moveTo>
                      <a:cubicBezTo>
                        <a:pt x="167" y="9502"/>
                        <a:pt x="9773" y="0"/>
                        <a:pt x="21598" y="0"/>
                      </a:cubicBezTo>
                      <a:cubicBezTo>
                        <a:pt x="33527" y="0"/>
                        <a:pt x="43198" y="9671"/>
                        <a:pt x="43198" y="21600"/>
                      </a:cubicBezTo>
                    </a:path>
                    <a:path w="43198" h="21600" stroke="0">
                      <a:moveTo>
                        <a:pt x="43198" y="21600"/>
                      </a:moveTo>
                      <a:cubicBezTo>
                        <a:pt x="39418" y="19627"/>
                        <a:pt x="37090" y="16934"/>
                        <a:pt x="37090" y="13966"/>
                      </a:cubicBezTo>
                      <a:cubicBezTo>
                        <a:pt x="37090" y="7916"/>
                        <a:pt x="46760" y="3011"/>
                        <a:pt x="58689" y="3011"/>
                      </a:cubicBezTo>
                      <a:cubicBezTo>
                        <a:pt x="70618" y="3011"/>
                        <a:pt x="80288" y="7916"/>
                        <a:pt x="80288" y="13966"/>
                      </a:cubicBezTo>
                      <a:cubicBezTo>
                        <a:pt x="80288" y="18782"/>
                        <a:pt x="74160" y="22873"/>
                        <a:pt x="65647" y="24340"/>
                      </a:cubicBezTo>
                      <a:lnTo>
                        <a:pt x="0" y="21289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66FF33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79" name="任意多边形 9303"/>
                <p:cNvSpPr/>
                <p:nvPr/>
              </p:nvSpPr>
              <p:spPr>
                <a:xfrm>
                  <a:off x="1300" y="250"/>
                  <a:ext cx="1320" cy="1025"/>
                </a:xfrm>
                <a:custGeom>
                  <a:avLst/>
                  <a:gdLst/>
                  <a:ahLst/>
                  <a:cxnLst>
                    <a:cxn ang="270">
                      <a:pos x="13002" y="0"/>
                    </a:cxn>
                    <a:cxn ang="0">
                      <a:pos x="21600" y="17248"/>
                    </a:cxn>
                    <a:cxn ang="180">
                      <a:pos x="0" y="17248"/>
                    </a:cxn>
                  </a:cxnLst>
                  <a:pathLst>
                    <a:path w="21600" h="17248" fill="none">
                      <a:moveTo>
                        <a:pt x="13002" y="0"/>
                      </a:moveTo>
                      <a:cubicBezTo>
                        <a:pt x="18225" y="3942"/>
                        <a:pt x="21600" y="10201"/>
                        <a:pt x="21600" y="17248"/>
                      </a:cubicBezTo>
                    </a:path>
                    <a:path w="21600" h="17248" stroke="0">
                      <a:moveTo>
                        <a:pt x="21600" y="17248"/>
                      </a:moveTo>
                      <a:cubicBezTo>
                        <a:pt x="21582" y="16540"/>
                        <a:pt x="21573" y="15818"/>
                        <a:pt x="21573" y="15086"/>
                      </a:cubicBezTo>
                      <a:cubicBezTo>
                        <a:pt x="21573" y="4358"/>
                        <a:pt x="23498" y="-4338"/>
                        <a:pt x="25872" y="-4338"/>
                      </a:cubicBezTo>
                      <a:cubicBezTo>
                        <a:pt x="28246" y="-4338"/>
                        <a:pt x="30171" y="4358"/>
                        <a:pt x="30171" y="15086"/>
                      </a:cubicBezTo>
                      <a:cubicBezTo>
                        <a:pt x="30171" y="15972"/>
                        <a:pt x="30158" y="16844"/>
                        <a:pt x="30133" y="17692"/>
                      </a:cubicBezTo>
                      <a:lnTo>
                        <a:pt x="13002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80" name="任意多边形 9304"/>
                <p:cNvSpPr/>
                <p:nvPr/>
              </p:nvSpPr>
              <p:spPr>
                <a:xfrm flipH="1">
                  <a:off x="0" y="141"/>
                  <a:ext cx="1316" cy="1133"/>
                </a:xfrm>
                <a:custGeom>
                  <a:avLst/>
                  <a:gdLst/>
                  <a:ahLst/>
                  <a:cxnLst>
                    <a:cxn ang="270">
                      <a:pos x="10160" y="0"/>
                    </a:cxn>
                    <a:cxn ang="0">
                      <a:pos x="21600" y="19061"/>
                    </a:cxn>
                    <a:cxn ang="180">
                      <a:pos x="0" y="19061"/>
                    </a:cxn>
                  </a:cxnLst>
                  <a:pathLst>
                    <a:path w="21600" h="19061" fill="none">
                      <a:moveTo>
                        <a:pt x="10160" y="0"/>
                      </a:moveTo>
                      <a:cubicBezTo>
                        <a:pt x="16970" y="3633"/>
                        <a:pt x="21600" y="10807"/>
                        <a:pt x="21600" y="19061"/>
                      </a:cubicBezTo>
                    </a:path>
                    <a:path w="21600" h="19061" stroke="0">
                      <a:moveTo>
                        <a:pt x="21600" y="19061"/>
                      </a:moveTo>
                      <a:cubicBezTo>
                        <a:pt x="21593" y="18642"/>
                        <a:pt x="21589" y="18220"/>
                        <a:pt x="21589" y="17794"/>
                      </a:cubicBezTo>
                      <a:cubicBezTo>
                        <a:pt x="21589" y="6566"/>
                        <a:pt x="24150" y="-2536"/>
                        <a:pt x="27309" y="-2536"/>
                      </a:cubicBezTo>
                      <a:cubicBezTo>
                        <a:pt x="30468" y="-2536"/>
                        <a:pt x="33029" y="6566"/>
                        <a:pt x="33029" y="17794"/>
                      </a:cubicBezTo>
                      <a:cubicBezTo>
                        <a:pt x="33029" y="18970"/>
                        <a:pt x="33001" y="20122"/>
                        <a:pt x="32947" y="21237"/>
                      </a:cubicBezTo>
                      <a:lnTo>
                        <a:pt x="10160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66FF3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8281" name="组合 9305"/>
              <p:cNvGrpSpPr/>
              <p:nvPr/>
            </p:nvGrpSpPr>
            <p:grpSpPr>
              <a:xfrm>
                <a:off x="492" y="0"/>
                <a:ext cx="1626" cy="1600"/>
                <a:chOff x="0" y="0"/>
                <a:chExt cx="1626" cy="1600"/>
              </a:xfrm>
            </p:grpSpPr>
            <p:grpSp>
              <p:nvGrpSpPr>
                <p:cNvPr id="8282" name="组合 9306"/>
                <p:cNvGrpSpPr/>
                <p:nvPr/>
              </p:nvGrpSpPr>
              <p:grpSpPr>
                <a:xfrm>
                  <a:off x="648" y="750"/>
                  <a:ext cx="528" cy="138"/>
                  <a:chOff x="0" y="0"/>
                  <a:chExt cx="528" cy="138"/>
                </a:xfrm>
              </p:grpSpPr>
              <p:sp>
                <p:nvSpPr>
                  <p:cNvPr id="8283" name="直接连接符 9307"/>
                  <p:cNvSpPr/>
                  <p:nvPr/>
                </p:nvSpPr>
                <p:spPr>
                  <a:xfrm flipV="1">
                    <a:off x="0" y="4"/>
                    <a:ext cx="58" cy="60"/>
                  </a:xfrm>
                  <a:prstGeom prst="line">
                    <a:avLst/>
                  </a:prstGeom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84" name="直接连接符 9308"/>
                  <p:cNvSpPr/>
                  <p:nvPr/>
                </p:nvSpPr>
                <p:spPr>
                  <a:xfrm flipV="1">
                    <a:off x="64" y="0"/>
                    <a:ext cx="88" cy="90"/>
                  </a:xfrm>
                  <a:prstGeom prst="line">
                    <a:avLst/>
                  </a:prstGeom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85" name="直接连接符 9309"/>
                  <p:cNvSpPr/>
                  <p:nvPr/>
                </p:nvSpPr>
                <p:spPr>
                  <a:xfrm flipV="1">
                    <a:off x="134" y="4"/>
                    <a:ext cx="110" cy="104"/>
                  </a:xfrm>
                  <a:prstGeom prst="line">
                    <a:avLst/>
                  </a:prstGeom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86" name="直接连接符 9310"/>
                  <p:cNvSpPr/>
                  <p:nvPr/>
                </p:nvSpPr>
                <p:spPr>
                  <a:xfrm flipV="1">
                    <a:off x="216" y="18"/>
                    <a:ext cx="108" cy="110"/>
                  </a:xfrm>
                  <a:prstGeom prst="line">
                    <a:avLst/>
                  </a:prstGeom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87" name="直接连接符 9311"/>
                  <p:cNvSpPr/>
                  <p:nvPr/>
                </p:nvSpPr>
                <p:spPr>
                  <a:xfrm flipV="1">
                    <a:off x="300" y="34"/>
                    <a:ext cx="96" cy="98"/>
                  </a:xfrm>
                  <a:prstGeom prst="line">
                    <a:avLst/>
                  </a:prstGeom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88" name="直接连接符 9312"/>
                  <p:cNvSpPr/>
                  <p:nvPr/>
                </p:nvSpPr>
                <p:spPr>
                  <a:xfrm flipV="1">
                    <a:off x="394" y="58"/>
                    <a:ext cx="74" cy="76"/>
                  </a:xfrm>
                  <a:prstGeom prst="line">
                    <a:avLst/>
                  </a:prstGeom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89" name="直接连接符 9313"/>
                  <p:cNvSpPr/>
                  <p:nvPr/>
                </p:nvSpPr>
                <p:spPr>
                  <a:xfrm flipV="1">
                    <a:off x="486" y="92"/>
                    <a:ext cx="42" cy="46"/>
                  </a:xfrm>
                  <a:prstGeom prst="line">
                    <a:avLst/>
                  </a:prstGeom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8290" name="任意多边形 9314"/>
                <p:cNvSpPr/>
                <p:nvPr/>
              </p:nvSpPr>
              <p:spPr>
                <a:xfrm>
                  <a:off x="563" y="1261"/>
                  <a:ext cx="504" cy="297"/>
                </a:xfrm>
                <a:custGeom>
                  <a:avLst/>
                  <a:gdLst/>
                  <a:ahLst/>
                  <a:cxnLst/>
                  <a:pathLst>
                    <a:path w="504" h="297">
                      <a:moveTo>
                        <a:pt x="0" y="291"/>
                      </a:moveTo>
                      <a:lnTo>
                        <a:pt x="6" y="252"/>
                      </a:lnTo>
                      <a:lnTo>
                        <a:pt x="12" y="216"/>
                      </a:lnTo>
                      <a:lnTo>
                        <a:pt x="33" y="168"/>
                      </a:lnTo>
                      <a:lnTo>
                        <a:pt x="75" y="114"/>
                      </a:lnTo>
                      <a:lnTo>
                        <a:pt x="102" y="87"/>
                      </a:lnTo>
                      <a:lnTo>
                        <a:pt x="153" y="60"/>
                      </a:lnTo>
                      <a:lnTo>
                        <a:pt x="177" y="51"/>
                      </a:lnTo>
                      <a:lnTo>
                        <a:pt x="180" y="0"/>
                      </a:lnTo>
                      <a:lnTo>
                        <a:pt x="318" y="0"/>
                      </a:lnTo>
                      <a:lnTo>
                        <a:pt x="318" y="51"/>
                      </a:lnTo>
                      <a:lnTo>
                        <a:pt x="342" y="63"/>
                      </a:lnTo>
                      <a:lnTo>
                        <a:pt x="384" y="84"/>
                      </a:lnTo>
                      <a:lnTo>
                        <a:pt x="429" y="120"/>
                      </a:lnTo>
                      <a:lnTo>
                        <a:pt x="453" y="147"/>
                      </a:lnTo>
                      <a:lnTo>
                        <a:pt x="486" y="207"/>
                      </a:lnTo>
                      <a:lnTo>
                        <a:pt x="495" y="249"/>
                      </a:lnTo>
                      <a:lnTo>
                        <a:pt x="504" y="297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91" name="任意多边形 9315"/>
                <p:cNvSpPr/>
                <p:nvPr/>
              </p:nvSpPr>
              <p:spPr>
                <a:xfrm>
                  <a:off x="420" y="1163"/>
                  <a:ext cx="792" cy="396"/>
                </a:xfrm>
                <a:custGeom>
                  <a:avLst/>
                  <a:gdLst/>
                  <a:ahLst/>
                  <a:cxnLst>
                    <a:cxn ang="90">
                      <a:pos x="0" y="21600"/>
                    </a:cxn>
                    <a:cxn ang="0">
                      <a:pos x="43200" y="21600"/>
                    </a:cxn>
                    <a:cxn ang="90">
                      <a:pos x="21600" y="21600"/>
                    </a:cxn>
                  </a:cxnLst>
                  <a:pathLst>
                    <a:path w="43200" h="21600" fill="none">
                      <a:moveTo>
                        <a:pt x="0" y="21600"/>
                      </a:moveTo>
                      <a:cubicBezTo>
                        <a:pt x="0" y="9671"/>
                        <a:pt x="9671" y="0"/>
                        <a:pt x="21600" y="0"/>
                      </a:cubicBezTo>
                      <a:cubicBezTo>
                        <a:pt x="33529" y="0"/>
                        <a:pt x="43200" y="9671"/>
                        <a:pt x="43200" y="21600"/>
                      </a:cubicBezTo>
                    </a:path>
                    <a:path w="43200" h="21600" stroke="0">
                      <a:moveTo>
                        <a:pt x="43200" y="21600"/>
                      </a:moveTo>
                      <a:cubicBezTo>
                        <a:pt x="39292" y="19645"/>
                        <a:pt x="36874" y="16945"/>
                        <a:pt x="36874" y="13963"/>
                      </a:cubicBezTo>
                      <a:cubicBezTo>
                        <a:pt x="36874" y="7998"/>
                        <a:pt x="46545" y="3163"/>
                        <a:pt x="58474" y="3163"/>
                      </a:cubicBezTo>
                      <a:cubicBezTo>
                        <a:pt x="70403" y="3163"/>
                        <a:pt x="80074" y="7998"/>
                        <a:pt x="80074" y="13963"/>
                      </a:cubicBezTo>
                      <a:cubicBezTo>
                        <a:pt x="80074" y="18733"/>
                        <a:pt x="73889" y="22781"/>
                        <a:pt x="65314" y="2421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92" name="任意多边形 9316"/>
                <p:cNvSpPr/>
                <p:nvPr/>
              </p:nvSpPr>
              <p:spPr>
                <a:xfrm>
                  <a:off x="177" y="917"/>
                  <a:ext cx="1266" cy="645"/>
                </a:xfrm>
                <a:custGeom>
                  <a:avLst/>
                  <a:gdLst/>
                  <a:ahLst/>
                  <a:cxnLst>
                    <a:cxn ang="180">
                      <a:pos x="0" y="21260"/>
                    </a:cxn>
                    <a:cxn ang="0">
                      <a:pos x="43197" y="21600"/>
                    </a:cxn>
                    <a:cxn ang="90">
                      <a:pos x="21597" y="21600"/>
                    </a:cxn>
                  </a:cxnLst>
                  <a:pathLst>
                    <a:path w="43197" h="21600" fill="none">
                      <a:moveTo>
                        <a:pt x="0" y="21260"/>
                      </a:moveTo>
                      <a:cubicBezTo>
                        <a:pt x="182" y="9486"/>
                        <a:pt x="9782" y="0"/>
                        <a:pt x="21597" y="0"/>
                      </a:cubicBezTo>
                      <a:cubicBezTo>
                        <a:pt x="33526" y="0"/>
                        <a:pt x="43197" y="9671"/>
                        <a:pt x="43197" y="21600"/>
                      </a:cubicBezTo>
                    </a:path>
                    <a:path w="43197" h="21600" stroke="0">
                      <a:moveTo>
                        <a:pt x="43197" y="21600"/>
                      </a:moveTo>
                      <a:cubicBezTo>
                        <a:pt x="39429" y="19625"/>
                        <a:pt x="37110" y="16933"/>
                        <a:pt x="37110" y="13966"/>
                      </a:cubicBezTo>
                      <a:cubicBezTo>
                        <a:pt x="37110" y="7907"/>
                        <a:pt x="46780" y="2996"/>
                        <a:pt x="58708" y="2996"/>
                      </a:cubicBezTo>
                      <a:cubicBezTo>
                        <a:pt x="70636" y="2996"/>
                        <a:pt x="80306" y="7907"/>
                        <a:pt x="80306" y="13966"/>
                      </a:cubicBezTo>
                      <a:cubicBezTo>
                        <a:pt x="80306" y="18787"/>
                        <a:pt x="74184" y="22881"/>
                        <a:pt x="65677" y="24352"/>
                      </a:cubicBezTo>
                      <a:lnTo>
                        <a:pt x="0" y="2126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93" name="任意多边形 9317"/>
                <p:cNvSpPr/>
                <p:nvPr/>
              </p:nvSpPr>
              <p:spPr>
                <a:xfrm>
                  <a:off x="0" y="743"/>
                  <a:ext cx="1626" cy="816"/>
                </a:xfrm>
                <a:custGeom>
                  <a:avLst/>
                  <a:gdLst/>
                  <a:ahLst/>
                  <a:cxnLst>
                    <a:cxn ang="180">
                      <a:pos x="0" y="21162"/>
                    </a:cxn>
                    <a:cxn ang="0">
                      <a:pos x="43196" y="21600"/>
                    </a:cxn>
                    <a:cxn ang="90">
                      <a:pos x="21596" y="21600"/>
                    </a:cxn>
                  </a:cxnLst>
                  <a:pathLst>
                    <a:path w="43196" h="21600" fill="none">
                      <a:moveTo>
                        <a:pt x="0" y="21162"/>
                      </a:moveTo>
                      <a:cubicBezTo>
                        <a:pt x="235" y="9434"/>
                        <a:pt x="9814" y="0"/>
                        <a:pt x="21596" y="0"/>
                      </a:cubicBezTo>
                      <a:cubicBezTo>
                        <a:pt x="33525" y="0"/>
                        <a:pt x="43196" y="9671"/>
                        <a:pt x="43196" y="21600"/>
                      </a:cubicBezTo>
                    </a:path>
                    <a:path w="43196" h="21600" stroke="0">
                      <a:moveTo>
                        <a:pt x="43196" y="21600"/>
                      </a:moveTo>
                      <a:cubicBezTo>
                        <a:pt x="39468" y="19620"/>
                        <a:pt x="37177" y="16930"/>
                        <a:pt x="37177" y="13968"/>
                      </a:cubicBezTo>
                      <a:cubicBezTo>
                        <a:pt x="37177" y="7882"/>
                        <a:pt x="46847" y="2949"/>
                        <a:pt x="58775" y="2949"/>
                      </a:cubicBezTo>
                      <a:cubicBezTo>
                        <a:pt x="70703" y="2949"/>
                        <a:pt x="80373" y="7882"/>
                        <a:pt x="80373" y="13968"/>
                      </a:cubicBezTo>
                      <a:cubicBezTo>
                        <a:pt x="80373" y="18803"/>
                        <a:pt x="74269" y="22911"/>
                        <a:pt x="65782" y="24394"/>
                      </a:cubicBezTo>
                      <a:lnTo>
                        <a:pt x="0" y="21162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8294" name="组合 9318"/>
                <p:cNvGrpSpPr/>
                <p:nvPr/>
              </p:nvGrpSpPr>
              <p:grpSpPr>
                <a:xfrm>
                  <a:off x="29" y="1044"/>
                  <a:ext cx="201" cy="234"/>
                  <a:chOff x="0" y="0"/>
                  <a:chExt cx="201" cy="234"/>
                </a:xfrm>
              </p:grpSpPr>
              <p:sp>
                <p:nvSpPr>
                  <p:cNvPr id="8295" name="椭圆 9319"/>
                  <p:cNvSpPr/>
                  <p:nvPr/>
                </p:nvSpPr>
                <p:spPr>
                  <a:xfrm>
                    <a:off x="40" y="35"/>
                    <a:ext cx="135" cy="135"/>
                  </a:xfrm>
                  <a:prstGeom prst="ellipse">
                    <a:avLst/>
                  </a:prstGeom>
                  <a:solidFill>
                    <a:srgbClr val="17078B"/>
                  </a:solidFill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96" name="直接连接符 9320"/>
                  <p:cNvSpPr/>
                  <p:nvPr/>
                </p:nvSpPr>
                <p:spPr>
                  <a:xfrm flipH="1" flipV="1">
                    <a:off x="0" y="36"/>
                    <a:ext cx="201" cy="125"/>
                  </a:xfrm>
                  <a:prstGeom prst="line">
                    <a:avLst/>
                  </a:prstGeom>
                  <a:ln w="12700" cap="flat" cmpd="sng">
                    <a:solidFill>
                      <a:schemeClr val="bg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97" name="任意多边形 9321"/>
                  <p:cNvSpPr/>
                  <p:nvPr/>
                </p:nvSpPr>
                <p:spPr>
                  <a:xfrm>
                    <a:off x="47" y="0"/>
                    <a:ext cx="139" cy="234"/>
                  </a:xfrm>
                  <a:custGeom>
                    <a:avLst/>
                    <a:gdLst/>
                    <a:ahLst/>
                    <a:cxnLst/>
                    <a:pathLst>
                      <a:path w="139" h="234">
                        <a:moveTo>
                          <a:pt x="139" y="0"/>
                        </a:moveTo>
                        <a:cubicBezTo>
                          <a:pt x="127" y="12"/>
                          <a:pt x="116" y="25"/>
                          <a:pt x="106" y="37"/>
                        </a:cubicBezTo>
                        <a:cubicBezTo>
                          <a:pt x="96" y="49"/>
                          <a:pt x="89" y="60"/>
                          <a:pt x="81" y="72"/>
                        </a:cubicBezTo>
                        <a:cubicBezTo>
                          <a:pt x="73" y="84"/>
                          <a:pt x="63" y="97"/>
                          <a:pt x="55" y="111"/>
                        </a:cubicBezTo>
                        <a:cubicBezTo>
                          <a:pt x="47" y="125"/>
                          <a:pt x="37" y="143"/>
                          <a:pt x="31" y="156"/>
                        </a:cubicBezTo>
                        <a:cubicBezTo>
                          <a:pt x="25" y="169"/>
                          <a:pt x="21" y="176"/>
                          <a:pt x="16" y="189"/>
                        </a:cubicBezTo>
                        <a:cubicBezTo>
                          <a:pt x="11" y="202"/>
                          <a:pt x="5" y="218"/>
                          <a:pt x="0" y="234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bg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8298" name="任意多边形 9322"/>
                  <p:cNvSpPr/>
                  <p:nvPr/>
                </p:nvSpPr>
                <p:spPr>
                  <a:xfrm>
                    <a:off x="58" y="56"/>
                    <a:ext cx="101" cy="97"/>
                  </a:xfrm>
                  <a:custGeom>
                    <a:avLst/>
                    <a:gdLst/>
                    <a:ahLst/>
                    <a:cxnLst>
                      <a:cxn ang="270">
                        <a:pos x="18014" y="299"/>
                      </a:cxn>
                      <a:cxn ang="90">
                        <a:pos x="0" y="21600"/>
                      </a:cxn>
                      <a:cxn ang="90">
                        <a:pos x="21600" y="21600"/>
                      </a:cxn>
                    </a:cxnLst>
                    <a:pathLst>
                      <a:path w="43200" h="43200" fill="none">
                        <a:moveTo>
                          <a:pt x="18014" y="299"/>
                        </a:moveTo>
                        <a:cubicBezTo>
                          <a:pt x="19178" y="101"/>
                          <a:pt x="20377" y="-1"/>
                          <a:pt x="21600" y="-1"/>
                        </a:cubicBezTo>
                        <a:cubicBezTo>
                          <a:pt x="33529" y="-1"/>
                          <a:pt x="43200" y="9670"/>
                          <a:pt x="43200" y="21599"/>
                        </a:cubicBezTo>
                        <a:cubicBezTo>
                          <a:pt x="43200" y="33528"/>
                          <a:pt x="33529" y="43199"/>
                          <a:pt x="21600" y="43199"/>
                        </a:cubicBezTo>
                        <a:cubicBezTo>
                          <a:pt x="9671" y="43199"/>
                          <a:pt x="0" y="33528"/>
                          <a:pt x="0" y="21599"/>
                        </a:cubicBezTo>
                      </a:path>
                      <a:path w="43200" h="43200" stroke="0">
                        <a:moveTo>
                          <a:pt x="0" y="21600"/>
                        </a:moveTo>
                        <a:cubicBezTo>
                          <a:pt x="-5" y="24508"/>
                          <a:pt x="-349" y="27279"/>
                          <a:pt x="-968" y="29802"/>
                        </a:cubicBezTo>
                        <a:lnTo>
                          <a:pt x="18014" y="299"/>
                        </a:lnTo>
                        <a:close/>
                      </a:path>
                    </a:pathLst>
                  </a:custGeom>
                  <a:noFill/>
                  <a:ln w="1270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8299" name="组合 9323"/>
                <p:cNvGrpSpPr/>
                <p:nvPr/>
              </p:nvGrpSpPr>
              <p:grpSpPr>
                <a:xfrm>
                  <a:off x="1409" y="1068"/>
                  <a:ext cx="201" cy="234"/>
                  <a:chOff x="0" y="0"/>
                  <a:chExt cx="201" cy="234"/>
                </a:xfrm>
              </p:grpSpPr>
              <p:sp>
                <p:nvSpPr>
                  <p:cNvPr id="8300" name="椭圆 9324"/>
                  <p:cNvSpPr/>
                  <p:nvPr/>
                </p:nvSpPr>
                <p:spPr>
                  <a:xfrm flipH="1">
                    <a:off x="26" y="35"/>
                    <a:ext cx="135" cy="135"/>
                  </a:xfrm>
                  <a:prstGeom prst="ellipse">
                    <a:avLst/>
                  </a:prstGeom>
                  <a:solidFill>
                    <a:srgbClr val="17078B"/>
                  </a:solidFill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301" name="直接连接符 9325"/>
                  <p:cNvSpPr/>
                  <p:nvPr/>
                </p:nvSpPr>
                <p:spPr>
                  <a:xfrm flipV="1">
                    <a:off x="0" y="36"/>
                    <a:ext cx="201" cy="125"/>
                  </a:xfrm>
                  <a:prstGeom prst="line">
                    <a:avLst/>
                  </a:prstGeom>
                  <a:ln w="12700" cap="flat" cmpd="sng">
                    <a:solidFill>
                      <a:schemeClr val="bg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302" name="任意多边形 9326"/>
                  <p:cNvSpPr/>
                  <p:nvPr/>
                </p:nvSpPr>
                <p:spPr>
                  <a:xfrm flipH="1">
                    <a:off x="15" y="0"/>
                    <a:ext cx="139" cy="234"/>
                  </a:xfrm>
                  <a:custGeom>
                    <a:avLst/>
                    <a:gdLst/>
                    <a:ahLst/>
                    <a:cxnLst/>
                    <a:pathLst>
                      <a:path w="139" h="234">
                        <a:moveTo>
                          <a:pt x="139" y="0"/>
                        </a:moveTo>
                        <a:cubicBezTo>
                          <a:pt x="127" y="12"/>
                          <a:pt x="116" y="25"/>
                          <a:pt x="106" y="37"/>
                        </a:cubicBezTo>
                        <a:cubicBezTo>
                          <a:pt x="96" y="49"/>
                          <a:pt x="89" y="60"/>
                          <a:pt x="81" y="72"/>
                        </a:cubicBezTo>
                        <a:cubicBezTo>
                          <a:pt x="73" y="84"/>
                          <a:pt x="63" y="97"/>
                          <a:pt x="55" y="111"/>
                        </a:cubicBezTo>
                        <a:cubicBezTo>
                          <a:pt x="47" y="125"/>
                          <a:pt x="37" y="143"/>
                          <a:pt x="31" y="156"/>
                        </a:cubicBezTo>
                        <a:cubicBezTo>
                          <a:pt x="25" y="169"/>
                          <a:pt x="21" y="176"/>
                          <a:pt x="16" y="189"/>
                        </a:cubicBezTo>
                        <a:cubicBezTo>
                          <a:pt x="11" y="202"/>
                          <a:pt x="5" y="218"/>
                          <a:pt x="0" y="234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bg1"/>
                    </a:solidFill>
                    <a:prstDash val="lgDashDot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8303" name="任意多边形 9327"/>
                  <p:cNvSpPr/>
                  <p:nvPr/>
                </p:nvSpPr>
                <p:spPr>
                  <a:xfrm>
                    <a:off x="42" y="54"/>
                    <a:ext cx="101" cy="97"/>
                  </a:xfrm>
                  <a:custGeom>
                    <a:avLst/>
                    <a:gdLst/>
                    <a:ahLst/>
                    <a:cxnLst>
                      <a:cxn ang="270">
                        <a:pos x="18014" y="299"/>
                      </a:cxn>
                      <a:cxn ang="90">
                        <a:pos x="0" y="21600"/>
                      </a:cxn>
                      <a:cxn ang="90">
                        <a:pos x="21600" y="21600"/>
                      </a:cxn>
                    </a:cxnLst>
                    <a:pathLst>
                      <a:path w="43200" h="43200" fill="none">
                        <a:moveTo>
                          <a:pt x="18014" y="299"/>
                        </a:moveTo>
                        <a:cubicBezTo>
                          <a:pt x="19178" y="101"/>
                          <a:pt x="20377" y="-1"/>
                          <a:pt x="21600" y="-1"/>
                        </a:cubicBezTo>
                        <a:cubicBezTo>
                          <a:pt x="33529" y="-1"/>
                          <a:pt x="43200" y="9670"/>
                          <a:pt x="43200" y="21599"/>
                        </a:cubicBezTo>
                        <a:cubicBezTo>
                          <a:pt x="43200" y="33528"/>
                          <a:pt x="33529" y="43199"/>
                          <a:pt x="21600" y="43199"/>
                        </a:cubicBezTo>
                        <a:cubicBezTo>
                          <a:pt x="9671" y="43199"/>
                          <a:pt x="0" y="33528"/>
                          <a:pt x="0" y="21599"/>
                        </a:cubicBezTo>
                      </a:path>
                      <a:path w="43200" h="43200" stroke="0">
                        <a:moveTo>
                          <a:pt x="0" y="21600"/>
                        </a:moveTo>
                        <a:cubicBezTo>
                          <a:pt x="-5" y="24508"/>
                          <a:pt x="-349" y="27279"/>
                          <a:pt x="-968" y="29802"/>
                        </a:cubicBezTo>
                        <a:lnTo>
                          <a:pt x="18014" y="299"/>
                        </a:lnTo>
                        <a:close/>
                      </a:path>
                    </a:pathLst>
                  </a:custGeom>
                  <a:noFill/>
                  <a:ln w="1270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8304" name="直接连接符 9328"/>
                <p:cNvSpPr/>
                <p:nvPr/>
              </p:nvSpPr>
              <p:spPr>
                <a:xfrm flipV="1">
                  <a:off x="812" y="0"/>
                  <a:ext cx="0" cy="1600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8305" name="直接连接符 9329"/>
            <p:cNvSpPr/>
            <p:nvPr/>
          </p:nvSpPr>
          <p:spPr>
            <a:xfrm>
              <a:off x="0" y="1552"/>
              <a:ext cx="2931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65" name="文本框 6189"/>
          <p:cNvSpPr txBox="1"/>
          <p:nvPr/>
        </p:nvSpPr>
        <p:spPr>
          <a:xfrm>
            <a:off x="1623060" y="97790"/>
            <a:ext cx="577088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蜗杆传动的主要参数和几何尺寸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0" grpId="0"/>
      <p:bldP spid="9271" grpId="0"/>
      <p:bldP spid="9272" grpId="0"/>
      <p:bldP spid="9273" grpId="0"/>
      <p:bldP spid="92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917575" y="4823460"/>
            <a:ext cx="491807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压力角标准值:   </a:t>
            </a:r>
            <a:r>
              <a:rPr lang="zh-CN" altLang="en-US" sz="2800" b="1" i="1" dirty="0">
                <a:latin typeface="Times New Roman" panose="02020603050405020304" pitchFamily="2" charset="0"/>
                <a:ea typeface="隶书" pitchFamily="1" charset="-122"/>
              </a:rPr>
              <a:t>α</a:t>
            </a:r>
            <a:r>
              <a:rPr lang="zh-CN" altLang="en-US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=20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°</a:t>
            </a:r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文本框 10242"/>
          <p:cNvSpPr txBox="1"/>
          <p:nvPr/>
        </p:nvSpPr>
        <p:spPr>
          <a:xfrm>
            <a:off x="644525" y="1421448"/>
            <a:ext cx="561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模数</a:t>
            </a:r>
            <a:r>
              <a:rPr lang="en-US" altLang="zh-CN" b="1">
                <a:latin typeface="Times New Roman" panose="02020603050405020304" pitchFamily="2" charset="0"/>
                <a:ea typeface="华文中宋" pitchFamily="2" charset="-122"/>
              </a:rPr>
              <a:t>m</a:t>
            </a: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取标准值，与齿轮模数系列不同。</a:t>
            </a:r>
            <a:endParaRPr lang="zh-CN" altLang="en-US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0244" name="文本框 10243"/>
          <p:cNvSpPr txBox="1"/>
          <p:nvPr/>
        </p:nvSpPr>
        <p:spPr>
          <a:xfrm>
            <a:off x="898525" y="5929948"/>
            <a:ext cx="4627563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分度传动，推荐用 </a:t>
            </a:r>
            <a:r>
              <a:rPr lang="en-US" altLang="zh-CN" sz="2800" b="1" i="1">
                <a:latin typeface="Times New Roman" panose="02020603050405020304" pitchFamily="2" charset="0"/>
                <a:ea typeface="隶书" pitchFamily="1" charset="-122"/>
              </a:rPr>
              <a:t>α</a:t>
            </a:r>
            <a:r>
              <a:rPr lang="en-US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=15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°</a:t>
            </a:r>
            <a:endParaRPr lang="en-US" altLang="zh-CN" sz="28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5" name="文本框 10244"/>
          <p:cNvSpPr txBox="1"/>
          <p:nvPr/>
        </p:nvSpPr>
        <p:spPr>
          <a:xfrm>
            <a:off x="919163" y="5371148"/>
            <a:ext cx="448627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动力传动，推荐：</a:t>
            </a:r>
            <a:r>
              <a:rPr lang="en-US" altLang="zh-CN" sz="2800" b="1" i="1">
                <a:latin typeface="Times New Roman" panose="02020603050405020304" pitchFamily="2" charset="0"/>
                <a:ea typeface="隶书" pitchFamily="1" charset="-122"/>
              </a:rPr>
              <a:t>α</a:t>
            </a:r>
            <a:r>
              <a:rPr lang="en-US" altLang="zh-CN" sz="2800" b="1" i="1">
                <a:latin typeface="Times New Roman" panose="02020603050405020304" pitchFamily="2" charset="0"/>
                <a:ea typeface="宋体" panose="02010600030101010101" pitchFamily="2" charset="-122"/>
              </a:rPr>
              <a:t>=25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°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246" name="组合 10245"/>
          <p:cNvGrpSpPr/>
          <p:nvPr/>
        </p:nvGrpSpPr>
        <p:grpSpPr>
          <a:xfrm>
            <a:off x="365125" y="1940560"/>
            <a:ext cx="8580438" cy="2744788"/>
            <a:chOff x="0" y="0"/>
            <a:chExt cx="5405" cy="1537"/>
          </a:xfrm>
        </p:grpSpPr>
        <p:grpSp>
          <p:nvGrpSpPr>
            <p:cNvPr id="9222" name="组合 10246"/>
            <p:cNvGrpSpPr/>
            <p:nvPr/>
          </p:nvGrpSpPr>
          <p:grpSpPr>
            <a:xfrm>
              <a:off x="0" y="375"/>
              <a:ext cx="5405" cy="1162"/>
              <a:chOff x="0" y="0"/>
              <a:chExt cx="5405" cy="1162"/>
            </a:xfrm>
          </p:grpSpPr>
          <p:sp>
            <p:nvSpPr>
              <p:cNvPr id="9223" name="矩形 10247"/>
              <p:cNvSpPr/>
              <p:nvPr/>
            </p:nvSpPr>
            <p:spPr>
              <a:xfrm>
                <a:off x="0" y="0"/>
                <a:ext cx="5405" cy="1162"/>
              </a:xfrm>
              <a:prstGeom prst="rect">
                <a:avLst/>
              </a:prstGeom>
              <a:noFill/>
              <a:ln w="19050" cap="flat" cmpd="sng">
                <a:solidFill>
                  <a:srgbClr val="FF505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4" name="直接连接符 10248"/>
              <p:cNvSpPr/>
              <p:nvPr/>
            </p:nvSpPr>
            <p:spPr>
              <a:xfrm>
                <a:off x="0" y="585"/>
                <a:ext cx="5405" cy="0"/>
              </a:xfrm>
              <a:prstGeom prst="line">
                <a:avLst/>
              </a:prstGeom>
              <a:ln w="19050" cap="flat" cmpd="sng">
                <a:solidFill>
                  <a:srgbClr val="FF5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5" name="直接连接符 10249"/>
              <p:cNvSpPr/>
              <p:nvPr/>
            </p:nvSpPr>
            <p:spPr>
              <a:xfrm flipV="1">
                <a:off x="1066" y="0"/>
                <a:ext cx="0" cy="1161"/>
              </a:xfrm>
              <a:prstGeom prst="line">
                <a:avLst/>
              </a:prstGeom>
              <a:ln w="19050" cap="flat" cmpd="sng">
                <a:solidFill>
                  <a:srgbClr val="FF5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226" name="文本框 10250"/>
            <p:cNvSpPr txBox="1"/>
            <p:nvPr/>
          </p:nvSpPr>
          <p:spPr>
            <a:xfrm>
              <a:off x="77" y="509"/>
              <a:ext cx="951" cy="2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第一系列</a:t>
              </a:r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7" name="文本框 10251"/>
            <p:cNvSpPr txBox="1"/>
            <p:nvPr/>
          </p:nvSpPr>
          <p:spPr>
            <a:xfrm>
              <a:off x="1143" y="442"/>
              <a:ext cx="4089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1,  1.25, 1.6,  2,  2.5 ,  3.15,  4, 5, 6.3  8 10,  12.5, 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16,  20,  25,  31.5,  40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8" name="文本框 10252"/>
            <p:cNvSpPr txBox="1"/>
            <p:nvPr/>
          </p:nvSpPr>
          <p:spPr>
            <a:xfrm>
              <a:off x="97" y="1081"/>
              <a:ext cx="951" cy="2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anose="02010600030101010101" pitchFamily="2" charset="-122"/>
                </a:rPr>
                <a:t>第二系列</a:t>
              </a:r>
              <a:endParaRPr lang="zh-CN" altLang="en-US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29" name="文本框 10253"/>
            <p:cNvSpPr txBox="1"/>
            <p:nvPr/>
          </p:nvSpPr>
          <p:spPr>
            <a:xfrm>
              <a:off x="1154" y="1086"/>
              <a:ext cx="3245" cy="2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2" charset="0"/>
                  <a:ea typeface="宋体" panose="02010600030101010101" pitchFamily="2" charset="-122"/>
                </a:rPr>
                <a:t>1.5,   3,  3.5,  4.5,  5.5  6,  7,  12,  14</a:t>
              </a:r>
              <a:endParaRPr lang="en-US" altLang="zh-CN" b="1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230" name="矩形 10254"/>
            <p:cNvSpPr/>
            <p:nvPr/>
          </p:nvSpPr>
          <p:spPr>
            <a:xfrm>
              <a:off x="1162" y="0"/>
              <a:ext cx="267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蜗杆模数</a:t>
              </a:r>
              <a:r>
                <a:rPr lang="en-US" altLang="zh-CN" sz="2800" b="1">
                  <a:latin typeface="Times New Roman" panose="02020603050405020304" pitchFamily="2" charset="0"/>
                  <a:ea typeface="宋体" panose="02010600030101010101" pitchFamily="2" charset="-122"/>
                </a:rPr>
                <a:t>m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值 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GB10088-88</a:t>
              </a:r>
              <a:endParaRPr lang="en-US" altLang="zh-CN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256" name="文本框 10255"/>
          <p:cNvSpPr txBox="1"/>
          <p:nvPr/>
        </p:nvSpPr>
        <p:spPr>
          <a:xfrm>
            <a:off x="193675" y="884873"/>
            <a:ext cx="367665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2. 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模数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m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和压力角</a:t>
            </a:r>
            <a:r>
              <a:rPr lang="en-US" altLang="zh-CN" b="1" i="1">
                <a:latin typeface="华文中宋" pitchFamily="2" charset="-122"/>
                <a:ea typeface="华文中宋" pitchFamily="2" charset="-122"/>
              </a:rPr>
              <a:t>α </a:t>
            </a:r>
            <a:endParaRPr lang="en-US" altLang="zh-CN" b="1" i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1623060" y="97790"/>
            <a:ext cx="577088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蜗杆传动的主要参数和几何尺寸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  <p:bldP spid="10244" grpId="0"/>
      <p:bldP spid="10245" grpId="0"/>
      <p:bldP spid="102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1265"/>
          <p:cNvGrpSpPr/>
          <p:nvPr/>
        </p:nvGrpSpPr>
        <p:grpSpPr>
          <a:xfrm>
            <a:off x="890588" y="3157855"/>
            <a:ext cx="6691312" cy="3228975"/>
            <a:chOff x="0" y="0"/>
            <a:chExt cx="4215" cy="2034"/>
          </a:xfrm>
        </p:grpSpPr>
        <p:grpSp>
          <p:nvGrpSpPr>
            <p:cNvPr id="10242" name="组合 11266"/>
            <p:cNvGrpSpPr/>
            <p:nvPr/>
          </p:nvGrpSpPr>
          <p:grpSpPr>
            <a:xfrm>
              <a:off x="3168" y="42"/>
              <a:ext cx="1047" cy="1964"/>
              <a:chOff x="0" y="0"/>
              <a:chExt cx="1047" cy="1964"/>
            </a:xfrm>
          </p:grpSpPr>
          <p:grpSp>
            <p:nvGrpSpPr>
              <p:cNvPr id="10243" name="组合 11267"/>
              <p:cNvGrpSpPr/>
              <p:nvPr/>
            </p:nvGrpSpPr>
            <p:grpSpPr>
              <a:xfrm>
                <a:off x="0" y="0"/>
                <a:ext cx="1047" cy="930"/>
                <a:chOff x="0" y="0"/>
                <a:chExt cx="1047" cy="930"/>
              </a:xfrm>
            </p:grpSpPr>
            <p:sp>
              <p:nvSpPr>
                <p:cNvPr id="10244" name="椭圆 11268"/>
                <p:cNvSpPr/>
                <p:nvPr/>
              </p:nvSpPr>
              <p:spPr>
                <a:xfrm>
                  <a:off x="54" y="0"/>
                  <a:ext cx="945" cy="93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5" name="椭圆 11269"/>
                <p:cNvSpPr/>
                <p:nvPr/>
              </p:nvSpPr>
              <p:spPr>
                <a:xfrm>
                  <a:off x="279" y="216"/>
                  <a:ext cx="492" cy="492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椭圆 11270"/>
                <p:cNvSpPr/>
                <p:nvPr/>
              </p:nvSpPr>
              <p:spPr>
                <a:xfrm>
                  <a:off x="165" y="108"/>
                  <a:ext cx="720" cy="708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bg1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7" name="直接连接符 11271"/>
                <p:cNvSpPr/>
                <p:nvPr/>
              </p:nvSpPr>
              <p:spPr>
                <a:xfrm>
                  <a:off x="0" y="465"/>
                  <a:ext cx="1047" cy="0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直接连接符 11272"/>
                <p:cNvSpPr/>
                <p:nvPr/>
              </p:nvSpPr>
              <p:spPr>
                <a:xfrm flipV="1">
                  <a:off x="282" y="222"/>
                  <a:ext cx="201" cy="186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直接连接符 11273"/>
                <p:cNvSpPr/>
                <p:nvPr/>
              </p:nvSpPr>
              <p:spPr>
                <a:xfrm flipV="1">
                  <a:off x="288" y="228"/>
                  <a:ext cx="300" cy="291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0" name="直接连接符 11274"/>
                <p:cNvSpPr/>
                <p:nvPr/>
              </p:nvSpPr>
              <p:spPr>
                <a:xfrm flipV="1">
                  <a:off x="318" y="261"/>
                  <a:ext cx="333" cy="324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直接连接符 11275"/>
                <p:cNvSpPr/>
                <p:nvPr/>
              </p:nvSpPr>
              <p:spPr>
                <a:xfrm flipV="1">
                  <a:off x="360" y="309"/>
                  <a:ext cx="342" cy="333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直接连接符 11276"/>
                <p:cNvSpPr/>
                <p:nvPr/>
              </p:nvSpPr>
              <p:spPr>
                <a:xfrm flipV="1">
                  <a:off x="420" y="357"/>
                  <a:ext cx="327" cy="324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直接连接符 11277"/>
                <p:cNvSpPr/>
                <p:nvPr/>
              </p:nvSpPr>
              <p:spPr>
                <a:xfrm flipV="1">
                  <a:off x="504" y="447"/>
                  <a:ext cx="258" cy="255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4" name="直接连接符 11278"/>
                <p:cNvSpPr/>
                <p:nvPr/>
              </p:nvSpPr>
              <p:spPr>
                <a:xfrm flipV="1">
                  <a:off x="594" y="552"/>
                  <a:ext cx="156" cy="147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255" name="任意多边形 11279"/>
              <p:cNvSpPr/>
              <p:nvPr/>
            </p:nvSpPr>
            <p:spPr>
              <a:xfrm>
                <a:off x="91" y="696"/>
                <a:ext cx="852" cy="488"/>
              </a:xfrm>
              <a:custGeom>
                <a:avLst/>
                <a:gdLst/>
                <a:ahLst/>
                <a:cxnLst/>
                <a:pathLst>
                  <a:path w="852" h="488">
                    <a:moveTo>
                      <a:pt x="0" y="488"/>
                    </a:moveTo>
                    <a:lnTo>
                      <a:pt x="1" y="29"/>
                    </a:lnTo>
                    <a:lnTo>
                      <a:pt x="7" y="0"/>
                    </a:lnTo>
                    <a:lnTo>
                      <a:pt x="24" y="60"/>
                    </a:lnTo>
                    <a:lnTo>
                      <a:pt x="56" y="100"/>
                    </a:lnTo>
                    <a:lnTo>
                      <a:pt x="96" y="140"/>
                    </a:lnTo>
                    <a:lnTo>
                      <a:pt x="136" y="168"/>
                    </a:lnTo>
                    <a:lnTo>
                      <a:pt x="168" y="188"/>
                    </a:lnTo>
                    <a:lnTo>
                      <a:pt x="208" y="212"/>
                    </a:lnTo>
                    <a:lnTo>
                      <a:pt x="256" y="236"/>
                    </a:lnTo>
                    <a:lnTo>
                      <a:pt x="312" y="252"/>
                    </a:lnTo>
                    <a:lnTo>
                      <a:pt x="388" y="264"/>
                    </a:lnTo>
                    <a:lnTo>
                      <a:pt x="448" y="264"/>
                    </a:lnTo>
                    <a:lnTo>
                      <a:pt x="516" y="260"/>
                    </a:lnTo>
                    <a:lnTo>
                      <a:pt x="596" y="240"/>
                    </a:lnTo>
                    <a:lnTo>
                      <a:pt x="668" y="212"/>
                    </a:lnTo>
                    <a:lnTo>
                      <a:pt x="720" y="180"/>
                    </a:lnTo>
                    <a:lnTo>
                      <a:pt x="776" y="132"/>
                    </a:lnTo>
                    <a:lnTo>
                      <a:pt x="816" y="92"/>
                    </a:lnTo>
                    <a:lnTo>
                      <a:pt x="852" y="48"/>
                    </a:lnTo>
                    <a:lnTo>
                      <a:pt x="840" y="24"/>
                    </a:lnTo>
                    <a:lnTo>
                      <a:pt x="848" y="48"/>
                    </a:lnTo>
                    <a:lnTo>
                      <a:pt x="848" y="480"/>
                    </a:lnTo>
                    <a:lnTo>
                      <a:pt x="0" y="488"/>
                    </a:lnTo>
                    <a:close/>
                  </a:path>
                </a:pathLst>
              </a:custGeom>
              <a:pattFill prst="ltUpDiag">
                <a:fgClr>
                  <a:srgbClr val="66FF33"/>
                </a:fgClr>
                <a:bgClr>
                  <a:srgbClr val="17078B"/>
                </a:bgClr>
              </a:pattFill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56" name="任意多边形 11280"/>
              <p:cNvSpPr/>
              <p:nvPr/>
            </p:nvSpPr>
            <p:spPr>
              <a:xfrm>
                <a:off x="47" y="1180"/>
                <a:ext cx="920" cy="520"/>
              </a:xfrm>
              <a:custGeom>
                <a:avLst/>
                <a:gdLst/>
                <a:ahLst/>
                <a:cxnLst/>
                <a:pathLst>
                  <a:path w="920" h="520">
                    <a:moveTo>
                      <a:pt x="44" y="140"/>
                    </a:moveTo>
                    <a:lnTo>
                      <a:pt x="44" y="0"/>
                    </a:lnTo>
                    <a:lnTo>
                      <a:pt x="888" y="0"/>
                    </a:lnTo>
                    <a:lnTo>
                      <a:pt x="888" y="144"/>
                    </a:lnTo>
                    <a:lnTo>
                      <a:pt x="870" y="176"/>
                    </a:lnTo>
                    <a:lnTo>
                      <a:pt x="672" y="196"/>
                    </a:lnTo>
                    <a:lnTo>
                      <a:pt x="648" y="208"/>
                    </a:lnTo>
                    <a:lnTo>
                      <a:pt x="636" y="232"/>
                    </a:lnTo>
                    <a:lnTo>
                      <a:pt x="636" y="364"/>
                    </a:lnTo>
                    <a:lnTo>
                      <a:pt x="680" y="392"/>
                    </a:lnTo>
                    <a:lnTo>
                      <a:pt x="920" y="420"/>
                    </a:lnTo>
                    <a:lnTo>
                      <a:pt x="920" y="520"/>
                    </a:lnTo>
                    <a:lnTo>
                      <a:pt x="0" y="520"/>
                    </a:lnTo>
                    <a:lnTo>
                      <a:pt x="0" y="428"/>
                    </a:lnTo>
                    <a:lnTo>
                      <a:pt x="12" y="404"/>
                    </a:lnTo>
                    <a:lnTo>
                      <a:pt x="268" y="384"/>
                    </a:lnTo>
                    <a:lnTo>
                      <a:pt x="288" y="368"/>
                    </a:lnTo>
                    <a:lnTo>
                      <a:pt x="288" y="216"/>
                    </a:lnTo>
                    <a:lnTo>
                      <a:pt x="280" y="188"/>
                    </a:lnTo>
                    <a:lnTo>
                      <a:pt x="43" y="158"/>
                    </a:lnTo>
                  </a:path>
                </a:pathLst>
              </a:custGeom>
              <a:pattFill prst="ltDnDiag">
                <a:fgClr>
                  <a:srgbClr val="FF0000"/>
                </a:fgClr>
                <a:bgClr>
                  <a:srgbClr val="17078B"/>
                </a:bgClr>
              </a:patt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57" name="任意多边形 11281"/>
              <p:cNvSpPr/>
              <p:nvPr/>
            </p:nvSpPr>
            <p:spPr>
              <a:xfrm>
                <a:off x="47" y="1688"/>
                <a:ext cx="921" cy="276"/>
              </a:xfrm>
              <a:custGeom>
                <a:avLst/>
                <a:gdLst/>
                <a:ahLst/>
                <a:cxnLst/>
                <a:pathLst>
                  <a:path w="925" h="276">
                    <a:moveTo>
                      <a:pt x="0" y="276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25" y="36"/>
                    </a:lnTo>
                    <a:lnTo>
                      <a:pt x="925" y="16"/>
                    </a:lnTo>
                    <a:lnTo>
                      <a:pt x="924" y="27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58" name="直接连接符 11282"/>
              <p:cNvSpPr/>
              <p:nvPr/>
            </p:nvSpPr>
            <p:spPr>
              <a:xfrm>
                <a:off x="91" y="1296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9" name="直接连接符 11283"/>
              <p:cNvSpPr/>
              <p:nvPr/>
            </p:nvSpPr>
            <p:spPr>
              <a:xfrm>
                <a:off x="935" y="1308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260" name="组合 11284"/>
              <p:cNvGrpSpPr/>
              <p:nvPr/>
            </p:nvGrpSpPr>
            <p:grpSpPr>
              <a:xfrm>
                <a:off x="91" y="1120"/>
                <a:ext cx="200" cy="116"/>
                <a:chOff x="0" y="0"/>
                <a:chExt cx="200" cy="116"/>
              </a:xfrm>
            </p:grpSpPr>
            <p:sp>
              <p:nvSpPr>
                <p:cNvPr id="10261" name="任意多边形 11285"/>
                <p:cNvSpPr/>
                <p:nvPr/>
              </p:nvSpPr>
              <p:spPr>
                <a:xfrm>
                  <a:off x="0" y="4"/>
                  <a:ext cx="200" cy="112"/>
                </a:xfrm>
                <a:custGeom>
                  <a:avLst/>
                  <a:gdLst/>
                  <a:ahLst/>
                  <a:cxnLst/>
                  <a:pathLst>
                    <a:path w="200" h="112">
                      <a:moveTo>
                        <a:pt x="200" y="52"/>
                      </a:moveTo>
                      <a:lnTo>
                        <a:pt x="168" y="0"/>
                      </a:lnTo>
                      <a:lnTo>
                        <a:pt x="0" y="0"/>
                      </a:lnTo>
                      <a:lnTo>
                        <a:pt x="0" y="112"/>
                      </a:lnTo>
                      <a:lnTo>
                        <a:pt x="176" y="112"/>
                      </a:lnTo>
                      <a:lnTo>
                        <a:pt x="200" y="52"/>
                      </a:lnTo>
                      <a:close/>
                    </a:path>
                  </a:pathLst>
                </a:custGeom>
                <a:solidFill>
                  <a:srgbClr val="17078B"/>
                </a:solidFill>
                <a:ln w="28575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262" name="直接连接符 11286"/>
                <p:cNvSpPr/>
                <p:nvPr/>
              </p:nvSpPr>
              <p:spPr>
                <a:xfrm flipV="1">
                  <a:off x="160" y="0"/>
                  <a:ext cx="0" cy="1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直接连接符 11287"/>
                <p:cNvSpPr/>
                <p:nvPr/>
              </p:nvSpPr>
              <p:spPr>
                <a:xfrm flipH="1">
                  <a:off x="0" y="24"/>
                  <a:ext cx="152" cy="0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直接连接符 11288"/>
                <p:cNvSpPr/>
                <p:nvPr/>
              </p:nvSpPr>
              <p:spPr>
                <a:xfrm flipH="1">
                  <a:off x="4" y="96"/>
                  <a:ext cx="152" cy="0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0265" name="组合 11289"/>
            <p:cNvGrpSpPr/>
            <p:nvPr/>
          </p:nvGrpSpPr>
          <p:grpSpPr>
            <a:xfrm>
              <a:off x="0" y="0"/>
              <a:ext cx="4179" cy="2034"/>
              <a:chOff x="0" y="0"/>
              <a:chExt cx="4179" cy="2034"/>
            </a:xfrm>
          </p:grpSpPr>
          <p:grpSp>
            <p:nvGrpSpPr>
              <p:cNvPr id="10266" name="组合 11290"/>
              <p:cNvGrpSpPr/>
              <p:nvPr/>
            </p:nvGrpSpPr>
            <p:grpSpPr>
              <a:xfrm>
                <a:off x="567" y="0"/>
                <a:ext cx="1740" cy="944"/>
                <a:chOff x="0" y="0"/>
                <a:chExt cx="1740" cy="944"/>
              </a:xfrm>
            </p:grpSpPr>
            <p:grpSp>
              <p:nvGrpSpPr>
                <p:cNvPr id="10267" name="组合 11291"/>
                <p:cNvGrpSpPr/>
                <p:nvPr/>
              </p:nvGrpSpPr>
              <p:grpSpPr>
                <a:xfrm rot="-81735">
                  <a:off x="164" y="544"/>
                  <a:ext cx="1437" cy="400"/>
                  <a:chOff x="0" y="0"/>
                  <a:chExt cx="1437" cy="400"/>
                </a:xfrm>
              </p:grpSpPr>
              <p:sp>
                <p:nvSpPr>
                  <p:cNvPr id="10268" name="任意多边形 11292"/>
                  <p:cNvSpPr/>
                  <p:nvPr/>
                </p:nvSpPr>
                <p:spPr>
                  <a:xfrm>
                    <a:off x="6" y="151"/>
                    <a:ext cx="1430" cy="249"/>
                  </a:xfrm>
                  <a:custGeom>
                    <a:avLst/>
                    <a:gdLst/>
                    <a:ahLst/>
                    <a:cxnLst/>
                    <a:pathLst>
                      <a:path w="1430" h="249">
                        <a:moveTo>
                          <a:pt x="0" y="7"/>
                        </a:moveTo>
                        <a:lnTo>
                          <a:pt x="166" y="6"/>
                        </a:lnTo>
                        <a:lnTo>
                          <a:pt x="252" y="224"/>
                        </a:lnTo>
                        <a:lnTo>
                          <a:pt x="335" y="224"/>
                        </a:lnTo>
                        <a:lnTo>
                          <a:pt x="418" y="3"/>
                        </a:lnTo>
                        <a:lnTo>
                          <a:pt x="492" y="3"/>
                        </a:lnTo>
                        <a:lnTo>
                          <a:pt x="582" y="233"/>
                        </a:lnTo>
                        <a:lnTo>
                          <a:pt x="654" y="233"/>
                        </a:lnTo>
                        <a:lnTo>
                          <a:pt x="738" y="0"/>
                        </a:lnTo>
                        <a:lnTo>
                          <a:pt x="818" y="0"/>
                        </a:lnTo>
                        <a:lnTo>
                          <a:pt x="908" y="246"/>
                        </a:lnTo>
                        <a:lnTo>
                          <a:pt x="974" y="247"/>
                        </a:lnTo>
                        <a:lnTo>
                          <a:pt x="1074" y="13"/>
                        </a:lnTo>
                        <a:lnTo>
                          <a:pt x="1145" y="13"/>
                        </a:lnTo>
                        <a:lnTo>
                          <a:pt x="1228" y="249"/>
                        </a:lnTo>
                        <a:lnTo>
                          <a:pt x="1311" y="249"/>
                        </a:lnTo>
                        <a:lnTo>
                          <a:pt x="1401" y="22"/>
                        </a:lnTo>
                        <a:lnTo>
                          <a:pt x="1430" y="19"/>
                        </a:lnTo>
                      </a:path>
                    </a:pathLst>
                  </a:custGeom>
                  <a:pattFill prst="ltDnDiag">
                    <a:fgClr>
                      <a:schemeClr val="bg1"/>
                    </a:fgClr>
                    <a:bgClr>
                      <a:srgbClr val="17078B"/>
                    </a:bgClr>
                  </a:pattFill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269" name="任意多边形 11293"/>
                  <p:cNvSpPr/>
                  <p:nvPr/>
                </p:nvSpPr>
                <p:spPr>
                  <a:xfrm>
                    <a:off x="0" y="0"/>
                    <a:ext cx="1437" cy="390"/>
                  </a:xfrm>
                  <a:custGeom>
                    <a:avLst/>
                    <a:gdLst/>
                    <a:ahLst/>
                    <a:cxnLst/>
                    <a:pathLst>
                      <a:path w="1437" h="390">
                        <a:moveTo>
                          <a:pt x="0" y="147"/>
                        </a:moveTo>
                        <a:lnTo>
                          <a:pt x="0" y="57"/>
                        </a:lnTo>
                        <a:lnTo>
                          <a:pt x="108" y="24"/>
                        </a:lnTo>
                        <a:lnTo>
                          <a:pt x="219" y="3"/>
                        </a:lnTo>
                        <a:lnTo>
                          <a:pt x="318" y="18"/>
                        </a:lnTo>
                        <a:lnTo>
                          <a:pt x="393" y="3"/>
                        </a:lnTo>
                        <a:lnTo>
                          <a:pt x="507" y="21"/>
                        </a:lnTo>
                        <a:lnTo>
                          <a:pt x="594" y="12"/>
                        </a:lnTo>
                        <a:lnTo>
                          <a:pt x="654" y="0"/>
                        </a:lnTo>
                        <a:lnTo>
                          <a:pt x="690" y="15"/>
                        </a:lnTo>
                        <a:lnTo>
                          <a:pt x="789" y="21"/>
                        </a:lnTo>
                        <a:lnTo>
                          <a:pt x="861" y="27"/>
                        </a:lnTo>
                        <a:lnTo>
                          <a:pt x="1041" y="27"/>
                        </a:lnTo>
                        <a:lnTo>
                          <a:pt x="1185" y="27"/>
                        </a:lnTo>
                        <a:lnTo>
                          <a:pt x="1281" y="63"/>
                        </a:lnTo>
                        <a:lnTo>
                          <a:pt x="1380" y="75"/>
                        </a:lnTo>
                        <a:lnTo>
                          <a:pt x="1437" y="93"/>
                        </a:lnTo>
                        <a:lnTo>
                          <a:pt x="1437" y="162"/>
                        </a:lnTo>
                        <a:lnTo>
                          <a:pt x="1403" y="161"/>
                        </a:lnTo>
                        <a:lnTo>
                          <a:pt x="1311" y="390"/>
                        </a:lnTo>
                        <a:lnTo>
                          <a:pt x="1241" y="390"/>
                        </a:lnTo>
                        <a:lnTo>
                          <a:pt x="1158" y="153"/>
                        </a:lnTo>
                        <a:lnTo>
                          <a:pt x="1076" y="152"/>
                        </a:lnTo>
                        <a:lnTo>
                          <a:pt x="974" y="386"/>
                        </a:lnTo>
                        <a:lnTo>
                          <a:pt x="918" y="386"/>
                        </a:lnTo>
                        <a:lnTo>
                          <a:pt x="830" y="141"/>
                        </a:lnTo>
                        <a:lnTo>
                          <a:pt x="740" y="141"/>
                        </a:lnTo>
                        <a:lnTo>
                          <a:pt x="654" y="372"/>
                        </a:lnTo>
                        <a:lnTo>
                          <a:pt x="594" y="372"/>
                        </a:lnTo>
                        <a:lnTo>
                          <a:pt x="504" y="146"/>
                        </a:lnTo>
                        <a:lnTo>
                          <a:pt x="419" y="146"/>
                        </a:lnTo>
                        <a:lnTo>
                          <a:pt x="338" y="368"/>
                        </a:lnTo>
                        <a:lnTo>
                          <a:pt x="266" y="368"/>
                        </a:lnTo>
                        <a:lnTo>
                          <a:pt x="179" y="147"/>
                        </a:lnTo>
                        <a:lnTo>
                          <a:pt x="0" y="147"/>
                        </a:lnTo>
                        <a:close/>
                      </a:path>
                    </a:pathLst>
                  </a:custGeom>
                  <a:pattFill prst="ltDnDiag">
                    <a:fgClr>
                      <a:schemeClr val="bg1"/>
                    </a:fgClr>
                    <a:bgClr>
                      <a:srgbClr val="17078B"/>
                    </a:bgClr>
                  </a:pattFill>
                  <a:ln w="31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10270" name="直接连接符 11294"/>
                <p:cNvSpPr/>
                <p:nvPr/>
              </p:nvSpPr>
              <p:spPr>
                <a:xfrm>
                  <a:off x="0" y="470"/>
                  <a:ext cx="1740" cy="0"/>
                </a:xfrm>
                <a:prstGeom prst="line">
                  <a:avLst/>
                </a:prstGeom>
                <a:ln w="12700" cap="flat" cmpd="sng">
                  <a:solidFill>
                    <a:schemeClr val="bg1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0271" name="组合 11295"/>
                <p:cNvGrpSpPr/>
                <p:nvPr/>
              </p:nvGrpSpPr>
              <p:grpSpPr>
                <a:xfrm>
                  <a:off x="110" y="0"/>
                  <a:ext cx="1486" cy="714"/>
                  <a:chOff x="0" y="0"/>
                  <a:chExt cx="1486" cy="714"/>
                </a:xfrm>
              </p:grpSpPr>
              <p:sp>
                <p:nvSpPr>
                  <p:cNvPr id="10272" name="任意多边形 11296"/>
                  <p:cNvSpPr/>
                  <p:nvPr/>
                </p:nvSpPr>
                <p:spPr>
                  <a:xfrm>
                    <a:off x="3" y="214"/>
                    <a:ext cx="55" cy="500"/>
                  </a:xfrm>
                  <a:custGeom>
                    <a:avLst/>
                    <a:gdLst/>
                    <a:ahLst/>
                    <a:cxnLst/>
                    <a:pathLst>
                      <a:path w="55" h="500">
                        <a:moveTo>
                          <a:pt x="3" y="0"/>
                        </a:moveTo>
                        <a:cubicBezTo>
                          <a:pt x="4" y="34"/>
                          <a:pt x="0" y="147"/>
                          <a:pt x="7" y="204"/>
                        </a:cubicBezTo>
                        <a:cubicBezTo>
                          <a:pt x="14" y="261"/>
                          <a:pt x="35" y="295"/>
                          <a:pt x="43" y="344"/>
                        </a:cubicBezTo>
                        <a:cubicBezTo>
                          <a:pt x="51" y="393"/>
                          <a:pt x="53" y="468"/>
                          <a:pt x="55" y="500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273" name="任意多边形 11297"/>
                  <p:cNvSpPr/>
                  <p:nvPr/>
                </p:nvSpPr>
                <p:spPr>
                  <a:xfrm>
                    <a:off x="412" y="2"/>
                    <a:ext cx="174" cy="566"/>
                  </a:xfrm>
                  <a:custGeom>
                    <a:avLst/>
                    <a:gdLst/>
                    <a:ahLst/>
                    <a:cxnLst/>
                    <a:pathLst>
                      <a:path w="174" h="566">
                        <a:moveTo>
                          <a:pt x="106" y="554"/>
                        </a:moveTo>
                        <a:lnTo>
                          <a:pt x="0" y="218"/>
                        </a:lnTo>
                        <a:lnTo>
                          <a:pt x="84" y="0"/>
                        </a:lnTo>
                        <a:lnTo>
                          <a:pt x="174" y="566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274" name="任意多边形 11298"/>
                  <p:cNvSpPr/>
                  <p:nvPr/>
                </p:nvSpPr>
                <p:spPr>
                  <a:xfrm>
                    <a:off x="82" y="0"/>
                    <a:ext cx="180" cy="582"/>
                  </a:xfrm>
                  <a:custGeom>
                    <a:avLst/>
                    <a:gdLst/>
                    <a:ahLst/>
                    <a:cxnLst/>
                    <a:pathLst>
                      <a:path w="180" h="582">
                        <a:moveTo>
                          <a:pt x="112" y="582"/>
                        </a:moveTo>
                        <a:lnTo>
                          <a:pt x="0" y="218"/>
                        </a:lnTo>
                        <a:lnTo>
                          <a:pt x="84" y="0"/>
                        </a:lnTo>
                        <a:lnTo>
                          <a:pt x="180" y="566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275" name="任意多边形 11299"/>
                  <p:cNvSpPr/>
                  <p:nvPr/>
                </p:nvSpPr>
                <p:spPr>
                  <a:xfrm>
                    <a:off x="732" y="2"/>
                    <a:ext cx="176" cy="570"/>
                  </a:xfrm>
                  <a:custGeom>
                    <a:avLst/>
                    <a:gdLst/>
                    <a:ahLst/>
                    <a:cxnLst/>
                    <a:pathLst>
                      <a:path w="176" h="570">
                        <a:moveTo>
                          <a:pt x="104" y="562"/>
                        </a:moveTo>
                        <a:lnTo>
                          <a:pt x="0" y="218"/>
                        </a:lnTo>
                        <a:lnTo>
                          <a:pt x="84" y="0"/>
                        </a:lnTo>
                        <a:lnTo>
                          <a:pt x="176" y="57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276" name="任意多边形 11300"/>
                  <p:cNvSpPr/>
                  <p:nvPr/>
                </p:nvSpPr>
                <p:spPr>
                  <a:xfrm>
                    <a:off x="1052" y="4"/>
                    <a:ext cx="178" cy="570"/>
                  </a:xfrm>
                  <a:custGeom>
                    <a:avLst/>
                    <a:gdLst/>
                    <a:ahLst/>
                    <a:cxnLst/>
                    <a:pathLst>
                      <a:path w="178" h="570">
                        <a:moveTo>
                          <a:pt x="110" y="570"/>
                        </a:moveTo>
                        <a:lnTo>
                          <a:pt x="0" y="218"/>
                        </a:lnTo>
                        <a:lnTo>
                          <a:pt x="84" y="0"/>
                        </a:lnTo>
                        <a:lnTo>
                          <a:pt x="178" y="566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277" name="任意多边形 11301"/>
                  <p:cNvSpPr/>
                  <p:nvPr/>
                </p:nvSpPr>
                <p:spPr>
                  <a:xfrm>
                    <a:off x="244" y="2"/>
                    <a:ext cx="198" cy="572"/>
                  </a:xfrm>
                  <a:custGeom>
                    <a:avLst/>
                    <a:gdLst/>
                    <a:ahLst/>
                    <a:cxnLst/>
                    <a:pathLst>
                      <a:path w="198" h="572">
                        <a:moveTo>
                          <a:pt x="94" y="572"/>
                        </a:moveTo>
                        <a:lnTo>
                          <a:pt x="0" y="0"/>
                        </a:lnTo>
                        <a:lnTo>
                          <a:pt x="198" y="56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278" name="任意多边形 11302"/>
                  <p:cNvSpPr/>
                  <p:nvPr/>
                </p:nvSpPr>
                <p:spPr>
                  <a:xfrm>
                    <a:off x="572" y="2"/>
                    <a:ext cx="196" cy="558"/>
                  </a:xfrm>
                  <a:custGeom>
                    <a:avLst/>
                    <a:gdLst/>
                    <a:ahLst/>
                    <a:cxnLst/>
                    <a:pathLst>
                      <a:path w="196" h="558">
                        <a:moveTo>
                          <a:pt x="92" y="558"/>
                        </a:moveTo>
                        <a:lnTo>
                          <a:pt x="0" y="0"/>
                        </a:lnTo>
                        <a:lnTo>
                          <a:pt x="196" y="54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279" name="任意多边形 11303"/>
                  <p:cNvSpPr/>
                  <p:nvPr/>
                </p:nvSpPr>
                <p:spPr>
                  <a:xfrm>
                    <a:off x="892" y="2"/>
                    <a:ext cx="194" cy="556"/>
                  </a:xfrm>
                  <a:custGeom>
                    <a:avLst/>
                    <a:gdLst/>
                    <a:ahLst/>
                    <a:cxnLst/>
                    <a:pathLst>
                      <a:path w="194" h="556">
                        <a:moveTo>
                          <a:pt x="90" y="556"/>
                        </a:moveTo>
                        <a:lnTo>
                          <a:pt x="0" y="0"/>
                        </a:lnTo>
                        <a:lnTo>
                          <a:pt x="194" y="556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280" name="任意多边形 11304"/>
                  <p:cNvSpPr/>
                  <p:nvPr/>
                </p:nvSpPr>
                <p:spPr>
                  <a:xfrm>
                    <a:off x="1210" y="4"/>
                    <a:ext cx="208" cy="604"/>
                  </a:xfrm>
                  <a:custGeom>
                    <a:avLst/>
                    <a:gdLst/>
                    <a:ahLst/>
                    <a:cxnLst/>
                    <a:pathLst>
                      <a:path w="208" h="604">
                        <a:moveTo>
                          <a:pt x="100" y="596"/>
                        </a:moveTo>
                        <a:lnTo>
                          <a:pt x="0" y="0"/>
                        </a:lnTo>
                        <a:lnTo>
                          <a:pt x="208" y="604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281" name="直接连接符 11305"/>
                  <p:cNvSpPr/>
                  <p:nvPr/>
                </p:nvSpPr>
                <p:spPr>
                  <a:xfrm>
                    <a:off x="330" y="220"/>
                    <a:ext cx="88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282" name="直接连接符 11306"/>
                  <p:cNvSpPr/>
                  <p:nvPr/>
                </p:nvSpPr>
                <p:spPr>
                  <a:xfrm>
                    <a:off x="650" y="218"/>
                    <a:ext cx="88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283" name="直接连接符 11307"/>
                  <p:cNvSpPr/>
                  <p:nvPr/>
                </p:nvSpPr>
                <p:spPr>
                  <a:xfrm>
                    <a:off x="970" y="216"/>
                    <a:ext cx="88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284" name="直接连接符 11308"/>
                  <p:cNvSpPr/>
                  <p:nvPr/>
                </p:nvSpPr>
                <p:spPr>
                  <a:xfrm>
                    <a:off x="1292" y="218"/>
                    <a:ext cx="88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285" name="直接连接符 11309"/>
                  <p:cNvSpPr/>
                  <p:nvPr/>
                </p:nvSpPr>
                <p:spPr>
                  <a:xfrm>
                    <a:off x="492" y="0"/>
                    <a:ext cx="88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286" name="直接连接符 11310"/>
                  <p:cNvSpPr/>
                  <p:nvPr/>
                </p:nvSpPr>
                <p:spPr>
                  <a:xfrm>
                    <a:off x="812" y="2"/>
                    <a:ext cx="88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287" name="直接连接符 11311"/>
                  <p:cNvSpPr/>
                  <p:nvPr/>
                </p:nvSpPr>
                <p:spPr>
                  <a:xfrm>
                    <a:off x="1130" y="2"/>
                    <a:ext cx="88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288" name="直接连接符 11312"/>
                  <p:cNvSpPr/>
                  <p:nvPr/>
                </p:nvSpPr>
                <p:spPr>
                  <a:xfrm>
                    <a:off x="164" y="2"/>
                    <a:ext cx="88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289" name="直接连接符 11313"/>
                  <p:cNvSpPr/>
                  <p:nvPr/>
                </p:nvSpPr>
                <p:spPr>
                  <a:xfrm>
                    <a:off x="0" y="216"/>
                    <a:ext cx="88" cy="0"/>
                  </a:xfrm>
                  <a:prstGeom prst="line">
                    <a:avLst/>
                  </a:prstGeom>
                  <a:ln w="2857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290" name="任意多边形 11314"/>
                  <p:cNvSpPr/>
                  <p:nvPr/>
                </p:nvSpPr>
                <p:spPr>
                  <a:xfrm>
                    <a:off x="1378" y="210"/>
                    <a:ext cx="108" cy="468"/>
                  </a:xfrm>
                  <a:custGeom>
                    <a:avLst/>
                    <a:gdLst/>
                    <a:ahLst/>
                    <a:cxnLst/>
                    <a:pathLst>
                      <a:path w="108" h="468">
                        <a:moveTo>
                          <a:pt x="0" y="0"/>
                        </a:moveTo>
                        <a:cubicBezTo>
                          <a:pt x="21" y="18"/>
                          <a:pt x="43" y="37"/>
                          <a:pt x="52" y="72"/>
                        </a:cubicBezTo>
                        <a:cubicBezTo>
                          <a:pt x="61" y="107"/>
                          <a:pt x="43" y="142"/>
                          <a:pt x="52" y="208"/>
                        </a:cubicBezTo>
                        <a:cubicBezTo>
                          <a:pt x="61" y="274"/>
                          <a:pt x="84" y="371"/>
                          <a:pt x="108" y="468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291" name="组合 11315"/>
              <p:cNvGrpSpPr/>
              <p:nvPr/>
            </p:nvGrpSpPr>
            <p:grpSpPr>
              <a:xfrm>
                <a:off x="0" y="434"/>
                <a:ext cx="4179" cy="1600"/>
                <a:chOff x="0" y="0"/>
                <a:chExt cx="4179" cy="1600"/>
              </a:xfrm>
            </p:grpSpPr>
            <p:sp>
              <p:nvSpPr>
                <p:cNvPr id="10292" name="直接连接符 11316"/>
                <p:cNvSpPr/>
                <p:nvPr/>
              </p:nvSpPr>
              <p:spPr>
                <a:xfrm>
                  <a:off x="0" y="1552"/>
                  <a:ext cx="4179" cy="0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0293" name="组合 11317"/>
                <p:cNvGrpSpPr/>
                <p:nvPr/>
              </p:nvGrpSpPr>
              <p:grpSpPr>
                <a:xfrm>
                  <a:off x="127" y="0"/>
                  <a:ext cx="2620" cy="1600"/>
                  <a:chOff x="0" y="0"/>
                  <a:chExt cx="2620" cy="1600"/>
                </a:xfrm>
              </p:grpSpPr>
              <p:grpSp>
                <p:nvGrpSpPr>
                  <p:cNvPr id="10294" name="组合 11318"/>
                  <p:cNvGrpSpPr/>
                  <p:nvPr/>
                </p:nvGrpSpPr>
                <p:grpSpPr>
                  <a:xfrm>
                    <a:off x="0" y="282"/>
                    <a:ext cx="2620" cy="1275"/>
                    <a:chOff x="0" y="0"/>
                    <a:chExt cx="2620" cy="1275"/>
                  </a:xfrm>
                </p:grpSpPr>
                <p:grpSp>
                  <p:nvGrpSpPr>
                    <p:cNvPr id="10295" name="组合 11319"/>
                    <p:cNvGrpSpPr/>
                    <p:nvPr/>
                  </p:nvGrpSpPr>
                  <p:grpSpPr>
                    <a:xfrm>
                      <a:off x="672" y="0"/>
                      <a:ext cx="1430" cy="608"/>
                      <a:chOff x="0" y="0"/>
                      <a:chExt cx="1430" cy="608"/>
                    </a:xfrm>
                  </p:grpSpPr>
                  <p:sp>
                    <p:nvSpPr>
                      <p:cNvPr id="10296" name="任意多边形 11320"/>
                      <p:cNvSpPr/>
                      <p:nvPr/>
                    </p:nvSpPr>
                    <p:spPr>
                      <a:xfrm>
                        <a:off x="16" y="0"/>
                        <a:ext cx="1414" cy="388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414" h="388">
                            <a:moveTo>
                              <a:pt x="0" y="152"/>
                            </a:moveTo>
                            <a:lnTo>
                              <a:pt x="52" y="126"/>
                            </a:lnTo>
                            <a:lnTo>
                              <a:pt x="74" y="136"/>
                            </a:lnTo>
                            <a:lnTo>
                              <a:pt x="96" y="152"/>
                            </a:lnTo>
                            <a:lnTo>
                              <a:pt x="120" y="172"/>
                            </a:lnTo>
                            <a:lnTo>
                              <a:pt x="144" y="194"/>
                            </a:lnTo>
                            <a:lnTo>
                              <a:pt x="164" y="216"/>
                            </a:lnTo>
                            <a:lnTo>
                              <a:pt x="182" y="244"/>
                            </a:lnTo>
                            <a:lnTo>
                              <a:pt x="202" y="276"/>
                            </a:lnTo>
                            <a:lnTo>
                              <a:pt x="212" y="298"/>
                            </a:lnTo>
                            <a:lnTo>
                              <a:pt x="222" y="310"/>
                            </a:lnTo>
                            <a:lnTo>
                              <a:pt x="234" y="316"/>
                            </a:lnTo>
                            <a:lnTo>
                              <a:pt x="250" y="316"/>
                            </a:lnTo>
                            <a:lnTo>
                              <a:pt x="300" y="296"/>
                            </a:lnTo>
                            <a:lnTo>
                              <a:pt x="312" y="280"/>
                            </a:lnTo>
                            <a:lnTo>
                              <a:pt x="310" y="260"/>
                            </a:lnTo>
                            <a:lnTo>
                              <a:pt x="304" y="226"/>
                            </a:lnTo>
                            <a:lnTo>
                              <a:pt x="300" y="186"/>
                            </a:lnTo>
                            <a:lnTo>
                              <a:pt x="304" y="142"/>
                            </a:lnTo>
                            <a:lnTo>
                              <a:pt x="312" y="96"/>
                            </a:lnTo>
                            <a:lnTo>
                              <a:pt x="322" y="64"/>
                            </a:lnTo>
                            <a:lnTo>
                              <a:pt x="334" y="28"/>
                            </a:lnTo>
                            <a:lnTo>
                              <a:pt x="388" y="16"/>
                            </a:lnTo>
                            <a:lnTo>
                              <a:pt x="402" y="26"/>
                            </a:lnTo>
                            <a:lnTo>
                              <a:pt x="424" y="54"/>
                            </a:lnTo>
                            <a:lnTo>
                              <a:pt x="444" y="80"/>
                            </a:lnTo>
                            <a:lnTo>
                              <a:pt x="464" y="116"/>
                            </a:lnTo>
                            <a:lnTo>
                              <a:pt x="478" y="150"/>
                            </a:lnTo>
                            <a:lnTo>
                              <a:pt x="488" y="180"/>
                            </a:lnTo>
                            <a:lnTo>
                              <a:pt x="494" y="204"/>
                            </a:lnTo>
                            <a:lnTo>
                              <a:pt x="494" y="226"/>
                            </a:lnTo>
                            <a:lnTo>
                              <a:pt x="502" y="242"/>
                            </a:lnTo>
                            <a:lnTo>
                              <a:pt x="516" y="252"/>
                            </a:lnTo>
                            <a:lnTo>
                              <a:pt x="570" y="252"/>
                            </a:lnTo>
                            <a:lnTo>
                              <a:pt x="580" y="244"/>
                            </a:lnTo>
                            <a:lnTo>
                              <a:pt x="590" y="234"/>
                            </a:lnTo>
                            <a:lnTo>
                              <a:pt x="594" y="216"/>
                            </a:lnTo>
                            <a:lnTo>
                              <a:pt x="596" y="192"/>
                            </a:lnTo>
                            <a:lnTo>
                              <a:pt x="602" y="154"/>
                            </a:lnTo>
                            <a:lnTo>
                              <a:pt x="614" y="120"/>
                            </a:lnTo>
                            <a:lnTo>
                              <a:pt x="638" y="72"/>
                            </a:lnTo>
                            <a:lnTo>
                              <a:pt x="652" y="46"/>
                            </a:lnTo>
                            <a:lnTo>
                              <a:pt x="672" y="14"/>
                            </a:lnTo>
                            <a:lnTo>
                              <a:pt x="684" y="0"/>
                            </a:lnTo>
                            <a:lnTo>
                              <a:pt x="736" y="2"/>
                            </a:lnTo>
                            <a:lnTo>
                              <a:pt x="750" y="22"/>
                            </a:lnTo>
                            <a:lnTo>
                              <a:pt x="758" y="44"/>
                            </a:lnTo>
                            <a:lnTo>
                              <a:pt x="768" y="70"/>
                            </a:lnTo>
                            <a:lnTo>
                              <a:pt x="776" y="104"/>
                            </a:lnTo>
                            <a:lnTo>
                              <a:pt x="782" y="134"/>
                            </a:lnTo>
                            <a:lnTo>
                              <a:pt x="786" y="184"/>
                            </a:lnTo>
                            <a:lnTo>
                              <a:pt x="786" y="226"/>
                            </a:lnTo>
                            <a:lnTo>
                              <a:pt x="786" y="252"/>
                            </a:lnTo>
                            <a:lnTo>
                              <a:pt x="792" y="264"/>
                            </a:lnTo>
                            <a:lnTo>
                              <a:pt x="810" y="268"/>
                            </a:lnTo>
                            <a:lnTo>
                              <a:pt x="866" y="280"/>
                            </a:lnTo>
                            <a:lnTo>
                              <a:pt x="878" y="276"/>
                            </a:lnTo>
                            <a:lnTo>
                              <a:pt x="888" y="266"/>
                            </a:lnTo>
                            <a:lnTo>
                              <a:pt x="894" y="256"/>
                            </a:lnTo>
                            <a:lnTo>
                              <a:pt x="902" y="230"/>
                            </a:lnTo>
                            <a:lnTo>
                              <a:pt x="914" y="208"/>
                            </a:lnTo>
                            <a:lnTo>
                              <a:pt x="940" y="168"/>
                            </a:lnTo>
                            <a:lnTo>
                              <a:pt x="968" y="136"/>
                            </a:lnTo>
                            <a:lnTo>
                              <a:pt x="1010" y="96"/>
                            </a:lnTo>
                            <a:lnTo>
                              <a:pt x="1053" y="64"/>
                            </a:lnTo>
                            <a:lnTo>
                              <a:pt x="1095" y="79"/>
                            </a:lnTo>
                            <a:lnTo>
                              <a:pt x="1094" y="126"/>
                            </a:lnTo>
                            <a:lnTo>
                              <a:pt x="1098" y="180"/>
                            </a:lnTo>
                            <a:lnTo>
                              <a:pt x="1090" y="250"/>
                            </a:lnTo>
                            <a:lnTo>
                              <a:pt x="1078" y="294"/>
                            </a:lnTo>
                            <a:lnTo>
                              <a:pt x="1068" y="326"/>
                            </a:lnTo>
                            <a:lnTo>
                              <a:pt x="1068" y="342"/>
                            </a:lnTo>
                            <a:lnTo>
                              <a:pt x="1074" y="358"/>
                            </a:lnTo>
                            <a:lnTo>
                              <a:pt x="1120" y="382"/>
                            </a:lnTo>
                            <a:lnTo>
                              <a:pt x="1136" y="388"/>
                            </a:lnTo>
                            <a:lnTo>
                              <a:pt x="1150" y="382"/>
                            </a:lnTo>
                            <a:lnTo>
                              <a:pt x="1164" y="370"/>
                            </a:lnTo>
                            <a:lnTo>
                              <a:pt x="1186" y="346"/>
                            </a:lnTo>
                            <a:lnTo>
                              <a:pt x="1204" y="328"/>
                            </a:lnTo>
                            <a:lnTo>
                              <a:pt x="1236" y="300"/>
                            </a:lnTo>
                            <a:lnTo>
                              <a:pt x="1268" y="280"/>
                            </a:lnTo>
                            <a:lnTo>
                              <a:pt x="1292" y="266"/>
                            </a:lnTo>
                            <a:lnTo>
                              <a:pt x="1338" y="244"/>
                            </a:lnTo>
                            <a:lnTo>
                              <a:pt x="1383" y="231"/>
                            </a:lnTo>
                            <a:lnTo>
                              <a:pt x="1414" y="261"/>
                            </a:ln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7" name="任意多边形 11321"/>
                      <p:cNvSpPr/>
                      <p:nvPr/>
                    </p:nvSpPr>
                    <p:spPr>
                      <a:xfrm>
                        <a:off x="0" y="154"/>
                        <a:ext cx="1428" cy="454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428" h="454">
                            <a:moveTo>
                              <a:pt x="0" y="0"/>
                            </a:moveTo>
                            <a:cubicBezTo>
                              <a:pt x="9" y="11"/>
                              <a:pt x="37" y="44"/>
                              <a:pt x="56" y="66"/>
                            </a:cubicBezTo>
                            <a:cubicBezTo>
                              <a:pt x="75" y="88"/>
                              <a:pt x="89" y="109"/>
                              <a:pt x="112" y="134"/>
                            </a:cubicBezTo>
                            <a:cubicBezTo>
                              <a:pt x="135" y="159"/>
                              <a:pt x="167" y="191"/>
                              <a:pt x="196" y="214"/>
                            </a:cubicBezTo>
                            <a:cubicBezTo>
                              <a:pt x="225" y="237"/>
                              <a:pt x="252" y="247"/>
                              <a:pt x="288" y="270"/>
                            </a:cubicBezTo>
                            <a:cubicBezTo>
                              <a:pt x="324" y="293"/>
                              <a:pt x="363" y="324"/>
                              <a:pt x="414" y="350"/>
                            </a:cubicBezTo>
                            <a:cubicBezTo>
                              <a:pt x="465" y="376"/>
                              <a:pt x="529" y="409"/>
                              <a:pt x="596" y="426"/>
                            </a:cubicBezTo>
                            <a:cubicBezTo>
                              <a:pt x="663" y="443"/>
                              <a:pt x="734" y="447"/>
                              <a:pt x="816" y="450"/>
                            </a:cubicBezTo>
                            <a:cubicBezTo>
                              <a:pt x="898" y="453"/>
                              <a:pt x="1020" y="454"/>
                              <a:pt x="1086" y="446"/>
                            </a:cubicBezTo>
                            <a:cubicBezTo>
                              <a:pt x="1152" y="438"/>
                              <a:pt x="1170" y="424"/>
                              <a:pt x="1210" y="400"/>
                            </a:cubicBezTo>
                            <a:cubicBezTo>
                              <a:pt x="1250" y="376"/>
                              <a:pt x="1296" y="335"/>
                              <a:pt x="1326" y="302"/>
                            </a:cubicBezTo>
                            <a:cubicBezTo>
                              <a:pt x="1356" y="269"/>
                              <a:pt x="1378" y="230"/>
                              <a:pt x="1392" y="204"/>
                            </a:cubicBezTo>
                            <a:cubicBezTo>
                              <a:pt x="1406" y="178"/>
                              <a:pt x="1402" y="159"/>
                              <a:pt x="1408" y="144"/>
                            </a:cubicBezTo>
                            <a:cubicBezTo>
                              <a:pt x="1414" y="129"/>
                              <a:pt x="1424" y="119"/>
                              <a:pt x="1428" y="112"/>
                            </a:cubicBezTo>
                          </a:path>
                        </a:pathLst>
                      </a:custGeom>
                      <a:noFill/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8" name="直接连接符 11322"/>
                      <p:cNvSpPr/>
                      <p:nvPr/>
                    </p:nvSpPr>
                    <p:spPr>
                      <a:xfrm>
                        <a:off x="1328" y="258"/>
                        <a:ext cx="78" cy="78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299" name="直接连接符 11323"/>
                      <p:cNvSpPr/>
                      <p:nvPr/>
                    </p:nvSpPr>
                    <p:spPr>
                      <a:xfrm>
                        <a:off x="1270" y="294"/>
                        <a:ext cx="88" cy="10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00" name="直接连接符 11324"/>
                      <p:cNvSpPr/>
                      <p:nvPr/>
                    </p:nvSpPr>
                    <p:spPr>
                      <a:xfrm>
                        <a:off x="1210" y="344"/>
                        <a:ext cx="108" cy="116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01" name="直接连接符 11325"/>
                      <p:cNvSpPr/>
                      <p:nvPr/>
                    </p:nvSpPr>
                    <p:spPr>
                      <a:xfrm>
                        <a:off x="1150" y="394"/>
                        <a:ext cx="118" cy="122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02" name="直接连接符 11326"/>
                      <p:cNvSpPr/>
                      <p:nvPr/>
                    </p:nvSpPr>
                    <p:spPr>
                      <a:xfrm>
                        <a:off x="1060" y="70"/>
                        <a:ext cx="48" cy="58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03" name="直接连接符 11327"/>
                      <p:cNvSpPr/>
                      <p:nvPr/>
                    </p:nvSpPr>
                    <p:spPr>
                      <a:xfrm>
                        <a:off x="998" y="124"/>
                        <a:ext cx="108" cy="118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04" name="直接连接符 11328"/>
                      <p:cNvSpPr/>
                      <p:nvPr/>
                    </p:nvSpPr>
                    <p:spPr>
                      <a:xfrm>
                        <a:off x="946" y="186"/>
                        <a:ext cx="140" cy="136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05" name="直接连接符 11329"/>
                      <p:cNvSpPr/>
                      <p:nvPr/>
                    </p:nvSpPr>
                    <p:spPr>
                      <a:xfrm>
                        <a:off x="908" y="258"/>
                        <a:ext cx="294" cy="306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06" name="直接连接符 11330"/>
                      <p:cNvSpPr/>
                      <p:nvPr/>
                    </p:nvSpPr>
                    <p:spPr>
                      <a:xfrm>
                        <a:off x="684" y="20"/>
                        <a:ext cx="110" cy="112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07" name="直接连接符 11331"/>
                      <p:cNvSpPr/>
                      <p:nvPr/>
                    </p:nvSpPr>
                    <p:spPr>
                      <a:xfrm>
                        <a:off x="642" y="92"/>
                        <a:ext cx="482" cy="50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08" name="直接连接符 11332"/>
                      <p:cNvSpPr/>
                      <p:nvPr/>
                    </p:nvSpPr>
                    <p:spPr>
                      <a:xfrm>
                        <a:off x="612" y="182"/>
                        <a:ext cx="332" cy="332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09" name="直接连接符 11333"/>
                      <p:cNvSpPr/>
                      <p:nvPr/>
                    </p:nvSpPr>
                    <p:spPr>
                      <a:xfrm>
                        <a:off x="572" y="256"/>
                        <a:ext cx="206" cy="216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10" name="直接连接符 11334"/>
                      <p:cNvSpPr/>
                      <p:nvPr/>
                    </p:nvSpPr>
                    <p:spPr>
                      <a:xfrm>
                        <a:off x="350" y="34"/>
                        <a:ext cx="154" cy="15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11" name="直接连接符 11335"/>
                      <p:cNvSpPr/>
                      <p:nvPr/>
                    </p:nvSpPr>
                    <p:spPr>
                      <a:xfrm>
                        <a:off x="326" y="128"/>
                        <a:ext cx="314" cy="326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12" name="直接连接符 11336"/>
                      <p:cNvSpPr/>
                      <p:nvPr/>
                    </p:nvSpPr>
                    <p:spPr>
                      <a:xfrm>
                        <a:off x="332" y="274"/>
                        <a:ext cx="188" cy="196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13" name="直接连接符 11337"/>
                      <p:cNvSpPr/>
                      <p:nvPr/>
                    </p:nvSpPr>
                    <p:spPr>
                      <a:xfrm>
                        <a:off x="64" y="130"/>
                        <a:ext cx="344" cy="366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66FF3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10314" name="任意多边形 11338"/>
                    <p:cNvSpPr/>
                    <p:nvPr/>
                  </p:nvSpPr>
                  <p:spPr>
                    <a:xfrm>
                      <a:off x="1300" y="250"/>
                      <a:ext cx="1320" cy="1025"/>
                    </a:xfrm>
                    <a:custGeom>
                      <a:avLst/>
                      <a:gdLst/>
                      <a:ahLst/>
                      <a:cxnLst>
                        <a:cxn ang="270">
                          <a:pos x="13002" y="0"/>
                        </a:cxn>
                        <a:cxn ang="0">
                          <a:pos x="21600" y="17248"/>
                        </a:cxn>
                        <a:cxn ang="180">
                          <a:pos x="0" y="17248"/>
                        </a:cxn>
                      </a:cxnLst>
                      <a:pathLst>
                        <a:path w="21600" h="17248" fill="none">
                          <a:moveTo>
                            <a:pt x="13002" y="0"/>
                          </a:moveTo>
                          <a:cubicBezTo>
                            <a:pt x="18225" y="3942"/>
                            <a:pt x="21600" y="10201"/>
                            <a:pt x="21600" y="17248"/>
                          </a:cubicBezTo>
                        </a:path>
                        <a:path w="21600" h="17248" stroke="0">
                          <a:moveTo>
                            <a:pt x="21600" y="17248"/>
                          </a:moveTo>
                          <a:cubicBezTo>
                            <a:pt x="21582" y="16540"/>
                            <a:pt x="21573" y="15818"/>
                            <a:pt x="21573" y="15086"/>
                          </a:cubicBezTo>
                          <a:cubicBezTo>
                            <a:pt x="21573" y="4358"/>
                            <a:pt x="23498" y="-4338"/>
                            <a:pt x="25872" y="-4338"/>
                          </a:cubicBezTo>
                          <a:cubicBezTo>
                            <a:pt x="28246" y="-4338"/>
                            <a:pt x="30171" y="4358"/>
                            <a:pt x="30171" y="15086"/>
                          </a:cubicBezTo>
                          <a:cubicBezTo>
                            <a:pt x="30171" y="15972"/>
                            <a:pt x="30158" y="16844"/>
                            <a:pt x="30133" y="17692"/>
                          </a:cubicBezTo>
                          <a:lnTo>
                            <a:pt x="13002" y="0"/>
                          </a:lnTo>
                          <a:close/>
                        </a:path>
                      </a:pathLst>
                    </a:custGeom>
                    <a:noFill/>
                    <a:ln w="28575" cap="flat" cmpd="sng">
                      <a:solidFill>
                        <a:srgbClr val="66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0315" name="任意多边形 11339"/>
                    <p:cNvSpPr/>
                    <p:nvPr/>
                  </p:nvSpPr>
                  <p:spPr>
                    <a:xfrm flipH="1">
                      <a:off x="0" y="141"/>
                      <a:ext cx="1316" cy="1133"/>
                    </a:xfrm>
                    <a:custGeom>
                      <a:avLst/>
                      <a:gdLst/>
                      <a:ahLst/>
                      <a:cxnLst>
                        <a:cxn ang="270">
                          <a:pos x="10160" y="0"/>
                        </a:cxn>
                        <a:cxn ang="0">
                          <a:pos x="21600" y="19061"/>
                        </a:cxn>
                        <a:cxn ang="180">
                          <a:pos x="0" y="19061"/>
                        </a:cxn>
                      </a:cxnLst>
                      <a:pathLst>
                        <a:path w="21600" h="19061" fill="none">
                          <a:moveTo>
                            <a:pt x="10160" y="0"/>
                          </a:moveTo>
                          <a:cubicBezTo>
                            <a:pt x="16970" y="3633"/>
                            <a:pt x="21600" y="10807"/>
                            <a:pt x="21600" y="19061"/>
                          </a:cubicBezTo>
                        </a:path>
                        <a:path w="21600" h="19061" stroke="0">
                          <a:moveTo>
                            <a:pt x="21600" y="19061"/>
                          </a:moveTo>
                          <a:cubicBezTo>
                            <a:pt x="21593" y="18642"/>
                            <a:pt x="21589" y="18220"/>
                            <a:pt x="21589" y="17794"/>
                          </a:cubicBezTo>
                          <a:cubicBezTo>
                            <a:pt x="21589" y="6566"/>
                            <a:pt x="24150" y="-2536"/>
                            <a:pt x="27309" y="-2536"/>
                          </a:cubicBezTo>
                          <a:cubicBezTo>
                            <a:pt x="30468" y="-2536"/>
                            <a:pt x="33029" y="6566"/>
                            <a:pt x="33029" y="17794"/>
                          </a:cubicBezTo>
                          <a:cubicBezTo>
                            <a:pt x="33029" y="18970"/>
                            <a:pt x="33001" y="20122"/>
                            <a:pt x="32947" y="21237"/>
                          </a:cubicBezTo>
                          <a:lnTo>
                            <a:pt x="10160" y="0"/>
                          </a:lnTo>
                          <a:close/>
                        </a:path>
                      </a:pathLst>
                    </a:custGeom>
                    <a:noFill/>
                    <a:ln w="28575" cap="flat" cmpd="sng">
                      <a:solidFill>
                        <a:srgbClr val="66F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316" name="组合 11340"/>
                  <p:cNvGrpSpPr/>
                  <p:nvPr/>
                </p:nvGrpSpPr>
                <p:grpSpPr>
                  <a:xfrm>
                    <a:off x="492" y="0"/>
                    <a:ext cx="1626" cy="1600"/>
                    <a:chOff x="0" y="0"/>
                    <a:chExt cx="1626" cy="1600"/>
                  </a:xfrm>
                </p:grpSpPr>
                <p:grpSp>
                  <p:nvGrpSpPr>
                    <p:cNvPr id="10317" name="组合 11341"/>
                    <p:cNvGrpSpPr/>
                    <p:nvPr/>
                  </p:nvGrpSpPr>
                  <p:grpSpPr>
                    <a:xfrm>
                      <a:off x="648" y="750"/>
                      <a:ext cx="528" cy="138"/>
                      <a:chOff x="0" y="0"/>
                      <a:chExt cx="528" cy="138"/>
                    </a:xfrm>
                  </p:grpSpPr>
                  <p:sp>
                    <p:nvSpPr>
                      <p:cNvPr id="10318" name="直接连接符 11342"/>
                      <p:cNvSpPr/>
                      <p:nvPr/>
                    </p:nvSpPr>
                    <p:spPr>
                      <a:xfrm flipV="1">
                        <a:off x="0" y="4"/>
                        <a:ext cx="58" cy="6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19" name="直接连接符 11343"/>
                      <p:cNvSpPr/>
                      <p:nvPr/>
                    </p:nvSpPr>
                    <p:spPr>
                      <a:xfrm flipV="1">
                        <a:off x="64" y="0"/>
                        <a:ext cx="88" cy="9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20" name="直接连接符 11344"/>
                      <p:cNvSpPr/>
                      <p:nvPr/>
                    </p:nvSpPr>
                    <p:spPr>
                      <a:xfrm flipV="1">
                        <a:off x="134" y="4"/>
                        <a:ext cx="110" cy="104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21" name="直接连接符 11345"/>
                      <p:cNvSpPr/>
                      <p:nvPr/>
                    </p:nvSpPr>
                    <p:spPr>
                      <a:xfrm flipV="1">
                        <a:off x="216" y="18"/>
                        <a:ext cx="108" cy="110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22" name="直接连接符 11346"/>
                      <p:cNvSpPr/>
                      <p:nvPr/>
                    </p:nvSpPr>
                    <p:spPr>
                      <a:xfrm flipV="1">
                        <a:off x="300" y="34"/>
                        <a:ext cx="96" cy="98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23" name="直接连接符 11347"/>
                      <p:cNvSpPr/>
                      <p:nvPr/>
                    </p:nvSpPr>
                    <p:spPr>
                      <a:xfrm flipV="1">
                        <a:off x="394" y="58"/>
                        <a:ext cx="74" cy="76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24" name="直接连接符 11348"/>
                      <p:cNvSpPr/>
                      <p:nvPr/>
                    </p:nvSpPr>
                    <p:spPr>
                      <a:xfrm flipV="1">
                        <a:off x="486" y="92"/>
                        <a:ext cx="42" cy="46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rgbClr val="FF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10325" name="任意多边形 11349"/>
                    <p:cNvSpPr/>
                    <p:nvPr/>
                  </p:nvSpPr>
                  <p:spPr>
                    <a:xfrm>
                      <a:off x="563" y="1261"/>
                      <a:ext cx="504" cy="297"/>
                    </a:xfrm>
                    <a:custGeom>
                      <a:avLst/>
                      <a:gdLst/>
                      <a:ahLst/>
                      <a:cxnLst/>
                      <a:pathLst>
                        <a:path w="504" h="297">
                          <a:moveTo>
                            <a:pt x="0" y="291"/>
                          </a:moveTo>
                          <a:lnTo>
                            <a:pt x="6" y="252"/>
                          </a:lnTo>
                          <a:lnTo>
                            <a:pt x="12" y="216"/>
                          </a:lnTo>
                          <a:lnTo>
                            <a:pt x="33" y="168"/>
                          </a:lnTo>
                          <a:lnTo>
                            <a:pt x="75" y="114"/>
                          </a:lnTo>
                          <a:lnTo>
                            <a:pt x="102" y="87"/>
                          </a:lnTo>
                          <a:lnTo>
                            <a:pt x="153" y="60"/>
                          </a:lnTo>
                          <a:lnTo>
                            <a:pt x="177" y="51"/>
                          </a:lnTo>
                          <a:lnTo>
                            <a:pt x="180" y="0"/>
                          </a:lnTo>
                          <a:lnTo>
                            <a:pt x="318" y="0"/>
                          </a:lnTo>
                          <a:lnTo>
                            <a:pt x="318" y="51"/>
                          </a:lnTo>
                          <a:lnTo>
                            <a:pt x="342" y="63"/>
                          </a:lnTo>
                          <a:lnTo>
                            <a:pt x="384" y="84"/>
                          </a:lnTo>
                          <a:lnTo>
                            <a:pt x="429" y="120"/>
                          </a:lnTo>
                          <a:lnTo>
                            <a:pt x="453" y="147"/>
                          </a:lnTo>
                          <a:lnTo>
                            <a:pt x="486" y="207"/>
                          </a:lnTo>
                          <a:lnTo>
                            <a:pt x="495" y="249"/>
                          </a:lnTo>
                          <a:lnTo>
                            <a:pt x="504" y="297"/>
                          </a:lnTo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0326" name="任意多边形 11350"/>
                    <p:cNvSpPr/>
                    <p:nvPr/>
                  </p:nvSpPr>
                  <p:spPr>
                    <a:xfrm>
                      <a:off x="420" y="1163"/>
                      <a:ext cx="792" cy="396"/>
                    </a:xfrm>
                    <a:custGeom>
                      <a:avLst/>
                      <a:gdLst/>
                      <a:ahLst/>
                      <a:cxnLst>
                        <a:cxn ang="90">
                          <a:pos x="0" y="21600"/>
                        </a:cxn>
                        <a:cxn ang="0">
                          <a:pos x="43200" y="21600"/>
                        </a:cxn>
                        <a:cxn ang="90">
                          <a:pos x="21600" y="21600"/>
                        </a:cxn>
                      </a:cxnLst>
                      <a:pathLst>
                        <a:path w="43200" h="21600" fill="none">
                          <a:moveTo>
                            <a:pt x="0" y="21600"/>
                          </a:moveTo>
                          <a:cubicBezTo>
                            <a:pt x="0" y="9671"/>
                            <a:pt x="9671" y="0"/>
                            <a:pt x="21600" y="0"/>
                          </a:cubicBezTo>
                          <a:cubicBezTo>
                            <a:pt x="33529" y="0"/>
                            <a:pt x="43200" y="9671"/>
                            <a:pt x="43200" y="21600"/>
                          </a:cubicBezTo>
                        </a:path>
                        <a:path w="43200" h="21600" stroke="0">
                          <a:moveTo>
                            <a:pt x="43200" y="21600"/>
                          </a:moveTo>
                          <a:cubicBezTo>
                            <a:pt x="39292" y="19645"/>
                            <a:pt x="36874" y="16945"/>
                            <a:pt x="36874" y="13963"/>
                          </a:cubicBezTo>
                          <a:cubicBezTo>
                            <a:pt x="36874" y="7998"/>
                            <a:pt x="46545" y="3163"/>
                            <a:pt x="58474" y="3163"/>
                          </a:cubicBezTo>
                          <a:cubicBezTo>
                            <a:pt x="70403" y="3163"/>
                            <a:pt x="80074" y="7998"/>
                            <a:pt x="80074" y="13963"/>
                          </a:cubicBezTo>
                          <a:cubicBezTo>
                            <a:pt x="80074" y="18733"/>
                            <a:pt x="73889" y="22781"/>
                            <a:pt x="65314" y="2421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0327" name="任意多边形 11351"/>
                    <p:cNvSpPr/>
                    <p:nvPr/>
                  </p:nvSpPr>
                  <p:spPr>
                    <a:xfrm>
                      <a:off x="177" y="917"/>
                      <a:ext cx="1266" cy="645"/>
                    </a:xfrm>
                    <a:custGeom>
                      <a:avLst/>
                      <a:gdLst/>
                      <a:ahLst/>
                      <a:cxnLst>
                        <a:cxn ang="180">
                          <a:pos x="0" y="21260"/>
                        </a:cxn>
                        <a:cxn ang="0">
                          <a:pos x="43197" y="21600"/>
                        </a:cxn>
                        <a:cxn ang="90">
                          <a:pos x="21597" y="21600"/>
                        </a:cxn>
                      </a:cxnLst>
                      <a:pathLst>
                        <a:path w="43197" h="21600" fill="none">
                          <a:moveTo>
                            <a:pt x="0" y="21260"/>
                          </a:moveTo>
                          <a:cubicBezTo>
                            <a:pt x="182" y="9486"/>
                            <a:pt x="9782" y="0"/>
                            <a:pt x="21597" y="0"/>
                          </a:cubicBezTo>
                          <a:cubicBezTo>
                            <a:pt x="33526" y="0"/>
                            <a:pt x="43197" y="9671"/>
                            <a:pt x="43197" y="21600"/>
                          </a:cubicBezTo>
                        </a:path>
                        <a:path w="43197" h="21600" stroke="0">
                          <a:moveTo>
                            <a:pt x="43197" y="21600"/>
                          </a:moveTo>
                          <a:cubicBezTo>
                            <a:pt x="39429" y="19625"/>
                            <a:pt x="37110" y="16933"/>
                            <a:pt x="37110" y="13966"/>
                          </a:cubicBezTo>
                          <a:cubicBezTo>
                            <a:pt x="37110" y="7907"/>
                            <a:pt x="46780" y="2996"/>
                            <a:pt x="58708" y="2996"/>
                          </a:cubicBezTo>
                          <a:cubicBezTo>
                            <a:pt x="70636" y="2996"/>
                            <a:pt x="80306" y="7907"/>
                            <a:pt x="80306" y="13966"/>
                          </a:cubicBezTo>
                          <a:cubicBezTo>
                            <a:pt x="80306" y="18787"/>
                            <a:pt x="74184" y="22881"/>
                            <a:pt x="65677" y="24352"/>
                          </a:cubicBezTo>
                          <a:lnTo>
                            <a:pt x="0" y="21260"/>
                          </a:lnTo>
                          <a:close/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0328" name="任意多边形 11352"/>
                    <p:cNvSpPr/>
                    <p:nvPr/>
                  </p:nvSpPr>
                  <p:spPr>
                    <a:xfrm>
                      <a:off x="0" y="743"/>
                      <a:ext cx="1626" cy="816"/>
                    </a:xfrm>
                    <a:custGeom>
                      <a:avLst/>
                      <a:gdLst/>
                      <a:ahLst/>
                      <a:cxnLst>
                        <a:cxn ang="180">
                          <a:pos x="0" y="21162"/>
                        </a:cxn>
                        <a:cxn ang="0">
                          <a:pos x="43196" y="21600"/>
                        </a:cxn>
                        <a:cxn ang="90">
                          <a:pos x="21596" y="21600"/>
                        </a:cxn>
                      </a:cxnLst>
                      <a:pathLst>
                        <a:path w="43196" h="21600" fill="none">
                          <a:moveTo>
                            <a:pt x="0" y="21162"/>
                          </a:moveTo>
                          <a:cubicBezTo>
                            <a:pt x="235" y="9434"/>
                            <a:pt x="9814" y="0"/>
                            <a:pt x="21596" y="0"/>
                          </a:cubicBezTo>
                          <a:cubicBezTo>
                            <a:pt x="33525" y="0"/>
                            <a:pt x="43196" y="9671"/>
                            <a:pt x="43196" y="21600"/>
                          </a:cubicBezTo>
                        </a:path>
                        <a:path w="43196" h="21600" stroke="0">
                          <a:moveTo>
                            <a:pt x="43196" y="21600"/>
                          </a:moveTo>
                          <a:cubicBezTo>
                            <a:pt x="39468" y="19620"/>
                            <a:pt x="37177" y="16930"/>
                            <a:pt x="37177" y="13968"/>
                          </a:cubicBezTo>
                          <a:cubicBezTo>
                            <a:pt x="37177" y="7882"/>
                            <a:pt x="46847" y="2949"/>
                            <a:pt x="58775" y="2949"/>
                          </a:cubicBezTo>
                          <a:cubicBezTo>
                            <a:pt x="70703" y="2949"/>
                            <a:pt x="80373" y="7882"/>
                            <a:pt x="80373" y="13968"/>
                          </a:cubicBezTo>
                          <a:cubicBezTo>
                            <a:pt x="80373" y="18803"/>
                            <a:pt x="74269" y="22911"/>
                            <a:pt x="65782" y="24394"/>
                          </a:cubicBezTo>
                          <a:lnTo>
                            <a:pt x="0" y="21162"/>
                          </a:lnTo>
                          <a:close/>
                        </a:path>
                      </a:pathLst>
                    </a:custGeom>
                    <a:noFill/>
                    <a:ln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grpSp>
                  <p:nvGrpSpPr>
                    <p:cNvPr id="10329" name="组合 11353"/>
                    <p:cNvGrpSpPr/>
                    <p:nvPr/>
                  </p:nvGrpSpPr>
                  <p:grpSpPr>
                    <a:xfrm>
                      <a:off x="29" y="1044"/>
                      <a:ext cx="201" cy="234"/>
                      <a:chOff x="0" y="0"/>
                      <a:chExt cx="201" cy="234"/>
                    </a:xfrm>
                  </p:grpSpPr>
                  <p:sp>
                    <p:nvSpPr>
                      <p:cNvPr id="10330" name="椭圆 11354"/>
                      <p:cNvSpPr/>
                      <p:nvPr/>
                    </p:nvSpPr>
                    <p:spPr>
                      <a:xfrm>
                        <a:off x="40" y="35"/>
                        <a:ext cx="135" cy="135"/>
                      </a:xfrm>
                      <a:prstGeom prst="ellipse">
                        <a:avLst/>
                      </a:prstGeom>
                      <a:solidFill>
                        <a:srgbClr val="17078B"/>
                      </a:solidFill>
                      <a:ln w="28575" cap="flat" cmpd="sng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31" name="直接连接符 11355"/>
                      <p:cNvSpPr/>
                      <p:nvPr/>
                    </p:nvSpPr>
                    <p:spPr>
                      <a:xfrm flipH="1" flipV="1">
                        <a:off x="0" y="36"/>
                        <a:ext cx="201" cy="125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bg1"/>
                        </a:solidFill>
                        <a:prstDash val="lgDashDot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32" name="任意多边形 11356"/>
                      <p:cNvSpPr/>
                      <p:nvPr/>
                    </p:nvSpPr>
                    <p:spPr>
                      <a:xfrm>
                        <a:off x="47" y="0"/>
                        <a:ext cx="139" cy="234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39" h="234">
                            <a:moveTo>
                              <a:pt x="139" y="0"/>
                            </a:moveTo>
                            <a:cubicBezTo>
                              <a:pt x="127" y="12"/>
                              <a:pt x="116" y="25"/>
                              <a:pt x="106" y="37"/>
                            </a:cubicBezTo>
                            <a:cubicBezTo>
                              <a:pt x="96" y="49"/>
                              <a:pt x="89" y="60"/>
                              <a:pt x="81" y="72"/>
                            </a:cubicBezTo>
                            <a:cubicBezTo>
                              <a:pt x="73" y="84"/>
                              <a:pt x="63" y="97"/>
                              <a:pt x="55" y="111"/>
                            </a:cubicBezTo>
                            <a:cubicBezTo>
                              <a:pt x="47" y="125"/>
                              <a:pt x="37" y="143"/>
                              <a:pt x="31" y="156"/>
                            </a:cubicBezTo>
                            <a:cubicBezTo>
                              <a:pt x="25" y="169"/>
                              <a:pt x="21" y="176"/>
                              <a:pt x="16" y="189"/>
                            </a:cubicBezTo>
                            <a:cubicBezTo>
                              <a:pt x="11" y="202"/>
                              <a:pt x="5" y="218"/>
                              <a:pt x="0" y="234"/>
                            </a:cubicBezTo>
                          </a:path>
                        </a:pathLst>
                      </a:custGeom>
                      <a:noFill/>
                      <a:ln w="12700" cap="flat" cmpd="sng">
                        <a:solidFill>
                          <a:schemeClr val="bg1"/>
                        </a:solidFill>
                        <a:prstDash val="lgDashDot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33" name="任意多边形 11357"/>
                      <p:cNvSpPr/>
                      <p:nvPr/>
                    </p:nvSpPr>
                    <p:spPr>
                      <a:xfrm>
                        <a:off x="58" y="56"/>
                        <a:ext cx="101" cy="97"/>
                      </a:xfrm>
                      <a:custGeom>
                        <a:avLst/>
                        <a:gdLst/>
                        <a:ahLst/>
                        <a:cxnLst>
                          <a:cxn ang="270">
                            <a:pos x="18014" y="299"/>
                          </a:cxn>
                          <a:cxn ang="90">
                            <a:pos x="0" y="21600"/>
                          </a:cxn>
                          <a:cxn ang="90">
                            <a:pos x="21600" y="21600"/>
                          </a:cxn>
                        </a:cxnLst>
                        <a:pathLst>
                          <a:path w="43200" h="43200" fill="none">
                            <a:moveTo>
                              <a:pt x="18014" y="299"/>
                            </a:moveTo>
                            <a:cubicBezTo>
                              <a:pt x="19178" y="101"/>
                              <a:pt x="20377" y="-1"/>
                              <a:pt x="21600" y="-1"/>
                            </a:cubicBezTo>
                            <a:cubicBezTo>
                              <a:pt x="33529" y="-1"/>
                              <a:pt x="43200" y="9670"/>
                              <a:pt x="43200" y="21599"/>
                            </a:cubicBezTo>
                            <a:cubicBezTo>
                              <a:pt x="43200" y="33528"/>
                              <a:pt x="33529" y="43199"/>
                              <a:pt x="21600" y="43199"/>
                            </a:cubicBezTo>
                            <a:cubicBezTo>
                              <a:pt x="9671" y="43199"/>
                              <a:pt x="0" y="33528"/>
                              <a:pt x="0" y="21599"/>
                            </a:cubicBezTo>
                          </a:path>
                          <a:path w="43200" h="43200" stroke="0">
                            <a:moveTo>
                              <a:pt x="0" y="21600"/>
                            </a:moveTo>
                            <a:cubicBezTo>
                              <a:pt x="-5" y="24508"/>
                              <a:pt x="-349" y="27279"/>
                              <a:pt x="-968" y="29802"/>
                            </a:cubicBezTo>
                            <a:lnTo>
                              <a:pt x="18014" y="299"/>
                            </a:lnTo>
                            <a:close/>
                          </a:path>
                        </a:pathLst>
                      </a:custGeom>
                      <a:noFill/>
                      <a:ln w="12700" cap="flat" cmpd="sng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334" name="组合 11358"/>
                    <p:cNvGrpSpPr/>
                    <p:nvPr/>
                  </p:nvGrpSpPr>
                  <p:grpSpPr>
                    <a:xfrm>
                      <a:off x="1409" y="1068"/>
                      <a:ext cx="201" cy="234"/>
                      <a:chOff x="0" y="0"/>
                      <a:chExt cx="201" cy="234"/>
                    </a:xfrm>
                  </p:grpSpPr>
                  <p:sp>
                    <p:nvSpPr>
                      <p:cNvPr id="10335" name="椭圆 11359"/>
                      <p:cNvSpPr/>
                      <p:nvPr/>
                    </p:nvSpPr>
                    <p:spPr>
                      <a:xfrm flipH="1">
                        <a:off x="26" y="35"/>
                        <a:ext cx="135" cy="135"/>
                      </a:xfrm>
                      <a:prstGeom prst="ellipse">
                        <a:avLst/>
                      </a:prstGeom>
                      <a:solidFill>
                        <a:srgbClr val="17078B"/>
                      </a:solidFill>
                      <a:ln w="28575" cap="flat" cmpd="sng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36" name="直接连接符 11360"/>
                      <p:cNvSpPr/>
                      <p:nvPr/>
                    </p:nvSpPr>
                    <p:spPr>
                      <a:xfrm flipV="1">
                        <a:off x="0" y="36"/>
                        <a:ext cx="201" cy="125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bg1"/>
                        </a:solidFill>
                        <a:prstDash val="lgDashDot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anchor="t"/>
                      <a:p>
                        <a:pPr algn="ctr"/>
                        <a:endParaRPr lang="zh-CN" altLang="en-US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37" name="任意多边形 11361"/>
                      <p:cNvSpPr/>
                      <p:nvPr/>
                    </p:nvSpPr>
                    <p:spPr>
                      <a:xfrm flipH="1">
                        <a:off x="15" y="0"/>
                        <a:ext cx="139" cy="234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39" h="234">
                            <a:moveTo>
                              <a:pt x="139" y="0"/>
                            </a:moveTo>
                            <a:cubicBezTo>
                              <a:pt x="127" y="12"/>
                              <a:pt x="116" y="25"/>
                              <a:pt x="106" y="37"/>
                            </a:cubicBezTo>
                            <a:cubicBezTo>
                              <a:pt x="96" y="49"/>
                              <a:pt x="89" y="60"/>
                              <a:pt x="81" y="72"/>
                            </a:cubicBezTo>
                            <a:cubicBezTo>
                              <a:pt x="73" y="84"/>
                              <a:pt x="63" y="97"/>
                              <a:pt x="55" y="111"/>
                            </a:cubicBezTo>
                            <a:cubicBezTo>
                              <a:pt x="47" y="125"/>
                              <a:pt x="37" y="143"/>
                              <a:pt x="31" y="156"/>
                            </a:cubicBezTo>
                            <a:cubicBezTo>
                              <a:pt x="25" y="169"/>
                              <a:pt x="21" y="176"/>
                              <a:pt x="16" y="189"/>
                            </a:cubicBezTo>
                            <a:cubicBezTo>
                              <a:pt x="11" y="202"/>
                              <a:pt x="5" y="218"/>
                              <a:pt x="0" y="234"/>
                            </a:cubicBezTo>
                          </a:path>
                        </a:pathLst>
                      </a:custGeom>
                      <a:noFill/>
                      <a:ln w="12700" cap="flat" cmpd="sng">
                        <a:solidFill>
                          <a:schemeClr val="bg1"/>
                        </a:solidFill>
                        <a:prstDash val="lgDashDot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38" name="任意多边形 11362"/>
                      <p:cNvSpPr/>
                      <p:nvPr/>
                    </p:nvSpPr>
                    <p:spPr>
                      <a:xfrm>
                        <a:off x="42" y="54"/>
                        <a:ext cx="101" cy="97"/>
                      </a:xfrm>
                      <a:custGeom>
                        <a:avLst/>
                        <a:gdLst/>
                        <a:ahLst/>
                        <a:cxnLst>
                          <a:cxn ang="270">
                            <a:pos x="18014" y="299"/>
                          </a:cxn>
                          <a:cxn ang="90">
                            <a:pos x="0" y="21600"/>
                          </a:cxn>
                          <a:cxn ang="90">
                            <a:pos x="21600" y="21600"/>
                          </a:cxn>
                        </a:cxnLst>
                        <a:pathLst>
                          <a:path w="43200" h="43200" fill="none">
                            <a:moveTo>
                              <a:pt x="18014" y="299"/>
                            </a:moveTo>
                            <a:cubicBezTo>
                              <a:pt x="19178" y="101"/>
                              <a:pt x="20377" y="-1"/>
                              <a:pt x="21600" y="-1"/>
                            </a:cubicBezTo>
                            <a:cubicBezTo>
                              <a:pt x="33529" y="-1"/>
                              <a:pt x="43200" y="9670"/>
                              <a:pt x="43200" y="21599"/>
                            </a:cubicBezTo>
                            <a:cubicBezTo>
                              <a:pt x="43200" y="33528"/>
                              <a:pt x="33529" y="43199"/>
                              <a:pt x="21600" y="43199"/>
                            </a:cubicBezTo>
                            <a:cubicBezTo>
                              <a:pt x="9671" y="43199"/>
                              <a:pt x="0" y="33528"/>
                              <a:pt x="0" y="21599"/>
                            </a:cubicBezTo>
                          </a:path>
                          <a:path w="43200" h="43200" stroke="0">
                            <a:moveTo>
                              <a:pt x="0" y="21600"/>
                            </a:moveTo>
                            <a:cubicBezTo>
                              <a:pt x="-5" y="24508"/>
                              <a:pt x="-349" y="27279"/>
                              <a:pt x="-968" y="29802"/>
                            </a:cubicBezTo>
                            <a:lnTo>
                              <a:pt x="18014" y="299"/>
                            </a:lnTo>
                            <a:close/>
                          </a:path>
                        </a:pathLst>
                      </a:custGeom>
                      <a:noFill/>
                      <a:ln w="12700" cap="flat" cmpd="sng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339" name="直接连接符 11363"/>
                    <p:cNvSpPr/>
                    <p:nvPr/>
                  </p:nvSpPr>
                  <p:spPr>
                    <a:xfrm flipV="1">
                      <a:off x="812" y="0"/>
                      <a:ext cx="0" cy="1600"/>
                    </a:xfrm>
                    <a:prstGeom prst="line">
                      <a:avLst/>
                    </a:prstGeom>
                    <a:ln w="12700" cap="flat" cmpd="sng">
                      <a:solidFill>
                        <a:srgbClr val="FF0000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pPr algn="ctr"/>
                      <a:endParaRPr lang="zh-CN" altLang="en-US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0340" name="任意多边形 11364"/>
                  <p:cNvSpPr/>
                  <p:nvPr/>
                </p:nvSpPr>
                <p:spPr>
                  <a:xfrm>
                    <a:off x="1078" y="784"/>
                    <a:ext cx="674" cy="105"/>
                  </a:xfrm>
                  <a:custGeom>
                    <a:avLst/>
                    <a:gdLst/>
                    <a:ahLst/>
                    <a:cxnLst/>
                    <a:pathLst>
                      <a:path w="674" h="105">
                        <a:moveTo>
                          <a:pt x="0" y="0"/>
                        </a:moveTo>
                        <a:cubicBezTo>
                          <a:pt x="27" y="12"/>
                          <a:pt x="54" y="25"/>
                          <a:pt x="80" y="36"/>
                        </a:cubicBezTo>
                        <a:cubicBezTo>
                          <a:pt x="106" y="47"/>
                          <a:pt x="131" y="60"/>
                          <a:pt x="156" y="68"/>
                        </a:cubicBezTo>
                        <a:cubicBezTo>
                          <a:pt x="181" y="76"/>
                          <a:pt x="205" y="81"/>
                          <a:pt x="228" y="86"/>
                        </a:cubicBezTo>
                        <a:cubicBezTo>
                          <a:pt x="251" y="91"/>
                          <a:pt x="265" y="95"/>
                          <a:pt x="296" y="98"/>
                        </a:cubicBezTo>
                        <a:cubicBezTo>
                          <a:pt x="327" y="101"/>
                          <a:pt x="383" y="103"/>
                          <a:pt x="416" y="104"/>
                        </a:cubicBezTo>
                        <a:cubicBezTo>
                          <a:pt x="449" y="105"/>
                          <a:pt x="467" y="102"/>
                          <a:pt x="496" y="102"/>
                        </a:cubicBezTo>
                        <a:cubicBezTo>
                          <a:pt x="525" y="102"/>
                          <a:pt x="560" y="105"/>
                          <a:pt x="590" y="104"/>
                        </a:cubicBezTo>
                        <a:cubicBezTo>
                          <a:pt x="620" y="103"/>
                          <a:pt x="647" y="99"/>
                          <a:pt x="674" y="9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1366" name="文本框 11365"/>
          <p:cNvSpPr txBox="1"/>
          <p:nvPr/>
        </p:nvSpPr>
        <p:spPr>
          <a:xfrm>
            <a:off x="228600" y="1380173"/>
            <a:ext cx="450215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蜗轮蜗杆轮齿旋向相同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.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367" name="文本框 11366"/>
          <p:cNvSpPr txBox="1"/>
          <p:nvPr/>
        </p:nvSpPr>
        <p:spPr>
          <a:xfrm>
            <a:off x="385763" y="1923098"/>
            <a:ext cx="23495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∑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＝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90°</a:t>
            </a:r>
            <a:endParaRPr lang="en-US" altLang="zh-CN" b="1" baseline="-25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368" name="文本框 11367"/>
          <p:cNvSpPr txBox="1"/>
          <p:nvPr/>
        </p:nvSpPr>
        <p:spPr>
          <a:xfrm>
            <a:off x="3246438" y="2469198"/>
            <a:ext cx="24955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华文中宋" pitchFamily="2" charset="-122"/>
                <a:ea typeface="华文中宋" pitchFamily="2" charset="-122"/>
              </a:rPr>
              <a:t>∴ 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γ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＝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β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2</a:t>
            </a:r>
            <a:endParaRPr lang="en-US" altLang="zh-CN" b="1" baseline="-2500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1369" name="组合 11368"/>
          <p:cNvGrpSpPr/>
          <p:nvPr/>
        </p:nvGrpSpPr>
        <p:grpSpPr>
          <a:xfrm>
            <a:off x="7277100" y="1216660"/>
            <a:ext cx="1504950" cy="2019300"/>
            <a:chOff x="0" y="0"/>
            <a:chExt cx="948" cy="1272"/>
          </a:xfrm>
        </p:grpSpPr>
        <p:sp>
          <p:nvSpPr>
            <p:cNvPr id="10345" name="直接连接符 11369"/>
            <p:cNvSpPr/>
            <p:nvPr/>
          </p:nvSpPr>
          <p:spPr>
            <a:xfrm>
              <a:off x="0" y="648"/>
              <a:ext cx="9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346" name="矩形 11370"/>
            <p:cNvSpPr/>
            <p:nvPr/>
          </p:nvSpPr>
          <p:spPr>
            <a:xfrm>
              <a:off x="300" y="0"/>
              <a:ext cx="324" cy="12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372" name="组合 11371"/>
          <p:cNvGrpSpPr/>
          <p:nvPr/>
        </p:nvGrpSpPr>
        <p:grpSpPr>
          <a:xfrm>
            <a:off x="6634163" y="1129348"/>
            <a:ext cx="2471737" cy="1738312"/>
            <a:chOff x="0" y="0"/>
            <a:chExt cx="1557" cy="1095"/>
          </a:xfrm>
        </p:grpSpPr>
        <p:grpSp>
          <p:nvGrpSpPr>
            <p:cNvPr id="10348" name="组合 11372"/>
            <p:cNvGrpSpPr/>
            <p:nvPr/>
          </p:nvGrpSpPr>
          <p:grpSpPr>
            <a:xfrm>
              <a:off x="142" y="0"/>
              <a:ext cx="1415" cy="1095"/>
              <a:chOff x="0" y="0"/>
              <a:chExt cx="1415" cy="1095"/>
            </a:xfrm>
          </p:grpSpPr>
          <p:sp>
            <p:nvSpPr>
              <p:cNvPr id="10349" name="直接连接符 11373"/>
              <p:cNvSpPr/>
              <p:nvPr/>
            </p:nvSpPr>
            <p:spPr>
              <a:xfrm>
                <a:off x="20" y="254"/>
                <a:ext cx="1236" cy="788"/>
              </a:xfrm>
              <a:prstGeom prst="line">
                <a:avLst/>
              </a:prstGeom>
              <a:ln w="12700" cap="flat" cmpd="sng">
                <a:solidFill>
                  <a:srgbClr val="EEC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50" name="矩形 11374"/>
              <p:cNvSpPr/>
              <p:nvPr/>
            </p:nvSpPr>
            <p:spPr>
              <a:xfrm>
                <a:off x="0" y="0"/>
                <a:ext cx="19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800" b="1">
                    <a:latin typeface="Times New Roman" panose="02020603050405020304" pitchFamily="2" charset="0"/>
                    <a:ea typeface="宋体" panose="02010600030101010101" pitchFamily="2" charset="-122"/>
                  </a:rPr>
                  <a:t>t</a:t>
                </a:r>
                <a:endParaRPr lang="en-US" altLang="zh-CN" sz="2800" b="1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51" name="矩形 11375"/>
              <p:cNvSpPr/>
              <p:nvPr/>
            </p:nvSpPr>
            <p:spPr>
              <a:xfrm>
                <a:off x="1224" y="768"/>
                <a:ext cx="19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800" b="1">
                    <a:latin typeface="Times New Roman" panose="02020603050405020304" pitchFamily="2" charset="0"/>
                    <a:ea typeface="宋体" panose="02010600030101010101" pitchFamily="2" charset="-122"/>
                  </a:rPr>
                  <a:t>t</a:t>
                </a:r>
                <a:endParaRPr lang="en-US" altLang="zh-CN" sz="2800" b="1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352" name="组合 11376"/>
            <p:cNvGrpSpPr/>
            <p:nvPr/>
          </p:nvGrpSpPr>
          <p:grpSpPr>
            <a:xfrm>
              <a:off x="0" y="376"/>
              <a:ext cx="465" cy="333"/>
              <a:chOff x="0" y="0"/>
              <a:chExt cx="465" cy="333"/>
            </a:xfrm>
          </p:grpSpPr>
          <p:sp>
            <p:nvSpPr>
              <p:cNvPr id="10353" name="任意多边形 11377"/>
              <p:cNvSpPr/>
              <p:nvPr/>
            </p:nvSpPr>
            <p:spPr>
              <a:xfrm>
                <a:off x="411" y="75"/>
                <a:ext cx="54" cy="258"/>
              </a:xfrm>
              <a:custGeom>
                <a:avLst/>
                <a:gdLst/>
                <a:ahLst/>
                <a:cxnLst/>
                <a:pathLst>
                  <a:path w="54" h="258">
                    <a:moveTo>
                      <a:pt x="54" y="0"/>
                    </a:moveTo>
                    <a:cubicBezTo>
                      <a:pt x="46" y="11"/>
                      <a:pt x="38" y="23"/>
                      <a:pt x="32" y="36"/>
                    </a:cubicBezTo>
                    <a:cubicBezTo>
                      <a:pt x="26" y="49"/>
                      <a:pt x="21" y="60"/>
                      <a:pt x="16" y="80"/>
                    </a:cubicBezTo>
                    <a:cubicBezTo>
                      <a:pt x="11" y="100"/>
                      <a:pt x="4" y="133"/>
                      <a:pt x="2" y="154"/>
                    </a:cubicBezTo>
                    <a:cubicBezTo>
                      <a:pt x="0" y="175"/>
                      <a:pt x="2" y="191"/>
                      <a:pt x="2" y="208"/>
                    </a:cubicBezTo>
                    <a:cubicBezTo>
                      <a:pt x="2" y="225"/>
                      <a:pt x="1" y="241"/>
                      <a:pt x="0" y="258"/>
                    </a:cubicBezTo>
                  </a:path>
                </a:pathLst>
              </a:custGeom>
              <a:noFill/>
              <a:ln w="12700" cap="flat" cmpd="sng">
                <a:solidFill>
                  <a:srgbClr val="EECF00"/>
                </a:solidFill>
                <a:prstDash val="solid"/>
                <a:round/>
                <a:headEnd type="triangle" w="sm" len="lg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4" name="文本框 11378"/>
              <p:cNvSpPr txBox="1"/>
              <p:nvPr/>
            </p:nvSpPr>
            <p:spPr>
              <a:xfrm>
                <a:off x="0" y="0"/>
                <a:ext cx="41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latin typeface="隶书" pitchFamily="1" charset="-122"/>
                    <a:ea typeface="隶书" pitchFamily="1" charset="-122"/>
                  </a:rPr>
                  <a:t>β</a:t>
                </a:r>
                <a:r>
                  <a:rPr lang="en-US" altLang="zh-CN" b="1" baseline="-25000">
                    <a:latin typeface="隶书" pitchFamily="1" charset="-122"/>
                    <a:ea typeface="隶书" pitchFamily="1" charset="-122"/>
                  </a:rPr>
                  <a:t>2</a:t>
                </a:r>
                <a:endParaRPr lang="en-US" altLang="zh-CN" b="1" baseline="-25000">
                  <a:latin typeface="隶书" pitchFamily="1" charset="-122"/>
                  <a:ea typeface="隶书" pitchFamily="1" charset="-122"/>
                </a:endParaRPr>
              </a:p>
            </p:txBody>
          </p:sp>
        </p:grpSp>
      </p:grpSp>
      <p:grpSp>
        <p:nvGrpSpPr>
          <p:cNvPr id="11380" name="组合 11379"/>
          <p:cNvGrpSpPr/>
          <p:nvPr/>
        </p:nvGrpSpPr>
        <p:grpSpPr>
          <a:xfrm>
            <a:off x="7138988" y="1107123"/>
            <a:ext cx="855662" cy="733425"/>
            <a:chOff x="0" y="0"/>
            <a:chExt cx="539" cy="462"/>
          </a:xfrm>
        </p:grpSpPr>
        <p:sp>
          <p:nvSpPr>
            <p:cNvPr id="10356" name="文本框 11380"/>
            <p:cNvSpPr txBox="1"/>
            <p:nvPr/>
          </p:nvSpPr>
          <p:spPr>
            <a:xfrm>
              <a:off x="0" y="0"/>
              <a:ext cx="4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隶书" pitchFamily="1" charset="-122"/>
                  <a:ea typeface="隶书" pitchFamily="1" charset="-122"/>
                </a:rPr>
                <a:t>β</a:t>
              </a:r>
              <a:r>
                <a:rPr lang="en-US" altLang="zh-CN" b="1" baseline="-25000">
                  <a:latin typeface="隶书" pitchFamily="1" charset="-122"/>
                  <a:ea typeface="隶书" pitchFamily="1" charset="-122"/>
                </a:rPr>
                <a:t>1</a:t>
              </a:r>
              <a:endParaRPr lang="en-US" altLang="zh-CN" b="1" baseline="-25000">
                <a:latin typeface="隶书" pitchFamily="1" charset="-122"/>
                <a:ea typeface="隶书" pitchFamily="1" charset="-122"/>
              </a:endParaRPr>
            </a:p>
          </p:txBody>
        </p:sp>
        <p:sp>
          <p:nvSpPr>
            <p:cNvPr id="10357" name="任意多边形 11381"/>
            <p:cNvSpPr/>
            <p:nvPr/>
          </p:nvSpPr>
          <p:spPr>
            <a:xfrm flipH="1">
              <a:off x="149" y="255"/>
              <a:ext cx="390" cy="207"/>
            </a:xfrm>
            <a:custGeom>
              <a:avLst/>
              <a:gdLst/>
              <a:ahLst/>
              <a:cxnLst/>
              <a:pathLst>
                <a:path w="465" h="258">
                  <a:moveTo>
                    <a:pt x="0" y="0"/>
                  </a:moveTo>
                  <a:cubicBezTo>
                    <a:pt x="20" y="0"/>
                    <a:pt x="41" y="1"/>
                    <a:pt x="66" y="3"/>
                  </a:cubicBezTo>
                  <a:cubicBezTo>
                    <a:pt x="91" y="5"/>
                    <a:pt x="120" y="6"/>
                    <a:pt x="150" y="12"/>
                  </a:cubicBezTo>
                  <a:cubicBezTo>
                    <a:pt x="180" y="18"/>
                    <a:pt x="218" y="27"/>
                    <a:pt x="249" y="42"/>
                  </a:cubicBezTo>
                  <a:cubicBezTo>
                    <a:pt x="280" y="57"/>
                    <a:pt x="312" y="82"/>
                    <a:pt x="336" y="102"/>
                  </a:cubicBezTo>
                  <a:cubicBezTo>
                    <a:pt x="360" y="122"/>
                    <a:pt x="375" y="136"/>
                    <a:pt x="396" y="162"/>
                  </a:cubicBezTo>
                  <a:cubicBezTo>
                    <a:pt x="417" y="188"/>
                    <a:pt x="441" y="223"/>
                    <a:pt x="465" y="258"/>
                  </a:cubicBezTo>
                </a:path>
              </a:pathLst>
            </a:custGeom>
            <a:noFill/>
            <a:ln w="12700" cap="flat" cmpd="sng">
              <a:solidFill>
                <a:srgbClr val="66FF33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383" name="矩形 11382"/>
          <p:cNvSpPr/>
          <p:nvPr/>
        </p:nvSpPr>
        <p:spPr>
          <a:xfrm>
            <a:off x="419100" y="2493010"/>
            <a:ext cx="28511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∵ γ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+β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1 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＝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90°</a:t>
            </a:r>
            <a:endParaRPr lang="en-US" altLang="zh-CN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384" name="文本框 11383"/>
          <p:cNvSpPr txBox="1"/>
          <p:nvPr/>
        </p:nvSpPr>
        <p:spPr>
          <a:xfrm>
            <a:off x="3562350" y="1418273"/>
            <a:ext cx="18923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蜗轮右旋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385" name="矩形 11384"/>
          <p:cNvSpPr/>
          <p:nvPr/>
        </p:nvSpPr>
        <p:spPr>
          <a:xfrm>
            <a:off x="4879975" y="1426210"/>
            <a:ext cx="15621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蜗杆右旋</a:t>
            </a:r>
            <a:endParaRPr lang="zh-CN" altLang="en-US" b="1">
              <a:latin typeface="Times New Roman" panose="02020603050405020304" pitchFamily="2" charset="0"/>
              <a:ea typeface="华文中宋" pitchFamily="2" charset="-122"/>
            </a:endParaRPr>
          </a:p>
        </p:txBody>
      </p:sp>
      <p:sp>
        <p:nvSpPr>
          <p:cNvPr id="11386" name="矩形 11385"/>
          <p:cNvSpPr/>
          <p:nvPr/>
        </p:nvSpPr>
        <p:spPr>
          <a:xfrm>
            <a:off x="1673225" y="190246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＝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β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+β</a:t>
            </a:r>
            <a:r>
              <a:rPr lang="en-US" altLang="zh-CN" b="1" baseline="-25000">
                <a:latin typeface="华文中宋" pitchFamily="2" charset="-122"/>
                <a:ea typeface="华文中宋" pitchFamily="2" charset="-122"/>
              </a:rPr>
              <a:t>2</a:t>
            </a:r>
            <a:endParaRPr lang="en-US" altLang="zh-CN" b="1" baseline="-2500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11387" name="组合 11386"/>
          <p:cNvGrpSpPr/>
          <p:nvPr/>
        </p:nvGrpSpPr>
        <p:grpSpPr>
          <a:xfrm>
            <a:off x="7677150" y="1045210"/>
            <a:ext cx="673100" cy="2438400"/>
            <a:chOff x="0" y="0"/>
            <a:chExt cx="424" cy="1536"/>
          </a:xfrm>
        </p:grpSpPr>
        <p:grpSp>
          <p:nvGrpSpPr>
            <p:cNvPr id="10363" name="组合 11387"/>
            <p:cNvGrpSpPr/>
            <p:nvPr/>
          </p:nvGrpSpPr>
          <p:grpSpPr>
            <a:xfrm>
              <a:off x="0" y="0"/>
              <a:ext cx="424" cy="1536"/>
              <a:chOff x="0" y="0"/>
              <a:chExt cx="424" cy="1536"/>
            </a:xfrm>
          </p:grpSpPr>
          <p:grpSp>
            <p:nvGrpSpPr>
              <p:cNvPr id="10364" name="组合 11388"/>
              <p:cNvGrpSpPr/>
              <p:nvPr/>
            </p:nvGrpSpPr>
            <p:grpSpPr>
              <a:xfrm>
                <a:off x="0" y="0"/>
                <a:ext cx="420" cy="1536"/>
                <a:chOff x="0" y="0"/>
                <a:chExt cx="420" cy="1536"/>
              </a:xfrm>
            </p:grpSpPr>
            <p:sp>
              <p:nvSpPr>
                <p:cNvPr id="10365" name="直接连接符 11389"/>
                <p:cNvSpPr/>
                <p:nvPr/>
              </p:nvSpPr>
              <p:spPr>
                <a:xfrm>
                  <a:off x="216" y="0"/>
                  <a:ext cx="0" cy="15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66" name="矩形 11390"/>
                <p:cNvSpPr/>
                <p:nvPr/>
              </p:nvSpPr>
              <p:spPr>
                <a:xfrm>
                  <a:off x="0" y="408"/>
                  <a:ext cx="420" cy="72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367" name="直接连接符 11391"/>
              <p:cNvSpPr/>
              <p:nvPr/>
            </p:nvSpPr>
            <p:spPr>
              <a:xfrm>
                <a:off x="4" y="626"/>
                <a:ext cx="420" cy="2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368" name="椭圆 11392"/>
            <p:cNvSpPr/>
            <p:nvPr/>
          </p:nvSpPr>
          <p:spPr>
            <a:xfrm>
              <a:off x="183" y="729"/>
              <a:ext cx="56" cy="56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94" name="直接连接符 11393"/>
          <p:cNvSpPr/>
          <p:nvPr/>
        </p:nvSpPr>
        <p:spPr>
          <a:xfrm flipH="1">
            <a:off x="7188200" y="1707198"/>
            <a:ext cx="1657350" cy="1057275"/>
          </a:xfrm>
          <a:prstGeom prst="line">
            <a:avLst/>
          </a:prstGeom>
          <a:ln w="12700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1395" name="组合 11394"/>
          <p:cNvGrpSpPr/>
          <p:nvPr/>
        </p:nvGrpSpPr>
        <p:grpSpPr>
          <a:xfrm>
            <a:off x="1303338" y="4458018"/>
            <a:ext cx="3733800" cy="1854200"/>
            <a:chOff x="0" y="0"/>
            <a:chExt cx="2352" cy="1168"/>
          </a:xfrm>
        </p:grpSpPr>
        <p:grpSp>
          <p:nvGrpSpPr>
            <p:cNvPr id="10371" name="组合 11395"/>
            <p:cNvGrpSpPr/>
            <p:nvPr/>
          </p:nvGrpSpPr>
          <p:grpSpPr>
            <a:xfrm>
              <a:off x="1171" y="596"/>
              <a:ext cx="1152" cy="559"/>
              <a:chOff x="0" y="0"/>
              <a:chExt cx="1152" cy="559"/>
            </a:xfrm>
          </p:grpSpPr>
          <p:sp>
            <p:nvSpPr>
              <p:cNvPr id="10372" name="直接连接符 11396"/>
              <p:cNvSpPr/>
              <p:nvPr/>
            </p:nvSpPr>
            <p:spPr>
              <a:xfrm flipV="1">
                <a:off x="0" y="295"/>
                <a:ext cx="1152" cy="264"/>
              </a:xfrm>
              <a:prstGeom prst="line">
                <a:avLst/>
              </a:prstGeom>
              <a:ln w="1270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73" name="矩形 11397"/>
              <p:cNvSpPr/>
              <p:nvPr/>
            </p:nvSpPr>
            <p:spPr>
              <a:xfrm>
                <a:off x="771" y="0"/>
                <a:ext cx="30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800" b="1">
                    <a:latin typeface="隶书" pitchFamily="1" charset="-122"/>
                    <a:ea typeface="隶书" pitchFamily="1" charset="-122"/>
                  </a:rPr>
                  <a:t>d</a:t>
                </a:r>
                <a:r>
                  <a:rPr lang="en-US" altLang="zh-CN" sz="2800" b="1" baseline="-25000">
                    <a:latin typeface="隶书" pitchFamily="1" charset="-122"/>
                    <a:ea typeface="隶书" pitchFamily="1" charset="-122"/>
                  </a:rPr>
                  <a:t>2</a:t>
                </a:r>
                <a:endParaRPr lang="en-US" altLang="zh-CN" sz="2800" b="1" baseline="-25000">
                  <a:latin typeface="隶书" pitchFamily="1" charset="-122"/>
                  <a:ea typeface="隶书" pitchFamily="1" charset="-122"/>
                </a:endParaRPr>
              </a:p>
            </p:txBody>
          </p:sp>
        </p:grpSp>
        <p:sp>
          <p:nvSpPr>
            <p:cNvPr id="10374" name="任意多边形 11398"/>
            <p:cNvSpPr/>
            <p:nvPr/>
          </p:nvSpPr>
          <p:spPr>
            <a:xfrm>
              <a:off x="0" y="0"/>
              <a:ext cx="2352" cy="1168"/>
            </a:xfrm>
            <a:custGeom>
              <a:avLst/>
              <a:gdLst/>
              <a:ahLst/>
              <a:cxnLst>
                <a:cxn ang="180">
                  <a:pos x="0" y="21289"/>
                </a:cxn>
                <a:cxn ang="0">
                  <a:pos x="43198" y="21600"/>
                </a:cxn>
                <a:cxn ang="90">
                  <a:pos x="21598" y="21600"/>
                </a:cxn>
              </a:cxnLst>
              <a:pathLst>
                <a:path w="43198" h="21600" fill="none">
                  <a:moveTo>
                    <a:pt x="0" y="21289"/>
                  </a:moveTo>
                  <a:cubicBezTo>
                    <a:pt x="167" y="9502"/>
                    <a:pt x="9773" y="0"/>
                    <a:pt x="21598" y="0"/>
                  </a:cubicBezTo>
                  <a:cubicBezTo>
                    <a:pt x="33527" y="0"/>
                    <a:pt x="43198" y="9671"/>
                    <a:pt x="43198" y="21600"/>
                  </a:cubicBezTo>
                </a:path>
                <a:path w="43198" h="21600" stroke="0">
                  <a:moveTo>
                    <a:pt x="43198" y="21600"/>
                  </a:moveTo>
                  <a:cubicBezTo>
                    <a:pt x="39418" y="19627"/>
                    <a:pt x="37090" y="16934"/>
                    <a:pt x="37090" y="13966"/>
                  </a:cubicBezTo>
                  <a:cubicBezTo>
                    <a:pt x="37090" y="7916"/>
                    <a:pt x="46760" y="3011"/>
                    <a:pt x="58689" y="3011"/>
                  </a:cubicBezTo>
                  <a:cubicBezTo>
                    <a:pt x="70618" y="3011"/>
                    <a:pt x="80288" y="7916"/>
                    <a:pt x="80288" y="13966"/>
                  </a:cubicBezTo>
                  <a:cubicBezTo>
                    <a:pt x="80288" y="18782"/>
                    <a:pt x="74160" y="22873"/>
                    <a:pt x="65647" y="24340"/>
                  </a:cubicBezTo>
                  <a:lnTo>
                    <a:pt x="0" y="21289"/>
                  </a:lnTo>
                  <a:close/>
                </a:path>
              </a:pathLst>
            </a:custGeom>
            <a:noFill/>
            <a:ln w="12700" cap="flat" cmpd="sng">
              <a:solidFill>
                <a:srgbClr val="66FF33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400" name="组合 11399"/>
          <p:cNvGrpSpPr/>
          <p:nvPr/>
        </p:nvGrpSpPr>
        <p:grpSpPr>
          <a:xfrm>
            <a:off x="7453313" y="1613535"/>
            <a:ext cx="635000" cy="631825"/>
            <a:chOff x="0" y="0"/>
            <a:chExt cx="400" cy="398"/>
          </a:xfrm>
        </p:grpSpPr>
        <p:sp>
          <p:nvSpPr>
            <p:cNvPr id="10376" name="任意多边形 11400"/>
            <p:cNvSpPr/>
            <p:nvPr/>
          </p:nvSpPr>
          <p:spPr>
            <a:xfrm flipH="1">
              <a:off x="0" y="0"/>
              <a:ext cx="361" cy="398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21600" y="21600"/>
                  </a:moveTo>
                  <a:cubicBezTo>
                    <a:pt x="21600" y="9671"/>
                    <a:pt x="26435" y="0"/>
                    <a:pt x="32400" y="0"/>
                  </a:cubicBezTo>
                  <a:cubicBezTo>
                    <a:pt x="38365" y="0"/>
                    <a:pt x="43200" y="9671"/>
                    <a:pt x="43200" y="21600"/>
                  </a:cubicBezTo>
                  <a:cubicBezTo>
                    <a:pt x="43200" y="23991"/>
                    <a:pt x="43006" y="26290"/>
                    <a:pt x="42648" y="2843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EECF00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77" name="矩形 11401"/>
            <p:cNvSpPr/>
            <p:nvPr/>
          </p:nvSpPr>
          <p:spPr>
            <a:xfrm flipH="1">
              <a:off x="91" y="3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</a:rPr>
                <a:t>∑</a:t>
              </a:r>
              <a:endParaRPr lang="en-US" altLang="zh-CN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379" name="文本框 11403"/>
          <p:cNvSpPr txBox="1"/>
          <p:nvPr/>
        </p:nvSpPr>
        <p:spPr>
          <a:xfrm>
            <a:off x="193675" y="884873"/>
            <a:ext cx="367665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华文中宋" pitchFamily="2" charset="-122"/>
                <a:ea typeface="华文中宋" pitchFamily="2" charset="-122"/>
              </a:rPr>
              <a:t>3.</a:t>
            </a:r>
            <a:r>
              <a:rPr lang="zh-CN" altLang="en-US" b="1">
                <a:latin typeface="Times New Roman" panose="02020603050405020304" pitchFamily="2" charset="0"/>
                <a:ea typeface="华文中宋" pitchFamily="2" charset="-122"/>
              </a:rPr>
              <a:t>蜗杆、</a:t>
            </a: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蜗轮的旋向</a:t>
            </a:r>
            <a:endParaRPr lang="zh-CN" altLang="en-US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165" name="文本框 6189"/>
          <p:cNvSpPr txBox="1"/>
          <p:nvPr/>
        </p:nvSpPr>
        <p:spPr>
          <a:xfrm>
            <a:off x="1623060" y="97790"/>
            <a:ext cx="577088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蜗杆传动的主要参数和几何尺寸</a:t>
            </a:r>
            <a:endParaRPr lang="zh-CN" altLang="en-US" sz="3200" b="1">
              <a:solidFill>
                <a:srgbClr val="C00000"/>
              </a:solidFill>
              <a:latin typeface="隶书" pitchFamily="1" charset="-122"/>
              <a:ea typeface="隶书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" grpId="0"/>
      <p:bldP spid="11367" grpId="0"/>
      <p:bldP spid="11368" grpId="0"/>
      <p:bldP spid="11383" grpId="0"/>
      <p:bldP spid="11384" grpId="0"/>
      <p:bldP spid="11385" grpId="0"/>
      <p:bldP spid="11386" grpId="0"/>
    </p:bld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0000FF"/>
      </a:hlink>
      <a:folHlink>
        <a:srgbClr val="3333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Settings\Administrator\Application Data\Microsoft\Templates\机械设计基础模板.pot</Template>
  <TotalTime>0</TotalTime>
  <Words>5790</Words>
  <Application>WPS 演示</Application>
  <PresentationFormat>在屏幕上显示</PresentationFormat>
  <Paragraphs>1070</Paragraphs>
  <Slides>31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31</vt:i4>
      </vt:variant>
    </vt:vector>
  </HeadingPairs>
  <TitlesOfParts>
    <vt:vector size="71" baseType="lpstr">
      <vt:lpstr>Arial</vt:lpstr>
      <vt:lpstr>宋体</vt:lpstr>
      <vt:lpstr>Wingdings</vt:lpstr>
      <vt:lpstr>Times New Roman</vt:lpstr>
      <vt:lpstr>隶书</vt:lpstr>
      <vt:lpstr>华文中宋</vt:lpstr>
      <vt:lpstr>华文彩云</vt:lpstr>
      <vt:lpstr>隶书</vt:lpstr>
      <vt:lpstr>微软雅黑</vt:lpstr>
      <vt:lpstr>Arial Unicode MS</vt:lpstr>
      <vt:lpstr>Calibri</vt:lpstr>
      <vt:lpstr>Symbol</vt:lpstr>
      <vt:lpstr>Wingdings 2</vt:lpstr>
      <vt:lpstr>华文彩云</vt:lpstr>
      <vt:lpstr>Tahoma</vt:lpstr>
      <vt:lpstr>楷体_GB2312</vt:lpstr>
      <vt:lpstr>方正舒体</vt:lpstr>
      <vt:lpstr>Wingdings</vt:lpstr>
      <vt:lpstr>新宋体</vt:lpstr>
      <vt:lpstr>Blueprint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PBrush</vt:lpstr>
      <vt:lpstr>Equation.DSMT4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普通蜗杆传动的承载能力计算2</vt:lpstr>
      <vt:lpstr>普通蜗杆传动的承载能力计算2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PCY</dc:creator>
  <cp:lastModifiedBy>94655266</cp:lastModifiedBy>
  <cp:revision>484</cp:revision>
  <dcterms:created xsi:type="dcterms:W3CDTF">2002-01-02T02:44:00Z</dcterms:created>
  <dcterms:modified xsi:type="dcterms:W3CDTF">2018-11-10T03:27:00Z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