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77" r:id="rId3"/>
    <p:sldId id="378" r:id="rId5"/>
    <p:sldId id="410" r:id="rId6"/>
    <p:sldId id="380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50" r:id="rId22"/>
    <p:sldId id="449" r:id="rId23"/>
    <p:sldId id="451" r:id="rId24"/>
  </p:sldIdLst>
  <p:sldSz cx="9144000" cy="5715000" type="screen16x10"/>
  <p:notesSz cx="6858000" cy="9144000"/>
  <p:custDataLst>
    <p:tags r:id="rId29"/>
  </p:custDataLst>
  <p:defaultTextStyle>
    <a:defPPr>
      <a:defRPr lang="en-US"/>
    </a:defPPr>
    <a:lvl1pPr marL="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8684E"/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8896" autoAdjust="0"/>
  </p:normalViewPr>
  <p:slideViewPr>
    <p:cSldViewPr snapToGrid="0" snapToObjects="1">
      <p:cViewPr varScale="1">
        <p:scale>
          <a:sx n="73" d="100"/>
          <a:sy n="73" d="100"/>
        </p:scale>
        <p:origin x="-102" y="-1476"/>
      </p:cViewPr>
      <p:guideLst>
        <p:guide orient="horz" pos="14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  <a:endParaRPr lang="es-ES_tradnl" smtClean="0"/>
          </a:p>
          <a:p>
            <a:pPr lvl="1"/>
            <a:r>
              <a:rPr lang="es-ES_tradnl" smtClean="0"/>
              <a:t>Second level</a:t>
            </a:r>
            <a:endParaRPr lang="es-ES_tradnl" smtClean="0"/>
          </a:p>
          <a:p>
            <a:pPr lvl="2"/>
            <a:r>
              <a:rPr lang="es-ES_tradnl" smtClean="0"/>
              <a:t>Third level</a:t>
            </a:r>
            <a:endParaRPr lang="es-ES_tradnl" smtClean="0"/>
          </a:p>
          <a:p>
            <a:pPr lvl="3"/>
            <a:r>
              <a:rPr lang="es-ES_tradnl" smtClean="0"/>
              <a:t>Fourth level</a:t>
            </a:r>
            <a:endParaRPr lang="es-ES_tradnl" smtClean="0"/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13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26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390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1988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01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14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7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405" algn="l" defTabSz="4051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0D393E-42E0-4732-BB5D-7C26C018EBB2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3F2A2-F1C3-461B-89B8-8B7DEA0A380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450A-354E-44BD-BC39-CF81CF265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B3F2F7-D8C9-4E43-8D7C-873B3821DA85}" type="datetime1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49A5DF-8B1F-43DD-BA44-60E67D5F9AA0}" type="slidenum">
              <a:rPr lang="zh-CN" altLang="en-US"/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6DB1B64-DBBB-47C8-B605-FDCE552E1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03793D6F-412A-4ABA-AC8C-DAF45DDA03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443753" y="693461"/>
            <a:ext cx="820942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 userDrawn="1"/>
        </p:nvSpPr>
        <p:spPr>
          <a:xfrm rot="18926425">
            <a:off x="575761" y="397125"/>
            <a:ext cx="162180" cy="180200"/>
          </a:xfrm>
          <a:prstGeom prst="roundRect">
            <a:avLst/>
          </a:prstGeom>
          <a:solidFill>
            <a:schemeClr val="tx1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342900" dist="1524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9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906670" y="359809"/>
            <a:ext cx="0" cy="252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WELCOME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0" name="矩形 9"/>
          <p:cNvSpPr/>
          <p:nvPr userDrawn="1"/>
        </p:nvSpPr>
        <p:spPr>
          <a:xfrm>
            <a:off x="5538627" y="54481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8684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08684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13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  <a:endParaRPr lang="es-ES_tradnl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content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  <a:endParaRPr lang="en-US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</a:fld>
            <a:endParaRPr lang="en-US" sz="9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13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530" indent="-303530" algn="l" defTabSz="405130" rtl="0" eaLnBrk="1" latinLnBrk="0" hangingPunct="1">
        <a:spcBef>
          <a:spcPct val="20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53365" algn="l" defTabSz="405130" rtl="0" eaLnBrk="1" latinLnBrk="0" hangingPunct="1">
        <a:spcBef>
          <a:spcPct val="20000"/>
        </a:spcBef>
        <a:buFont typeface="Arial" panose="020B0604020202020204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825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320" indent="-202565" algn="l" defTabSz="405130" rtl="0" eaLnBrk="1" latinLnBrk="0" hangingPunct="1">
        <a:spcBef>
          <a:spcPct val="20000"/>
        </a:spcBef>
        <a:buFont typeface="Arial" panose="020B0604020202020204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450" indent="-202565" algn="l" defTabSz="405130" rtl="0" eaLnBrk="1" latinLnBrk="0" hangingPunct="1">
        <a:spcBef>
          <a:spcPct val="20000"/>
        </a:spcBef>
        <a:buFont typeface="Arial" panose="020B0604020202020204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58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1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84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970" indent="-202565" algn="l" defTabSz="40513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3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26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390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1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14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405" algn="l" defTabSz="40513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2.xml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1979173" y="1988402"/>
            <a:ext cx="646166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复盘申请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2062054" y="3597368"/>
            <a:ext cx="3669602" cy="25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顾仁鹏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rot="19275258">
            <a:off x="7827865" y="2138066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1873661" y="2541765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52276" y="0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0">
        <p15:prstTrans prst="pageCurlDouble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49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4.72222E-6 -1.11111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  <p:bldP spid="3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Js6-10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学习框架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Angular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MVC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框架有自己的理解， 能够读懂文档和熟练使用第三方插件，能够独立完成整个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模块。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路由器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2.angularjs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常用指令，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ng-if ng-class ng-model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上传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图片和副文本编辑器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插件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使用，日历，分页，模态框，侧边栏，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table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js11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小程序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了解微信小程序的相关配置，微信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SDK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，并制作微信小程序。 了解敏捷开发相关流程， 通过合作，能够完成项目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微信开发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者文档学习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微信网页授权，获取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code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通过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code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发送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AJAX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请求获取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openID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. </a:t>
            </a:r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wx.request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请求接口数据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小程序页面跳转，存值，渲染列表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580" y="1224915"/>
            <a:ext cx="44723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需求讲解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人员划分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定义接口文档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方案设计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方案评审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禅道拆分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7.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开发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8.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阶段测试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9.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性能测试和</a:t>
            </a:r>
            <a:r>
              <a:rPr lang="en-US" altLang="zh-CN" sz="2400" dirty="0" err="1" smtClean="0">
                <a:solidFill>
                  <a:schemeClr val="bg1"/>
                </a:solidFill>
                <a:sym typeface="+mn-ea"/>
              </a:rPr>
              <a:t>codereview</a:t>
            </a:r>
            <a:endParaRPr lang="en-US" altLang="zh-CN" sz="2400" dirty="0" err="1" smtClean="0">
              <a:solidFill>
                <a:schemeClr val="bg1"/>
              </a:solidFill>
              <a:effectLst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98670" y="1329690"/>
            <a:ext cx="44284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10.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压力测试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11.demo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发布测试环境，集成测试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发布线上环境，同时停止开发环境和测试环境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14.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线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上监控</a:t>
            </a:r>
            <a:endParaRPr lang="zh-CN" altLang="en-US" sz="24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禅道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拆分</a:t>
            </a: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（单个任务不超过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小时，拆分要详细）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拆分时以具体写的代码为一个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task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，把再任务名称中写出具有哪些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function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拆分完知乎应该是把所以的代码都过了一遍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如果又不了解的功能，再方案评审前写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demo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一个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task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大概再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0.5-2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小时之间，</a:t>
            </a: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&lt;4h</a:t>
            </a:r>
            <a:endParaRPr lang="en-US" altLang="zh-CN" sz="2400" dirty="0" smtClean="0">
              <a:solidFill>
                <a:schemeClr val="bg1"/>
              </a:solidFill>
              <a:effectLst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注意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点： 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根据禅道按时完成，写在日报中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每天晨会，交流进度，如果有延迟，拿出解决方案</a:t>
            </a:r>
            <a:endParaRPr lang="en-US" altLang="zh-CN" sz="2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3   </a:t>
            </a:r>
            <a:r>
              <a:rPr lang="en-US" altLang="zh-CN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todlist</a:t>
            </a:r>
            <a:r>
              <a:rPr lang="zh-CN" alt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分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个时间点汇报进度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职业素养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职业素养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责任：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明确各自责任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富有责任感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认真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负责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时间：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工作有效率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有计划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反馈明确时间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职业素养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66825"/>
            <a:ext cx="75368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反思：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时刻反思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从错误中收获价值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调理：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合理安排模块时间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按照重要程度排序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复盘期望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23760"/>
            <a:ext cx="2709897" cy="1309115"/>
            <a:chOff x="0" y="223760"/>
            <a:chExt cx="2709897" cy="130911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689846"/>
              <a:ext cx="2709897" cy="843029"/>
            </a:xfrm>
            <a:prstGeom prst="rect">
              <a:avLst/>
            </a:prstGeom>
          </p:spPr>
        </p:pic>
        <p:sp>
          <p:nvSpPr>
            <p:cNvPr id="38" name="TextBox 13"/>
            <p:cNvSpPr txBox="1"/>
            <p:nvPr/>
          </p:nvSpPr>
          <p:spPr>
            <a:xfrm>
              <a:off x="583659" y="223760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28"/>
            <p:cNvSpPr txBox="1"/>
            <p:nvPr/>
          </p:nvSpPr>
          <p:spPr>
            <a:xfrm>
              <a:off x="751302" y="5236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4617" y="3712032"/>
            <a:ext cx="5649341" cy="2685612"/>
          </a:xfrm>
          <a:prstGeom prst="rect">
            <a:avLst/>
          </a:prstGeom>
        </p:spPr>
      </p:pic>
      <p:sp>
        <p:nvSpPr>
          <p:cNvPr id="25" name="MH_Entry_1"/>
          <p:cNvSpPr/>
          <p:nvPr>
            <p:custDataLst>
              <p:tags r:id="rId4"/>
            </p:custDataLst>
          </p:nvPr>
        </p:nvSpPr>
        <p:spPr>
          <a:xfrm>
            <a:off x="3339111" y="1071490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r>
              <a:rPr lang="en-US" altLang="zh-CN" sz="2800" dirty="0" smtClean="0">
                <a:sym typeface="+mn-ea"/>
              </a:rPr>
              <a:t>1.</a:t>
            </a:r>
            <a:r>
              <a:rPr lang="zh-CN" altLang="en-US" sz="2800" dirty="0" smtClean="0">
                <a:sym typeface="+mn-ea"/>
              </a:rPr>
              <a:t>任务总结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Entry_2"/>
          <p:cNvSpPr/>
          <p:nvPr>
            <p:custDataLst>
              <p:tags r:id="rId5"/>
            </p:custDataLst>
          </p:nvPr>
        </p:nvSpPr>
        <p:spPr>
          <a:xfrm>
            <a:off x="3339111" y="1953071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2.</a:t>
            </a:r>
            <a:r>
              <a:rPr lang="zh-CN" altLang="en-US" sz="2800" dirty="0" smtClean="0">
                <a:sym typeface="+mn-ea"/>
              </a:rPr>
              <a:t>开发流程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MH_Entry_3"/>
          <p:cNvSpPr/>
          <p:nvPr>
            <p:custDataLst>
              <p:tags r:id="rId6"/>
            </p:custDataLst>
          </p:nvPr>
        </p:nvSpPr>
        <p:spPr>
          <a:xfrm>
            <a:off x="3339111" y="2822587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3.</a:t>
            </a:r>
            <a:r>
              <a:rPr lang="zh-CN" altLang="en-US" sz="2800" dirty="0" smtClean="0">
                <a:sym typeface="+mn-ea"/>
              </a:rPr>
              <a:t>职业素养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MH_Entry_4"/>
          <p:cNvSpPr/>
          <p:nvPr>
            <p:custDataLst>
              <p:tags r:id="rId7"/>
            </p:custDataLst>
          </p:nvPr>
        </p:nvSpPr>
        <p:spPr>
          <a:xfrm>
            <a:off x="3339111" y="3692103"/>
            <a:ext cx="2466542" cy="4305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en-US" altLang="zh-CN" sz="2800" dirty="0" smtClean="0">
                <a:sym typeface="+mn-ea"/>
              </a:rPr>
              <a:t>4.</a:t>
            </a:r>
            <a:r>
              <a:rPr lang="zh-CN" altLang="en-US" sz="2800" dirty="0" smtClean="0">
                <a:sym typeface="+mn-ea"/>
              </a:rPr>
              <a:t>复盘期望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31" grpId="0" bldLvl="0" animBg="1"/>
      <p:bldP spid="46" grpId="0" bldLvl="0" animBg="1"/>
      <p:bldP spid="4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187960" y="3810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复盘期望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66825"/>
            <a:ext cx="75368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熟悉敏捷开发流程以及各种流程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合理拆分项目，规划时间，提高效率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提高自身学习能力，解决问题能力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学习团队合作</a:t>
            </a:r>
            <a:endParaRPr lang="zh-CN" altLang="en-US" sz="24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文本框 22"/>
          <p:cNvSpPr>
            <a:spLocks noChangeArrowheads="1"/>
          </p:cNvSpPr>
          <p:nvPr/>
        </p:nvSpPr>
        <p:spPr bwMode="auto">
          <a:xfrm>
            <a:off x="1732489" y="1924516"/>
            <a:ext cx="6461668" cy="8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Picture 3" descr="C:\Users\ABC\Desktop\GR-010 (2).png"/>
          <p:cNvPicPr>
            <a:picLocks noChangeAspect="1" noChangeArrowheads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 bwMode="auto">
          <a:xfrm rot="19275258">
            <a:off x="7826297" y="2244195"/>
            <a:ext cx="9398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1873660" y="2647892"/>
            <a:ext cx="6424105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-52276" y="0"/>
            <a:ext cx="2031449" cy="38922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13200" y="3597258"/>
            <a:ext cx="5242732" cy="2805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0">
        <p15:prstTrans prst="pageCurlDouble"/>
      </p:transition>
    </mc:Choice>
    <mc:Fallback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49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698 -0.00444 L -1.66667E-6 -2.22222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0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346464" y="1853517"/>
            <a:ext cx="4949685" cy="390272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" y="698269"/>
            <a:ext cx="1170507" cy="34255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93322" y="1030221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10" name="直接连接符 9"/>
          <p:cNvCxnSpPr>
            <a:stCxn id="6" idx="5"/>
          </p:cNvCxnSpPr>
          <p:nvPr/>
        </p:nvCxnSpPr>
        <p:spPr>
          <a:xfrm>
            <a:off x="1294284" y="1131183"/>
            <a:ext cx="1172031" cy="47904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12322" y="1556238"/>
            <a:ext cx="215968" cy="215968"/>
            <a:chOff x="304800" y="673100"/>
            <a:chExt cx="4000500" cy="4000500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连接符 14"/>
          <p:cNvCxnSpPr>
            <a:stCxn id="14" idx="5"/>
          </p:cNvCxnSpPr>
          <p:nvPr/>
        </p:nvCxnSpPr>
        <p:spPr>
          <a:xfrm>
            <a:off x="2593330" y="1737245"/>
            <a:ext cx="250928" cy="6828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1" idx="3"/>
          </p:cNvCxnSpPr>
          <p:nvPr/>
        </p:nvCxnSpPr>
        <p:spPr>
          <a:xfrm flipH="1">
            <a:off x="1764420" y="3172550"/>
            <a:ext cx="764788" cy="6510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1193323" y="3232284"/>
            <a:ext cx="317787" cy="4472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160209" y="3181452"/>
            <a:ext cx="118283" cy="118283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64074" y="2317581"/>
            <a:ext cx="1020104" cy="1020104"/>
            <a:chOff x="304800" y="673100"/>
            <a:chExt cx="4000500" cy="4000500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352215" y="3602255"/>
            <a:ext cx="510052" cy="510052"/>
            <a:chOff x="1008115" y="2542722"/>
            <a:chExt cx="1360493" cy="1360493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8" name="组合 77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0" name="同心圆 7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392115" y="760415"/>
                <a:ext cx="3825877" cy="38258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1379308" y="2863851"/>
              <a:ext cx="492744" cy="861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zh-CN" altLang="en-US" sz="1500" dirty="0"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82" name="标题 4"/>
          <p:cNvSpPr txBox="1"/>
          <p:nvPr/>
        </p:nvSpPr>
        <p:spPr>
          <a:xfrm>
            <a:off x="4035901" y="2457322"/>
            <a:ext cx="2685531" cy="355021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任务总结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4023943" y="3008927"/>
            <a:ext cx="269748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 flipV="1">
            <a:off x="3161101" y="1723669"/>
            <a:ext cx="1032956" cy="66343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194057" y="1507702"/>
            <a:ext cx="265651" cy="265651"/>
            <a:chOff x="304800" y="673100"/>
            <a:chExt cx="4000500" cy="4000500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4" name="同心圆 1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2053" name="直接连接符 2052"/>
          <p:cNvCxnSpPr>
            <a:stCxn id="124" idx="6"/>
            <a:endCxn id="130" idx="3"/>
          </p:cNvCxnSpPr>
          <p:nvPr/>
        </p:nvCxnSpPr>
        <p:spPr>
          <a:xfrm>
            <a:off x="4459707" y="1640528"/>
            <a:ext cx="1258000" cy="19588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/>
          <p:cNvGrpSpPr/>
          <p:nvPr/>
        </p:nvGrpSpPr>
        <p:grpSpPr>
          <a:xfrm>
            <a:off x="5698559" y="1737279"/>
            <a:ext cx="118283" cy="118283"/>
            <a:chOff x="304800" y="673100"/>
            <a:chExt cx="4000500" cy="40005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9" name="同心圆 1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</p:grpSp>
      <p:cxnSp>
        <p:nvCxnSpPr>
          <p:cNvPr id="2055" name="直接连接符 2054"/>
          <p:cNvCxnSpPr>
            <a:stCxn id="130" idx="6"/>
            <a:endCxn id="143" idx="3"/>
          </p:cNvCxnSpPr>
          <p:nvPr/>
        </p:nvCxnSpPr>
        <p:spPr>
          <a:xfrm flipV="1">
            <a:off x="5814261" y="770846"/>
            <a:ext cx="1978225" cy="102557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7927219" y="697822"/>
            <a:ext cx="121678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7757524" y="589838"/>
            <a:ext cx="215968" cy="215968"/>
            <a:chOff x="304800" y="673100"/>
            <a:chExt cx="4000500" cy="4000500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2" name="同心圆 1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392116" y="760416"/>
              <a:ext cx="3825878" cy="382587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70" name="KSO_Shape"/>
          <p:cNvSpPr/>
          <p:nvPr/>
        </p:nvSpPr>
        <p:spPr bwMode="auto">
          <a:xfrm>
            <a:off x="2574299" y="2572984"/>
            <a:ext cx="577578" cy="554476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CSS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1-3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及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入门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简述：</a:t>
            </a:r>
            <a:r>
              <a:rPr lang="en-US" altLang="zh-CN" sz="2800" dirty="0" err="1" smtClean="0">
                <a:solidFill>
                  <a:schemeClr val="bg1"/>
                </a:solidFill>
                <a:effectLst/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入门，对页面构成的简单了解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收获：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1.html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和</a:t>
            </a:r>
            <a:r>
              <a:rPr lang="en-US" altLang="zh-CN" sz="2800" dirty="0" err="1" smtClean="0">
                <a:solidFill>
                  <a:schemeClr val="bg1"/>
                </a:solidFill>
                <a:effectLst/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的简单应用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盒子模型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3.Git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管理代码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文档流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语义化</a:t>
            </a:r>
            <a:endParaRPr lang="en-US" altLang="zh-CN" sz="2800" dirty="0" smtClean="0">
              <a:solidFill>
                <a:schemeClr val="bg1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zh-CN" sz="2800" dirty="0" smtClean="0">
                <a:solidFill>
                  <a:schemeClr val="bg1"/>
                </a:solidFill>
                <a:effectLst/>
                <a:sym typeface="+mn-ea"/>
              </a:rPr>
              <a:t>6.Ps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sym typeface="+mn-ea"/>
              </a:rPr>
              <a:t>切图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4-7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（第二阶段，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常见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页面及自适应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简述：了解移动端布局，自适应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绘制特殊图形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2.flex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布局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单位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px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rem,em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,%,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vw,vh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的使用和区别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4.fiexed,absolute,relative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布局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8-10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企业官网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熟练使用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进行布局，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代码 和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代码分离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1.bootstrap 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框架使用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框架组件应用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垂直居中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栅格系统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媒体查询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6.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表单元素样式更改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11-15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less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进阶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继续吸收新的实用知识同时巩固基础，熟悉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Bootstrap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的源码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使用，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sass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less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的比较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代码规范和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class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命名规范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组件化思想</a:t>
            </a:r>
            <a:r>
              <a:rPr lang="en-US" altLang="zh-CN" sz="2800" dirty="0" smtClean="0">
                <a:sym typeface="+mn-ea"/>
              </a:rPr>
              <a:t> 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任务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2-4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业务逻辑的开发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简述：原生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进阶，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jQuery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入门。能使用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jQuery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完成复杂需求，尝试第三方插件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操作</a:t>
            </a:r>
            <a:r>
              <a:rPr lang="en-US" altLang="zh-CN" sz="2800" dirty="0" err="1" smtClean="0">
                <a:solidFill>
                  <a:schemeClr val="bg1"/>
                </a:solidFill>
                <a:sym typeface="+mn-ea"/>
              </a:rPr>
              <a:t>dom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2.this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指向，函数作用域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面向对象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4.es6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模板字符串</a:t>
            </a: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C:\Users\ABC\Desktop\GR-010 (2).png"/>
          <p:cNvPicPr>
            <a:picLocks noChangeAspect="1" noChangeArrowheads="1"/>
          </p:cNvPicPr>
          <p:nvPr/>
        </p:nvPicPr>
        <p:blipFill>
          <a:blip r:embed="rId1" cstate="screen">
            <a:grayscl/>
          </a:blip>
          <a:srcRect/>
          <a:stretch>
            <a:fillRect/>
          </a:stretch>
        </p:blipFill>
        <p:spPr bwMode="auto">
          <a:xfrm rot="19741709">
            <a:off x="8556934" y="128394"/>
            <a:ext cx="630706" cy="34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BC\Desktop\GR-010 (2).png"/>
          <p:cNvPicPr>
            <a:picLocks noChangeAspect="1" noChangeArrowheads="1"/>
          </p:cNvPicPr>
          <p:nvPr/>
        </p:nvPicPr>
        <p:blipFill>
          <a:blip r:embed="rId2">
            <a:biLevel thresh="25000"/>
          </a:blip>
          <a:srcRect/>
          <a:stretch>
            <a:fillRect/>
          </a:stretch>
        </p:blipFill>
        <p:spPr bwMode="auto">
          <a:xfrm>
            <a:off x="-190795" y="538870"/>
            <a:ext cx="9525600" cy="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3655" y="85090"/>
            <a:ext cx="85839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js5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与后端交互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1200" y="1259840"/>
            <a:ext cx="7536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简述：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学会通过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AJAX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实现与后端交互，获取并展示数据，对前后端分工有一定了解。</a:t>
            </a: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技能：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1.Ajax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异步获取数据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2.nginx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反向代理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3.postman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测试接口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4.http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状态码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  <a:sym typeface="+mn-ea"/>
              </a:rPr>
              <a:t>5.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表单验证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>
              <a:solidFill>
                <a:schemeClr val="bg1"/>
              </a:solidFill>
              <a:effectLst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309 -0.00278 L 1.11111E-6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5.xml><?xml version="1.0" encoding="utf-8"?>
<p:tagLst xmlns:p="http://schemas.openxmlformats.org/presentationml/2006/main">
  <p:tag name="ISPRING_RESOURCE_PATHS_HASH_PRESENTER" val="65a66be615cf86f4a881e8c9f67316202dfa52"/>
  <p:tag name="KSO_WM_DOC_GUID" val="{be3823c3-e356-48e2-a8bb-3eb266bd076d}"/>
</p:tagLst>
</file>

<file path=ppt/theme/theme1.xml><?xml version="1.0" encoding="utf-8"?>
<a:theme xmlns:a="http://schemas.openxmlformats.org/drawingml/2006/main" name="第一PPT，www.1ppt.com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1510</Words>
  <Application>WPS 演示</Application>
  <PresentationFormat>全屏显示(16:10)</PresentationFormat>
  <Paragraphs>163</Paragraphs>
  <Slides>21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Arial</vt:lpstr>
      <vt:lpstr>Lato Light</vt:lpstr>
      <vt:lpstr>Lato Regular</vt:lpstr>
      <vt:lpstr>微软雅黑</vt:lpstr>
      <vt:lpstr>仿宋_GB2312</vt:lpstr>
      <vt:lpstr>Impact MT Std</vt:lpstr>
      <vt:lpstr>Arial Unicode MS</vt:lpstr>
      <vt:lpstr>Calibri</vt:lpstr>
      <vt:lpstr>Segoe Print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唯美清新</dc:title>
  <dc:creator>第一PPT</dc:creator>
  <cp:keywords>www.1ppt.com</cp:keywords>
  <cp:lastModifiedBy>Administrator</cp:lastModifiedBy>
  <cp:revision>1181</cp:revision>
  <dcterms:created xsi:type="dcterms:W3CDTF">2015-06-05T17:51:00Z</dcterms:created>
  <dcterms:modified xsi:type="dcterms:W3CDTF">2019-05-01T03:08:14Z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