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7" r:id="rId5"/>
    <p:sldId id="263" r:id="rId6"/>
    <p:sldId id="272" r:id="rId7"/>
    <p:sldId id="261" r:id="rId8"/>
    <p:sldId id="279" r:id="rId9"/>
    <p:sldId id="283" r:id="rId10"/>
    <p:sldId id="284" r:id="rId11"/>
    <p:sldId id="286" r:id="rId12"/>
    <p:sldId id="285" r:id="rId13"/>
    <p:sldId id="289" r:id="rId14"/>
    <p:sldId id="287" r:id="rId15"/>
    <p:sldId id="288" r:id="rId16"/>
    <p:sldId id="290" r:id="rId17"/>
    <p:sldId id="291" r:id="rId18"/>
    <p:sldId id="292" r:id="rId19"/>
    <p:sldId id="262" r:id="rId20"/>
    <p:sldId id="277" r:id="rId21"/>
    <p:sldId id="293" r:id="rId22"/>
    <p:sldId id="273" r:id="rId23"/>
    <p:sldId id="294" r:id="rId24"/>
    <p:sldId id="295" r:id="rId25"/>
    <p:sldId id="275" r:id="rId26"/>
    <p:sldId id="260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B198"/>
    <a:srgbClr val="74CEBB"/>
    <a:srgbClr val="2B7D6B"/>
    <a:srgbClr val="30302F"/>
    <a:srgbClr val="B8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6" y="7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B55BE28-12BA-4145-A9BE-33AFE79A0685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B3E913-E9BD-4347-910C-20BC3C542A9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封面标题特殊字体为百度简综艺。可以自行下载使用或改为微软雅黑。</a:t>
            </a:r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A8D65-A96A-4130-8A0D-7327951F916B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442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F716-628A-4D43-B78B-B23EC5A5E738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D6BCE-F24A-453D-926D-79B3036215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6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AA30-5C7F-4C07-B969-3289FD0CA0D3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D619A-F710-4080-B622-EAF1E47902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42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0FB9A-6240-436E-B27D-347BBC94BB60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D6893F-0BE4-43E7-AE34-EA4DDB7172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9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66D02-C5ED-4AAD-9E2C-866638F85A7A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14C44-068D-461B-B2DF-312CC0E22B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3ED5-A9F4-47BB-B791-F13ACB3B5EF8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A0982-969D-40F5-93E7-2DE1F46C04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5ED1A-5487-4252-ACE9-456D7EF32FFB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EF55B6-1472-4FF2-BB3D-8102BAF27C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47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1F-03FB-44F5-8D91-B852A1F1A711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D26A5-0622-4A60-A6B2-244CFA72E8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A2840-C526-4F4A-824C-C50992FD3801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33B2F-09DD-43F3-B09D-5C6C16AF33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C2B8A-910F-425F-A285-75E0B559544B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22C69-CEF2-4021-BF29-946F8E6F42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3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F445-7E7B-4593-ACEA-5BCDEA5703B3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53EBD-4FC9-410E-B4CD-D37DE4BA7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A0C20-9434-4D06-B93C-B992F36BFF77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F6451-E1B9-4230-A533-330ED01408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CE06E93-6D5F-466D-BDEF-FC385589326C}" type="datetimeFigureOut">
              <a:rPr lang="zh-CN" altLang="en-US"/>
              <a:pPr>
                <a:defRPr/>
              </a:pPr>
              <a:t>2019/6/10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9EF2B5B-8DB8-4446-8F3D-4E69691A4A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5" name="文本框 7"/>
          <p:cNvSpPr txBox="1">
            <a:spLocks noChangeArrowheads="1"/>
          </p:cNvSpPr>
          <p:nvPr/>
        </p:nvSpPr>
        <p:spPr bwMode="auto">
          <a:xfrm>
            <a:off x="5064425" y="4615868"/>
            <a:ext cx="2359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谷美星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文本框 25"/>
          <p:cNvSpPr txBox="1">
            <a:spLocks noChangeArrowheads="1"/>
          </p:cNvSpPr>
          <p:nvPr/>
        </p:nvSpPr>
        <p:spPr bwMode="auto">
          <a:xfrm>
            <a:off x="3765550" y="3995823"/>
            <a:ext cx="4660900" cy="338554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年计算机科学与技术系毕业设计答辩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6316" y="1784890"/>
            <a:ext cx="8215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的知学平台的设计与实现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题库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中心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模块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49" y="900112"/>
            <a:ext cx="7653251" cy="5037513"/>
          </a:xfrm>
          <a:prstGeom prst="rect">
            <a:avLst/>
          </a:prstGeom>
        </p:spPr>
      </p:pic>
      <p:sp>
        <p:nvSpPr>
          <p:cNvPr id="35" name="椭圆 15"/>
          <p:cNvSpPr>
            <a:spLocks noChangeArrowheads="1"/>
          </p:cNvSpPr>
          <p:nvPr/>
        </p:nvSpPr>
        <p:spPr bwMode="auto">
          <a:xfrm>
            <a:off x="654023" y="2466053"/>
            <a:ext cx="817476" cy="817476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6" name="组合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501" y="2681457"/>
            <a:ext cx="440519" cy="3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731693" y="4002694"/>
            <a:ext cx="36433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题库列表根据不同学科进行分类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，每项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题库设置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15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道题目，题型分为选择题和文本题，目前题库设置了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大类，根据不同的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与后端接口对接，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type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类型，从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type=1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开始，从左到右递增。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731693" y="3680432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题库列表：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题库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中心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模块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题型分类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15"/>
          <p:cNvSpPr>
            <a:spLocks noChangeArrowheads="1"/>
          </p:cNvSpPr>
          <p:nvPr/>
        </p:nvSpPr>
        <p:spPr bwMode="auto">
          <a:xfrm>
            <a:off x="654023" y="2466053"/>
            <a:ext cx="817476" cy="817476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6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501" y="2681457"/>
            <a:ext cx="440519" cy="3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731693" y="4002694"/>
            <a:ext cx="3643313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每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题库分类对应两大类题型：选择题和文本题。选择题包含顺序答题和乱序答题，乱序答题是在顺序答题的基础上将题目和选项随机打乱，为用户提供一种多元化的的答题体验。用户在答题过程中根据回答是否正确会获得不同额度的积分。题目难度根据用户积分分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个等级，对应后端接口字段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level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731693" y="3680432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题型分类：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84" y="972589"/>
            <a:ext cx="7628515" cy="50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2108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题库中心</a:t>
            </a:r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题库详情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15"/>
          <p:cNvSpPr>
            <a:spLocks noChangeArrowheads="1"/>
          </p:cNvSpPr>
          <p:nvPr/>
        </p:nvSpPr>
        <p:spPr bwMode="auto">
          <a:xfrm>
            <a:off x="629052" y="1697994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449357" y="1818774"/>
            <a:ext cx="2752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题目、选项详情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15"/>
          <p:cNvSpPr>
            <a:spLocks noChangeArrowheads="1"/>
          </p:cNvSpPr>
          <p:nvPr/>
        </p:nvSpPr>
        <p:spPr bwMode="auto">
          <a:xfrm>
            <a:off x="648446" y="2332522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1477064" y="2453302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解析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椭圆 15"/>
          <p:cNvSpPr>
            <a:spLocks noChangeArrowheads="1"/>
          </p:cNvSpPr>
          <p:nvPr/>
        </p:nvSpPr>
        <p:spPr bwMode="auto">
          <a:xfrm>
            <a:off x="659527" y="2967060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1504771" y="3087840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重答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椭圆 15"/>
          <p:cNvSpPr>
            <a:spLocks noChangeArrowheads="1"/>
          </p:cNvSpPr>
          <p:nvPr/>
        </p:nvSpPr>
        <p:spPr bwMode="auto">
          <a:xfrm>
            <a:off x="662297" y="3601602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1524167" y="3722382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邀约讲解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 15"/>
          <p:cNvSpPr>
            <a:spLocks noChangeArrowheads="1"/>
          </p:cNvSpPr>
          <p:nvPr/>
        </p:nvSpPr>
        <p:spPr bwMode="auto">
          <a:xfrm>
            <a:off x="673385" y="4219515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1543568" y="4340295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查看笔记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椭圆 15"/>
          <p:cNvSpPr>
            <a:spLocks noChangeArrowheads="1"/>
          </p:cNvSpPr>
          <p:nvPr/>
        </p:nvSpPr>
        <p:spPr bwMode="auto">
          <a:xfrm>
            <a:off x="676158" y="4837430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1546341" y="4958210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积分制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椭圆 15"/>
          <p:cNvSpPr>
            <a:spLocks noChangeArrowheads="1"/>
          </p:cNvSpPr>
          <p:nvPr/>
        </p:nvSpPr>
        <p:spPr bwMode="auto">
          <a:xfrm>
            <a:off x="670619" y="5480278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540802" y="5601058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计时器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32613"/>
            <a:ext cx="8808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后台管理界面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15"/>
          <p:cNvSpPr>
            <a:spLocks noChangeArrowheads="1"/>
          </p:cNvSpPr>
          <p:nvPr/>
        </p:nvSpPr>
        <p:spPr bwMode="auto">
          <a:xfrm>
            <a:off x="654023" y="2466053"/>
            <a:ext cx="817476" cy="817476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6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501" y="2681457"/>
            <a:ext cx="440519" cy="3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731693" y="4002694"/>
            <a:ext cx="3643313" cy="81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题库详情由管理员通过后台管理系统手动录入，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题目信息与选项信息分开录入，进而填充到接口数据中。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731693" y="3680432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题库管理：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876" y="900112"/>
            <a:ext cx="7570124" cy="50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题库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中心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模块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15"/>
          <p:cNvSpPr>
            <a:spLocks noChangeArrowheads="1"/>
          </p:cNvSpPr>
          <p:nvPr/>
        </p:nvSpPr>
        <p:spPr bwMode="auto">
          <a:xfrm>
            <a:off x="654023" y="2466053"/>
            <a:ext cx="817476" cy="817476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6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501" y="2681457"/>
            <a:ext cx="440519" cy="3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731693" y="4002694"/>
            <a:ext cx="364331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答题信息提交成功后会给出总成绩和总答题时长。每道题目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分，即一套试卷总分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150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分，题目的正确与否根据后端字段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is_correct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来判断。用户的试卷历史列表可到个人详情页“我的试卷”模块查看。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731693" y="3680432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总成绩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84" y="1213657"/>
            <a:ext cx="7642369" cy="47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信息广场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15"/>
          <p:cNvSpPr>
            <a:spLocks noChangeArrowheads="1"/>
          </p:cNvSpPr>
          <p:nvPr/>
        </p:nvSpPr>
        <p:spPr bwMode="auto">
          <a:xfrm>
            <a:off x="629052" y="1697994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449357" y="1818774"/>
            <a:ext cx="2752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邀约列表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15"/>
          <p:cNvSpPr>
            <a:spLocks noChangeArrowheads="1"/>
          </p:cNvSpPr>
          <p:nvPr/>
        </p:nvSpPr>
        <p:spPr bwMode="auto">
          <a:xfrm>
            <a:off x="648446" y="2332522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1477064" y="2453302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题目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类型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椭圆 15"/>
          <p:cNvSpPr>
            <a:spLocks noChangeArrowheads="1"/>
          </p:cNvSpPr>
          <p:nvPr/>
        </p:nvSpPr>
        <p:spPr bwMode="auto">
          <a:xfrm>
            <a:off x="659527" y="2967060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1504771" y="3087840"/>
            <a:ext cx="2752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提问详情（问题描述、题目）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椭圆 15"/>
          <p:cNvSpPr>
            <a:spLocks noChangeArrowheads="1"/>
          </p:cNvSpPr>
          <p:nvPr/>
        </p:nvSpPr>
        <p:spPr bwMode="auto">
          <a:xfrm>
            <a:off x="662297" y="3601602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1524167" y="3722382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悬赏积分（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积分）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 15"/>
          <p:cNvSpPr>
            <a:spLocks noChangeArrowheads="1"/>
          </p:cNvSpPr>
          <p:nvPr/>
        </p:nvSpPr>
        <p:spPr bwMode="auto">
          <a:xfrm>
            <a:off x="673385" y="4219515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1543568" y="4340295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添加回答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椭圆 15"/>
          <p:cNvSpPr>
            <a:spLocks noChangeArrowheads="1"/>
          </p:cNvSpPr>
          <p:nvPr/>
        </p:nvSpPr>
        <p:spPr bwMode="auto">
          <a:xfrm>
            <a:off x="676158" y="4837430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1546341" y="4958210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查看回答列表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5"/>
          <p:cNvSpPr>
            <a:spLocks noChangeArrowheads="1"/>
          </p:cNvSpPr>
          <p:nvPr/>
        </p:nvSpPr>
        <p:spPr bwMode="auto">
          <a:xfrm>
            <a:off x="687243" y="5488588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1557426" y="5609368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分页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56" y="25682"/>
            <a:ext cx="7387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荣誉榜</a:t>
            </a:r>
          </a:p>
        </p:txBody>
      </p:sp>
      <p:sp>
        <p:nvSpPr>
          <p:cNvPr id="35" name="椭圆 15"/>
          <p:cNvSpPr>
            <a:spLocks noChangeArrowheads="1"/>
          </p:cNvSpPr>
          <p:nvPr/>
        </p:nvSpPr>
        <p:spPr bwMode="auto">
          <a:xfrm>
            <a:off x="654023" y="2466053"/>
            <a:ext cx="817476" cy="817476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6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501" y="2681457"/>
            <a:ext cx="440519" cy="3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20"/>
          <p:cNvSpPr>
            <a:spLocks noChangeArrowheads="1"/>
          </p:cNvSpPr>
          <p:nvPr/>
        </p:nvSpPr>
        <p:spPr bwMode="auto">
          <a:xfrm>
            <a:off x="731693" y="4002694"/>
            <a:ext cx="3643313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为了激励用户的学习积极性，设计并实现了用户荣誉榜，根据用户的总积分进行排名，积分可通过答题与回答别人问题来累计，积分越高，排名越高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731693" y="3680432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用户排名：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84" y="900111"/>
            <a:ext cx="7628516" cy="50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个人详情页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15"/>
          <p:cNvSpPr>
            <a:spLocks noChangeArrowheads="1"/>
          </p:cNvSpPr>
          <p:nvPr/>
        </p:nvSpPr>
        <p:spPr bwMode="auto">
          <a:xfrm>
            <a:off x="629052" y="1697994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449357" y="1818774"/>
            <a:ext cx="2752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的试卷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15"/>
          <p:cNvSpPr>
            <a:spLocks noChangeArrowheads="1"/>
          </p:cNvSpPr>
          <p:nvPr/>
        </p:nvSpPr>
        <p:spPr bwMode="auto">
          <a:xfrm>
            <a:off x="648446" y="2374087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1477064" y="2494867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完善个人信息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椭圆 15"/>
          <p:cNvSpPr>
            <a:spLocks noChangeArrowheads="1"/>
          </p:cNvSpPr>
          <p:nvPr/>
        </p:nvSpPr>
        <p:spPr bwMode="auto">
          <a:xfrm>
            <a:off x="659527" y="3066816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1504771" y="3187596"/>
            <a:ext cx="2752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修改密码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椭圆 15"/>
          <p:cNvSpPr>
            <a:spLocks noChangeArrowheads="1"/>
          </p:cNvSpPr>
          <p:nvPr/>
        </p:nvSpPr>
        <p:spPr bwMode="auto">
          <a:xfrm>
            <a:off x="662297" y="3759549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√</a:t>
            </a:r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1524167" y="3880329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积分奖励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67" y="1041400"/>
            <a:ext cx="8602133" cy="49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9467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468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9461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项目地址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72" y="0"/>
            <a:ext cx="7598228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502" y="1795549"/>
            <a:ext cx="434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3EB198"/>
                </a:solidFill>
                <a:hlinkClick r:id="rId3" action="ppaction://hlinksldjump"/>
              </a:rPr>
              <a:t>https://github.com/guMcrey/knowledge</a:t>
            </a:r>
            <a:endParaRPr lang="zh-CN" altLang="en-US" b="1" dirty="0">
              <a:solidFill>
                <a:srgbClr val="3EB1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272082" y="65974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30302F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30302F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30302F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srgbClr val="30302F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30302F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30302F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30302F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30302F"/>
              </a:solidFill>
              <a:latin typeface="Calibri"/>
              <a:ea typeface="宋体"/>
            </a:endParaRPr>
          </a:p>
        </p:txBody>
      </p:sp>
      <p:sp>
        <p:nvSpPr>
          <p:cNvPr id="3379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文本框 34"/>
          <p:cNvSpPr txBox="1">
            <a:spLocks noChangeArrowheads="1"/>
          </p:cNvSpPr>
          <p:nvPr/>
        </p:nvSpPr>
        <p:spPr bwMode="auto">
          <a:xfrm>
            <a:off x="6013450" y="3923607"/>
            <a:ext cx="23299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总结与展望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79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2193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sz="2800" dirty="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11423650" y="1935163"/>
            <a:ext cx="768350" cy="289560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0" name="矩形 9"/>
          <p:cNvSpPr>
            <a:spLocks noChangeArrowheads="1"/>
          </p:cNvSpPr>
          <p:nvPr/>
        </p:nvSpPr>
        <p:spPr bwMode="auto">
          <a:xfrm>
            <a:off x="2265363" y="2351088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矩形 10"/>
          <p:cNvSpPr>
            <a:spLocks noChangeArrowheads="1"/>
          </p:cNvSpPr>
          <p:nvPr/>
        </p:nvSpPr>
        <p:spPr bwMode="auto">
          <a:xfrm>
            <a:off x="4464050" y="2351088"/>
            <a:ext cx="1312863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2" name="矩形 11"/>
          <p:cNvSpPr>
            <a:spLocks noChangeArrowheads="1"/>
          </p:cNvSpPr>
          <p:nvPr/>
        </p:nvSpPr>
        <p:spPr bwMode="auto">
          <a:xfrm>
            <a:off x="6657975" y="2351088"/>
            <a:ext cx="1311275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3" name="矩形 12"/>
          <p:cNvSpPr>
            <a:spLocks noChangeArrowheads="1"/>
          </p:cNvSpPr>
          <p:nvPr/>
        </p:nvSpPr>
        <p:spPr bwMode="auto">
          <a:xfrm>
            <a:off x="8850313" y="2351088"/>
            <a:ext cx="1312862" cy="1311275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4" name="矩形 14"/>
          <p:cNvSpPr>
            <a:spLocks noChangeArrowheads="1"/>
          </p:cNvSpPr>
          <p:nvPr/>
        </p:nvSpPr>
        <p:spPr bwMode="auto">
          <a:xfrm>
            <a:off x="2365375" y="2447925"/>
            <a:ext cx="1119188" cy="1119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45" name="矩形 18"/>
          <p:cNvSpPr>
            <a:spLocks noChangeArrowheads="1"/>
          </p:cNvSpPr>
          <p:nvPr/>
        </p:nvSpPr>
        <p:spPr bwMode="auto">
          <a:xfrm>
            <a:off x="4560888" y="2447925"/>
            <a:ext cx="1119187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46" name="矩形 19"/>
          <p:cNvSpPr>
            <a:spLocks noChangeArrowheads="1"/>
          </p:cNvSpPr>
          <p:nvPr/>
        </p:nvSpPr>
        <p:spPr bwMode="auto">
          <a:xfrm>
            <a:off x="6754813" y="2447925"/>
            <a:ext cx="1117600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47" name="矩形 20"/>
          <p:cNvSpPr>
            <a:spLocks noChangeArrowheads="1"/>
          </p:cNvSpPr>
          <p:nvPr/>
        </p:nvSpPr>
        <p:spPr bwMode="auto">
          <a:xfrm>
            <a:off x="8947150" y="2447925"/>
            <a:ext cx="1119188" cy="111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>
                <a:solidFill>
                  <a:srgbClr val="30302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8800" b="1">
              <a:solidFill>
                <a:srgbClr val="30302F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348" name="文本框 21"/>
          <p:cNvSpPr txBox="1">
            <a:spLocks noChangeArrowheads="1"/>
          </p:cNvSpPr>
          <p:nvPr/>
        </p:nvSpPr>
        <p:spPr bwMode="auto">
          <a:xfrm>
            <a:off x="2216150" y="3760788"/>
            <a:ext cx="1360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9" name="文本框 22"/>
          <p:cNvSpPr txBox="1">
            <a:spLocks noChangeArrowheads="1"/>
          </p:cNvSpPr>
          <p:nvPr/>
        </p:nvSpPr>
        <p:spPr bwMode="auto">
          <a:xfrm>
            <a:off x="4440238" y="3760788"/>
            <a:ext cx="1398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0" name="文本框 23"/>
          <p:cNvSpPr txBox="1">
            <a:spLocks noChangeArrowheads="1"/>
          </p:cNvSpPr>
          <p:nvPr/>
        </p:nvSpPr>
        <p:spPr bwMode="auto">
          <a:xfrm>
            <a:off x="6492875" y="3759200"/>
            <a:ext cx="164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1" name="文本框 24"/>
          <p:cNvSpPr txBox="1">
            <a:spLocks noChangeArrowheads="1"/>
          </p:cNvSpPr>
          <p:nvPr/>
        </p:nvSpPr>
        <p:spPr bwMode="auto">
          <a:xfrm>
            <a:off x="8755063" y="3759200"/>
            <a:ext cx="1514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FOUR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2" name="文本框 25"/>
          <p:cNvSpPr txBox="1">
            <a:spLocks noChangeArrowheads="1"/>
          </p:cNvSpPr>
          <p:nvPr/>
        </p:nvSpPr>
        <p:spPr bwMode="auto">
          <a:xfrm>
            <a:off x="2295744" y="439096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项目概要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3" name="矩形 26"/>
          <p:cNvSpPr>
            <a:spLocks noChangeArrowheads="1"/>
          </p:cNvSpPr>
          <p:nvPr/>
        </p:nvSpPr>
        <p:spPr bwMode="auto">
          <a:xfrm>
            <a:off x="4534239" y="439102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技术选型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4" name="矩形 27"/>
          <p:cNvSpPr>
            <a:spLocks noChangeArrowheads="1"/>
          </p:cNvSpPr>
          <p:nvPr/>
        </p:nvSpPr>
        <p:spPr bwMode="auto">
          <a:xfrm>
            <a:off x="6709114" y="439102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功能实现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5" name="矩形 28"/>
          <p:cNvSpPr>
            <a:spLocks noChangeArrowheads="1"/>
          </p:cNvSpPr>
          <p:nvPr/>
        </p:nvSpPr>
        <p:spPr bwMode="auto">
          <a:xfrm>
            <a:off x="8765999" y="4391025"/>
            <a:ext cx="14814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总结与展望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2792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793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771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难点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圆角矩形 7"/>
          <p:cNvSpPr>
            <a:spLocks noChangeArrowheads="1"/>
          </p:cNvSpPr>
          <p:nvPr/>
        </p:nvSpPr>
        <p:spPr bwMode="auto">
          <a:xfrm>
            <a:off x="3874591" y="2378075"/>
            <a:ext cx="1812925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79999"/>
            </a:schemeClr>
          </a:solidFill>
          <a:ln w="12700">
            <a:solidFill>
              <a:srgbClr val="2B7D6B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3" name="圆角矩形 9"/>
          <p:cNvSpPr>
            <a:spLocks noChangeArrowheads="1"/>
          </p:cNvSpPr>
          <p:nvPr/>
        </p:nvSpPr>
        <p:spPr bwMode="auto">
          <a:xfrm>
            <a:off x="1390200" y="2378075"/>
            <a:ext cx="1812925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79999"/>
            </a:schemeClr>
          </a:solidFill>
          <a:ln w="12700">
            <a:solidFill>
              <a:srgbClr val="3EB198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4" name="圆角矩形 10"/>
          <p:cNvSpPr>
            <a:spLocks noChangeArrowheads="1"/>
          </p:cNvSpPr>
          <p:nvPr/>
        </p:nvSpPr>
        <p:spPr bwMode="auto">
          <a:xfrm>
            <a:off x="6384523" y="2378075"/>
            <a:ext cx="1811338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79999"/>
            </a:schemeClr>
          </a:solidFill>
          <a:ln w="12700">
            <a:solidFill>
              <a:srgbClr val="74CEBB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5" name="圆角矩形 11"/>
          <p:cNvSpPr>
            <a:spLocks noChangeArrowheads="1"/>
          </p:cNvSpPr>
          <p:nvPr/>
        </p:nvSpPr>
        <p:spPr bwMode="auto">
          <a:xfrm>
            <a:off x="8895540" y="2378075"/>
            <a:ext cx="1812925" cy="2711450"/>
          </a:xfrm>
          <a:prstGeom prst="roundRect">
            <a:avLst>
              <a:gd name="adj" fmla="val 9083"/>
            </a:avLst>
          </a:prstGeom>
          <a:solidFill>
            <a:schemeClr val="bg1">
              <a:alpha val="79999"/>
            </a:schemeClr>
          </a:solidFill>
          <a:ln w="12700">
            <a:solidFill>
              <a:srgbClr val="2B7D6B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7" name="圆角矩形 13"/>
          <p:cNvSpPr>
            <a:spLocks noChangeArrowheads="1"/>
          </p:cNvSpPr>
          <p:nvPr/>
        </p:nvSpPr>
        <p:spPr bwMode="auto">
          <a:xfrm>
            <a:off x="4031930" y="2201582"/>
            <a:ext cx="1420813" cy="401638"/>
          </a:xfrm>
          <a:prstGeom prst="roundRect">
            <a:avLst>
              <a:gd name="adj" fmla="val 16667"/>
            </a:avLst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8" name="圆角矩形 14"/>
          <p:cNvSpPr>
            <a:spLocks noChangeArrowheads="1"/>
          </p:cNvSpPr>
          <p:nvPr/>
        </p:nvSpPr>
        <p:spPr bwMode="auto">
          <a:xfrm>
            <a:off x="1574350" y="2178050"/>
            <a:ext cx="1422400" cy="401638"/>
          </a:xfrm>
          <a:prstGeom prst="roundRect">
            <a:avLst>
              <a:gd name="adj" fmla="val 16667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9" name="圆角矩形 15"/>
          <p:cNvSpPr>
            <a:spLocks noChangeArrowheads="1"/>
          </p:cNvSpPr>
          <p:nvPr/>
        </p:nvSpPr>
        <p:spPr bwMode="auto">
          <a:xfrm>
            <a:off x="6576611" y="2178050"/>
            <a:ext cx="1420812" cy="401638"/>
          </a:xfrm>
          <a:prstGeom prst="roundRect">
            <a:avLst>
              <a:gd name="adj" fmla="val 16667"/>
            </a:avLst>
          </a:prstGeom>
          <a:solidFill>
            <a:srgbClr val="74C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0" name="圆角矩形 16"/>
          <p:cNvSpPr>
            <a:spLocks noChangeArrowheads="1"/>
          </p:cNvSpPr>
          <p:nvPr/>
        </p:nvSpPr>
        <p:spPr bwMode="auto">
          <a:xfrm>
            <a:off x="9038415" y="2178050"/>
            <a:ext cx="1420813" cy="401638"/>
          </a:xfrm>
          <a:prstGeom prst="roundRect">
            <a:avLst>
              <a:gd name="adj" fmla="val 16667"/>
            </a:avLst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2" name="矩形 18"/>
          <p:cNvSpPr>
            <a:spLocks noChangeArrowheads="1"/>
          </p:cNvSpPr>
          <p:nvPr/>
        </p:nvSpPr>
        <p:spPr bwMode="auto">
          <a:xfrm>
            <a:off x="4055566" y="2928938"/>
            <a:ext cx="1484313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问题描述：用户登录成功后接口返回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，前端需要将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存储到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localStorage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vuex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中。</a:t>
            </a:r>
            <a:endParaRPr lang="en-US" altLang="zh-CN" sz="1400" dirty="0" smtClean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解决方案：封装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cookie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axios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3" name="矩形 19"/>
          <p:cNvSpPr>
            <a:spLocks noChangeArrowheads="1"/>
          </p:cNvSpPr>
          <p:nvPr/>
        </p:nvSpPr>
        <p:spPr bwMode="auto">
          <a:xfrm>
            <a:off x="1553712" y="2928938"/>
            <a:ext cx="1484313" cy="21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问题描述：前端项目部署在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localhost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1400" dirty="0" smtClean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3003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端口，而后端服务部署在</a:t>
            </a:r>
            <a:r>
              <a:rPr lang="en-US" altLang="zh-CN" sz="1400" dirty="0" err="1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localho</a:t>
            </a:r>
            <a:endParaRPr lang="en-US" altLang="zh-CN" sz="1400" dirty="0" smtClean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st:8000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端口，存在跨域。</a:t>
            </a:r>
            <a:endParaRPr lang="en-US" altLang="zh-CN" sz="1400" dirty="0" smtClean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解决方案：使用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CORS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4" name="矩形 20"/>
          <p:cNvSpPr>
            <a:spLocks noChangeArrowheads="1"/>
          </p:cNvSpPr>
          <p:nvPr/>
        </p:nvSpPr>
        <p:spPr bwMode="auto">
          <a:xfrm>
            <a:off x="6544861" y="2928938"/>
            <a:ext cx="1484312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问题描述：在个人中心页面的完善个人信息模块，需要校验手机号与邮箱格式。</a:t>
            </a:r>
            <a:endParaRPr lang="en-US" altLang="zh-CN" sz="1400" dirty="0" smtClean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解决方案：使用</a:t>
            </a:r>
            <a:r>
              <a:rPr lang="en-US" altLang="zh-CN" sz="1400" dirty="0" err="1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EelementUI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rules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规则。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5" name="矩形 21"/>
          <p:cNvSpPr>
            <a:spLocks noChangeArrowheads="1"/>
          </p:cNvSpPr>
          <p:nvPr/>
        </p:nvSpPr>
        <p:spPr bwMode="auto">
          <a:xfrm>
            <a:off x="9060640" y="2928938"/>
            <a:ext cx="1484313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问题描述：在个人详情页模块，根据判断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v-for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循环中的</a:t>
            </a:r>
            <a:r>
              <a:rPr lang="en-US" altLang="zh-CN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索引值切换显示不同页面。</a:t>
            </a:r>
            <a:endParaRPr lang="en-US" altLang="zh-CN" sz="1400" dirty="0" smtClean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解决方案：使用计算属性结合过滤遍历数组展示。</a:t>
            </a:r>
            <a:endParaRPr lang="en-US" altLang="zh-CN" sz="14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7" name="文本框 23"/>
          <p:cNvSpPr txBox="1">
            <a:spLocks noChangeArrowheads="1"/>
          </p:cNvSpPr>
          <p:nvPr/>
        </p:nvSpPr>
        <p:spPr bwMode="auto">
          <a:xfrm>
            <a:off x="4079379" y="2219325"/>
            <a:ext cx="1422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用户身份校验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8" name="文本框 24"/>
          <p:cNvSpPr txBox="1">
            <a:spLocks noChangeArrowheads="1"/>
          </p:cNvSpPr>
          <p:nvPr/>
        </p:nvSpPr>
        <p:spPr bwMode="auto">
          <a:xfrm>
            <a:off x="1588637" y="2219325"/>
            <a:ext cx="1420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请求接口跨域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89" name="文本框 25"/>
          <p:cNvSpPr txBox="1">
            <a:spLocks noChangeArrowheads="1"/>
          </p:cNvSpPr>
          <p:nvPr/>
        </p:nvSpPr>
        <p:spPr bwMode="auto">
          <a:xfrm>
            <a:off x="6625823" y="2219325"/>
            <a:ext cx="1420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表单校验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90" name="文本框 26"/>
          <p:cNvSpPr txBox="1">
            <a:spLocks noChangeArrowheads="1"/>
          </p:cNvSpPr>
          <p:nvPr/>
        </p:nvSpPr>
        <p:spPr bwMode="auto">
          <a:xfrm>
            <a:off x="9116203" y="2219325"/>
            <a:ext cx="12497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Tab</a:t>
            </a:r>
            <a:r>
              <a:rPr lang="zh-CN" altLang="en-US" sz="16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栏切换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请求接口跨域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5" name="椭圆 15"/>
          <p:cNvSpPr>
            <a:spLocks noChangeArrowheads="1"/>
          </p:cNvSpPr>
          <p:nvPr/>
        </p:nvSpPr>
        <p:spPr bwMode="auto">
          <a:xfrm>
            <a:off x="1252539" y="1958976"/>
            <a:ext cx="883978" cy="883978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1516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9359" y="2180072"/>
            <a:ext cx="476356" cy="41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矩形 20"/>
          <p:cNvSpPr>
            <a:spLocks noChangeArrowheads="1"/>
          </p:cNvSpPr>
          <p:nvPr/>
        </p:nvSpPr>
        <p:spPr bwMode="auto">
          <a:xfrm>
            <a:off x="1263709" y="3412493"/>
            <a:ext cx="3643313" cy="133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跨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域是浏览器为了防止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XSS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（脚本注入）、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CSFR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（跨站请求伪造）攻击采用的一种安全策略。协议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域名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端口有一项不同即为非同源。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解决方案有很多种：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jsonp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CORS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nginx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代理跨域等，我们采用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CORS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解决。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1263709" y="3090231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实现原理：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25" y="6720"/>
            <a:ext cx="4329805" cy="68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用户身份校验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5" name="椭圆 15"/>
          <p:cNvSpPr>
            <a:spLocks noChangeArrowheads="1"/>
          </p:cNvSpPr>
          <p:nvPr/>
        </p:nvSpPr>
        <p:spPr bwMode="auto">
          <a:xfrm>
            <a:off x="1252539" y="1958976"/>
            <a:ext cx="883978" cy="883978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1516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9359" y="2180072"/>
            <a:ext cx="476356" cy="41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矩形 20"/>
          <p:cNvSpPr>
            <a:spLocks noChangeArrowheads="1"/>
          </p:cNvSpPr>
          <p:nvPr/>
        </p:nvSpPr>
        <p:spPr bwMode="auto">
          <a:xfrm>
            <a:off x="1263709" y="3412493"/>
            <a:ext cx="3643313" cy="23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在前后端分离的情况下，用户登录时前端调用后端登录接口，发送用户名和密码。后端收到请求验证用户名和密码，验证成功，就给前端返一个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，前端拿到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存储到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localStorage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vuex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中，并跳转路由页面。每次调用后端接口，都要在请求头中加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，后端判断请求头中有无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，有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，就拿到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并校验，验证成功就返回数据，验证失败（如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过期）就返回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401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1263709" y="3090231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实现原理：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79" y="0"/>
            <a:ext cx="658922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表单校验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5" name="椭圆 15"/>
          <p:cNvSpPr>
            <a:spLocks noChangeArrowheads="1"/>
          </p:cNvSpPr>
          <p:nvPr/>
        </p:nvSpPr>
        <p:spPr bwMode="auto">
          <a:xfrm>
            <a:off x="1252539" y="1958976"/>
            <a:ext cx="883978" cy="883978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1516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9359" y="2180072"/>
            <a:ext cx="476356" cy="41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矩形 20"/>
          <p:cNvSpPr>
            <a:spLocks noChangeArrowheads="1"/>
          </p:cNvSpPr>
          <p:nvPr/>
        </p:nvSpPr>
        <p:spPr bwMode="auto">
          <a:xfrm>
            <a:off x="1263709" y="3412493"/>
            <a:ext cx="3643313" cy="112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v-model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双向绑定动态监听表单数据，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rules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设置表单验证规则，调用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validate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方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法传入正则表达式，进而对整个表单进行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校验。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1263709" y="3090231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实现原理：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22" y="479665"/>
            <a:ext cx="7284978" cy="4188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22" y="4667755"/>
            <a:ext cx="7284978" cy="16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249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栏切换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5" name="椭圆 15"/>
          <p:cNvSpPr>
            <a:spLocks noChangeArrowheads="1"/>
          </p:cNvSpPr>
          <p:nvPr/>
        </p:nvSpPr>
        <p:spPr bwMode="auto">
          <a:xfrm>
            <a:off x="1252539" y="1958976"/>
            <a:ext cx="883978" cy="883978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1516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9359" y="2180072"/>
            <a:ext cx="476356" cy="41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矩形 20"/>
          <p:cNvSpPr>
            <a:spLocks noChangeArrowheads="1"/>
          </p:cNvSpPr>
          <p:nvPr/>
        </p:nvSpPr>
        <p:spPr bwMode="auto">
          <a:xfrm>
            <a:off x="1263709" y="3412493"/>
            <a:ext cx="3643313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v-for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循环来判断显示不同的界面。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this.$refs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formname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].validate is not defined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。使用计算属性代替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v-for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循环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并结合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filter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过滤数组值控制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checkFlag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值为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或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false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，进而控制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tab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显示和隐藏。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1263709" y="3090231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实现原理：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817" y="0"/>
            <a:ext cx="5119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6645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646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62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未来展望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989013" y="2278063"/>
            <a:ext cx="5121275" cy="1570037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6110288" y="2278063"/>
            <a:ext cx="5119687" cy="1570037"/>
          </a:xfrm>
          <a:prstGeom prst="rect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989013" y="3848100"/>
            <a:ext cx="5121275" cy="1568450"/>
          </a:xfrm>
          <a:prstGeom prst="rect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6110288" y="3848100"/>
            <a:ext cx="5119687" cy="1568450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2" name="Oval 10"/>
          <p:cNvSpPr>
            <a:spLocks noChangeArrowheads="1"/>
          </p:cNvSpPr>
          <p:nvPr/>
        </p:nvSpPr>
        <p:spPr bwMode="auto">
          <a:xfrm>
            <a:off x="4541838" y="2278063"/>
            <a:ext cx="3136900" cy="3138487"/>
          </a:xfrm>
          <a:prstGeom prst="ellipse">
            <a:avLst/>
          </a:prstGeom>
          <a:solidFill>
            <a:srgbClr val="F2F2F2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893" tIns="60946" rIns="121893" bIns="60946" anchor="ctr"/>
          <a:lstStyle>
            <a:lvl1pPr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9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6633" name="Group 3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1275" y="2755900"/>
            <a:ext cx="8032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Group 469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4125" y="4090988"/>
            <a:ext cx="79851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Freeform 107"/>
          <p:cNvSpPr>
            <a:spLocks/>
          </p:cNvSpPr>
          <p:nvPr/>
        </p:nvSpPr>
        <p:spPr bwMode="auto">
          <a:xfrm>
            <a:off x="6297613" y="2678113"/>
            <a:ext cx="727075" cy="876300"/>
          </a:xfrm>
          <a:custGeom>
            <a:avLst/>
            <a:gdLst>
              <a:gd name="T0" fmla="*/ 710 w 736"/>
              <a:gd name="T1" fmla="*/ 435 h 888"/>
              <a:gd name="T2" fmla="*/ 117 w 736"/>
              <a:gd name="T3" fmla="*/ 435 h 888"/>
              <a:gd name="T4" fmla="*/ 133 w 736"/>
              <a:gd name="T5" fmla="*/ 419 h 888"/>
              <a:gd name="T6" fmla="*/ 610 w 736"/>
              <a:gd name="T7" fmla="*/ 134 h 888"/>
              <a:gd name="T8" fmla="*/ 618 w 736"/>
              <a:gd name="T9" fmla="*/ 92 h 888"/>
              <a:gd name="T10" fmla="*/ 593 w 736"/>
              <a:gd name="T11" fmla="*/ 26 h 888"/>
              <a:gd name="T12" fmla="*/ 551 w 736"/>
              <a:gd name="T13" fmla="*/ 9 h 888"/>
              <a:gd name="T14" fmla="*/ 16 w 736"/>
              <a:gd name="T15" fmla="*/ 335 h 888"/>
              <a:gd name="T16" fmla="*/ 8 w 736"/>
              <a:gd name="T17" fmla="*/ 377 h 888"/>
              <a:gd name="T18" fmla="*/ 58 w 736"/>
              <a:gd name="T19" fmla="*/ 435 h 888"/>
              <a:gd name="T20" fmla="*/ 58 w 736"/>
              <a:gd name="T21" fmla="*/ 862 h 888"/>
              <a:gd name="T22" fmla="*/ 83 w 736"/>
              <a:gd name="T23" fmla="*/ 887 h 888"/>
              <a:gd name="T24" fmla="*/ 710 w 736"/>
              <a:gd name="T25" fmla="*/ 887 h 888"/>
              <a:gd name="T26" fmla="*/ 735 w 736"/>
              <a:gd name="T27" fmla="*/ 862 h 888"/>
              <a:gd name="T28" fmla="*/ 735 w 736"/>
              <a:gd name="T29" fmla="*/ 460 h 888"/>
              <a:gd name="T30" fmla="*/ 710 w 736"/>
              <a:gd name="T31" fmla="*/ 435 h 888"/>
              <a:gd name="T32" fmla="*/ 501 w 736"/>
              <a:gd name="T33" fmla="*/ 452 h 888"/>
              <a:gd name="T34" fmla="*/ 418 w 736"/>
              <a:gd name="T35" fmla="*/ 536 h 888"/>
              <a:gd name="T36" fmla="*/ 300 w 736"/>
              <a:gd name="T37" fmla="*/ 536 h 888"/>
              <a:gd name="T38" fmla="*/ 393 w 736"/>
              <a:gd name="T39" fmla="*/ 452 h 888"/>
              <a:gd name="T40" fmla="*/ 501 w 736"/>
              <a:gd name="T41" fmla="*/ 452 h 888"/>
              <a:gd name="T42" fmla="*/ 468 w 736"/>
              <a:gd name="T43" fmla="*/ 92 h 888"/>
              <a:gd name="T44" fmla="*/ 568 w 736"/>
              <a:gd name="T45" fmla="*/ 26 h 888"/>
              <a:gd name="T46" fmla="*/ 551 w 736"/>
              <a:gd name="T47" fmla="*/ 118 h 888"/>
              <a:gd name="T48" fmla="*/ 451 w 736"/>
              <a:gd name="T49" fmla="*/ 185 h 888"/>
              <a:gd name="T50" fmla="*/ 468 w 736"/>
              <a:gd name="T51" fmla="*/ 92 h 888"/>
              <a:gd name="T52" fmla="*/ 292 w 736"/>
              <a:gd name="T53" fmla="*/ 201 h 888"/>
              <a:gd name="T54" fmla="*/ 393 w 736"/>
              <a:gd name="T55" fmla="*/ 134 h 888"/>
              <a:gd name="T56" fmla="*/ 376 w 736"/>
              <a:gd name="T57" fmla="*/ 235 h 888"/>
              <a:gd name="T58" fmla="*/ 267 w 736"/>
              <a:gd name="T59" fmla="*/ 293 h 888"/>
              <a:gd name="T60" fmla="*/ 292 w 736"/>
              <a:gd name="T61" fmla="*/ 201 h 888"/>
              <a:gd name="T62" fmla="*/ 83 w 736"/>
              <a:gd name="T63" fmla="*/ 410 h 888"/>
              <a:gd name="T64" fmla="*/ 100 w 736"/>
              <a:gd name="T65" fmla="*/ 318 h 888"/>
              <a:gd name="T66" fmla="*/ 200 w 736"/>
              <a:gd name="T67" fmla="*/ 251 h 888"/>
              <a:gd name="T68" fmla="*/ 184 w 736"/>
              <a:gd name="T69" fmla="*/ 343 h 888"/>
              <a:gd name="T70" fmla="*/ 83 w 736"/>
              <a:gd name="T71" fmla="*/ 410 h 888"/>
              <a:gd name="T72" fmla="*/ 192 w 736"/>
              <a:gd name="T73" fmla="*/ 452 h 888"/>
              <a:gd name="T74" fmla="*/ 300 w 736"/>
              <a:gd name="T75" fmla="*/ 452 h 888"/>
              <a:gd name="T76" fmla="*/ 217 w 736"/>
              <a:gd name="T77" fmla="*/ 536 h 888"/>
              <a:gd name="T78" fmla="*/ 108 w 736"/>
              <a:gd name="T79" fmla="*/ 536 h 888"/>
              <a:gd name="T80" fmla="*/ 192 w 736"/>
              <a:gd name="T81" fmla="*/ 452 h 888"/>
              <a:gd name="T82" fmla="*/ 694 w 736"/>
              <a:gd name="T83" fmla="*/ 853 h 888"/>
              <a:gd name="T84" fmla="*/ 108 w 736"/>
              <a:gd name="T85" fmla="*/ 853 h 888"/>
              <a:gd name="T86" fmla="*/ 108 w 736"/>
              <a:gd name="T87" fmla="*/ 586 h 888"/>
              <a:gd name="T88" fmla="*/ 694 w 736"/>
              <a:gd name="T89" fmla="*/ 586 h 888"/>
              <a:gd name="T90" fmla="*/ 694 w 736"/>
              <a:gd name="T91" fmla="*/ 853 h 888"/>
              <a:gd name="T92" fmla="*/ 618 w 736"/>
              <a:gd name="T93" fmla="*/ 536 h 888"/>
              <a:gd name="T94" fmla="*/ 501 w 736"/>
              <a:gd name="T95" fmla="*/ 536 h 888"/>
              <a:gd name="T96" fmla="*/ 585 w 736"/>
              <a:gd name="T97" fmla="*/ 452 h 888"/>
              <a:gd name="T98" fmla="*/ 702 w 736"/>
              <a:gd name="T99" fmla="*/ 452 h 888"/>
              <a:gd name="T100" fmla="*/ 618 w 736"/>
              <a:gd name="T101" fmla="*/ 536 h 888"/>
              <a:gd name="T102" fmla="*/ 618 w 736"/>
              <a:gd name="T103" fmla="*/ 536 h 888"/>
              <a:gd name="T104" fmla="*/ 618 w 736"/>
              <a:gd name="T105" fmla="*/ 536 h 88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736"/>
              <a:gd name="T160" fmla="*/ 0 h 888"/>
              <a:gd name="T161" fmla="*/ 736 w 736"/>
              <a:gd name="T162" fmla="*/ 888 h 88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736" h="888">
                <a:moveTo>
                  <a:pt x="710" y="435"/>
                </a:moveTo>
                <a:cubicBezTo>
                  <a:pt x="117" y="435"/>
                  <a:pt x="117" y="435"/>
                  <a:pt x="117" y="435"/>
                </a:cubicBezTo>
                <a:cubicBezTo>
                  <a:pt x="133" y="419"/>
                  <a:pt x="133" y="419"/>
                  <a:pt x="133" y="419"/>
                </a:cubicBezTo>
                <a:cubicBezTo>
                  <a:pt x="284" y="335"/>
                  <a:pt x="610" y="134"/>
                  <a:pt x="610" y="134"/>
                </a:cubicBezTo>
                <a:cubicBezTo>
                  <a:pt x="627" y="126"/>
                  <a:pt x="627" y="109"/>
                  <a:pt x="618" y="92"/>
                </a:cubicBezTo>
                <a:cubicBezTo>
                  <a:pt x="593" y="26"/>
                  <a:pt x="593" y="26"/>
                  <a:pt x="593" y="26"/>
                </a:cubicBezTo>
                <a:cubicBezTo>
                  <a:pt x="585" y="9"/>
                  <a:pt x="568" y="0"/>
                  <a:pt x="551" y="9"/>
                </a:cubicBezTo>
                <a:cubicBezTo>
                  <a:pt x="16" y="335"/>
                  <a:pt x="16" y="335"/>
                  <a:pt x="16" y="335"/>
                </a:cubicBezTo>
                <a:cubicBezTo>
                  <a:pt x="8" y="343"/>
                  <a:pt x="0" y="360"/>
                  <a:pt x="8" y="377"/>
                </a:cubicBezTo>
                <a:cubicBezTo>
                  <a:pt x="58" y="435"/>
                  <a:pt x="58" y="435"/>
                  <a:pt x="58" y="435"/>
                </a:cubicBezTo>
                <a:cubicBezTo>
                  <a:pt x="58" y="862"/>
                  <a:pt x="58" y="862"/>
                  <a:pt x="58" y="862"/>
                </a:cubicBezTo>
                <a:cubicBezTo>
                  <a:pt x="58" y="878"/>
                  <a:pt x="75" y="887"/>
                  <a:pt x="83" y="887"/>
                </a:cubicBezTo>
                <a:cubicBezTo>
                  <a:pt x="710" y="887"/>
                  <a:pt x="710" y="887"/>
                  <a:pt x="710" y="887"/>
                </a:cubicBezTo>
                <a:cubicBezTo>
                  <a:pt x="727" y="887"/>
                  <a:pt x="735" y="878"/>
                  <a:pt x="735" y="862"/>
                </a:cubicBezTo>
                <a:cubicBezTo>
                  <a:pt x="735" y="460"/>
                  <a:pt x="735" y="460"/>
                  <a:pt x="735" y="460"/>
                </a:cubicBezTo>
                <a:cubicBezTo>
                  <a:pt x="735" y="443"/>
                  <a:pt x="727" y="435"/>
                  <a:pt x="710" y="435"/>
                </a:cubicBezTo>
                <a:close/>
                <a:moveTo>
                  <a:pt x="501" y="452"/>
                </a:moveTo>
                <a:cubicBezTo>
                  <a:pt x="418" y="536"/>
                  <a:pt x="418" y="536"/>
                  <a:pt x="418" y="536"/>
                </a:cubicBezTo>
                <a:cubicBezTo>
                  <a:pt x="300" y="536"/>
                  <a:pt x="300" y="536"/>
                  <a:pt x="300" y="536"/>
                </a:cubicBezTo>
                <a:cubicBezTo>
                  <a:pt x="393" y="452"/>
                  <a:pt x="393" y="452"/>
                  <a:pt x="393" y="452"/>
                </a:cubicBezTo>
                <a:lnTo>
                  <a:pt x="501" y="452"/>
                </a:lnTo>
                <a:close/>
                <a:moveTo>
                  <a:pt x="468" y="92"/>
                </a:moveTo>
                <a:cubicBezTo>
                  <a:pt x="568" y="26"/>
                  <a:pt x="568" y="26"/>
                  <a:pt x="568" y="26"/>
                </a:cubicBezTo>
                <a:cubicBezTo>
                  <a:pt x="551" y="118"/>
                  <a:pt x="551" y="118"/>
                  <a:pt x="551" y="118"/>
                </a:cubicBezTo>
                <a:cubicBezTo>
                  <a:pt x="451" y="185"/>
                  <a:pt x="451" y="185"/>
                  <a:pt x="451" y="185"/>
                </a:cubicBezTo>
                <a:lnTo>
                  <a:pt x="468" y="92"/>
                </a:lnTo>
                <a:close/>
                <a:moveTo>
                  <a:pt x="292" y="201"/>
                </a:moveTo>
                <a:cubicBezTo>
                  <a:pt x="393" y="134"/>
                  <a:pt x="393" y="134"/>
                  <a:pt x="393" y="134"/>
                </a:cubicBezTo>
                <a:cubicBezTo>
                  <a:pt x="376" y="235"/>
                  <a:pt x="376" y="235"/>
                  <a:pt x="376" y="235"/>
                </a:cubicBezTo>
                <a:cubicBezTo>
                  <a:pt x="267" y="293"/>
                  <a:pt x="267" y="293"/>
                  <a:pt x="267" y="293"/>
                </a:cubicBezTo>
                <a:lnTo>
                  <a:pt x="292" y="201"/>
                </a:lnTo>
                <a:close/>
                <a:moveTo>
                  <a:pt x="83" y="410"/>
                </a:moveTo>
                <a:cubicBezTo>
                  <a:pt x="100" y="318"/>
                  <a:pt x="100" y="318"/>
                  <a:pt x="100" y="318"/>
                </a:cubicBezTo>
                <a:cubicBezTo>
                  <a:pt x="200" y="251"/>
                  <a:pt x="200" y="251"/>
                  <a:pt x="200" y="251"/>
                </a:cubicBezTo>
                <a:cubicBezTo>
                  <a:pt x="184" y="343"/>
                  <a:pt x="184" y="343"/>
                  <a:pt x="184" y="343"/>
                </a:cubicBezTo>
                <a:lnTo>
                  <a:pt x="83" y="410"/>
                </a:lnTo>
                <a:close/>
                <a:moveTo>
                  <a:pt x="192" y="452"/>
                </a:moveTo>
                <a:cubicBezTo>
                  <a:pt x="300" y="452"/>
                  <a:pt x="300" y="452"/>
                  <a:pt x="300" y="452"/>
                </a:cubicBezTo>
                <a:cubicBezTo>
                  <a:pt x="217" y="536"/>
                  <a:pt x="217" y="536"/>
                  <a:pt x="217" y="536"/>
                </a:cubicBezTo>
                <a:cubicBezTo>
                  <a:pt x="108" y="536"/>
                  <a:pt x="108" y="536"/>
                  <a:pt x="108" y="536"/>
                </a:cubicBezTo>
                <a:lnTo>
                  <a:pt x="192" y="452"/>
                </a:lnTo>
                <a:close/>
                <a:moveTo>
                  <a:pt x="694" y="853"/>
                </a:moveTo>
                <a:cubicBezTo>
                  <a:pt x="108" y="853"/>
                  <a:pt x="108" y="853"/>
                  <a:pt x="108" y="853"/>
                </a:cubicBezTo>
                <a:cubicBezTo>
                  <a:pt x="108" y="586"/>
                  <a:pt x="108" y="586"/>
                  <a:pt x="108" y="586"/>
                </a:cubicBezTo>
                <a:cubicBezTo>
                  <a:pt x="694" y="586"/>
                  <a:pt x="694" y="586"/>
                  <a:pt x="694" y="586"/>
                </a:cubicBezTo>
                <a:lnTo>
                  <a:pt x="694" y="853"/>
                </a:lnTo>
                <a:close/>
                <a:moveTo>
                  <a:pt x="618" y="536"/>
                </a:moveTo>
                <a:cubicBezTo>
                  <a:pt x="501" y="536"/>
                  <a:pt x="501" y="536"/>
                  <a:pt x="501" y="536"/>
                </a:cubicBezTo>
                <a:cubicBezTo>
                  <a:pt x="585" y="452"/>
                  <a:pt x="585" y="452"/>
                  <a:pt x="585" y="452"/>
                </a:cubicBezTo>
                <a:cubicBezTo>
                  <a:pt x="702" y="452"/>
                  <a:pt x="702" y="452"/>
                  <a:pt x="702" y="452"/>
                </a:cubicBezTo>
                <a:lnTo>
                  <a:pt x="618" y="536"/>
                </a:lnTo>
                <a:close/>
                <a:moveTo>
                  <a:pt x="618" y="536"/>
                </a:moveTo>
                <a:lnTo>
                  <a:pt x="618" y="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893" tIns="60946" rIns="121893" bIns="60946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637" name="TextBox 13"/>
          <p:cNvSpPr txBox="1">
            <a:spLocks noChangeArrowheads="1"/>
          </p:cNvSpPr>
          <p:nvPr/>
        </p:nvSpPr>
        <p:spPr bwMode="auto">
          <a:xfrm>
            <a:off x="8145463" y="2787650"/>
            <a:ext cx="2338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在线学习系统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8" name="TextBox 13"/>
          <p:cNvSpPr txBox="1">
            <a:spLocks noChangeArrowheads="1"/>
          </p:cNvSpPr>
          <p:nvPr/>
        </p:nvSpPr>
        <p:spPr bwMode="auto">
          <a:xfrm>
            <a:off x="8145462" y="3160456"/>
            <a:ext cx="26495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将在线学习方式从文本类型拓宽到视频媒体类型。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39" name="TextBox 13"/>
          <p:cNvSpPr txBox="1">
            <a:spLocks noChangeArrowheads="1"/>
          </p:cNvSpPr>
          <p:nvPr/>
        </p:nvSpPr>
        <p:spPr bwMode="auto">
          <a:xfrm>
            <a:off x="2708275" y="2784475"/>
            <a:ext cx="140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题库列表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0" name="TextBox 13"/>
          <p:cNvSpPr txBox="1">
            <a:spLocks noChangeArrowheads="1"/>
          </p:cNvSpPr>
          <p:nvPr/>
        </p:nvSpPr>
        <p:spPr bwMode="auto">
          <a:xfrm>
            <a:off x="1592263" y="3121025"/>
            <a:ext cx="25003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将题库列表按照题型分类进行管理。并接入后台管理系统。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1" name="TextBox 13"/>
          <p:cNvSpPr txBox="1">
            <a:spLocks noChangeArrowheads="1"/>
          </p:cNvSpPr>
          <p:nvPr/>
        </p:nvSpPr>
        <p:spPr bwMode="auto">
          <a:xfrm>
            <a:off x="8145463" y="4321175"/>
            <a:ext cx="23383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比赛系统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2" name="TextBox 13"/>
          <p:cNvSpPr txBox="1">
            <a:spLocks noChangeArrowheads="1"/>
          </p:cNvSpPr>
          <p:nvPr/>
        </p:nvSpPr>
        <p:spPr bwMode="auto">
          <a:xfrm>
            <a:off x="8145463" y="4661190"/>
            <a:ext cx="26495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引入产学研的概念，与政府或学校机构合作开放选拔人才的比赛系统</a:t>
            </a: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3" name="TextBox 13"/>
          <p:cNvSpPr txBox="1">
            <a:spLocks noChangeArrowheads="1"/>
          </p:cNvSpPr>
          <p:nvPr/>
        </p:nvSpPr>
        <p:spPr bwMode="auto">
          <a:xfrm>
            <a:off x="2708275" y="4318000"/>
            <a:ext cx="140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题型分类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4" name="TextBox 13"/>
          <p:cNvSpPr txBox="1">
            <a:spLocks noChangeArrowheads="1"/>
          </p:cNvSpPr>
          <p:nvPr/>
        </p:nvSpPr>
        <p:spPr bwMode="auto">
          <a:xfrm>
            <a:off x="1592263" y="4654550"/>
            <a:ext cx="2500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目前题型中选择题只有单选题，后期将增加多选题类型。</a:t>
            </a:r>
            <a:endParaRPr lang="en-US" altLang="zh-CN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178"/>
          <p:cNvSpPr>
            <a:spLocks noEditPoints="1"/>
          </p:cNvSpPr>
          <p:nvPr/>
        </p:nvSpPr>
        <p:spPr bwMode="auto">
          <a:xfrm>
            <a:off x="5091698" y="4090988"/>
            <a:ext cx="877276" cy="662043"/>
          </a:xfrm>
          <a:custGeom>
            <a:avLst/>
            <a:gdLst>
              <a:gd name="T0" fmla="*/ 158 w 158"/>
              <a:gd name="T1" fmla="*/ 119 h 119"/>
              <a:gd name="T2" fmla="*/ 0 w 158"/>
              <a:gd name="T3" fmla="*/ 119 h 119"/>
              <a:gd name="T4" fmla="*/ 0 w 158"/>
              <a:gd name="T5" fmla="*/ 0 h 119"/>
              <a:gd name="T6" fmla="*/ 9 w 158"/>
              <a:gd name="T7" fmla="*/ 0 h 119"/>
              <a:gd name="T8" fmla="*/ 9 w 158"/>
              <a:gd name="T9" fmla="*/ 108 h 119"/>
              <a:gd name="T10" fmla="*/ 158 w 158"/>
              <a:gd name="T11" fmla="*/ 108 h 119"/>
              <a:gd name="T12" fmla="*/ 158 w 158"/>
              <a:gd name="T13" fmla="*/ 119 h 119"/>
              <a:gd name="T14" fmla="*/ 50 w 158"/>
              <a:gd name="T15" fmla="*/ 99 h 119"/>
              <a:gd name="T16" fmla="*/ 29 w 158"/>
              <a:gd name="T17" fmla="*/ 99 h 119"/>
              <a:gd name="T18" fmla="*/ 29 w 158"/>
              <a:gd name="T19" fmla="*/ 60 h 119"/>
              <a:gd name="T20" fmla="*/ 50 w 158"/>
              <a:gd name="T21" fmla="*/ 60 h 119"/>
              <a:gd name="T22" fmla="*/ 50 w 158"/>
              <a:gd name="T23" fmla="*/ 99 h 119"/>
              <a:gd name="T24" fmla="*/ 78 w 158"/>
              <a:gd name="T25" fmla="*/ 99 h 119"/>
              <a:gd name="T26" fmla="*/ 59 w 158"/>
              <a:gd name="T27" fmla="*/ 99 h 119"/>
              <a:gd name="T28" fmla="*/ 59 w 158"/>
              <a:gd name="T29" fmla="*/ 19 h 119"/>
              <a:gd name="T30" fmla="*/ 78 w 158"/>
              <a:gd name="T31" fmla="*/ 19 h 119"/>
              <a:gd name="T32" fmla="*/ 78 w 158"/>
              <a:gd name="T33" fmla="*/ 99 h 119"/>
              <a:gd name="T34" fmla="*/ 109 w 158"/>
              <a:gd name="T35" fmla="*/ 99 h 119"/>
              <a:gd name="T36" fmla="*/ 89 w 158"/>
              <a:gd name="T37" fmla="*/ 99 h 119"/>
              <a:gd name="T38" fmla="*/ 89 w 158"/>
              <a:gd name="T39" fmla="*/ 39 h 119"/>
              <a:gd name="T40" fmla="*/ 109 w 158"/>
              <a:gd name="T41" fmla="*/ 39 h 119"/>
              <a:gd name="T42" fmla="*/ 109 w 158"/>
              <a:gd name="T43" fmla="*/ 99 h 119"/>
              <a:gd name="T44" fmla="*/ 139 w 158"/>
              <a:gd name="T45" fmla="*/ 99 h 119"/>
              <a:gd name="T46" fmla="*/ 119 w 158"/>
              <a:gd name="T47" fmla="*/ 99 h 119"/>
              <a:gd name="T48" fmla="*/ 119 w 158"/>
              <a:gd name="T49" fmla="*/ 11 h 119"/>
              <a:gd name="T50" fmla="*/ 139 w 158"/>
              <a:gd name="T51" fmla="*/ 11 h 119"/>
              <a:gd name="T52" fmla="*/ 139 w 158"/>
              <a:gd name="T53" fmla="*/ 99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8"/>
              <a:gd name="T82" fmla="*/ 0 h 119"/>
              <a:gd name="T83" fmla="*/ 158 w 158"/>
              <a:gd name="T84" fmla="*/ 119 h 11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9"/>
          <p:cNvSpPr>
            <a:spLocks noChangeArrowheads="1"/>
          </p:cNvSpPr>
          <p:nvPr/>
        </p:nvSpPr>
        <p:spPr bwMode="auto">
          <a:xfrm>
            <a:off x="0" y="2786063"/>
            <a:ext cx="2960688" cy="652462"/>
          </a:xfrm>
          <a:prstGeom prst="rect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5" name="任意多边形 20"/>
          <p:cNvSpPr>
            <a:spLocks/>
          </p:cNvSpPr>
          <p:nvPr/>
        </p:nvSpPr>
        <p:spPr bwMode="auto">
          <a:xfrm>
            <a:off x="8331200" y="3411538"/>
            <a:ext cx="3860800" cy="1233487"/>
          </a:xfrm>
          <a:custGeom>
            <a:avLst/>
            <a:gdLst>
              <a:gd name="T0" fmla="*/ 1422400 w 3759200"/>
              <a:gd name="T1" fmla="*/ 0 h 1799772"/>
              <a:gd name="T2" fmla="*/ 3759200 w 3759200"/>
              <a:gd name="T3" fmla="*/ 0 h 1799772"/>
              <a:gd name="T4" fmla="*/ 3759200 w 3759200"/>
              <a:gd name="T5" fmla="*/ 899886 h 1799772"/>
              <a:gd name="T6" fmla="*/ 2336800 w 3759200"/>
              <a:gd name="T7" fmla="*/ 899886 h 1799772"/>
              <a:gd name="T8" fmla="*/ 2336800 w 3759200"/>
              <a:gd name="T9" fmla="*/ 1799772 h 1799772"/>
              <a:gd name="T10" fmla="*/ 0 w 3759200"/>
              <a:gd name="T11" fmla="*/ 1799772 h 1799772"/>
              <a:gd name="T12" fmla="*/ 0 w 3759200"/>
              <a:gd name="T13" fmla="*/ 899886 h 1799772"/>
              <a:gd name="T14" fmla="*/ 1422400 w 3759200"/>
              <a:gd name="T15" fmla="*/ 899886 h 1799772"/>
              <a:gd name="T16" fmla="*/ 1422400 w 3759200"/>
              <a:gd name="T17" fmla="*/ 0 h 17997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759200"/>
              <a:gd name="T28" fmla="*/ 0 h 1799772"/>
              <a:gd name="T29" fmla="*/ 3759200 w 3759200"/>
              <a:gd name="T30" fmla="*/ 1799772 h 17997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lnTo>
                  <a:pt x="1422400" y="0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916" name="文本框 11"/>
          <p:cNvSpPr txBox="1">
            <a:spLocks noChangeArrowheads="1"/>
          </p:cNvSpPr>
          <p:nvPr/>
        </p:nvSpPr>
        <p:spPr bwMode="auto">
          <a:xfrm>
            <a:off x="3556438" y="2633663"/>
            <a:ext cx="430758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</a:t>
            </a:r>
            <a:r>
              <a:rPr lang="zh-CN" alt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观看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7" name="矩形 15"/>
          <p:cNvSpPr>
            <a:spLocks noChangeArrowheads="1"/>
          </p:cNvSpPr>
          <p:nvPr/>
        </p:nvSpPr>
        <p:spPr bwMode="auto"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8" name="矩形 25"/>
          <p:cNvSpPr>
            <a:spLocks noChangeArrowheads="1"/>
          </p:cNvSpPr>
          <p:nvPr/>
        </p:nvSpPr>
        <p:spPr bwMode="auto"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19" name="矩形 26"/>
          <p:cNvSpPr>
            <a:spLocks noChangeArrowheads="1"/>
          </p:cNvSpPr>
          <p:nvPr/>
        </p:nvSpPr>
        <p:spPr bwMode="auto"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文本框 34"/>
          <p:cNvSpPr txBox="1">
            <a:spLocks noChangeArrowheads="1"/>
          </p:cNvSpPr>
          <p:nvPr/>
        </p:nvSpPr>
        <p:spPr bwMode="auto">
          <a:xfrm>
            <a:off x="5926428" y="397317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项目概要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3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19796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5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6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29"/>
          <a:stretch>
            <a:fillRect/>
          </a:stretch>
        </p:blipFill>
        <p:spPr bwMode="auto">
          <a:xfrm>
            <a:off x="5191125" y="1905000"/>
            <a:ext cx="640715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1844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45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436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项目背景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Oval 19"/>
          <p:cNvSpPr>
            <a:spLocks noChangeArrowheads="1"/>
          </p:cNvSpPr>
          <p:nvPr/>
        </p:nvSpPr>
        <p:spPr bwMode="auto">
          <a:xfrm>
            <a:off x="865188" y="4636918"/>
            <a:ext cx="711200" cy="71596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18438" name="Group 2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750" y="4833768"/>
            <a:ext cx="3905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Oval 16"/>
          <p:cNvSpPr>
            <a:spLocks noChangeArrowheads="1"/>
          </p:cNvSpPr>
          <p:nvPr/>
        </p:nvSpPr>
        <p:spPr bwMode="auto">
          <a:xfrm>
            <a:off x="865188" y="3579643"/>
            <a:ext cx="711200" cy="715962"/>
          </a:xfrm>
          <a:prstGeom prst="ellipse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18440" name="Group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988" y="3743155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865188" y="2522368"/>
            <a:ext cx="711200" cy="715962"/>
          </a:xfrm>
          <a:prstGeom prst="ellipse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18442" name="Group 8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450" y="2687468"/>
            <a:ext cx="34766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1746250" y="2563643"/>
            <a:ext cx="17065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引导学生自主学习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4" name="TextBox 13"/>
          <p:cNvSpPr txBox="1">
            <a:spLocks noChangeArrowheads="1"/>
          </p:cNvSpPr>
          <p:nvPr/>
        </p:nvSpPr>
        <p:spPr bwMode="auto">
          <a:xfrm>
            <a:off x="1751013" y="2849393"/>
            <a:ext cx="28019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通过积分制的方式，引导学生自主学习。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1746250" y="3595518"/>
            <a:ext cx="14001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引导学生“说”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6" name="TextBox 13"/>
          <p:cNvSpPr txBox="1">
            <a:spLocks noChangeArrowheads="1"/>
          </p:cNvSpPr>
          <p:nvPr/>
        </p:nvSpPr>
        <p:spPr bwMode="auto">
          <a:xfrm>
            <a:off x="1751013" y="3881268"/>
            <a:ext cx="28019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通过发布疑问到社区，促进交流互动。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7" name="TextBox 13"/>
          <p:cNvSpPr txBox="1">
            <a:spLocks noChangeArrowheads="1"/>
          </p:cNvSpPr>
          <p:nvPr/>
        </p:nvSpPr>
        <p:spPr bwMode="auto">
          <a:xfrm>
            <a:off x="1746250" y="4671843"/>
            <a:ext cx="1400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启发学生思考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48" name="TextBox 13"/>
          <p:cNvSpPr txBox="1">
            <a:spLocks noChangeArrowheads="1"/>
          </p:cNvSpPr>
          <p:nvPr/>
        </p:nvSpPr>
        <p:spPr bwMode="auto">
          <a:xfrm>
            <a:off x="1751013" y="4957593"/>
            <a:ext cx="2801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通过发布不同类型的题库，引导学生探索未知的知识领域。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文本框 34"/>
          <p:cNvSpPr txBox="1">
            <a:spLocks noChangeArrowheads="1"/>
          </p:cNvSpPr>
          <p:nvPr/>
        </p:nvSpPr>
        <p:spPr bwMode="auto">
          <a:xfrm>
            <a:off x="5908187" y="3944132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技术选型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5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032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6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0506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07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483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技术栈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15"/>
          <p:cNvSpPr>
            <a:spLocks noChangeArrowheads="1"/>
          </p:cNvSpPr>
          <p:nvPr/>
        </p:nvSpPr>
        <p:spPr bwMode="auto">
          <a:xfrm>
            <a:off x="688716" y="1836535"/>
            <a:ext cx="487622" cy="487622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1540802" y="1957315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前后端分离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椭圆 15"/>
          <p:cNvSpPr>
            <a:spLocks noChangeArrowheads="1"/>
          </p:cNvSpPr>
          <p:nvPr/>
        </p:nvSpPr>
        <p:spPr bwMode="auto">
          <a:xfrm>
            <a:off x="1227805" y="2573470"/>
            <a:ext cx="312997" cy="312997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840061" y="2588724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椭圆 15"/>
          <p:cNvSpPr>
            <a:spLocks noChangeArrowheads="1"/>
          </p:cNvSpPr>
          <p:nvPr/>
        </p:nvSpPr>
        <p:spPr bwMode="auto">
          <a:xfrm>
            <a:off x="1230578" y="3108256"/>
            <a:ext cx="312997" cy="312997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842834" y="3123510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1" y="0"/>
            <a:ext cx="8409709" cy="6858000"/>
          </a:xfrm>
          <a:prstGeom prst="rect">
            <a:avLst/>
          </a:prstGeom>
        </p:spPr>
      </p:pic>
      <p:sp>
        <p:nvSpPr>
          <p:cNvPr id="14" name="椭圆 15"/>
          <p:cNvSpPr>
            <a:spLocks noChangeArrowheads="1"/>
          </p:cNvSpPr>
          <p:nvPr/>
        </p:nvSpPr>
        <p:spPr bwMode="auto">
          <a:xfrm>
            <a:off x="1220935" y="3688920"/>
            <a:ext cx="312997" cy="312997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1833191" y="3704174"/>
            <a:ext cx="2752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"/>
          <p:cNvSpPr txBox="1">
            <a:spLocks noChangeArrowheads="1"/>
          </p:cNvSpPr>
          <p:nvPr/>
        </p:nvSpPr>
        <p:spPr bwMode="auto">
          <a:xfrm>
            <a:off x="3971925" y="1822450"/>
            <a:ext cx="1603375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9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99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文本框 34"/>
          <p:cNvSpPr txBox="1">
            <a:spLocks noChangeArrowheads="1"/>
          </p:cNvSpPr>
          <p:nvPr/>
        </p:nvSpPr>
        <p:spPr bwMode="auto">
          <a:xfrm>
            <a:off x="5932014" y="3914604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功能实现</a:t>
            </a:r>
            <a:endParaRPr lang="zh-CN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等腰三角形 7"/>
          <p:cNvSpPr>
            <a:spLocks noChangeArrowheads="1"/>
          </p:cNvSpPr>
          <p:nvPr/>
        </p:nvSpPr>
        <p:spPr bwMode="auto">
          <a:xfrm rot="10800000">
            <a:off x="7002463" y="0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7" name="等腰三角形 37"/>
          <p:cNvSpPr>
            <a:spLocks noChangeArrowheads="1"/>
          </p:cNvSpPr>
          <p:nvPr/>
        </p:nvSpPr>
        <p:spPr bwMode="auto">
          <a:xfrm>
            <a:off x="1452563" y="4264025"/>
            <a:ext cx="3008312" cy="2593975"/>
          </a:xfrm>
          <a:prstGeom prst="triangle">
            <a:avLst>
              <a:gd name="adj" fmla="val 50000"/>
            </a:avLst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78" name="文本框 38"/>
          <p:cNvSpPr txBox="1">
            <a:spLocks noChangeArrowheads="1"/>
          </p:cNvSpPr>
          <p:nvPr/>
        </p:nvSpPr>
        <p:spPr bwMode="auto">
          <a:xfrm>
            <a:off x="6013450" y="3316288"/>
            <a:ext cx="2411413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030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THREE</a:t>
            </a:r>
            <a:endParaRPr lang="zh-CN" altLang="en-US" sz="2800">
              <a:solidFill>
                <a:srgbClr val="3030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9" name="直角三角形 13"/>
          <p:cNvSpPr>
            <a:spLocks noChangeArrowheads="1"/>
          </p:cNvSpPr>
          <p:nvPr/>
        </p:nvSpPr>
        <p:spPr bwMode="auto">
          <a:xfrm rot="10800000" flipH="1">
            <a:off x="8499475" y="-9525"/>
            <a:ext cx="1511300" cy="2603500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680" name="直角三角形 39"/>
          <p:cNvSpPr>
            <a:spLocks noChangeArrowheads="1"/>
          </p:cNvSpPr>
          <p:nvPr/>
        </p:nvSpPr>
        <p:spPr bwMode="auto">
          <a:xfrm flipH="1">
            <a:off x="1446213" y="4241800"/>
            <a:ext cx="1512887" cy="2601913"/>
          </a:xfrm>
          <a:prstGeom prst="rtTriangle">
            <a:avLst/>
          </a:prstGeom>
          <a:solidFill>
            <a:srgbClr val="30302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35868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869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5843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功能模块图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850" y="5737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53" y="0"/>
            <a:ext cx="6637147" cy="6858000"/>
          </a:xfrm>
          <a:prstGeom prst="rect">
            <a:avLst/>
          </a:prstGeom>
        </p:spPr>
      </p:pic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482143" y="2884927"/>
            <a:ext cx="2337595" cy="2338456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2301293" y="3862853"/>
            <a:ext cx="1962163" cy="1939909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>
              <a:solidFill>
                <a:srgbClr val="FFFFFF"/>
              </a:solidFill>
            </a:endParaRP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482143" y="2878973"/>
            <a:ext cx="2337596" cy="2344410"/>
          </a:xfrm>
          <a:prstGeom prst="ellipse">
            <a:avLst/>
          </a:prstGeom>
          <a:solidFill>
            <a:srgbClr val="2B7D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FFFFFF"/>
                </a:solidFill>
              </a:rPr>
              <a:t>题库中心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2308558" y="3851540"/>
            <a:ext cx="1947631" cy="1912720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30302F"/>
                </a:solidFill>
              </a:rPr>
              <a:t>荣誉榜</a:t>
            </a:r>
            <a:endParaRPr lang="en-US" altLang="zh-CN" sz="2400" dirty="0">
              <a:solidFill>
                <a:srgbClr val="30302F"/>
              </a:solidFill>
            </a:endParaRP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1023234" y="1684956"/>
            <a:ext cx="1512411" cy="1450451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FFFFFF"/>
                </a:solidFill>
              </a:rPr>
              <a:t>邀约讲解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  <p:sp>
        <p:nvSpPr>
          <p:cNvPr id="60" name="Oval 19"/>
          <p:cNvSpPr>
            <a:spLocks noChangeArrowheads="1"/>
          </p:cNvSpPr>
          <p:nvPr/>
        </p:nvSpPr>
        <p:spPr bwMode="auto">
          <a:xfrm>
            <a:off x="2163902" y="2050625"/>
            <a:ext cx="2391606" cy="2391606"/>
          </a:xfrm>
          <a:prstGeom prst="ellipse">
            <a:avLst/>
          </a:prstGeom>
          <a:solidFill>
            <a:schemeClr val="bg1">
              <a:alpha val="3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rgbClr val="FFFFFF"/>
                </a:solidFill>
              </a:rPr>
              <a:t>信息广场</a:t>
            </a:r>
            <a:endParaRPr lang="en-US" altLang="zh-C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6"/>
          <p:cNvGrpSpPr>
            <a:grpSpLocks/>
          </p:cNvGrpSpPr>
          <p:nvPr/>
        </p:nvGrpSpPr>
        <p:grpSpPr bwMode="auto">
          <a:xfrm>
            <a:off x="0" y="377825"/>
            <a:ext cx="1001713" cy="522288"/>
            <a:chOff x="0" y="0"/>
            <a:chExt cx="1988458" cy="522515"/>
          </a:xfrm>
        </p:grpSpPr>
        <p:sp>
          <p:nvSpPr>
            <p:cNvPr id="2151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520" name="直角三角形 5"/>
            <p:cNvSpPr>
              <a:spLocks noChangeArrowheads="1"/>
            </p:cNvSpPr>
            <p:nvPr/>
          </p:nvSpPr>
          <p:spPr bwMode="auto">
            <a:xfrm flipH="1">
              <a:off x="0" y="1"/>
              <a:ext cx="1988458" cy="522514"/>
            </a:xfrm>
            <a:prstGeom prst="rtTriangle">
              <a:avLst/>
            </a:prstGeom>
            <a:solidFill>
              <a:srgbClr val="30302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文本框 8"/>
          <p:cNvSpPr txBox="1">
            <a:spLocks noChangeArrowheads="1"/>
          </p:cNvSpPr>
          <p:nvPr/>
        </p:nvSpPr>
        <p:spPr bwMode="auto">
          <a:xfrm>
            <a:off x="1176338" y="45402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登录效果图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5" name="椭圆 15"/>
          <p:cNvSpPr>
            <a:spLocks noChangeArrowheads="1"/>
          </p:cNvSpPr>
          <p:nvPr/>
        </p:nvSpPr>
        <p:spPr bwMode="auto">
          <a:xfrm>
            <a:off x="961593" y="1825974"/>
            <a:ext cx="826940" cy="817476"/>
          </a:xfrm>
          <a:prstGeom prst="ellipse">
            <a:avLst/>
          </a:pr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1516" name="组合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0071" y="2041378"/>
            <a:ext cx="445619" cy="3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矩形 20"/>
          <p:cNvSpPr>
            <a:spLocks noChangeArrowheads="1"/>
          </p:cNvSpPr>
          <p:nvPr/>
        </p:nvSpPr>
        <p:spPr bwMode="auto">
          <a:xfrm>
            <a:off x="1039263" y="3362615"/>
            <a:ext cx="2342293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效果展示，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network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接口请求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路径为登录地址，通过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JWT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校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验返回可识别用户身份的唯一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1039263" y="3040353"/>
            <a:ext cx="234229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效果</a:t>
            </a:r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85" y="991553"/>
            <a:ext cx="8689815" cy="501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Pages>0</Pages>
  <Words>1132</Words>
  <Characters>0</Characters>
  <Application>Microsoft Office PowerPoint</Application>
  <DocSecurity>0</DocSecurity>
  <PresentationFormat>宽屏</PresentationFormat>
  <Lines>0</Lines>
  <Paragraphs>162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 Unicode MS</vt:lpstr>
      <vt:lpstr>楷体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绿色扁平化</dc:title>
  <dc:subject>第一PPT</dc:subject>
  <dc:creator>第一PPT</dc:creator>
  <cp:keywords>www.1ppt.com</cp:keywords>
  <dc:description>第一PPT</dc:description>
  <cp:lastModifiedBy>HASEE</cp:lastModifiedBy>
  <cp:revision>70</cp:revision>
  <dcterms:created xsi:type="dcterms:W3CDTF">2015-07-07T12:57:46Z</dcterms:created>
  <dcterms:modified xsi:type="dcterms:W3CDTF">2019-06-10T03:13:02Z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