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3e0aed7f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3e0aed7f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3e0aed7f8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3e0aed7f8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3e0aed7f8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3e0aed7f8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3e0aed7f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3e0aed7f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3e0aed7f8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3e0aed7f8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3e0aed7f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3e0aed7f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e0aed7f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e0aed7f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3e0aed7f8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3e0aed7f8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3e0aed7f8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3e0aed7f8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3e0aed7f8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3e0aed7f8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3e0aed7f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3e0aed7f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3e0aed7f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3e0aed7f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e0aed7f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e0aed7f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3e0aed7f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3e0aed7f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3e0aed7f8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3e0aed7f8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3e0aed7f8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3e0aed7f8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3e0aed7f8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3e0aed7f8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3e0aed7f8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3e0aed7f8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931950" y="1847700"/>
            <a:ext cx="7280100" cy="144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Cognitive Computing System applicato allo studio del Glioblastoma</a:t>
            </a:r>
            <a:endParaRPr/>
          </a:p>
        </p:txBody>
      </p:sp>
      <p:sp>
        <p:nvSpPr>
          <p:cNvPr id="86" name="Google Shape;86;p13"/>
          <p:cNvSpPr txBox="1"/>
          <p:nvPr>
            <p:ph idx="1" type="subTitle"/>
          </p:nvPr>
        </p:nvSpPr>
        <p:spPr>
          <a:xfrm>
            <a:off x="5355750" y="3855850"/>
            <a:ext cx="34206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600"/>
              <a:t>Lettieri Francesca - M63/956</a:t>
            </a:r>
            <a:endParaRPr sz="1600"/>
          </a:p>
          <a:p>
            <a:pPr indent="0" lvl="0" marL="0" rtl="0" algn="l">
              <a:spcBef>
                <a:spcPts val="0"/>
              </a:spcBef>
              <a:spcAft>
                <a:spcPts val="0"/>
              </a:spcAft>
              <a:buNone/>
            </a:pPr>
            <a:r>
              <a:rPr lang="it" sz="1600"/>
              <a:t>Russo Angelo - M63/1016</a:t>
            </a:r>
            <a:endParaRPr sz="1600"/>
          </a:p>
          <a:p>
            <a:pPr indent="0" lvl="0" marL="0" rtl="0" algn="l">
              <a:spcBef>
                <a:spcPts val="0"/>
              </a:spcBef>
              <a:spcAft>
                <a:spcPts val="0"/>
              </a:spcAft>
              <a:buNone/>
            </a:pPr>
            <a:r>
              <a:rPr lang="it" sz="1600"/>
              <a:t>Secondulfo Guido Maria - M63/927</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900"/>
              <a:t>Text analysis - </a:t>
            </a:r>
            <a:r>
              <a:rPr lang="it" sz="2600"/>
              <a:t>Testing e Valutazione del Classificatore</a:t>
            </a:r>
            <a:endParaRPr sz="2900"/>
          </a:p>
          <a:p>
            <a:pPr indent="0" lvl="0" marL="0" rtl="0" algn="l">
              <a:spcBef>
                <a:spcPts val="0"/>
              </a:spcBef>
              <a:spcAft>
                <a:spcPts val="0"/>
              </a:spcAft>
              <a:buNone/>
            </a:pPr>
            <a:r>
              <a:t/>
            </a:r>
            <a:endParaRPr sz="2700"/>
          </a:p>
        </p:txBody>
      </p:sp>
      <p:pic>
        <p:nvPicPr>
          <p:cNvPr id="148" name="Google Shape;148;p22"/>
          <p:cNvPicPr preferRelativeResize="0"/>
          <p:nvPr/>
        </p:nvPicPr>
        <p:blipFill>
          <a:blip r:embed="rId3">
            <a:alphaModFix/>
          </a:blip>
          <a:stretch>
            <a:fillRect/>
          </a:stretch>
        </p:blipFill>
        <p:spPr>
          <a:xfrm>
            <a:off x="925250" y="1553025"/>
            <a:ext cx="6935049" cy="269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Text analysis - Performance sulle singole Entità</a:t>
            </a:r>
            <a:endParaRPr/>
          </a:p>
          <a:p>
            <a:pPr indent="0" lvl="0" marL="0" rtl="0" algn="l">
              <a:spcBef>
                <a:spcPts val="0"/>
              </a:spcBef>
              <a:spcAft>
                <a:spcPts val="0"/>
              </a:spcAft>
              <a:buNone/>
            </a:pPr>
            <a:r>
              <a:t/>
            </a:r>
            <a:endParaRPr/>
          </a:p>
        </p:txBody>
      </p:sp>
      <p:pic>
        <p:nvPicPr>
          <p:cNvPr id="154" name="Google Shape;154;p23"/>
          <p:cNvPicPr preferRelativeResize="0"/>
          <p:nvPr/>
        </p:nvPicPr>
        <p:blipFill>
          <a:blip r:embed="rId3">
            <a:alphaModFix/>
          </a:blip>
          <a:stretch>
            <a:fillRect/>
          </a:stretch>
        </p:blipFill>
        <p:spPr>
          <a:xfrm>
            <a:off x="511450" y="1281712"/>
            <a:ext cx="8064501" cy="302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Visual Recognition - Pre-processing</a:t>
            </a:r>
            <a:endParaRPr sz="2900"/>
          </a:p>
        </p:txBody>
      </p:sp>
      <p:sp>
        <p:nvSpPr>
          <p:cNvPr id="160" name="Google Shape;160;p24"/>
          <p:cNvSpPr txBox="1"/>
          <p:nvPr>
            <p:ph idx="1" type="body"/>
          </p:nvPr>
        </p:nvSpPr>
        <p:spPr>
          <a:xfrm>
            <a:off x="311700" y="1229875"/>
            <a:ext cx="8520600" cy="102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A partire dai file DICOM delle risonanze magnetiche, ha avuto inizio una fase di pre-processing, durante la quale suddetti file sono stati convertiti in file JPG tramite il programma RadiAnt</a:t>
            </a:r>
            <a:endParaRPr/>
          </a:p>
        </p:txBody>
      </p:sp>
      <p:pic>
        <p:nvPicPr>
          <p:cNvPr id="161" name="Google Shape;161;p24"/>
          <p:cNvPicPr preferRelativeResize="0"/>
          <p:nvPr/>
        </p:nvPicPr>
        <p:blipFill rotWithShape="1">
          <a:blip r:embed="rId3">
            <a:alphaModFix/>
          </a:blip>
          <a:srcRect b="0" l="0" r="10442" t="0"/>
          <a:stretch/>
        </p:blipFill>
        <p:spPr>
          <a:xfrm>
            <a:off x="438650" y="2265838"/>
            <a:ext cx="4011499" cy="2384101"/>
          </a:xfrm>
          <a:prstGeom prst="rect">
            <a:avLst/>
          </a:prstGeom>
          <a:noFill/>
          <a:ln>
            <a:noFill/>
          </a:ln>
        </p:spPr>
      </p:pic>
      <p:pic>
        <p:nvPicPr>
          <p:cNvPr id="162" name="Google Shape;162;p24"/>
          <p:cNvPicPr preferRelativeResize="0"/>
          <p:nvPr/>
        </p:nvPicPr>
        <p:blipFill rotWithShape="1">
          <a:blip r:embed="rId4">
            <a:alphaModFix/>
          </a:blip>
          <a:srcRect b="36414" l="31454" r="31383" t="34481"/>
          <a:stretch/>
        </p:blipFill>
        <p:spPr>
          <a:xfrm>
            <a:off x="5094000" y="2695575"/>
            <a:ext cx="3594048" cy="152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Visual Recognition - Caricamento Training Set </a:t>
            </a:r>
            <a:endParaRPr sz="2900"/>
          </a:p>
        </p:txBody>
      </p:sp>
      <p:sp>
        <p:nvSpPr>
          <p:cNvPr id="168" name="Google Shape;16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 file JPG sono stati compressi in due cartelle ZIP (una contenente i GBM e un’altra i MET) e caricate sull’istanza di IBM Visual Recognition</a:t>
            </a:r>
            <a:endParaRPr/>
          </a:p>
        </p:txBody>
      </p:sp>
      <p:pic>
        <p:nvPicPr>
          <p:cNvPr id="169" name="Google Shape;169;p25"/>
          <p:cNvPicPr preferRelativeResize="0"/>
          <p:nvPr/>
        </p:nvPicPr>
        <p:blipFill>
          <a:blip r:embed="rId3">
            <a:alphaModFix/>
          </a:blip>
          <a:stretch>
            <a:fillRect/>
          </a:stretch>
        </p:blipFill>
        <p:spPr>
          <a:xfrm>
            <a:off x="1954063" y="2058952"/>
            <a:ext cx="5235875" cy="250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Visual Recognition - Caricamento Training Set </a:t>
            </a:r>
            <a:endParaRPr sz="2800"/>
          </a:p>
          <a:p>
            <a:pPr indent="0" lvl="0" marL="0" rtl="0" algn="l">
              <a:spcBef>
                <a:spcPts val="0"/>
              </a:spcBef>
              <a:spcAft>
                <a:spcPts val="0"/>
              </a:spcAft>
              <a:buNone/>
            </a:pPr>
            <a:r>
              <a:t/>
            </a:r>
            <a:endParaRPr sz="2800"/>
          </a:p>
        </p:txBody>
      </p:sp>
      <p:sp>
        <p:nvSpPr>
          <p:cNvPr id="175" name="Google Shape;175;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È stato generato un secondo modello, non includendo nel Training Set il blocco di immagini di Negative</a:t>
            </a:r>
            <a:endParaRPr/>
          </a:p>
        </p:txBody>
      </p:sp>
      <p:pic>
        <p:nvPicPr>
          <p:cNvPr id="176" name="Google Shape;176;p26"/>
          <p:cNvPicPr preferRelativeResize="0"/>
          <p:nvPr/>
        </p:nvPicPr>
        <p:blipFill>
          <a:blip r:embed="rId3">
            <a:alphaModFix/>
          </a:blip>
          <a:stretch>
            <a:fillRect/>
          </a:stretch>
        </p:blipFill>
        <p:spPr>
          <a:xfrm>
            <a:off x="1949925" y="2054147"/>
            <a:ext cx="5244149" cy="236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500"/>
              <a:t>Visual Recognition</a:t>
            </a:r>
            <a:r>
              <a:rPr lang="it" sz="2400"/>
              <a:t> - Testing e Valutazione del Classificatore</a:t>
            </a:r>
            <a:endParaRPr sz="2300"/>
          </a:p>
        </p:txBody>
      </p:sp>
      <p:sp>
        <p:nvSpPr>
          <p:cNvPr id="182" name="Google Shape;182;p27"/>
          <p:cNvSpPr txBox="1"/>
          <p:nvPr>
            <p:ph idx="1" type="body"/>
          </p:nvPr>
        </p:nvSpPr>
        <p:spPr>
          <a:xfrm>
            <a:off x="311700" y="972925"/>
            <a:ext cx="8520600" cy="99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Il Testing è stato effettuato attraverso un notebook in python, che valuta il classificatore calcolando le metriche di Accuracy, Precision, Recall ed F1-score.</a:t>
            </a:r>
            <a:br>
              <a:rPr lang="it"/>
            </a:br>
            <a:r>
              <a:rPr lang="it"/>
              <a:t>Inoltre, è stata calcolata la Matrice di Confusione</a:t>
            </a:r>
            <a:endParaRPr/>
          </a:p>
        </p:txBody>
      </p:sp>
      <p:pic>
        <p:nvPicPr>
          <p:cNvPr id="183" name="Google Shape;183;p27"/>
          <p:cNvPicPr preferRelativeResize="0"/>
          <p:nvPr/>
        </p:nvPicPr>
        <p:blipFill>
          <a:blip r:embed="rId3">
            <a:alphaModFix/>
          </a:blip>
          <a:stretch>
            <a:fillRect/>
          </a:stretch>
        </p:blipFill>
        <p:spPr>
          <a:xfrm>
            <a:off x="311700" y="3508875"/>
            <a:ext cx="2403749" cy="174950"/>
          </a:xfrm>
          <a:prstGeom prst="rect">
            <a:avLst/>
          </a:prstGeom>
          <a:noFill/>
          <a:ln>
            <a:noFill/>
          </a:ln>
        </p:spPr>
      </p:pic>
      <p:pic>
        <p:nvPicPr>
          <p:cNvPr id="184" name="Google Shape;184;p27"/>
          <p:cNvPicPr preferRelativeResize="0"/>
          <p:nvPr/>
        </p:nvPicPr>
        <p:blipFill>
          <a:blip r:embed="rId4">
            <a:alphaModFix/>
          </a:blip>
          <a:stretch>
            <a:fillRect/>
          </a:stretch>
        </p:blipFill>
        <p:spPr>
          <a:xfrm>
            <a:off x="311700" y="2065650"/>
            <a:ext cx="2107125" cy="1443225"/>
          </a:xfrm>
          <a:prstGeom prst="rect">
            <a:avLst/>
          </a:prstGeom>
          <a:noFill/>
          <a:ln>
            <a:noFill/>
          </a:ln>
        </p:spPr>
      </p:pic>
      <p:pic>
        <p:nvPicPr>
          <p:cNvPr id="185" name="Google Shape;185;p27"/>
          <p:cNvPicPr preferRelativeResize="0"/>
          <p:nvPr/>
        </p:nvPicPr>
        <p:blipFill rotWithShape="1">
          <a:blip r:embed="rId5">
            <a:alphaModFix/>
          </a:blip>
          <a:srcRect b="2162" l="0" r="0" t="2162"/>
          <a:stretch/>
        </p:blipFill>
        <p:spPr>
          <a:xfrm>
            <a:off x="95800" y="3856400"/>
            <a:ext cx="3148426" cy="1033775"/>
          </a:xfrm>
          <a:prstGeom prst="rect">
            <a:avLst/>
          </a:prstGeom>
          <a:noFill/>
          <a:ln>
            <a:noFill/>
          </a:ln>
        </p:spPr>
      </p:pic>
      <p:pic>
        <p:nvPicPr>
          <p:cNvPr id="186" name="Google Shape;186;p27"/>
          <p:cNvPicPr preferRelativeResize="0"/>
          <p:nvPr/>
        </p:nvPicPr>
        <p:blipFill>
          <a:blip r:embed="rId6">
            <a:alphaModFix/>
          </a:blip>
          <a:stretch>
            <a:fillRect/>
          </a:stretch>
        </p:blipFill>
        <p:spPr>
          <a:xfrm>
            <a:off x="6726301" y="2057975"/>
            <a:ext cx="2106001" cy="1458573"/>
          </a:xfrm>
          <a:prstGeom prst="rect">
            <a:avLst/>
          </a:prstGeom>
          <a:noFill/>
          <a:ln>
            <a:noFill/>
          </a:ln>
        </p:spPr>
      </p:pic>
      <p:pic>
        <p:nvPicPr>
          <p:cNvPr id="187" name="Google Shape;187;p27"/>
          <p:cNvPicPr preferRelativeResize="0"/>
          <p:nvPr/>
        </p:nvPicPr>
        <p:blipFill rotWithShape="1">
          <a:blip r:embed="rId7">
            <a:alphaModFix/>
          </a:blip>
          <a:srcRect b="-5797" l="0" r="0" t="0"/>
          <a:stretch/>
        </p:blipFill>
        <p:spPr>
          <a:xfrm>
            <a:off x="5805150" y="3856388"/>
            <a:ext cx="3338850" cy="1096300"/>
          </a:xfrm>
          <a:prstGeom prst="rect">
            <a:avLst/>
          </a:prstGeom>
          <a:noFill/>
          <a:ln>
            <a:noFill/>
          </a:ln>
        </p:spPr>
      </p:pic>
      <p:pic>
        <p:nvPicPr>
          <p:cNvPr id="188" name="Google Shape;188;p27"/>
          <p:cNvPicPr preferRelativeResize="0"/>
          <p:nvPr/>
        </p:nvPicPr>
        <p:blipFill>
          <a:blip r:embed="rId8">
            <a:alphaModFix/>
          </a:blip>
          <a:stretch>
            <a:fillRect/>
          </a:stretch>
        </p:blipFill>
        <p:spPr>
          <a:xfrm>
            <a:off x="6385399" y="3534413"/>
            <a:ext cx="2404801" cy="1238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Considerazioni Finali - Text Analysis</a:t>
            </a:r>
            <a:endParaRPr/>
          </a:p>
        </p:txBody>
      </p:sp>
      <p:sp>
        <p:nvSpPr>
          <p:cNvPr id="194" name="Google Shape;194;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it">
                <a:latin typeface="Arial"/>
                <a:ea typeface="Arial"/>
                <a:cs typeface="Arial"/>
                <a:sym typeface="Arial"/>
              </a:rPr>
              <a:t>Il modello di annotazione dei documenti creato su Watson Knowledge Studio ha permesso un’individuazione facile dei termini necessari per l’analisi e lo studio  dei  testi  inerenti  al  Glioblastoma</a:t>
            </a:r>
            <a:endParaRPr sz="2000">
              <a:latin typeface="Arial"/>
              <a:ea typeface="Arial"/>
              <a:cs typeface="Arial"/>
              <a:sym typeface="Arial"/>
            </a:endParaRPr>
          </a:p>
          <a:p>
            <a:pPr indent="0" lvl="0" marL="0" rtl="0" algn="l">
              <a:lnSpc>
                <a:spcPct val="100000"/>
              </a:lnSpc>
              <a:spcBef>
                <a:spcPts val="0"/>
              </a:spcBef>
              <a:spcAft>
                <a:spcPts val="0"/>
              </a:spcAft>
              <a:buNone/>
            </a:pPr>
            <a:br>
              <a:rPr lang="it" sz="2000">
                <a:latin typeface="Arial"/>
                <a:ea typeface="Arial"/>
                <a:cs typeface="Arial"/>
                <a:sym typeface="Arial"/>
              </a:rPr>
            </a:br>
            <a:endParaRPr sz="3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it">
                <a:latin typeface="Arial"/>
                <a:ea typeface="Arial"/>
                <a:cs typeface="Arial"/>
                <a:sym typeface="Arial"/>
              </a:rPr>
              <a:t>È stata riscontrata un’elevata difficoltà nel reperire tutti gli articoli individuati dalla query elaborata insieme agli esperti di dominio. Inoltre, la limitazione di Knowledge Studio nel poter operare su file contenenti un massimo di 40'000 caratteri ha richiesto un lungo e dispendioso lavoro di pre-processing</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Considerazioni Finali - Visual Recognition</a:t>
            </a:r>
            <a:endParaRPr/>
          </a:p>
        </p:txBody>
      </p:sp>
      <p:sp>
        <p:nvSpPr>
          <p:cNvPr id="200" name="Google Shape;200;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it">
                <a:latin typeface="Arial"/>
                <a:ea typeface="Arial"/>
                <a:cs typeface="Arial"/>
                <a:sym typeface="Arial"/>
              </a:rPr>
              <a:t>Il modello di Visual Recognition fornito da IBM risulta</a:t>
            </a:r>
            <a:br>
              <a:rPr lang="it">
                <a:latin typeface="Arial"/>
                <a:ea typeface="Arial"/>
                <a:cs typeface="Arial"/>
                <a:sym typeface="Arial"/>
              </a:rPr>
            </a:br>
            <a:r>
              <a:rPr lang="it">
                <a:latin typeface="Arial"/>
                <a:ea typeface="Arial"/>
                <a:cs typeface="Arial"/>
                <a:sym typeface="Arial"/>
              </a:rPr>
              <a:t>molto efficiente e rapido nell'addestramento su </a:t>
            </a:r>
            <a:br>
              <a:rPr lang="it">
                <a:latin typeface="Arial"/>
                <a:ea typeface="Arial"/>
                <a:cs typeface="Arial"/>
                <a:sym typeface="Arial"/>
              </a:rPr>
            </a:br>
            <a:r>
              <a:rPr lang="it">
                <a:latin typeface="Arial"/>
                <a:ea typeface="Arial"/>
                <a:cs typeface="Arial"/>
                <a:sym typeface="Arial"/>
              </a:rPr>
              <a:t>grosse moli di dati di training (tempi pressoché </a:t>
            </a:r>
            <a:br>
              <a:rPr lang="it">
                <a:latin typeface="Arial"/>
                <a:ea typeface="Arial"/>
                <a:cs typeface="Arial"/>
                <a:sym typeface="Arial"/>
              </a:rPr>
            </a:br>
            <a:r>
              <a:rPr lang="it">
                <a:latin typeface="Arial"/>
                <a:ea typeface="Arial"/>
                <a:cs typeface="Arial"/>
                <a:sym typeface="Arial"/>
              </a:rPr>
              <a:t>lineari al crescere del numero di dati)</a:t>
            </a:r>
            <a:br>
              <a:rPr lang="it">
                <a:latin typeface="Arial"/>
                <a:ea typeface="Arial"/>
                <a:cs typeface="Arial"/>
                <a:sym typeface="Arial"/>
              </a:rPr>
            </a:br>
            <a:br>
              <a:rPr lang="it">
                <a:latin typeface="Arial"/>
                <a:ea typeface="Arial"/>
                <a:cs typeface="Arial"/>
                <a:sym typeface="Arial"/>
              </a:rPr>
            </a:br>
            <a:endParaRPr sz="1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it">
                <a:latin typeface="Arial"/>
                <a:ea typeface="Arial"/>
                <a:cs typeface="Arial"/>
                <a:sym typeface="Arial"/>
              </a:rPr>
              <a:t>La poca trasparenza nella documentazione fornita</a:t>
            </a:r>
            <a:br>
              <a:rPr lang="it">
                <a:latin typeface="Arial"/>
                <a:ea typeface="Arial"/>
                <a:cs typeface="Arial"/>
                <a:sym typeface="Arial"/>
              </a:rPr>
            </a:br>
            <a:r>
              <a:rPr lang="it">
                <a:latin typeface="Arial"/>
                <a:ea typeface="Arial"/>
                <a:cs typeface="Arial"/>
                <a:sym typeface="Arial"/>
              </a:rPr>
              <a:t>da IBM sugli algoritmi di Deep Learning usati non ci ha consentito di adottare una strategia precisa su come superare la criticità relativa alla gestione delle immagini “neutre”</a:t>
            </a:r>
            <a:endParaRPr>
              <a:latin typeface="Arial"/>
              <a:ea typeface="Arial"/>
              <a:cs typeface="Arial"/>
              <a:sym typeface="Arial"/>
            </a:endParaRPr>
          </a:p>
        </p:txBody>
      </p:sp>
      <p:pic>
        <p:nvPicPr>
          <p:cNvPr id="201" name="Google Shape;201;p29"/>
          <p:cNvPicPr preferRelativeResize="0"/>
          <p:nvPr/>
        </p:nvPicPr>
        <p:blipFill>
          <a:blip r:embed="rId3">
            <a:alphaModFix/>
          </a:blip>
          <a:stretch>
            <a:fillRect/>
          </a:stretch>
        </p:blipFill>
        <p:spPr>
          <a:xfrm>
            <a:off x="6307375" y="1255575"/>
            <a:ext cx="2524926" cy="154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Sviluppi Futuri</a:t>
            </a:r>
            <a:endParaRPr/>
          </a:p>
        </p:txBody>
      </p:sp>
      <p:sp>
        <p:nvSpPr>
          <p:cNvPr id="207" name="Google Shape;207;p30"/>
          <p:cNvSpPr txBox="1"/>
          <p:nvPr>
            <p:ph idx="1" type="body"/>
          </p:nvPr>
        </p:nvSpPr>
        <p:spPr>
          <a:xfrm>
            <a:off x="311700" y="1229875"/>
            <a:ext cx="8520600" cy="3339000"/>
          </a:xfrm>
          <a:prstGeom prst="rect">
            <a:avLst/>
          </a:prstGeom>
        </p:spPr>
        <p:txBody>
          <a:bodyPr anchorCtr="0" anchor="t" bIns="0" lIns="91425" spcFirstLastPara="1" rIns="91425" wrap="square" tIns="54000">
            <a:noAutofit/>
          </a:bodyPr>
          <a:lstStyle/>
          <a:p>
            <a:pPr indent="0" lvl="0" marL="0" rtl="0" algn="l">
              <a:lnSpc>
                <a:spcPct val="100000"/>
              </a:lnSpc>
              <a:spcBef>
                <a:spcPts val="0"/>
              </a:spcBef>
              <a:spcAft>
                <a:spcPts val="0"/>
              </a:spcAft>
              <a:buNone/>
            </a:pPr>
            <a:r>
              <a:rPr i="1" lang="it"/>
              <a:t>Text analysis:</a:t>
            </a:r>
            <a:endParaRPr i="1"/>
          </a:p>
          <a:p>
            <a:pPr indent="-342900" lvl="0" marL="457200" rtl="0" algn="l">
              <a:spcBef>
                <a:spcPts val="1600"/>
              </a:spcBef>
              <a:spcAft>
                <a:spcPts val="0"/>
              </a:spcAft>
              <a:buSzPts val="1800"/>
              <a:buChar char="●"/>
            </a:pPr>
            <a:r>
              <a:rPr lang="it"/>
              <a:t>Annotazione Manuale dei documenti (con aggiunta delle Relazioni nei documenti pre-annotati)</a:t>
            </a:r>
            <a:endParaRPr/>
          </a:p>
          <a:p>
            <a:pPr indent="-342900" lvl="0" marL="457200" rtl="0" algn="l">
              <a:spcBef>
                <a:spcPts val="0"/>
              </a:spcBef>
              <a:spcAft>
                <a:spcPts val="0"/>
              </a:spcAft>
              <a:buSzPts val="1800"/>
              <a:buChar char="●"/>
            </a:pPr>
            <a:r>
              <a:rPr lang="it"/>
              <a:t>Definizione di una strategia per l’analisi dei testi</a:t>
            </a:r>
            <a:endParaRPr/>
          </a:p>
          <a:p>
            <a:pPr indent="0" lvl="0" marL="0" rtl="0" algn="l">
              <a:spcBef>
                <a:spcPts val="1600"/>
              </a:spcBef>
              <a:spcAft>
                <a:spcPts val="0"/>
              </a:spcAft>
              <a:buNone/>
            </a:pPr>
            <a:r>
              <a:t/>
            </a:r>
            <a:endParaRPr sz="100"/>
          </a:p>
          <a:p>
            <a:pPr indent="0" lvl="0" marL="0" rtl="0" algn="l">
              <a:spcBef>
                <a:spcPts val="1600"/>
              </a:spcBef>
              <a:spcAft>
                <a:spcPts val="0"/>
              </a:spcAft>
              <a:buNone/>
            </a:pPr>
            <a:r>
              <a:rPr i="1" lang="it"/>
              <a:t>Visual Recognition:</a:t>
            </a:r>
            <a:endParaRPr i="1"/>
          </a:p>
          <a:p>
            <a:pPr indent="-342900" lvl="0" marL="457200" rtl="0" algn="l">
              <a:spcBef>
                <a:spcPts val="1600"/>
              </a:spcBef>
              <a:spcAft>
                <a:spcPts val="0"/>
              </a:spcAft>
              <a:buSzPts val="1800"/>
              <a:buChar char="●"/>
            </a:pPr>
            <a:r>
              <a:rPr lang="it"/>
              <a:t>Aumento dei set di MRI da usare come Training set per migliorare ulteriormente il modello con addestramenti iterativi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Ringraziamenti Speciali</a:t>
            </a:r>
            <a:endParaRPr/>
          </a:p>
        </p:txBody>
      </p:sp>
      <p:sp>
        <p:nvSpPr>
          <p:cNvPr id="213" name="Google Shape;213;p31"/>
          <p:cNvSpPr txBox="1"/>
          <p:nvPr>
            <p:ph idx="1" type="body"/>
          </p:nvPr>
        </p:nvSpPr>
        <p:spPr>
          <a:xfrm>
            <a:off x="311700" y="1229875"/>
            <a:ext cx="8520600" cy="14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Dott.ssa Camilla Russo</a:t>
            </a:r>
            <a:endParaRPr/>
          </a:p>
          <a:p>
            <a:pPr indent="0" lvl="0" marL="0" rtl="0" algn="l">
              <a:spcBef>
                <a:spcPts val="1600"/>
              </a:spcBef>
              <a:spcAft>
                <a:spcPts val="0"/>
              </a:spcAft>
              <a:buNone/>
            </a:pPr>
            <a:r>
              <a:rPr lang="it"/>
              <a:t>Dott.ssa Fernanda Picozzi</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Cosa abbiamo fatto?</a:t>
            </a:r>
            <a:endParaRPr/>
          </a:p>
        </p:txBody>
      </p:sp>
      <p:sp>
        <p:nvSpPr>
          <p:cNvPr id="92" name="Google Shape;92;p14"/>
          <p:cNvSpPr txBox="1"/>
          <p:nvPr>
            <p:ph idx="1" type="body"/>
          </p:nvPr>
        </p:nvSpPr>
        <p:spPr>
          <a:xfrm>
            <a:off x="311700" y="1874875"/>
            <a:ext cx="8520600" cy="26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Il problema dello studio del Glioblastoma è stato affrontato da due punti di vista differenti:</a:t>
            </a:r>
            <a:endParaRPr/>
          </a:p>
          <a:p>
            <a:pPr indent="-342900" lvl="0" marL="457200" rtl="0" algn="l">
              <a:spcBef>
                <a:spcPts val="1600"/>
              </a:spcBef>
              <a:spcAft>
                <a:spcPts val="0"/>
              </a:spcAft>
              <a:buSzPts val="1800"/>
              <a:buChar char="-"/>
            </a:pPr>
            <a:r>
              <a:rPr lang="it"/>
              <a:t>Text analysis di articoli inerenti al GBM</a:t>
            </a:r>
            <a:br>
              <a:rPr lang="it"/>
            </a:br>
            <a:endParaRPr sz="700"/>
          </a:p>
          <a:p>
            <a:pPr indent="-342900" lvl="0" marL="457200" rtl="0" algn="l">
              <a:spcBef>
                <a:spcPts val="0"/>
              </a:spcBef>
              <a:spcAft>
                <a:spcPts val="0"/>
              </a:spcAft>
              <a:buSzPts val="1800"/>
              <a:buChar char="-"/>
            </a:pPr>
            <a:r>
              <a:rPr lang="it"/>
              <a:t>Visual Recognition sulle MRI cerebrali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Text </a:t>
            </a:r>
            <a:r>
              <a:rPr lang="it"/>
              <a:t>a</a:t>
            </a:r>
            <a:r>
              <a:rPr lang="it"/>
              <a:t>nalysis - Retrieval da PubMed</a:t>
            </a:r>
            <a:endParaRPr/>
          </a:p>
        </p:txBody>
      </p:sp>
      <p:sp>
        <p:nvSpPr>
          <p:cNvPr id="98" name="Google Shape;98;p15"/>
          <p:cNvSpPr txBox="1"/>
          <p:nvPr>
            <p:ph idx="1" type="body"/>
          </p:nvPr>
        </p:nvSpPr>
        <p:spPr>
          <a:xfrm>
            <a:off x="311700" y="1229875"/>
            <a:ext cx="8520600" cy="35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Come fonte principale per il recupero di articoli medici è stato usato il portale PubMed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100"/>
          </a:p>
          <a:p>
            <a:pPr indent="0" lvl="0" marL="0" rtl="0" algn="l">
              <a:spcBef>
                <a:spcPts val="1600"/>
              </a:spcBef>
              <a:spcAft>
                <a:spcPts val="1600"/>
              </a:spcAft>
              <a:buNone/>
            </a:pPr>
            <a:br>
              <a:rPr lang="it" sz="1100"/>
            </a:br>
            <a:r>
              <a:rPr lang="it"/>
              <a:t>Attraverso le </a:t>
            </a:r>
            <a:r>
              <a:rPr lang="it"/>
              <a:t>E</a:t>
            </a:r>
            <a:r>
              <a:rPr lang="it"/>
              <a:t>-Utilities, è stata effettuata una query di recupero </a:t>
            </a:r>
            <a:br>
              <a:rPr lang="it"/>
            </a:br>
            <a:r>
              <a:rPr lang="it"/>
              <a:t>delle informazioni relative agli articoli come concordato </a:t>
            </a:r>
            <a:br>
              <a:rPr lang="it"/>
            </a:br>
            <a:r>
              <a:rPr lang="it"/>
              <a:t>con gli esperti di dominio</a:t>
            </a:r>
            <a:endParaRPr/>
          </a:p>
        </p:txBody>
      </p:sp>
      <p:pic>
        <p:nvPicPr>
          <p:cNvPr id="99" name="Google Shape;99;p15"/>
          <p:cNvPicPr preferRelativeResize="0"/>
          <p:nvPr/>
        </p:nvPicPr>
        <p:blipFill>
          <a:blip r:embed="rId3">
            <a:alphaModFix/>
          </a:blip>
          <a:stretch>
            <a:fillRect/>
          </a:stretch>
        </p:blipFill>
        <p:spPr>
          <a:xfrm>
            <a:off x="2573325" y="1884850"/>
            <a:ext cx="3997349" cy="157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Text analysis - Inserimento su Db2</a:t>
            </a:r>
            <a:endParaRPr/>
          </a:p>
        </p:txBody>
      </p:sp>
      <p:sp>
        <p:nvSpPr>
          <p:cNvPr id="105" name="Google Shape;105;p16"/>
          <p:cNvSpPr txBox="1"/>
          <p:nvPr>
            <p:ph idx="1" type="body"/>
          </p:nvPr>
        </p:nvSpPr>
        <p:spPr>
          <a:xfrm>
            <a:off x="311700" y="1229875"/>
            <a:ext cx="8520600" cy="78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Gli articoli recuperati sono</a:t>
            </a:r>
            <a:r>
              <a:rPr lang="it"/>
              <a:t> successivamente stati inseriti all’interno di </a:t>
            </a:r>
            <a:br>
              <a:rPr lang="it"/>
            </a:br>
            <a:r>
              <a:rPr lang="it"/>
              <a:t>un’istanza Db2 di IBM Cloud</a:t>
            </a:r>
            <a:endParaRPr/>
          </a:p>
        </p:txBody>
      </p:sp>
      <p:pic>
        <p:nvPicPr>
          <p:cNvPr id="106" name="Google Shape;106;p16"/>
          <p:cNvPicPr preferRelativeResize="0"/>
          <p:nvPr/>
        </p:nvPicPr>
        <p:blipFill>
          <a:blip r:embed="rId3">
            <a:alphaModFix/>
          </a:blip>
          <a:stretch>
            <a:fillRect/>
          </a:stretch>
        </p:blipFill>
        <p:spPr>
          <a:xfrm>
            <a:off x="330638" y="2088175"/>
            <a:ext cx="8482724" cy="250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Text analysis - Caricamento su Knowledge Studio</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Tramite i DOI (ove presenti) degli articoli, è stato possibile scaricare gli articoli completi e caricarli su Watson Knowledge Studio</a:t>
            </a:r>
            <a:endParaRPr/>
          </a:p>
        </p:txBody>
      </p:sp>
      <p:pic>
        <p:nvPicPr>
          <p:cNvPr id="113" name="Google Shape;113;p17"/>
          <p:cNvPicPr preferRelativeResize="0"/>
          <p:nvPr/>
        </p:nvPicPr>
        <p:blipFill>
          <a:blip r:embed="rId3">
            <a:alphaModFix/>
          </a:blip>
          <a:stretch>
            <a:fillRect/>
          </a:stretch>
        </p:blipFill>
        <p:spPr>
          <a:xfrm>
            <a:off x="1705650" y="2255775"/>
            <a:ext cx="5732700" cy="192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Text analysis - Definizione Modello ER</a:t>
            </a:r>
            <a:endParaRPr/>
          </a:p>
          <a:p>
            <a:pPr indent="0" lvl="0" marL="0" rtl="0" algn="l">
              <a:spcBef>
                <a:spcPts val="0"/>
              </a:spcBef>
              <a:spcAft>
                <a:spcPts val="0"/>
              </a:spcAft>
              <a:buNone/>
            </a:pPr>
            <a:r>
              <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Il Modello ER definito in </a:t>
            </a:r>
            <a:r>
              <a:rPr lang="it"/>
              <a:t>Watson Knowledge Studio è stato definito sulla base di una lista, fornita dagli esperti di dominio,</a:t>
            </a:r>
            <a:r>
              <a:rPr lang="it"/>
              <a:t> delle Entità e delle Relazioni da ricercare all’interno dei testi</a:t>
            </a:r>
            <a:endParaRPr/>
          </a:p>
        </p:txBody>
      </p:sp>
      <p:pic>
        <p:nvPicPr>
          <p:cNvPr id="120" name="Google Shape;120;p18"/>
          <p:cNvPicPr preferRelativeResize="0"/>
          <p:nvPr/>
        </p:nvPicPr>
        <p:blipFill rotWithShape="1">
          <a:blip r:embed="rId3">
            <a:alphaModFix/>
          </a:blip>
          <a:srcRect b="0" l="0" r="0" t="0"/>
          <a:stretch/>
        </p:blipFill>
        <p:spPr>
          <a:xfrm>
            <a:off x="541300" y="2372175"/>
            <a:ext cx="2883001" cy="2096575"/>
          </a:xfrm>
          <a:prstGeom prst="rect">
            <a:avLst/>
          </a:prstGeom>
          <a:noFill/>
          <a:ln>
            <a:noFill/>
          </a:ln>
        </p:spPr>
      </p:pic>
      <p:pic>
        <p:nvPicPr>
          <p:cNvPr id="121" name="Google Shape;121;p18"/>
          <p:cNvPicPr preferRelativeResize="0"/>
          <p:nvPr/>
        </p:nvPicPr>
        <p:blipFill>
          <a:blip r:embed="rId4">
            <a:alphaModFix/>
          </a:blip>
          <a:stretch>
            <a:fillRect/>
          </a:stretch>
        </p:blipFill>
        <p:spPr>
          <a:xfrm>
            <a:off x="3602751" y="2387125"/>
            <a:ext cx="5117278" cy="206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Text analysis - Definizione Dictionary</a:t>
            </a:r>
            <a:endParaRPr/>
          </a:p>
        </p:txBody>
      </p:sp>
      <p:sp>
        <p:nvSpPr>
          <p:cNvPr id="127" name="Google Shape;127;p19"/>
          <p:cNvSpPr txBox="1"/>
          <p:nvPr>
            <p:ph idx="1" type="body"/>
          </p:nvPr>
        </p:nvSpPr>
        <p:spPr>
          <a:xfrm>
            <a:off x="311700" y="1229875"/>
            <a:ext cx="8520600" cy="361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Per ogni Entità è stata definita una lista dei termini appartenente ad ognuna di essi attraverso la creazione di un Dictionary</a:t>
            </a:r>
            <a:endParaRPr/>
          </a:p>
        </p:txBody>
      </p:sp>
      <p:pic>
        <p:nvPicPr>
          <p:cNvPr id="128" name="Google Shape;128;p19"/>
          <p:cNvPicPr preferRelativeResize="0"/>
          <p:nvPr/>
        </p:nvPicPr>
        <p:blipFill>
          <a:blip r:embed="rId3">
            <a:alphaModFix/>
          </a:blip>
          <a:stretch>
            <a:fillRect/>
          </a:stretch>
        </p:blipFill>
        <p:spPr>
          <a:xfrm>
            <a:off x="2102925" y="2022150"/>
            <a:ext cx="4938149" cy="2760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Text analysis - Pre-Annotator e Training</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Tramite il dictionary è stato possibile pre-annotare i documenti inseriti.</a:t>
            </a:r>
            <a:br>
              <a:rPr lang="it"/>
            </a:br>
            <a:r>
              <a:rPr lang="it"/>
              <a:t>Dopodiché è stato effettuato l’addestramento del modello</a:t>
            </a:r>
            <a:endParaRPr/>
          </a:p>
        </p:txBody>
      </p:sp>
      <p:pic>
        <p:nvPicPr>
          <p:cNvPr id="135" name="Google Shape;135;p20"/>
          <p:cNvPicPr preferRelativeResize="0"/>
          <p:nvPr/>
        </p:nvPicPr>
        <p:blipFill>
          <a:blip r:embed="rId3">
            <a:alphaModFix/>
          </a:blip>
          <a:stretch>
            <a:fillRect/>
          </a:stretch>
        </p:blipFill>
        <p:spPr>
          <a:xfrm>
            <a:off x="2099488" y="2115275"/>
            <a:ext cx="4945023" cy="239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66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900"/>
              <a:t>Text analysis - </a:t>
            </a:r>
            <a:r>
              <a:rPr lang="it" sz="2600"/>
              <a:t>Testing e Valutazione del Classificatore</a:t>
            </a:r>
            <a:endParaRPr sz="2900"/>
          </a:p>
        </p:txBody>
      </p:sp>
      <p:sp>
        <p:nvSpPr>
          <p:cNvPr id="141" name="Google Shape;141;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Il Document Set è stato suddiviso in 3 sottoinsiemi ai fini di Testing </a:t>
            </a:r>
            <a:endParaRPr/>
          </a:p>
        </p:txBody>
      </p:sp>
      <p:pic>
        <p:nvPicPr>
          <p:cNvPr id="142" name="Google Shape;142;p21"/>
          <p:cNvPicPr preferRelativeResize="0"/>
          <p:nvPr/>
        </p:nvPicPr>
        <p:blipFill>
          <a:blip r:embed="rId3">
            <a:alphaModFix/>
          </a:blip>
          <a:stretch>
            <a:fillRect/>
          </a:stretch>
        </p:blipFill>
        <p:spPr>
          <a:xfrm>
            <a:off x="2743200" y="2132600"/>
            <a:ext cx="3657600" cy="153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