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8" r:id="rId3"/>
    <p:sldId id="304" r:id="rId4"/>
    <p:sldId id="264" r:id="rId5"/>
    <p:sldId id="305" r:id="rId6"/>
    <p:sldId id="270" r:id="rId7"/>
    <p:sldId id="306" r:id="rId8"/>
    <p:sldId id="271" r:id="rId9"/>
    <p:sldId id="307" r:id="rId10"/>
    <p:sldId id="272" r:id="rId11"/>
    <p:sldId id="308" r:id="rId12"/>
    <p:sldId id="269" r:id="rId13"/>
    <p:sldId id="309" r:id="rId14"/>
    <p:sldId id="273" r:id="rId15"/>
    <p:sldId id="310" r:id="rId16"/>
    <p:sldId id="274" r:id="rId17"/>
    <p:sldId id="311" r:id="rId18"/>
    <p:sldId id="275" r:id="rId19"/>
    <p:sldId id="276" r:id="rId20"/>
    <p:sldId id="277" r:id="rId21"/>
    <p:sldId id="278" r:id="rId22"/>
    <p:sldId id="279" r:id="rId23"/>
    <p:sldId id="280" r:id="rId24"/>
    <p:sldId id="312" r:id="rId25"/>
    <p:sldId id="303"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4F6FC-446D-4F62-5C43-88EBB3B027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B136C76-44A9-D59C-9F24-4DACA2075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CCD5BC8-E4A0-32CA-7935-CDD9046877E3}"/>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5" name="页脚占位符 4">
            <a:extLst>
              <a:ext uri="{FF2B5EF4-FFF2-40B4-BE49-F238E27FC236}">
                <a16:creationId xmlns:a16="http://schemas.microsoft.com/office/drawing/2014/main" id="{FE4366EB-DFD8-A2E5-59CA-2585F76E04B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06CC1A1-717B-83C1-62AB-29C2722F151B}"/>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369932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BBB3A-ED74-34C2-2ABA-934961BB9B6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F7D1093-B18B-3330-4FE8-6C9EC8877F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7C382E3-8B00-7C94-FC99-B0E885D22706}"/>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5" name="页脚占位符 4">
            <a:extLst>
              <a:ext uri="{FF2B5EF4-FFF2-40B4-BE49-F238E27FC236}">
                <a16:creationId xmlns:a16="http://schemas.microsoft.com/office/drawing/2014/main" id="{28DD17A9-F5A7-3950-BC74-366CDB8AECD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31FDB18-AB45-022A-A505-69257B6C32B8}"/>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396928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CCD226-3882-A804-FD54-A8FFB5EE84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76BCAFC-3824-A621-581A-CE63BC1F43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0CE8983-5F6A-847C-85FA-C58D806A3ABA}"/>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5" name="页脚占位符 4">
            <a:extLst>
              <a:ext uri="{FF2B5EF4-FFF2-40B4-BE49-F238E27FC236}">
                <a16:creationId xmlns:a16="http://schemas.microsoft.com/office/drawing/2014/main" id="{A92CD028-FA10-23E4-7C8F-CAA5E43A172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855D4F6-94F2-3714-5FD6-4A159DEA15AD}"/>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1871574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3E24F-164A-6309-DB8C-8F826C7B0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1221A9-C351-3134-EB8B-C77C63190D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D7D13A-C65C-64D1-92EC-9E911DF3995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F42064-ADDA-44AA-956A-F6D54EE5F7C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2022/7/27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2390E567-AF19-3BFE-CABD-9BDF0813325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BE9916C3-1C23-F402-016E-1EDFDD4E5B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953F-6E68-493E-9F6E-070E635B991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618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CA36-CDB9-F468-A2ED-FDA979B459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EE6296-CE54-E74D-8AD2-5BF286B73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2903CD-CFA8-16E2-BABB-C61C488223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F42064-ADDA-44AA-956A-F6D54EE5F7C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2022/7/27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C8E6B2DF-FE60-403C-B529-7EEA040538D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FA689425-E7C5-3E91-AB5E-C71216C83F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953F-6E68-493E-9F6E-070E635B991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644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94E40-F4C4-610F-324B-6141DCE9DD8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355C215-CFC4-9EC8-1657-2B2C783BA4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B28B1AA-6916-BBA1-619F-190C341156D6}"/>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5" name="页脚占位符 4">
            <a:extLst>
              <a:ext uri="{FF2B5EF4-FFF2-40B4-BE49-F238E27FC236}">
                <a16:creationId xmlns:a16="http://schemas.microsoft.com/office/drawing/2014/main" id="{5BF374CB-45E5-12DB-D3E4-6E82C9BF302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4BD558D-D90E-03B6-9552-A57838FF51D6}"/>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286783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66BF5-F064-AFB7-5877-31E526B8E9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98DBBF6-4EF4-DA43-CBC2-7F3A68C25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961C9C7-5112-EC62-0CCD-071CAF485B85}"/>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5" name="页脚占位符 4">
            <a:extLst>
              <a:ext uri="{FF2B5EF4-FFF2-40B4-BE49-F238E27FC236}">
                <a16:creationId xmlns:a16="http://schemas.microsoft.com/office/drawing/2014/main" id="{F6B570FC-BE62-2F37-7522-1E987805C87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8C91AC-0DF8-DCBC-8537-2DF427AA6B56}"/>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427863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A4155-EE4E-41D3-8375-1A2C1A62B2B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8FC5297-4954-75DC-E581-813752006B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E81C68E-2652-AAC2-4F4C-241B4A84E0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A622F0A-CE35-0D54-3130-93ABC330D052}"/>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6" name="页脚占位符 5">
            <a:extLst>
              <a:ext uri="{FF2B5EF4-FFF2-40B4-BE49-F238E27FC236}">
                <a16:creationId xmlns:a16="http://schemas.microsoft.com/office/drawing/2014/main" id="{48294A19-BE7E-64EA-9577-11FC6F656DD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6989EE3-8EDC-00FB-C127-781925804415}"/>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280695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EF727-F7B0-2B61-530F-3122007FC47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EF92051-584E-EFFE-9DE3-8F23895EB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8D7733-2098-07B4-7C7A-1DAE4FEF21C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32F9C4D4-35FC-584E-4C91-2140F3A75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43FB8D-DC7B-3DF8-124C-F0C069ECA7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B355E3F-9211-7AAA-109F-3562525E85E4}"/>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8" name="页脚占位符 7">
            <a:extLst>
              <a:ext uri="{FF2B5EF4-FFF2-40B4-BE49-F238E27FC236}">
                <a16:creationId xmlns:a16="http://schemas.microsoft.com/office/drawing/2014/main" id="{8883683E-0F3B-7E8C-0E1A-39257CFD150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2D9008FE-4CD0-1807-23FC-4A042613E3ED}"/>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152783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049FF-1CBB-13E7-E7C2-A8B87070FF1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3BCF2A8B-EEFE-ED98-5A8F-1D0C63045379}"/>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4" name="页脚占位符 3">
            <a:extLst>
              <a:ext uri="{FF2B5EF4-FFF2-40B4-BE49-F238E27FC236}">
                <a16:creationId xmlns:a16="http://schemas.microsoft.com/office/drawing/2014/main" id="{5F9075DD-14CE-587E-D69B-9F4C51EA3E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F0E8369F-7186-B924-53C9-27D8AF2C2E62}"/>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189839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85CE95-3177-96C4-9E2B-2B978FAE1829}"/>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3" name="页脚占位符 2">
            <a:extLst>
              <a:ext uri="{FF2B5EF4-FFF2-40B4-BE49-F238E27FC236}">
                <a16:creationId xmlns:a16="http://schemas.microsoft.com/office/drawing/2014/main" id="{A329BC19-AE6C-9A8A-8FDC-ECC886F8CC0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0BE7F26-0914-8F2F-EC71-BEEF7775AFC5}"/>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317118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7504E-DDBE-0C69-377D-774372AEA8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E79D7F8-E0AD-B0E3-B938-04DD5E759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C293327-E493-814A-6695-38BA4CE53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6CABE7-3522-4C34-76E2-D8C173526611}"/>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6" name="页脚占位符 5">
            <a:extLst>
              <a:ext uri="{FF2B5EF4-FFF2-40B4-BE49-F238E27FC236}">
                <a16:creationId xmlns:a16="http://schemas.microsoft.com/office/drawing/2014/main" id="{BF1EFF52-6DC9-2D81-8AA2-EBE128960DF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5366CF5-2CDC-A5FB-8DDD-A2D2D16655C8}"/>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274250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CAF95-DD88-A27A-78BA-7013A56D55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967941F-B2B1-1DA4-342F-F8D4ECACE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FDF0191A-19A7-8B2A-8280-A540D9568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890C03-EBB0-4B2D-FA2D-44FCA4004AA1}"/>
              </a:ext>
            </a:extLst>
          </p:cNvPr>
          <p:cNvSpPr>
            <a:spLocks noGrp="1"/>
          </p:cNvSpPr>
          <p:nvPr>
            <p:ph type="dt" sz="half" idx="10"/>
          </p:nvPr>
        </p:nvSpPr>
        <p:spPr/>
        <p:txBody>
          <a:bodyPr/>
          <a:lstStyle/>
          <a:p>
            <a:fld id="{5A941EB0-4C22-4C06-8EF2-3DB0BC394247}" type="datetimeFigureOut">
              <a:rPr lang="en-US" smtClean="0"/>
              <a:t>7/27/2022</a:t>
            </a:fld>
            <a:endParaRPr lang="en-US"/>
          </a:p>
        </p:txBody>
      </p:sp>
      <p:sp>
        <p:nvSpPr>
          <p:cNvPr id="6" name="页脚占位符 5">
            <a:extLst>
              <a:ext uri="{FF2B5EF4-FFF2-40B4-BE49-F238E27FC236}">
                <a16:creationId xmlns:a16="http://schemas.microsoft.com/office/drawing/2014/main" id="{DCC6D98D-AFB7-0E11-34E4-9453C8DC07B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B5D52E6-1F39-A886-E8D2-07B54E2FAB17}"/>
              </a:ext>
            </a:extLst>
          </p:cNvPr>
          <p:cNvSpPr>
            <a:spLocks noGrp="1"/>
          </p:cNvSpPr>
          <p:nvPr>
            <p:ph type="sldNum" sz="quarter" idx="12"/>
          </p:nvPr>
        </p:nvSpPr>
        <p:spPr/>
        <p:txBody>
          <a:bodyPr/>
          <a:lstStyle/>
          <a:p>
            <a:fld id="{9ABD9046-EF24-40E3-AFEE-87E09910E630}" type="slidenum">
              <a:rPr lang="en-US" smtClean="0"/>
              <a:t>‹#›</a:t>
            </a:fld>
            <a:endParaRPr lang="en-US"/>
          </a:p>
        </p:txBody>
      </p:sp>
    </p:spTree>
    <p:extLst>
      <p:ext uri="{BB962C8B-B14F-4D97-AF65-F5344CB8AC3E}">
        <p14:creationId xmlns:p14="http://schemas.microsoft.com/office/powerpoint/2010/main" val="285011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A5365A-E0AA-83B1-3467-1E3D90E9F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81E20FE-398E-9364-069C-0ADA55B53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0D071D-9202-380E-F39E-A0637CB14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41EB0-4C22-4C06-8EF2-3DB0BC394247}" type="datetimeFigureOut">
              <a:rPr lang="en-US" smtClean="0"/>
              <a:t>7/27/2022</a:t>
            </a:fld>
            <a:endParaRPr lang="en-US"/>
          </a:p>
        </p:txBody>
      </p:sp>
      <p:sp>
        <p:nvSpPr>
          <p:cNvPr id="5" name="页脚占位符 4">
            <a:extLst>
              <a:ext uri="{FF2B5EF4-FFF2-40B4-BE49-F238E27FC236}">
                <a16:creationId xmlns:a16="http://schemas.microsoft.com/office/drawing/2014/main" id="{B9D537E8-D37D-2105-5395-7A2C37C9AA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DE9F83DF-2F6F-3BF4-EF04-F55294E82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D9046-EF24-40E3-AFEE-87E09910E630}" type="slidenum">
              <a:rPr lang="en-US" smtClean="0"/>
              <a:t>‹#›</a:t>
            </a:fld>
            <a:endParaRPr lang="en-US"/>
          </a:p>
        </p:txBody>
      </p:sp>
    </p:spTree>
    <p:extLst>
      <p:ext uri="{BB962C8B-B14F-4D97-AF65-F5344CB8AC3E}">
        <p14:creationId xmlns:p14="http://schemas.microsoft.com/office/powerpoint/2010/main" val="636718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297B1C-1CD2-440F-1D4E-DE3757CEE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485878-E628-9205-D4F7-54CCFDB7F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FC9A1-47B3-2FF8-8039-97EBDCBE3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42064-ADDA-44AA-956A-F6D54EE5F7C1}"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86E3303A-CE0A-40D7-C510-D5B540A9F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CC859C-96D6-43CD-0D94-487CA9812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6953F-6E68-493E-9F6E-070E635B9916}" type="slidenum">
              <a:rPr lang="zh-CN" altLang="en-US" smtClean="0"/>
              <a:t>‹#›</a:t>
            </a:fld>
            <a:endParaRPr lang="zh-CN" altLang="en-US"/>
          </a:p>
        </p:txBody>
      </p:sp>
    </p:spTree>
    <p:extLst>
      <p:ext uri="{BB962C8B-B14F-4D97-AF65-F5344CB8AC3E}">
        <p14:creationId xmlns:p14="http://schemas.microsoft.com/office/powerpoint/2010/main" val="164278899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fchollet/deep-learning-with-python-notebooks"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0EE48-A9E4-20B4-1E3C-8E5F3BAFC029}"/>
              </a:ext>
            </a:extLst>
          </p:cNvPr>
          <p:cNvSpPr>
            <a:spLocks noGrp="1"/>
          </p:cNvSpPr>
          <p:nvPr>
            <p:ph type="ctrTitle"/>
          </p:nvPr>
        </p:nvSpPr>
        <p:spPr/>
        <p:txBody>
          <a:bodyPr/>
          <a:lstStyle/>
          <a:p>
            <a:r>
              <a:rPr lang="en-US" altLang="zh-CN" dirty="0"/>
              <a:t>PART  IV</a:t>
            </a:r>
            <a:endParaRPr lang="zh-CN" altLang="en-US" dirty="0"/>
          </a:p>
        </p:txBody>
      </p:sp>
      <p:sp>
        <p:nvSpPr>
          <p:cNvPr id="3" name="副标题 2">
            <a:extLst>
              <a:ext uri="{FF2B5EF4-FFF2-40B4-BE49-F238E27FC236}">
                <a16:creationId xmlns:a16="http://schemas.microsoft.com/office/drawing/2014/main" id="{7C5A17B3-6338-2C62-F8C5-D298DDD70C73}"/>
              </a:ext>
            </a:extLst>
          </p:cNvPr>
          <p:cNvSpPr>
            <a:spLocks noGrp="1"/>
          </p:cNvSpPr>
          <p:nvPr>
            <p:ph type="subTitle" idx="1"/>
          </p:nvPr>
        </p:nvSpPr>
        <p:spPr/>
        <p:txBody>
          <a:bodyPr/>
          <a:lstStyle/>
          <a:p>
            <a:pPr lvl="0"/>
            <a:r>
              <a:rPr lang="en-US" dirty="0" err="1"/>
              <a:t>Chuhan</a:t>
            </a:r>
            <a:r>
              <a:rPr lang="en-US" dirty="0"/>
              <a:t>-Data set preservation &amp; machine learning</a:t>
            </a:r>
          </a:p>
        </p:txBody>
      </p:sp>
    </p:spTree>
    <p:extLst>
      <p:ext uri="{BB962C8B-B14F-4D97-AF65-F5344CB8AC3E}">
        <p14:creationId xmlns:p14="http://schemas.microsoft.com/office/powerpoint/2010/main" val="188948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7515-3B91-51C0-D553-30738B6615C2}"/>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F9AFA78D-FBC6-85FF-0949-B2BAA752E5B7}"/>
              </a:ext>
            </a:extLst>
          </p:cNvPr>
          <p:cNvSpPr>
            <a:spLocks noGrp="1"/>
          </p:cNvSpPr>
          <p:nvPr>
            <p:ph type="subTitle" idx="1"/>
          </p:nvPr>
        </p:nvSpPr>
        <p:spPr/>
        <p:txBody>
          <a:bodyPr/>
          <a:lstStyle/>
          <a:p>
            <a:r>
              <a:rPr lang="en-US" altLang="zh-CN" dirty="0"/>
              <a:t>Data augment is a way to increase the dataset by some basic image processing ways such as rotate, zoom… by using this way can we improve the number of the images from 800 to maybe over thousands, and it is really useful because our dataset is so small.</a:t>
            </a:r>
            <a:endParaRPr lang="zh-CN" altLang="en-US" dirty="0"/>
          </a:p>
        </p:txBody>
      </p:sp>
    </p:spTree>
    <p:extLst>
      <p:ext uri="{BB962C8B-B14F-4D97-AF65-F5344CB8AC3E}">
        <p14:creationId xmlns:p14="http://schemas.microsoft.com/office/powerpoint/2010/main" val="367795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2FED2F8-6AFB-7F2A-9EF3-D388CEE2C9D8}"/>
              </a:ext>
            </a:extLst>
          </p:cNvPr>
          <p:cNvPicPr>
            <a:picLocks noChangeAspect="1"/>
          </p:cNvPicPr>
          <p:nvPr/>
        </p:nvPicPr>
        <p:blipFill rotWithShape="1">
          <a:blip r:embed="rId2"/>
          <a:srcRect t="56183"/>
          <a:stretch/>
        </p:blipFill>
        <p:spPr>
          <a:xfrm>
            <a:off x="1805105" y="1610789"/>
            <a:ext cx="8248650" cy="955737"/>
          </a:xfrm>
          <a:prstGeom prst="rect">
            <a:avLst/>
          </a:prstGeom>
        </p:spPr>
      </p:pic>
      <p:pic>
        <p:nvPicPr>
          <p:cNvPr id="5" name="内容占位符 4">
            <a:extLst>
              <a:ext uri="{FF2B5EF4-FFF2-40B4-BE49-F238E27FC236}">
                <a16:creationId xmlns:a16="http://schemas.microsoft.com/office/drawing/2014/main" id="{2FF92AF9-3836-E661-157C-B71C011720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566526"/>
            <a:ext cx="5801784" cy="4351338"/>
          </a:xfrm>
        </p:spPr>
      </p:pic>
      <p:pic>
        <p:nvPicPr>
          <p:cNvPr id="7" name="图片 6">
            <a:extLst>
              <a:ext uri="{FF2B5EF4-FFF2-40B4-BE49-F238E27FC236}">
                <a16:creationId xmlns:a16="http://schemas.microsoft.com/office/drawing/2014/main" id="{D8148C23-C7F1-96F4-6F36-7129913E2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2566526"/>
            <a:ext cx="5852172" cy="4389129"/>
          </a:xfrm>
          <a:prstGeom prst="rect">
            <a:avLst/>
          </a:prstGeom>
        </p:spPr>
      </p:pic>
      <p:sp>
        <p:nvSpPr>
          <p:cNvPr id="6" name="标题 1">
            <a:extLst>
              <a:ext uri="{FF2B5EF4-FFF2-40B4-BE49-F238E27FC236}">
                <a16:creationId xmlns:a16="http://schemas.microsoft.com/office/drawing/2014/main" id="{FFCEAA2C-5AB1-0006-31B1-9189CC9B3859}"/>
              </a:ext>
            </a:extLst>
          </p:cNvPr>
          <p:cNvSpPr>
            <a:spLocks noGrp="1"/>
          </p:cNvSpPr>
          <p:nvPr>
            <p:ph type="title"/>
          </p:nvPr>
        </p:nvSpPr>
        <p:spPr>
          <a:xfrm>
            <a:off x="838200" y="365125"/>
            <a:ext cx="10515600" cy="1325563"/>
          </a:xfrm>
        </p:spPr>
        <p:txBody>
          <a:bodyPr/>
          <a:lstStyle/>
          <a:p>
            <a:r>
              <a:rPr lang="en-US" altLang="zh-CN" dirty="0"/>
              <a:t>So finally I choose VGG16 + DA, and here is the accuracy:</a:t>
            </a:r>
            <a:endParaRPr lang="zh-CN" altLang="en-US" dirty="0"/>
          </a:p>
        </p:txBody>
      </p:sp>
    </p:spTree>
    <p:extLst>
      <p:ext uri="{BB962C8B-B14F-4D97-AF65-F5344CB8AC3E}">
        <p14:creationId xmlns:p14="http://schemas.microsoft.com/office/powerpoint/2010/main" val="388615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56AAEBC7-288B-00D2-8FA4-41B56110AD4F}"/>
              </a:ext>
            </a:extLst>
          </p:cNvPr>
          <p:cNvSpPr>
            <a:spLocks noGrp="1"/>
          </p:cNvSpPr>
          <p:nvPr>
            <p:ph type="subTitle" idx="1"/>
          </p:nvPr>
        </p:nvSpPr>
        <p:spPr>
          <a:xfrm>
            <a:off x="1524000" y="1093509"/>
            <a:ext cx="9144000" cy="4164291"/>
          </a:xfrm>
        </p:spPr>
        <p:txBody>
          <a:bodyPr>
            <a:normAutofit/>
          </a:bodyPr>
          <a:lstStyle/>
          <a:p>
            <a:r>
              <a:rPr lang="en-US" altLang="zh-CN" dirty="0"/>
              <a:t>Firstly I need to make a claim that all of the training I show next I actually have run over 50 epochs to find by which epochs the model become overfitting( for example 30 epochs, overfitting), then I only show the 30 epochs training result. The picture on the left is </a:t>
            </a:r>
            <a:r>
              <a:rPr lang="en-US" altLang="zh-CN" dirty="0" err="1"/>
              <a:t>accurancy</a:t>
            </a:r>
            <a:r>
              <a:rPr lang="en-US" altLang="zh-CN" dirty="0"/>
              <a:t> plot, and we can see the training and validation </a:t>
            </a:r>
            <a:r>
              <a:rPr lang="en-US" altLang="zh-CN" dirty="0" err="1"/>
              <a:t>accurancy</a:t>
            </a:r>
            <a:r>
              <a:rPr lang="en-US" altLang="zh-CN" dirty="0"/>
              <a:t>. The picture on the right is the loss plot. At the time validation loss do not decrease mean the model start to overfitting. Finally the image above is the test </a:t>
            </a:r>
            <a:r>
              <a:rPr lang="en-US" altLang="zh-CN" dirty="0" err="1"/>
              <a:t>accurancy</a:t>
            </a:r>
            <a:r>
              <a:rPr lang="en-US" altLang="zh-CN" dirty="0"/>
              <a:t> and this </a:t>
            </a:r>
            <a:r>
              <a:rPr lang="en-US" altLang="zh-CN" dirty="0" err="1"/>
              <a:t>accurancy</a:t>
            </a:r>
            <a:r>
              <a:rPr lang="en-US" altLang="zh-CN" dirty="0"/>
              <a:t> can show the true ability of the model.</a:t>
            </a:r>
            <a:endParaRPr lang="zh-CN" altLang="en-US" dirty="0"/>
          </a:p>
        </p:txBody>
      </p:sp>
    </p:spTree>
    <p:extLst>
      <p:ext uri="{BB962C8B-B14F-4D97-AF65-F5344CB8AC3E}">
        <p14:creationId xmlns:p14="http://schemas.microsoft.com/office/powerpoint/2010/main" val="282196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4">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1" name="Freeform: Shape 16">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9" name="Freeform: Shape 18">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5" name="标题 4">
            <a:extLst>
              <a:ext uri="{FF2B5EF4-FFF2-40B4-BE49-F238E27FC236}">
                <a16:creationId xmlns:a16="http://schemas.microsoft.com/office/drawing/2014/main" id="{8D6EC682-0FB6-2198-BC4E-270AF9FA7A3B}"/>
              </a:ext>
            </a:extLst>
          </p:cNvPr>
          <p:cNvSpPr>
            <a:spLocks noGrp="1"/>
          </p:cNvSpPr>
          <p:nvPr>
            <p:ph type="title"/>
          </p:nvPr>
        </p:nvSpPr>
        <p:spPr>
          <a:xfrm>
            <a:off x="838199" y="365125"/>
            <a:ext cx="5529943" cy="1325563"/>
          </a:xfrm>
        </p:spPr>
        <p:txBody>
          <a:bodyPr vert="horz" lIns="91440" tIns="45720" rIns="91440" bIns="45720" rtlCol="0" anchor="ctr">
            <a:normAutofit/>
          </a:bodyPr>
          <a:lstStyle/>
          <a:p>
            <a:r>
              <a:rPr lang="en-US" altLang="zh-CN" sz="3700"/>
              <a:t>To improve the accuracy, we tried several method:</a:t>
            </a:r>
          </a:p>
        </p:txBody>
      </p:sp>
      <p:sp>
        <p:nvSpPr>
          <p:cNvPr id="8" name="文本框 7">
            <a:extLst>
              <a:ext uri="{FF2B5EF4-FFF2-40B4-BE49-F238E27FC236}">
                <a16:creationId xmlns:a16="http://schemas.microsoft.com/office/drawing/2014/main" id="{18F9962A-063D-1766-E60F-E0A8AC59F499}"/>
              </a:ext>
            </a:extLst>
          </p:cNvPr>
          <p:cNvSpPr txBox="1"/>
          <p:nvPr/>
        </p:nvSpPr>
        <p:spPr>
          <a:xfrm>
            <a:off x="838199" y="1825625"/>
            <a:ext cx="4142091" cy="339951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20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First I changed the input size of the images from (150,150,3) to (250,250,3), because the key point to classify is to find the contrast boundary between oil and sea, so larger size will contain more information and the accuracy improved.</a:t>
            </a:r>
          </a:p>
        </p:txBody>
      </p:sp>
      <p:pic>
        <p:nvPicPr>
          <p:cNvPr id="7" name="内容占位符 6" descr="文本&#10;&#10;描述已自动生成">
            <a:extLst>
              <a:ext uri="{FF2B5EF4-FFF2-40B4-BE49-F238E27FC236}">
                <a16:creationId xmlns:a16="http://schemas.microsoft.com/office/drawing/2014/main" id="{4DC2A14B-EE6B-7A32-CBBB-C209A9BA9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2985" y="1618415"/>
            <a:ext cx="4963654" cy="930820"/>
          </a:xfrm>
          <a:prstGeom prst="rect">
            <a:avLst/>
          </a:prstGeom>
        </p:spPr>
      </p:pic>
      <p:pic>
        <p:nvPicPr>
          <p:cNvPr id="10" name="图片 9" descr="电脑萤幕的截图&#10;&#10;描述已自动生成">
            <a:extLst>
              <a:ext uri="{FF2B5EF4-FFF2-40B4-BE49-F238E27FC236}">
                <a16:creationId xmlns:a16="http://schemas.microsoft.com/office/drawing/2014/main" id="{0315CC01-38AF-D0C0-BEAD-0364C5CB4A17}"/>
              </a:ext>
            </a:extLst>
          </p:cNvPr>
          <p:cNvPicPr>
            <a:picLocks noChangeAspect="1"/>
          </p:cNvPicPr>
          <p:nvPr/>
        </p:nvPicPr>
        <p:blipFill rotWithShape="1">
          <a:blip r:embed="rId3">
            <a:extLst>
              <a:ext uri="{28A0092B-C50C-407E-A947-70E740481C1C}">
                <a14:useLocalDpi xmlns:a14="http://schemas.microsoft.com/office/drawing/2010/main" val="0"/>
              </a:ext>
            </a:extLst>
          </a:blip>
          <a:srcRect t="71456" r="53034" b="11586"/>
          <a:stretch/>
        </p:blipFill>
        <p:spPr>
          <a:xfrm>
            <a:off x="5815440" y="4308765"/>
            <a:ext cx="6241199" cy="1267598"/>
          </a:xfrm>
          <a:prstGeom prst="rect">
            <a:avLst/>
          </a:prstGeom>
        </p:spPr>
      </p:pic>
    </p:spTree>
    <p:extLst>
      <p:ext uri="{BB962C8B-B14F-4D97-AF65-F5344CB8AC3E}">
        <p14:creationId xmlns:p14="http://schemas.microsoft.com/office/powerpoint/2010/main" val="255804723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C26F9-BDB2-BDBD-B1F2-6FECA75D444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C98C97C-C532-9068-690B-411CAE6FE987}"/>
              </a:ext>
            </a:extLst>
          </p:cNvPr>
          <p:cNvSpPr>
            <a:spLocks noGrp="1"/>
          </p:cNvSpPr>
          <p:nvPr>
            <p:ph type="subTitle" idx="1"/>
          </p:nvPr>
        </p:nvSpPr>
        <p:spPr/>
        <p:txBody>
          <a:bodyPr/>
          <a:lstStyle/>
          <a:p>
            <a:r>
              <a:rPr lang="en-US" altLang="zh-CN" dirty="0"/>
              <a:t>To make the train image bigger is a good way to improve the </a:t>
            </a:r>
            <a:r>
              <a:rPr lang="en-US" altLang="zh-CN" dirty="0" err="1"/>
              <a:t>accurancy</a:t>
            </a:r>
            <a:r>
              <a:rPr lang="en-US" altLang="zh-CN" dirty="0"/>
              <a:t> because the key is to find the contract boundary so I make the input images bigger.</a:t>
            </a:r>
            <a:endParaRPr lang="zh-CN" altLang="en-US" dirty="0"/>
          </a:p>
        </p:txBody>
      </p:sp>
    </p:spTree>
    <p:extLst>
      <p:ext uri="{BB962C8B-B14F-4D97-AF65-F5344CB8AC3E}">
        <p14:creationId xmlns:p14="http://schemas.microsoft.com/office/powerpoint/2010/main" val="126331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10" name="Graphic 9" descr="图像">
            <a:extLst>
              <a:ext uri="{FF2B5EF4-FFF2-40B4-BE49-F238E27FC236}">
                <a16:creationId xmlns:a16="http://schemas.microsoft.com/office/drawing/2014/main" id="{12635506-7CF8-7B48-4078-779368328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15" name="Freeform: Shape 14">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68D93A2-5537-917F-EA2F-3ED31CAE88FB}"/>
              </a:ext>
            </a:extLst>
          </p:cNvPr>
          <p:cNvSpPr>
            <a:spLocks noGrp="1"/>
          </p:cNvSpPr>
          <p:nvPr>
            <p:ph type="ctrTitle"/>
          </p:nvPr>
        </p:nvSpPr>
        <p:spPr>
          <a:xfrm>
            <a:off x="804672" y="877824"/>
            <a:ext cx="5294376" cy="3072384"/>
          </a:xfrm>
        </p:spPr>
        <p:txBody>
          <a:bodyPr anchor="b">
            <a:normAutofit/>
          </a:bodyPr>
          <a:lstStyle/>
          <a:p>
            <a:pPr algn="l"/>
            <a:r>
              <a:rPr lang="en-US" altLang="zh-CN" sz="5400"/>
              <a:t>Then we tried to make the image more contrast.</a:t>
            </a:r>
            <a:endParaRPr lang="zh-CN" altLang="en-US" sz="5400"/>
          </a:p>
        </p:txBody>
      </p:sp>
      <p:sp>
        <p:nvSpPr>
          <p:cNvPr id="6" name="副标题 5">
            <a:extLst>
              <a:ext uri="{FF2B5EF4-FFF2-40B4-BE49-F238E27FC236}">
                <a16:creationId xmlns:a16="http://schemas.microsoft.com/office/drawing/2014/main" id="{1F868B4E-D43D-44E7-96E9-03E23866DB34}"/>
              </a:ext>
            </a:extLst>
          </p:cNvPr>
          <p:cNvSpPr>
            <a:spLocks noGrp="1"/>
          </p:cNvSpPr>
          <p:nvPr>
            <p:ph type="subTitle" idx="1"/>
          </p:nvPr>
        </p:nvSpPr>
        <p:spPr>
          <a:xfrm>
            <a:off x="804672" y="4096512"/>
            <a:ext cx="4167376" cy="1155525"/>
          </a:xfrm>
        </p:spPr>
        <p:txBody>
          <a:bodyPr anchor="t">
            <a:normAutofit/>
          </a:bodyPr>
          <a:lstStyle/>
          <a:p>
            <a:pPr algn="l"/>
            <a:endParaRPr lang="en-US" sz="2000"/>
          </a:p>
        </p:txBody>
      </p:sp>
    </p:spTree>
    <p:extLst>
      <p:ext uri="{BB962C8B-B14F-4D97-AF65-F5344CB8AC3E}">
        <p14:creationId xmlns:p14="http://schemas.microsoft.com/office/powerpoint/2010/main" val="166756842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4F272-2E85-77B6-E098-824532279349}"/>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0853656F-A661-FE5D-6A9B-323330F1EB38}"/>
              </a:ext>
            </a:extLst>
          </p:cNvPr>
          <p:cNvSpPr>
            <a:spLocks noGrp="1"/>
          </p:cNvSpPr>
          <p:nvPr>
            <p:ph type="subTitle" idx="1"/>
          </p:nvPr>
        </p:nvSpPr>
        <p:spPr/>
        <p:txBody>
          <a:bodyPr/>
          <a:lstStyle/>
          <a:p>
            <a:r>
              <a:rPr lang="en-US" altLang="zh-CN" dirty="0"/>
              <a:t>The ppt below show different ways’ </a:t>
            </a:r>
            <a:r>
              <a:rPr lang="en-US" altLang="zh-CN" dirty="0" err="1"/>
              <a:t>accurancy</a:t>
            </a:r>
            <a:r>
              <a:rPr lang="en-US" altLang="zh-CN" dirty="0"/>
              <a:t>, and the detailed method is made by my teammates, I only use them to do the test and choose one best way to improve the </a:t>
            </a:r>
            <a:r>
              <a:rPr lang="en-US" altLang="zh-CN" dirty="0" err="1"/>
              <a:t>accurancy</a:t>
            </a:r>
            <a:r>
              <a:rPr lang="en-US" altLang="zh-CN" dirty="0"/>
              <a:t>.</a:t>
            </a:r>
            <a:endParaRPr lang="zh-CN" altLang="en-US" dirty="0"/>
          </a:p>
        </p:txBody>
      </p:sp>
    </p:spTree>
    <p:extLst>
      <p:ext uri="{BB962C8B-B14F-4D97-AF65-F5344CB8AC3E}">
        <p14:creationId xmlns:p14="http://schemas.microsoft.com/office/powerpoint/2010/main" val="323670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5" name="Rectangle 2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E40F5A8A-FB83-2CFE-B3C2-8CD57FE7AF59}"/>
              </a:ext>
            </a:extLst>
          </p:cNvPr>
          <p:cNvSpPr>
            <a:spLocks noGrp="1"/>
          </p:cNvSpPr>
          <p:nvPr>
            <p:ph type="title"/>
          </p:nvPr>
        </p:nvSpPr>
        <p:spPr>
          <a:xfrm>
            <a:off x="1166650" y="498764"/>
            <a:ext cx="2956464" cy="2468013"/>
          </a:xfrm>
        </p:spPr>
        <p:txBody>
          <a:bodyPr vert="horz" lIns="91440" tIns="45720" rIns="91440" bIns="45720" rtlCol="0">
            <a:normAutofit/>
          </a:bodyPr>
          <a:lstStyle/>
          <a:p>
            <a:r>
              <a:rPr lang="en-US" altLang="zh-CN" sz="3500" kern="1200">
                <a:latin typeface="+mj-lt"/>
                <a:ea typeface="+mj-ea"/>
                <a:cs typeface="+mj-cs"/>
              </a:rPr>
              <a:t>Next I compared different method: m1</a:t>
            </a:r>
          </a:p>
        </p:txBody>
      </p:sp>
      <p:sp>
        <p:nvSpPr>
          <p:cNvPr id="27" name="Rectangle 2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29" name="Group 28">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0"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1"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3"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4"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5"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6"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7"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8"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9"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0"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1"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2"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3"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4"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5"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6"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7"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8"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9"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0" name="Content Placeholder 19">
            <a:extLst>
              <a:ext uri="{FF2B5EF4-FFF2-40B4-BE49-F238E27FC236}">
                <a16:creationId xmlns:a16="http://schemas.microsoft.com/office/drawing/2014/main" id="{EA8ADE04-3274-DA40-2255-6A61CE481034}"/>
              </a:ext>
            </a:extLst>
          </p:cNvPr>
          <p:cNvSpPr>
            <a:spLocks noGrp="1"/>
          </p:cNvSpPr>
          <p:nvPr>
            <p:ph idx="1"/>
          </p:nvPr>
        </p:nvSpPr>
        <p:spPr>
          <a:xfrm>
            <a:off x="4871259" y="498764"/>
            <a:ext cx="6877046" cy="2468014"/>
          </a:xfrm>
        </p:spPr>
        <p:txBody>
          <a:bodyPr anchor="ctr">
            <a:normAutofit/>
          </a:bodyPr>
          <a:lstStyle/>
          <a:p>
            <a:endParaRPr lang="en-US" sz="1800"/>
          </a:p>
        </p:txBody>
      </p:sp>
      <p:sp>
        <p:nvSpPr>
          <p:cNvPr id="51" name="Rectangle 5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5" name="内容占位符 4" descr="图表, 折线图&#10;&#10;描述已自动生成">
            <a:extLst>
              <a:ext uri="{FF2B5EF4-FFF2-40B4-BE49-F238E27FC236}">
                <a16:creationId xmlns:a16="http://schemas.microsoft.com/office/drawing/2014/main" id="{A40C366E-777F-432F-7FA5-E02D344BA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93" y="3172012"/>
            <a:ext cx="4882734" cy="3662050"/>
          </a:xfrm>
          <a:prstGeom prst="rect">
            <a:avLst/>
          </a:prstGeom>
        </p:spPr>
      </p:pic>
      <p:pic>
        <p:nvPicPr>
          <p:cNvPr id="7" name="图片 6" descr="图表, 折线图&#10;&#10;描述已自动生成">
            <a:extLst>
              <a:ext uri="{FF2B5EF4-FFF2-40B4-BE49-F238E27FC236}">
                <a16:creationId xmlns:a16="http://schemas.microsoft.com/office/drawing/2014/main" id="{A91A8092-893F-BB67-FD5E-E50E5154B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807" y="3090640"/>
            <a:ext cx="4991229" cy="3743420"/>
          </a:xfrm>
          <a:prstGeom prst="rect">
            <a:avLst/>
          </a:prstGeom>
        </p:spPr>
      </p:pic>
      <p:pic>
        <p:nvPicPr>
          <p:cNvPr id="11" name="图片 10" descr="文本&#10;&#10;描述已自动生成">
            <a:extLst>
              <a:ext uri="{FF2B5EF4-FFF2-40B4-BE49-F238E27FC236}">
                <a16:creationId xmlns:a16="http://schemas.microsoft.com/office/drawing/2014/main" id="{C0CDB4F2-03B5-F7F1-4705-D5B0D1EF1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259" y="762000"/>
            <a:ext cx="6892277" cy="1671377"/>
          </a:xfrm>
          <a:prstGeom prst="rect">
            <a:avLst/>
          </a:prstGeom>
        </p:spPr>
      </p:pic>
    </p:spTree>
    <p:extLst>
      <p:ext uri="{BB962C8B-B14F-4D97-AF65-F5344CB8AC3E}">
        <p14:creationId xmlns:p14="http://schemas.microsoft.com/office/powerpoint/2010/main" val="3734086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Freeform: Shape 22">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7" name="图片 6" descr="图表, 折线图&#10;&#10;描述已自动生成">
            <a:extLst>
              <a:ext uri="{FF2B5EF4-FFF2-40B4-BE49-F238E27FC236}">
                <a16:creationId xmlns:a16="http://schemas.microsoft.com/office/drawing/2014/main" id="{7CF7B00F-F017-4BDA-64B0-37DEFAFD9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42950"/>
            <a:ext cx="5221288" cy="3879850"/>
          </a:xfrm>
          <a:prstGeom prst="rect">
            <a:avLst/>
          </a:prstGeom>
        </p:spPr>
      </p:pic>
      <p:pic>
        <p:nvPicPr>
          <p:cNvPr id="11" name="内容占位符 10" descr="图表, 折线图&#10;&#10;描述已自动生成">
            <a:extLst>
              <a:ext uri="{FF2B5EF4-FFF2-40B4-BE49-F238E27FC236}">
                <a16:creationId xmlns:a16="http://schemas.microsoft.com/office/drawing/2014/main" id="{F35F9582-02A6-8E4F-5B43-59DF3D9BDE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30925" y="742950"/>
            <a:ext cx="5221288" cy="3879850"/>
          </a:xfrm>
        </p:spPr>
      </p:pic>
      <p:sp>
        <p:nvSpPr>
          <p:cNvPr id="2" name="标题 1">
            <a:extLst>
              <a:ext uri="{FF2B5EF4-FFF2-40B4-BE49-F238E27FC236}">
                <a16:creationId xmlns:a16="http://schemas.microsoft.com/office/drawing/2014/main" id="{013D31CE-9ABF-FCF5-1FDB-96EA7A9E3CE9}"/>
              </a:ext>
            </a:extLst>
          </p:cNvPr>
          <p:cNvSpPr>
            <a:spLocks noGrp="1"/>
          </p:cNvSpPr>
          <p:nvPr>
            <p:ph type="title"/>
          </p:nvPr>
        </p:nvSpPr>
        <p:spPr>
          <a:xfrm>
            <a:off x="838200" y="5529884"/>
            <a:ext cx="7719381" cy="1096331"/>
          </a:xfrm>
        </p:spPr>
        <p:txBody>
          <a:bodyPr>
            <a:normAutofit/>
          </a:bodyPr>
          <a:lstStyle/>
          <a:p>
            <a:r>
              <a:rPr lang="en-US" altLang="zh-CN"/>
              <a:t>Method 2 </a:t>
            </a:r>
            <a:endParaRPr lang="zh-CN" altLang="en-US" dirty="0"/>
          </a:p>
        </p:txBody>
      </p:sp>
    </p:spTree>
    <p:extLst>
      <p:ext uri="{BB962C8B-B14F-4D97-AF65-F5344CB8AC3E}">
        <p14:creationId xmlns:p14="http://schemas.microsoft.com/office/powerpoint/2010/main" val="343311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Rectangle 17">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CE183B66-25A8-D08D-3919-C38B8295C80A}"/>
              </a:ext>
            </a:extLst>
          </p:cNvPr>
          <p:cNvSpPr>
            <a:spLocks noGrp="1"/>
          </p:cNvSpPr>
          <p:nvPr>
            <p:ph type="title"/>
          </p:nvPr>
        </p:nvSpPr>
        <p:spPr>
          <a:xfrm>
            <a:off x="1166650" y="498764"/>
            <a:ext cx="2956464" cy="2468013"/>
          </a:xfrm>
        </p:spPr>
        <p:txBody>
          <a:bodyPr>
            <a:normAutofit/>
          </a:bodyPr>
          <a:lstStyle/>
          <a:p>
            <a:r>
              <a:rPr lang="en-US" altLang="zh-CN" sz="3500"/>
              <a:t>Method 3</a:t>
            </a:r>
            <a:endParaRPr lang="zh-CN" altLang="en-US" sz="3500"/>
          </a:p>
        </p:txBody>
      </p:sp>
      <p:sp>
        <p:nvSpPr>
          <p:cNvPr id="20" name="Rectangle 19">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22" name="Group 21">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3"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5"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6"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0"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1"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3"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4"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5"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6"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7"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8"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9"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0"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1"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2"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13" name="Content Placeholder 12">
            <a:extLst>
              <a:ext uri="{FF2B5EF4-FFF2-40B4-BE49-F238E27FC236}">
                <a16:creationId xmlns:a16="http://schemas.microsoft.com/office/drawing/2014/main" id="{F6F90DFB-F069-CF9E-57EE-D2F72D282E9B}"/>
              </a:ext>
            </a:extLst>
          </p:cNvPr>
          <p:cNvSpPr>
            <a:spLocks noGrp="1"/>
          </p:cNvSpPr>
          <p:nvPr>
            <p:ph idx="1"/>
          </p:nvPr>
        </p:nvSpPr>
        <p:spPr>
          <a:xfrm>
            <a:off x="4871259" y="498764"/>
            <a:ext cx="6877046" cy="2468014"/>
          </a:xfrm>
        </p:spPr>
        <p:txBody>
          <a:bodyPr anchor="ctr">
            <a:normAutofit/>
          </a:bodyPr>
          <a:lstStyle/>
          <a:p>
            <a:endParaRPr lang="en-US" sz="1800"/>
          </a:p>
        </p:txBody>
      </p:sp>
      <p:sp>
        <p:nvSpPr>
          <p:cNvPr id="44" name="Rectangle 43">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5" name="内容占位符 4" descr="图表, 折线图&#10;&#10;描述已自动生成">
            <a:extLst>
              <a:ext uri="{FF2B5EF4-FFF2-40B4-BE49-F238E27FC236}">
                <a16:creationId xmlns:a16="http://schemas.microsoft.com/office/drawing/2014/main" id="{5AE14EF6-584E-07F8-A149-CC6BFA88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22" y="3233983"/>
            <a:ext cx="4626425" cy="3469817"/>
          </a:xfrm>
          <a:prstGeom prst="rect">
            <a:avLst/>
          </a:prstGeom>
        </p:spPr>
      </p:pic>
      <p:pic>
        <p:nvPicPr>
          <p:cNvPr id="7" name="图片 6" descr="图表, 折线图&#10;&#10;描述已自动生成">
            <a:extLst>
              <a:ext uri="{FF2B5EF4-FFF2-40B4-BE49-F238E27FC236}">
                <a16:creationId xmlns:a16="http://schemas.microsoft.com/office/drawing/2014/main" id="{8F69A456-3ED4-1F37-C247-80BC1A2C3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117" y="3067660"/>
            <a:ext cx="4919278" cy="3689457"/>
          </a:xfrm>
          <a:prstGeom prst="rect">
            <a:avLst/>
          </a:prstGeom>
        </p:spPr>
      </p:pic>
      <p:pic>
        <p:nvPicPr>
          <p:cNvPr id="9" name="图片 8" descr="电脑屏幕的截图&#10;&#10;描述已自动生成">
            <a:extLst>
              <a:ext uri="{FF2B5EF4-FFF2-40B4-BE49-F238E27FC236}">
                <a16:creationId xmlns:a16="http://schemas.microsoft.com/office/drawing/2014/main" id="{AECB4046-B28A-BCA4-04FF-FD41736B6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487" y="712975"/>
            <a:ext cx="6453222" cy="2113430"/>
          </a:xfrm>
          <a:prstGeom prst="rect">
            <a:avLst/>
          </a:prstGeom>
        </p:spPr>
      </p:pic>
    </p:spTree>
    <p:extLst>
      <p:ext uri="{BB962C8B-B14F-4D97-AF65-F5344CB8AC3E}">
        <p14:creationId xmlns:p14="http://schemas.microsoft.com/office/powerpoint/2010/main" val="211462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BFD22-2142-2859-E93E-989155C831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75177-F898-47B3-387A-B540C980905A}"/>
              </a:ext>
            </a:extLst>
          </p:cNvPr>
          <p:cNvSpPr>
            <a:spLocks noGrp="1"/>
          </p:cNvSpPr>
          <p:nvPr>
            <p:ph idx="1"/>
          </p:nvPr>
        </p:nvSpPr>
        <p:spPr/>
        <p:txBody>
          <a:bodyPr/>
          <a:lstStyle/>
          <a:p>
            <a:r>
              <a:rPr lang="en-US" altLang="zh-CN" dirty="0"/>
              <a:t>My work is to set up neural network models and to test which of the five method has the best effect, and I also tried some way to improve the </a:t>
            </a:r>
            <a:r>
              <a:rPr lang="en-US" altLang="zh-CN" dirty="0" err="1"/>
              <a:t>accurancy</a:t>
            </a:r>
            <a:r>
              <a:rPr lang="en-US" altLang="zh-CN" dirty="0"/>
              <a:t>.</a:t>
            </a:r>
            <a:endParaRPr lang="zh-CN" altLang="en-US" dirty="0"/>
          </a:p>
        </p:txBody>
      </p:sp>
    </p:spTree>
    <p:extLst>
      <p:ext uri="{BB962C8B-B14F-4D97-AF65-F5344CB8AC3E}">
        <p14:creationId xmlns:p14="http://schemas.microsoft.com/office/powerpoint/2010/main" val="2842330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Rectangle 17">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10CCD81-81FE-66B3-2EF3-0D35A58FBA5C}"/>
              </a:ext>
            </a:extLst>
          </p:cNvPr>
          <p:cNvSpPr>
            <a:spLocks noGrp="1"/>
          </p:cNvSpPr>
          <p:nvPr>
            <p:ph type="title"/>
          </p:nvPr>
        </p:nvSpPr>
        <p:spPr>
          <a:xfrm>
            <a:off x="1166650" y="498764"/>
            <a:ext cx="2956464" cy="2468013"/>
          </a:xfrm>
        </p:spPr>
        <p:txBody>
          <a:bodyPr>
            <a:normAutofit/>
          </a:bodyPr>
          <a:lstStyle/>
          <a:p>
            <a:r>
              <a:rPr lang="en-US" altLang="zh-CN" sz="3500"/>
              <a:t>Method 4</a:t>
            </a:r>
            <a:endParaRPr lang="zh-CN" altLang="en-US" sz="3500"/>
          </a:p>
        </p:txBody>
      </p:sp>
      <p:sp>
        <p:nvSpPr>
          <p:cNvPr id="20" name="Rectangle 19">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22" name="Group 21">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3"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5"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6"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0"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1"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3"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4"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5"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6"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7"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8"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9"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0"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1"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2"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13" name="Content Placeholder 12">
            <a:extLst>
              <a:ext uri="{FF2B5EF4-FFF2-40B4-BE49-F238E27FC236}">
                <a16:creationId xmlns:a16="http://schemas.microsoft.com/office/drawing/2014/main" id="{C52CB3F0-55F9-6EEC-A687-400713FEC1ED}"/>
              </a:ext>
            </a:extLst>
          </p:cNvPr>
          <p:cNvSpPr>
            <a:spLocks noGrp="1"/>
          </p:cNvSpPr>
          <p:nvPr>
            <p:ph idx="1"/>
          </p:nvPr>
        </p:nvSpPr>
        <p:spPr>
          <a:xfrm>
            <a:off x="4871259" y="498764"/>
            <a:ext cx="6877046" cy="2468014"/>
          </a:xfrm>
        </p:spPr>
        <p:txBody>
          <a:bodyPr anchor="ctr">
            <a:normAutofit/>
          </a:bodyPr>
          <a:lstStyle/>
          <a:p>
            <a:endParaRPr lang="en-US" sz="1800"/>
          </a:p>
        </p:txBody>
      </p:sp>
      <p:sp>
        <p:nvSpPr>
          <p:cNvPr id="44" name="Rectangle 43">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9" name="图片 8" descr="图表, 折线图, 散点图&#10;&#10;描述已自动生成">
            <a:extLst>
              <a:ext uri="{FF2B5EF4-FFF2-40B4-BE49-F238E27FC236}">
                <a16:creationId xmlns:a16="http://schemas.microsoft.com/office/drawing/2014/main" id="{1AFFF290-ED38-A686-4041-988F4FA88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47" y="3121987"/>
            <a:ext cx="4592431" cy="3444322"/>
          </a:xfrm>
          <a:prstGeom prst="rect">
            <a:avLst/>
          </a:prstGeom>
        </p:spPr>
      </p:pic>
      <p:pic>
        <p:nvPicPr>
          <p:cNvPr id="5" name="内容占位符 4" descr="图表, 散点图&#10;&#10;描述已自动生成">
            <a:extLst>
              <a:ext uri="{FF2B5EF4-FFF2-40B4-BE49-F238E27FC236}">
                <a16:creationId xmlns:a16="http://schemas.microsoft.com/office/drawing/2014/main" id="{984F4165-5DB2-CE5E-5B8B-CB5FB1B3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219" y="3135761"/>
            <a:ext cx="4592432" cy="3444323"/>
          </a:xfrm>
          <a:prstGeom prst="rect">
            <a:avLst/>
          </a:prstGeom>
        </p:spPr>
      </p:pic>
      <p:pic>
        <p:nvPicPr>
          <p:cNvPr id="7" name="图片 6" descr="文本&#10;&#10;描述已自动生成">
            <a:extLst>
              <a:ext uri="{FF2B5EF4-FFF2-40B4-BE49-F238E27FC236}">
                <a16:creationId xmlns:a16="http://schemas.microsoft.com/office/drawing/2014/main" id="{EBA58DA8-26C3-C158-BC56-AF1ABFE0F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259" y="983673"/>
            <a:ext cx="6694811" cy="1740651"/>
          </a:xfrm>
          <a:prstGeom prst="rect">
            <a:avLst/>
          </a:prstGeom>
        </p:spPr>
      </p:pic>
    </p:spTree>
    <p:extLst>
      <p:ext uri="{BB962C8B-B14F-4D97-AF65-F5344CB8AC3E}">
        <p14:creationId xmlns:p14="http://schemas.microsoft.com/office/powerpoint/2010/main" val="96995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8" name="Rectangle 17">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5246C0B8-C11D-10E5-09C5-4C75EDD4D6E8}"/>
              </a:ext>
            </a:extLst>
          </p:cNvPr>
          <p:cNvSpPr>
            <a:spLocks noGrp="1"/>
          </p:cNvSpPr>
          <p:nvPr>
            <p:ph type="title"/>
          </p:nvPr>
        </p:nvSpPr>
        <p:spPr>
          <a:xfrm>
            <a:off x="1166650" y="498764"/>
            <a:ext cx="2956464" cy="2468013"/>
          </a:xfrm>
        </p:spPr>
        <p:txBody>
          <a:bodyPr>
            <a:normAutofit/>
          </a:bodyPr>
          <a:lstStyle/>
          <a:p>
            <a:r>
              <a:rPr lang="en-US" altLang="zh-CN" sz="3500"/>
              <a:t>Method 5</a:t>
            </a:r>
            <a:endParaRPr lang="zh-CN" altLang="en-US" sz="3500"/>
          </a:p>
        </p:txBody>
      </p:sp>
      <p:sp>
        <p:nvSpPr>
          <p:cNvPr id="20" name="Rectangle 19">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22" name="Group 21">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3"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4"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5"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6"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0"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1"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3"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4"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5"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6"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7"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8"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9"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0"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1"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2"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13" name="Content Placeholder 12">
            <a:extLst>
              <a:ext uri="{FF2B5EF4-FFF2-40B4-BE49-F238E27FC236}">
                <a16:creationId xmlns:a16="http://schemas.microsoft.com/office/drawing/2014/main" id="{77404F4E-4CF8-A8D5-DC46-BC28194035A2}"/>
              </a:ext>
            </a:extLst>
          </p:cNvPr>
          <p:cNvSpPr>
            <a:spLocks noGrp="1"/>
          </p:cNvSpPr>
          <p:nvPr>
            <p:ph idx="1"/>
          </p:nvPr>
        </p:nvSpPr>
        <p:spPr>
          <a:xfrm>
            <a:off x="4871259" y="498764"/>
            <a:ext cx="6877046" cy="2468014"/>
          </a:xfrm>
        </p:spPr>
        <p:txBody>
          <a:bodyPr anchor="ctr">
            <a:normAutofit/>
          </a:bodyPr>
          <a:lstStyle/>
          <a:p>
            <a:endParaRPr lang="en-US" sz="1800"/>
          </a:p>
        </p:txBody>
      </p:sp>
      <p:sp>
        <p:nvSpPr>
          <p:cNvPr id="44" name="Rectangle 43">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9" name="图片 8" descr="图表, 折线图&#10;&#10;描述已自动生成">
            <a:extLst>
              <a:ext uri="{FF2B5EF4-FFF2-40B4-BE49-F238E27FC236}">
                <a16:creationId xmlns:a16="http://schemas.microsoft.com/office/drawing/2014/main" id="{5E7355D2-CF58-9920-1E4A-4E0527FF9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48" y="3270156"/>
            <a:ext cx="4394872" cy="3296153"/>
          </a:xfrm>
          <a:prstGeom prst="rect">
            <a:avLst/>
          </a:prstGeom>
        </p:spPr>
      </p:pic>
      <p:pic>
        <p:nvPicPr>
          <p:cNvPr id="5" name="内容占位符 4" descr="图表, 折线图&#10;&#10;描述已自动生成">
            <a:extLst>
              <a:ext uri="{FF2B5EF4-FFF2-40B4-BE49-F238E27FC236}">
                <a16:creationId xmlns:a16="http://schemas.microsoft.com/office/drawing/2014/main" id="{14C7218B-714D-B6E0-023E-2A1033E68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309" y="3146110"/>
            <a:ext cx="4728024" cy="3546017"/>
          </a:xfrm>
          <a:prstGeom prst="rect">
            <a:avLst/>
          </a:prstGeom>
        </p:spPr>
      </p:pic>
      <p:pic>
        <p:nvPicPr>
          <p:cNvPr id="7" name="图片 6" descr="文本&#10;&#10;描述已自动生成">
            <a:extLst>
              <a:ext uri="{FF2B5EF4-FFF2-40B4-BE49-F238E27FC236}">
                <a16:creationId xmlns:a16="http://schemas.microsoft.com/office/drawing/2014/main" id="{29CCEE9B-8356-18D4-F8AB-2013E536B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259" y="949037"/>
            <a:ext cx="6718461" cy="1746800"/>
          </a:xfrm>
          <a:prstGeom prst="rect">
            <a:avLst/>
          </a:prstGeom>
        </p:spPr>
      </p:pic>
    </p:spTree>
    <p:extLst>
      <p:ext uri="{BB962C8B-B14F-4D97-AF65-F5344CB8AC3E}">
        <p14:creationId xmlns:p14="http://schemas.microsoft.com/office/powerpoint/2010/main" val="19902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BCBAFEC9-52AD-2160-DCD6-715E64AB76E7}"/>
              </a:ext>
            </a:extLst>
          </p:cNvPr>
          <p:cNvSpPr>
            <a:spLocks noGrp="1"/>
          </p:cNvSpPr>
          <p:nvPr>
            <p:ph type="title"/>
          </p:nvPr>
        </p:nvSpPr>
        <p:spPr>
          <a:xfrm>
            <a:off x="838199" y="545747"/>
            <a:ext cx="5162891" cy="2785952"/>
          </a:xfrm>
        </p:spPr>
        <p:txBody>
          <a:bodyPr anchor="ctr">
            <a:normAutofit/>
          </a:bodyPr>
          <a:lstStyle/>
          <a:p>
            <a:r>
              <a:rPr lang="en-US" altLang="zh-CN" sz="3400"/>
              <a:t>So in comparation, we finally find using method 1 is the best way, and the find accuracy improve form 0.74 to 0.82</a:t>
            </a:r>
            <a:endParaRPr lang="zh-CN" altLang="en-US" sz="3400"/>
          </a:p>
        </p:txBody>
      </p:sp>
      <p:sp>
        <p:nvSpPr>
          <p:cNvPr id="22" name="Content Placeholder 8">
            <a:extLst>
              <a:ext uri="{FF2B5EF4-FFF2-40B4-BE49-F238E27FC236}">
                <a16:creationId xmlns:a16="http://schemas.microsoft.com/office/drawing/2014/main" id="{7C8A502D-8D19-E415-11CE-D9B8C0FAA5AA}"/>
              </a:ext>
            </a:extLst>
          </p:cNvPr>
          <p:cNvSpPr>
            <a:spLocks noGrp="1"/>
          </p:cNvSpPr>
          <p:nvPr>
            <p:ph idx="1"/>
          </p:nvPr>
        </p:nvSpPr>
        <p:spPr>
          <a:xfrm>
            <a:off x="6190910" y="545747"/>
            <a:ext cx="4992906" cy="2785953"/>
          </a:xfrm>
        </p:spPr>
        <p:txBody>
          <a:bodyPr anchor="ctr">
            <a:normAutofit/>
          </a:bodyPr>
          <a:lstStyle/>
          <a:p>
            <a:endParaRPr lang="en-US" sz="2000"/>
          </a:p>
        </p:txBody>
      </p:sp>
      <p:pic>
        <p:nvPicPr>
          <p:cNvPr id="5" name="内容占位符 4" descr="文本&#10;&#10;描述已自动生成">
            <a:extLst>
              <a:ext uri="{FF2B5EF4-FFF2-40B4-BE49-F238E27FC236}">
                <a16:creationId xmlns:a16="http://schemas.microsoft.com/office/drawing/2014/main" id="{D1E9ED51-988F-95F7-8BCC-C0FFD29CBA76}"/>
              </a:ext>
            </a:extLst>
          </p:cNvPr>
          <p:cNvPicPr>
            <a:picLocks noChangeAspect="1"/>
          </p:cNvPicPr>
          <p:nvPr/>
        </p:nvPicPr>
        <p:blipFill rotWithShape="1">
          <a:blip r:embed="rId2">
            <a:extLst>
              <a:ext uri="{28A0092B-C50C-407E-A947-70E740481C1C}">
                <a14:useLocalDpi xmlns:a14="http://schemas.microsoft.com/office/drawing/2010/main" val="0"/>
              </a:ext>
            </a:extLst>
          </a:blip>
          <a:srcRect r="9114" b="-1"/>
          <a:stretch/>
        </p:blipFill>
        <p:spPr>
          <a:xfrm>
            <a:off x="182881" y="3526300"/>
            <a:ext cx="11834494" cy="3157668"/>
          </a:xfrm>
          <a:prstGeom prst="rect">
            <a:avLst/>
          </a:prstGeom>
        </p:spPr>
      </p:pic>
    </p:spTree>
    <p:extLst>
      <p:ext uri="{BB962C8B-B14F-4D97-AF65-F5344CB8AC3E}">
        <p14:creationId xmlns:p14="http://schemas.microsoft.com/office/powerpoint/2010/main" val="277252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8E56D75-6CC2-FF35-FE8A-E8989118D7F6}"/>
              </a:ext>
            </a:extLst>
          </p:cNvPr>
          <p:cNvSpPr>
            <a:spLocks noGrp="1"/>
          </p:cNvSpPr>
          <p:nvPr>
            <p:ph type="subTitle" idx="1"/>
          </p:nvPr>
        </p:nvSpPr>
        <p:spPr>
          <a:xfrm>
            <a:off x="1524000" y="584462"/>
            <a:ext cx="9144000" cy="4673338"/>
          </a:xfrm>
        </p:spPr>
        <p:txBody>
          <a:bodyPr>
            <a:normAutofit/>
          </a:bodyPr>
          <a:lstStyle/>
          <a:p>
            <a:r>
              <a:rPr lang="en-US" altLang="zh-CN" dirty="0"/>
              <a:t>Finally in comparation the method1 is the best and we improve the </a:t>
            </a:r>
            <a:r>
              <a:rPr lang="en-US" altLang="zh-CN" dirty="0" err="1"/>
              <a:t>accurancy</a:t>
            </a:r>
            <a:r>
              <a:rPr lang="en-US" altLang="zh-CN" dirty="0"/>
              <a:t> from 72% to 82%.</a:t>
            </a:r>
          </a:p>
          <a:p>
            <a:r>
              <a:rPr lang="en-US" altLang="zh-CN" dirty="0"/>
              <a:t>Several further ways: we can find more images to make our dataset bigger so that the model can learn the different more clearly. We also need to apply our method to different images because even though method1 is the best generally, but it is surly not the best for all. We can find the way to apply different method to different kind of images to make them more contrast.</a:t>
            </a:r>
            <a:endParaRPr lang="zh-CN" altLang="en-US" dirty="0"/>
          </a:p>
        </p:txBody>
      </p:sp>
    </p:spTree>
    <p:extLst>
      <p:ext uri="{BB962C8B-B14F-4D97-AF65-F5344CB8AC3E}">
        <p14:creationId xmlns:p14="http://schemas.microsoft.com/office/powerpoint/2010/main" val="148005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FA9DF75E-5E1F-EDCF-902A-A505A2826C24}"/>
              </a:ext>
            </a:extLst>
          </p:cNvPr>
          <p:cNvSpPr>
            <a:spLocks noGrp="1"/>
          </p:cNvSpPr>
          <p:nvPr>
            <p:ph type="title"/>
          </p:nvPr>
        </p:nvSpPr>
        <p:spPr>
          <a:xfrm>
            <a:off x="1043631" y="809898"/>
            <a:ext cx="9942716" cy="1554480"/>
          </a:xfrm>
        </p:spPr>
        <p:txBody>
          <a:bodyPr anchor="ctr">
            <a:normAutofit/>
          </a:bodyPr>
          <a:lstStyle/>
          <a:p>
            <a:r>
              <a:rPr lang="en-US" altLang="zh-CN" sz="4800"/>
              <a:t>References</a:t>
            </a:r>
            <a:endParaRPr lang="en-US" sz="4800"/>
          </a:p>
        </p:txBody>
      </p:sp>
      <p:sp>
        <p:nvSpPr>
          <p:cNvPr id="5" name="内容占位符 4">
            <a:extLst>
              <a:ext uri="{FF2B5EF4-FFF2-40B4-BE49-F238E27FC236}">
                <a16:creationId xmlns:a16="http://schemas.microsoft.com/office/drawing/2014/main" id="{CDF231E9-2F8F-8597-5C49-5070ECF59E05}"/>
              </a:ext>
            </a:extLst>
          </p:cNvPr>
          <p:cNvSpPr>
            <a:spLocks noGrp="1"/>
          </p:cNvSpPr>
          <p:nvPr>
            <p:ph idx="1"/>
          </p:nvPr>
        </p:nvSpPr>
        <p:spPr>
          <a:xfrm>
            <a:off x="1045028" y="2802406"/>
            <a:ext cx="9941319" cy="3339774"/>
          </a:xfrm>
        </p:spPr>
        <p:txBody>
          <a:bodyPr anchor="ctr">
            <a:normAutofit/>
          </a:bodyPr>
          <a:lstStyle/>
          <a:p>
            <a:pPr marL="0" indent="0">
              <a:buNone/>
            </a:pPr>
            <a:r>
              <a:rPr lang="en-US" sz="1500" dirty="0">
                <a:hlinkClick r:id="rId2"/>
              </a:rPr>
              <a:t>https://github.com/fchollet/deep-learning-with-python-notebooks</a:t>
            </a:r>
            <a:endParaRPr lang="en-US" sz="1500" dirty="0"/>
          </a:p>
          <a:p>
            <a:endParaRPr lang="en-US" sz="1500" dirty="0"/>
          </a:p>
          <a:p>
            <a:pPr marL="0" indent="0">
              <a:buNone/>
            </a:pPr>
            <a:r>
              <a:rPr lang="en-US" sz="1500" dirty="0"/>
              <a:t>https://www.jianshu.com/p/5a8d12d6c649?u_atoken=cee1e1c8-70ad-485a-8638-e93dffee5296&amp;u_asession=01AhLXEQA5oSTWX_DC3UBPG8vnxltPSPykGDdjv6ss8W3PKIiSMd-dTitWfemH9oGiX0KNBwm7Lovlpxjd_P_q4JsKWYrT3W_NKPr8w6oU7K_4r4lgkbMaV5wEyLRLX1JdPpcarp92QKzyJKyYjREPlmBkFo3NEHBv0PZUm6pbxQU&amp;u_asig=05XoTVXqJTaX9YKqqOI_ZStp2Q578qNQld6E5ZmGAUfGxNEhiPKCW11GKS1-vzIgRUVjrIebh9M4UaN7SjKDvmDpJRmaOTBcCSF81ZpQ7w1b6BH9hoJGWJ3izK1CdMnt_vFxNNbsGn28O_89beMHW9GWpgNWwUHxiC1FJTYMbe4br9JS7q8ZD7Xtz2Ly-b0kmuyAKRFSVJkkdwVUnyHAIJzQLcvdyjlT_tNl57tKH6J16yP11iUrzYvPrqXyTsfbomWPRPQyB_SKrj-61LB_f61u3h9VXwMyh6PgyDIVSG1W_TVHoNQosLUvFFhtMrSoRr5oMI4nT4HpKECo0exjcvsNIsLWFgmR6OJQovlwVTq3OrfWR9549v8u2XEmREcqD9mWspDxyAEEo4kbsryBKb9Q&amp;u_aref=M95L4bOgAj%2Fipl5acu%2Fx6lIuXP0%3D</a:t>
            </a:r>
          </a:p>
          <a:p>
            <a:pPr marL="0" indent="0">
              <a:buNone/>
            </a:pPr>
            <a:endParaRPr lang="en-US" sz="1500" dirty="0"/>
          </a:p>
          <a:p>
            <a:pPr marL="0" indent="0">
              <a:buNone/>
            </a:pPr>
            <a:r>
              <a:rPr lang="en-US" sz="1500" dirty="0"/>
              <a:t>http://t.csdn.cn/lpStw</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1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水中的倒影&#10;&#10;描述已自动生成">
            <a:extLst>
              <a:ext uri="{FF2B5EF4-FFF2-40B4-BE49-F238E27FC236}">
                <a16:creationId xmlns:a16="http://schemas.microsoft.com/office/drawing/2014/main" id="{D8ECD87C-CE3E-C3AE-06DD-87B224CA4A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标题 1">
            <a:extLst>
              <a:ext uri="{FF2B5EF4-FFF2-40B4-BE49-F238E27FC236}">
                <a16:creationId xmlns:a16="http://schemas.microsoft.com/office/drawing/2014/main" id="{50F07EFA-19D2-01C7-8C2D-2F35B1412544}"/>
              </a:ext>
            </a:extLst>
          </p:cNvPr>
          <p:cNvSpPr>
            <a:spLocks noGrp="1"/>
          </p:cNvSpPr>
          <p:nvPr>
            <p:ph type="ctrTitle"/>
          </p:nvPr>
        </p:nvSpPr>
        <p:spPr>
          <a:xfrm>
            <a:off x="8022021" y="3231931"/>
            <a:ext cx="3852041" cy="1834056"/>
          </a:xfrm>
        </p:spPr>
        <p:txBody>
          <a:bodyPr>
            <a:normAutofit/>
          </a:bodyPr>
          <a:lstStyle/>
          <a:p>
            <a:r>
              <a:rPr lang="en-US" altLang="zh-CN" sz="4000"/>
              <a:t>END</a:t>
            </a:r>
            <a:endParaRPr lang="en-US" sz="4000"/>
          </a:p>
        </p:txBody>
      </p:sp>
      <p:sp>
        <p:nvSpPr>
          <p:cNvPr id="3" name="副标题 2">
            <a:extLst>
              <a:ext uri="{FF2B5EF4-FFF2-40B4-BE49-F238E27FC236}">
                <a16:creationId xmlns:a16="http://schemas.microsoft.com/office/drawing/2014/main" id="{72D65F49-4C66-D165-3D49-AAFD603EAAD0}"/>
              </a:ext>
            </a:extLst>
          </p:cNvPr>
          <p:cNvSpPr>
            <a:spLocks noGrp="1"/>
          </p:cNvSpPr>
          <p:nvPr>
            <p:ph type="subTitle" idx="1"/>
          </p:nvPr>
        </p:nvSpPr>
        <p:spPr>
          <a:xfrm>
            <a:off x="7782910" y="5242675"/>
            <a:ext cx="4330262" cy="683284"/>
          </a:xfrm>
        </p:spPr>
        <p:txBody>
          <a:bodyPr>
            <a:normAutofit/>
          </a:bodyPr>
          <a:lstStyle/>
          <a:p>
            <a:endParaRPr lang="en-US" sz="2000" dirty="0"/>
          </a:p>
        </p:txBody>
      </p:sp>
      <p:cxnSp>
        <p:nvCxnSpPr>
          <p:cNvPr id="23"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90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C577A6BD-3914-7238-1982-853436979B2B}"/>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altLang="zh-CN" sz="3700"/>
              <a:t>We made dataset with totally 800 images</a:t>
            </a:r>
          </a:p>
        </p:txBody>
      </p:sp>
      <p:grpSp>
        <p:nvGrpSpPr>
          <p:cNvPr id="55"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56"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44" name="Rectangle 4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8" name="文本框 7">
            <a:extLst>
              <a:ext uri="{FF2B5EF4-FFF2-40B4-BE49-F238E27FC236}">
                <a16:creationId xmlns:a16="http://schemas.microsoft.com/office/drawing/2014/main" id="{708BCE26-88BD-6487-C2AD-7B68CE33E1A3}"/>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20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And we set 400 images (200 for oil-polluted and 200 for normal sea) to train, and 200 (100 for oil-polluted and 100 for normal sea) each to validation and test.</a:t>
            </a:r>
          </a:p>
        </p:txBody>
      </p:sp>
      <p:sp>
        <p:nvSpPr>
          <p:cNvPr id="46" name="Rectangle 4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8" name="Rectangle 4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57" name="Rectangle 4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7" name="图片 6" descr="图形用户界面, 文本, 应用程序, 电子邮件&#10;&#10;描述已自动生成">
            <a:extLst>
              <a:ext uri="{FF2B5EF4-FFF2-40B4-BE49-F238E27FC236}">
                <a16:creationId xmlns:a16="http://schemas.microsoft.com/office/drawing/2014/main" id="{5E9C5358-E4F2-5998-6012-A545927BD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504" y="438234"/>
            <a:ext cx="4859115" cy="5734797"/>
          </a:xfrm>
          <a:prstGeom prst="rect">
            <a:avLst/>
          </a:prstGeom>
        </p:spPr>
      </p:pic>
      <p:pic>
        <p:nvPicPr>
          <p:cNvPr id="5" name="内容占位符 4" descr="背景图案&#10;&#10;低可信度描述已自动生成">
            <a:extLst>
              <a:ext uri="{FF2B5EF4-FFF2-40B4-BE49-F238E27FC236}">
                <a16:creationId xmlns:a16="http://schemas.microsoft.com/office/drawing/2014/main" id="{32112B3D-2C1F-54E5-EC06-43751F1F2A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9321" y="5090374"/>
            <a:ext cx="4397433" cy="1339010"/>
          </a:xfrm>
          <a:prstGeom prst="rect">
            <a:avLst/>
          </a:prstGeom>
        </p:spPr>
      </p:pic>
    </p:spTree>
    <p:extLst>
      <p:ext uri="{BB962C8B-B14F-4D97-AF65-F5344CB8AC3E}">
        <p14:creationId xmlns:p14="http://schemas.microsoft.com/office/powerpoint/2010/main" val="163425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62519039-59B4-CD3D-DF0B-DB44DDAC9D3A}"/>
              </a:ext>
            </a:extLst>
          </p:cNvPr>
          <p:cNvSpPr>
            <a:spLocks noGrp="1"/>
          </p:cNvSpPr>
          <p:nvPr>
            <p:ph type="subTitle" idx="1"/>
          </p:nvPr>
        </p:nvSpPr>
        <p:spPr>
          <a:xfrm>
            <a:off x="1524000" y="1009667"/>
            <a:ext cx="9144000" cy="1655762"/>
          </a:xfrm>
        </p:spPr>
        <p:txBody>
          <a:bodyPr/>
          <a:lstStyle/>
          <a:p>
            <a:r>
              <a:rPr lang="en-US" altLang="zh-CN" dirty="0"/>
              <a:t>In order to run a dataset, we need to divide the images into 3 files, validation, test and train. Train need more images so I put 400(200 for normal and 200 for polluted). Test and train I separately put 200(100 normal and 100 polluted).</a:t>
            </a:r>
            <a:endParaRPr lang="zh-CN" altLang="en-US" dirty="0"/>
          </a:p>
        </p:txBody>
      </p:sp>
    </p:spTree>
    <p:extLst>
      <p:ext uri="{BB962C8B-B14F-4D97-AF65-F5344CB8AC3E}">
        <p14:creationId xmlns:p14="http://schemas.microsoft.com/office/powerpoint/2010/main" val="180725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D55FDABF-36F8-7D06-361E-4E0DEBE497E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altLang="zh-CN" sz="2800" kern="1200" dirty="0">
                <a:solidFill>
                  <a:srgbClr val="FFFFFF"/>
                </a:solidFill>
                <a:latin typeface="+mj-lt"/>
                <a:ea typeface="+mj-ea"/>
                <a:cs typeface="+mj-cs"/>
              </a:rPr>
              <a:t>Firstly: </a:t>
            </a:r>
            <a:br>
              <a:rPr lang="en-US" altLang="zh-CN" sz="2800" kern="1200" dirty="0">
                <a:solidFill>
                  <a:srgbClr val="FFFFFF"/>
                </a:solidFill>
                <a:latin typeface="+mj-lt"/>
                <a:ea typeface="+mj-ea"/>
                <a:cs typeface="+mj-cs"/>
              </a:rPr>
            </a:br>
            <a:r>
              <a:rPr lang="en-US" altLang="zh-CN" sz="2800" kern="1200" dirty="0">
                <a:solidFill>
                  <a:srgbClr val="FFFFFF"/>
                </a:solidFill>
                <a:latin typeface="+mj-lt"/>
                <a:ea typeface="+mj-ea"/>
                <a:cs typeface="+mj-cs"/>
              </a:rPr>
              <a:t>I made a neural network by myself but the accuracy is not so well.</a:t>
            </a:r>
          </a:p>
        </p:txBody>
      </p:sp>
      <p:pic>
        <p:nvPicPr>
          <p:cNvPr id="5" name="内容占位符 4" descr="文本&#10;&#10;描述已自动生成">
            <a:extLst>
              <a:ext uri="{FF2B5EF4-FFF2-40B4-BE49-F238E27FC236}">
                <a16:creationId xmlns:a16="http://schemas.microsoft.com/office/drawing/2014/main" id="{5B838561-FF1E-94AD-6393-B7FC3F2F6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25818"/>
            <a:ext cx="6780700" cy="4204034"/>
          </a:xfrm>
          <a:prstGeom prst="rect">
            <a:avLst/>
          </a:prstGeom>
        </p:spPr>
      </p:pic>
    </p:spTree>
    <p:extLst>
      <p:ext uri="{BB962C8B-B14F-4D97-AF65-F5344CB8AC3E}">
        <p14:creationId xmlns:p14="http://schemas.microsoft.com/office/powerpoint/2010/main" val="100535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0952F-F5F3-F582-3EDE-6A6C73718932}"/>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5E823334-2A6E-F30B-96E9-0658AF16F8BA}"/>
              </a:ext>
            </a:extLst>
          </p:cNvPr>
          <p:cNvSpPr>
            <a:spLocks noGrp="1"/>
          </p:cNvSpPr>
          <p:nvPr>
            <p:ph type="subTitle" idx="1"/>
          </p:nvPr>
        </p:nvSpPr>
        <p:spPr/>
        <p:txBody>
          <a:bodyPr/>
          <a:lstStyle/>
          <a:p>
            <a:r>
              <a:rPr lang="en-US" altLang="zh-CN" dirty="0"/>
              <a:t>I need to set up neural network firstly. I choose to use </a:t>
            </a:r>
            <a:r>
              <a:rPr lang="en-US" altLang="zh-CN" dirty="0" err="1"/>
              <a:t>Keras</a:t>
            </a:r>
            <a:r>
              <a:rPr lang="en-US" altLang="zh-CN" dirty="0"/>
              <a:t> and python. Next, I tried to add some layers to make a model totally by myself, and the code is above but the accuracy is not so well after tested.</a:t>
            </a:r>
            <a:endParaRPr lang="zh-CN" altLang="en-US" dirty="0"/>
          </a:p>
        </p:txBody>
      </p:sp>
    </p:spTree>
    <p:extLst>
      <p:ext uri="{BB962C8B-B14F-4D97-AF65-F5344CB8AC3E}">
        <p14:creationId xmlns:p14="http://schemas.microsoft.com/office/powerpoint/2010/main" val="420465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CCE95E8C-ACB6-C7F8-E84C-52F6DF16718F}"/>
              </a:ext>
            </a:extLst>
          </p:cNvPr>
          <p:cNvSpPr>
            <a:spLocks noGrp="1"/>
          </p:cNvSpPr>
          <p:nvPr>
            <p:ph type="title"/>
          </p:nvPr>
        </p:nvSpPr>
        <p:spPr>
          <a:xfrm>
            <a:off x="645064" y="525982"/>
            <a:ext cx="4282983" cy="1200361"/>
          </a:xfrm>
        </p:spPr>
        <p:txBody>
          <a:bodyPr anchor="b">
            <a:normAutofit/>
          </a:bodyPr>
          <a:lstStyle/>
          <a:p>
            <a:r>
              <a:rPr lang="en-US" altLang="zh-CN" sz="2300"/>
              <a:t>Then I learned about the VGG16 model, which is a pre-trained network and can be modified.</a:t>
            </a:r>
            <a:endParaRPr lang="zh-CN" altLang="en-US" sz="2300"/>
          </a:p>
        </p:txBody>
      </p:sp>
      <p:sp>
        <p:nvSpPr>
          <p:cNvPr id="27"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 name="内容占位符 2">
            <a:extLst>
              <a:ext uri="{FF2B5EF4-FFF2-40B4-BE49-F238E27FC236}">
                <a16:creationId xmlns:a16="http://schemas.microsoft.com/office/drawing/2014/main" id="{E8B55729-978D-550D-E211-A6729777835A}"/>
              </a:ext>
            </a:extLst>
          </p:cNvPr>
          <p:cNvSpPr>
            <a:spLocks noGrp="1"/>
          </p:cNvSpPr>
          <p:nvPr>
            <p:ph idx="1"/>
          </p:nvPr>
        </p:nvSpPr>
        <p:spPr>
          <a:xfrm>
            <a:off x="645066" y="2031101"/>
            <a:ext cx="4282984" cy="3511943"/>
          </a:xfrm>
        </p:spPr>
        <p:txBody>
          <a:bodyPr anchor="ctr">
            <a:normAutofit/>
          </a:bodyPr>
          <a:lstStyle/>
          <a:p>
            <a:r>
              <a:rPr lang="en-US" altLang="zh-CN" sz="1800"/>
              <a:t>The VGG16 is more powerful than the early one I made, so I choose VGG16.</a:t>
            </a:r>
            <a:endParaRPr lang="zh-CN" altLang="en-US" sz="1800"/>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4" name="图片 3" descr="文本&#10;&#10;描述已自动生成">
            <a:extLst>
              <a:ext uri="{FF2B5EF4-FFF2-40B4-BE49-F238E27FC236}">
                <a16:creationId xmlns:a16="http://schemas.microsoft.com/office/drawing/2014/main" id="{1420A223-C21A-83F3-39FC-265B3FCE1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604" y="650494"/>
            <a:ext cx="5294286" cy="5324142"/>
          </a:xfrm>
          <a:prstGeom prst="rect">
            <a:avLst/>
          </a:prstGeom>
        </p:spPr>
      </p:pic>
    </p:spTree>
    <p:extLst>
      <p:ext uri="{BB962C8B-B14F-4D97-AF65-F5344CB8AC3E}">
        <p14:creationId xmlns:p14="http://schemas.microsoft.com/office/powerpoint/2010/main" val="288211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64346-6D47-76DA-06D4-4BF1BE67BE3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E2630BC5-9997-B2EE-3BF8-3CC37EEA0D24}"/>
              </a:ext>
            </a:extLst>
          </p:cNvPr>
          <p:cNvSpPr>
            <a:spLocks noGrp="1"/>
          </p:cNvSpPr>
          <p:nvPr>
            <p:ph type="subTitle" idx="1"/>
          </p:nvPr>
        </p:nvSpPr>
        <p:spPr/>
        <p:txBody>
          <a:bodyPr/>
          <a:lstStyle/>
          <a:p>
            <a:r>
              <a:rPr lang="en-US" altLang="zh-CN" dirty="0"/>
              <a:t>VGG16 is a powerful pre-trained model and we can add some dense layers to its end then we can use it, and it is powerful than the first model.</a:t>
            </a:r>
            <a:endParaRPr lang="zh-CN" altLang="en-US" dirty="0"/>
          </a:p>
        </p:txBody>
      </p:sp>
    </p:spTree>
    <p:extLst>
      <p:ext uri="{BB962C8B-B14F-4D97-AF65-F5344CB8AC3E}">
        <p14:creationId xmlns:p14="http://schemas.microsoft.com/office/powerpoint/2010/main" val="45663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8AA9E6C-A803-1C0D-F0D1-BF8477D94D15}"/>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altLang="zh-CN" sz="2300" kern="1200" dirty="0">
                <a:solidFill>
                  <a:srgbClr val="FFFFFF"/>
                </a:solidFill>
                <a:latin typeface="+mj-lt"/>
                <a:ea typeface="+mj-ea"/>
                <a:cs typeface="+mj-cs"/>
              </a:rPr>
              <a:t>Then I also learned data augmentation, which can augment out dataset by some image processing methods.</a:t>
            </a:r>
          </a:p>
        </p:txBody>
      </p:sp>
      <p:pic>
        <p:nvPicPr>
          <p:cNvPr id="7" name="图片 6">
            <a:extLst>
              <a:ext uri="{FF2B5EF4-FFF2-40B4-BE49-F238E27FC236}">
                <a16:creationId xmlns:a16="http://schemas.microsoft.com/office/drawing/2014/main" id="{1247CFF5-50C1-C035-7D52-CF7AF5D24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571618"/>
            <a:ext cx="6780700" cy="3712434"/>
          </a:xfrm>
          <a:prstGeom prst="rect">
            <a:avLst/>
          </a:prstGeom>
        </p:spPr>
      </p:pic>
    </p:spTree>
    <p:extLst>
      <p:ext uri="{BB962C8B-B14F-4D97-AF65-F5344CB8AC3E}">
        <p14:creationId xmlns:p14="http://schemas.microsoft.com/office/powerpoint/2010/main" val="11633898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812</Words>
  <Application>Microsoft Office PowerPoint</Application>
  <PresentationFormat>宽屏</PresentationFormat>
  <Paragraphs>35</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等线</vt:lpstr>
      <vt:lpstr>等线 Light</vt:lpstr>
      <vt:lpstr>Arial</vt:lpstr>
      <vt:lpstr>Calibri</vt:lpstr>
      <vt:lpstr>Calibri Light</vt:lpstr>
      <vt:lpstr>Office 主题​​</vt:lpstr>
      <vt:lpstr>1_Office 主题​​</vt:lpstr>
      <vt:lpstr>PART  IV</vt:lpstr>
      <vt:lpstr>PowerPoint 演示文稿</vt:lpstr>
      <vt:lpstr>We made dataset with totally 800 images</vt:lpstr>
      <vt:lpstr>PowerPoint 演示文稿</vt:lpstr>
      <vt:lpstr>Firstly:  I made a neural network by myself but the accuracy is not so well.</vt:lpstr>
      <vt:lpstr>PowerPoint 演示文稿</vt:lpstr>
      <vt:lpstr>Then I learned about the VGG16 model, which is a pre-trained network and can be modified.</vt:lpstr>
      <vt:lpstr>PowerPoint 演示文稿</vt:lpstr>
      <vt:lpstr>Then I also learned data augmentation, which can augment out dataset by some image processing methods.</vt:lpstr>
      <vt:lpstr>PowerPoint 演示文稿</vt:lpstr>
      <vt:lpstr>So finally I choose VGG16 + DA, and here is the accuracy:</vt:lpstr>
      <vt:lpstr>PowerPoint 演示文稿</vt:lpstr>
      <vt:lpstr>To improve the accuracy, we tried several method:</vt:lpstr>
      <vt:lpstr>PowerPoint 演示文稿</vt:lpstr>
      <vt:lpstr>Then we tried to make the image more contrast.</vt:lpstr>
      <vt:lpstr>PowerPoint 演示文稿</vt:lpstr>
      <vt:lpstr>Next I compared different method: m1</vt:lpstr>
      <vt:lpstr>Method 2 </vt:lpstr>
      <vt:lpstr>Method 3</vt:lpstr>
      <vt:lpstr>Method 4</vt:lpstr>
      <vt:lpstr>Method 5</vt:lpstr>
      <vt:lpstr>So in comparation, we finally find using method 1 is the best way, and the find accuracy improve form 0.74 to 0.82</vt:lpstr>
      <vt:lpstr>PowerPoint 演示文稿</vt:lpstr>
      <vt:lpstr>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Marine chemical pollution based on image processing and machine learning</dc:title>
  <dc:creator>陈 凌云</dc:creator>
  <cp:lastModifiedBy>楚 薛</cp:lastModifiedBy>
  <cp:revision>15</cp:revision>
  <dcterms:created xsi:type="dcterms:W3CDTF">2022-07-22T01:12:37Z</dcterms:created>
  <dcterms:modified xsi:type="dcterms:W3CDTF">2022-07-27T13:21:27Z</dcterms:modified>
</cp:coreProperties>
</file>