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embeddedFontLst>
    <p:embeddedFont>
      <p:font typeface="Merriweather Light"/>
      <p:regular r:id="rId53"/>
      <p:bold r:id="rId54"/>
      <p:italic r:id="rId55"/>
      <p:boldItalic r:id="rId56"/>
    </p:embeddedFont>
    <p:embeddedFont>
      <p:font typeface="Montserrat"/>
      <p:regular r:id="rId57"/>
      <p:bold r:id="rId58"/>
      <p:italic r:id="rId59"/>
      <p:boldItalic r:id="rId60"/>
    </p:embeddedFont>
    <p:embeddedFont>
      <p:font typeface="Lato"/>
      <p:regular r:id="rId61"/>
      <p:bold r:id="rId62"/>
      <p:italic r:id="rId63"/>
      <p:boldItalic r:id="rId64"/>
    </p:embeddedFont>
    <p:embeddedFont>
      <p:font typeface="Montserrat Medium"/>
      <p:regular r:id="rId65"/>
      <p:bold r:id="rId66"/>
      <p:italic r:id="rId67"/>
      <p:boldItalic r:id="rId68"/>
    </p:embeddedFont>
    <p:embeddedFont>
      <p:font typeface="Open Sans SemiBold"/>
      <p:regular r:id="rId69"/>
      <p:bold r:id="rId70"/>
      <p:italic r:id="rId71"/>
      <p:boldItalic r:id="rId72"/>
    </p:embeddedFont>
    <p:embeddedFont>
      <p:font typeface="Vidaloka"/>
      <p:regular r:id="rId73"/>
    </p:embeddedFont>
    <p:embeddedFont>
      <p:font typeface="Russo One"/>
      <p:regular r:id="rId74"/>
    </p:embeddedFont>
    <p:embeddedFont>
      <p:font typeface="Mako"/>
      <p:regular r:id="rId75"/>
    </p:embeddedFont>
    <p:embeddedFont>
      <p:font typeface="Crimson Text"/>
      <p:regular r:id="rId76"/>
      <p:bold r:id="rId77"/>
      <p:italic r:id="rId78"/>
      <p:boldItalic r:id="rId79"/>
    </p:embeddedFont>
    <p:embeddedFont>
      <p:font typeface="Open Sans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A3120F-46FD-4F60-A0F8-E328EF2F86E5}">
  <a:tblStyle styleId="{CCA3120F-46FD-4F60-A0F8-E328EF2F86E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3" Type="http://schemas.openxmlformats.org/officeDocument/2006/relationships/font" Target="fonts/OpenSans-bold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OpenSans-regular.fntdata"/><Relationship Id="rId82" Type="http://schemas.openxmlformats.org/officeDocument/2006/relationships/font" Target="fonts/OpenSans-italic.fntdata"/><Relationship Id="rId81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Vidaloka-regular.fntdata"/><Relationship Id="rId72" Type="http://schemas.openxmlformats.org/officeDocument/2006/relationships/font" Target="fonts/OpenSansSemiBold-boldItalic.fntdata"/><Relationship Id="rId31" Type="http://schemas.openxmlformats.org/officeDocument/2006/relationships/slide" Target="slides/slide26.xml"/><Relationship Id="rId75" Type="http://schemas.openxmlformats.org/officeDocument/2006/relationships/font" Target="fonts/Mako-regular.fntdata"/><Relationship Id="rId30" Type="http://schemas.openxmlformats.org/officeDocument/2006/relationships/slide" Target="slides/slide25.xml"/><Relationship Id="rId74" Type="http://schemas.openxmlformats.org/officeDocument/2006/relationships/font" Target="fonts/RussoOne-regular.fntdata"/><Relationship Id="rId33" Type="http://schemas.openxmlformats.org/officeDocument/2006/relationships/slide" Target="slides/slide28.xml"/><Relationship Id="rId77" Type="http://schemas.openxmlformats.org/officeDocument/2006/relationships/font" Target="fonts/CrimsonText-bold.fntdata"/><Relationship Id="rId32" Type="http://schemas.openxmlformats.org/officeDocument/2006/relationships/slide" Target="slides/slide27.xml"/><Relationship Id="rId76" Type="http://schemas.openxmlformats.org/officeDocument/2006/relationships/font" Target="fonts/CrimsonText-regular.fntdata"/><Relationship Id="rId35" Type="http://schemas.openxmlformats.org/officeDocument/2006/relationships/slide" Target="slides/slide30.xml"/><Relationship Id="rId79" Type="http://schemas.openxmlformats.org/officeDocument/2006/relationships/font" Target="fonts/CrimsonText-boldItalic.fntdata"/><Relationship Id="rId34" Type="http://schemas.openxmlformats.org/officeDocument/2006/relationships/slide" Target="slides/slide29.xml"/><Relationship Id="rId78" Type="http://schemas.openxmlformats.org/officeDocument/2006/relationships/font" Target="fonts/CrimsonText-italic.fntdata"/><Relationship Id="rId71" Type="http://schemas.openxmlformats.org/officeDocument/2006/relationships/font" Target="fonts/OpenSansSemiBold-italic.fntdata"/><Relationship Id="rId70" Type="http://schemas.openxmlformats.org/officeDocument/2006/relationships/font" Target="fonts/OpenSansSemiBold-bold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Lato-bold.fntdata"/><Relationship Id="rId61" Type="http://schemas.openxmlformats.org/officeDocument/2006/relationships/font" Target="fonts/Lato-regular.fntdata"/><Relationship Id="rId20" Type="http://schemas.openxmlformats.org/officeDocument/2006/relationships/slide" Target="slides/slide15.xml"/><Relationship Id="rId64" Type="http://schemas.openxmlformats.org/officeDocument/2006/relationships/font" Target="fonts/Lato-boldItalic.fntdata"/><Relationship Id="rId63" Type="http://schemas.openxmlformats.org/officeDocument/2006/relationships/font" Target="fonts/Lato-italic.fntdata"/><Relationship Id="rId22" Type="http://schemas.openxmlformats.org/officeDocument/2006/relationships/slide" Target="slides/slide17.xml"/><Relationship Id="rId66" Type="http://schemas.openxmlformats.org/officeDocument/2006/relationships/font" Target="fonts/MontserratMedium-bold.fntdata"/><Relationship Id="rId21" Type="http://schemas.openxmlformats.org/officeDocument/2006/relationships/slide" Target="slides/slide16.xml"/><Relationship Id="rId65" Type="http://schemas.openxmlformats.org/officeDocument/2006/relationships/font" Target="fonts/MontserratMedium-regular.fntdata"/><Relationship Id="rId24" Type="http://schemas.openxmlformats.org/officeDocument/2006/relationships/slide" Target="slides/slide19.xml"/><Relationship Id="rId68" Type="http://schemas.openxmlformats.org/officeDocument/2006/relationships/font" Target="fonts/MontserratMedium-boldItalic.fntdata"/><Relationship Id="rId23" Type="http://schemas.openxmlformats.org/officeDocument/2006/relationships/slide" Target="slides/slide18.xml"/><Relationship Id="rId67" Type="http://schemas.openxmlformats.org/officeDocument/2006/relationships/font" Target="fonts/MontserratMedium-italic.fntdata"/><Relationship Id="rId60" Type="http://schemas.openxmlformats.org/officeDocument/2006/relationships/font" Target="fonts/Montserra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penSansSemiBold-regular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MerriweatherLight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MerriweatherLight-italic.fntdata"/><Relationship Id="rId10" Type="http://schemas.openxmlformats.org/officeDocument/2006/relationships/slide" Target="slides/slide5.xml"/><Relationship Id="rId54" Type="http://schemas.openxmlformats.org/officeDocument/2006/relationships/font" Target="fonts/MerriweatherLight-bold.fntdata"/><Relationship Id="rId13" Type="http://schemas.openxmlformats.org/officeDocument/2006/relationships/slide" Target="slides/slide8.xml"/><Relationship Id="rId57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56" Type="http://schemas.openxmlformats.org/officeDocument/2006/relationships/font" Target="fonts/MerriweatherLight-boldItalic.fntdata"/><Relationship Id="rId15" Type="http://schemas.openxmlformats.org/officeDocument/2006/relationships/slide" Target="slides/slide10.xml"/><Relationship Id="rId59" Type="http://schemas.openxmlformats.org/officeDocument/2006/relationships/font" Target="fonts/Montserrat-italic.fntdata"/><Relationship Id="rId14" Type="http://schemas.openxmlformats.org/officeDocument/2006/relationships/slide" Target="slides/slide9.xml"/><Relationship Id="rId58" Type="http://schemas.openxmlformats.org/officeDocument/2006/relationships/font" Target="fonts/Montserra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2d117e6eca_2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2d117e6eca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cd8a80d6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cd8a80d6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2d117e6eca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2d117e6eca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2d117e6eca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2d117e6eca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2d117e6eca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2d117e6eca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22d297110f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22d297110f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7aaa41fe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7aaa41fe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2d117e6eca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2d117e6eca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2d117e6eca_2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2d117e6eca_2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2d117e6eca_3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2d117e6eca_3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2d117e6eca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2d117e6eca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22d117e6eca_2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22d117e6eca_2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2d117e6eca_2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2d117e6eca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2d117e6eca_3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2d117e6eca_3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2d117e6eca_3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2d117e6eca_3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P(palabra|categoría): probabilidad de que aparezca una palabra dado que el titular es de cierta categoría.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P(categoria): probabilidad a priori de cada </a:t>
            </a:r>
            <a:r>
              <a:rPr lang="en"/>
              <a:t>categoría: </a:t>
            </a:r>
            <a:r>
              <a:rPr lang="en">
                <a:solidFill>
                  <a:schemeClr val="dk1"/>
                </a:solidFill>
              </a:rPr>
              <a:t>cantidad de palabras en una </a:t>
            </a:r>
            <a:r>
              <a:rPr lang="en">
                <a:solidFill>
                  <a:schemeClr val="dk1"/>
                </a:solidFill>
              </a:rPr>
              <a:t>categoría</a:t>
            </a:r>
            <a:r>
              <a:rPr lang="en">
                <a:solidFill>
                  <a:schemeClr val="dk1"/>
                </a:solidFill>
              </a:rPr>
              <a:t> / suma de las frecuencias de todas las categorías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P(titular): suma de las probabilidades por </a:t>
            </a:r>
            <a:r>
              <a:rPr lang="en">
                <a:solidFill>
                  <a:schemeClr val="dk1"/>
                </a:solidFill>
              </a:rPr>
              <a:t>categoría</a:t>
            </a:r>
            <a:r>
              <a:rPr lang="en">
                <a:solidFill>
                  <a:schemeClr val="dk1"/>
                </a:solidFill>
              </a:rPr>
              <a:t> del titular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2cfcd9fe82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2cfcd9fe8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22d117e6eca_2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22d117e6eca_2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2d117e6eca_2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2d117e6eca_2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22d117e6eca_2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22d117e6eca_2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22d117e6eca_2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22d117e6eca_2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2d117e6eca_2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22d117e6eca_2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cd8a80d6b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cd8a80d6b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2d117e6eca_2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22d117e6eca_2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2d117e6eca_2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2d117e6eca_2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22d117e6eca_2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22d117e6eca_2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2d117e6eca_2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22d117e6eca_2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22d117e6eca_2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22d117e6eca_2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22d117e6eca_2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22d117e6eca_2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22cfcd9fe82_1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22cfcd9fe82_1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mejores: deportes y entretenimiento.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malos: nacional e internacional.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Difícil</a:t>
            </a:r>
            <a:r>
              <a:rPr lang="en"/>
              <a:t> de definir: salud y ciencia y </a:t>
            </a:r>
            <a:r>
              <a:rPr lang="en"/>
              <a:t>tecnología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Más</a:t>
            </a:r>
            <a:r>
              <a:rPr lang="en"/>
              <a:t> o menos: </a:t>
            </a:r>
            <a:r>
              <a:rPr lang="en"/>
              <a:t>economía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2cfcd9fe82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2cfcd9fe82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22cfcd9fe82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22cfcd9fe82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g22cfcd9fe8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8" name="Google Shape;1058;g22cfcd9fe8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2d117e6ec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2d117e6ec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22cfcd9fe8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22cfcd9fe8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22cfcd9fe82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22cfcd9fe82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22cfcd9fe82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8" name="Google Shape;1098;g22cfcd9fe82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g22cfcd9fe82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8" name="Google Shape;1108;g22cfcd9fe82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2cfcd9fe82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2cfcd9fe82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22cfcd9fe82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22cfcd9fe82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22d117e6eca_2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22d117e6eca_2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Extracción de conocimiento y reglas de asociacion (ppt 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2cfcd9fe82_1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2cfcd9fe82_1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05aad17dc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05aad17dc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Se realiza la clasificación de los ejemplos dados en la consigna mediante un clasificador ingenuo de bayes. Se utilizan las probabilidades previamente calculadas para esto. Se calcula la clase </a:t>
            </a:r>
            <a:r>
              <a:rPr lang="en"/>
              <a:t>óptima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22d117e6eca_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22d117e6eca_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22d117e6eca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22d117e6eca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2d117e6eca_2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22d117e6eca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2d117e6eca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2d117e6eca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el primer caso se utiliza como ejemplo el X1 de la consigna.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" name="Google Shape;15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77" name="Google Shape;77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7" name="Google Shape;87;p13"/>
          <p:cNvSpPr txBox="1"/>
          <p:nvPr>
            <p:ph idx="2" type="subTitle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3" type="subTitle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9" name="Google Shape;89;p13"/>
          <p:cNvSpPr txBox="1"/>
          <p:nvPr>
            <p:ph idx="4" type="subTitle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5" type="subTitle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1" name="Google Shape;91;p13"/>
          <p:cNvSpPr txBox="1"/>
          <p:nvPr>
            <p:ph idx="6" type="subTitle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7" type="subTitle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3" name="Google Shape;93;p13"/>
          <p:cNvSpPr txBox="1"/>
          <p:nvPr>
            <p:ph idx="8" type="subTitle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hasCustomPrompt="1" idx="9" type="title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13" type="title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14" type="title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15" type="title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98" name="Google Shape;98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9" name="Google Shape;109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2" name="Google Shape;112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3" name="Google Shape;113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1" name="Google Shape;121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9" name="Google Shape;129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34" name="Google Shape;134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5" name="Google Shape;135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43" name="Google Shape;143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0" name="Google Shape;150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1" name="Google Shape;151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57" name="Google Shape;157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6" name="Google Shape;166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8" name="Google Shape;168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75" name="Google Shape;175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1" name="Google Shape;191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3" name="Google Shape;193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5" name="Google Shape;195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97" name="Google Shape;197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8" name="Google Shape;198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2" name="Google Shape;202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0" name="Google Shape;210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211" name="Google Shape;211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8" name="Google Shape;218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19" name="Google Shape;219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0" name="Google Shape;220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6" name="Google Shape;226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27" name="Google Shape;227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8" name="Google Shape;228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38" name="Google Shape;238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45" name="Google Shape;245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" name="Google Shape;248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0" name="Google Shape;260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8" name="Google Shape;28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" name="Google Shape;29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5" name="Google Shape;265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7" name="Google Shape;267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9" name="Google Shape;269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71" name="Google Shape;271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7" name="Google Shape;277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4" name="Google Shape;28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6" name="Google Shape;28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88" name="Google Shape;28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0" name="Google Shape;29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2" name="Google Shape;29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96" name="Google Shape;29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7" name="Google Shape;29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1" name="Google Shape;301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3" name="Google Shape;303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5" name="Google Shape;305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7" name="Google Shape;307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9" name="Google Shape;309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1" name="Google Shape;311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5" name="Google Shape;3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318" name="Google Shape;318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9" name="Google Shape;329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0" name="Google Shape;330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35" name="Google Shape;335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0" name="Google Shape;340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4" name="Google Shape;344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6" name="Google Shape;346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Google Shape;351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59" name="Google Shape;359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1" name="Google Shape;361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3" name="Google Shape;363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65" name="Google Shape;365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7" name="Google Shape;367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9" name="Google Shape;369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0" name="Google Shape;37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3" name="Google Shape;373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4" name="Google Shape;374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5" name="Google Shape;375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6" name="Google Shape;376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7" name="Google Shape;377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78" name="Google Shape;378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79" name="Google Shape;379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1" name="Google Shape;381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8" name="Google Shape;388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90" name="Google Shape;390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92" name="Google Shape;392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Google Shape;396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3" name="Google Shape;403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5" name="Google Shape;405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07" name="Google Shape;407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08" name="Google Shape;408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" name="Google Shape;38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2" name="Google Shape;412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7" name="Google Shape;417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9" name="Google Shape;4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2" name="Google Shape;42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4" name="Google Shape;42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6" name="Google Shape;42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7" name="Google Shape;42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1" name="Google Shape;43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2" name="Google Shape;43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435" name="Google Shape;43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8" name="Google Shape;438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9" name="Google Shape;439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44" name="Google Shape;444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45" name="Google Shape;445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0" name="Google Shape;450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51" name="Google Shape;451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3" name="Google Shape;453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63" name="Google Shape;463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4" name="Google Shape;464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65" name="Google Shape;46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68" name="Google Shape;468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0" name="Google Shape;470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72" name="Google Shape;472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77" name="Google Shape;477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78" name="Google Shape;478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0" name="Google Shape;480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82" name="Google Shape;482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3" name="Google Shape;483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6" name="Google Shape;486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7" name="Google Shape;48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90" name="Google Shape;490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92" name="Google Shape;492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3" name="Google Shape;493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8" name="Google Shape;498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9" name="Google Shape;499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0" name="Google Shape;500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4" name="Google Shape;44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" name="Google Shape;45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2" name="Google Shape;502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8" name="Google Shape;50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8" name="Google Shape;518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1" name="Google Shape;51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6" name="Google Shape;56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64" name="Google Shape;64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buNone/>
              <a:defRPr>
                <a:latin typeface="Vidaloka"/>
                <a:ea typeface="Vidaloka"/>
                <a:cs typeface="Vidaloka"/>
                <a:sym typeface="Vidaloka"/>
              </a:defRPr>
            </a:lvl2pPr>
            <a:lvl3pPr lvl="2">
              <a:buNone/>
              <a:defRPr>
                <a:latin typeface="Vidaloka"/>
                <a:ea typeface="Vidaloka"/>
                <a:cs typeface="Vidaloka"/>
                <a:sym typeface="Vidaloka"/>
              </a:defRPr>
            </a:lvl3pPr>
            <a:lvl4pPr lvl="3">
              <a:buNone/>
              <a:defRPr>
                <a:latin typeface="Vidaloka"/>
                <a:ea typeface="Vidaloka"/>
                <a:cs typeface="Vidaloka"/>
                <a:sym typeface="Vidaloka"/>
              </a:defRPr>
            </a:lvl4pPr>
            <a:lvl5pPr lvl="4">
              <a:buNone/>
              <a:defRPr>
                <a:latin typeface="Vidaloka"/>
                <a:ea typeface="Vidaloka"/>
                <a:cs typeface="Vidaloka"/>
                <a:sym typeface="Vidaloka"/>
              </a:defRPr>
            </a:lvl5pPr>
            <a:lvl6pPr lvl="5">
              <a:buNone/>
              <a:defRPr>
                <a:latin typeface="Vidaloka"/>
                <a:ea typeface="Vidaloka"/>
                <a:cs typeface="Vidaloka"/>
                <a:sym typeface="Vidaloka"/>
              </a:defRPr>
            </a:lvl6pPr>
            <a:lvl7pPr lvl="6">
              <a:buNone/>
              <a:defRPr>
                <a:latin typeface="Vidaloka"/>
                <a:ea typeface="Vidaloka"/>
                <a:cs typeface="Vidaloka"/>
                <a:sym typeface="Vidaloka"/>
              </a:defRPr>
            </a:lvl7pPr>
            <a:lvl8pPr lvl="7">
              <a:buNone/>
              <a:defRPr>
                <a:latin typeface="Vidaloka"/>
                <a:ea typeface="Vidaloka"/>
                <a:cs typeface="Vidaloka"/>
                <a:sym typeface="Vidaloka"/>
              </a:defRPr>
            </a:lvl8pPr>
            <a:lvl9pPr lvl="8">
              <a:buNone/>
              <a:defRPr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17.png"/><Relationship Id="rId8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25.png"/><Relationship Id="rId5" Type="http://schemas.openxmlformats.org/officeDocument/2006/relationships/image" Target="../media/image11.png"/><Relationship Id="rId6" Type="http://schemas.openxmlformats.org/officeDocument/2006/relationships/image" Target="../media/image23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0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4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Práctico 1</a:t>
            </a:r>
            <a:endParaRPr/>
          </a:p>
        </p:txBody>
      </p:sp>
      <p:sp>
        <p:nvSpPr>
          <p:cNvPr id="525" name="Google Shape;525;p54"/>
          <p:cNvSpPr txBox="1"/>
          <p:nvPr>
            <p:ph idx="1" type="subTitle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Método de Bayes</a:t>
            </a:r>
            <a:endParaRPr/>
          </a:p>
        </p:txBody>
      </p:sp>
      <p:sp>
        <p:nvSpPr>
          <p:cNvPr id="526" name="Google Shape;526;p54"/>
          <p:cNvSpPr txBox="1"/>
          <p:nvPr/>
        </p:nvSpPr>
        <p:spPr>
          <a:xfrm>
            <a:off x="1039950" y="566075"/>
            <a:ext cx="7064100" cy="56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Vidaloka"/>
                <a:ea typeface="Vidaloka"/>
                <a:cs typeface="Vidaloka"/>
                <a:sym typeface="Vidaloka"/>
              </a:rPr>
              <a:t>72.75 - Aprendizaje Automático</a:t>
            </a:r>
            <a:endParaRPr sz="1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54"/>
          <p:cNvSpPr txBox="1"/>
          <p:nvPr/>
        </p:nvSpPr>
        <p:spPr>
          <a:xfrm>
            <a:off x="738675" y="4327075"/>
            <a:ext cx="601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idaloka"/>
                <a:ea typeface="Vidaloka"/>
                <a:cs typeface="Vidaloka"/>
                <a:sym typeface="Vidaloka"/>
              </a:rPr>
              <a:t>Grupo 3: Costa y Sosa Ferro</a:t>
            </a:r>
            <a:endParaRPr>
              <a:latin typeface="Vidaloka"/>
              <a:ea typeface="Vidaloka"/>
              <a:cs typeface="Vidaloka"/>
              <a:sym typeface="Vidalok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3"/>
          <p:cNvSpPr txBox="1"/>
          <p:nvPr>
            <p:ph type="title"/>
          </p:nvPr>
        </p:nvSpPr>
        <p:spPr>
          <a:xfrm>
            <a:off x="1282425" y="385475"/>
            <a:ext cx="65637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Clasificador ingenuo de Bayes</a:t>
            </a:r>
            <a:endParaRPr/>
          </a:p>
        </p:txBody>
      </p:sp>
      <p:sp>
        <p:nvSpPr>
          <p:cNvPr id="630" name="Google Shape;630;p63"/>
          <p:cNvSpPr txBox="1"/>
          <p:nvPr/>
        </p:nvSpPr>
        <p:spPr>
          <a:xfrm>
            <a:off x="933525" y="1363900"/>
            <a:ext cx="759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Despreciamos el denominador, porque sólo buscamos el argumento máximo de la nacionalidad: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63"/>
          <p:cNvSpPr txBox="1"/>
          <p:nvPr/>
        </p:nvSpPr>
        <p:spPr>
          <a:xfrm>
            <a:off x="616600" y="2583525"/>
            <a:ext cx="8127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v1_Inglés  =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P(S | I) * (1 - P(C | I)) * P(W | I) * P(A | I) * (1 - P(F | I)) * P(I)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2" name="Google Shape;632;p63"/>
          <p:cNvSpPr txBox="1"/>
          <p:nvPr/>
        </p:nvSpPr>
        <p:spPr>
          <a:xfrm>
            <a:off x="1038550" y="3136050"/>
            <a:ext cx="72831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v_opt = max(v_inglés , v_escosés) </a:t>
            </a:r>
            <a:r>
              <a:rPr lang="en" sz="3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clasificación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4"/>
          <p:cNvSpPr txBox="1"/>
          <p:nvPr>
            <p:ph type="title"/>
          </p:nvPr>
        </p:nvSpPr>
        <p:spPr>
          <a:xfrm>
            <a:off x="1732050" y="3799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- ítem b</a:t>
            </a:r>
            <a:endParaRPr/>
          </a:p>
        </p:txBody>
      </p:sp>
      <p:sp>
        <p:nvSpPr>
          <p:cNvPr id="639" name="Google Shape;639;p64"/>
          <p:cNvSpPr txBox="1"/>
          <p:nvPr/>
        </p:nvSpPr>
        <p:spPr>
          <a:xfrm>
            <a:off x="386875" y="2693225"/>
            <a:ext cx="282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X1 = (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scones=1, cerveza= 0, whiskey= 1, avena= 1, fútbol = 0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/>
          </a:p>
        </p:txBody>
      </p:sp>
      <p:pic>
        <p:nvPicPr>
          <p:cNvPr id="640" name="Google Shape;64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9200" y="1798000"/>
            <a:ext cx="775651" cy="77565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4"/>
          <p:cNvSpPr/>
          <p:nvPr/>
        </p:nvSpPr>
        <p:spPr>
          <a:xfrm>
            <a:off x="2977050" y="2270300"/>
            <a:ext cx="16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749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4"/>
          <p:cNvSpPr txBox="1"/>
          <p:nvPr/>
        </p:nvSpPr>
        <p:spPr>
          <a:xfrm>
            <a:off x="2884875" y="1798000"/>
            <a:ext cx="16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Clasificador ingenuo de Bayes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64"/>
          <p:cNvSpPr txBox="1"/>
          <p:nvPr/>
        </p:nvSpPr>
        <p:spPr>
          <a:xfrm>
            <a:off x="4926900" y="1956675"/>
            <a:ext cx="351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V_NB_I = 0.0109375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V_NB_E = 0.034683059831665225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64"/>
          <p:cNvSpPr/>
          <p:nvPr/>
        </p:nvSpPr>
        <p:spPr>
          <a:xfrm>
            <a:off x="4926900" y="2397650"/>
            <a:ext cx="3221700" cy="400200"/>
          </a:xfrm>
          <a:prstGeom prst="rect">
            <a:avLst/>
          </a:prstGeom>
          <a:noFill/>
          <a:ln cap="flat" cmpd="sng" w="28575">
            <a:solidFill>
              <a:srgbClr val="6AA9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64"/>
          <p:cNvSpPr txBox="1"/>
          <p:nvPr/>
        </p:nvSpPr>
        <p:spPr>
          <a:xfrm>
            <a:off x="5284350" y="3635050"/>
            <a:ext cx="25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 persona es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escocesa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6" name="Google Shape;646;p64"/>
          <p:cNvSpPr/>
          <p:nvPr/>
        </p:nvSpPr>
        <p:spPr>
          <a:xfrm>
            <a:off x="6429750" y="2828538"/>
            <a:ext cx="216000" cy="77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749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400" y="4065950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5"/>
          <p:cNvSpPr txBox="1"/>
          <p:nvPr>
            <p:ph type="title"/>
          </p:nvPr>
        </p:nvSpPr>
        <p:spPr>
          <a:xfrm>
            <a:off x="1732050" y="3799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- ítem c</a:t>
            </a:r>
            <a:endParaRPr/>
          </a:p>
        </p:txBody>
      </p:sp>
      <p:sp>
        <p:nvSpPr>
          <p:cNvPr id="654" name="Google Shape;654;p65"/>
          <p:cNvSpPr txBox="1"/>
          <p:nvPr/>
        </p:nvSpPr>
        <p:spPr>
          <a:xfrm>
            <a:off x="368600" y="2606775"/>
            <a:ext cx="276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X2 =  (scones= 0, cerveza=1, whiskey=1, avena=0, fútbol= 1)</a:t>
            </a:r>
            <a:endParaRPr/>
          </a:p>
        </p:txBody>
      </p:sp>
      <p:pic>
        <p:nvPicPr>
          <p:cNvPr id="655" name="Google Shape;65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700" y="1708550"/>
            <a:ext cx="775651" cy="775651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65"/>
          <p:cNvSpPr/>
          <p:nvPr/>
        </p:nvSpPr>
        <p:spPr>
          <a:xfrm>
            <a:off x="2977050" y="2270300"/>
            <a:ext cx="1647300" cy="21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749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5"/>
          <p:cNvSpPr txBox="1"/>
          <p:nvPr/>
        </p:nvSpPr>
        <p:spPr>
          <a:xfrm>
            <a:off x="2884875" y="1798000"/>
            <a:ext cx="1609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Clasificador ingenuo de Bayes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65"/>
          <p:cNvSpPr txBox="1"/>
          <p:nvPr/>
        </p:nvSpPr>
        <p:spPr>
          <a:xfrm>
            <a:off x="4926900" y="1956663"/>
            <a:ext cx="318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V_NB_I = 0.0109375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V_NB_E = 0.002167691239479078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9" name="Google Shape;659;p65"/>
          <p:cNvSpPr/>
          <p:nvPr/>
        </p:nvSpPr>
        <p:spPr>
          <a:xfrm>
            <a:off x="4926900" y="1956675"/>
            <a:ext cx="2057400" cy="400200"/>
          </a:xfrm>
          <a:prstGeom prst="rect">
            <a:avLst/>
          </a:prstGeom>
          <a:noFill/>
          <a:ln cap="flat" cmpd="sng" w="28575">
            <a:solidFill>
              <a:srgbClr val="6AA9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65"/>
          <p:cNvSpPr txBox="1"/>
          <p:nvPr/>
        </p:nvSpPr>
        <p:spPr>
          <a:xfrm>
            <a:off x="4788125" y="3644900"/>
            <a:ext cx="250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 persona es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inglesa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1" name="Google Shape;661;p65"/>
          <p:cNvSpPr/>
          <p:nvPr/>
        </p:nvSpPr>
        <p:spPr>
          <a:xfrm>
            <a:off x="5847600" y="2785963"/>
            <a:ext cx="216000" cy="77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749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2" name="Google Shape;662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575" y="3990863"/>
            <a:ext cx="616026" cy="616026"/>
          </a:xfrm>
          <a:prstGeom prst="rect">
            <a:avLst/>
          </a:prstGeom>
          <a:noFill/>
          <a:ln>
            <a:noFill/>
          </a:ln>
        </p:spPr>
      </p:pic>
      <p:sp>
        <p:nvSpPr>
          <p:cNvPr id="663" name="Google Shape;66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6"/>
          <p:cNvSpPr txBox="1"/>
          <p:nvPr>
            <p:ph idx="2" type="title"/>
          </p:nvPr>
        </p:nvSpPr>
        <p:spPr>
          <a:xfrm>
            <a:off x="2151900" y="2082600"/>
            <a:ext cx="48402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02</a:t>
            </a:r>
            <a:endParaRPr/>
          </a:p>
        </p:txBody>
      </p:sp>
      <p:sp>
        <p:nvSpPr>
          <p:cNvPr id="669" name="Google Shape;669;p66"/>
          <p:cNvSpPr txBox="1"/>
          <p:nvPr>
            <p:ph idx="1" type="subTitle"/>
          </p:nvPr>
        </p:nvSpPr>
        <p:spPr>
          <a:xfrm>
            <a:off x="2373750" y="3060900"/>
            <a:ext cx="43965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Clasificador de texto</a:t>
            </a:r>
            <a:endParaRPr sz="1800"/>
          </a:p>
        </p:txBody>
      </p:sp>
      <p:sp>
        <p:nvSpPr>
          <p:cNvPr id="670" name="Google Shape;670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7"/>
          <p:cNvSpPr txBox="1"/>
          <p:nvPr>
            <p:ph type="title"/>
          </p:nvPr>
        </p:nvSpPr>
        <p:spPr>
          <a:xfrm>
            <a:off x="2484900" y="399278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pic>
        <p:nvPicPr>
          <p:cNvPr id="676" name="Google Shape;676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237" y="2261800"/>
            <a:ext cx="716624" cy="666524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67"/>
          <p:cNvSpPr txBox="1"/>
          <p:nvPr/>
        </p:nvSpPr>
        <p:spPr>
          <a:xfrm>
            <a:off x="188800" y="2928313"/>
            <a:ext cx="230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Noticias_Argentinas.xlsx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8" name="Google Shape;67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8075" y="1733253"/>
            <a:ext cx="6342800" cy="216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68"/>
          <p:cNvSpPr txBox="1"/>
          <p:nvPr>
            <p:ph type="title"/>
          </p:nvPr>
        </p:nvSpPr>
        <p:spPr>
          <a:xfrm>
            <a:off x="2484900" y="399278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pic>
        <p:nvPicPr>
          <p:cNvPr id="684" name="Google Shape;684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237" y="2261800"/>
            <a:ext cx="716624" cy="666524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8"/>
          <p:cNvSpPr txBox="1"/>
          <p:nvPr/>
        </p:nvSpPr>
        <p:spPr>
          <a:xfrm>
            <a:off x="188800" y="2928313"/>
            <a:ext cx="230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Noticias_Argentinas.xlsx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6" name="Google Shape;686;p68"/>
          <p:cNvSpPr txBox="1"/>
          <p:nvPr/>
        </p:nvSpPr>
        <p:spPr>
          <a:xfrm>
            <a:off x="6768800" y="1317513"/>
            <a:ext cx="2186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Categorias seleccionadas: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Internacional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Nacional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Deportes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Salud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Ciencia y Tecnología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Entretenimiento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Economía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7" name="Google Shape;68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5513" y="1057038"/>
            <a:ext cx="3414150" cy="3076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68"/>
          <p:cNvSpPr/>
          <p:nvPr/>
        </p:nvSpPr>
        <p:spPr>
          <a:xfrm>
            <a:off x="5060350" y="1426200"/>
            <a:ext cx="716700" cy="171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9" name="Google Shape;689;p68"/>
          <p:cNvCxnSpPr>
            <a:stCxn id="688" idx="3"/>
            <a:endCxn id="690" idx="1"/>
          </p:cNvCxnSpPr>
          <p:nvPr/>
        </p:nvCxnSpPr>
        <p:spPr>
          <a:xfrm>
            <a:off x="5777050" y="2285400"/>
            <a:ext cx="562500" cy="2238300"/>
          </a:xfrm>
          <a:prstGeom prst="straightConnector1">
            <a:avLst/>
          </a:prstGeom>
          <a:noFill/>
          <a:ln cap="flat" cmpd="sng" w="19050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0" name="Google Shape;690;p68"/>
          <p:cNvSpPr txBox="1"/>
          <p:nvPr/>
        </p:nvSpPr>
        <p:spPr>
          <a:xfrm>
            <a:off x="6339550" y="4222550"/>
            <a:ext cx="2706600" cy="6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Cantidad similar de registros → balanceado!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1" name="Google Shape;691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6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cxnSp>
        <p:nvCxnSpPr>
          <p:cNvPr id="697" name="Google Shape;697;p69"/>
          <p:cNvCxnSpPr>
            <a:stCxn id="698" idx="3"/>
            <a:endCxn id="699" idx="1"/>
          </p:cNvCxnSpPr>
          <p:nvPr/>
        </p:nvCxnSpPr>
        <p:spPr>
          <a:xfrm>
            <a:off x="3346950" y="2937480"/>
            <a:ext cx="909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0" name="Google Shape;700;p69"/>
          <p:cNvSpPr txBox="1"/>
          <p:nvPr/>
        </p:nvSpPr>
        <p:spPr>
          <a:xfrm>
            <a:off x="3794150" y="1487674"/>
            <a:ext cx="1530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Diccionario de palabras</a:t>
            </a:r>
            <a:endParaRPr sz="23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01" name="Google Shape;701;p69"/>
          <p:cNvCxnSpPr>
            <a:stCxn id="699" idx="0"/>
            <a:endCxn id="702" idx="2"/>
          </p:cNvCxnSpPr>
          <p:nvPr/>
        </p:nvCxnSpPr>
        <p:spPr>
          <a:xfrm rot="10800000">
            <a:off x="4559142" y="2311453"/>
            <a:ext cx="0" cy="29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3" name="Google Shape;703;p69"/>
          <p:cNvSpPr txBox="1"/>
          <p:nvPr/>
        </p:nvSpPr>
        <p:spPr>
          <a:xfrm>
            <a:off x="2250850" y="3472100"/>
            <a:ext cx="1620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Separación de dataset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04" name="Google Shape;704;p69"/>
          <p:cNvCxnSpPr>
            <a:stCxn id="698" idx="2"/>
            <a:endCxn id="703" idx="0"/>
          </p:cNvCxnSpPr>
          <p:nvPr/>
        </p:nvCxnSpPr>
        <p:spPr>
          <a:xfrm>
            <a:off x="3061300" y="3214100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69"/>
          <p:cNvCxnSpPr>
            <a:endCxn id="698" idx="1"/>
          </p:cNvCxnSpPr>
          <p:nvPr/>
        </p:nvCxnSpPr>
        <p:spPr>
          <a:xfrm>
            <a:off x="1848150" y="2927880"/>
            <a:ext cx="9060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69"/>
          <p:cNvCxnSpPr>
            <a:stCxn id="707" idx="2"/>
            <a:endCxn id="708" idx="0"/>
          </p:cNvCxnSpPr>
          <p:nvPr/>
        </p:nvCxnSpPr>
        <p:spPr>
          <a:xfrm>
            <a:off x="6060175" y="3214125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69"/>
          <p:cNvCxnSpPr>
            <a:stCxn id="699" idx="3"/>
            <a:endCxn id="707" idx="1"/>
          </p:cNvCxnSpPr>
          <p:nvPr/>
        </p:nvCxnSpPr>
        <p:spPr>
          <a:xfrm>
            <a:off x="4849162" y="2937480"/>
            <a:ext cx="921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08" name="Google Shape;708;p69"/>
          <p:cNvSpPr txBox="1"/>
          <p:nvPr/>
        </p:nvSpPr>
        <p:spPr>
          <a:xfrm>
            <a:off x="5255725" y="3472125"/>
            <a:ext cx="16089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Clasificador ingenuo de Bayes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10" name="Google Shape;710;p69"/>
          <p:cNvCxnSpPr>
            <a:stCxn id="707" idx="3"/>
            <a:endCxn id="711" idx="1"/>
          </p:cNvCxnSpPr>
          <p:nvPr/>
        </p:nvCxnSpPr>
        <p:spPr>
          <a:xfrm>
            <a:off x="6363803" y="2937480"/>
            <a:ext cx="933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2" name="Google Shape;712;p69"/>
          <p:cNvSpPr txBox="1"/>
          <p:nvPr/>
        </p:nvSpPr>
        <p:spPr>
          <a:xfrm>
            <a:off x="6775775" y="1665451"/>
            <a:ext cx="16365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Evaluación del modelo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13" name="Google Shape;713;p69"/>
          <p:cNvCxnSpPr>
            <a:stCxn id="711" idx="0"/>
            <a:endCxn id="714" idx="2"/>
          </p:cNvCxnSpPr>
          <p:nvPr/>
        </p:nvCxnSpPr>
        <p:spPr>
          <a:xfrm rot="10800000">
            <a:off x="7594026" y="2389859"/>
            <a:ext cx="0" cy="270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5" name="Google Shape;715;p69"/>
          <p:cNvSpPr txBox="1"/>
          <p:nvPr/>
        </p:nvSpPr>
        <p:spPr>
          <a:xfrm>
            <a:off x="472750" y="1936450"/>
            <a:ext cx="2132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Limpieza de datos</a:t>
            </a:r>
            <a:endParaRPr sz="20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16" name="Google Shape;716;p69"/>
          <p:cNvCxnSpPr>
            <a:stCxn id="717" idx="0"/>
            <a:endCxn id="718" idx="2"/>
          </p:cNvCxnSpPr>
          <p:nvPr/>
        </p:nvCxnSpPr>
        <p:spPr>
          <a:xfrm rot="10800000">
            <a:off x="1538949" y="2389311"/>
            <a:ext cx="0" cy="271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19" name="Google Shape;719;p69"/>
          <p:cNvSpPr/>
          <p:nvPr/>
        </p:nvSpPr>
        <p:spPr>
          <a:xfrm>
            <a:off x="1323850" y="27386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0" name="Google Shape;720;p69"/>
          <p:cNvSpPr/>
          <p:nvPr/>
        </p:nvSpPr>
        <p:spPr>
          <a:xfrm>
            <a:off x="2835450" y="27386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1" name="Google Shape;721;p69"/>
          <p:cNvSpPr/>
          <p:nvPr/>
        </p:nvSpPr>
        <p:spPr>
          <a:xfrm>
            <a:off x="4337600" y="2749975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2" name="Google Shape;722;p69"/>
          <p:cNvSpPr/>
          <p:nvPr/>
        </p:nvSpPr>
        <p:spPr>
          <a:xfrm>
            <a:off x="5852325" y="2749975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3" name="Google Shape;723;p69"/>
          <p:cNvSpPr/>
          <p:nvPr/>
        </p:nvSpPr>
        <p:spPr>
          <a:xfrm>
            <a:off x="7378975" y="27608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4" name="Google Shape;724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0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Limpieza</a:t>
            </a:r>
            <a:endParaRPr sz="3000"/>
          </a:p>
        </p:txBody>
      </p:sp>
      <p:sp>
        <p:nvSpPr>
          <p:cNvPr id="730" name="Google Shape;730;p70"/>
          <p:cNvSpPr txBox="1"/>
          <p:nvPr/>
        </p:nvSpPr>
        <p:spPr>
          <a:xfrm>
            <a:off x="419700" y="1017725"/>
            <a:ext cx="8304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Guardar solo los titulares y categorías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Eliminar registros con categoría = Noticias Destacadas o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categoría = Destacadas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Eliminar registros con categoría NaN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Eliminar registros repetidos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Pasar a minúscula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Eliminar signos de puntuación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Eliminar </a:t>
            </a:r>
            <a:r>
              <a:rPr i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stopwords</a:t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AutoNum type="arabicPeriod"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Números →</a:t>
            </a:r>
            <a:r>
              <a:rPr i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Versión 1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con números 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 </a:t>
            </a:r>
            <a:r>
              <a:rPr i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Versión 2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sin números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70"/>
          <p:cNvSpPr/>
          <p:nvPr/>
        </p:nvSpPr>
        <p:spPr>
          <a:xfrm>
            <a:off x="5772250" y="2981375"/>
            <a:ext cx="2952000" cy="168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5D74"/>
                </a:solidFill>
                <a:latin typeface="Montserrat"/>
                <a:ea typeface="Montserrat"/>
                <a:cs typeface="Montserrat"/>
                <a:sym typeface="Montserrat"/>
              </a:rPr>
              <a:t>Clases =  7 categorías seleccionadas</a:t>
            </a:r>
            <a:endParaRPr sz="1500">
              <a:solidFill>
                <a:srgbClr val="435D7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Atributos = palabras de cada titular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2" name="Google Shape;732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7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cxnSp>
        <p:nvCxnSpPr>
          <p:cNvPr id="738" name="Google Shape;738;p71"/>
          <p:cNvCxnSpPr>
            <a:stCxn id="739" idx="3"/>
            <a:endCxn id="740" idx="1"/>
          </p:cNvCxnSpPr>
          <p:nvPr/>
        </p:nvCxnSpPr>
        <p:spPr>
          <a:xfrm>
            <a:off x="3346950" y="2937480"/>
            <a:ext cx="909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1" name="Google Shape;741;p71"/>
          <p:cNvSpPr txBox="1"/>
          <p:nvPr/>
        </p:nvSpPr>
        <p:spPr>
          <a:xfrm>
            <a:off x="3794150" y="1487674"/>
            <a:ext cx="1530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Diccionario de palabras</a:t>
            </a:r>
            <a:endParaRPr sz="23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42" name="Google Shape;742;p71"/>
          <p:cNvCxnSpPr>
            <a:stCxn id="740" idx="0"/>
            <a:endCxn id="743" idx="2"/>
          </p:cNvCxnSpPr>
          <p:nvPr/>
        </p:nvCxnSpPr>
        <p:spPr>
          <a:xfrm rot="10800000">
            <a:off x="4559142" y="2311453"/>
            <a:ext cx="0" cy="29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4" name="Google Shape;744;p71"/>
          <p:cNvSpPr txBox="1"/>
          <p:nvPr/>
        </p:nvSpPr>
        <p:spPr>
          <a:xfrm>
            <a:off x="2250850" y="3472100"/>
            <a:ext cx="1620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Separación del dataset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45" name="Google Shape;745;p71"/>
          <p:cNvCxnSpPr>
            <a:stCxn id="739" idx="2"/>
            <a:endCxn id="744" idx="0"/>
          </p:cNvCxnSpPr>
          <p:nvPr/>
        </p:nvCxnSpPr>
        <p:spPr>
          <a:xfrm>
            <a:off x="3061300" y="3214100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46" name="Google Shape;746;p71"/>
          <p:cNvCxnSpPr>
            <a:endCxn id="739" idx="1"/>
          </p:cNvCxnSpPr>
          <p:nvPr/>
        </p:nvCxnSpPr>
        <p:spPr>
          <a:xfrm>
            <a:off x="1848150" y="2927880"/>
            <a:ext cx="9060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7" name="Google Shape;747;p71"/>
          <p:cNvCxnSpPr>
            <a:stCxn id="748" idx="2"/>
            <a:endCxn id="749" idx="0"/>
          </p:cNvCxnSpPr>
          <p:nvPr/>
        </p:nvCxnSpPr>
        <p:spPr>
          <a:xfrm>
            <a:off x="6060175" y="3214125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50" name="Google Shape;750;p71"/>
          <p:cNvCxnSpPr>
            <a:stCxn id="740" idx="3"/>
            <a:endCxn id="748" idx="1"/>
          </p:cNvCxnSpPr>
          <p:nvPr/>
        </p:nvCxnSpPr>
        <p:spPr>
          <a:xfrm>
            <a:off x="4849162" y="2937480"/>
            <a:ext cx="921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49" name="Google Shape;749;p71"/>
          <p:cNvSpPr txBox="1"/>
          <p:nvPr/>
        </p:nvSpPr>
        <p:spPr>
          <a:xfrm>
            <a:off x="5255725" y="3472125"/>
            <a:ext cx="16089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Clasificador ingenuo de Bayes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51" name="Google Shape;751;p71"/>
          <p:cNvCxnSpPr>
            <a:stCxn id="748" idx="3"/>
            <a:endCxn id="752" idx="1"/>
          </p:cNvCxnSpPr>
          <p:nvPr/>
        </p:nvCxnSpPr>
        <p:spPr>
          <a:xfrm>
            <a:off x="6363803" y="2937480"/>
            <a:ext cx="933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3" name="Google Shape;753;p71"/>
          <p:cNvSpPr txBox="1"/>
          <p:nvPr/>
        </p:nvSpPr>
        <p:spPr>
          <a:xfrm>
            <a:off x="6775775" y="1665451"/>
            <a:ext cx="16365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Evaluación del modelo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54" name="Google Shape;754;p71"/>
          <p:cNvCxnSpPr>
            <a:stCxn id="752" idx="0"/>
            <a:endCxn id="755" idx="2"/>
          </p:cNvCxnSpPr>
          <p:nvPr/>
        </p:nvCxnSpPr>
        <p:spPr>
          <a:xfrm rot="10800000">
            <a:off x="7594026" y="2389859"/>
            <a:ext cx="0" cy="270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56" name="Google Shape;756;p71"/>
          <p:cNvSpPr txBox="1"/>
          <p:nvPr/>
        </p:nvSpPr>
        <p:spPr>
          <a:xfrm>
            <a:off x="472750" y="1936450"/>
            <a:ext cx="2132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Limpieza de datos</a:t>
            </a:r>
            <a:endParaRPr sz="20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57" name="Google Shape;757;p71"/>
          <p:cNvCxnSpPr>
            <a:stCxn id="758" idx="0"/>
            <a:endCxn id="759" idx="2"/>
          </p:cNvCxnSpPr>
          <p:nvPr/>
        </p:nvCxnSpPr>
        <p:spPr>
          <a:xfrm rot="10800000">
            <a:off x="1538949" y="2389311"/>
            <a:ext cx="0" cy="271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0" name="Google Shape;760;p71"/>
          <p:cNvSpPr/>
          <p:nvPr/>
        </p:nvSpPr>
        <p:spPr>
          <a:xfrm>
            <a:off x="1323850" y="27386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1" name="Google Shape;761;p71"/>
          <p:cNvSpPr/>
          <p:nvPr/>
        </p:nvSpPr>
        <p:spPr>
          <a:xfrm>
            <a:off x="2835450" y="27386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2" name="Google Shape;762;p71"/>
          <p:cNvSpPr/>
          <p:nvPr/>
        </p:nvSpPr>
        <p:spPr>
          <a:xfrm>
            <a:off x="4337600" y="2749975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3" name="Google Shape;763;p71"/>
          <p:cNvSpPr/>
          <p:nvPr/>
        </p:nvSpPr>
        <p:spPr>
          <a:xfrm>
            <a:off x="5852325" y="2749975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4" name="Google Shape;764;p71"/>
          <p:cNvSpPr/>
          <p:nvPr/>
        </p:nvSpPr>
        <p:spPr>
          <a:xfrm>
            <a:off x="7378975" y="27608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5" name="Google Shape;765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72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Separación del dataset</a:t>
            </a:r>
            <a:endParaRPr sz="3000"/>
          </a:p>
        </p:txBody>
      </p:sp>
      <p:sp>
        <p:nvSpPr>
          <p:cNvPr id="771" name="Google Shape;771;p72"/>
          <p:cNvSpPr txBox="1"/>
          <p:nvPr/>
        </p:nvSpPr>
        <p:spPr>
          <a:xfrm>
            <a:off x="2235600" y="1303963"/>
            <a:ext cx="4672800" cy="461700"/>
          </a:xfrm>
          <a:prstGeom prst="rect">
            <a:avLst/>
          </a:prstGeom>
          <a:noFill/>
          <a:ln cap="flat" cmpd="sng" w="19050">
            <a:solidFill>
              <a:srgbClr val="6AA9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 Medium"/>
                <a:ea typeface="Montserrat Medium"/>
                <a:cs typeface="Montserrat Medium"/>
                <a:sym typeface="Montserrat Medium"/>
              </a:rPr>
              <a:t>Validación cruzada en k partes</a:t>
            </a:r>
            <a:endParaRPr sz="1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72" name="Google Shape;772;p72"/>
          <p:cNvSpPr txBox="1"/>
          <p:nvPr/>
        </p:nvSpPr>
        <p:spPr>
          <a:xfrm>
            <a:off x="458400" y="2051900"/>
            <a:ext cx="82272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mezcla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el dataset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 duplica el último registro →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9444 registros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Se divide en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partes iguales →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75%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entrenamiento,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25%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prueba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En cada aprendizaje se tendrá un conjunto de entrenamiento y uno de prueba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distinto 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a los anteriores.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5"/>
          <p:cNvSpPr txBox="1"/>
          <p:nvPr>
            <p:ph idx="2" type="title"/>
          </p:nvPr>
        </p:nvSpPr>
        <p:spPr>
          <a:xfrm>
            <a:off x="2151900" y="2082600"/>
            <a:ext cx="48402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</a:t>
            </a:r>
            <a:r>
              <a:rPr lang="en"/>
              <a:t>01</a:t>
            </a:r>
            <a:endParaRPr/>
          </a:p>
        </p:txBody>
      </p:sp>
      <p:sp>
        <p:nvSpPr>
          <p:cNvPr id="533" name="Google Shape;533;p55"/>
          <p:cNvSpPr txBox="1"/>
          <p:nvPr>
            <p:ph idx="1" type="subTitle"/>
          </p:nvPr>
        </p:nvSpPr>
        <p:spPr>
          <a:xfrm>
            <a:off x="2373750" y="3060900"/>
            <a:ext cx="43965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¿inglés o escosés?</a:t>
            </a:r>
            <a:endParaRPr sz="1800"/>
          </a:p>
        </p:txBody>
      </p:sp>
      <p:sp>
        <p:nvSpPr>
          <p:cNvPr id="534" name="Google Shape;534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7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cxnSp>
        <p:nvCxnSpPr>
          <p:cNvPr id="779" name="Google Shape;779;p73"/>
          <p:cNvCxnSpPr>
            <a:stCxn id="780" idx="3"/>
            <a:endCxn id="781" idx="1"/>
          </p:cNvCxnSpPr>
          <p:nvPr/>
        </p:nvCxnSpPr>
        <p:spPr>
          <a:xfrm>
            <a:off x="3346950" y="2937480"/>
            <a:ext cx="909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2" name="Google Shape;782;p73"/>
          <p:cNvSpPr txBox="1"/>
          <p:nvPr/>
        </p:nvSpPr>
        <p:spPr>
          <a:xfrm>
            <a:off x="3794150" y="1487674"/>
            <a:ext cx="1530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Diccionario de palabras</a:t>
            </a:r>
            <a:endParaRPr sz="23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83" name="Google Shape;783;p73"/>
          <p:cNvCxnSpPr>
            <a:stCxn id="781" idx="0"/>
            <a:endCxn id="784" idx="2"/>
          </p:cNvCxnSpPr>
          <p:nvPr/>
        </p:nvCxnSpPr>
        <p:spPr>
          <a:xfrm rot="10800000">
            <a:off x="4559142" y="2311453"/>
            <a:ext cx="0" cy="29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85" name="Google Shape;785;p73"/>
          <p:cNvSpPr txBox="1"/>
          <p:nvPr/>
        </p:nvSpPr>
        <p:spPr>
          <a:xfrm>
            <a:off x="2250850" y="3472100"/>
            <a:ext cx="1620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Separación del dataset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86" name="Google Shape;786;p73"/>
          <p:cNvCxnSpPr>
            <a:stCxn id="780" idx="2"/>
            <a:endCxn id="785" idx="0"/>
          </p:cNvCxnSpPr>
          <p:nvPr/>
        </p:nvCxnSpPr>
        <p:spPr>
          <a:xfrm>
            <a:off x="3061300" y="3214100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7" name="Google Shape;787;p73"/>
          <p:cNvCxnSpPr>
            <a:endCxn id="780" idx="1"/>
          </p:cNvCxnSpPr>
          <p:nvPr/>
        </p:nvCxnSpPr>
        <p:spPr>
          <a:xfrm>
            <a:off x="1848150" y="2927880"/>
            <a:ext cx="9060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8" name="Google Shape;788;p73"/>
          <p:cNvCxnSpPr>
            <a:stCxn id="789" idx="2"/>
            <a:endCxn id="790" idx="0"/>
          </p:cNvCxnSpPr>
          <p:nvPr/>
        </p:nvCxnSpPr>
        <p:spPr>
          <a:xfrm>
            <a:off x="6060175" y="3214125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73"/>
          <p:cNvCxnSpPr>
            <a:stCxn id="781" idx="3"/>
            <a:endCxn id="789" idx="1"/>
          </p:cNvCxnSpPr>
          <p:nvPr/>
        </p:nvCxnSpPr>
        <p:spPr>
          <a:xfrm>
            <a:off x="4849162" y="2937480"/>
            <a:ext cx="921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0" name="Google Shape;790;p73"/>
          <p:cNvSpPr txBox="1"/>
          <p:nvPr/>
        </p:nvSpPr>
        <p:spPr>
          <a:xfrm>
            <a:off x="5255725" y="3472125"/>
            <a:ext cx="16089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Clasificador ingenuo de Bayes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92" name="Google Shape;792;p73"/>
          <p:cNvCxnSpPr>
            <a:stCxn id="789" idx="3"/>
            <a:endCxn id="793" idx="1"/>
          </p:cNvCxnSpPr>
          <p:nvPr/>
        </p:nvCxnSpPr>
        <p:spPr>
          <a:xfrm>
            <a:off x="6363803" y="2937480"/>
            <a:ext cx="933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4" name="Google Shape;794;p73"/>
          <p:cNvSpPr txBox="1"/>
          <p:nvPr/>
        </p:nvSpPr>
        <p:spPr>
          <a:xfrm>
            <a:off x="6775775" y="1665451"/>
            <a:ext cx="16365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Evaluación del modelo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95" name="Google Shape;795;p73"/>
          <p:cNvCxnSpPr>
            <a:stCxn id="793" idx="0"/>
            <a:endCxn id="796" idx="2"/>
          </p:cNvCxnSpPr>
          <p:nvPr/>
        </p:nvCxnSpPr>
        <p:spPr>
          <a:xfrm rot="10800000">
            <a:off x="7594026" y="2389859"/>
            <a:ext cx="0" cy="270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797" name="Google Shape;797;p73"/>
          <p:cNvSpPr txBox="1"/>
          <p:nvPr/>
        </p:nvSpPr>
        <p:spPr>
          <a:xfrm>
            <a:off x="472750" y="1936450"/>
            <a:ext cx="2132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Limpieza de datos</a:t>
            </a:r>
            <a:endParaRPr sz="20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798" name="Google Shape;798;p73"/>
          <p:cNvCxnSpPr>
            <a:stCxn id="799" idx="0"/>
            <a:endCxn id="800" idx="2"/>
          </p:cNvCxnSpPr>
          <p:nvPr/>
        </p:nvCxnSpPr>
        <p:spPr>
          <a:xfrm rot="10800000">
            <a:off x="1538949" y="2389311"/>
            <a:ext cx="0" cy="271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1" name="Google Shape;801;p73"/>
          <p:cNvSpPr/>
          <p:nvPr/>
        </p:nvSpPr>
        <p:spPr>
          <a:xfrm>
            <a:off x="1323850" y="27386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2" name="Google Shape;802;p73"/>
          <p:cNvSpPr/>
          <p:nvPr/>
        </p:nvSpPr>
        <p:spPr>
          <a:xfrm>
            <a:off x="2835450" y="27386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3" name="Google Shape;803;p73"/>
          <p:cNvSpPr/>
          <p:nvPr/>
        </p:nvSpPr>
        <p:spPr>
          <a:xfrm>
            <a:off x="4337600" y="2749975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4" name="Google Shape;804;p73"/>
          <p:cNvSpPr/>
          <p:nvPr/>
        </p:nvSpPr>
        <p:spPr>
          <a:xfrm>
            <a:off x="5852325" y="2749975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5" name="Google Shape;805;p73"/>
          <p:cNvSpPr/>
          <p:nvPr/>
        </p:nvSpPr>
        <p:spPr>
          <a:xfrm>
            <a:off x="7378975" y="27608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6" name="Google Shape;806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4"/>
          <p:cNvSpPr txBox="1"/>
          <p:nvPr>
            <p:ph type="title"/>
          </p:nvPr>
        </p:nvSpPr>
        <p:spPr>
          <a:xfrm>
            <a:off x="1536600" y="445000"/>
            <a:ext cx="607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Creación de diccionario de palabras</a:t>
            </a:r>
            <a:endParaRPr sz="3000"/>
          </a:p>
        </p:txBody>
      </p:sp>
      <p:sp>
        <p:nvSpPr>
          <p:cNvPr id="812" name="Google Shape;812;p74"/>
          <p:cNvSpPr txBox="1"/>
          <p:nvPr/>
        </p:nvSpPr>
        <p:spPr>
          <a:xfrm>
            <a:off x="336175" y="1725150"/>
            <a:ext cx="3079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Diccionario 1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Claves = palabras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Valores = Diccionario 2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3" name="Google Shape;813;p74"/>
          <p:cNvSpPr txBox="1"/>
          <p:nvPr/>
        </p:nvSpPr>
        <p:spPr>
          <a:xfrm>
            <a:off x="1732050" y="1132925"/>
            <a:ext cx="6070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Datos de entrenamiento del DF </a:t>
            </a:r>
            <a:r>
              <a:rPr lang="en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→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Diccionario de diccionarios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4" name="Google Shape;814;p74"/>
          <p:cNvSpPr/>
          <p:nvPr/>
        </p:nvSpPr>
        <p:spPr>
          <a:xfrm>
            <a:off x="3702025" y="2501550"/>
            <a:ext cx="1502100" cy="14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69FB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74"/>
          <p:cNvSpPr txBox="1"/>
          <p:nvPr/>
        </p:nvSpPr>
        <p:spPr>
          <a:xfrm>
            <a:off x="5490475" y="1940700"/>
            <a:ext cx="3653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Diccionario 2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Claves = categorías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Valores = frecuencia de aparición de cada palabra por categoría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6" name="Google Shape;816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19375"/>
            <a:ext cx="8839198" cy="222931"/>
          </a:xfrm>
          <a:prstGeom prst="rect">
            <a:avLst/>
          </a:prstGeom>
          <a:noFill/>
          <a:ln>
            <a:noFill/>
          </a:ln>
        </p:spPr>
      </p:pic>
      <p:sp>
        <p:nvSpPr>
          <p:cNvPr id="817" name="Google Shape;817;p74"/>
          <p:cNvSpPr txBox="1"/>
          <p:nvPr/>
        </p:nvSpPr>
        <p:spPr>
          <a:xfrm>
            <a:off x="336175" y="3418350"/>
            <a:ext cx="164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Ejemplos: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8" name="Google Shape;818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9" name="Google Shape;81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405225"/>
            <a:ext cx="8839199" cy="1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7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cxnSp>
        <p:nvCxnSpPr>
          <p:cNvPr id="825" name="Google Shape;825;p75"/>
          <p:cNvCxnSpPr>
            <a:stCxn id="826" idx="3"/>
            <a:endCxn id="827" idx="1"/>
          </p:cNvCxnSpPr>
          <p:nvPr/>
        </p:nvCxnSpPr>
        <p:spPr>
          <a:xfrm>
            <a:off x="3346950" y="2937480"/>
            <a:ext cx="909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" name="Google Shape;828;p75"/>
          <p:cNvSpPr txBox="1"/>
          <p:nvPr/>
        </p:nvSpPr>
        <p:spPr>
          <a:xfrm>
            <a:off x="3794150" y="1487674"/>
            <a:ext cx="1530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Diccionario de palabras</a:t>
            </a:r>
            <a:endParaRPr sz="23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829" name="Google Shape;829;p75"/>
          <p:cNvCxnSpPr>
            <a:stCxn id="827" idx="0"/>
            <a:endCxn id="830" idx="2"/>
          </p:cNvCxnSpPr>
          <p:nvPr/>
        </p:nvCxnSpPr>
        <p:spPr>
          <a:xfrm rot="10800000">
            <a:off x="4559142" y="2311453"/>
            <a:ext cx="0" cy="29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75"/>
          <p:cNvSpPr txBox="1"/>
          <p:nvPr/>
        </p:nvSpPr>
        <p:spPr>
          <a:xfrm>
            <a:off x="2250850" y="3472100"/>
            <a:ext cx="1620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Separación del dataset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832" name="Google Shape;832;p75"/>
          <p:cNvCxnSpPr>
            <a:stCxn id="826" idx="2"/>
            <a:endCxn id="831" idx="0"/>
          </p:cNvCxnSpPr>
          <p:nvPr/>
        </p:nvCxnSpPr>
        <p:spPr>
          <a:xfrm>
            <a:off x="3061300" y="3214100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" name="Google Shape;833;p75"/>
          <p:cNvCxnSpPr>
            <a:endCxn id="826" idx="1"/>
          </p:cNvCxnSpPr>
          <p:nvPr/>
        </p:nvCxnSpPr>
        <p:spPr>
          <a:xfrm>
            <a:off x="1848150" y="2927880"/>
            <a:ext cx="9060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" name="Google Shape;834;p75"/>
          <p:cNvCxnSpPr>
            <a:stCxn id="835" idx="2"/>
            <a:endCxn id="836" idx="0"/>
          </p:cNvCxnSpPr>
          <p:nvPr/>
        </p:nvCxnSpPr>
        <p:spPr>
          <a:xfrm>
            <a:off x="6060175" y="3214125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75"/>
          <p:cNvCxnSpPr>
            <a:stCxn id="827" idx="3"/>
            <a:endCxn id="835" idx="1"/>
          </p:cNvCxnSpPr>
          <p:nvPr/>
        </p:nvCxnSpPr>
        <p:spPr>
          <a:xfrm>
            <a:off x="4849162" y="2937480"/>
            <a:ext cx="921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75"/>
          <p:cNvSpPr txBox="1"/>
          <p:nvPr/>
        </p:nvSpPr>
        <p:spPr>
          <a:xfrm>
            <a:off x="5255725" y="3472125"/>
            <a:ext cx="16089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Clasificador ingenuo de Bayes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838" name="Google Shape;838;p75"/>
          <p:cNvCxnSpPr>
            <a:stCxn id="835" idx="3"/>
            <a:endCxn id="839" idx="1"/>
          </p:cNvCxnSpPr>
          <p:nvPr/>
        </p:nvCxnSpPr>
        <p:spPr>
          <a:xfrm>
            <a:off x="6363803" y="2937480"/>
            <a:ext cx="933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40" name="Google Shape;840;p75"/>
          <p:cNvSpPr txBox="1"/>
          <p:nvPr/>
        </p:nvSpPr>
        <p:spPr>
          <a:xfrm>
            <a:off x="6775775" y="1665451"/>
            <a:ext cx="16365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Evaluación del modelo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841" name="Google Shape;841;p75"/>
          <p:cNvCxnSpPr>
            <a:stCxn id="839" idx="0"/>
            <a:endCxn id="842" idx="2"/>
          </p:cNvCxnSpPr>
          <p:nvPr/>
        </p:nvCxnSpPr>
        <p:spPr>
          <a:xfrm rot="10800000">
            <a:off x="7594026" y="2389859"/>
            <a:ext cx="0" cy="270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43" name="Google Shape;843;p75"/>
          <p:cNvSpPr txBox="1"/>
          <p:nvPr/>
        </p:nvSpPr>
        <p:spPr>
          <a:xfrm>
            <a:off x="472750" y="1936450"/>
            <a:ext cx="2132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Limpieza de datos</a:t>
            </a:r>
            <a:endParaRPr sz="20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844" name="Google Shape;844;p75"/>
          <p:cNvCxnSpPr>
            <a:stCxn id="845" idx="0"/>
            <a:endCxn id="846" idx="2"/>
          </p:cNvCxnSpPr>
          <p:nvPr/>
        </p:nvCxnSpPr>
        <p:spPr>
          <a:xfrm rot="10800000">
            <a:off x="1538949" y="2389311"/>
            <a:ext cx="0" cy="271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7" name="Google Shape;847;p75"/>
          <p:cNvSpPr/>
          <p:nvPr/>
        </p:nvSpPr>
        <p:spPr>
          <a:xfrm>
            <a:off x="1323850" y="27386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8" name="Google Shape;848;p75"/>
          <p:cNvSpPr/>
          <p:nvPr/>
        </p:nvSpPr>
        <p:spPr>
          <a:xfrm>
            <a:off x="2835450" y="27386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9" name="Google Shape;849;p75"/>
          <p:cNvSpPr/>
          <p:nvPr/>
        </p:nvSpPr>
        <p:spPr>
          <a:xfrm>
            <a:off x="4337600" y="2749975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0" name="Google Shape;850;p75"/>
          <p:cNvSpPr/>
          <p:nvPr/>
        </p:nvSpPr>
        <p:spPr>
          <a:xfrm>
            <a:off x="5852325" y="2749975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1" name="Google Shape;851;p75"/>
          <p:cNvSpPr/>
          <p:nvPr/>
        </p:nvSpPr>
        <p:spPr>
          <a:xfrm>
            <a:off x="7378975" y="27608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2" name="Google Shape;852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6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Clasificador ingenuo de Bayes</a:t>
            </a:r>
            <a:endParaRPr sz="3000"/>
          </a:p>
        </p:txBody>
      </p:sp>
      <p:sp>
        <p:nvSpPr>
          <p:cNvPr id="858" name="Google Shape;858;p76"/>
          <p:cNvSpPr txBox="1"/>
          <p:nvPr/>
        </p:nvSpPr>
        <p:spPr>
          <a:xfrm>
            <a:off x="925525" y="1392375"/>
            <a:ext cx="18051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A: titular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B: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categoría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76"/>
          <p:cNvSpPr txBox="1"/>
          <p:nvPr/>
        </p:nvSpPr>
        <p:spPr>
          <a:xfrm>
            <a:off x="3276675" y="2491913"/>
            <a:ext cx="113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P(B|A) =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76"/>
          <p:cNvSpPr txBox="1"/>
          <p:nvPr/>
        </p:nvSpPr>
        <p:spPr>
          <a:xfrm>
            <a:off x="4282113" y="2299463"/>
            <a:ext cx="158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C3B1"/>
                </a:solidFill>
                <a:latin typeface="Montserrat"/>
                <a:ea typeface="Montserrat"/>
                <a:cs typeface="Montserrat"/>
                <a:sym typeface="Montserrat"/>
              </a:rPr>
              <a:t>P(A|B)</a:t>
            </a:r>
            <a:r>
              <a:rPr lang="en" sz="17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P(B)</a:t>
            </a:r>
            <a:endParaRPr sz="1700">
              <a:solidFill>
                <a:srgbClr val="00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1" name="Google Shape;861;p76"/>
          <p:cNvCxnSpPr/>
          <p:nvPr/>
        </p:nvCxnSpPr>
        <p:spPr>
          <a:xfrm flipH="1" rot="10800000">
            <a:off x="4363113" y="2695013"/>
            <a:ext cx="14232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76"/>
          <p:cNvSpPr txBox="1"/>
          <p:nvPr/>
        </p:nvSpPr>
        <p:spPr>
          <a:xfrm>
            <a:off x="4736763" y="2695013"/>
            <a:ext cx="67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P(A) </a:t>
            </a:r>
            <a:endParaRPr sz="17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3" name="Google Shape;863;p76"/>
          <p:cNvSpPr txBox="1"/>
          <p:nvPr/>
        </p:nvSpPr>
        <p:spPr>
          <a:xfrm>
            <a:off x="6343825" y="1077075"/>
            <a:ext cx="2542200" cy="1339200"/>
          </a:xfrm>
          <a:prstGeom prst="rect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Π </a:t>
            </a: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P(palabra|categoría)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Productoria de la probabilidad de cada palabra del titular dada una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categoría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4" name="Google Shape;864;p76"/>
          <p:cNvSpPr txBox="1"/>
          <p:nvPr/>
        </p:nvSpPr>
        <p:spPr>
          <a:xfrm>
            <a:off x="5645100" y="3510500"/>
            <a:ext cx="2424600" cy="877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P(categoria)</a:t>
            </a:r>
            <a:endParaRPr b="1"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Probabilidad a priori de cada categoría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5" name="Google Shape;865;p76"/>
          <p:cNvSpPr/>
          <p:nvPr/>
        </p:nvSpPr>
        <p:spPr>
          <a:xfrm>
            <a:off x="3142600" y="2228825"/>
            <a:ext cx="2860200" cy="941700"/>
          </a:xfrm>
          <a:prstGeom prst="rect">
            <a:avLst/>
          </a:prstGeom>
          <a:noFill/>
          <a:ln cap="flat" cmpd="sng" w="19050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76"/>
          <p:cNvSpPr txBox="1"/>
          <p:nvPr/>
        </p:nvSpPr>
        <p:spPr>
          <a:xfrm>
            <a:off x="925525" y="3415800"/>
            <a:ext cx="2464500" cy="8466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P(titular)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Probabilidad total del titular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67" name="Google Shape;867;p76"/>
          <p:cNvCxnSpPr>
            <a:stCxn id="865" idx="3"/>
            <a:endCxn id="864" idx="0"/>
          </p:cNvCxnSpPr>
          <p:nvPr/>
        </p:nvCxnSpPr>
        <p:spPr>
          <a:xfrm>
            <a:off x="6002800" y="2699675"/>
            <a:ext cx="854700" cy="810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8" name="Google Shape;868;p76"/>
          <p:cNvCxnSpPr>
            <a:stCxn id="865" idx="0"/>
            <a:endCxn id="863" idx="1"/>
          </p:cNvCxnSpPr>
          <p:nvPr/>
        </p:nvCxnSpPr>
        <p:spPr>
          <a:xfrm flipH="1" rot="10800000">
            <a:off x="4572700" y="1746725"/>
            <a:ext cx="1771200" cy="482100"/>
          </a:xfrm>
          <a:prstGeom prst="straightConnector1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76"/>
          <p:cNvCxnSpPr>
            <a:stCxn id="865" idx="2"/>
            <a:endCxn id="866" idx="3"/>
          </p:cNvCxnSpPr>
          <p:nvPr/>
        </p:nvCxnSpPr>
        <p:spPr>
          <a:xfrm flipH="1">
            <a:off x="3390100" y="3170525"/>
            <a:ext cx="1182600" cy="668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0" name="Google Shape;870;p76"/>
          <p:cNvSpPr txBox="1"/>
          <p:nvPr/>
        </p:nvSpPr>
        <p:spPr>
          <a:xfrm>
            <a:off x="2792650" y="4412525"/>
            <a:ext cx="35601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Y además… corrección de Laplace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1" name="Google Shape;871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Clasificador ingenuo de Bayes</a:t>
            </a:r>
            <a:endParaRPr sz="3000"/>
          </a:p>
        </p:txBody>
      </p:sp>
      <p:sp>
        <p:nvSpPr>
          <p:cNvPr id="877" name="Google Shape;877;p77"/>
          <p:cNvSpPr txBox="1"/>
          <p:nvPr/>
        </p:nvSpPr>
        <p:spPr>
          <a:xfrm>
            <a:off x="622800" y="1180663"/>
            <a:ext cx="7898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Para cada titular del conjunto de entrenamiento obtenemos: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8" name="Google Shape;878;p77"/>
          <p:cNvSpPr txBox="1"/>
          <p:nvPr/>
        </p:nvSpPr>
        <p:spPr>
          <a:xfrm>
            <a:off x="413100" y="1743775"/>
            <a:ext cx="8317800" cy="1069800"/>
          </a:xfrm>
          <a:prstGeom prst="rect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v_NB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= [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v_internacional, 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v_nacional,  v_deportes,  v_salud,  v_CyT, 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v_ entretenimiento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, 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v_ economía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9" name="Google Shape;879;p77"/>
          <p:cNvSpPr txBox="1"/>
          <p:nvPr/>
        </p:nvSpPr>
        <p:spPr>
          <a:xfrm>
            <a:off x="3007800" y="3288925"/>
            <a:ext cx="3128400" cy="446400"/>
          </a:xfrm>
          <a:prstGeom prst="rect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v_opt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= max(v_NB)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0" name="Google Shape;880;p77"/>
          <p:cNvSpPr txBox="1"/>
          <p:nvPr/>
        </p:nvSpPr>
        <p:spPr>
          <a:xfrm>
            <a:off x="3007800" y="4210675"/>
            <a:ext cx="3128400" cy="446400"/>
          </a:xfrm>
          <a:prstGeom prst="rect">
            <a:avLst/>
          </a:prstGeom>
          <a:noFill/>
          <a:ln cap="flat" cmpd="sng" w="952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Categoría predicha</a:t>
            </a:r>
            <a:endParaRPr sz="1700"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81" name="Google Shape;881;p77"/>
          <p:cNvCxnSpPr>
            <a:stCxn id="878" idx="2"/>
            <a:endCxn id="879" idx="0"/>
          </p:cNvCxnSpPr>
          <p:nvPr/>
        </p:nvCxnSpPr>
        <p:spPr>
          <a:xfrm>
            <a:off x="4572000" y="2813575"/>
            <a:ext cx="0" cy="475500"/>
          </a:xfrm>
          <a:prstGeom prst="straightConnector1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2" name="Google Shape;882;p77"/>
          <p:cNvCxnSpPr>
            <a:stCxn id="879" idx="2"/>
            <a:endCxn id="880" idx="0"/>
          </p:cNvCxnSpPr>
          <p:nvPr/>
        </p:nvCxnSpPr>
        <p:spPr>
          <a:xfrm>
            <a:off x="4572000" y="3735325"/>
            <a:ext cx="0" cy="475500"/>
          </a:xfrm>
          <a:prstGeom prst="straightConnector1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3" name="Google Shape;883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7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cxnSp>
        <p:nvCxnSpPr>
          <p:cNvPr id="889" name="Google Shape;889;p78"/>
          <p:cNvCxnSpPr>
            <a:stCxn id="890" idx="3"/>
            <a:endCxn id="891" idx="1"/>
          </p:cNvCxnSpPr>
          <p:nvPr/>
        </p:nvCxnSpPr>
        <p:spPr>
          <a:xfrm>
            <a:off x="3346950" y="2937480"/>
            <a:ext cx="909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78"/>
          <p:cNvSpPr txBox="1"/>
          <p:nvPr/>
        </p:nvSpPr>
        <p:spPr>
          <a:xfrm>
            <a:off x="3794150" y="1487674"/>
            <a:ext cx="15300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Diccionario de palabras</a:t>
            </a:r>
            <a:endParaRPr sz="23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893" name="Google Shape;893;p78"/>
          <p:cNvCxnSpPr>
            <a:stCxn id="891" idx="0"/>
            <a:endCxn id="894" idx="2"/>
          </p:cNvCxnSpPr>
          <p:nvPr/>
        </p:nvCxnSpPr>
        <p:spPr>
          <a:xfrm rot="10800000">
            <a:off x="4559142" y="2311453"/>
            <a:ext cx="0" cy="293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5" name="Google Shape;895;p78"/>
          <p:cNvSpPr txBox="1"/>
          <p:nvPr/>
        </p:nvSpPr>
        <p:spPr>
          <a:xfrm>
            <a:off x="2250850" y="3472100"/>
            <a:ext cx="1620900" cy="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Separación del dataset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896" name="Google Shape;896;p78"/>
          <p:cNvCxnSpPr>
            <a:stCxn id="890" idx="2"/>
            <a:endCxn id="895" idx="0"/>
          </p:cNvCxnSpPr>
          <p:nvPr/>
        </p:nvCxnSpPr>
        <p:spPr>
          <a:xfrm>
            <a:off x="3061300" y="3214100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78"/>
          <p:cNvCxnSpPr>
            <a:endCxn id="890" idx="1"/>
          </p:cNvCxnSpPr>
          <p:nvPr/>
        </p:nvCxnSpPr>
        <p:spPr>
          <a:xfrm>
            <a:off x="1848150" y="2927880"/>
            <a:ext cx="906000" cy="96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" name="Google Shape;898;p78"/>
          <p:cNvCxnSpPr>
            <a:stCxn id="899" idx="2"/>
            <a:endCxn id="900" idx="0"/>
          </p:cNvCxnSpPr>
          <p:nvPr/>
        </p:nvCxnSpPr>
        <p:spPr>
          <a:xfrm>
            <a:off x="6060175" y="3214125"/>
            <a:ext cx="0" cy="258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78"/>
          <p:cNvCxnSpPr>
            <a:stCxn id="891" idx="3"/>
            <a:endCxn id="899" idx="1"/>
          </p:cNvCxnSpPr>
          <p:nvPr/>
        </p:nvCxnSpPr>
        <p:spPr>
          <a:xfrm>
            <a:off x="4849162" y="2937480"/>
            <a:ext cx="921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" name="Google Shape;900;p78"/>
          <p:cNvSpPr txBox="1"/>
          <p:nvPr/>
        </p:nvSpPr>
        <p:spPr>
          <a:xfrm>
            <a:off x="5255725" y="3472125"/>
            <a:ext cx="16089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Clasificador ingenuo de Bayes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902" name="Google Shape;902;p78"/>
          <p:cNvCxnSpPr>
            <a:stCxn id="899" idx="3"/>
            <a:endCxn id="903" idx="1"/>
          </p:cNvCxnSpPr>
          <p:nvPr/>
        </p:nvCxnSpPr>
        <p:spPr>
          <a:xfrm>
            <a:off x="6363803" y="2937480"/>
            <a:ext cx="933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78"/>
          <p:cNvSpPr txBox="1"/>
          <p:nvPr/>
        </p:nvSpPr>
        <p:spPr>
          <a:xfrm>
            <a:off x="6775775" y="1665451"/>
            <a:ext cx="1636500" cy="6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Evaluación del modelo</a:t>
            </a:r>
            <a:endParaRPr sz="24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905" name="Google Shape;905;p78"/>
          <p:cNvCxnSpPr>
            <a:stCxn id="903" idx="0"/>
            <a:endCxn id="906" idx="2"/>
          </p:cNvCxnSpPr>
          <p:nvPr/>
        </p:nvCxnSpPr>
        <p:spPr>
          <a:xfrm rot="10800000">
            <a:off x="7594026" y="2389859"/>
            <a:ext cx="0" cy="2709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907" name="Google Shape;907;p78"/>
          <p:cNvSpPr txBox="1"/>
          <p:nvPr/>
        </p:nvSpPr>
        <p:spPr>
          <a:xfrm>
            <a:off x="472750" y="1936450"/>
            <a:ext cx="21324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rPr>
              <a:t>Limpieza de datos</a:t>
            </a:r>
            <a:endParaRPr sz="2000">
              <a:solidFill>
                <a:schemeClr val="accent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cxnSp>
        <p:nvCxnSpPr>
          <p:cNvPr id="908" name="Google Shape;908;p78"/>
          <p:cNvCxnSpPr>
            <a:stCxn id="909" idx="0"/>
            <a:endCxn id="910" idx="2"/>
          </p:cNvCxnSpPr>
          <p:nvPr/>
        </p:nvCxnSpPr>
        <p:spPr>
          <a:xfrm rot="10800000">
            <a:off x="1538949" y="2389311"/>
            <a:ext cx="0" cy="271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78"/>
          <p:cNvSpPr/>
          <p:nvPr/>
        </p:nvSpPr>
        <p:spPr>
          <a:xfrm>
            <a:off x="1323850" y="27386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2" name="Google Shape;912;p78"/>
          <p:cNvSpPr/>
          <p:nvPr/>
        </p:nvSpPr>
        <p:spPr>
          <a:xfrm>
            <a:off x="2835450" y="27386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3" name="Google Shape;913;p78"/>
          <p:cNvSpPr/>
          <p:nvPr/>
        </p:nvSpPr>
        <p:spPr>
          <a:xfrm>
            <a:off x="4337600" y="2749975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4" name="Google Shape;914;p78"/>
          <p:cNvSpPr/>
          <p:nvPr/>
        </p:nvSpPr>
        <p:spPr>
          <a:xfrm>
            <a:off x="5852325" y="2749975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5" name="Google Shape;915;p78"/>
          <p:cNvSpPr/>
          <p:nvPr/>
        </p:nvSpPr>
        <p:spPr>
          <a:xfrm>
            <a:off x="7378975" y="2760850"/>
            <a:ext cx="430200" cy="3750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16" name="Google Shape;916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del modelo</a:t>
            </a:r>
            <a:endParaRPr sz="3000"/>
          </a:p>
        </p:txBody>
      </p:sp>
      <p:sp>
        <p:nvSpPr>
          <p:cNvPr id="922" name="Google Shape;922;p79"/>
          <p:cNvSpPr txBox="1"/>
          <p:nvPr/>
        </p:nvSpPr>
        <p:spPr>
          <a:xfrm>
            <a:off x="643200" y="1308125"/>
            <a:ext cx="80994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Promedio de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matrices individuales de confusión </a:t>
            </a: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normalizadas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para cada categoría (2 x 2).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Promedio de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métricas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: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, tasa de verdaderos positivos (TVP), tasa de falsos positivos (TFP) y </a:t>
            </a:r>
            <a:r>
              <a:rPr i="1" lang="en" sz="1600">
                <a:latin typeface="Montserrat"/>
                <a:ea typeface="Montserrat"/>
                <a:cs typeface="Montserrat"/>
                <a:sym typeface="Montserrat"/>
              </a:rPr>
              <a:t>F1 score.</a:t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Promedio de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matriz de confusión multiclase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normalizada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 (7 x 7).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Promedio de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curvas ROC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AutoNum type="arabicPeriod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Promedio de áreas debajo de las curvas ROC (</a:t>
            </a: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AUC</a:t>
            </a: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).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3" name="Google Shape;923;p79"/>
          <p:cNvSpPr/>
          <p:nvPr/>
        </p:nvSpPr>
        <p:spPr>
          <a:xfrm flipH="1" rot="10800000">
            <a:off x="875350" y="4232225"/>
            <a:ext cx="1544100" cy="4278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A6CBC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79"/>
          <p:cNvSpPr txBox="1"/>
          <p:nvPr/>
        </p:nvSpPr>
        <p:spPr>
          <a:xfrm>
            <a:off x="2419450" y="4357650"/>
            <a:ext cx="440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7E92"/>
                </a:solidFill>
                <a:latin typeface="Montserrat"/>
                <a:ea typeface="Montserrat"/>
                <a:cs typeface="Montserrat"/>
                <a:sym typeface="Montserrat"/>
              </a:rPr>
              <a:t>Para las dos versiones (con números y sin números)</a:t>
            </a:r>
            <a:endParaRPr sz="1200">
              <a:solidFill>
                <a:srgbClr val="667E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5" name="Google Shape;925;p79"/>
          <p:cNvCxnSpPr/>
          <p:nvPr/>
        </p:nvCxnSpPr>
        <p:spPr>
          <a:xfrm>
            <a:off x="3851975" y="3489975"/>
            <a:ext cx="1018200" cy="0"/>
          </a:xfrm>
          <a:prstGeom prst="straightConnector1">
            <a:avLst/>
          </a:prstGeom>
          <a:noFill/>
          <a:ln cap="flat" cmpd="sng" w="9525">
            <a:solidFill>
              <a:srgbClr val="A6CBC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6" name="Google Shape;926;p79"/>
          <p:cNvSpPr txBox="1"/>
          <p:nvPr/>
        </p:nvSpPr>
        <p:spPr>
          <a:xfrm>
            <a:off x="4870175" y="3289875"/>
            <a:ext cx="319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667E92"/>
                </a:solidFill>
                <a:latin typeface="Montserrat"/>
                <a:ea typeface="Montserrat"/>
                <a:cs typeface="Montserrat"/>
                <a:sym typeface="Montserrat"/>
              </a:rPr>
              <a:t>11 umbrales</a:t>
            </a:r>
            <a:r>
              <a:rPr lang="en" sz="1200">
                <a:solidFill>
                  <a:srgbClr val="667E9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>
                <a:solidFill>
                  <a:srgbClr val="667E92"/>
                </a:solidFill>
                <a:latin typeface="Montserrat"/>
                <a:ea typeface="Montserrat"/>
                <a:cs typeface="Montserrat"/>
                <a:sym typeface="Montserrat"/>
              </a:rPr>
              <a:t>equiespaciados</a:t>
            </a:r>
            <a:r>
              <a:rPr lang="en" sz="1200">
                <a:solidFill>
                  <a:srgbClr val="667E92"/>
                </a:solidFill>
                <a:latin typeface="Montserrat"/>
                <a:ea typeface="Montserrat"/>
                <a:cs typeface="Montserrat"/>
                <a:sym typeface="Montserrat"/>
              </a:rPr>
              <a:t> del 0 al 1</a:t>
            </a:r>
            <a:r>
              <a:rPr lang="en">
                <a:solidFill>
                  <a:srgbClr val="667E9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667E9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7" name="Google Shape;927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0"/>
          <p:cNvSpPr txBox="1"/>
          <p:nvPr>
            <p:ph type="title"/>
          </p:nvPr>
        </p:nvSpPr>
        <p:spPr>
          <a:xfrm>
            <a:off x="1620425" y="445025"/>
            <a:ext cx="71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 de confusión normalizadas</a:t>
            </a:r>
            <a:r>
              <a:rPr lang="en"/>
              <a:t> </a:t>
            </a:r>
            <a:endParaRPr sz="1700"/>
          </a:p>
        </p:txBody>
      </p:sp>
      <p:sp>
        <p:nvSpPr>
          <p:cNvPr id="933" name="Google Shape;933;p80"/>
          <p:cNvSpPr txBox="1"/>
          <p:nvPr/>
        </p:nvSpPr>
        <p:spPr>
          <a:xfrm>
            <a:off x="13" y="0"/>
            <a:ext cx="22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Versión 1: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con números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4" name="Google Shape;934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5" name="Google Shape;93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50" y="3004424"/>
            <a:ext cx="2075688" cy="176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638" y="3028700"/>
            <a:ext cx="2075688" cy="176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338" y="1077836"/>
            <a:ext cx="2072450" cy="1762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963" y="1077839"/>
            <a:ext cx="2072432" cy="176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8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60132" y="1077839"/>
            <a:ext cx="2072432" cy="176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10552" y="1077839"/>
            <a:ext cx="2072432" cy="1762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8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60625" y="3029837"/>
            <a:ext cx="2072393" cy="1762526"/>
          </a:xfrm>
          <a:prstGeom prst="rect">
            <a:avLst/>
          </a:prstGeom>
          <a:noFill/>
          <a:ln>
            <a:noFill/>
          </a:ln>
        </p:spPr>
      </p:pic>
      <p:sp>
        <p:nvSpPr>
          <p:cNvPr id="942" name="Google Shape;942;p80"/>
          <p:cNvSpPr txBox="1"/>
          <p:nvPr/>
        </p:nvSpPr>
        <p:spPr>
          <a:xfrm>
            <a:off x="4010575" y="2414550"/>
            <a:ext cx="279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81"/>
          <p:cNvSpPr txBox="1"/>
          <p:nvPr>
            <p:ph type="title"/>
          </p:nvPr>
        </p:nvSpPr>
        <p:spPr>
          <a:xfrm>
            <a:off x="1620425" y="445025"/>
            <a:ext cx="71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Matrices de confusión normalizadas </a:t>
            </a:r>
            <a:endParaRPr sz="1700"/>
          </a:p>
        </p:txBody>
      </p:sp>
      <p:sp>
        <p:nvSpPr>
          <p:cNvPr id="948" name="Google Shape;948;p81"/>
          <p:cNvSpPr txBox="1"/>
          <p:nvPr/>
        </p:nvSpPr>
        <p:spPr>
          <a:xfrm>
            <a:off x="0" y="0"/>
            <a:ext cx="22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Versión 2: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sin números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9" name="Google Shape;94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625" y="2999700"/>
            <a:ext cx="2075688" cy="176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4150" y="2999700"/>
            <a:ext cx="2075688" cy="176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3238" y="1017725"/>
            <a:ext cx="2075688" cy="176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04400" y="1017737"/>
            <a:ext cx="2075688" cy="176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3900" y="1017724"/>
            <a:ext cx="2075688" cy="176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42075" y="1017726"/>
            <a:ext cx="2075688" cy="1764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8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63695" y="2999708"/>
            <a:ext cx="2075688" cy="1764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82"/>
          <p:cNvSpPr txBox="1"/>
          <p:nvPr>
            <p:ph type="title"/>
          </p:nvPr>
        </p:nvSpPr>
        <p:spPr>
          <a:xfrm>
            <a:off x="1620425" y="445025"/>
            <a:ext cx="71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Promedio de métricas </a:t>
            </a:r>
            <a:endParaRPr sz="1700"/>
          </a:p>
        </p:txBody>
      </p:sp>
      <p:pic>
        <p:nvPicPr>
          <p:cNvPr id="961" name="Google Shape;96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3100" y="1017725"/>
            <a:ext cx="346478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2" name="Google Shape;962;p82"/>
          <p:cNvSpPr txBox="1"/>
          <p:nvPr/>
        </p:nvSpPr>
        <p:spPr>
          <a:xfrm>
            <a:off x="1244925" y="1224925"/>
            <a:ext cx="22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Versión 1: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con números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3" name="Google Shape;963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775" y="1017725"/>
            <a:ext cx="3464782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4" name="Google Shape;964;p82"/>
          <p:cNvSpPr txBox="1"/>
          <p:nvPr/>
        </p:nvSpPr>
        <p:spPr>
          <a:xfrm>
            <a:off x="5478375" y="1224925"/>
            <a:ext cx="22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Versión 2: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sin números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5" name="Google Shape;965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6"/>
          <p:cNvSpPr txBox="1"/>
          <p:nvPr>
            <p:ph type="title"/>
          </p:nvPr>
        </p:nvSpPr>
        <p:spPr>
          <a:xfrm>
            <a:off x="2484900" y="399278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pic>
        <p:nvPicPr>
          <p:cNvPr id="540" name="Google Shape;54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449" y="2468275"/>
            <a:ext cx="716624" cy="666524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56"/>
          <p:cNvSpPr txBox="1"/>
          <p:nvPr/>
        </p:nvSpPr>
        <p:spPr>
          <a:xfrm>
            <a:off x="65100" y="3271900"/>
            <a:ext cx="230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PreferenciasBritanicos.xlsx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42" name="Google Shape;542;p56"/>
          <p:cNvGraphicFramePr/>
          <p:nvPr/>
        </p:nvGraphicFramePr>
        <p:xfrm>
          <a:off x="3005350" y="12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{CCA3120F-46FD-4F60-A0F8-E328EF2F86E5}</a:tableStyleId>
              </a:tblPr>
              <a:tblGrid>
                <a:gridCol w="816450"/>
                <a:gridCol w="816450"/>
                <a:gridCol w="816450"/>
                <a:gridCol w="816450"/>
                <a:gridCol w="816450"/>
                <a:gridCol w="816450"/>
              </a:tblGrid>
              <a:tr h="2336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scones</a:t>
                      </a:r>
                      <a:endParaRPr b="1" sz="1000"/>
                    </a:p>
                  </a:txBody>
                  <a:tcPr marT="0" marB="0" marR="0" marL="0" anchor="b">
                    <a:lnL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cerveza</a:t>
                      </a:r>
                      <a:endParaRPr b="1" sz="1000"/>
                    </a:p>
                  </a:txBody>
                  <a:tcPr marT="0" marB="0" marR="0" marL="0" anchor="b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whiskey</a:t>
                      </a:r>
                      <a:endParaRPr b="1" sz="1000"/>
                    </a:p>
                  </a:txBody>
                  <a:tcPr marT="0" marB="0" marR="0" marL="0" anchor="b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avena</a:t>
                      </a:r>
                      <a:endParaRPr b="1" sz="1000"/>
                    </a:p>
                  </a:txBody>
                  <a:tcPr marT="0" marB="0" marR="0" marL="0" anchor="b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fútbol</a:t>
                      </a:r>
                      <a:endParaRPr b="1" sz="1000"/>
                    </a:p>
                  </a:txBody>
                  <a:tcPr marT="0" marB="0" marR="0" marL="0" anchor="b">
                    <a:lnL cap="flat" cmpd="sng" w="9525">
                      <a:solidFill>
                        <a:srgbClr val="C2C2C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7495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nacionalidad</a:t>
                      </a:r>
                      <a:endParaRPr b="1" sz="1000"/>
                    </a:p>
                  </a:txBody>
                  <a:tcPr marT="0" marB="0" marR="0" marL="0" anchor="b">
                    <a:lnL cap="flat" cmpd="sng" w="19050">
                      <a:solidFill>
                        <a:srgbClr val="37495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37495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7495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37495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6B6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37495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46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 anchor="b">
                    <a:lnL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</a:tbl>
          </a:graphicData>
        </a:graphic>
      </p:graphicFrame>
      <p:sp>
        <p:nvSpPr>
          <p:cNvPr id="543" name="Google Shape;543;p56"/>
          <p:cNvSpPr/>
          <p:nvPr/>
        </p:nvSpPr>
        <p:spPr>
          <a:xfrm>
            <a:off x="2157850" y="1397200"/>
            <a:ext cx="773100" cy="930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6"/>
          <p:cNvSpPr txBox="1"/>
          <p:nvPr/>
        </p:nvSpPr>
        <p:spPr>
          <a:xfrm>
            <a:off x="260350" y="1243600"/>
            <a:ext cx="18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6B65"/>
                </a:solidFill>
                <a:latin typeface="Montserrat"/>
                <a:ea typeface="Montserrat"/>
                <a:cs typeface="Montserrat"/>
                <a:sym typeface="Montserrat"/>
              </a:rPr>
              <a:t>Atributos</a:t>
            </a:r>
            <a:endParaRPr>
              <a:solidFill>
                <a:srgbClr val="FF6B6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5" name="Google Shape;545;p56"/>
          <p:cNvSpPr/>
          <p:nvPr/>
        </p:nvSpPr>
        <p:spPr>
          <a:xfrm rot="5400000">
            <a:off x="8069200" y="1236850"/>
            <a:ext cx="316200" cy="497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3749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56"/>
          <p:cNvSpPr txBox="1"/>
          <p:nvPr/>
        </p:nvSpPr>
        <p:spPr>
          <a:xfrm>
            <a:off x="7978450" y="1643800"/>
            <a:ext cx="8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957"/>
                </a:solidFill>
                <a:latin typeface="Montserrat"/>
                <a:ea typeface="Montserrat"/>
                <a:cs typeface="Montserrat"/>
                <a:sym typeface="Montserrat"/>
              </a:rPr>
              <a:t>Clases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547" name="Google Shape;547;p56"/>
          <p:cNvSpPr txBox="1"/>
          <p:nvPr/>
        </p:nvSpPr>
        <p:spPr>
          <a:xfrm>
            <a:off x="7978450" y="2215750"/>
            <a:ext cx="976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Inglés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Escocés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8" name="Google Shape;548;p56"/>
          <p:cNvSpPr/>
          <p:nvPr/>
        </p:nvSpPr>
        <p:spPr>
          <a:xfrm>
            <a:off x="8390600" y="1973900"/>
            <a:ext cx="85500" cy="316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37495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Google Shape;97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00" y="0"/>
            <a:ext cx="471303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83"/>
          <p:cNvSpPr txBox="1"/>
          <p:nvPr/>
        </p:nvSpPr>
        <p:spPr>
          <a:xfrm>
            <a:off x="5383500" y="1533550"/>
            <a:ext cx="3585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Matriz de confusión multiclase normalizada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Versión 1: con números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84"/>
          <p:cNvSpPr txBox="1"/>
          <p:nvPr/>
        </p:nvSpPr>
        <p:spPr>
          <a:xfrm>
            <a:off x="5383500" y="1533550"/>
            <a:ext cx="35853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Matriz de confusión multiclase normalizada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Versión 2: sin números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8" name="Google Shape;978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325" y="0"/>
            <a:ext cx="471305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85"/>
          <p:cNvSpPr txBox="1"/>
          <p:nvPr>
            <p:ph type="title"/>
          </p:nvPr>
        </p:nvSpPr>
        <p:spPr>
          <a:xfrm>
            <a:off x="1638125" y="418475"/>
            <a:ext cx="71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Promedio de curvas ROC </a:t>
            </a:r>
            <a:endParaRPr sz="1700"/>
          </a:p>
        </p:txBody>
      </p:sp>
      <p:sp>
        <p:nvSpPr>
          <p:cNvPr id="985" name="Google Shape;985;p85"/>
          <p:cNvSpPr txBox="1"/>
          <p:nvPr/>
        </p:nvSpPr>
        <p:spPr>
          <a:xfrm>
            <a:off x="1176238" y="1010675"/>
            <a:ext cx="22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Versión 1: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con números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6" name="Google Shape;986;p85"/>
          <p:cNvSpPr txBox="1"/>
          <p:nvPr/>
        </p:nvSpPr>
        <p:spPr>
          <a:xfrm>
            <a:off x="6036100" y="1010675"/>
            <a:ext cx="22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Versión 2: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sin números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87" name="Google Shape;987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7975"/>
            <a:ext cx="4345975" cy="3302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8" name="Google Shape;988;p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925" y="1549938"/>
            <a:ext cx="4340826" cy="3298177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6"/>
          <p:cNvSpPr txBox="1"/>
          <p:nvPr>
            <p:ph type="title"/>
          </p:nvPr>
        </p:nvSpPr>
        <p:spPr>
          <a:xfrm>
            <a:off x="1638125" y="418475"/>
            <a:ext cx="71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Zoom p</a:t>
            </a:r>
            <a:r>
              <a:rPr lang="en"/>
              <a:t>romedio de curvas ROC </a:t>
            </a:r>
            <a:endParaRPr sz="1700"/>
          </a:p>
        </p:txBody>
      </p:sp>
      <p:sp>
        <p:nvSpPr>
          <p:cNvPr id="995" name="Google Shape;995;p86"/>
          <p:cNvSpPr txBox="1"/>
          <p:nvPr/>
        </p:nvSpPr>
        <p:spPr>
          <a:xfrm>
            <a:off x="1176238" y="1010675"/>
            <a:ext cx="22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Versión 1: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con números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6" name="Google Shape;996;p86"/>
          <p:cNvSpPr txBox="1"/>
          <p:nvPr/>
        </p:nvSpPr>
        <p:spPr>
          <a:xfrm>
            <a:off x="6036100" y="1010675"/>
            <a:ext cx="22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Versión 2: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 sin números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7" name="Google Shape;99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2100" y="1415075"/>
            <a:ext cx="4351752" cy="32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50" y="1415075"/>
            <a:ext cx="4351752" cy="32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9" name="Google Shape;999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87"/>
          <p:cNvSpPr txBox="1"/>
          <p:nvPr>
            <p:ph type="title"/>
          </p:nvPr>
        </p:nvSpPr>
        <p:spPr>
          <a:xfrm>
            <a:off x="1005600" y="377250"/>
            <a:ext cx="7132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romedio de AUC </a:t>
            </a:r>
            <a:endParaRPr sz="1700"/>
          </a:p>
        </p:txBody>
      </p:sp>
      <p:sp>
        <p:nvSpPr>
          <p:cNvPr id="1005" name="Google Shape;1005;p87"/>
          <p:cNvSpPr txBox="1"/>
          <p:nvPr/>
        </p:nvSpPr>
        <p:spPr>
          <a:xfrm>
            <a:off x="1066300" y="1010675"/>
            <a:ext cx="22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Versión 1: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con números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6" name="Google Shape;1006;p87"/>
          <p:cNvSpPr txBox="1"/>
          <p:nvPr/>
        </p:nvSpPr>
        <p:spPr>
          <a:xfrm>
            <a:off x="6036100" y="1010675"/>
            <a:ext cx="2298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Versión 2: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 sin números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07" name="Google Shape;1007;p87"/>
          <p:cNvGraphicFramePr/>
          <p:nvPr/>
        </p:nvGraphicFramePr>
        <p:xfrm>
          <a:off x="261150" y="14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{CCA3120F-46FD-4F60-A0F8-E328EF2F86E5}</a:tableStyleId>
              </a:tblPr>
              <a:tblGrid>
                <a:gridCol w="1833550"/>
                <a:gridCol w="2075075"/>
              </a:tblGrid>
              <a:tr h="40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Categoría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AUC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40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Ciencia y tecnología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0.9810225891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40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Salud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0.9789735222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40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Deportes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0.9770756657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40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Entretenimiento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0.956141623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40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Economía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0.9521897236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404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Nacional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0.9357151731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404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Internacional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0.9218718339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</a:tbl>
          </a:graphicData>
        </a:graphic>
      </p:graphicFrame>
      <p:sp>
        <p:nvSpPr>
          <p:cNvPr id="1008" name="Google Shape;1008;p87"/>
          <p:cNvSpPr txBox="1"/>
          <p:nvPr/>
        </p:nvSpPr>
        <p:spPr>
          <a:xfrm>
            <a:off x="4248350" y="4414575"/>
            <a:ext cx="9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Menor</a:t>
            </a:r>
            <a:endParaRPr b="1" i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9" name="Google Shape;1009;p87"/>
          <p:cNvSpPr txBox="1"/>
          <p:nvPr/>
        </p:nvSpPr>
        <p:spPr>
          <a:xfrm>
            <a:off x="4248350" y="1185075"/>
            <a:ext cx="92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Mayor</a:t>
            </a:r>
            <a:endParaRPr b="1" i="1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010" name="Google Shape;1010;p87"/>
          <p:cNvGraphicFramePr/>
          <p:nvPr/>
        </p:nvGraphicFramePr>
        <p:xfrm>
          <a:off x="5254525" y="14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{CCA3120F-46FD-4F60-A0F8-E328EF2F86E5}</a:tableStyleId>
              </a:tblPr>
              <a:tblGrid>
                <a:gridCol w="1815525"/>
                <a:gridCol w="1993325"/>
              </a:tblGrid>
              <a:tr h="36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Categoría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AUC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65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Ciencia y tecnología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0.9799426456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36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Salud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0.9790559753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36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Deportes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0.9774183092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6780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Entretenimiento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0.9548038938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36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Economía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0.9530885994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36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Nacional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0.9366094697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365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Internacional</a:t>
                      </a:r>
                      <a:endParaRPr b="1"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0.925354332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</a:tbl>
          </a:graphicData>
        </a:graphic>
      </p:graphicFrame>
      <p:sp>
        <p:nvSpPr>
          <p:cNvPr id="1011" name="Google Shape;1011;p87"/>
          <p:cNvSpPr/>
          <p:nvPr/>
        </p:nvSpPr>
        <p:spPr>
          <a:xfrm>
            <a:off x="4571600" y="1585275"/>
            <a:ext cx="281100" cy="28293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8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del modelo</a:t>
            </a:r>
            <a:endParaRPr sz="3000"/>
          </a:p>
        </p:txBody>
      </p:sp>
      <p:sp>
        <p:nvSpPr>
          <p:cNvPr id="1018" name="Google Shape;1018;p88"/>
          <p:cNvSpPr txBox="1"/>
          <p:nvPr/>
        </p:nvSpPr>
        <p:spPr>
          <a:xfrm>
            <a:off x="754825" y="2037925"/>
            <a:ext cx="809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88"/>
          <p:cNvSpPr txBox="1"/>
          <p:nvPr/>
        </p:nvSpPr>
        <p:spPr>
          <a:xfrm>
            <a:off x="3045900" y="1017725"/>
            <a:ext cx="282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Resumen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0" name="Google Shape;1020;p88"/>
          <p:cNvSpPr txBox="1"/>
          <p:nvPr/>
        </p:nvSpPr>
        <p:spPr>
          <a:xfrm>
            <a:off x="674800" y="2296475"/>
            <a:ext cx="831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La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diferencia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entre los clasificadores con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los números o sin ellos 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no es significativa.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1" name="Google Shape;1021;p88"/>
          <p:cNvSpPr txBox="1"/>
          <p:nvPr/>
        </p:nvSpPr>
        <p:spPr>
          <a:xfrm>
            <a:off x="2455650" y="3171675"/>
            <a:ext cx="400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  <a:latin typeface="Montserrat"/>
                <a:ea typeface="Montserrat"/>
                <a:cs typeface="Montserrat"/>
                <a:sym typeface="Montserrat"/>
              </a:rPr>
              <a:t>Los números no afectan a la clasificación</a:t>
            </a:r>
            <a:endParaRPr>
              <a:highlight>
                <a:srgbClr val="FCE5CD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2" name="Google Shape;1022;p88"/>
          <p:cNvSpPr/>
          <p:nvPr/>
        </p:nvSpPr>
        <p:spPr>
          <a:xfrm>
            <a:off x="4282500" y="2755088"/>
            <a:ext cx="356100" cy="299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9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Evaluación del modelo</a:t>
            </a:r>
            <a:endParaRPr sz="3000"/>
          </a:p>
        </p:txBody>
      </p:sp>
      <p:sp>
        <p:nvSpPr>
          <p:cNvPr id="1029" name="Google Shape;1029;p89"/>
          <p:cNvSpPr txBox="1"/>
          <p:nvPr/>
        </p:nvSpPr>
        <p:spPr>
          <a:xfrm>
            <a:off x="3045900" y="1017725"/>
            <a:ext cx="282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Resumen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0" name="Google Shape;1030;p89"/>
          <p:cNvSpPr txBox="1"/>
          <p:nvPr/>
        </p:nvSpPr>
        <p:spPr>
          <a:xfrm>
            <a:off x="514200" y="1601550"/>
            <a:ext cx="846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  Las categorías ordenadas de mejor a peor clasificadas son: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1" name="Google Shape;1031;p89"/>
          <p:cNvSpPr txBox="1"/>
          <p:nvPr/>
        </p:nvSpPr>
        <p:spPr>
          <a:xfrm>
            <a:off x="1049350" y="2170075"/>
            <a:ext cx="738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2" name="Google Shape;1032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3" name="Google Shape;1033;p89"/>
          <p:cNvSpPr txBox="1"/>
          <p:nvPr/>
        </p:nvSpPr>
        <p:spPr>
          <a:xfrm>
            <a:off x="1087450" y="2327000"/>
            <a:ext cx="7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4" name="Google Shape;1034;p89"/>
          <p:cNvSpPr txBox="1"/>
          <p:nvPr/>
        </p:nvSpPr>
        <p:spPr>
          <a:xfrm>
            <a:off x="486300" y="2099700"/>
            <a:ext cx="817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AUC, MC (sin num) 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→ (C y T, salud, deportes, entretenimiento, economía, nacional, internacional)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5" name="Google Shape;1035;p89"/>
          <p:cNvSpPr txBox="1"/>
          <p:nvPr/>
        </p:nvSpPr>
        <p:spPr>
          <a:xfrm>
            <a:off x="514200" y="2577275"/>
            <a:ext cx="795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MC (num)</a:t>
            </a: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→ ( salud,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 y T, 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deportes, entretenimiento, economía, nacional, internacional)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6" name="Google Shape;1036;p89"/>
          <p:cNvSpPr txBox="1"/>
          <p:nvPr/>
        </p:nvSpPr>
        <p:spPr>
          <a:xfrm>
            <a:off x="486300" y="3099125"/>
            <a:ext cx="738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Precisión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→ ( deportes, entretenimiento, internacional, nacional, economía, C y T, salud)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7" name="Google Shape;1037;p89"/>
          <p:cNvSpPr txBox="1"/>
          <p:nvPr/>
        </p:nvSpPr>
        <p:spPr>
          <a:xfrm>
            <a:off x="514200" y="3602688"/>
            <a:ext cx="7382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→ ( deportes, C y T, entretenimiento, economía, salud, nacional, internacional)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8" name="Google Shape;1038;p89"/>
          <p:cNvSpPr txBox="1"/>
          <p:nvPr/>
        </p:nvSpPr>
        <p:spPr>
          <a:xfrm>
            <a:off x="514200" y="4106275"/>
            <a:ext cx="684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TFP</a:t>
            </a: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→ ( deportes, entretenimiento, economía, C y T, internacional, nacional, salud)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90"/>
          <p:cNvSpPr txBox="1"/>
          <p:nvPr>
            <p:ph idx="2" type="title"/>
          </p:nvPr>
        </p:nvSpPr>
        <p:spPr>
          <a:xfrm>
            <a:off x="2151900" y="2082600"/>
            <a:ext cx="48402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Ejercicio 03</a:t>
            </a:r>
            <a:endParaRPr/>
          </a:p>
        </p:txBody>
      </p:sp>
      <p:sp>
        <p:nvSpPr>
          <p:cNvPr id="1044" name="Google Shape;1044;p90"/>
          <p:cNvSpPr txBox="1"/>
          <p:nvPr>
            <p:ph idx="1" type="subTitle"/>
          </p:nvPr>
        </p:nvSpPr>
        <p:spPr>
          <a:xfrm>
            <a:off x="2373750" y="3060900"/>
            <a:ext cx="43965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Probabilidad de admisión a la universidad</a:t>
            </a:r>
            <a:endParaRPr sz="1800"/>
          </a:p>
        </p:txBody>
      </p:sp>
      <p:sp>
        <p:nvSpPr>
          <p:cNvPr id="1045" name="Google Shape;1045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91"/>
          <p:cNvSpPr txBox="1"/>
          <p:nvPr>
            <p:ph type="title"/>
          </p:nvPr>
        </p:nvSpPr>
        <p:spPr>
          <a:xfrm>
            <a:off x="2484900" y="399278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Contexto</a:t>
            </a:r>
            <a:endParaRPr/>
          </a:p>
        </p:txBody>
      </p:sp>
      <p:pic>
        <p:nvPicPr>
          <p:cNvPr id="1051" name="Google Shape;105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237" y="2261800"/>
            <a:ext cx="716624" cy="666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91"/>
          <p:cNvSpPr txBox="1"/>
          <p:nvPr/>
        </p:nvSpPr>
        <p:spPr>
          <a:xfrm>
            <a:off x="188800" y="2928313"/>
            <a:ext cx="230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binary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.xlsx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3" name="Google Shape;1053;p91"/>
          <p:cNvSpPr txBox="1"/>
          <p:nvPr/>
        </p:nvSpPr>
        <p:spPr>
          <a:xfrm>
            <a:off x="2915850" y="1694625"/>
            <a:ext cx="3312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400 registros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4 variables: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Admit: {0, 1}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GRE: numérica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GPA: numérica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AutoNum type="arabicPeriod"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Rank: categórica, 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{1, 2, 3, 4}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4" name="Google Shape;1054;p91"/>
          <p:cNvPicPr preferRelativeResize="0"/>
          <p:nvPr/>
        </p:nvPicPr>
        <p:blipFill rotWithShape="1">
          <a:blip r:embed="rId4">
            <a:alphaModFix/>
          </a:blip>
          <a:srcRect b="7346" l="4119" r="4137" t="13149"/>
          <a:stretch/>
        </p:blipFill>
        <p:spPr>
          <a:xfrm>
            <a:off x="6145400" y="1858725"/>
            <a:ext cx="2806500" cy="1703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55" name="Google Shape;1055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2"/>
          <p:cNvSpPr txBox="1"/>
          <p:nvPr>
            <p:ph type="title"/>
          </p:nvPr>
        </p:nvSpPr>
        <p:spPr>
          <a:xfrm>
            <a:off x="1667200" y="385475"/>
            <a:ext cx="59121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Discretización de las variables</a:t>
            </a:r>
            <a:endParaRPr/>
          </a:p>
        </p:txBody>
      </p:sp>
      <p:sp>
        <p:nvSpPr>
          <p:cNvPr id="1061" name="Google Shape;1061;p92"/>
          <p:cNvSpPr txBox="1"/>
          <p:nvPr/>
        </p:nvSpPr>
        <p:spPr>
          <a:xfrm>
            <a:off x="1148850" y="1411025"/>
            <a:ext cx="110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GRE: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2" name="Google Shape;1062;p92"/>
          <p:cNvSpPr txBox="1"/>
          <p:nvPr/>
        </p:nvSpPr>
        <p:spPr>
          <a:xfrm>
            <a:off x="3337713" y="2316113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GRE &lt; 500 </a:t>
            </a:r>
            <a:endParaRPr/>
          </a:p>
        </p:txBody>
      </p:sp>
      <p:sp>
        <p:nvSpPr>
          <p:cNvPr id="1063" name="Google Shape;1063;p92"/>
          <p:cNvSpPr txBox="1"/>
          <p:nvPr/>
        </p:nvSpPr>
        <p:spPr>
          <a:xfrm>
            <a:off x="3269613" y="1762738"/>
            <a:ext cx="14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GRE &gt;= 500</a:t>
            </a:r>
            <a:endParaRPr/>
          </a:p>
        </p:txBody>
      </p:sp>
      <p:sp>
        <p:nvSpPr>
          <p:cNvPr id="1064" name="Google Shape;1064;p92"/>
          <p:cNvSpPr txBox="1"/>
          <p:nvPr/>
        </p:nvSpPr>
        <p:spPr>
          <a:xfrm>
            <a:off x="5188588" y="1778188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5" name="Google Shape;1065;p92"/>
          <p:cNvCxnSpPr>
            <a:stCxn id="1063" idx="3"/>
            <a:endCxn id="1064" idx="1"/>
          </p:cNvCxnSpPr>
          <p:nvPr/>
        </p:nvCxnSpPr>
        <p:spPr>
          <a:xfrm>
            <a:off x="4724013" y="197828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6" name="Google Shape;1066;p92"/>
          <p:cNvSpPr txBox="1"/>
          <p:nvPr/>
        </p:nvSpPr>
        <p:spPr>
          <a:xfrm>
            <a:off x="5188588" y="2331563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7" name="Google Shape;1067;p92"/>
          <p:cNvCxnSpPr>
            <a:stCxn id="1062" idx="3"/>
            <a:endCxn id="1066" idx="1"/>
          </p:cNvCxnSpPr>
          <p:nvPr/>
        </p:nvCxnSpPr>
        <p:spPr>
          <a:xfrm>
            <a:off x="4655913" y="2531663"/>
            <a:ext cx="532800" cy="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" name="Google Shape;1068;p92"/>
          <p:cNvSpPr txBox="1"/>
          <p:nvPr/>
        </p:nvSpPr>
        <p:spPr>
          <a:xfrm>
            <a:off x="1148850" y="3072275"/>
            <a:ext cx="110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GPA: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9" name="Google Shape;1069;p92"/>
          <p:cNvSpPr txBox="1"/>
          <p:nvPr/>
        </p:nvSpPr>
        <p:spPr>
          <a:xfrm>
            <a:off x="3337725" y="3952775"/>
            <a:ext cx="1318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GPA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&lt; 3</a:t>
            </a:r>
            <a:endParaRPr/>
          </a:p>
        </p:txBody>
      </p:sp>
      <p:sp>
        <p:nvSpPr>
          <p:cNvPr id="1070" name="Google Shape;1070;p92"/>
          <p:cNvSpPr txBox="1"/>
          <p:nvPr/>
        </p:nvSpPr>
        <p:spPr>
          <a:xfrm>
            <a:off x="3269613" y="3399400"/>
            <a:ext cx="1454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GPA </a:t>
            </a: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&gt;= 3</a:t>
            </a:r>
            <a:endParaRPr/>
          </a:p>
        </p:txBody>
      </p:sp>
      <p:sp>
        <p:nvSpPr>
          <p:cNvPr id="1071" name="Google Shape;1071;p92"/>
          <p:cNvSpPr txBox="1"/>
          <p:nvPr/>
        </p:nvSpPr>
        <p:spPr>
          <a:xfrm>
            <a:off x="5188588" y="3414850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2" name="Google Shape;1072;p92"/>
          <p:cNvCxnSpPr>
            <a:stCxn id="1070" idx="3"/>
            <a:endCxn id="1071" idx="1"/>
          </p:cNvCxnSpPr>
          <p:nvPr/>
        </p:nvCxnSpPr>
        <p:spPr>
          <a:xfrm>
            <a:off x="4724013" y="3614950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3" name="Google Shape;1073;p92"/>
          <p:cNvSpPr txBox="1"/>
          <p:nvPr/>
        </p:nvSpPr>
        <p:spPr>
          <a:xfrm>
            <a:off x="5188588" y="3968225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0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74" name="Google Shape;1074;p92"/>
          <p:cNvCxnSpPr>
            <a:stCxn id="1069" idx="3"/>
            <a:endCxn id="1073" idx="1"/>
          </p:cNvCxnSpPr>
          <p:nvPr/>
        </p:nvCxnSpPr>
        <p:spPr>
          <a:xfrm>
            <a:off x="4655925" y="4168325"/>
            <a:ext cx="532800" cy="0"/>
          </a:xfrm>
          <a:prstGeom prst="straightConnector1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5" name="Google Shape;1075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57"/>
          <p:cNvSpPr txBox="1"/>
          <p:nvPr>
            <p:ph type="title"/>
          </p:nvPr>
        </p:nvSpPr>
        <p:spPr>
          <a:xfrm>
            <a:off x="2410500" y="364928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Teoría</a:t>
            </a:r>
            <a:endParaRPr/>
          </a:p>
        </p:txBody>
      </p:sp>
      <p:sp>
        <p:nvSpPr>
          <p:cNvPr id="555" name="Google Shape;555;p57"/>
          <p:cNvSpPr txBox="1"/>
          <p:nvPr/>
        </p:nvSpPr>
        <p:spPr>
          <a:xfrm>
            <a:off x="114701" y="1597638"/>
            <a:ext cx="300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Teorema de Bayes</a:t>
            </a:r>
            <a:endParaRPr b="1"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6" name="Google Shape;556;p57"/>
          <p:cNvSpPr/>
          <p:nvPr/>
        </p:nvSpPr>
        <p:spPr>
          <a:xfrm>
            <a:off x="3282421" y="1904838"/>
            <a:ext cx="9207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57"/>
          <p:cNvSpPr txBox="1"/>
          <p:nvPr/>
        </p:nvSpPr>
        <p:spPr>
          <a:xfrm>
            <a:off x="4368138" y="1774638"/>
            <a:ext cx="113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P(A|B) =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8" name="Google Shape;558;p57"/>
          <p:cNvSpPr txBox="1"/>
          <p:nvPr/>
        </p:nvSpPr>
        <p:spPr>
          <a:xfrm>
            <a:off x="5373575" y="1582188"/>
            <a:ext cx="158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P(B|A)P(A)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9" name="Google Shape;559;p57"/>
          <p:cNvCxnSpPr/>
          <p:nvPr/>
        </p:nvCxnSpPr>
        <p:spPr>
          <a:xfrm flipH="1" rot="10800000">
            <a:off x="5454575" y="1977738"/>
            <a:ext cx="14232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57"/>
          <p:cNvSpPr txBox="1"/>
          <p:nvPr/>
        </p:nvSpPr>
        <p:spPr>
          <a:xfrm>
            <a:off x="5828225" y="1967088"/>
            <a:ext cx="67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P(B)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57"/>
          <p:cNvSpPr txBox="1"/>
          <p:nvPr/>
        </p:nvSpPr>
        <p:spPr>
          <a:xfrm>
            <a:off x="172750" y="2962863"/>
            <a:ext cx="272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Queremos encontrar P(B | A)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2" name="Google Shape;562;p57"/>
          <p:cNvSpPr txBox="1"/>
          <p:nvPr/>
        </p:nvSpPr>
        <p:spPr>
          <a:xfrm>
            <a:off x="2866350" y="4173600"/>
            <a:ext cx="35601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Y 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además… c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orrección de Laplace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3" name="Google Shape;563;p57"/>
          <p:cNvSpPr txBox="1"/>
          <p:nvPr/>
        </p:nvSpPr>
        <p:spPr>
          <a:xfrm>
            <a:off x="7290925" y="1374438"/>
            <a:ext cx="135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A: gustos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57"/>
          <p:cNvSpPr txBox="1"/>
          <p:nvPr/>
        </p:nvSpPr>
        <p:spPr>
          <a:xfrm>
            <a:off x="7088725" y="2090838"/>
            <a:ext cx="175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: nacionalidad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65" name="Google Shape;565;p57"/>
          <p:cNvCxnSpPr>
            <a:stCxn id="558" idx="3"/>
            <a:endCxn id="563" idx="1"/>
          </p:cNvCxnSpPr>
          <p:nvPr/>
        </p:nvCxnSpPr>
        <p:spPr>
          <a:xfrm flipH="1" rot="10800000">
            <a:off x="6958775" y="1574688"/>
            <a:ext cx="332100" cy="230700"/>
          </a:xfrm>
          <a:prstGeom prst="straightConnector1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6" name="Google Shape;566;p57"/>
          <p:cNvCxnSpPr>
            <a:stCxn id="558" idx="3"/>
            <a:endCxn id="564" idx="1"/>
          </p:cNvCxnSpPr>
          <p:nvPr/>
        </p:nvCxnSpPr>
        <p:spPr>
          <a:xfrm>
            <a:off x="6958775" y="1805388"/>
            <a:ext cx="129900" cy="485700"/>
          </a:xfrm>
          <a:prstGeom prst="straightConnector1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7" name="Google Shape;567;p57"/>
          <p:cNvSpPr/>
          <p:nvPr/>
        </p:nvSpPr>
        <p:spPr>
          <a:xfrm>
            <a:off x="3200821" y="3239313"/>
            <a:ext cx="920700" cy="18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B65"/>
          </a:solidFill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7"/>
          <p:cNvSpPr txBox="1"/>
          <p:nvPr/>
        </p:nvSpPr>
        <p:spPr>
          <a:xfrm>
            <a:off x="4358588" y="3109113"/>
            <a:ext cx="1131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P(B|A) =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9" name="Google Shape;569;p57"/>
          <p:cNvSpPr txBox="1"/>
          <p:nvPr/>
        </p:nvSpPr>
        <p:spPr>
          <a:xfrm>
            <a:off x="5364025" y="2916663"/>
            <a:ext cx="1585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P(A|B)P(B)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0" name="Google Shape;570;p57"/>
          <p:cNvCxnSpPr/>
          <p:nvPr/>
        </p:nvCxnSpPr>
        <p:spPr>
          <a:xfrm flipH="1" rot="10800000">
            <a:off x="5445025" y="3312213"/>
            <a:ext cx="1423200" cy="9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57"/>
          <p:cNvSpPr txBox="1"/>
          <p:nvPr/>
        </p:nvSpPr>
        <p:spPr>
          <a:xfrm>
            <a:off x="5818675" y="3301563"/>
            <a:ext cx="675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P(A)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2" name="Google Shape;572;p57"/>
          <p:cNvSpPr txBox="1"/>
          <p:nvPr/>
        </p:nvSpPr>
        <p:spPr>
          <a:xfrm>
            <a:off x="7740938" y="2916663"/>
            <a:ext cx="123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Lo podemos calcular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73" name="Google Shape;573;p57"/>
          <p:cNvCxnSpPr>
            <a:endCxn id="572" idx="1"/>
          </p:cNvCxnSpPr>
          <p:nvPr/>
        </p:nvCxnSpPr>
        <p:spPr>
          <a:xfrm>
            <a:off x="6972938" y="3316263"/>
            <a:ext cx="768000" cy="600"/>
          </a:xfrm>
          <a:prstGeom prst="straightConnector1">
            <a:avLst/>
          </a:prstGeom>
          <a:noFill/>
          <a:ln cap="flat" cmpd="sng" w="19050">
            <a:solidFill>
              <a:srgbClr val="00C3B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4" name="Google Shape;574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9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Cálculo de probabilidades</a:t>
            </a:r>
            <a:endParaRPr/>
          </a:p>
        </p:txBody>
      </p:sp>
      <p:sp>
        <p:nvSpPr>
          <p:cNvPr id="1081" name="Google Shape;1081;p93"/>
          <p:cNvSpPr txBox="1"/>
          <p:nvPr/>
        </p:nvSpPr>
        <p:spPr>
          <a:xfrm>
            <a:off x="864575" y="1359700"/>
            <a:ext cx="114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2" name="Google Shape;1082;p93"/>
          <p:cNvSpPr txBox="1"/>
          <p:nvPr/>
        </p:nvSpPr>
        <p:spPr>
          <a:xfrm>
            <a:off x="1521300" y="1968200"/>
            <a:ext cx="6101400" cy="446400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P(rank) = </a:t>
            </a: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Frecuencia relativa + corrección de Laplace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83" name="Google Shape;1083;p93"/>
          <p:cNvPicPr preferRelativeResize="0"/>
          <p:nvPr/>
        </p:nvPicPr>
        <p:blipFill rotWithShape="1">
          <a:blip r:embed="rId3">
            <a:alphaModFix/>
          </a:blip>
          <a:srcRect b="0" l="0" r="2922" t="5051"/>
          <a:stretch/>
        </p:blipFill>
        <p:spPr>
          <a:xfrm>
            <a:off x="3399900" y="2676200"/>
            <a:ext cx="2275675" cy="206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4" name="Google Shape;1084;p93"/>
          <p:cNvSpPr txBox="1"/>
          <p:nvPr/>
        </p:nvSpPr>
        <p:spPr>
          <a:xfrm>
            <a:off x="864575" y="1269763"/>
            <a:ext cx="271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Probabilidad de rango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5" name="Google Shape;1085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9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Cálculo de probabilidades</a:t>
            </a:r>
            <a:endParaRPr/>
          </a:p>
        </p:txBody>
      </p:sp>
      <p:sp>
        <p:nvSpPr>
          <p:cNvPr id="1091" name="Google Shape;1091;p94"/>
          <p:cNvSpPr txBox="1"/>
          <p:nvPr/>
        </p:nvSpPr>
        <p:spPr>
          <a:xfrm>
            <a:off x="713225" y="3015075"/>
            <a:ext cx="17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2" name="Google Shape;1092;p94"/>
          <p:cNvSpPr txBox="1"/>
          <p:nvPr/>
        </p:nvSpPr>
        <p:spPr>
          <a:xfrm>
            <a:off x="1588350" y="1962038"/>
            <a:ext cx="5967300" cy="522300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P(GRE | rank) = P(GRE ∩ rank) + 1  / total del rank + 2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93" name="Google Shape;1093;p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150" y="2730200"/>
            <a:ext cx="2759650" cy="198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4" name="Google Shape;1094;p94"/>
          <p:cNvSpPr txBox="1"/>
          <p:nvPr/>
        </p:nvSpPr>
        <p:spPr>
          <a:xfrm>
            <a:off x="864575" y="1269763"/>
            <a:ext cx="271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Probabilidad de GRE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5" name="Google Shape;1095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9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Cálculo de probabilidades</a:t>
            </a:r>
            <a:endParaRPr/>
          </a:p>
        </p:txBody>
      </p:sp>
      <p:sp>
        <p:nvSpPr>
          <p:cNvPr id="1101" name="Google Shape;1101;p95"/>
          <p:cNvSpPr txBox="1"/>
          <p:nvPr/>
        </p:nvSpPr>
        <p:spPr>
          <a:xfrm>
            <a:off x="713225" y="3724550"/>
            <a:ext cx="17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2" name="Google Shape;1102;p95"/>
          <p:cNvSpPr txBox="1"/>
          <p:nvPr/>
        </p:nvSpPr>
        <p:spPr>
          <a:xfrm>
            <a:off x="1700700" y="1963025"/>
            <a:ext cx="5742600" cy="522300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P(GPA | rank) = </a:t>
            </a: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P(GPA ∩ rank) + 1  / total del rank + 2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3" name="Google Shape;1103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4262" y="2732175"/>
            <a:ext cx="2715475" cy="20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4" name="Google Shape;1104;p95"/>
          <p:cNvSpPr txBox="1"/>
          <p:nvPr/>
        </p:nvSpPr>
        <p:spPr>
          <a:xfrm>
            <a:off x="864575" y="1269763"/>
            <a:ext cx="2719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Probabilidad de GPA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5" name="Google Shape;1105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9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Cálculo de probabilidades</a:t>
            </a:r>
            <a:endParaRPr sz="3000"/>
          </a:p>
        </p:txBody>
      </p:sp>
      <p:sp>
        <p:nvSpPr>
          <p:cNvPr id="1111" name="Google Shape;1111;p96"/>
          <p:cNvSpPr txBox="1"/>
          <p:nvPr/>
        </p:nvSpPr>
        <p:spPr>
          <a:xfrm>
            <a:off x="1340800" y="2113388"/>
            <a:ext cx="4633200" cy="1509900"/>
          </a:xfrm>
          <a:prstGeom prst="rect">
            <a:avLst/>
          </a:prstGeom>
          <a:noFill/>
          <a:ln cap="flat" cmpd="sng" w="9525">
            <a:solidFill>
              <a:srgbClr val="FF6B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P(admit| rank, GRE, GPA) =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P(admit ∩ rank ∩ GRE ∩ GPA) + 1  / 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total del admit + 2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2" name="Google Shape;1112;p96"/>
          <p:cNvSpPr txBox="1"/>
          <p:nvPr/>
        </p:nvSpPr>
        <p:spPr>
          <a:xfrm>
            <a:off x="864575" y="1269775"/>
            <a:ext cx="3143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Probabilidad de admisión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3" name="Google Shape;111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9200" y="949875"/>
            <a:ext cx="2164275" cy="383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4" name="Google Shape;1114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7"/>
          <p:cNvSpPr/>
          <p:nvPr/>
        </p:nvSpPr>
        <p:spPr>
          <a:xfrm>
            <a:off x="63000" y="1954900"/>
            <a:ext cx="8887800" cy="111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9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</a:t>
            </a:r>
            <a:r>
              <a:rPr lang="en"/>
              <a:t>tem a</a:t>
            </a:r>
            <a:endParaRPr/>
          </a:p>
        </p:txBody>
      </p:sp>
      <p:sp>
        <p:nvSpPr>
          <p:cNvPr id="1121" name="Google Shape;1121;p97"/>
          <p:cNvSpPr txBox="1"/>
          <p:nvPr/>
        </p:nvSpPr>
        <p:spPr>
          <a:xfrm>
            <a:off x="350850" y="1139025"/>
            <a:ext cx="84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Montserrat"/>
                <a:ea typeface="Montserrat"/>
                <a:cs typeface="Montserrat"/>
                <a:sym typeface="Montserrat"/>
              </a:rPr>
              <a:t>“Probabilidad de que una persona que proviene de una escuela con rango 1 no haya sido admitida en la universidad”</a:t>
            </a:r>
            <a:endParaRPr i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2" name="Google Shape;1122;p97"/>
          <p:cNvSpPr txBox="1"/>
          <p:nvPr/>
        </p:nvSpPr>
        <p:spPr>
          <a:xfrm>
            <a:off x="110299" y="2316450"/>
            <a:ext cx="30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Montserrat"/>
                <a:ea typeface="Montserrat"/>
                <a:cs typeface="Montserrat"/>
                <a:sym typeface="Montserrat"/>
              </a:rPr>
              <a:t>P (admit = 0 | rank = 1) = </a:t>
            </a:r>
            <a:endParaRPr b="1"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3" name="Google Shape;1123;p97"/>
          <p:cNvSpPr txBox="1"/>
          <p:nvPr/>
        </p:nvSpPr>
        <p:spPr>
          <a:xfrm>
            <a:off x="3226138" y="2023688"/>
            <a:ext cx="405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 ( rank = 1, admit = 0, GRE, GPA )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4" name="Google Shape;1124;p97"/>
          <p:cNvCxnSpPr/>
          <p:nvPr/>
        </p:nvCxnSpPr>
        <p:spPr>
          <a:xfrm flipH="1" rot="10800000">
            <a:off x="3174838" y="2515800"/>
            <a:ext cx="41583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5" name="Google Shape;1125;p97"/>
          <p:cNvSpPr txBox="1"/>
          <p:nvPr/>
        </p:nvSpPr>
        <p:spPr>
          <a:xfrm>
            <a:off x="4528138" y="2563038"/>
            <a:ext cx="1451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P ( rank = 1 )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6" name="Google Shape;1126;p97"/>
          <p:cNvSpPr txBox="1"/>
          <p:nvPr/>
        </p:nvSpPr>
        <p:spPr>
          <a:xfrm>
            <a:off x="0" y="3740300"/>
            <a:ext cx="91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Ej. 1er término del numerador (suma):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P(rank = 1, admit = 0, GRE = 0, GPA = 0) * P(GPA = 0 | rank = 1) * P(GRE = 0 | rank = 1) * P(rank = 1)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7" name="Google Shape;1127;p97"/>
          <p:cNvSpPr txBox="1"/>
          <p:nvPr/>
        </p:nvSpPr>
        <p:spPr>
          <a:xfrm>
            <a:off x="3523475" y="3278525"/>
            <a:ext cx="17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Ya lo tenemos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28" name="Google Shape;1128;p97"/>
          <p:cNvCxnSpPr>
            <a:stCxn id="1125" idx="2"/>
            <a:endCxn id="1127" idx="0"/>
          </p:cNvCxnSpPr>
          <p:nvPr/>
        </p:nvCxnSpPr>
        <p:spPr>
          <a:xfrm flipH="1">
            <a:off x="4374988" y="3009438"/>
            <a:ext cx="8790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9" name="Google Shape;1129;p97"/>
          <p:cNvSpPr txBox="1"/>
          <p:nvPr/>
        </p:nvSpPr>
        <p:spPr>
          <a:xfrm>
            <a:off x="7504350" y="2279800"/>
            <a:ext cx="128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= 0,4357</a:t>
            </a:r>
            <a:endParaRPr sz="1800"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0" name="Google Shape;1130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98"/>
          <p:cNvSpPr/>
          <p:nvPr/>
        </p:nvSpPr>
        <p:spPr>
          <a:xfrm>
            <a:off x="217675" y="2165125"/>
            <a:ext cx="8887800" cy="1111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9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</a:t>
            </a:r>
            <a:r>
              <a:rPr lang="en"/>
              <a:t>tem b</a:t>
            </a:r>
            <a:endParaRPr/>
          </a:p>
        </p:txBody>
      </p:sp>
      <p:sp>
        <p:nvSpPr>
          <p:cNvPr id="1137" name="Google Shape;1137;p98"/>
          <p:cNvSpPr txBox="1"/>
          <p:nvPr/>
        </p:nvSpPr>
        <p:spPr>
          <a:xfrm>
            <a:off x="350850" y="1139025"/>
            <a:ext cx="84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“Calcular la probabilidad de que una persona que fue a una escuela de rango 2, tenga GRE = 450 y GPA = 3.5 sea admitida en la universidad”</a:t>
            </a:r>
            <a:endParaRPr i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8" name="Google Shape;1138;p98"/>
          <p:cNvSpPr txBox="1"/>
          <p:nvPr/>
        </p:nvSpPr>
        <p:spPr>
          <a:xfrm>
            <a:off x="217675" y="2495950"/>
            <a:ext cx="39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 (admit = 1 | rank = 2, GRE = 0, GPA = 1) =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9" name="Google Shape;1139;p98"/>
          <p:cNvSpPr txBox="1"/>
          <p:nvPr/>
        </p:nvSpPr>
        <p:spPr>
          <a:xfrm>
            <a:off x="4256125" y="2358675"/>
            <a:ext cx="36108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 (admit = 1, rank = 2, GRE = 0, GPA = 1)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0" name="Google Shape;1140;p98"/>
          <p:cNvCxnSpPr/>
          <p:nvPr/>
        </p:nvCxnSpPr>
        <p:spPr>
          <a:xfrm>
            <a:off x="4140725" y="2722825"/>
            <a:ext cx="3827400" cy="1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1" name="Google Shape;1141;p98"/>
          <p:cNvSpPr txBox="1"/>
          <p:nvPr/>
        </p:nvSpPr>
        <p:spPr>
          <a:xfrm>
            <a:off x="1822800" y="3781725"/>
            <a:ext cx="549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Ya lo calculamos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2" name="Google Shape;1142;p98"/>
          <p:cNvSpPr txBox="1"/>
          <p:nvPr/>
        </p:nvSpPr>
        <p:spPr>
          <a:xfrm>
            <a:off x="7911175" y="2490025"/>
            <a:ext cx="119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= 0,2174</a:t>
            </a:r>
            <a:endParaRPr sz="1800"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43" name="Google Shape;1143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4" name="Google Shape;1144;p98"/>
          <p:cNvSpPr txBox="1"/>
          <p:nvPr/>
        </p:nvSpPr>
        <p:spPr>
          <a:xfrm>
            <a:off x="4710025" y="2768200"/>
            <a:ext cx="2703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 (rank = 2, GRE = 0, GPA = 1)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45" name="Google Shape;1145;p98"/>
          <p:cNvCxnSpPr>
            <a:stCxn id="1138" idx="2"/>
            <a:endCxn id="1141" idx="0"/>
          </p:cNvCxnSpPr>
          <p:nvPr/>
        </p:nvCxnSpPr>
        <p:spPr>
          <a:xfrm>
            <a:off x="2214775" y="2957650"/>
            <a:ext cx="2357100" cy="82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9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</a:t>
            </a:r>
            <a:r>
              <a:rPr lang="en"/>
              <a:t>tem c</a:t>
            </a:r>
            <a:endParaRPr/>
          </a:p>
        </p:txBody>
      </p:sp>
      <p:sp>
        <p:nvSpPr>
          <p:cNvPr id="1151" name="Google Shape;1151;p99"/>
          <p:cNvSpPr txBox="1"/>
          <p:nvPr/>
        </p:nvSpPr>
        <p:spPr>
          <a:xfrm>
            <a:off x="350850" y="1139025"/>
            <a:ext cx="844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“En este ejercicio, ¿cúal es el proceso de aprendizaje?”</a:t>
            </a:r>
            <a:endParaRPr i="1"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2" name="Google Shape;1152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3" name="Google Shape;1153;p99"/>
          <p:cNvSpPr/>
          <p:nvPr/>
        </p:nvSpPr>
        <p:spPr>
          <a:xfrm>
            <a:off x="734075" y="2345850"/>
            <a:ext cx="7675800" cy="961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 este ejercicio en particular, se lleva a cabo el aprendizaje paramétrico, aplicando la corrección de Laplace, lo que permite modelar y hacer inferencias probabilísticas sobre las relaciones entre las variables rango, GRE, GPA y admisión de los estudiantes.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100"/>
          <p:cNvSpPr txBox="1"/>
          <p:nvPr>
            <p:ph type="title"/>
          </p:nvPr>
        </p:nvSpPr>
        <p:spPr>
          <a:xfrm>
            <a:off x="1038125" y="693075"/>
            <a:ext cx="7082700" cy="148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Muchas gracias</a:t>
            </a:r>
            <a:endParaRPr sz="5500"/>
          </a:p>
        </p:txBody>
      </p:sp>
      <p:sp>
        <p:nvSpPr>
          <p:cNvPr id="1159" name="Google Shape;1159;p100"/>
          <p:cNvSpPr txBox="1"/>
          <p:nvPr>
            <p:ph idx="1" type="subTitle"/>
          </p:nvPr>
        </p:nvSpPr>
        <p:spPr>
          <a:xfrm>
            <a:off x="2912550" y="2231100"/>
            <a:ext cx="3318900" cy="68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¿Preguntas?</a:t>
            </a:r>
            <a:endParaRPr sz="3000"/>
          </a:p>
        </p:txBody>
      </p:sp>
      <p:sp>
        <p:nvSpPr>
          <p:cNvPr id="1160" name="Google Shape;1160;p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"/>
          <p:cNvSpPr txBox="1"/>
          <p:nvPr>
            <p:ph type="title"/>
          </p:nvPr>
        </p:nvSpPr>
        <p:spPr>
          <a:xfrm>
            <a:off x="2410500" y="385478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sp>
        <p:nvSpPr>
          <p:cNvPr id="580" name="Google Shape;580;p58"/>
          <p:cNvSpPr txBox="1"/>
          <p:nvPr/>
        </p:nvSpPr>
        <p:spPr>
          <a:xfrm>
            <a:off x="373050" y="1011225"/>
            <a:ext cx="83979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Cálculo de probabilidades a priori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P(inglés)    P(escosés)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Cálculo de probabilidades condicionales para cada atributo de ambas clases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ej. P(scones = 1 | inglés)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Cálculo del complemento de las probabilidades condicionales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ej. P(scones = 0 | inglés)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Clasificador ingenuo de Bayes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v_inglés     v_escosés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9"/>
          <p:cNvSpPr txBox="1"/>
          <p:nvPr>
            <p:ph type="title"/>
          </p:nvPr>
        </p:nvSpPr>
        <p:spPr>
          <a:xfrm>
            <a:off x="2410500" y="385478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sp>
        <p:nvSpPr>
          <p:cNvPr id="587" name="Google Shape;587;p59"/>
          <p:cNvSpPr txBox="1"/>
          <p:nvPr/>
        </p:nvSpPr>
        <p:spPr>
          <a:xfrm>
            <a:off x="373050" y="1011225"/>
            <a:ext cx="8397900" cy="34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C2C2C2"/>
                </a:solidFill>
                <a:latin typeface="Montserrat"/>
                <a:ea typeface="Montserrat"/>
                <a:cs typeface="Montserrat"/>
                <a:sym typeface="Montserrat"/>
              </a:rPr>
              <a:t>Cálculo de probabilidades a priori</a:t>
            </a:r>
            <a:endParaRPr sz="1800">
              <a:solidFill>
                <a:srgbClr val="C2C2C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2C2C2"/>
                </a:solidFill>
                <a:latin typeface="Montserrat"/>
                <a:ea typeface="Montserrat"/>
                <a:cs typeface="Montserrat"/>
                <a:sym typeface="Montserrat"/>
              </a:rPr>
              <a:t>P(inglés)    P(escosés)</a:t>
            </a:r>
            <a:endParaRPr sz="1800">
              <a:solidFill>
                <a:srgbClr val="C2C2C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Cálculo de probabilidades condicionales para cada atributo de ambas clases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ej. P(scones = 1 | inglés)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C2C2C2"/>
                </a:solidFill>
                <a:latin typeface="Montserrat"/>
                <a:ea typeface="Montserrat"/>
                <a:cs typeface="Montserrat"/>
                <a:sym typeface="Montserrat"/>
              </a:rPr>
              <a:t>Cálculo del complemento de las probabilidades condicionales</a:t>
            </a:r>
            <a:endParaRPr sz="1800">
              <a:solidFill>
                <a:srgbClr val="C2C2C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2C2C2"/>
                </a:solidFill>
                <a:latin typeface="Montserrat"/>
                <a:ea typeface="Montserrat"/>
                <a:cs typeface="Montserrat"/>
                <a:sym typeface="Montserrat"/>
              </a:rPr>
              <a:t>ej. P(scones = 0 | inglés)</a:t>
            </a:r>
            <a:endParaRPr sz="1800">
              <a:solidFill>
                <a:srgbClr val="C2C2C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2C2C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2C2C2"/>
              </a:buClr>
              <a:buSzPts val="1800"/>
              <a:buFont typeface="Montserrat"/>
              <a:buAutoNum type="arabicPeriod"/>
            </a:pPr>
            <a:r>
              <a:rPr lang="en" sz="1800">
                <a:solidFill>
                  <a:srgbClr val="C2C2C2"/>
                </a:solidFill>
                <a:latin typeface="Montserrat"/>
                <a:ea typeface="Montserrat"/>
                <a:cs typeface="Montserrat"/>
                <a:sym typeface="Montserrat"/>
              </a:rPr>
              <a:t>Clasificador ingenuo de Bayes</a:t>
            </a:r>
            <a:endParaRPr sz="1800">
              <a:solidFill>
                <a:srgbClr val="C2C2C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2C2C2"/>
                </a:solidFill>
                <a:latin typeface="Montserrat"/>
                <a:ea typeface="Montserrat"/>
                <a:cs typeface="Montserrat"/>
                <a:sym typeface="Montserrat"/>
              </a:rPr>
              <a:t>v_inglés     v_escosés</a:t>
            </a:r>
            <a:endParaRPr sz="1800">
              <a:solidFill>
                <a:srgbClr val="C2C2C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8" name="Google Shape;588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0"/>
          <p:cNvSpPr txBox="1"/>
          <p:nvPr>
            <p:ph type="title"/>
          </p:nvPr>
        </p:nvSpPr>
        <p:spPr>
          <a:xfrm>
            <a:off x="2410500" y="361953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graphicFrame>
        <p:nvGraphicFramePr>
          <p:cNvPr id="594" name="Google Shape;594;p60"/>
          <p:cNvGraphicFramePr/>
          <p:nvPr/>
        </p:nvGraphicFramePr>
        <p:xfrm>
          <a:off x="4872163" y="249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{CCA3120F-46FD-4F60-A0F8-E328EF2F86E5}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Avena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5" name="Google Shape;595;p60"/>
          <p:cNvGraphicFramePr/>
          <p:nvPr/>
        </p:nvGraphicFramePr>
        <p:xfrm>
          <a:off x="1414338" y="154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{CCA3120F-46FD-4F60-A0F8-E328EF2F86E5}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Scones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6" name="Google Shape;596;p60"/>
          <p:cNvGraphicFramePr/>
          <p:nvPr/>
        </p:nvGraphicFramePr>
        <p:xfrm>
          <a:off x="4872163" y="149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{CCA3120F-46FD-4F60-A0F8-E328EF2F86E5}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Cerveza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7" name="Google Shape;597;p60"/>
          <p:cNvGraphicFramePr/>
          <p:nvPr/>
        </p:nvGraphicFramePr>
        <p:xfrm>
          <a:off x="1414338" y="249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{CCA3120F-46FD-4F60-A0F8-E328EF2F86E5}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Whiskey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98" name="Google Shape;598;p60"/>
          <p:cNvGraphicFramePr/>
          <p:nvPr/>
        </p:nvGraphicFramePr>
        <p:xfrm>
          <a:off x="3143250" y="358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{CCA3120F-46FD-4F60-A0F8-E328EF2F86E5}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Fútbol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</a:tbl>
          </a:graphicData>
        </a:graphic>
      </p:graphicFrame>
      <p:sp>
        <p:nvSpPr>
          <p:cNvPr id="599" name="Google Shape;599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1"/>
          <p:cNvSpPr txBox="1"/>
          <p:nvPr>
            <p:ph type="title"/>
          </p:nvPr>
        </p:nvSpPr>
        <p:spPr>
          <a:xfrm>
            <a:off x="2410500" y="361953"/>
            <a:ext cx="4323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Proceso</a:t>
            </a:r>
            <a:endParaRPr/>
          </a:p>
        </p:txBody>
      </p:sp>
      <p:graphicFrame>
        <p:nvGraphicFramePr>
          <p:cNvPr id="605" name="Google Shape;605;p61"/>
          <p:cNvGraphicFramePr/>
          <p:nvPr/>
        </p:nvGraphicFramePr>
        <p:xfrm>
          <a:off x="1414338" y="154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{CCA3120F-46FD-4F60-A0F8-E328EF2F86E5}</a:tableStyleId>
              </a:tblPr>
              <a:tblGrid>
                <a:gridCol w="952500"/>
                <a:gridCol w="952500"/>
                <a:gridCol w="952500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Scones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E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Si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No</a:t>
                      </a:r>
                      <a:endParaRPr b="1"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3/13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AFB"/>
                    </a:solidFill>
                  </a:tcPr>
                </a:tc>
              </a:tr>
            </a:tbl>
          </a:graphicData>
        </a:graphic>
      </p:graphicFrame>
      <p:sp>
        <p:nvSpPr>
          <p:cNvPr id="606" name="Google Shape;606;p61"/>
          <p:cNvSpPr/>
          <p:nvPr/>
        </p:nvSpPr>
        <p:spPr>
          <a:xfrm>
            <a:off x="3567075" y="1965450"/>
            <a:ext cx="453900" cy="209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7" name="Google Shape;607;p61"/>
          <p:cNvCxnSpPr>
            <a:stCxn id="606" idx="4"/>
            <a:endCxn id="608" idx="1"/>
          </p:cNvCxnSpPr>
          <p:nvPr/>
        </p:nvCxnSpPr>
        <p:spPr>
          <a:xfrm>
            <a:off x="3794025" y="2174850"/>
            <a:ext cx="782700" cy="215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8" name="Google Shape;608;p61"/>
          <p:cNvSpPr txBox="1"/>
          <p:nvPr/>
        </p:nvSpPr>
        <p:spPr>
          <a:xfrm>
            <a:off x="4576775" y="2174850"/>
            <a:ext cx="285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Corrección de Laplace!</a:t>
            </a:r>
            <a:endParaRPr sz="16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9" name="Google Shape;609;p61"/>
          <p:cNvSpPr txBox="1"/>
          <p:nvPr/>
        </p:nvSpPr>
        <p:spPr>
          <a:xfrm>
            <a:off x="2712300" y="3141650"/>
            <a:ext cx="371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̂ = cantidad de ocurrencias + 1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10" name="Google Shape;610;p61"/>
          <p:cNvCxnSpPr/>
          <p:nvPr/>
        </p:nvCxnSpPr>
        <p:spPr>
          <a:xfrm flipH="1" rot="10800000">
            <a:off x="3235300" y="3531363"/>
            <a:ext cx="3113100" cy="3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61"/>
          <p:cNvSpPr txBox="1"/>
          <p:nvPr/>
        </p:nvSpPr>
        <p:spPr>
          <a:xfrm>
            <a:off x="4041000" y="3531375"/>
            <a:ext cx="129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otal + k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2" name="Google Shape;612;p61"/>
          <p:cNvSpPr txBox="1"/>
          <p:nvPr/>
        </p:nvSpPr>
        <p:spPr>
          <a:xfrm>
            <a:off x="5449525" y="4029275"/>
            <a:ext cx="220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k: cantidad de clases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3" name="Google Shape;61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2"/>
          <p:cNvSpPr txBox="1"/>
          <p:nvPr>
            <p:ph type="title"/>
          </p:nvPr>
        </p:nvSpPr>
        <p:spPr>
          <a:xfrm>
            <a:off x="1282425" y="385475"/>
            <a:ext cx="65637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Clasificador ingenuo de Bayes</a:t>
            </a:r>
            <a:endParaRPr/>
          </a:p>
        </p:txBody>
      </p:sp>
      <p:sp>
        <p:nvSpPr>
          <p:cNvPr id="619" name="Google Shape;619;p62"/>
          <p:cNvSpPr txBox="1"/>
          <p:nvPr/>
        </p:nvSpPr>
        <p:spPr>
          <a:xfrm>
            <a:off x="681975" y="1201825"/>
            <a:ext cx="8242500" cy="366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Probabilidad de cada clase dado los atributos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Ej 1: X1 = (scones=1, cerveza= 0, whiskey= 1, avena= 1, fútbol = 0)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P_x1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_Inglés  =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P(S | I) * (1 - P(C | I)) * P(W | I) * P(A | I) *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(1 - P(F | I)) * 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P(I)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20" name="Google Shape;620;p62"/>
          <p:cNvCxnSpPr/>
          <p:nvPr/>
        </p:nvCxnSpPr>
        <p:spPr>
          <a:xfrm>
            <a:off x="3001550" y="3575525"/>
            <a:ext cx="51219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1" name="Google Shape;621;p62"/>
          <p:cNvSpPr txBox="1"/>
          <p:nvPr/>
        </p:nvSpPr>
        <p:spPr>
          <a:xfrm>
            <a:off x="4484325" y="3498450"/>
            <a:ext cx="95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(t</a:t>
            </a:r>
            <a:r>
              <a:rPr lang="en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otal)</a:t>
            </a:r>
            <a:endParaRPr sz="1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2" name="Google Shape;622;p62"/>
          <p:cNvSpPr txBox="1"/>
          <p:nvPr/>
        </p:nvSpPr>
        <p:spPr>
          <a:xfrm>
            <a:off x="474425" y="4169700"/>
            <a:ext cx="8763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P(total) = P(S | I) * (1 - P(C | I)) * P(W | I) * P(A | I) * (1 - P(F | I)) * P(I) + P(S | E) * (1 - P(C | E)) * P(W | E) * P(A | E) * (1 - P(F | E)) * P(E)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3" name="Google Shape;623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62"/>
          <p:cNvSpPr txBox="1"/>
          <p:nvPr/>
        </p:nvSpPr>
        <p:spPr>
          <a:xfrm>
            <a:off x="1571075" y="2747275"/>
            <a:ext cx="613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P_x1_Inglés = P (s=1,c=0,w=1,a=1,f=0 | I) * P (I) / P (s=1, c=0, w=1,a=1,f=0)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