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Catamaran"/>
      <p:regular r:id="rId32"/>
      <p:bold r:id="rId33"/>
    </p:embeddedFont>
    <p:embeddedFont>
      <p:font typeface="Fjalla One"/>
      <p:regular r:id="rId34"/>
    </p:embeddedFon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1FBE29-2D98-4643-A55B-7DB036DDB828}">
  <a:tblStyle styleId="{5C1FBE29-2D98-4643-A55B-7DB036DDB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Catamaran-bold.fntdata"/><Relationship Id="rId10" Type="http://schemas.openxmlformats.org/officeDocument/2006/relationships/slide" Target="slides/slide5.xml"/><Relationship Id="rId32" Type="http://schemas.openxmlformats.org/officeDocument/2006/relationships/font" Target="fonts/Catamaran-regular.fntdata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font" Target="fonts/FjallaOne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8c96549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8c96549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a258815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a258815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8c96549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8c96549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a258815f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a258815f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a258815f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a258815f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a258815f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a258815f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8c96549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8c96549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8c96549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08c96549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baefa46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baefa46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8c96549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8c96549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8c96549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8c96549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9f5471ca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9f5471ca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8c96549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8c96549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a258815f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a258815f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baefa46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baefa46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8c9654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8c9654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b9bed534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b9bed534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13525" y="431962"/>
            <a:ext cx="4317686" cy="4279582"/>
            <a:chOff x="613525" y="431962"/>
            <a:chExt cx="4317686" cy="4279582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13525" y="431962"/>
              <a:ext cx="4317686" cy="4279582"/>
              <a:chOff x="713094" y="372121"/>
              <a:chExt cx="4327206" cy="36357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094" y="372121"/>
                <a:ext cx="4327200" cy="36357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094" y="749181"/>
                <a:ext cx="4327200" cy="25488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" name="Google Shape;13;p2"/>
              <p:cNvCxnSpPr/>
              <p:nvPr/>
            </p:nvCxnSpPr>
            <p:spPr>
              <a:xfrm>
                <a:off x="713100" y="749191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713100" y="3298122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979250" y="562575"/>
              <a:ext cx="3592750" cy="180900"/>
              <a:chOff x="979250" y="562575"/>
              <a:chExt cx="3592750" cy="180900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60025" y="1076288"/>
            <a:ext cx="3971100" cy="26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60000" y="3986425"/>
            <a:ext cx="3833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713100" y="855013"/>
            <a:ext cx="7718010" cy="3433483"/>
            <a:chOff x="713100" y="855013"/>
            <a:chExt cx="7718010" cy="3433483"/>
          </a:xfrm>
        </p:grpSpPr>
        <p:grpSp>
          <p:nvGrpSpPr>
            <p:cNvPr id="93" name="Google Shape;93;p11"/>
            <p:cNvGrpSpPr/>
            <p:nvPr/>
          </p:nvGrpSpPr>
          <p:grpSpPr>
            <a:xfrm>
              <a:off x="713100" y="855013"/>
              <a:ext cx="7718010" cy="3433483"/>
              <a:chOff x="713091" y="372120"/>
              <a:chExt cx="4327209" cy="2916900"/>
            </a:xfrm>
          </p:grpSpPr>
          <p:sp>
            <p:nvSpPr>
              <p:cNvPr id="94" name="Google Shape;94;p11"/>
              <p:cNvSpPr/>
              <p:nvPr/>
            </p:nvSpPr>
            <p:spPr>
              <a:xfrm>
                <a:off x="713091" y="372120"/>
                <a:ext cx="4327200" cy="29169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>
                <a:off x="713091" y="749187"/>
                <a:ext cx="4327200" cy="16719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" name="Google Shape;96;p11"/>
              <p:cNvCxnSpPr/>
              <p:nvPr/>
            </p:nvCxnSpPr>
            <p:spPr>
              <a:xfrm>
                <a:off x="713100" y="749191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1"/>
              <p:cNvCxnSpPr/>
              <p:nvPr/>
            </p:nvCxnSpPr>
            <p:spPr>
              <a:xfrm>
                <a:off x="713100" y="2421093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" name="Google Shape;98;p11"/>
            <p:cNvGrpSpPr/>
            <p:nvPr/>
          </p:nvGrpSpPr>
          <p:grpSpPr>
            <a:xfrm>
              <a:off x="1082988" y="985638"/>
              <a:ext cx="6978025" cy="180900"/>
              <a:chOff x="-2406025" y="562575"/>
              <a:chExt cx="6978025" cy="180900"/>
            </a:xfrm>
          </p:grpSpPr>
          <p:cxnSp>
            <p:nvCxnSpPr>
              <p:cNvPr id="99" name="Google Shape;99;p11"/>
              <p:cNvCxnSpPr/>
              <p:nvPr/>
            </p:nvCxnSpPr>
            <p:spPr>
              <a:xfrm>
                <a:off x="-2406025" y="656963"/>
                <a:ext cx="688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" name="Google Shape;100;p11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71650" y="1441663"/>
            <a:ext cx="5600700" cy="16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1771650" y="3525038"/>
            <a:ext cx="56007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106" name="Google Shape;106;p13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3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3100" y="191167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2" type="title"/>
          </p:nvPr>
        </p:nvSpPr>
        <p:spPr>
          <a:xfrm>
            <a:off x="1541100" y="14361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713100" y="2270475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13"/>
          <p:cNvSpPr txBox="1"/>
          <p:nvPr>
            <p:ph idx="3" type="title"/>
          </p:nvPr>
        </p:nvSpPr>
        <p:spPr>
          <a:xfrm>
            <a:off x="3297000" y="191167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4" type="title"/>
          </p:nvPr>
        </p:nvSpPr>
        <p:spPr>
          <a:xfrm>
            <a:off x="4125000" y="14361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5" type="subTitle"/>
          </p:nvPr>
        </p:nvSpPr>
        <p:spPr>
          <a:xfrm>
            <a:off x="3297000" y="2270475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3"/>
          <p:cNvSpPr txBox="1"/>
          <p:nvPr>
            <p:ph idx="6" type="title"/>
          </p:nvPr>
        </p:nvSpPr>
        <p:spPr>
          <a:xfrm>
            <a:off x="5873775" y="191167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7" type="title"/>
          </p:nvPr>
        </p:nvSpPr>
        <p:spPr>
          <a:xfrm>
            <a:off x="6701775" y="14361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8" type="subTitle"/>
          </p:nvPr>
        </p:nvSpPr>
        <p:spPr>
          <a:xfrm>
            <a:off x="5873775" y="2270475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3"/>
          <p:cNvSpPr txBox="1"/>
          <p:nvPr>
            <p:ph idx="9" type="title"/>
          </p:nvPr>
        </p:nvSpPr>
        <p:spPr>
          <a:xfrm>
            <a:off x="713100" y="352962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13" type="title"/>
          </p:nvPr>
        </p:nvSpPr>
        <p:spPr>
          <a:xfrm>
            <a:off x="1541100" y="305428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14" type="subTitle"/>
          </p:nvPr>
        </p:nvSpPr>
        <p:spPr>
          <a:xfrm>
            <a:off x="713100" y="3888450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13"/>
          <p:cNvSpPr txBox="1"/>
          <p:nvPr>
            <p:ph idx="15" type="title"/>
          </p:nvPr>
        </p:nvSpPr>
        <p:spPr>
          <a:xfrm>
            <a:off x="3297000" y="352962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16" type="title"/>
          </p:nvPr>
        </p:nvSpPr>
        <p:spPr>
          <a:xfrm>
            <a:off x="4125000" y="305428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idx="17" type="subTitle"/>
          </p:nvPr>
        </p:nvSpPr>
        <p:spPr>
          <a:xfrm>
            <a:off x="3297000" y="3888450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13"/>
          <p:cNvSpPr txBox="1"/>
          <p:nvPr>
            <p:ph idx="18" type="title"/>
          </p:nvPr>
        </p:nvSpPr>
        <p:spPr>
          <a:xfrm>
            <a:off x="5873775" y="352962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hasCustomPrompt="1" idx="19" type="title"/>
          </p:nvPr>
        </p:nvSpPr>
        <p:spPr>
          <a:xfrm>
            <a:off x="6701775" y="305428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20" type="subTitle"/>
          </p:nvPr>
        </p:nvSpPr>
        <p:spPr>
          <a:xfrm>
            <a:off x="5873775" y="3888450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3"/>
          <p:cNvSpPr txBox="1"/>
          <p:nvPr>
            <p:ph idx="21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4"/>
          <p:cNvGrpSpPr/>
          <p:nvPr/>
        </p:nvGrpSpPr>
        <p:grpSpPr>
          <a:xfrm>
            <a:off x="0" y="973950"/>
            <a:ext cx="4865154" cy="2948700"/>
            <a:chOff x="0" y="973950"/>
            <a:chExt cx="4865154" cy="2948700"/>
          </a:xfrm>
        </p:grpSpPr>
        <p:grpSp>
          <p:nvGrpSpPr>
            <p:cNvPr id="131" name="Google Shape;131;p14"/>
            <p:cNvGrpSpPr/>
            <p:nvPr/>
          </p:nvGrpSpPr>
          <p:grpSpPr>
            <a:xfrm flipH="1">
              <a:off x="0" y="973950"/>
              <a:ext cx="4865154" cy="2948700"/>
              <a:chOff x="4278850" y="973950"/>
              <a:chExt cx="4865154" cy="2948700"/>
            </a:xfrm>
          </p:grpSpPr>
          <p:sp>
            <p:nvSpPr>
              <p:cNvPr id="132" name="Google Shape;132;p14"/>
              <p:cNvSpPr/>
              <p:nvPr/>
            </p:nvSpPr>
            <p:spPr>
              <a:xfrm rot="-5400000">
                <a:off x="5237050" y="15750"/>
                <a:ext cx="2948700" cy="4865100"/>
              </a:xfrm>
              <a:prstGeom prst="round2SameRect">
                <a:avLst>
                  <a:gd fmla="val 4182" name="adj1"/>
                  <a:gd fmla="val 0" name="adj2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278904" y="1409200"/>
                <a:ext cx="4865100" cy="10194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" name="Google Shape;134;p14"/>
              <p:cNvCxnSpPr/>
              <p:nvPr/>
            </p:nvCxnSpPr>
            <p:spPr>
              <a:xfrm>
                <a:off x="4278900" y="1409200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4"/>
              <p:cNvCxnSpPr/>
              <p:nvPr/>
            </p:nvCxnSpPr>
            <p:spPr>
              <a:xfrm>
                <a:off x="4278900" y="2428675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6" name="Google Shape;136;p14"/>
            <p:cNvGrpSpPr/>
            <p:nvPr/>
          </p:nvGrpSpPr>
          <p:grpSpPr>
            <a:xfrm flipH="1">
              <a:off x="736980" y="1101250"/>
              <a:ext cx="3592750" cy="180900"/>
              <a:chOff x="979250" y="562575"/>
              <a:chExt cx="3592750" cy="180900"/>
            </a:xfrm>
          </p:grpSpPr>
          <p:cxnSp>
            <p:nvCxnSpPr>
              <p:cNvPr id="137" name="Google Shape;137;p14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" name="Google Shape;138;p14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14"/>
          <p:cNvSpPr txBox="1"/>
          <p:nvPr>
            <p:ph type="title"/>
          </p:nvPr>
        </p:nvSpPr>
        <p:spPr>
          <a:xfrm>
            <a:off x="713100" y="1410600"/>
            <a:ext cx="36405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713100" y="2619900"/>
            <a:ext cx="36405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5"/>
          <p:cNvGrpSpPr/>
          <p:nvPr/>
        </p:nvGrpSpPr>
        <p:grpSpPr>
          <a:xfrm>
            <a:off x="1236700" y="1330050"/>
            <a:ext cx="6670500" cy="2483400"/>
            <a:chOff x="1236700" y="1428750"/>
            <a:chExt cx="6670500" cy="2483400"/>
          </a:xfrm>
        </p:grpSpPr>
        <p:sp>
          <p:nvSpPr>
            <p:cNvPr id="143" name="Google Shape;143;p15"/>
            <p:cNvSpPr/>
            <p:nvPr/>
          </p:nvSpPr>
          <p:spPr>
            <a:xfrm flipH="1" rot="10800000">
              <a:off x="1236700" y="1428750"/>
              <a:ext cx="6670500" cy="2483400"/>
            </a:xfrm>
            <a:prstGeom prst="roundRect">
              <a:avLst>
                <a:gd fmla="val 7228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5"/>
            <p:cNvGrpSpPr/>
            <p:nvPr/>
          </p:nvGrpSpPr>
          <p:grpSpPr>
            <a:xfrm flipH="1" rot="10800000">
              <a:off x="1236885" y="3114080"/>
              <a:ext cx="6669917" cy="564010"/>
              <a:chOff x="713150" y="1830226"/>
              <a:chExt cx="2386801" cy="564010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713150" y="1830226"/>
                <a:ext cx="2386800" cy="5640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" name="Google Shape;146;p15"/>
              <p:cNvCxnSpPr/>
              <p:nvPr/>
            </p:nvCxnSpPr>
            <p:spPr>
              <a:xfrm>
                <a:off x="713151" y="183022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713151" y="239423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8" name="Google Shape;148;p15"/>
          <p:cNvSpPr txBox="1"/>
          <p:nvPr>
            <p:ph type="title"/>
          </p:nvPr>
        </p:nvSpPr>
        <p:spPr>
          <a:xfrm>
            <a:off x="1749150" y="3070739"/>
            <a:ext cx="56457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1749150" y="1470175"/>
            <a:ext cx="56457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6"/>
          <p:cNvGrpSpPr/>
          <p:nvPr/>
        </p:nvGrpSpPr>
        <p:grpSpPr>
          <a:xfrm>
            <a:off x="4864976" y="1097400"/>
            <a:ext cx="4278947" cy="2948700"/>
            <a:chOff x="4864976" y="973950"/>
            <a:chExt cx="4278947" cy="2948700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4864976" y="973950"/>
              <a:ext cx="4278947" cy="2948700"/>
              <a:chOff x="4864976" y="973950"/>
              <a:chExt cx="4278947" cy="2948700"/>
            </a:xfrm>
          </p:grpSpPr>
          <p:sp>
            <p:nvSpPr>
              <p:cNvPr id="153" name="Google Shape;153;p16"/>
              <p:cNvSpPr/>
              <p:nvPr/>
            </p:nvSpPr>
            <p:spPr>
              <a:xfrm rot="-5400000">
                <a:off x="5530076" y="308850"/>
                <a:ext cx="2948700" cy="4278900"/>
              </a:xfrm>
              <a:prstGeom prst="round2SameRect">
                <a:avLst>
                  <a:gd fmla="val 4182" name="adj1"/>
                  <a:gd fmla="val 0" name="adj2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4865023" y="1409200"/>
                <a:ext cx="4278900" cy="10194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" name="Google Shape;155;p16"/>
              <p:cNvCxnSpPr/>
              <p:nvPr/>
            </p:nvCxnSpPr>
            <p:spPr>
              <a:xfrm>
                <a:off x="4865019" y="1409200"/>
                <a:ext cx="427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865019" y="2428675"/>
                <a:ext cx="427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7" name="Google Shape;157;p16"/>
            <p:cNvGrpSpPr/>
            <p:nvPr/>
          </p:nvGrpSpPr>
          <p:grpSpPr>
            <a:xfrm>
              <a:off x="5208100" y="1101250"/>
              <a:ext cx="3592750" cy="180900"/>
              <a:chOff x="1272300" y="562575"/>
              <a:chExt cx="3592750" cy="180900"/>
            </a:xfrm>
          </p:grpSpPr>
          <p:cxnSp>
            <p:nvCxnSpPr>
              <p:cNvPr id="158" name="Google Shape;158;p16"/>
              <p:cNvCxnSpPr/>
              <p:nvPr/>
            </p:nvCxnSpPr>
            <p:spPr>
              <a:xfrm>
                <a:off x="127230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" name="Google Shape;159;p16"/>
              <p:cNvSpPr/>
              <p:nvPr/>
            </p:nvSpPr>
            <p:spPr>
              <a:xfrm>
                <a:off x="468415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5434200" y="1765800"/>
            <a:ext cx="299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5434200" y="2622575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164" name="Google Shape;164;p17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17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7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946688" y="2267660"/>
            <a:ext cx="3398400" cy="20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4798650" y="2267713"/>
            <a:ext cx="3398400" cy="20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title"/>
          </p:nvPr>
        </p:nvSpPr>
        <p:spPr>
          <a:xfrm>
            <a:off x="946688" y="1776850"/>
            <a:ext cx="33984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8"/>
          <p:cNvSpPr txBox="1"/>
          <p:nvPr>
            <p:ph idx="4" type="title"/>
          </p:nvPr>
        </p:nvSpPr>
        <p:spPr>
          <a:xfrm>
            <a:off x="4798651" y="1776850"/>
            <a:ext cx="33984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180" name="Google Shape;180;p19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19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9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713100" y="1695553"/>
            <a:ext cx="38589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4572000" y="1695450"/>
            <a:ext cx="38589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0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0"/>
          <p:cNvCxnSpPr/>
          <p:nvPr/>
        </p:nvCxnSpPr>
        <p:spPr>
          <a:xfrm>
            <a:off x="279300" y="11751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0"/>
          <p:cNvSpPr txBox="1"/>
          <p:nvPr>
            <p:ph type="title"/>
          </p:nvPr>
        </p:nvSpPr>
        <p:spPr>
          <a:xfrm>
            <a:off x="736250" y="2814888"/>
            <a:ext cx="20868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0"/>
          <p:cNvSpPr txBox="1"/>
          <p:nvPr>
            <p:ph idx="1" type="subTitle"/>
          </p:nvPr>
        </p:nvSpPr>
        <p:spPr>
          <a:xfrm>
            <a:off x="736252" y="347557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2" type="title"/>
          </p:nvPr>
        </p:nvSpPr>
        <p:spPr>
          <a:xfrm>
            <a:off x="3528599" y="2814888"/>
            <a:ext cx="20868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0"/>
          <p:cNvSpPr txBox="1"/>
          <p:nvPr>
            <p:ph idx="3" type="subTitle"/>
          </p:nvPr>
        </p:nvSpPr>
        <p:spPr>
          <a:xfrm>
            <a:off x="3528597" y="347557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4" type="title"/>
          </p:nvPr>
        </p:nvSpPr>
        <p:spPr>
          <a:xfrm>
            <a:off x="6337199" y="2814888"/>
            <a:ext cx="20868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0"/>
          <p:cNvSpPr txBox="1"/>
          <p:nvPr>
            <p:ph idx="5" type="subTitle"/>
          </p:nvPr>
        </p:nvSpPr>
        <p:spPr>
          <a:xfrm>
            <a:off x="6337198" y="347557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6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613525" y="539392"/>
            <a:ext cx="4317688" cy="3837305"/>
            <a:chOff x="613525" y="539392"/>
            <a:chExt cx="4317688" cy="3837305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613525" y="539392"/>
              <a:ext cx="4317688" cy="3837305"/>
              <a:chOff x="713092" y="372110"/>
              <a:chExt cx="4327208" cy="3066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713094" y="372110"/>
                <a:ext cx="4327200" cy="30669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713092" y="749175"/>
                <a:ext cx="4327200" cy="21276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" name="Google Shape;25;p3"/>
              <p:cNvCxnSpPr/>
              <p:nvPr/>
            </p:nvCxnSpPr>
            <p:spPr>
              <a:xfrm>
                <a:off x="713100" y="749191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713100" y="2876677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" name="Google Shape;27;p3"/>
            <p:cNvGrpSpPr/>
            <p:nvPr/>
          </p:nvGrpSpPr>
          <p:grpSpPr>
            <a:xfrm>
              <a:off x="979250" y="697525"/>
              <a:ext cx="3592750" cy="180900"/>
              <a:chOff x="979250" y="562575"/>
              <a:chExt cx="3592750" cy="180900"/>
            </a:xfrm>
          </p:grpSpPr>
          <p:cxnSp>
            <p:nvCxnSpPr>
              <p:cNvPr id="28" name="Google Shape;28;p3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" name="Google Shape;29;p3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720000" y="2051300"/>
            <a:ext cx="3852000" cy="13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720000" y="1209500"/>
            <a:ext cx="125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720000" y="3768675"/>
            <a:ext cx="38520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279300" y="11751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1"/>
          <p:cNvSpPr txBox="1"/>
          <p:nvPr>
            <p:ph type="title"/>
          </p:nvPr>
        </p:nvSpPr>
        <p:spPr>
          <a:xfrm>
            <a:off x="713163" y="2591088"/>
            <a:ext cx="1726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713163" y="3217805"/>
            <a:ext cx="17268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title"/>
          </p:nvPr>
        </p:nvSpPr>
        <p:spPr>
          <a:xfrm>
            <a:off x="2710077" y="2591088"/>
            <a:ext cx="1726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1"/>
          <p:cNvSpPr txBox="1"/>
          <p:nvPr>
            <p:ph idx="3" type="subTitle"/>
          </p:nvPr>
        </p:nvSpPr>
        <p:spPr>
          <a:xfrm>
            <a:off x="2710053" y="3217805"/>
            <a:ext cx="17268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4" type="title"/>
          </p:nvPr>
        </p:nvSpPr>
        <p:spPr>
          <a:xfrm>
            <a:off x="6704063" y="2591088"/>
            <a:ext cx="1726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1"/>
          <p:cNvSpPr txBox="1"/>
          <p:nvPr>
            <p:ph idx="5" type="subTitle"/>
          </p:nvPr>
        </p:nvSpPr>
        <p:spPr>
          <a:xfrm>
            <a:off x="6704056" y="3217805"/>
            <a:ext cx="17268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6" type="title"/>
          </p:nvPr>
        </p:nvSpPr>
        <p:spPr>
          <a:xfrm>
            <a:off x="4707061" y="2591088"/>
            <a:ext cx="1726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21"/>
          <p:cNvSpPr txBox="1"/>
          <p:nvPr>
            <p:ph idx="7" type="subTitle"/>
          </p:nvPr>
        </p:nvSpPr>
        <p:spPr>
          <a:xfrm>
            <a:off x="4707042" y="3217805"/>
            <a:ext cx="17268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8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213" name="Google Shape;213;p22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2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2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title"/>
          </p:nvPr>
        </p:nvSpPr>
        <p:spPr>
          <a:xfrm>
            <a:off x="4642050" y="161543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6409075" y="1628338"/>
            <a:ext cx="16581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3" type="title"/>
          </p:nvPr>
        </p:nvSpPr>
        <p:spPr>
          <a:xfrm>
            <a:off x="4642056" y="298893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2"/>
          <p:cNvSpPr txBox="1"/>
          <p:nvPr>
            <p:ph idx="4" type="subTitle"/>
          </p:nvPr>
        </p:nvSpPr>
        <p:spPr>
          <a:xfrm>
            <a:off x="6409075" y="3001838"/>
            <a:ext cx="16581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5" type="title"/>
          </p:nvPr>
        </p:nvSpPr>
        <p:spPr>
          <a:xfrm>
            <a:off x="4642050" y="230218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2"/>
          <p:cNvSpPr txBox="1"/>
          <p:nvPr>
            <p:ph idx="6" type="subTitle"/>
          </p:nvPr>
        </p:nvSpPr>
        <p:spPr>
          <a:xfrm>
            <a:off x="6409075" y="2315088"/>
            <a:ext cx="16581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7" type="title"/>
          </p:nvPr>
        </p:nvSpPr>
        <p:spPr>
          <a:xfrm>
            <a:off x="4642056" y="367568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2"/>
          <p:cNvSpPr txBox="1"/>
          <p:nvPr>
            <p:ph idx="8" type="subTitle"/>
          </p:nvPr>
        </p:nvSpPr>
        <p:spPr>
          <a:xfrm>
            <a:off x="6409075" y="3688588"/>
            <a:ext cx="16581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228" name="Google Shape;228;p23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23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3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2" name="Google Shape;232;p23"/>
          <p:cNvSpPr txBox="1"/>
          <p:nvPr>
            <p:ph type="title"/>
          </p:nvPr>
        </p:nvSpPr>
        <p:spPr>
          <a:xfrm>
            <a:off x="713100" y="1419800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100" y="1789275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3"/>
          <p:cNvSpPr txBox="1"/>
          <p:nvPr>
            <p:ph idx="2" type="title"/>
          </p:nvPr>
        </p:nvSpPr>
        <p:spPr>
          <a:xfrm>
            <a:off x="3010997" y="1419800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3011050" y="1789275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4" type="title"/>
          </p:nvPr>
        </p:nvSpPr>
        <p:spPr>
          <a:xfrm>
            <a:off x="713100" y="3476725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713100" y="3846325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6" type="title"/>
          </p:nvPr>
        </p:nvSpPr>
        <p:spPr>
          <a:xfrm>
            <a:off x="3010997" y="3476725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3"/>
          <p:cNvSpPr txBox="1"/>
          <p:nvPr>
            <p:ph idx="7" type="subTitle"/>
          </p:nvPr>
        </p:nvSpPr>
        <p:spPr>
          <a:xfrm>
            <a:off x="3010997" y="3846325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8" type="title"/>
          </p:nvPr>
        </p:nvSpPr>
        <p:spPr>
          <a:xfrm>
            <a:off x="3011000" y="2448250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3"/>
          <p:cNvSpPr txBox="1"/>
          <p:nvPr>
            <p:ph idx="9" type="subTitle"/>
          </p:nvPr>
        </p:nvSpPr>
        <p:spPr>
          <a:xfrm>
            <a:off x="3011000" y="2817725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13" type="title"/>
          </p:nvPr>
        </p:nvSpPr>
        <p:spPr>
          <a:xfrm>
            <a:off x="713100" y="2448188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3"/>
          <p:cNvSpPr txBox="1"/>
          <p:nvPr>
            <p:ph idx="14" type="subTitle"/>
          </p:nvPr>
        </p:nvSpPr>
        <p:spPr>
          <a:xfrm>
            <a:off x="713100" y="2817788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5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4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247" name="Google Shape;247;p24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24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4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p24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24"/>
          <p:cNvSpPr txBox="1"/>
          <p:nvPr>
            <p:ph hasCustomPrompt="1" idx="2" type="title"/>
          </p:nvPr>
        </p:nvSpPr>
        <p:spPr>
          <a:xfrm>
            <a:off x="713100" y="2228775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713100" y="2997677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hasCustomPrompt="1" idx="3" type="title"/>
          </p:nvPr>
        </p:nvSpPr>
        <p:spPr>
          <a:xfrm>
            <a:off x="3442950" y="2228765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" name="Google Shape;255;p24"/>
          <p:cNvSpPr txBox="1"/>
          <p:nvPr>
            <p:ph idx="4" type="subTitle"/>
          </p:nvPr>
        </p:nvSpPr>
        <p:spPr>
          <a:xfrm>
            <a:off x="3442950" y="2997651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hasCustomPrompt="1" idx="5" type="title"/>
          </p:nvPr>
        </p:nvSpPr>
        <p:spPr>
          <a:xfrm>
            <a:off x="6172800" y="2228771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7" name="Google Shape;257;p24"/>
          <p:cNvSpPr txBox="1"/>
          <p:nvPr>
            <p:ph idx="6" type="subTitle"/>
          </p:nvPr>
        </p:nvSpPr>
        <p:spPr>
          <a:xfrm>
            <a:off x="6172800" y="2997648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5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260" name="Google Shape;260;p25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5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5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25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6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6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 flipH="1">
            <a:off x="713005" y="1522150"/>
            <a:ext cx="7718100" cy="3118200"/>
          </a:xfrm>
          <a:prstGeom prst="round2SameRect">
            <a:avLst>
              <a:gd fmla="val 5036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7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8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8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9"/>
          <p:cNvGrpSpPr/>
          <p:nvPr/>
        </p:nvGrpSpPr>
        <p:grpSpPr>
          <a:xfrm>
            <a:off x="613504" y="431950"/>
            <a:ext cx="3826512" cy="4279500"/>
            <a:chOff x="613504" y="431950"/>
            <a:chExt cx="3826512" cy="4279500"/>
          </a:xfrm>
        </p:grpSpPr>
        <p:sp>
          <p:nvSpPr>
            <p:cNvPr id="280" name="Google Shape;280;p29"/>
            <p:cNvSpPr/>
            <p:nvPr/>
          </p:nvSpPr>
          <p:spPr>
            <a:xfrm>
              <a:off x="613516" y="431950"/>
              <a:ext cx="3826500" cy="4279500"/>
            </a:xfrm>
            <a:prstGeom prst="roundRect">
              <a:avLst>
                <a:gd fmla="val 4430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29"/>
            <p:cNvGrpSpPr/>
            <p:nvPr/>
          </p:nvGrpSpPr>
          <p:grpSpPr>
            <a:xfrm>
              <a:off x="613504" y="1954558"/>
              <a:ext cx="3826262" cy="1441972"/>
              <a:chOff x="613525" y="875800"/>
              <a:chExt cx="4317606" cy="3000358"/>
            </a:xfrm>
          </p:grpSpPr>
          <p:sp>
            <p:nvSpPr>
              <p:cNvPr id="282" name="Google Shape;282;p29"/>
              <p:cNvSpPr/>
              <p:nvPr/>
            </p:nvSpPr>
            <p:spPr>
              <a:xfrm>
                <a:off x="613525" y="875800"/>
                <a:ext cx="4317600" cy="30003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3" name="Google Shape;283;p29"/>
              <p:cNvCxnSpPr/>
              <p:nvPr/>
            </p:nvCxnSpPr>
            <p:spPr>
              <a:xfrm>
                <a:off x="613531" y="875812"/>
                <a:ext cx="431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9"/>
              <p:cNvCxnSpPr/>
              <p:nvPr/>
            </p:nvCxnSpPr>
            <p:spPr>
              <a:xfrm>
                <a:off x="613531" y="3876158"/>
                <a:ext cx="431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5" name="Google Shape;285;p29"/>
          <p:cNvSpPr txBox="1"/>
          <p:nvPr/>
        </p:nvSpPr>
        <p:spPr>
          <a:xfrm>
            <a:off x="720000" y="3553800"/>
            <a:ext cx="31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infographics and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720000" y="539400"/>
            <a:ext cx="28962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1" type="subTitle"/>
          </p:nvPr>
        </p:nvSpPr>
        <p:spPr>
          <a:xfrm>
            <a:off x="720000" y="2466371"/>
            <a:ext cx="28962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2" type="subTitle"/>
          </p:nvPr>
        </p:nvSpPr>
        <p:spPr>
          <a:xfrm>
            <a:off x="720000" y="2057445"/>
            <a:ext cx="28962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0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291" name="Google Shape;291;p30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" name="Google Shape;293;p30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35" name="Google Shape;35;p4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1"/>
          <p:cNvGrpSpPr/>
          <p:nvPr/>
        </p:nvGrpSpPr>
        <p:grpSpPr>
          <a:xfrm>
            <a:off x="1082993" y="855025"/>
            <a:ext cx="6978014" cy="3433500"/>
            <a:chOff x="1082993" y="855025"/>
            <a:chExt cx="6978014" cy="3433500"/>
          </a:xfrm>
        </p:grpSpPr>
        <p:grpSp>
          <p:nvGrpSpPr>
            <p:cNvPr id="297" name="Google Shape;297;p31"/>
            <p:cNvGrpSpPr/>
            <p:nvPr/>
          </p:nvGrpSpPr>
          <p:grpSpPr>
            <a:xfrm>
              <a:off x="1082993" y="855025"/>
              <a:ext cx="6978014" cy="3433500"/>
              <a:chOff x="1082993" y="855025"/>
              <a:chExt cx="6978014" cy="3433500"/>
            </a:xfrm>
          </p:grpSpPr>
          <p:sp>
            <p:nvSpPr>
              <p:cNvPr id="298" name="Google Shape;298;p31"/>
              <p:cNvSpPr/>
              <p:nvPr/>
            </p:nvSpPr>
            <p:spPr>
              <a:xfrm>
                <a:off x="1082993" y="855025"/>
                <a:ext cx="6978000" cy="34335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1082993" y="1241871"/>
                <a:ext cx="6978000" cy="26598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0" name="Google Shape;300;p31"/>
              <p:cNvCxnSpPr/>
              <p:nvPr/>
            </p:nvCxnSpPr>
            <p:spPr>
              <a:xfrm>
                <a:off x="1083007" y="1241887"/>
                <a:ext cx="697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31"/>
              <p:cNvCxnSpPr/>
              <p:nvPr/>
            </p:nvCxnSpPr>
            <p:spPr>
              <a:xfrm>
                <a:off x="1083007" y="3901615"/>
                <a:ext cx="697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2" name="Google Shape;302;p31"/>
            <p:cNvGrpSpPr/>
            <p:nvPr/>
          </p:nvGrpSpPr>
          <p:grpSpPr>
            <a:xfrm>
              <a:off x="1566631" y="985638"/>
              <a:ext cx="6010738" cy="180900"/>
              <a:chOff x="-1438737" y="562575"/>
              <a:chExt cx="6010738" cy="180900"/>
            </a:xfrm>
          </p:grpSpPr>
          <p:cxnSp>
            <p:nvCxnSpPr>
              <p:cNvPr id="303" name="Google Shape;303;p31"/>
              <p:cNvCxnSpPr/>
              <p:nvPr/>
            </p:nvCxnSpPr>
            <p:spPr>
              <a:xfrm>
                <a:off x="-1438737" y="656963"/>
                <a:ext cx="591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4" name="Google Shape;304;p31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279300" y="11751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456438" y="2114750"/>
            <a:ext cx="2512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5175063" y="2114750"/>
            <a:ext cx="2512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5175065" y="2770451"/>
            <a:ext cx="25125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456438" y="2770452"/>
            <a:ext cx="25125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1462938" y="697200"/>
            <a:ext cx="6218113" cy="3749100"/>
            <a:chOff x="1462938" y="855025"/>
            <a:chExt cx="6218113" cy="3749100"/>
          </a:xfrm>
        </p:grpSpPr>
        <p:grpSp>
          <p:nvGrpSpPr>
            <p:cNvPr id="56" name="Google Shape;56;p7"/>
            <p:cNvGrpSpPr/>
            <p:nvPr/>
          </p:nvGrpSpPr>
          <p:grpSpPr>
            <a:xfrm>
              <a:off x="1462938" y="855025"/>
              <a:ext cx="6218113" cy="3749100"/>
              <a:chOff x="1462938" y="855025"/>
              <a:chExt cx="6218113" cy="3749100"/>
            </a:xfrm>
          </p:grpSpPr>
          <p:sp>
            <p:nvSpPr>
              <p:cNvPr id="57" name="Google Shape;57;p7"/>
              <p:cNvSpPr/>
              <p:nvPr/>
            </p:nvSpPr>
            <p:spPr>
              <a:xfrm>
                <a:off x="1462938" y="855025"/>
                <a:ext cx="6218100" cy="37491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>
                <a:off x="1462938" y="1277426"/>
                <a:ext cx="6218100" cy="29043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7"/>
              <p:cNvCxnSpPr/>
              <p:nvPr/>
            </p:nvCxnSpPr>
            <p:spPr>
              <a:xfrm>
                <a:off x="1462950" y="1277444"/>
                <a:ext cx="6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>
                <a:off x="1462950" y="4181629"/>
                <a:ext cx="6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" name="Google Shape;61;p7"/>
            <p:cNvGrpSpPr/>
            <p:nvPr/>
          </p:nvGrpSpPr>
          <p:grpSpPr>
            <a:xfrm>
              <a:off x="2493538" y="985638"/>
              <a:ext cx="4156919" cy="180900"/>
              <a:chOff x="-511831" y="562575"/>
              <a:chExt cx="4156919" cy="180900"/>
            </a:xfrm>
          </p:grpSpPr>
          <p:cxnSp>
            <p:nvCxnSpPr>
              <p:cNvPr id="62" name="Google Shape;62;p7"/>
              <p:cNvCxnSpPr/>
              <p:nvPr/>
            </p:nvCxnSpPr>
            <p:spPr>
              <a:xfrm>
                <a:off x="-511831" y="656963"/>
                <a:ext cx="40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7"/>
              <p:cNvSpPr/>
              <p:nvPr/>
            </p:nvSpPr>
            <p:spPr>
              <a:xfrm>
                <a:off x="3464188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186850" y="1949475"/>
            <a:ext cx="47703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2186850" y="1230050"/>
            <a:ext cx="47703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1082993" y="855025"/>
            <a:ext cx="6978014" cy="3433500"/>
            <a:chOff x="1082993" y="855025"/>
            <a:chExt cx="6978014" cy="3433500"/>
          </a:xfrm>
        </p:grpSpPr>
        <p:grpSp>
          <p:nvGrpSpPr>
            <p:cNvPr id="68" name="Google Shape;68;p8"/>
            <p:cNvGrpSpPr/>
            <p:nvPr/>
          </p:nvGrpSpPr>
          <p:grpSpPr>
            <a:xfrm>
              <a:off x="1082993" y="855025"/>
              <a:ext cx="6978014" cy="3433500"/>
              <a:chOff x="1082993" y="855025"/>
              <a:chExt cx="6978014" cy="3433500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1082993" y="855025"/>
                <a:ext cx="6978000" cy="34335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1082993" y="1241871"/>
                <a:ext cx="6978000" cy="26598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" name="Google Shape;71;p8"/>
              <p:cNvCxnSpPr/>
              <p:nvPr/>
            </p:nvCxnSpPr>
            <p:spPr>
              <a:xfrm>
                <a:off x="1083007" y="1241887"/>
                <a:ext cx="697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8"/>
              <p:cNvCxnSpPr/>
              <p:nvPr/>
            </p:nvCxnSpPr>
            <p:spPr>
              <a:xfrm>
                <a:off x="1083007" y="3901615"/>
                <a:ext cx="697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" name="Google Shape;73;p8"/>
            <p:cNvGrpSpPr/>
            <p:nvPr/>
          </p:nvGrpSpPr>
          <p:grpSpPr>
            <a:xfrm>
              <a:off x="1566631" y="985638"/>
              <a:ext cx="6010738" cy="180900"/>
              <a:chOff x="-1438737" y="562575"/>
              <a:chExt cx="6010738" cy="180900"/>
            </a:xfrm>
          </p:grpSpPr>
          <p:cxnSp>
            <p:nvCxnSpPr>
              <p:cNvPr id="74" name="Google Shape;74;p8"/>
              <p:cNvCxnSpPr/>
              <p:nvPr/>
            </p:nvCxnSpPr>
            <p:spPr>
              <a:xfrm>
                <a:off x="-1438737" y="656963"/>
                <a:ext cx="591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" name="Google Shape;75;p8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" name="Google Shape;76;p8"/>
          <p:cNvSpPr txBox="1"/>
          <p:nvPr>
            <p:ph type="title"/>
          </p:nvPr>
        </p:nvSpPr>
        <p:spPr>
          <a:xfrm>
            <a:off x="1528950" y="1307100"/>
            <a:ext cx="6086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4278850" y="973950"/>
            <a:ext cx="4865154" cy="2948700"/>
            <a:chOff x="4278850" y="973950"/>
            <a:chExt cx="4865154" cy="2948700"/>
          </a:xfrm>
        </p:grpSpPr>
        <p:grpSp>
          <p:nvGrpSpPr>
            <p:cNvPr id="79" name="Google Shape;79;p9"/>
            <p:cNvGrpSpPr/>
            <p:nvPr/>
          </p:nvGrpSpPr>
          <p:grpSpPr>
            <a:xfrm>
              <a:off x="4278850" y="973950"/>
              <a:ext cx="4865154" cy="2948700"/>
              <a:chOff x="4278850" y="973950"/>
              <a:chExt cx="4865154" cy="2948700"/>
            </a:xfrm>
          </p:grpSpPr>
          <p:sp>
            <p:nvSpPr>
              <p:cNvPr id="80" name="Google Shape;80;p9"/>
              <p:cNvSpPr/>
              <p:nvPr/>
            </p:nvSpPr>
            <p:spPr>
              <a:xfrm rot="-5400000">
                <a:off x="5237050" y="15750"/>
                <a:ext cx="2948700" cy="4865100"/>
              </a:xfrm>
              <a:prstGeom prst="round2SameRect">
                <a:avLst>
                  <a:gd fmla="val 4182" name="adj1"/>
                  <a:gd fmla="val 0" name="adj2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4278904" y="1409200"/>
                <a:ext cx="4865100" cy="10194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2" name="Google Shape;82;p9"/>
              <p:cNvCxnSpPr/>
              <p:nvPr/>
            </p:nvCxnSpPr>
            <p:spPr>
              <a:xfrm>
                <a:off x="4278900" y="1409200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9"/>
              <p:cNvCxnSpPr/>
              <p:nvPr/>
            </p:nvCxnSpPr>
            <p:spPr>
              <a:xfrm>
                <a:off x="4278900" y="2428675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4" name="Google Shape;84;p9"/>
            <p:cNvGrpSpPr/>
            <p:nvPr/>
          </p:nvGrpSpPr>
          <p:grpSpPr>
            <a:xfrm>
              <a:off x="4915050" y="1101250"/>
              <a:ext cx="3592750" cy="180900"/>
              <a:chOff x="979250" y="562575"/>
              <a:chExt cx="3592750" cy="180900"/>
            </a:xfrm>
          </p:grpSpPr>
          <p:cxnSp>
            <p:nvCxnSpPr>
              <p:cNvPr id="85" name="Google Shape;85;p9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" name="Google Shape;86;p9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" name="Google Shape;87;p9"/>
          <p:cNvSpPr txBox="1"/>
          <p:nvPr>
            <p:ph type="title"/>
          </p:nvPr>
        </p:nvSpPr>
        <p:spPr>
          <a:xfrm>
            <a:off x="4985375" y="1413850"/>
            <a:ext cx="34521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4985375" y="2483777"/>
            <a:ext cx="34521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989525" y="1281138"/>
            <a:ext cx="3729900" cy="27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97300"/>
            <a:ext cx="7717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hyperlink" Target="http://www.intechopen.com/chapters/52016#B4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Relationship Id="rId4" Type="http://schemas.openxmlformats.org/officeDocument/2006/relationships/hyperlink" Target="http://www.medic.ula.ve/anatomiahumana/juan_penaloza/ganglios_basales/basales_diencefalicos.html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6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32"/>
          <p:cNvGrpSpPr/>
          <p:nvPr/>
        </p:nvGrpSpPr>
        <p:grpSpPr>
          <a:xfrm>
            <a:off x="613525" y="431962"/>
            <a:ext cx="4317686" cy="4279582"/>
            <a:chOff x="613525" y="431962"/>
            <a:chExt cx="4317686" cy="4279582"/>
          </a:xfrm>
        </p:grpSpPr>
        <p:grpSp>
          <p:nvGrpSpPr>
            <p:cNvPr id="311" name="Google Shape;311;p32"/>
            <p:cNvGrpSpPr/>
            <p:nvPr/>
          </p:nvGrpSpPr>
          <p:grpSpPr>
            <a:xfrm>
              <a:off x="613525" y="431962"/>
              <a:ext cx="4317686" cy="4279582"/>
              <a:chOff x="713094" y="372121"/>
              <a:chExt cx="4327206" cy="3635700"/>
            </a:xfrm>
          </p:grpSpPr>
          <p:sp>
            <p:nvSpPr>
              <p:cNvPr id="312" name="Google Shape;312;p32"/>
              <p:cNvSpPr/>
              <p:nvPr/>
            </p:nvSpPr>
            <p:spPr>
              <a:xfrm>
                <a:off x="713094" y="372121"/>
                <a:ext cx="4327200" cy="36357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713094" y="749181"/>
                <a:ext cx="4327200" cy="25488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4" name="Google Shape;314;p32"/>
              <p:cNvCxnSpPr/>
              <p:nvPr/>
            </p:nvCxnSpPr>
            <p:spPr>
              <a:xfrm>
                <a:off x="713100" y="749191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32"/>
              <p:cNvCxnSpPr/>
              <p:nvPr/>
            </p:nvCxnSpPr>
            <p:spPr>
              <a:xfrm>
                <a:off x="713100" y="3298122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6" name="Google Shape;316;p32"/>
            <p:cNvGrpSpPr/>
            <p:nvPr/>
          </p:nvGrpSpPr>
          <p:grpSpPr>
            <a:xfrm>
              <a:off x="979250" y="562575"/>
              <a:ext cx="3592750" cy="180900"/>
              <a:chOff x="979250" y="562575"/>
              <a:chExt cx="3592750" cy="180900"/>
            </a:xfrm>
          </p:grpSpPr>
          <p:cxnSp>
            <p:nvCxnSpPr>
              <p:cNvPr id="317" name="Google Shape;317;p32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8" name="Google Shape;318;p32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" name="Google Shape;319;p32"/>
          <p:cNvSpPr txBox="1"/>
          <p:nvPr>
            <p:ph idx="1" type="subTitle"/>
          </p:nvPr>
        </p:nvSpPr>
        <p:spPr>
          <a:xfrm>
            <a:off x="613525" y="3986425"/>
            <a:ext cx="41799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Carbón, Marcó Fari y Sosa Ferro</a:t>
            </a:r>
            <a:endParaRPr/>
          </a:p>
        </p:txBody>
      </p:sp>
      <p:sp>
        <p:nvSpPr>
          <p:cNvPr id="320" name="Google Shape;320;p32"/>
          <p:cNvSpPr txBox="1"/>
          <p:nvPr>
            <p:ph type="ctrTitle"/>
          </p:nvPr>
        </p:nvSpPr>
        <p:spPr>
          <a:xfrm>
            <a:off x="613450" y="1076300"/>
            <a:ext cx="4317600" cy="26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Clasificación de IRM en Pacientes Sanos y con Parkinson</a:t>
            </a:r>
            <a:endParaRPr sz="9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1"/>
          <p:cNvPicPr preferRelativeResize="0"/>
          <p:nvPr/>
        </p:nvPicPr>
        <p:blipFill rotWithShape="1">
          <a:blip r:embed="rId3">
            <a:alphaModFix amt="70000"/>
          </a:blip>
          <a:srcRect b="7713" l="0" r="0" t="770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41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484" name="Google Shape;484;p41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6" name="Google Shape;486;p41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41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8" name="Google Shape;488;p41"/>
          <p:cNvSpPr txBox="1"/>
          <p:nvPr>
            <p:ph idx="15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Código</a:t>
            </a:r>
            <a:endParaRPr/>
          </a:p>
        </p:txBody>
      </p:sp>
      <p:sp>
        <p:nvSpPr>
          <p:cNvPr id="489" name="Google Shape;489;p41"/>
          <p:cNvSpPr txBox="1"/>
          <p:nvPr>
            <p:ph idx="9" type="subTitle"/>
          </p:nvPr>
        </p:nvSpPr>
        <p:spPr>
          <a:xfrm>
            <a:off x="4739100" y="3348575"/>
            <a:ext cx="37533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asaje de objetos entre ANTsImage y Nibabel</a:t>
            </a:r>
            <a:endParaRPr/>
          </a:p>
        </p:txBody>
      </p:sp>
      <p:sp>
        <p:nvSpPr>
          <p:cNvPr id="490" name="Google Shape;490;p41"/>
          <p:cNvSpPr txBox="1"/>
          <p:nvPr>
            <p:ph idx="14" type="subTitle"/>
          </p:nvPr>
        </p:nvSpPr>
        <p:spPr>
          <a:xfrm>
            <a:off x="1534525" y="3475613"/>
            <a:ext cx="1986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ANTsPy y Nilearn</a:t>
            </a:r>
            <a:endParaRPr/>
          </a:p>
        </p:txBody>
      </p:sp>
      <p:sp>
        <p:nvSpPr>
          <p:cNvPr id="491" name="Google Shape;491;p41"/>
          <p:cNvSpPr txBox="1"/>
          <p:nvPr>
            <p:ph idx="8" type="title"/>
          </p:nvPr>
        </p:nvSpPr>
        <p:spPr>
          <a:xfrm>
            <a:off x="5487975" y="2978963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Conversión</a:t>
            </a:r>
            <a:endParaRPr/>
          </a:p>
        </p:txBody>
      </p:sp>
      <p:sp>
        <p:nvSpPr>
          <p:cNvPr id="492" name="Google Shape;492;p41"/>
          <p:cNvSpPr txBox="1"/>
          <p:nvPr>
            <p:ph idx="13" type="title"/>
          </p:nvPr>
        </p:nvSpPr>
        <p:spPr>
          <a:xfrm>
            <a:off x="1534525" y="2978963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Librerías</a:t>
            </a:r>
            <a:endParaRPr/>
          </a:p>
        </p:txBody>
      </p:sp>
      <p:sp>
        <p:nvSpPr>
          <p:cNvPr id="493" name="Google Shape;493;p41"/>
          <p:cNvSpPr txBox="1"/>
          <p:nvPr>
            <p:ph type="title"/>
          </p:nvPr>
        </p:nvSpPr>
        <p:spPr>
          <a:xfrm>
            <a:off x="1534525" y="1686413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3.7 </a:t>
            </a:r>
            <a:endParaRPr/>
          </a:p>
        </p:txBody>
      </p:sp>
      <p:sp>
        <p:nvSpPr>
          <p:cNvPr id="494" name="Google Shape;494;p41"/>
          <p:cNvSpPr txBox="1"/>
          <p:nvPr>
            <p:ph idx="1" type="subTitle"/>
          </p:nvPr>
        </p:nvSpPr>
        <p:spPr>
          <a:xfrm>
            <a:off x="598075" y="2150625"/>
            <a:ext cx="38589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Librerías</a:t>
            </a:r>
            <a:r>
              <a:rPr lang="en"/>
              <a:t> funcionales para imágenes en 3D</a:t>
            </a:r>
            <a:endParaRPr/>
          </a:p>
        </p:txBody>
      </p:sp>
      <p:sp>
        <p:nvSpPr>
          <p:cNvPr id="495" name="Google Shape;495;p41"/>
          <p:cNvSpPr txBox="1"/>
          <p:nvPr>
            <p:ph idx="2" type="title"/>
          </p:nvPr>
        </p:nvSpPr>
        <p:spPr>
          <a:xfrm>
            <a:off x="5487985" y="1710475"/>
            <a:ext cx="19860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496" name="Google Shape;496;p41"/>
          <p:cNvSpPr txBox="1"/>
          <p:nvPr>
            <p:ph idx="3" type="subTitle"/>
          </p:nvPr>
        </p:nvSpPr>
        <p:spPr>
          <a:xfrm>
            <a:off x="4968225" y="2162650"/>
            <a:ext cx="3025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adaptaron algunos algoritmos en 2D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42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imágenes</a:t>
            </a:r>
            <a:endParaRPr/>
          </a:p>
        </p:txBody>
      </p:sp>
      <p:pic>
        <p:nvPicPr>
          <p:cNvPr id="504" name="Google Shape;5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00" y="1320263"/>
            <a:ext cx="2266875" cy="3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625" y="1276038"/>
            <a:ext cx="2916075" cy="32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8820" y="1320250"/>
            <a:ext cx="2837156" cy="31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2"/>
          <p:cNvSpPr txBox="1"/>
          <p:nvPr/>
        </p:nvSpPr>
        <p:spPr>
          <a:xfrm>
            <a:off x="151650" y="4423150"/>
            <a:ext cx="88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      Doce slices de la imagen de ejemplo		     Doce slices de la imagen fija obtenida del atlas.	         Doce slices de la imagen con las 16 estructuras subcorticales 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obtenida del atlas.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43"/>
          <p:cNvPicPr preferRelativeResize="0"/>
          <p:nvPr/>
        </p:nvPicPr>
        <p:blipFill rotWithShape="1">
          <a:blip r:embed="rId3">
            <a:alphaModFix amt="65000"/>
          </a:blip>
          <a:srcRect b="7713" l="0" r="0" t="770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43"/>
          <p:cNvGrpSpPr/>
          <p:nvPr/>
        </p:nvGrpSpPr>
        <p:grpSpPr>
          <a:xfrm>
            <a:off x="1462938" y="697200"/>
            <a:ext cx="6218113" cy="3749100"/>
            <a:chOff x="1462938" y="855025"/>
            <a:chExt cx="6218113" cy="3749100"/>
          </a:xfrm>
        </p:grpSpPr>
        <p:grpSp>
          <p:nvGrpSpPr>
            <p:cNvPr id="514" name="Google Shape;514;p43"/>
            <p:cNvGrpSpPr/>
            <p:nvPr/>
          </p:nvGrpSpPr>
          <p:grpSpPr>
            <a:xfrm>
              <a:off x="1462938" y="855025"/>
              <a:ext cx="6218113" cy="3749100"/>
              <a:chOff x="1462938" y="855025"/>
              <a:chExt cx="6218113" cy="3749100"/>
            </a:xfrm>
          </p:grpSpPr>
          <p:sp>
            <p:nvSpPr>
              <p:cNvPr id="515" name="Google Shape;515;p43"/>
              <p:cNvSpPr/>
              <p:nvPr/>
            </p:nvSpPr>
            <p:spPr>
              <a:xfrm>
                <a:off x="1462938" y="855025"/>
                <a:ext cx="6218100" cy="37491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3"/>
              <p:cNvSpPr/>
              <p:nvPr/>
            </p:nvSpPr>
            <p:spPr>
              <a:xfrm>
                <a:off x="1462938" y="1277426"/>
                <a:ext cx="6218100" cy="29043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7" name="Google Shape;517;p43"/>
              <p:cNvCxnSpPr/>
              <p:nvPr/>
            </p:nvCxnSpPr>
            <p:spPr>
              <a:xfrm>
                <a:off x="1462950" y="1277444"/>
                <a:ext cx="6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43"/>
              <p:cNvCxnSpPr/>
              <p:nvPr/>
            </p:nvCxnSpPr>
            <p:spPr>
              <a:xfrm>
                <a:off x="1462950" y="4181629"/>
                <a:ext cx="6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9" name="Google Shape;519;p43"/>
            <p:cNvGrpSpPr/>
            <p:nvPr/>
          </p:nvGrpSpPr>
          <p:grpSpPr>
            <a:xfrm>
              <a:off x="2493538" y="985638"/>
              <a:ext cx="4156919" cy="180900"/>
              <a:chOff x="-511831" y="562575"/>
              <a:chExt cx="4156919" cy="180900"/>
            </a:xfrm>
          </p:grpSpPr>
          <p:cxnSp>
            <p:nvCxnSpPr>
              <p:cNvPr id="520" name="Google Shape;520;p43"/>
              <p:cNvCxnSpPr/>
              <p:nvPr/>
            </p:nvCxnSpPr>
            <p:spPr>
              <a:xfrm>
                <a:off x="-511831" y="656963"/>
                <a:ext cx="40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1" name="Google Shape;521;p43"/>
              <p:cNvSpPr/>
              <p:nvPr/>
            </p:nvSpPr>
            <p:spPr>
              <a:xfrm>
                <a:off x="3464188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2" name="Google Shape;522;p43"/>
          <p:cNvSpPr txBox="1"/>
          <p:nvPr>
            <p:ph type="title"/>
          </p:nvPr>
        </p:nvSpPr>
        <p:spPr>
          <a:xfrm>
            <a:off x="2186850" y="1230050"/>
            <a:ext cx="47703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Registración</a:t>
            </a:r>
            <a:endParaRPr/>
          </a:p>
        </p:txBody>
      </p:sp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1462950" y="1756625"/>
            <a:ext cx="6218100" cy="20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Diferencias espaciales y temporales en las imágenes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Imagen de referencia: PD25-T1MPRAGE-template en 1mm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</a:t>
            </a:r>
            <a:r>
              <a:rPr lang="en"/>
              <a:t>unción </a:t>
            </a:r>
            <a:r>
              <a:rPr lang="en"/>
              <a:t>registration</a:t>
            </a:r>
            <a:r>
              <a:rPr lang="en"/>
              <a:t> de ANTsPy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Argumentos: imagen de referencia, la imagen móvil y el tipo de registración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Método “SyN”</a:t>
            </a:r>
            <a:endParaRPr/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warpedmovout</a:t>
            </a:r>
            <a:endParaRPr/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warpedfixout </a:t>
            </a:r>
            <a:endParaRPr/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fwdtransforms </a:t>
            </a:r>
            <a:endParaRPr/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invtransforms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2967300" y="223975"/>
            <a:ext cx="32094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Registración</a:t>
            </a:r>
            <a:endParaRPr/>
          </a:p>
        </p:txBody>
      </p:sp>
      <p:pic>
        <p:nvPicPr>
          <p:cNvPr id="529" name="Google Shape;5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125" y="1112050"/>
            <a:ext cx="2805600" cy="314394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/>
          <p:nvPr/>
        </p:nvSpPr>
        <p:spPr>
          <a:xfrm>
            <a:off x="4807125" y="4434750"/>
            <a:ext cx="28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Después de la registración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31" name="Google Shape;5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060" y="1051026"/>
            <a:ext cx="2384628" cy="33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 txBox="1"/>
          <p:nvPr/>
        </p:nvSpPr>
        <p:spPr>
          <a:xfrm>
            <a:off x="1309563" y="4434750"/>
            <a:ext cx="28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Antes </a:t>
            </a: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 la registración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5"/>
          <p:cNvGrpSpPr/>
          <p:nvPr/>
        </p:nvGrpSpPr>
        <p:grpSpPr>
          <a:xfrm>
            <a:off x="0" y="973950"/>
            <a:ext cx="4865154" cy="2948700"/>
            <a:chOff x="0" y="973950"/>
            <a:chExt cx="4865154" cy="2948700"/>
          </a:xfrm>
        </p:grpSpPr>
        <p:grpSp>
          <p:nvGrpSpPr>
            <p:cNvPr id="538" name="Google Shape;538;p45"/>
            <p:cNvGrpSpPr/>
            <p:nvPr/>
          </p:nvGrpSpPr>
          <p:grpSpPr>
            <a:xfrm flipH="1">
              <a:off x="0" y="973950"/>
              <a:ext cx="4865154" cy="2948700"/>
              <a:chOff x="4278850" y="973950"/>
              <a:chExt cx="4865154" cy="2948700"/>
            </a:xfrm>
          </p:grpSpPr>
          <p:sp>
            <p:nvSpPr>
              <p:cNvPr id="539" name="Google Shape;539;p45"/>
              <p:cNvSpPr/>
              <p:nvPr/>
            </p:nvSpPr>
            <p:spPr>
              <a:xfrm rot="-5400000">
                <a:off x="5237050" y="15750"/>
                <a:ext cx="2948700" cy="4865100"/>
              </a:xfrm>
              <a:prstGeom prst="round2SameRect">
                <a:avLst>
                  <a:gd fmla="val 4182" name="adj1"/>
                  <a:gd fmla="val 0" name="adj2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45"/>
              <p:cNvSpPr/>
              <p:nvPr/>
            </p:nvSpPr>
            <p:spPr>
              <a:xfrm>
                <a:off x="4278904" y="1409200"/>
                <a:ext cx="4865100" cy="10194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1" name="Google Shape;541;p45"/>
              <p:cNvCxnSpPr/>
              <p:nvPr/>
            </p:nvCxnSpPr>
            <p:spPr>
              <a:xfrm>
                <a:off x="4278900" y="1409200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45"/>
              <p:cNvCxnSpPr/>
              <p:nvPr/>
            </p:nvCxnSpPr>
            <p:spPr>
              <a:xfrm>
                <a:off x="4278900" y="2428675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3" name="Google Shape;543;p45"/>
            <p:cNvGrpSpPr/>
            <p:nvPr/>
          </p:nvGrpSpPr>
          <p:grpSpPr>
            <a:xfrm flipH="1">
              <a:off x="736980" y="1101250"/>
              <a:ext cx="3592750" cy="180900"/>
              <a:chOff x="979250" y="562575"/>
              <a:chExt cx="3592750" cy="180900"/>
            </a:xfrm>
          </p:grpSpPr>
          <p:cxnSp>
            <p:nvCxnSpPr>
              <p:cNvPr id="544" name="Google Shape;544;p45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5" name="Google Shape;545;p45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6" name="Google Shape;546;p45"/>
          <p:cNvSpPr txBox="1"/>
          <p:nvPr>
            <p:ph type="title"/>
          </p:nvPr>
        </p:nvSpPr>
        <p:spPr>
          <a:xfrm>
            <a:off x="713100" y="1410600"/>
            <a:ext cx="36405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Segmentación</a:t>
            </a:r>
            <a:endParaRPr sz="3400"/>
          </a:p>
        </p:txBody>
      </p:sp>
      <p:sp>
        <p:nvSpPr>
          <p:cNvPr id="547" name="Google Shape;547;p45"/>
          <p:cNvSpPr txBox="1"/>
          <p:nvPr>
            <p:ph idx="1" type="subTitle"/>
          </p:nvPr>
        </p:nvSpPr>
        <p:spPr>
          <a:xfrm>
            <a:off x="0" y="2427300"/>
            <a:ext cx="48651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Desarrollo de función segmentar_ROIs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Argumentos: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img paciente ants: imagen que se desea segmentar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img estructuras ants: imagen que contiene las estructuras que se desea segmentar.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ROI labels nums: lista de las etiquetas numéricas que identifican a las estructuras a segmentar.</a:t>
            </a:r>
            <a:endParaRPr sz="1300"/>
          </a:p>
        </p:txBody>
      </p:sp>
      <p:pic>
        <p:nvPicPr>
          <p:cNvPr id="548" name="Google Shape;548;p45"/>
          <p:cNvPicPr preferRelativeResize="0"/>
          <p:nvPr/>
        </p:nvPicPr>
        <p:blipFill rotWithShape="1">
          <a:blip r:embed="rId3">
            <a:alphaModFix amt="6000"/>
          </a:blip>
          <a:srcRect b="29166" l="0" r="0" t="29161"/>
          <a:stretch/>
        </p:blipFill>
        <p:spPr>
          <a:xfrm>
            <a:off x="0" y="0"/>
            <a:ext cx="9232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6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6"/>
          <p:cNvSpPr txBox="1"/>
          <p:nvPr>
            <p:ph idx="8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</a:t>
            </a:r>
            <a:endParaRPr/>
          </a:p>
        </p:txBody>
      </p:sp>
      <p:sp>
        <p:nvSpPr>
          <p:cNvPr id="556" name="Google Shape;556;p46"/>
          <p:cNvSpPr txBox="1"/>
          <p:nvPr>
            <p:ph idx="5" type="subTitle"/>
          </p:nvPr>
        </p:nvSpPr>
        <p:spPr>
          <a:xfrm>
            <a:off x="7010600" y="1961033"/>
            <a:ext cx="17268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Guardado de la segmentación en una lista (formato Nibabel)</a:t>
            </a:r>
            <a:endParaRPr/>
          </a:p>
        </p:txBody>
      </p:sp>
      <p:sp>
        <p:nvSpPr>
          <p:cNvPr id="557" name="Google Shape;557;p46"/>
          <p:cNvSpPr txBox="1"/>
          <p:nvPr>
            <p:ph idx="1" type="subTitle"/>
          </p:nvPr>
        </p:nvSpPr>
        <p:spPr>
          <a:xfrm>
            <a:off x="528650" y="1713225"/>
            <a:ext cx="1883400" cy="23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de img_estructuras_ants a Nibabel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 la estructura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segmentar utilizando su etiqueta numérica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966"/>
                </a:solidFill>
              </a:rPr>
              <a:t>Uso de función math_img de Nilearn</a:t>
            </a:r>
            <a:endParaRPr sz="11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8" name="Google Shape;558;p46"/>
          <p:cNvSpPr txBox="1"/>
          <p:nvPr>
            <p:ph idx="3" type="subTitle"/>
          </p:nvPr>
        </p:nvSpPr>
        <p:spPr>
          <a:xfrm>
            <a:off x="2845200" y="1882299"/>
            <a:ext cx="1726800" cy="18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Conversión de la imagen de la estructura a formato ANTsImage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/>
              <a:t>img_ROI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6"/>
          <p:cNvSpPr txBox="1"/>
          <p:nvPr>
            <p:ph idx="7" type="subTitle"/>
          </p:nvPr>
        </p:nvSpPr>
        <p:spPr>
          <a:xfrm>
            <a:off x="4774625" y="1807900"/>
            <a:ext cx="1726800" cy="20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 de la ROI de la imagen del paciente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img_ROI como máscara en la función </a:t>
            </a:r>
            <a:r>
              <a:rPr lang="en">
                <a:solidFill>
                  <a:srgbClr val="FFD966"/>
                </a:solidFill>
              </a:rPr>
              <a:t>mask_image de ANTsPy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214900" y="1328675"/>
            <a:ext cx="5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3453150" y="1328675"/>
            <a:ext cx="5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82575" y="1328675"/>
            <a:ext cx="5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7618550" y="1368038"/>
            <a:ext cx="5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47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7"/>
          <p:cNvSpPr txBox="1"/>
          <p:nvPr>
            <p:ph idx="8" type="title"/>
          </p:nvPr>
        </p:nvSpPr>
        <p:spPr>
          <a:xfrm>
            <a:off x="720000" y="21155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</a:t>
            </a:r>
            <a:endParaRPr/>
          </a:p>
        </p:txBody>
      </p:sp>
      <p:pic>
        <p:nvPicPr>
          <p:cNvPr id="571" name="Google Shape;5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299502"/>
            <a:ext cx="4292700" cy="176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150" y="1299490"/>
            <a:ext cx="4292700" cy="176448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7"/>
          <p:cNvSpPr txBox="1"/>
          <p:nvPr/>
        </p:nvSpPr>
        <p:spPr>
          <a:xfrm>
            <a:off x="279300" y="854225"/>
            <a:ext cx="882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Segmentación del núcleo subtalámico izquierdo						Segmentación del núcleo subtalámico derecho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74" name="Google Shape;57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50" y="3186150"/>
            <a:ext cx="4425049" cy="170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148" y="3186149"/>
            <a:ext cx="4292700" cy="167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48"/>
          <p:cNvPicPr preferRelativeResize="0"/>
          <p:nvPr/>
        </p:nvPicPr>
        <p:blipFill rotWithShape="1">
          <a:blip r:embed="rId3">
            <a:alphaModFix amt="60000"/>
          </a:blip>
          <a:srcRect b="28906" l="0" r="0" t="28906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8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48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Google Shape;583;p48"/>
          <p:cNvGrpSpPr/>
          <p:nvPr/>
        </p:nvGrpSpPr>
        <p:grpSpPr>
          <a:xfrm>
            <a:off x="4853624" y="1885125"/>
            <a:ext cx="3155387" cy="2055000"/>
            <a:chOff x="1093225" y="1934700"/>
            <a:chExt cx="3433500" cy="2055000"/>
          </a:xfrm>
        </p:grpSpPr>
        <p:sp>
          <p:nvSpPr>
            <p:cNvPr id="584" name="Google Shape;584;p48"/>
            <p:cNvSpPr/>
            <p:nvPr/>
          </p:nvSpPr>
          <p:spPr>
            <a:xfrm>
              <a:off x="1093225" y="1934700"/>
              <a:ext cx="3433500" cy="2055000"/>
            </a:xfrm>
            <a:prstGeom prst="roundRect">
              <a:avLst>
                <a:gd fmla="val 5037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48"/>
            <p:cNvGrpSpPr/>
            <p:nvPr/>
          </p:nvGrpSpPr>
          <p:grpSpPr>
            <a:xfrm>
              <a:off x="1093330" y="2168759"/>
              <a:ext cx="3433175" cy="564010"/>
              <a:chOff x="713150" y="1830226"/>
              <a:chExt cx="2386801" cy="564010"/>
            </a:xfrm>
          </p:grpSpPr>
          <p:sp>
            <p:nvSpPr>
              <p:cNvPr id="586" name="Google Shape;586;p48"/>
              <p:cNvSpPr/>
              <p:nvPr/>
            </p:nvSpPr>
            <p:spPr>
              <a:xfrm>
                <a:off x="713150" y="1830226"/>
                <a:ext cx="2386800" cy="5640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7" name="Google Shape;587;p48"/>
              <p:cNvCxnSpPr/>
              <p:nvPr/>
            </p:nvCxnSpPr>
            <p:spPr>
              <a:xfrm>
                <a:off x="713151" y="183022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48"/>
              <p:cNvCxnSpPr/>
              <p:nvPr/>
            </p:nvCxnSpPr>
            <p:spPr>
              <a:xfrm>
                <a:off x="713151" y="239423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9" name="Google Shape;589;p48"/>
          <p:cNvGrpSpPr/>
          <p:nvPr/>
        </p:nvGrpSpPr>
        <p:grpSpPr>
          <a:xfrm>
            <a:off x="1134999" y="1885125"/>
            <a:ext cx="3155387" cy="2055000"/>
            <a:chOff x="1093225" y="1934700"/>
            <a:chExt cx="3433500" cy="2055000"/>
          </a:xfrm>
        </p:grpSpPr>
        <p:sp>
          <p:nvSpPr>
            <p:cNvPr id="590" name="Google Shape;590;p48"/>
            <p:cNvSpPr/>
            <p:nvPr/>
          </p:nvSpPr>
          <p:spPr>
            <a:xfrm>
              <a:off x="1093225" y="1934700"/>
              <a:ext cx="3433500" cy="2055000"/>
            </a:xfrm>
            <a:prstGeom prst="roundRect">
              <a:avLst>
                <a:gd fmla="val 5037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48"/>
            <p:cNvGrpSpPr/>
            <p:nvPr/>
          </p:nvGrpSpPr>
          <p:grpSpPr>
            <a:xfrm>
              <a:off x="1093304" y="2168759"/>
              <a:ext cx="3433086" cy="564010"/>
              <a:chOff x="713150" y="1830226"/>
              <a:chExt cx="2386801" cy="564010"/>
            </a:xfrm>
          </p:grpSpPr>
          <p:sp>
            <p:nvSpPr>
              <p:cNvPr id="592" name="Google Shape;592;p48"/>
              <p:cNvSpPr/>
              <p:nvPr/>
            </p:nvSpPr>
            <p:spPr>
              <a:xfrm>
                <a:off x="713150" y="1830226"/>
                <a:ext cx="2386800" cy="5640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3" name="Google Shape;593;p48"/>
              <p:cNvCxnSpPr/>
              <p:nvPr/>
            </p:nvCxnSpPr>
            <p:spPr>
              <a:xfrm>
                <a:off x="713151" y="183022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48"/>
              <p:cNvCxnSpPr/>
              <p:nvPr/>
            </p:nvCxnSpPr>
            <p:spPr>
              <a:xfrm>
                <a:off x="713151" y="239423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5" name="Google Shape;595;p48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Texturas</a:t>
            </a:r>
            <a:endParaRPr/>
          </a:p>
        </p:txBody>
      </p:sp>
      <p:sp>
        <p:nvSpPr>
          <p:cNvPr id="596" name="Google Shape;596;p48"/>
          <p:cNvSpPr txBox="1"/>
          <p:nvPr>
            <p:ph idx="2" type="title"/>
          </p:nvPr>
        </p:nvSpPr>
        <p:spPr>
          <a:xfrm>
            <a:off x="1456438" y="2114750"/>
            <a:ext cx="2512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  <a:endParaRPr/>
          </a:p>
        </p:txBody>
      </p:sp>
      <p:sp>
        <p:nvSpPr>
          <p:cNvPr id="597" name="Google Shape;597;p48"/>
          <p:cNvSpPr txBox="1"/>
          <p:nvPr>
            <p:ph idx="3" type="title"/>
          </p:nvPr>
        </p:nvSpPr>
        <p:spPr>
          <a:xfrm>
            <a:off x="5175063" y="2114750"/>
            <a:ext cx="2512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Corroboración</a:t>
            </a:r>
            <a:endParaRPr/>
          </a:p>
        </p:txBody>
      </p:sp>
      <p:sp>
        <p:nvSpPr>
          <p:cNvPr id="598" name="Google Shape;598;p48"/>
          <p:cNvSpPr txBox="1"/>
          <p:nvPr>
            <p:ph idx="1" type="subTitle"/>
          </p:nvPr>
        </p:nvSpPr>
        <p:spPr>
          <a:xfrm>
            <a:off x="5175065" y="2748838"/>
            <a:ext cx="25125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Realizar el </a:t>
            </a:r>
            <a:r>
              <a:rPr b="1" lang="en" sz="1200"/>
              <a:t>el promediado de las métricas para cada slice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Métricas: entropía, energía, correlación, momento de diferencia inversa, contraste y cluster shade</a:t>
            </a:r>
            <a:endParaRPr b="1" sz="1200"/>
          </a:p>
        </p:txBody>
      </p:sp>
      <p:sp>
        <p:nvSpPr>
          <p:cNvPr id="599" name="Google Shape;599;p48"/>
          <p:cNvSpPr txBox="1"/>
          <p:nvPr>
            <p:ph idx="4" type="subTitle"/>
          </p:nvPr>
        </p:nvSpPr>
        <p:spPr>
          <a:xfrm>
            <a:off x="1456438" y="2770452"/>
            <a:ext cx="25125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r>
              <a:rPr b="1" lang="en" sz="1200"/>
              <a:t>alcular las métricas de texturas para cada slice y obtener la métrica para toda la imagen promediando estos valores</a:t>
            </a:r>
            <a:endParaRPr b="1" sz="1200"/>
          </a:p>
        </p:txBody>
      </p:sp>
      <p:sp>
        <p:nvSpPr>
          <p:cNvPr id="600" name="Google Shape;600;p48"/>
          <p:cNvSpPr txBox="1"/>
          <p:nvPr/>
        </p:nvSpPr>
        <p:spPr>
          <a:xfrm>
            <a:off x="4853625" y="3861425"/>
            <a:ext cx="31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https : / / doi . org / 10 . 5772 / 64641. dirección: https://</a:t>
            </a:r>
            <a:r>
              <a:rPr lang="en" sz="800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4"/>
              </a:rPr>
              <a:t>www.intechopen.com/chapters/52016#B49</a:t>
            </a: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49"/>
          <p:cNvPicPr preferRelativeResize="0"/>
          <p:nvPr/>
        </p:nvPicPr>
        <p:blipFill rotWithShape="1">
          <a:blip r:embed="rId3">
            <a:alphaModFix amt="33000"/>
          </a:blip>
          <a:srcRect b="4718" l="0" r="0" t="4709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49"/>
          <p:cNvGrpSpPr/>
          <p:nvPr/>
        </p:nvGrpSpPr>
        <p:grpSpPr>
          <a:xfrm>
            <a:off x="1236700" y="278069"/>
            <a:ext cx="6670500" cy="2540022"/>
            <a:chOff x="1236700" y="1428750"/>
            <a:chExt cx="6670500" cy="2483400"/>
          </a:xfrm>
        </p:grpSpPr>
        <p:sp>
          <p:nvSpPr>
            <p:cNvPr id="607" name="Google Shape;607;p49"/>
            <p:cNvSpPr/>
            <p:nvPr/>
          </p:nvSpPr>
          <p:spPr>
            <a:xfrm flipH="1" rot="10800000">
              <a:off x="1236700" y="1428750"/>
              <a:ext cx="6670500" cy="2483400"/>
            </a:xfrm>
            <a:prstGeom prst="roundRect">
              <a:avLst>
                <a:gd fmla="val 7228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49"/>
            <p:cNvGrpSpPr/>
            <p:nvPr/>
          </p:nvGrpSpPr>
          <p:grpSpPr>
            <a:xfrm flipH="1" rot="10800000">
              <a:off x="1236885" y="3114080"/>
              <a:ext cx="6669917" cy="564010"/>
              <a:chOff x="713150" y="1830226"/>
              <a:chExt cx="2386801" cy="564010"/>
            </a:xfrm>
          </p:grpSpPr>
          <p:sp>
            <p:nvSpPr>
              <p:cNvPr id="609" name="Google Shape;609;p49"/>
              <p:cNvSpPr/>
              <p:nvPr/>
            </p:nvSpPr>
            <p:spPr>
              <a:xfrm>
                <a:off x="713150" y="1830226"/>
                <a:ext cx="2386800" cy="5640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0" name="Google Shape;610;p49"/>
              <p:cNvCxnSpPr/>
              <p:nvPr/>
            </p:nvCxnSpPr>
            <p:spPr>
              <a:xfrm>
                <a:off x="713151" y="183022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49"/>
              <p:cNvCxnSpPr/>
              <p:nvPr/>
            </p:nvCxnSpPr>
            <p:spPr>
              <a:xfrm>
                <a:off x="713151" y="2394237"/>
                <a:ext cx="238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2" name="Google Shape;612;p49"/>
          <p:cNvSpPr txBox="1"/>
          <p:nvPr>
            <p:ph type="title"/>
          </p:nvPr>
        </p:nvSpPr>
        <p:spPr>
          <a:xfrm>
            <a:off x="1749150" y="1996750"/>
            <a:ext cx="56457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Clasificador</a:t>
            </a:r>
            <a:endParaRPr sz="2700"/>
          </a:p>
        </p:txBody>
      </p:sp>
      <p:sp>
        <p:nvSpPr>
          <p:cNvPr id="613" name="Google Shape;613;p49"/>
          <p:cNvSpPr txBox="1"/>
          <p:nvPr>
            <p:ph idx="1" type="subTitle"/>
          </p:nvPr>
        </p:nvSpPr>
        <p:spPr>
          <a:xfrm>
            <a:off x="1749100" y="539400"/>
            <a:ext cx="56457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200"/>
              <a:t>Armado de data frame y clasificador de random forest 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Data frame: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12 métricas para cada paciente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Grupo de pertenencia: “0” si es grupo de control y “1” al grupo con Parkinson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Clasificador: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Entrenamiento con 80% de los datos 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Accuracy score: 0,75</a:t>
            </a:r>
            <a:endParaRPr b="1" sz="1200"/>
          </a:p>
        </p:txBody>
      </p:sp>
      <p:sp>
        <p:nvSpPr>
          <p:cNvPr id="614" name="Google Shape;614;p49"/>
          <p:cNvSpPr/>
          <p:nvPr/>
        </p:nvSpPr>
        <p:spPr>
          <a:xfrm>
            <a:off x="5633625" y="2812013"/>
            <a:ext cx="2389800" cy="20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5" name="Google Shape;61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8098" y="2812000"/>
            <a:ext cx="2300853" cy="20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972" y="2987413"/>
            <a:ext cx="4435601" cy="17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50"/>
          <p:cNvPicPr preferRelativeResize="0"/>
          <p:nvPr/>
        </p:nvPicPr>
        <p:blipFill rotWithShape="1">
          <a:blip r:embed="rId3">
            <a:alphaModFix amt="70000"/>
          </a:blip>
          <a:srcRect b="7741" l="0" r="0" t="7741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0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50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50"/>
          <p:cNvSpPr/>
          <p:nvPr/>
        </p:nvSpPr>
        <p:spPr>
          <a:xfrm>
            <a:off x="4724988" y="1468075"/>
            <a:ext cx="3546000" cy="2868300"/>
          </a:xfrm>
          <a:prstGeom prst="roundRect">
            <a:avLst>
              <a:gd fmla="val 5037" name="adj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50"/>
          <p:cNvGrpSpPr/>
          <p:nvPr/>
        </p:nvGrpSpPr>
        <p:grpSpPr>
          <a:xfrm>
            <a:off x="4725053" y="1702134"/>
            <a:ext cx="3545593" cy="564010"/>
            <a:chOff x="713150" y="1830226"/>
            <a:chExt cx="2386801" cy="564010"/>
          </a:xfrm>
        </p:grpSpPr>
        <p:sp>
          <p:nvSpPr>
            <p:cNvPr id="626" name="Google Shape;626;p50"/>
            <p:cNvSpPr/>
            <p:nvPr/>
          </p:nvSpPr>
          <p:spPr>
            <a:xfrm>
              <a:off x="713150" y="1830226"/>
              <a:ext cx="2386800" cy="5640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7" name="Google Shape;627;p50"/>
            <p:cNvCxnSpPr/>
            <p:nvPr/>
          </p:nvCxnSpPr>
          <p:spPr>
            <a:xfrm>
              <a:off x="713151" y="183022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50"/>
            <p:cNvCxnSpPr/>
            <p:nvPr/>
          </p:nvCxnSpPr>
          <p:spPr>
            <a:xfrm>
              <a:off x="713151" y="239423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9" name="Google Shape;629;p50"/>
          <p:cNvSpPr/>
          <p:nvPr/>
        </p:nvSpPr>
        <p:spPr>
          <a:xfrm>
            <a:off x="873013" y="1468075"/>
            <a:ext cx="3546000" cy="2868300"/>
          </a:xfrm>
          <a:prstGeom prst="roundRect">
            <a:avLst>
              <a:gd fmla="val 5037" name="adj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50"/>
          <p:cNvGrpSpPr/>
          <p:nvPr/>
        </p:nvGrpSpPr>
        <p:grpSpPr>
          <a:xfrm>
            <a:off x="873093" y="1702134"/>
            <a:ext cx="3545593" cy="564010"/>
            <a:chOff x="713150" y="1830226"/>
            <a:chExt cx="2386801" cy="564010"/>
          </a:xfrm>
        </p:grpSpPr>
        <p:sp>
          <p:nvSpPr>
            <p:cNvPr id="631" name="Google Shape;631;p50"/>
            <p:cNvSpPr/>
            <p:nvPr/>
          </p:nvSpPr>
          <p:spPr>
            <a:xfrm>
              <a:off x="713150" y="1830226"/>
              <a:ext cx="2386800" cy="5640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2" name="Google Shape;632;p50"/>
            <p:cNvCxnSpPr/>
            <p:nvPr/>
          </p:nvCxnSpPr>
          <p:spPr>
            <a:xfrm>
              <a:off x="713151" y="183022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50"/>
            <p:cNvCxnSpPr/>
            <p:nvPr/>
          </p:nvCxnSpPr>
          <p:spPr>
            <a:xfrm>
              <a:off x="713151" y="239423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4" name="Google Shape;634;p50"/>
          <p:cNvSpPr txBox="1"/>
          <p:nvPr>
            <p:ph idx="1" type="body"/>
          </p:nvPr>
        </p:nvSpPr>
        <p:spPr>
          <a:xfrm>
            <a:off x="946688" y="2267660"/>
            <a:ext cx="3398400" cy="20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Mejora de la </a:t>
            </a:r>
            <a:r>
              <a:rPr lang="en"/>
              <a:t>precisión</a:t>
            </a:r>
            <a:r>
              <a:rPr lang="en"/>
              <a:t> del clasificador con más imágenes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Consideración del tiempo de </a:t>
            </a:r>
            <a:r>
              <a:rPr lang="en"/>
              <a:t>cómputo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Mejora de la precisión con más estructuras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Diseño de interfaz gráfica de usuario en formato NIfTI</a:t>
            </a:r>
            <a:endParaRPr/>
          </a:p>
        </p:txBody>
      </p:sp>
      <p:sp>
        <p:nvSpPr>
          <p:cNvPr id="635" name="Google Shape;635;p50"/>
          <p:cNvSpPr txBox="1"/>
          <p:nvPr>
            <p:ph idx="2" type="body"/>
          </p:nvPr>
        </p:nvSpPr>
        <p:spPr>
          <a:xfrm>
            <a:off x="4798650" y="2267713"/>
            <a:ext cx="3398400" cy="20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Idea de interés, pero complicaciones en la selección de imágenes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Imágenes confusas y anotaciones poco claras</a:t>
            </a:r>
            <a:endParaRPr/>
          </a:p>
        </p:txBody>
      </p:sp>
      <p:sp>
        <p:nvSpPr>
          <p:cNvPr id="636" name="Google Shape;636;p50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Discusión</a:t>
            </a:r>
            <a:endParaRPr/>
          </a:p>
        </p:txBody>
      </p:sp>
      <p:sp>
        <p:nvSpPr>
          <p:cNvPr id="637" name="Google Shape;637;p50"/>
          <p:cNvSpPr txBox="1"/>
          <p:nvPr>
            <p:ph idx="3" type="title"/>
          </p:nvPr>
        </p:nvSpPr>
        <p:spPr>
          <a:xfrm>
            <a:off x="946688" y="1776850"/>
            <a:ext cx="33984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 a Futuro</a:t>
            </a:r>
            <a:endParaRPr/>
          </a:p>
        </p:txBody>
      </p:sp>
      <p:sp>
        <p:nvSpPr>
          <p:cNvPr id="638" name="Google Shape;638;p50"/>
          <p:cNvSpPr txBox="1"/>
          <p:nvPr>
            <p:ph idx="4" type="title"/>
          </p:nvPr>
        </p:nvSpPr>
        <p:spPr>
          <a:xfrm>
            <a:off x="4798651" y="1776850"/>
            <a:ext cx="33984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Inconvenientes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33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327" name="Google Shape;327;p33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33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3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33"/>
          <p:cNvSpPr txBox="1"/>
          <p:nvPr>
            <p:ph idx="18" type="title"/>
          </p:nvPr>
        </p:nvSpPr>
        <p:spPr>
          <a:xfrm>
            <a:off x="5873775" y="352962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713100" y="191167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333" name="Google Shape;333;p33"/>
          <p:cNvSpPr txBox="1"/>
          <p:nvPr>
            <p:ph idx="9" type="title"/>
          </p:nvPr>
        </p:nvSpPr>
        <p:spPr>
          <a:xfrm>
            <a:off x="713100" y="352962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34" name="Google Shape;334;p33"/>
          <p:cNvSpPr txBox="1"/>
          <p:nvPr>
            <p:ph idx="14" type="subTitle"/>
          </p:nvPr>
        </p:nvSpPr>
        <p:spPr>
          <a:xfrm>
            <a:off x="713100" y="3888450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imágenes, registración, segmentación, AT y clasificador</a:t>
            </a:r>
            <a:endParaRPr/>
          </a:p>
        </p:txBody>
      </p:sp>
      <p:sp>
        <p:nvSpPr>
          <p:cNvPr id="335" name="Google Shape;335;p33"/>
          <p:cNvSpPr txBox="1"/>
          <p:nvPr>
            <p:ph idx="15" type="title"/>
          </p:nvPr>
        </p:nvSpPr>
        <p:spPr>
          <a:xfrm>
            <a:off x="3297000" y="352962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Discusión</a:t>
            </a:r>
            <a:endParaRPr/>
          </a:p>
        </p:txBody>
      </p:sp>
      <p:sp>
        <p:nvSpPr>
          <p:cNvPr id="336" name="Google Shape;336;p33"/>
          <p:cNvSpPr txBox="1"/>
          <p:nvPr>
            <p:ph idx="17" type="subTitle"/>
          </p:nvPr>
        </p:nvSpPr>
        <p:spPr>
          <a:xfrm>
            <a:off x="3297000" y="3888450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 a futuro e inconvenientes presentados</a:t>
            </a:r>
            <a:endParaRPr/>
          </a:p>
        </p:txBody>
      </p:sp>
      <p:sp>
        <p:nvSpPr>
          <p:cNvPr id="337" name="Google Shape;337;p33"/>
          <p:cNvSpPr txBox="1"/>
          <p:nvPr>
            <p:ph idx="2" type="title"/>
          </p:nvPr>
        </p:nvSpPr>
        <p:spPr>
          <a:xfrm>
            <a:off x="1541100" y="14361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38" name="Google Shape;338;p33"/>
          <p:cNvSpPr txBox="1"/>
          <p:nvPr>
            <p:ph idx="3" type="title"/>
          </p:nvPr>
        </p:nvSpPr>
        <p:spPr>
          <a:xfrm>
            <a:off x="3297000" y="1911675"/>
            <a:ext cx="2550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TP</a:t>
            </a:r>
            <a:endParaRPr/>
          </a:p>
        </p:txBody>
      </p:sp>
      <p:sp>
        <p:nvSpPr>
          <p:cNvPr id="339" name="Google Shape;339;p33"/>
          <p:cNvSpPr txBox="1"/>
          <p:nvPr>
            <p:ph idx="5" type="subTitle"/>
          </p:nvPr>
        </p:nvSpPr>
        <p:spPr>
          <a:xfrm>
            <a:off x="3297000" y="2270475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introducción a la propuesta del trabajo</a:t>
            </a:r>
            <a:endParaRPr/>
          </a:p>
        </p:txBody>
      </p:sp>
      <p:sp>
        <p:nvSpPr>
          <p:cNvPr id="340" name="Google Shape;340;p33"/>
          <p:cNvSpPr txBox="1"/>
          <p:nvPr>
            <p:ph idx="6" type="title"/>
          </p:nvPr>
        </p:nvSpPr>
        <p:spPr>
          <a:xfrm>
            <a:off x="5873775" y="1911675"/>
            <a:ext cx="25500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Obtención de imágenes</a:t>
            </a:r>
            <a:endParaRPr/>
          </a:p>
        </p:txBody>
      </p:sp>
      <p:sp>
        <p:nvSpPr>
          <p:cNvPr id="341" name="Google Shape;341;p33"/>
          <p:cNvSpPr txBox="1"/>
          <p:nvPr>
            <p:ph idx="4" type="title"/>
          </p:nvPr>
        </p:nvSpPr>
        <p:spPr>
          <a:xfrm>
            <a:off x="4125000" y="14361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42" name="Google Shape;342;p33"/>
          <p:cNvSpPr txBox="1"/>
          <p:nvPr>
            <p:ph idx="7" type="title"/>
          </p:nvPr>
        </p:nvSpPr>
        <p:spPr>
          <a:xfrm>
            <a:off x="6701775" y="14361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43" name="Google Shape;343;p33"/>
          <p:cNvSpPr txBox="1"/>
          <p:nvPr>
            <p:ph idx="13" type="title"/>
          </p:nvPr>
        </p:nvSpPr>
        <p:spPr>
          <a:xfrm>
            <a:off x="1541100" y="305428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44" name="Google Shape;344;p33"/>
          <p:cNvSpPr txBox="1"/>
          <p:nvPr>
            <p:ph idx="16" type="title"/>
          </p:nvPr>
        </p:nvSpPr>
        <p:spPr>
          <a:xfrm>
            <a:off x="4125000" y="305428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45" name="Google Shape;345;p33"/>
          <p:cNvSpPr txBox="1"/>
          <p:nvPr>
            <p:ph idx="19" type="title"/>
          </p:nvPr>
        </p:nvSpPr>
        <p:spPr>
          <a:xfrm>
            <a:off x="6701775" y="305428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346" name="Google Shape;346;p33"/>
          <p:cNvSpPr txBox="1"/>
          <p:nvPr>
            <p:ph idx="20" type="subTitle"/>
          </p:nvPr>
        </p:nvSpPr>
        <p:spPr>
          <a:xfrm>
            <a:off x="5873775" y="3888450"/>
            <a:ext cx="25500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del desarrollo del trabajo</a:t>
            </a:r>
            <a:endParaRPr/>
          </a:p>
        </p:txBody>
      </p:sp>
      <p:sp>
        <p:nvSpPr>
          <p:cNvPr id="347" name="Google Shape;347;p33"/>
          <p:cNvSpPr txBox="1"/>
          <p:nvPr>
            <p:ph idx="21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348" name="Google Shape;348;p33"/>
          <p:cNvSpPr txBox="1"/>
          <p:nvPr>
            <p:ph idx="5" type="subTitle"/>
          </p:nvPr>
        </p:nvSpPr>
        <p:spPr>
          <a:xfrm>
            <a:off x="563500" y="2270475"/>
            <a:ext cx="28686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 de Parkinson, Detección y Análisis de Texturas 3D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1"/>
          <p:cNvPicPr preferRelativeResize="0"/>
          <p:nvPr/>
        </p:nvPicPr>
        <p:blipFill rotWithShape="1">
          <a:blip r:embed="rId3">
            <a:alphaModFix/>
          </a:blip>
          <a:srcRect b="8017" l="0" r="0" t="802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51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645" name="Google Shape;645;p51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279300" y="1175100"/>
              <a:ext cx="8585400" cy="34695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7" name="Google Shape;647;p51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51"/>
            <p:cNvCxnSpPr/>
            <p:nvPr/>
          </p:nvCxnSpPr>
          <p:spPr>
            <a:xfrm>
              <a:off x="279300" y="46446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51"/>
          <p:cNvSpPr txBox="1"/>
          <p:nvPr>
            <p:ph idx="1" type="subTitle"/>
          </p:nvPr>
        </p:nvSpPr>
        <p:spPr>
          <a:xfrm>
            <a:off x="713100" y="1536800"/>
            <a:ext cx="7704000" cy="28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Cumplimiento del objetivo del trabajo propuesto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Uso de imágenes de 40 pacientes, 20 sanos y 20 con EP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Registración con imagen del atlas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Segmentación y obtención de los núcleos subtalámicos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Cálculo de las 6 métricas de análisis de texturas para cada estructura de interés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Trabajo con imágenes en formato NIfTI en 3D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Uso de las </a:t>
            </a:r>
            <a:r>
              <a:rPr lang="en" sz="1400"/>
              <a:t>librerías</a:t>
            </a:r>
            <a:r>
              <a:rPr lang="en" sz="1400"/>
              <a:t>: : ANTsPy y Nilearn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Análisis de textura en 2D y pasaje a 3D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Armado de clasificador binario en random forest con accuracy de 0,75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Aplicación de lo aprendido en clase y conocimiento de nuevas herramientas</a:t>
            </a:r>
            <a:endParaRPr/>
          </a:p>
        </p:txBody>
      </p:sp>
      <p:sp>
        <p:nvSpPr>
          <p:cNvPr id="650" name="Google Shape;650;p51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52"/>
          <p:cNvPicPr preferRelativeResize="0"/>
          <p:nvPr/>
        </p:nvPicPr>
        <p:blipFill rotWithShape="1">
          <a:blip r:embed="rId3">
            <a:alphaModFix amt="66000"/>
          </a:blip>
          <a:srcRect b="7834" l="0" r="0" t="7834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52"/>
          <p:cNvGrpSpPr/>
          <p:nvPr/>
        </p:nvGrpSpPr>
        <p:grpSpPr>
          <a:xfrm>
            <a:off x="1082993" y="855025"/>
            <a:ext cx="6978014" cy="3433500"/>
            <a:chOff x="1082993" y="855025"/>
            <a:chExt cx="6978014" cy="3433500"/>
          </a:xfrm>
        </p:grpSpPr>
        <p:grpSp>
          <p:nvGrpSpPr>
            <p:cNvPr id="657" name="Google Shape;657;p52"/>
            <p:cNvGrpSpPr/>
            <p:nvPr/>
          </p:nvGrpSpPr>
          <p:grpSpPr>
            <a:xfrm>
              <a:off x="1082993" y="855025"/>
              <a:ext cx="6978014" cy="3433500"/>
              <a:chOff x="1082993" y="855025"/>
              <a:chExt cx="6978014" cy="3433500"/>
            </a:xfrm>
          </p:grpSpPr>
          <p:sp>
            <p:nvSpPr>
              <p:cNvPr id="658" name="Google Shape;658;p52"/>
              <p:cNvSpPr/>
              <p:nvPr/>
            </p:nvSpPr>
            <p:spPr>
              <a:xfrm>
                <a:off x="1082993" y="855025"/>
                <a:ext cx="6978000" cy="34335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52"/>
              <p:cNvSpPr/>
              <p:nvPr/>
            </p:nvSpPr>
            <p:spPr>
              <a:xfrm>
                <a:off x="1082993" y="1241871"/>
                <a:ext cx="6978000" cy="26598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0" name="Google Shape;660;p52"/>
              <p:cNvCxnSpPr/>
              <p:nvPr/>
            </p:nvCxnSpPr>
            <p:spPr>
              <a:xfrm>
                <a:off x="1083007" y="1241887"/>
                <a:ext cx="697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52"/>
              <p:cNvCxnSpPr/>
              <p:nvPr/>
            </p:nvCxnSpPr>
            <p:spPr>
              <a:xfrm>
                <a:off x="1083007" y="3901615"/>
                <a:ext cx="697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2" name="Google Shape;662;p52"/>
            <p:cNvGrpSpPr/>
            <p:nvPr/>
          </p:nvGrpSpPr>
          <p:grpSpPr>
            <a:xfrm>
              <a:off x="1566631" y="985638"/>
              <a:ext cx="6010738" cy="180900"/>
              <a:chOff x="-1438737" y="562575"/>
              <a:chExt cx="6010738" cy="180900"/>
            </a:xfrm>
          </p:grpSpPr>
          <p:cxnSp>
            <p:nvCxnSpPr>
              <p:cNvPr id="663" name="Google Shape;663;p52"/>
              <p:cNvCxnSpPr/>
              <p:nvPr/>
            </p:nvCxnSpPr>
            <p:spPr>
              <a:xfrm>
                <a:off x="-1438737" y="656963"/>
                <a:ext cx="591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4" name="Google Shape;664;p52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5" name="Google Shape;665;p52"/>
          <p:cNvSpPr txBox="1"/>
          <p:nvPr>
            <p:ph type="title"/>
          </p:nvPr>
        </p:nvSpPr>
        <p:spPr>
          <a:xfrm>
            <a:off x="1528950" y="1307100"/>
            <a:ext cx="6086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¡Muchas gracias!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 amt="40000"/>
          </a:blip>
          <a:srcRect b="28906" l="0" r="0" t="28906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1" name="Google Shape;671;p53"/>
          <p:cNvGrpSpPr/>
          <p:nvPr/>
        </p:nvGrpSpPr>
        <p:grpSpPr>
          <a:xfrm>
            <a:off x="1462938" y="697200"/>
            <a:ext cx="6218113" cy="3749100"/>
            <a:chOff x="1462938" y="855025"/>
            <a:chExt cx="6218113" cy="3749100"/>
          </a:xfrm>
        </p:grpSpPr>
        <p:grpSp>
          <p:nvGrpSpPr>
            <p:cNvPr id="672" name="Google Shape;672;p53"/>
            <p:cNvGrpSpPr/>
            <p:nvPr/>
          </p:nvGrpSpPr>
          <p:grpSpPr>
            <a:xfrm>
              <a:off x="1462938" y="855025"/>
              <a:ext cx="6218113" cy="3749100"/>
              <a:chOff x="1462938" y="855025"/>
              <a:chExt cx="6218113" cy="3749100"/>
            </a:xfrm>
          </p:grpSpPr>
          <p:sp>
            <p:nvSpPr>
              <p:cNvPr id="673" name="Google Shape;673;p53"/>
              <p:cNvSpPr/>
              <p:nvPr/>
            </p:nvSpPr>
            <p:spPr>
              <a:xfrm>
                <a:off x="1462938" y="855025"/>
                <a:ext cx="6218100" cy="37491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3"/>
              <p:cNvSpPr/>
              <p:nvPr/>
            </p:nvSpPr>
            <p:spPr>
              <a:xfrm>
                <a:off x="1462938" y="1277426"/>
                <a:ext cx="6218100" cy="29043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5" name="Google Shape;675;p53"/>
              <p:cNvCxnSpPr/>
              <p:nvPr/>
            </p:nvCxnSpPr>
            <p:spPr>
              <a:xfrm>
                <a:off x="1462950" y="1277444"/>
                <a:ext cx="6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53"/>
              <p:cNvCxnSpPr/>
              <p:nvPr/>
            </p:nvCxnSpPr>
            <p:spPr>
              <a:xfrm>
                <a:off x="1462950" y="4181629"/>
                <a:ext cx="6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7" name="Google Shape;677;p53"/>
            <p:cNvGrpSpPr/>
            <p:nvPr/>
          </p:nvGrpSpPr>
          <p:grpSpPr>
            <a:xfrm>
              <a:off x="2493538" y="985638"/>
              <a:ext cx="4156919" cy="180900"/>
              <a:chOff x="-511831" y="562575"/>
              <a:chExt cx="4156919" cy="180900"/>
            </a:xfrm>
          </p:grpSpPr>
          <p:cxnSp>
            <p:nvCxnSpPr>
              <p:cNvPr id="678" name="Google Shape;678;p53"/>
              <p:cNvCxnSpPr/>
              <p:nvPr/>
            </p:nvCxnSpPr>
            <p:spPr>
              <a:xfrm>
                <a:off x="-511831" y="656963"/>
                <a:ext cx="40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9" name="Google Shape;679;p53"/>
              <p:cNvSpPr/>
              <p:nvPr/>
            </p:nvSpPr>
            <p:spPr>
              <a:xfrm>
                <a:off x="3464188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53"/>
          <p:cNvSpPr txBox="1"/>
          <p:nvPr>
            <p:ph type="title"/>
          </p:nvPr>
        </p:nvSpPr>
        <p:spPr>
          <a:xfrm>
            <a:off x="2186850" y="0"/>
            <a:ext cx="47703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Bibliografía</a:t>
            </a:r>
            <a:endParaRPr sz="3000"/>
          </a:p>
        </p:txBody>
      </p:sp>
      <p:sp>
        <p:nvSpPr>
          <p:cNvPr id="681" name="Google Shape;681;p53"/>
          <p:cNvSpPr txBox="1"/>
          <p:nvPr>
            <p:ph idx="1" type="body"/>
          </p:nvPr>
        </p:nvSpPr>
        <p:spPr>
          <a:xfrm>
            <a:off x="1463000" y="1137375"/>
            <a:ext cx="6218100" cy="28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N. Centro Perfetti, ENFERMEDAD DE PARKINSON. Ganglios Basales y Rehabilitación, 5 de oct. de 2015. dirección: https://www.centroperfetti.com/blog/enfermedad-de-parkinson-ganglios-basales-y-rehabilitacion.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[2] M. R. A. G. E. R. M. R. J. O. G. Linazasoro-Crist ́obal J. Guridi, Cirug ́ıa del n ́ucleo subtal  ́Amico en la enfermedad de Parkinson, 1 de jun. de 2000. direcci ́on: https : / / neurologia . com / articulo / 99662# : ~ : text = El \ %20n \%C3\%BAcleo\%20subtal\%C3\%A1mico\%20(NST)\%20desempe\%C3\%B1a,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beneficio\%2Friesgo\%20es\%20claramente\%20favorable.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[3] C. R. Méndez-Herrera1, El núcleo subtalámico en la fisiopatologí de la enfermedad de Parkinson y su rol como diana quirúrgica, 1 de jun. de 2000. direcci ́on: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https://www.scielo.cl/scielo.php?script=sci_arttext&amp;pid=S0717-92272011000100008.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[4] M. University, Multi-contrast PD25 atlas. direcci ́on: https : / /nist.mni.mcgill.ca/multi-contrast-pd25-atlas/.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[5] ANTsPY. direcci ́on: https://github.com/ANTsX/ANTsPy.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[6] Nilearn. direcci ́on: http://nilearn.github.io/stable/index.html.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[7] A. Larroza, V. Bod ́ı y D. Moratal, “Texture Analysis in Magnetic Resonance Imaging: Review and Considerations for Future Applications,” Assessment of Cellular and Organ Function and Dysfunction using Direct and Derived MRI Methodologies, doi: https : / / doi . org / 10 . 5772 / 64641. direcci ́on: https://www.intechopen.com/chapters/52016#B49.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4"/>
          <p:cNvPicPr preferRelativeResize="0"/>
          <p:nvPr/>
        </p:nvPicPr>
        <p:blipFill rotWithShape="1">
          <a:blip r:embed="rId3">
            <a:alphaModFix/>
          </a:blip>
          <a:srcRect b="13558" l="1130" r="2213" t="4420"/>
          <a:stretch/>
        </p:blipFill>
        <p:spPr>
          <a:xfrm flipH="1">
            <a:off x="-132249" y="-71825"/>
            <a:ext cx="9603074" cy="521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34"/>
          <p:cNvGrpSpPr/>
          <p:nvPr/>
        </p:nvGrpSpPr>
        <p:grpSpPr>
          <a:xfrm>
            <a:off x="4278850" y="973950"/>
            <a:ext cx="4865154" cy="2948700"/>
            <a:chOff x="4278850" y="973950"/>
            <a:chExt cx="4865154" cy="2948700"/>
          </a:xfrm>
        </p:grpSpPr>
        <p:grpSp>
          <p:nvGrpSpPr>
            <p:cNvPr id="355" name="Google Shape;355;p34"/>
            <p:cNvGrpSpPr/>
            <p:nvPr/>
          </p:nvGrpSpPr>
          <p:grpSpPr>
            <a:xfrm>
              <a:off x="4278850" y="973950"/>
              <a:ext cx="4865154" cy="2948700"/>
              <a:chOff x="4278850" y="973950"/>
              <a:chExt cx="4865154" cy="2948700"/>
            </a:xfrm>
          </p:grpSpPr>
          <p:sp>
            <p:nvSpPr>
              <p:cNvPr id="356" name="Google Shape;356;p34"/>
              <p:cNvSpPr/>
              <p:nvPr/>
            </p:nvSpPr>
            <p:spPr>
              <a:xfrm rot="-5400000">
                <a:off x="5237050" y="15750"/>
                <a:ext cx="2948700" cy="4865100"/>
              </a:xfrm>
              <a:prstGeom prst="round2SameRect">
                <a:avLst>
                  <a:gd fmla="val 4182" name="adj1"/>
                  <a:gd fmla="val 0" name="adj2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4"/>
              <p:cNvSpPr/>
              <p:nvPr/>
            </p:nvSpPr>
            <p:spPr>
              <a:xfrm>
                <a:off x="4278904" y="1409200"/>
                <a:ext cx="4865100" cy="10194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8" name="Google Shape;358;p34"/>
              <p:cNvCxnSpPr/>
              <p:nvPr/>
            </p:nvCxnSpPr>
            <p:spPr>
              <a:xfrm>
                <a:off x="4278900" y="1409200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34"/>
              <p:cNvCxnSpPr/>
              <p:nvPr/>
            </p:nvCxnSpPr>
            <p:spPr>
              <a:xfrm>
                <a:off x="4278900" y="2428675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0" name="Google Shape;360;p34"/>
            <p:cNvGrpSpPr/>
            <p:nvPr/>
          </p:nvGrpSpPr>
          <p:grpSpPr>
            <a:xfrm>
              <a:off x="4915050" y="1101250"/>
              <a:ext cx="3592750" cy="180900"/>
              <a:chOff x="979250" y="562575"/>
              <a:chExt cx="3592750" cy="180900"/>
            </a:xfrm>
          </p:grpSpPr>
          <p:cxnSp>
            <p:nvCxnSpPr>
              <p:cNvPr id="361" name="Google Shape;361;p34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2" name="Google Shape;362;p34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" name="Google Shape;363;p34"/>
          <p:cNvSpPr txBox="1"/>
          <p:nvPr>
            <p:ph type="title"/>
          </p:nvPr>
        </p:nvSpPr>
        <p:spPr>
          <a:xfrm>
            <a:off x="4278850" y="1413850"/>
            <a:ext cx="48651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Introducción</a:t>
            </a:r>
            <a:endParaRPr/>
          </a:p>
        </p:txBody>
      </p:sp>
      <p:sp>
        <p:nvSpPr>
          <p:cNvPr id="364" name="Google Shape;364;p34"/>
          <p:cNvSpPr txBox="1"/>
          <p:nvPr>
            <p:ph idx="1" type="subTitle"/>
          </p:nvPr>
        </p:nvSpPr>
        <p:spPr>
          <a:xfrm>
            <a:off x="4278850" y="2483775"/>
            <a:ext cx="48651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En los  últimos 25 años se han duplicado los casos de Parkinson en el mundo, situándose en 2019 en los 8,5 millones de personas que padecen la enfermedad”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Organización Mundial de la Salud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5"/>
          <p:cNvPicPr preferRelativeResize="0"/>
          <p:nvPr/>
        </p:nvPicPr>
        <p:blipFill rotWithShape="1">
          <a:blip r:embed="rId3">
            <a:alphaModFix/>
          </a:blip>
          <a:srcRect b="6665" l="0" r="0" t="6656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35"/>
          <p:cNvGrpSpPr/>
          <p:nvPr/>
        </p:nvGrpSpPr>
        <p:grpSpPr>
          <a:xfrm>
            <a:off x="279300" y="270450"/>
            <a:ext cx="8585400" cy="4602600"/>
            <a:chOff x="279300" y="270450"/>
            <a:chExt cx="8585400" cy="4602600"/>
          </a:xfrm>
        </p:grpSpPr>
        <p:sp>
          <p:nvSpPr>
            <p:cNvPr id="371" name="Google Shape;371;p35"/>
            <p:cNvSpPr/>
            <p:nvPr/>
          </p:nvSpPr>
          <p:spPr>
            <a:xfrm>
              <a:off x="279300" y="270450"/>
              <a:ext cx="8585400" cy="4602600"/>
            </a:xfrm>
            <a:prstGeom prst="roundRect">
              <a:avLst>
                <a:gd fmla="val 3995" name="adj"/>
              </a:avLst>
            </a:prstGeom>
            <a:gradFill>
              <a:gsLst>
                <a:gs pos="0">
                  <a:srgbClr val="4B4D4A">
                    <a:alpha val="12941"/>
                  </a:srgbClr>
                </a:gs>
                <a:gs pos="100000">
                  <a:srgbClr val="4B4D4A">
                    <a:alpha val="80392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79300" y="1175100"/>
              <a:ext cx="8585400" cy="35172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35"/>
            <p:cNvCxnSpPr/>
            <p:nvPr/>
          </p:nvCxnSpPr>
          <p:spPr>
            <a:xfrm>
              <a:off x="279300" y="11751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35"/>
            <p:cNvCxnSpPr/>
            <p:nvPr/>
          </p:nvCxnSpPr>
          <p:spPr>
            <a:xfrm>
              <a:off x="279300" y="4692400"/>
              <a:ext cx="858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5" name="Google Shape;375;p35"/>
          <p:cNvGrpSpPr/>
          <p:nvPr/>
        </p:nvGrpSpPr>
        <p:grpSpPr>
          <a:xfrm>
            <a:off x="278681" y="2315100"/>
            <a:ext cx="8585522" cy="501900"/>
            <a:chOff x="3956975" y="2321975"/>
            <a:chExt cx="4907415" cy="501900"/>
          </a:xfrm>
        </p:grpSpPr>
        <p:sp>
          <p:nvSpPr>
            <p:cNvPr id="376" name="Google Shape;376;p35"/>
            <p:cNvSpPr/>
            <p:nvPr/>
          </p:nvSpPr>
          <p:spPr>
            <a:xfrm>
              <a:off x="3956990" y="2321975"/>
              <a:ext cx="4907400" cy="5019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35"/>
            <p:cNvCxnSpPr/>
            <p:nvPr/>
          </p:nvCxnSpPr>
          <p:spPr>
            <a:xfrm>
              <a:off x="3956975" y="2321975"/>
              <a:ext cx="490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5"/>
            <p:cNvCxnSpPr/>
            <p:nvPr/>
          </p:nvCxnSpPr>
          <p:spPr>
            <a:xfrm>
              <a:off x="3956975" y="2823875"/>
              <a:ext cx="490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9" name="Google Shape;379;p35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 de Parkinson</a:t>
            </a:r>
            <a:endParaRPr/>
          </a:p>
        </p:txBody>
      </p:sp>
      <p:sp>
        <p:nvSpPr>
          <p:cNvPr id="380" name="Google Shape;380;p35"/>
          <p:cNvSpPr txBox="1"/>
          <p:nvPr>
            <p:ph idx="6" type="subTitle"/>
          </p:nvPr>
        </p:nvSpPr>
        <p:spPr>
          <a:xfrm>
            <a:off x="2578075" y="2315100"/>
            <a:ext cx="62862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Sistema Nervioso Central </a:t>
            </a:r>
            <a:endParaRPr sz="1200"/>
          </a:p>
        </p:txBody>
      </p:sp>
      <p:sp>
        <p:nvSpPr>
          <p:cNvPr id="381" name="Google Shape;381;p35"/>
          <p:cNvSpPr txBox="1"/>
          <p:nvPr>
            <p:ph idx="3" type="title"/>
          </p:nvPr>
        </p:nvSpPr>
        <p:spPr>
          <a:xfrm>
            <a:off x="713106" y="298893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Signos y Síntomas</a:t>
            </a:r>
            <a:endParaRPr/>
          </a:p>
        </p:txBody>
      </p:sp>
      <p:sp>
        <p:nvSpPr>
          <p:cNvPr id="382" name="Google Shape;382;p35"/>
          <p:cNvSpPr txBox="1"/>
          <p:nvPr>
            <p:ph idx="4" type="subTitle"/>
          </p:nvPr>
        </p:nvSpPr>
        <p:spPr>
          <a:xfrm>
            <a:off x="2578075" y="3001850"/>
            <a:ext cx="62862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Temblores, bradicinesia, alteración de la postura y el equilibrio</a:t>
            </a:r>
            <a:endParaRPr sz="1200"/>
          </a:p>
        </p:txBody>
      </p:sp>
      <p:sp>
        <p:nvSpPr>
          <p:cNvPr id="383" name="Google Shape;383;p35"/>
          <p:cNvSpPr txBox="1"/>
          <p:nvPr>
            <p:ph idx="5" type="title"/>
          </p:nvPr>
        </p:nvSpPr>
        <p:spPr>
          <a:xfrm>
            <a:off x="713100" y="230218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Lugar</a:t>
            </a:r>
            <a:endParaRPr/>
          </a:p>
        </p:txBody>
      </p:sp>
      <p:grpSp>
        <p:nvGrpSpPr>
          <p:cNvPr id="384" name="Google Shape;384;p35"/>
          <p:cNvGrpSpPr/>
          <p:nvPr/>
        </p:nvGrpSpPr>
        <p:grpSpPr>
          <a:xfrm>
            <a:off x="278681" y="3688600"/>
            <a:ext cx="8585522" cy="501900"/>
            <a:chOff x="3956975" y="2321975"/>
            <a:chExt cx="4907415" cy="501900"/>
          </a:xfrm>
        </p:grpSpPr>
        <p:sp>
          <p:nvSpPr>
            <p:cNvPr id="385" name="Google Shape;385;p35"/>
            <p:cNvSpPr/>
            <p:nvPr/>
          </p:nvSpPr>
          <p:spPr>
            <a:xfrm>
              <a:off x="3956990" y="2321975"/>
              <a:ext cx="4907400" cy="5019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35"/>
            <p:cNvCxnSpPr/>
            <p:nvPr/>
          </p:nvCxnSpPr>
          <p:spPr>
            <a:xfrm>
              <a:off x="3956975" y="2321975"/>
              <a:ext cx="490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35"/>
            <p:cNvCxnSpPr/>
            <p:nvPr/>
          </p:nvCxnSpPr>
          <p:spPr>
            <a:xfrm>
              <a:off x="3956975" y="2823875"/>
              <a:ext cx="490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35"/>
          <p:cNvSpPr txBox="1"/>
          <p:nvPr>
            <p:ph idx="7" type="title"/>
          </p:nvPr>
        </p:nvSpPr>
        <p:spPr>
          <a:xfrm>
            <a:off x="589100" y="3675700"/>
            <a:ext cx="1989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Diagnóstico</a:t>
            </a:r>
            <a:endParaRPr/>
          </a:p>
        </p:txBody>
      </p:sp>
      <p:sp>
        <p:nvSpPr>
          <p:cNvPr id="389" name="Google Shape;389;p35"/>
          <p:cNvSpPr txBox="1"/>
          <p:nvPr>
            <p:ph idx="8" type="subTitle"/>
          </p:nvPr>
        </p:nvSpPr>
        <p:spPr>
          <a:xfrm>
            <a:off x="2578075" y="3688600"/>
            <a:ext cx="62862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existe diagnóstico certero</a:t>
            </a:r>
            <a:endParaRPr sz="1200"/>
          </a:p>
        </p:txBody>
      </p:sp>
      <p:sp>
        <p:nvSpPr>
          <p:cNvPr id="390" name="Google Shape;390;p35"/>
          <p:cNvSpPr txBox="1"/>
          <p:nvPr>
            <p:ph idx="2" type="title"/>
          </p:nvPr>
        </p:nvSpPr>
        <p:spPr>
          <a:xfrm>
            <a:off x="713100" y="1424188"/>
            <a:ext cx="16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endParaRPr/>
          </a:p>
        </p:txBody>
      </p:sp>
      <p:sp>
        <p:nvSpPr>
          <p:cNvPr id="391" name="Google Shape;391;p35"/>
          <p:cNvSpPr txBox="1"/>
          <p:nvPr>
            <p:ph idx="1" type="subTitle"/>
          </p:nvPr>
        </p:nvSpPr>
        <p:spPr>
          <a:xfrm>
            <a:off x="2578075" y="1245850"/>
            <a:ext cx="6286200" cy="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Enfermedad neurodegenerativa crónica del sistema nervioso central que afecta a los ganglios basales, produciéndose una reducción progresiva de neuronas de la sustancia negra pars compacta (SNc) que es la generadora de dopamina</a:t>
            </a:r>
            <a:endParaRPr sz="1200"/>
          </a:p>
        </p:txBody>
      </p:sp>
      <p:sp>
        <p:nvSpPr>
          <p:cNvPr id="392" name="Google Shape;392;p35"/>
          <p:cNvSpPr txBox="1"/>
          <p:nvPr>
            <p:ph idx="7" type="title"/>
          </p:nvPr>
        </p:nvSpPr>
        <p:spPr>
          <a:xfrm>
            <a:off x="589100" y="4190500"/>
            <a:ext cx="19890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Tratamiento</a:t>
            </a:r>
            <a:endParaRPr/>
          </a:p>
        </p:txBody>
      </p:sp>
      <p:sp>
        <p:nvSpPr>
          <p:cNvPr id="393" name="Google Shape;393;p35"/>
          <p:cNvSpPr txBox="1"/>
          <p:nvPr>
            <p:ph idx="8" type="subTitle"/>
          </p:nvPr>
        </p:nvSpPr>
        <p:spPr>
          <a:xfrm>
            <a:off x="2578075" y="4190500"/>
            <a:ext cx="62862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hay cura y se busca tratar los síntomas más molestos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6"/>
          <p:cNvPicPr preferRelativeResize="0"/>
          <p:nvPr/>
        </p:nvPicPr>
        <p:blipFill rotWithShape="1">
          <a:blip r:embed="rId3">
            <a:alphaModFix amt="65000"/>
          </a:blip>
          <a:srcRect b="7713" l="0" r="0" t="770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6"/>
          <p:cNvSpPr txBox="1"/>
          <p:nvPr>
            <p:ph type="title"/>
          </p:nvPr>
        </p:nvSpPr>
        <p:spPr>
          <a:xfrm>
            <a:off x="1821000" y="145500"/>
            <a:ext cx="5502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Núcleo Subtalámico</a:t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2096249" y="3695950"/>
            <a:ext cx="49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4"/>
              </a:rPr>
              <a:t>http://www.medic.ula.ve/anatomiahumana/juan_penaloza/ganglios_basales/basales_diencefalicos.html</a:t>
            </a: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01" name="Google Shape;4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100" y="1748800"/>
            <a:ext cx="1980550" cy="13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 txBox="1"/>
          <p:nvPr/>
        </p:nvSpPr>
        <p:spPr>
          <a:xfrm>
            <a:off x="1528350" y="1131575"/>
            <a:ext cx="47613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Estructura pequeña, vascularizada en el diencéfalo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Formado por neuronas de proyección de grandes axones y rico árbol dendrítico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Aferencias hacia globo pálido y SNpr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Ácido glutámico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Recepción de aferencia de: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Corteza cerebral: ácido glutámico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Globo pálido externo: ácido gamma amino butírico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Núcleo pedúnculo pontino, SNpx, complejo parafasicular del tálamo y núcleo dorsal del rafe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7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7"/>
          <p:cNvSpPr/>
          <p:nvPr/>
        </p:nvSpPr>
        <p:spPr>
          <a:xfrm>
            <a:off x="3540150" y="1471126"/>
            <a:ext cx="2133000" cy="2877600"/>
          </a:xfrm>
          <a:prstGeom prst="roundRect">
            <a:avLst>
              <a:gd fmla="val 5037" name="adj"/>
            </a:avLst>
          </a:prstGeom>
          <a:gradFill>
            <a:gsLst>
              <a:gs pos="0">
                <a:srgbClr val="6C6F6A">
                  <a:alpha val="0"/>
                </a:srgbClr>
              </a:gs>
              <a:gs pos="72000">
                <a:srgbClr val="4C4D4B"/>
              </a:gs>
              <a:gs pos="100000">
                <a:srgbClr val="2B2B2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6390200" y="1471126"/>
            <a:ext cx="2133000" cy="2877600"/>
          </a:xfrm>
          <a:prstGeom prst="roundRect">
            <a:avLst>
              <a:gd fmla="val 5037" name="adj"/>
            </a:avLst>
          </a:prstGeom>
          <a:gradFill>
            <a:gsLst>
              <a:gs pos="0">
                <a:srgbClr val="6C6F6A">
                  <a:alpha val="0"/>
                </a:srgbClr>
              </a:gs>
              <a:gs pos="72000">
                <a:srgbClr val="4C4D4B"/>
              </a:gs>
              <a:gs pos="100000">
                <a:srgbClr val="2B2B2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7"/>
          <p:cNvGrpSpPr/>
          <p:nvPr/>
        </p:nvGrpSpPr>
        <p:grpSpPr>
          <a:xfrm>
            <a:off x="3517084" y="1838122"/>
            <a:ext cx="2132846" cy="564010"/>
            <a:chOff x="713150" y="2151676"/>
            <a:chExt cx="2386801" cy="564010"/>
          </a:xfrm>
        </p:grpSpPr>
        <p:sp>
          <p:nvSpPr>
            <p:cNvPr id="412" name="Google Shape;412;p37"/>
            <p:cNvSpPr/>
            <p:nvPr/>
          </p:nvSpPr>
          <p:spPr>
            <a:xfrm>
              <a:off x="713150" y="2151676"/>
              <a:ext cx="2386800" cy="5640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37"/>
            <p:cNvCxnSpPr/>
            <p:nvPr/>
          </p:nvCxnSpPr>
          <p:spPr>
            <a:xfrm>
              <a:off x="713151" y="215167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37"/>
            <p:cNvCxnSpPr/>
            <p:nvPr/>
          </p:nvCxnSpPr>
          <p:spPr>
            <a:xfrm>
              <a:off x="713151" y="271568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5" name="Google Shape;415;p37"/>
          <p:cNvGrpSpPr/>
          <p:nvPr/>
        </p:nvGrpSpPr>
        <p:grpSpPr>
          <a:xfrm>
            <a:off x="6367159" y="1834109"/>
            <a:ext cx="2132846" cy="564010"/>
            <a:chOff x="713150" y="2151676"/>
            <a:chExt cx="2386801" cy="564010"/>
          </a:xfrm>
        </p:grpSpPr>
        <p:sp>
          <p:nvSpPr>
            <p:cNvPr id="416" name="Google Shape;416;p37"/>
            <p:cNvSpPr/>
            <p:nvPr/>
          </p:nvSpPr>
          <p:spPr>
            <a:xfrm>
              <a:off x="713150" y="2151676"/>
              <a:ext cx="2386800" cy="5640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Google Shape;417;p37"/>
            <p:cNvCxnSpPr/>
            <p:nvPr/>
          </p:nvCxnSpPr>
          <p:spPr>
            <a:xfrm>
              <a:off x="713151" y="215167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7"/>
            <p:cNvCxnSpPr/>
            <p:nvPr/>
          </p:nvCxnSpPr>
          <p:spPr>
            <a:xfrm>
              <a:off x="713151" y="271568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37"/>
          <p:cNvSpPr/>
          <p:nvPr/>
        </p:nvSpPr>
        <p:spPr>
          <a:xfrm>
            <a:off x="713150" y="1471126"/>
            <a:ext cx="2133000" cy="2877600"/>
          </a:xfrm>
          <a:prstGeom prst="roundRect">
            <a:avLst>
              <a:gd fmla="val 5037" name="adj"/>
            </a:avLst>
          </a:prstGeom>
          <a:gradFill>
            <a:gsLst>
              <a:gs pos="0">
                <a:srgbClr val="6C6F6A">
                  <a:alpha val="0"/>
                </a:srgbClr>
              </a:gs>
              <a:gs pos="72000">
                <a:srgbClr val="4C4D4B"/>
              </a:gs>
              <a:gs pos="100000">
                <a:srgbClr val="2B2B2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37"/>
          <p:cNvGrpSpPr/>
          <p:nvPr/>
        </p:nvGrpSpPr>
        <p:grpSpPr>
          <a:xfrm>
            <a:off x="713234" y="1834109"/>
            <a:ext cx="2132920" cy="564010"/>
            <a:chOff x="713150" y="2151676"/>
            <a:chExt cx="2386885" cy="564010"/>
          </a:xfrm>
        </p:grpSpPr>
        <p:sp>
          <p:nvSpPr>
            <p:cNvPr id="421" name="Google Shape;421;p37"/>
            <p:cNvSpPr/>
            <p:nvPr/>
          </p:nvSpPr>
          <p:spPr>
            <a:xfrm>
              <a:off x="713150" y="2151676"/>
              <a:ext cx="2386800" cy="5640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6C6F6A">
                    <a:alpha val="0"/>
                  </a:srgbClr>
                </a:gs>
                <a:gs pos="100000">
                  <a:srgbClr val="2B2B2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37"/>
            <p:cNvCxnSpPr/>
            <p:nvPr/>
          </p:nvCxnSpPr>
          <p:spPr>
            <a:xfrm>
              <a:off x="713151" y="2151677"/>
              <a:ext cx="23868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7"/>
            <p:cNvCxnSpPr/>
            <p:nvPr/>
          </p:nvCxnSpPr>
          <p:spPr>
            <a:xfrm>
              <a:off x="713151" y="2715687"/>
              <a:ext cx="238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4" name="Google Shape;424;p37"/>
          <p:cNvSpPr txBox="1"/>
          <p:nvPr>
            <p:ph idx="6"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Detección: IRM</a:t>
            </a:r>
            <a:endParaRPr/>
          </a:p>
        </p:txBody>
      </p:sp>
      <p:sp>
        <p:nvSpPr>
          <p:cNvPr id="425" name="Google Shape;425;p37"/>
          <p:cNvSpPr txBox="1"/>
          <p:nvPr>
            <p:ph type="title"/>
          </p:nvPr>
        </p:nvSpPr>
        <p:spPr>
          <a:xfrm>
            <a:off x="736300" y="1908813"/>
            <a:ext cx="20868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</a:t>
            </a:r>
            <a:endParaRPr/>
          </a:p>
        </p:txBody>
      </p:sp>
      <p:sp>
        <p:nvSpPr>
          <p:cNvPr id="426" name="Google Shape;426;p37"/>
          <p:cNvSpPr txBox="1"/>
          <p:nvPr>
            <p:ph idx="1" type="subTitle"/>
          </p:nvPr>
        </p:nvSpPr>
        <p:spPr>
          <a:xfrm>
            <a:off x="736300" y="2402125"/>
            <a:ext cx="2086800" cy="8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 detalles anatómicos sobre las estructuras subcorticales cerebrales</a:t>
            </a:r>
            <a:endParaRPr/>
          </a:p>
        </p:txBody>
      </p:sp>
      <p:sp>
        <p:nvSpPr>
          <p:cNvPr id="427" name="Google Shape;427;p37"/>
          <p:cNvSpPr txBox="1"/>
          <p:nvPr>
            <p:ph idx="2" type="title"/>
          </p:nvPr>
        </p:nvSpPr>
        <p:spPr>
          <a:xfrm>
            <a:off x="3540149" y="1912825"/>
            <a:ext cx="20868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</a:t>
            </a:r>
            <a:endParaRPr/>
          </a:p>
        </p:txBody>
      </p:sp>
      <p:sp>
        <p:nvSpPr>
          <p:cNvPr id="428" name="Google Shape;428;p37"/>
          <p:cNvSpPr txBox="1"/>
          <p:nvPr>
            <p:ph idx="3" type="subTitle"/>
          </p:nvPr>
        </p:nvSpPr>
        <p:spPr>
          <a:xfrm>
            <a:off x="3540150" y="2406128"/>
            <a:ext cx="2086800" cy="8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 para analizar detalles intrínsecos y propiedades heterogéneas de las estructuras subcorticales</a:t>
            </a:r>
            <a:endParaRPr/>
          </a:p>
        </p:txBody>
      </p:sp>
      <p:sp>
        <p:nvSpPr>
          <p:cNvPr id="429" name="Google Shape;429;p37"/>
          <p:cNvSpPr txBox="1"/>
          <p:nvPr>
            <p:ph idx="4" type="title"/>
          </p:nvPr>
        </p:nvSpPr>
        <p:spPr>
          <a:xfrm>
            <a:off x="6406474" y="1908813"/>
            <a:ext cx="20868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/>
              <a:t>Tecnologías</a:t>
            </a:r>
            <a:endParaRPr sz="2000"/>
          </a:p>
        </p:txBody>
      </p:sp>
      <p:sp>
        <p:nvSpPr>
          <p:cNvPr id="430" name="Google Shape;430;p37"/>
          <p:cNvSpPr txBox="1"/>
          <p:nvPr>
            <p:ph idx="5" type="subTitle"/>
          </p:nvPr>
        </p:nvSpPr>
        <p:spPr>
          <a:xfrm>
            <a:off x="6406475" y="2402100"/>
            <a:ext cx="2086800" cy="8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Efectividad para la detección y diagnóstico de enfermedades</a:t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2846150" y="1473813"/>
            <a:ext cx="1133598" cy="1276400"/>
          </a:xfrm>
          <a:custGeom>
            <a:rect b="b" l="l" r="r" t="t"/>
            <a:pathLst>
              <a:path extrusionOk="0" h="2677" w="2432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5650050" y="1473813"/>
            <a:ext cx="1133598" cy="1276400"/>
          </a:xfrm>
          <a:custGeom>
            <a:rect b="b" l="l" r="r" t="t"/>
            <a:pathLst>
              <a:path extrusionOk="0" h="2677" w="2432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8"/>
          <p:cNvGrpSpPr/>
          <p:nvPr/>
        </p:nvGrpSpPr>
        <p:grpSpPr>
          <a:xfrm>
            <a:off x="0" y="973950"/>
            <a:ext cx="4865154" cy="2948700"/>
            <a:chOff x="0" y="973950"/>
            <a:chExt cx="4865154" cy="2948700"/>
          </a:xfrm>
        </p:grpSpPr>
        <p:grpSp>
          <p:nvGrpSpPr>
            <p:cNvPr id="438" name="Google Shape;438;p38"/>
            <p:cNvGrpSpPr/>
            <p:nvPr/>
          </p:nvGrpSpPr>
          <p:grpSpPr>
            <a:xfrm flipH="1">
              <a:off x="0" y="973950"/>
              <a:ext cx="4865154" cy="2948700"/>
              <a:chOff x="4278850" y="973950"/>
              <a:chExt cx="4865154" cy="2948700"/>
            </a:xfrm>
          </p:grpSpPr>
          <p:sp>
            <p:nvSpPr>
              <p:cNvPr id="439" name="Google Shape;439;p38"/>
              <p:cNvSpPr/>
              <p:nvPr/>
            </p:nvSpPr>
            <p:spPr>
              <a:xfrm rot="-5400000">
                <a:off x="5237050" y="15750"/>
                <a:ext cx="2948700" cy="4865100"/>
              </a:xfrm>
              <a:prstGeom prst="round2SameRect">
                <a:avLst>
                  <a:gd fmla="val 4182" name="adj1"/>
                  <a:gd fmla="val 0" name="adj2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4278904" y="1409200"/>
                <a:ext cx="4865100" cy="10194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1" name="Google Shape;441;p38"/>
              <p:cNvCxnSpPr/>
              <p:nvPr/>
            </p:nvCxnSpPr>
            <p:spPr>
              <a:xfrm>
                <a:off x="4278900" y="1409200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38"/>
              <p:cNvCxnSpPr/>
              <p:nvPr/>
            </p:nvCxnSpPr>
            <p:spPr>
              <a:xfrm>
                <a:off x="4278900" y="2428675"/>
                <a:ext cx="48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3" name="Google Shape;443;p38"/>
            <p:cNvGrpSpPr/>
            <p:nvPr/>
          </p:nvGrpSpPr>
          <p:grpSpPr>
            <a:xfrm flipH="1">
              <a:off x="736980" y="1101250"/>
              <a:ext cx="3592750" cy="180900"/>
              <a:chOff x="979250" y="562575"/>
              <a:chExt cx="3592750" cy="180900"/>
            </a:xfrm>
          </p:grpSpPr>
          <p:cxnSp>
            <p:nvCxnSpPr>
              <p:cNvPr id="444" name="Google Shape;444;p38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5" name="Google Shape;445;p38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38"/>
          <p:cNvSpPr txBox="1"/>
          <p:nvPr>
            <p:ph type="title"/>
          </p:nvPr>
        </p:nvSpPr>
        <p:spPr>
          <a:xfrm>
            <a:off x="713100" y="1410600"/>
            <a:ext cx="36405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Análisis de Texturas 3D</a:t>
            </a:r>
            <a:endParaRPr sz="3400"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0" y="2427300"/>
            <a:ext cx="48651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Proporción de información discriminatoria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Análisis 2D: POI con 8 píxeles que se pueden analizar en cuatro direcciones independientes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Análisis 3D: VOI con 26 vóxeles vecinos que se pueden analizar en 13 direcciones independientes</a:t>
            </a:r>
            <a:endParaRPr sz="1300"/>
          </a:p>
        </p:txBody>
      </p:sp>
      <p:pic>
        <p:nvPicPr>
          <p:cNvPr id="448" name="Google Shape;448;p38"/>
          <p:cNvPicPr preferRelativeResize="0"/>
          <p:nvPr/>
        </p:nvPicPr>
        <p:blipFill rotWithShape="1">
          <a:blip r:embed="rId3">
            <a:alphaModFix amt="11000"/>
          </a:blip>
          <a:srcRect b="13284" l="0" r="30709" t="41605"/>
          <a:stretch/>
        </p:blipFill>
        <p:spPr>
          <a:xfrm>
            <a:off x="-88475" y="0"/>
            <a:ext cx="9232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9"/>
          <p:cNvPicPr preferRelativeResize="0"/>
          <p:nvPr/>
        </p:nvPicPr>
        <p:blipFill rotWithShape="1">
          <a:blip r:embed="rId3">
            <a:alphaModFix/>
          </a:blip>
          <a:srcRect b="8848" l="0" r="0" t="8840"/>
          <a:stretch/>
        </p:blipFill>
        <p:spPr>
          <a:xfrm flipH="1">
            <a:off x="-2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39"/>
          <p:cNvGrpSpPr/>
          <p:nvPr/>
        </p:nvGrpSpPr>
        <p:grpSpPr>
          <a:xfrm>
            <a:off x="613525" y="539410"/>
            <a:ext cx="4319111" cy="4383738"/>
            <a:chOff x="613527" y="539392"/>
            <a:chExt cx="4319111" cy="3837305"/>
          </a:xfrm>
        </p:grpSpPr>
        <p:grpSp>
          <p:nvGrpSpPr>
            <p:cNvPr id="455" name="Google Shape;455;p39"/>
            <p:cNvGrpSpPr/>
            <p:nvPr/>
          </p:nvGrpSpPr>
          <p:grpSpPr>
            <a:xfrm>
              <a:off x="613527" y="539392"/>
              <a:ext cx="4319111" cy="3837305"/>
              <a:chOff x="713094" y="372110"/>
              <a:chExt cx="4328634" cy="3066900"/>
            </a:xfrm>
          </p:grpSpPr>
          <p:sp>
            <p:nvSpPr>
              <p:cNvPr id="456" name="Google Shape;456;p39"/>
              <p:cNvSpPr/>
              <p:nvPr/>
            </p:nvSpPr>
            <p:spPr>
              <a:xfrm>
                <a:off x="713094" y="372110"/>
                <a:ext cx="4327200" cy="3066900"/>
              </a:xfrm>
              <a:prstGeom prst="roundRect">
                <a:avLst>
                  <a:gd fmla="val 4430" name="adj"/>
                </a:avLst>
              </a:prstGeom>
              <a:gradFill>
                <a:gsLst>
                  <a:gs pos="0">
                    <a:srgbClr val="4B4D4A">
                      <a:alpha val="12941"/>
                    </a:srgbClr>
                  </a:gs>
                  <a:gs pos="100000">
                    <a:srgbClr val="4B4D4A">
                      <a:alpha val="80392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713094" y="749175"/>
                <a:ext cx="4327200" cy="17388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6C6F6A">
                      <a:alpha val="0"/>
                    </a:srgbClr>
                  </a:gs>
                  <a:gs pos="100000">
                    <a:srgbClr val="2B2B2B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8" name="Google Shape;458;p39"/>
              <p:cNvCxnSpPr/>
              <p:nvPr/>
            </p:nvCxnSpPr>
            <p:spPr>
              <a:xfrm>
                <a:off x="713100" y="749191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39"/>
              <p:cNvCxnSpPr/>
              <p:nvPr/>
            </p:nvCxnSpPr>
            <p:spPr>
              <a:xfrm>
                <a:off x="714528" y="2487975"/>
                <a:ext cx="43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0" name="Google Shape;460;p39"/>
            <p:cNvGrpSpPr/>
            <p:nvPr/>
          </p:nvGrpSpPr>
          <p:grpSpPr>
            <a:xfrm>
              <a:off x="979250" y="697525"/>
              <a:ext cx="3592750" cy="180900"/>
              <a:chOff x="979250" y="562575"/>
              <a:chExt cx="3592750" cy="180900"/>
            </a:xfrm>
          </p:grpSpPr>
          <p:cxnSp>
            <p:nvCxnSpPr>
              <p:cNvPr id="461" name="Google Shape;461;p39"/>
              <p:cNvCxnSpPr/>
              <p:nvPr/>
            </p:nvCxnSpPr>
            <p:spPr>
              <a:xfrm>
                <a:off x="979250" y="656950"/>
                <a:ext cx="349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2" name="Google Shape;462;p39"/>
              <p:cNvSpPr/>
              <p:nvPr/>
            </p:nvSpPr>
            <p:spPr>
              <a:xfrm>
                <a:off x="4391100" y="562575"/>
                <a:ext cx="180900" cy="18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3" name="Google Shape;463;p39"/>
          <p:cNvSpPr txBox="1"/>
          <p:nvPr>
            <p:ph type="title"/>
          </p:nvPr>
        </p:nvSpPr>
        <p:spPr>
          <a:xfrm>
            <a:off x="720000" y="1112100"/>
            <a:ext cx="4107600" cy="24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3. Objetivo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Desarrollo de clasificador basado en machine learning para la identifica</a:t>
            </a:r>
            <a:r>
              <a:rPr lang="en" sz="1500"/>
              <a:t>r</a:t>
            </a:r>
            <a:r>
              <a:rPr lang="en" sz="1500"/>
              <a:t> pacientes con Parkinson de pacientes sanos </a:t>
            </a:r>
            <a:endParaRPr sz="1500"/>
          </a:p>
        </p:txBody>
      </p:sp>
      <p:sp>
        <p:nvSpPr>
          <p:cNvPr id="464" name="Google Shape;464;p39"/>
          <p:cNvSpPr txBox="1"/>
          <p:nvPr>
            <p:ph idx="1" type="subTitle"/>
          </p:nvPr>
        </p:nvSpPr>
        <p:spPr>
          <a:xfrm>
            <a:off x="613525" y="3768675"/>
            <a:ext cx="20937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Obtención de imágenes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Registración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 Segmentación de ROI</a:t>
            </a:r>
            <a:endParaRPr sz="1200"/>
          </a:p>
        </p:txBody>
      </p:sp>
      <p:sp>
        <p:nvSpPr>
          <p:cNvPr id="465" name="Google Shape;465;p39"/>
          <p:cNvSpPr txBox="1"/>
          <p:nvPr>
            <p:ph idx="1" type="subTitle"/>
          </p:nvPr>
        </p:nvSpPr>
        <p:spPr>
          <a:xfrm>
            <a:off x="2542375" y="3768675"/>
            <a:ext cx="25371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r>
              <a:rPr lang="en" sz="1200"/>
              <a:t>) Extracción de características: análisis de texturas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5) Clasificador: Machine Learning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6) Evaluación del clasificador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0"/>
          <p:cNvPicPr preferRelativeResize="0"/>
          <p:nvPr/>
        </p:nvPicPr>
        <p:blipFill rotWithShape="1">
          <a:blip r:embed="rId3">
            <a:alphaModFix amt="40000"/>
          </a:blip>
          <a:srcRect b="4718" l="0" r="0" t="4709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0"/>
          <p:cNvSpPr/>
          <p:nvPr/>
        </p:nvSpPr>
        <p:spPr>
          <a:xfrm>
            <a:off x="279300" y="270450"/>
            <a:ext cx="8585400" cy="904800"/>
          </a:xfrm>
          <a:prstGeom prst="round2SameRect">
            <a:avLst>
              <a:gd fmla="val 1941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40"/>
          <p:cNvCxnSpPr/>
          <p:nvPr/>
        </p:nvCxnSpPr>
        <p:spPr>
          <a:xfrm>
            <a:off x="279300" y="4644600"/>
            <a:ext cx="85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40"/>
          <p:cNvSpPr/>
          <p:nvPr/>
        </p:nvSpPr>
        <p:spPr>
          <a:xfrm flipH="1">
            <a:off x="713000" y="1673175"/>
            <a:ext cx="7718100" cy="20742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4B4D4A">
                  <a:alpha val="12941"/>
                </a:srgbClr>
              </a:gs>
              <a:gs pos="100000">
                <a:srgbClr val="4B4D4A">
                  <a:alpha val="80392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712925" y="1673178"/>
            <a:ext cx="7718100" cy="8535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6C6F6A">
                  <a:alpha val="0"/>
                </a:srgbClr>
              </a:gs>
              <a:gs pos="100000">
                <a:srgbClr val="2B2B2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"/>
          <p:cNvSpPr txBox="1"/>
          <p:nvPr>
            <p:ph type="title"/>
          </p:nvPr>
        </p:nvSpPr>
        <p:spPr>
          <a:xfrm>
            <a:off x="720000" y="497300"/>
            <a:ext cx="77040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Obtención de Imágenes</a:t>
            </a:r>
            <a:endParaRPr/>
          </a:p>
        </p:txBody>
      </p:sp>
      <p:graphicFrame>
        <p:nvGraphicFramePr>
          <p:cNvPr id="476" name="Google Shape;476;p40"/>
          <p:cNvGraphicFramePr/>
          <p:nvPr/>
        </p:nvGraphicFramePr>
        <p:xfrm>
          <a:off x="720000" y="16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{5C1FBE29-2D98-4643-A55B-7DB036DDB828}</a:tableStyleId>
              </a:tblPr>
              <a:tblGrid>
                <a:gridCol w="1100575"/>
                <a:gridCol w="1100575"/>
                <a:gridCol w="1100575"/>
                <a:gridCol w="1100575"/>
                <a:gridCol w="1100575"/>
                <a:gridCol w="1159375"/>
                <a:gridCol w="1041775"/>
              </a:tblGrid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Modalidad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Plano de Adquisición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Tipo de Adquisición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Fabricación del Equipo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Ancho de Slice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Ponderación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Formato</a:t>
                      </a:r>
                      <a:endParaRPr sz="13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Resonancia Magnética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Sagital</a:t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Siemens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MPRAGE</a:t>
                      </a:r>
                      <a:endParaRPr sz="13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228600" marL="2286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1.0 mm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228600" marL="2286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T1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228600" marL="2286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NIfTI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228600" marL="2286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40"/>
          <p:cNvSpPr/>
          <p:nvPr/>
        </p:nvSpPr>
        <p:spPr>
          <a:xfrm>
            <a:off x="705975" y="4070725"/>
            <a:ext cx="7718100" cy="382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Datos de la base de datos</a:t>
            </a:r>
            <a:r>
              <a:rPr i="1" lang="en" sz="1200">
                <a:solidFill>
                  <a:schemeClr val="dk1"/>
                </a:solidFill>
              </a:rPr>
              <a:t> “Parkinson's Progression Markers Initiative”</a:t>
            </a:r>
            <a:r>
              <a:rPr lang="en" sz="1200">
                <a:solidFill>
                  <a:schemeClr val="dk1"/>
                </a:solidFill>
              </a:rPr>
              <a:t> de pacientes entre 50 y 73 años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ns of Mental Illness by Slidesgo">
  <a:themeElements>
    <a:clrScheme name="Simple Light">
      <a:dk1>
        <a:srgbClr val="FFFFFF"/>
      </a:dk1>
      <a:lt1>
        <a:srgbClr val="929695"/>
      </a:lt1>
      <a:dk2>
        <a:srgbClr val="4B4D4A"/>
      </a:dk2>
      <a:lt2>
        <a:srgbClr val="C8B5A6"/>
      </a:lt2>
      <a:accent1>
        <a:srgbClr val="A1856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