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
      <p:font typeface="Roboto Mon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3"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08112192a_7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08112192a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8112192a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8112192a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8112192a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8112192a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8112192a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8112192a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08112192a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08112192a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08112192a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08112192a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08112192a_7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08112192a_7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08112192a_7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08112192a_7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08112192a_7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08112192a_7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08112192a_7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08112192a_7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25a2227c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25a2227c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08112192a_7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8112192a_7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08112192a_7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08112192a_7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08112192a_7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08112192a_7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08112192a_7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08112192a_7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08112192a_7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08112192a_7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08112192a_7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08112192a_7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08112192a_7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08112192a_7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08112192a_7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08112192a_7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08112192a_7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08112192a_7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08112192a_7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08112192a_7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56613ae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56613a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08112192a_7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08112192a_7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08112192a_7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08112192a_7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08112192a_7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08112192a_7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08112192a_7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08112192a_7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08112192a_7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08112192a_7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08112192a_7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08112192a_7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08112192a_7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08112192a_7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08112192a_7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08112192a_7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08112192a_7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08112192a_7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08112192a_7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08112192a_7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0811219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0811219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08112192a_7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08112192a_7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08112192a_7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08112192a_7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08112192a_7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08112192a_7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08112192a_7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08112192a_7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08112192a_7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08112192a_7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08112192a_7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08112192a_7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08112192a_7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08112192a_7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08112192a_7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08112192a_7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08112192a_7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08112192a_7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08112192a_7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08112192a_7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0811219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0811219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25a2227c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25a2227c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0811219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0811219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8112192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08112192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08112192a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08112192a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08112192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08112192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1306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2202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13" name="Google Shape;13;p2"/>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14" name="Google Shape;14;p2"/>
          <p:cNvPicPr preferRelativeResize="0"/>
          <p:nvPr/>
        </p:nvPicPr>
        <p:blipFill>
          <a:blip r:embed="rId3">
            <a:alphaModFix/>
          </a:blip>
          <a:stretch>
            <a:fillRect/>
          </a:stretch>
        </p:blipFill>
        <p:spPr>
          <a:xfrm>
            <a:off x="6853525" y="4640950"/>
            <a:ext cx="2124075" cy="43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1"/>
          <p:cNvSpPr txBox="1"/>
          <p:nvPr>
            <p:ph idx="1" type="body"/>
          </p:nvPr>
        </p:nvSpPr>
        <p:spPr>
          <a:xfrm>
            <a:off x="311700" y="904875"/>
            <a:ext cx="43083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76" name="Google Shape;76;p11"/>
          <p:cNvSpPr txBox="1"/>
          <p:nvPr>
            <p:ph idx="12" type="sldNum"/>
          </p:nvPr>
        </p:nvSpPr>
        <p:spPr>
          <a:xfrm>
            <a:off x="-671542"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77" name="Google Shape;77;p11"/>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78" name="Google Shape;78;p11"/>
          <p:cNvPicPr preferRelativeResize="0"/>
          <p:nvPr/>
        </p:nvPicPr>
        <p:blipFill>
          <a:blip r:embed="rId3">
            <a:alphaModFix/>
          </a:blip>
          <a:stretch>
            <a:fillRect/>
          </a:stretch>
        </p:blipFill>
        <p:spPr>
          <a:xfrm>
            <a:off x="6853525" y="4640950"/>
            <a:ext cx="2124075" cy="438150"/>
          </a:xfrm>
          <a:prstGeom prst="rect">
            <a:avLst/>
          </a:prstGeom>
          <a:noFill/>
          <a:ln>
            <a:noFill/>
          </a:ln>
        </p:spPr>
      </p:pic>
      <p:pic>
        <p:nvPicPr>
          <p:cNvPr id="79" name="Google Shape;79;p11"/>
          <p:cNvPicPr preferRelativeResize="0"/>
          <p:nvPr/>
        </p:nvPicPr>
        <p:blipFill>
          <a:blip r:embed="rId4">
            <a:alphaModFix/>
          </a:blip>
          <a:stretch>
            <a:fillRect/>
          </a:stretch>
        </p:blipFill>
        <p:spPr>
          <a:xfrm>
            <a:off x="5015200" y="904875"/>
            <a:ext cx="3962400" cy="3333750"/>
          </a:xfrm>
          <a:prstGeom prst="rect">
            <a:avLst/>
          </a:prstGeom>
          <a:noFill/>
          <a:ln>
            <a:noFill/>
          </a:ln>
        </p:spPr>
      </p:pic>
      <p:sp>
        <p:nvSpPr>
          <p:cNvPr id="80" name="Google Shape;80;p11"/>
          <p:cNvSpPr txBox="1"/>
          <p:nvPr/>
        </p:nvSpPr>
        <p:spPr>
          <a:xfrm>
            <a:off x="311700" y="1702200"/>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s" sz="4400">
                <a:solidFill>
                  <a:srgbClr val="8884D5"/>
                </a:solidFill>
                <a:latin typeface="Roboto Mono"/>
                <a:ea typeface="Roboto Mono"/>
                <a:cs typeface="Roboto Mono"/>
                <a:sym typeface="Roboto Mono"/>
              </a:rPr>
              <a:t>01</a:t>
            </a:r>
            <a:endParaRPr sz="4400">
              <a:solidFill>
                <a:srgbClr val="8884D5"/>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81" name="Google Shape;81;p11"/>
          <p:cNvSpPr txBox="1"/>
          <p:nvPr/>
        </p:nvSpPr>
        <p:spPr>
          <a:xfrm>
            <a:off x="311725" y="2580475"/>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4400">
                <a:solidFill>
                  <a:srgbClr val="0097A7"/>
                </a:solidFill>
                <a:latin typeface="Roboto Mono"/>
                <a:ea typeface="Roboto Mono"/>
                <a:cs typeface="Roboto Mono"/>
                <a:sym typeface="Roboto Mono"/>
              </a:rPr>
              <a:t>02</a:t>
            </a:r>
            <a:endParaRPr sz="4400">
              <a:solidFill>
                <a:srgbClr val="0097A7"/>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82" name="Google Shape;82;p11"/>
          <p:cNvSpPr txBox="1"/>
          <p:nvPr/>
        </p:nvSpPr>
        <p:spPr>
          <a:xfrm>
            <a:off x="311700" y="3458750"/>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4400">
                <a:solidFill>
                  <a:schemeClr val="accent1"/>
                </a:solidFill>
                <a:latin typeface="Roboto Mono"/>
                <a:ea typeface="Roboto Mono"/>
                <a:cs typeface="Roboto Mono"/>
                <a:sym typeface="Roboto Mono"/>
              </a:rPr>
              <a:t>03</a:t>
            </a:r>
            <a:endParaRPr sz="4400">
              <a:solidFill>
                <a:schemeClr val="accent1"/>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83" name="Google Shape;83;p11"/>
          <p:cNvSpPr txBox="1"/>
          <p:nvPr>
            <p:ph idx="2" type="subTitle"/>
          </p:nvPr>
        </p:nvSpPr>
        <p:spPr>
          <a:xfrm>
            <a:off x="1113600" y="1742675"/>
            <a:ext cx="3506400" cy="605100"/>
          </a:xfrm>
          <a:prstGeom prst="rect">
            <a:avLst/>
          </a:prstGeom>
        </p:spPr>
        <p:txBody>
          <a:bodyPr anchorCtr="0" anchor="t" bIns="91425" lIns="91425" spcFirstLastPara="1" rIns="91425" wrap="square" tIns="91425">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84" name="Google Shape;84;p11"/>
          <p:cNvSpPr txBox="1"/>
          <p:nvPr>
            <p:ph idx="3" type="subTitle"/>
          </p:nvPr>
        </p:nvSpPr>
        <p:spPr>
          <a:xfrm>
            <a:off x="1113588" y="2599213"/>
            <a:ext cx="3506400" cy="605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5" name="Google Shape;85;p11"/>
          <p:cNvSpPr txBox="1"/>
          <p:nvPr>
            <p:ph idx="4" type="subTitle"/>
          </p:nvPr>
        </p:nvSpPr>
        <p:spPr>
          <a:xfrm>
            <a:off x="1113600" y="3455775"/>
            <a:ext cx="3506400" cy="605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2">
  <p:cSld name="CAPTION_ONLY_2">
    <p:spTree>
      <p:nvGrpSpPr>
        <p:cNvPr id="86" name="Shape 86"/>
        <p:cNvGrpSpPr/>
        <p:nvPr/>
      </p:nvGrpSpPr>
      <p:grpSpPr>
        <a:xfrm>
          <a:off x="0" y="0"/>
          <a:ext cx="0" cy="0"/>
          <a:chOff x="0" y="0"/>
          <a:chExt cx="0" cy="0"/>
        </a:xfrm>
      </p:grpSpPr>
      <p:sp>
        <p:nvSpPr>
          <p:cNvPr id="87" name="Google Shape;87;p12"/>
          <p:cNvSpPr txBox="1"/>
          <p:nvPr>
            <p:ph idx="1" type="body"/>
          </p:nvPr>
        </p:nvSpPr>
        <p:spPr>
          <a:xfrm>
            <a:off x="4502700" y="904875"/>
            <a:ext cx="43083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12"/>
          <p:cNvSpPr txBox="1"/>
          <p:nvPr>
            <p:ph idx="12" type="sldNum"/>
          </p:nvPr>
        </p:nvSpPr>
        <p:spPr>
          <a:xfrm>
            <a:off x="-671542"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89" name="Google Shape;89;p12"/>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90" name="Google Shape;90;p12"/>
          <p:cNvPicPr preferRelativeResize="0"/>
          <p:nvPr/>
        </p:nvPicPr>
        <p:blipFill>
          <a:blip r:embed="rId3">
            <a:alphaModFix/>
          </a:blip>
          <a:stretch>
            <a:fillRect/>
          </a:stretch>
        </p:blipFill>
        <p:spPr>
          <a:xfrm>
            <a:off x="6853525" y="4640950"/>
            <a:ext cx="2124075" cy="438150"/>
          </a:xfrm>
          <a:prstGeom prst="rect">
            <a:avLst/>
          </a:prstGeom>
          <a:noFill/>
          <a:ln>
            <a:noFill/>
          </a:ln>
        </p:spPr>
      </p:pic>
      <p:pic>
        <p:nvPicPr>
          <p:cNvPr id="91" name="Google Shape;91;p12"/>
          <p:cNvPicPr preferRelativeResize="0"/>
          <p:nvPr/>
        </p:nvPicPr>
        <p:blipFill>
          <a:blip r:embed="rId4">
            <a:alphaModFix/>
          </a:blip>
          <a:stretch>
            <a:fillRect/>
          </a:stretch>
        </p:blipFill>
        <p:spPr>
          <a:xfrm>
            <a:off x="152400" y="1452588"/>
            <a:ext cx="4197901" cy="2238317"/>
          </a:xfrm>
          <a:prstGeom prst="rect">
            <a:avLst/>
          </a:prstGeom>
          <a:noFill/>
          <a:ln>
            <a:noFill/>
          </a:ln>
        </p:spPr>
      </p:pic>
      <p:sp>
        <p:nvSpPr>
          <p:cNvPr id="92" name="Google Shape;92;p12"/>
          <p:cNvSpPr txBox="1"/>
          <p:nvPr/>
        </p:nvSpPr>
        <p:spPr>
          <a:xfrm>
            <a:off x="4502700" y="1702200"/>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4400">
                <a:solidFill>
                  <a:srgbClr val="8884D5"/>
                </a:solidFill>
                <a:latin typeface="Roboto Mono"/>
                <a:ea typeface="Roboto Mono"/>
                <a:cs typeface="Roboto Mono"/>
                <a:sym typeface="Roboto Mono"/>
              </a:rPr>
              <a:t>01</a:t>
            </a:r>
            <a:endParaRPr sz="4400">
              <a:solidFill>
                <a:srgbClr val="8884D5"/>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93" name="Google Shape;93;p12"/>
          <p:cNvSpPr txBox="1"/>
          <p:nvPr/>
        </p:nvSpPr>
        <p:spPr>
          <a:xfrm>
            <a:off x="4502725" y="2580475"/>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4400">
                <a:solidFill>
                  <a:srgbClr val="0097A7"/>
                </a:solidFill>
                <a:latin typeface="Roboto Mono"/>
                <a:ea typeface="Roboto Mono"/>
                <a:cs typeface="Roboto Mono"/>
                <a:sym typeface="Roboto Mono"/>
              </a:rPr>
              <a:t>02</a:t>
            </a:r>
            <a:endParaRPr sz="4400">
              <a:solidFill>
                <a:srgbClr val="0097A7"/>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94" name="Google Shape;94;p12"/>
          <p:cNvSpPr txBox="1"/>
          <p:nvPr/>
        </p:nvSpPr>
        <p:spPr>
          <a:xfrm>
            <a:off x="4502700" y="3458750"/>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4400">
                <a:solidFill>
                  <a:schemeClr val="accent1"/>
                </a:solidFill>
                <a:latin typeface="Roboto Mono"/>
                <a:ea typeface="Roboto Mono"/>
                <a:cs typeface="Roboto Mono"/>
                <a:sym typeface="Roboto Mono"/>
              </a:rPr>
              <a:t>03</a:t>
            </a:r>
            <a:endParaRPr sz="4400">
              <a:solidFill>
                <a:schemeClr val="accent1"/>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95" name="Google Shape;95;p12"/>
          <p:cNvSpPr txBox="1"/>
          <p:nvPr>
            <p:ph idx="2" type="subTitle"/>
          </p:nvPr>
        </p:nvSpPr>
        <p:spPr>
          <a:xfrm>
            <a:off x="5304600" y="1742675"/>
            <a:ext cx="3506400" cy="605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6" name="Google Shape;96;p12"/>
          <p:cNvSpPr txBox="1"/>
          <p:nvPr>
            <p:ph idx="3" type="subTitle"/>
          </p:nvPr>
        </p:nvSpPr>
        <p:spPr>
          <a:xfrm>
            <a:off x="5304588" y="2599213"/>
            <a:ext cx="3506400" cy="605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7" name="Google Shape;97;p12"/>
          <p:cNvSpPr txBox="1"/>
          <p:nvPr>
            <p:ph idx="4" type="subTitle"/>
          </p:nvPr>
        </p:nvSpPr>
        <p:spPr>
          <a:xfrm>
            <a:off x="5304600" y="3455775"/>
            <a:ext cx="3506400" cy="605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2 1">
  <p:cSld name="CAPTION_ONLY_2_1">
    <p:spTree>
      <p:nvGrpSpPr>
        <p:cNvPr id="98" name="Shape 98"/>
        <p:cNvGrpSpPr/>
        <p:nvPr/>
      </p:nvGrpSpPr>
      <p:grpSpPr>
        <a:xfrm>
          <a:off x="0" y="0"/>
          <a:ext cx="0" cy="0"/>
          <a:chOff x="0" y="0"/>
          <a:chExt cx="0" cy="0"/>
        </a:xfrm>
      </p:grpSpPr>
      <p:sp>
        <p:nvSpPr>
          <p:cNvPr id="99" name="Google Shape;99;p13"/>
          <p:cNvSpPr txBox="1"/>
          <p:nvPr>
            <p:ph idx="1" type="body"/>
          </p:nvPr>
        </p:nvSpPr>
        <p:spPr>
          <a:xfrm>
            <a:off x="4502700" y="904875"/>
            <a:ext cx="43083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0" name="Google Shape;100;p13"/>
          <p:cNvSpPr txBox="1"/>
          <p:nvPr>
            <p:ph idx="12" type="sldNum"/>
          </p:nvPr>
        </p:nvSpPr>
        <p:spPr>
          <a:xfrm>
            <a:off x="-671542"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101" name="Google Shape;101;p13"/>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102" name="Google Shape;102;p13"/>
          <p:cNvPicPr preferRelativeResize="0"/>
          <p:nvPr/>
        </p:nvPicPr>
        <p:blipFill>
          <a:blip r:embed="rId3">
            <a:alphaModFix/>
          </a:blip>
          <a:stretch>
            <a:fillRect/>
          </a:stretch>
        </p:blipFill>
        <p:spPr>
          <a:xfrm>
            <a:off x="6853525" y="4640950"/>
            <a:ext cx="2124075" cy="438150"/>
          </a:xfrm>
          <a:prstGeom prst="rect">
            <a:avLst/>
          </a:prstGeom>
          <a:noFill/>
          <a:ln>
            <a:noFill/>
          </a:ln>
        </p:spPr>
      </p:pic>
      <p:pic>
        <p:nvPicPr>
          <p:cNvPr id="103" name="Google Shape;103;p13"/>
          <p:cNvPicPr preferRelativeResize="0"/>
          <p:nvPr/>
        </p:nvPicPr>
        <p:blipFill>
          <a:blip r:embed="rId4">
            <a:alphaModFix/>
          </a:blip>
          <a:stretch>
            <a:fillRect/>
          </a:stretch>
        </p:blipFill>
        <p:spPr>
          <a:xfrm>
            <a:off x="351250" y="844550"/>
            <a:ext cx="2034925" cy="2320400"/>
          </a:xfrm>
          <a:prstGeom prst="rect">
            <a:avLst/>
          </a:prstGeom>
          <a:noFill/>
          <a:ln>
            <a:noFill/>
          </a:ln>
        </p:spPr>
      </p:pic>
      <p:pic>
        <p:nvPicPr>
          <p:cNvPr id="104" name="Google Shape;104;p13"/>
          <p:cNvPicPr preferRelativeResize="0"/>
          <p:nvPr/>
        </p:nvPicPr>
        <p:blipFill>
          <a:blip r:embed="rId5">
            <a:alphaModFix/>
          </a:blip>
          <a:stretch>
            <a:fillRect/>
          </a:stretch>
        </p:blipFill>
        <p:spPr>
          <a:xfrm>
            <a:off x="2339725" y="1702200"/>
            <a:ext cx="1590675" cy="2724150"/>
          </a:xfrm>
          <a:prstGeom prst="rect">
            <a:avLst/>
          </a:prstGeom>
          <a:noFill/>
          <a:ln>
            <a:noFill/>
          </a:ln>
        </p:spPr>
      </p:pic>
      <p:sp>
        <p:nvSpPr>
          <p:cNvPr id="105" name="Google Shape;105;p13"/>
          <p:cNvSpPr txBox="1"/>
          <p:nvPr/>
        </p:nvSpPr>
        <p:spPr>
          <a:xfrm>
            <a:off x="4502700" y="1702200"/>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4400">
                <a:solidFill>
                  <a:srgbClr val="8884D5"/>
                </a:solidFill>
                <a:latin typeface="Roboto Mono"/>
                <a:ea typeface="Roboto Mono"/>
                <a:cs typeface="Roboto Mono"/>
                <a:sym typeface="Roboto Mono"/>
              </a:rPr>
              <a:t>01</a:t>
            </a:r>
            <a:endParaRPr sz="4400">
              <a:solidFill>
                <a:srgbClr val="8884D5"/>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06" name="Google Shape;106;p13"/>
          <p:cNvSpPr txBox="1"/>
          <p:nvPr/>
        </p:nvSpPr>
        <p:spPr>
          <a:xfrm>
            <a:off x="4502725" y="2580475"/>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4400">
                <a:solidFill>
                  <a:srgbClr val="0097A7"/>
                </a:solidFill>
                <a:latin typeface="Roboto Mono"/>
                <a:ea typeface="Roboto Mono"/>
                <a:cs typeface="Roboto Mono"/>
                <a:sym typeface="Roboto Mono"/>
              </a:rPr>
              <a:t>02</a:t>
            </a:r>
            <a:endParaRPr sz="4400">
              <a:solidFill>
                <a:srgbClr val="0097A7"/>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07" name="Google Shape;107;p13"/>
          <p:cNvSpPr txBox="1"/>
          <p:nvPr/>
        </p:nvSpPr>
        <p:spPr>
          <a:xfrm>
            <a:off x="4502700" y="3458750"/>
            <a:ext cx="723600" cy="60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4400">
                <a:solidFill>
                  <a:schemeClr val="accent1"/>
                </a:solidFill>
                <a:latin typeface="Roboto Mono"/>
                <a:ea typeface="Roboto Mono"/>
                <a:cs typeface="Roboto Mono"/>
                <a:sym typeface="Roboto Mono"/>
              </a:rPr>
              <a:t>03</a:t>
            </a:r>
            <a:endParaRPr sz="4400">
              <a:solidFill>
                <a:schemeClr val="accent1"/>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08" name="Google Shape;108;p13"/>
          <p:cNvSpPr txBox="1"/>
          <p:nvPr>
            <p:ph idx="2" type="subTitle"/>
          </p:nvPr>
        </p:nvSpPr>
        <p:spPr>
          <a:xfrm>
            <a:off x="5304600" y="1742675"/>
            <a:ext cx="3506400" cy="605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9" name="Google Shape;109;p13"/>
          <p:cNvSpPr txBox="1"/>
          <p:nvPr>
            <p:ph idx="3" type="subTitle"/>
          </p:nvPr>
        </p:nvSpPr>
        <p:spPr>
          <a:xfrm>
            <a:off x="5304588" y="2599213"/>
            <a:ext cx="3506400" cy="605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10" name="Google Shape;110;p13"/>
          <p:cNvSpPr txBox="1"/>
          <p:nvPr>
            <p:ph idx="4" type="subTitle"/>
          </p:nvPr>
        </p:nvSpPr>
        <p:spPr>
          <a:xfrm>
            <a:off x="5304600" y="3455775"/>
            <a:ext cx="3506400" cy="605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1">
  <p:cSld name="CAPTION_ONLY_1">
    <p:spTree>
      <p:nvGrpSpPr>
        <p:cNvPr id="111" name="Shape 111"/>
        <p:cNvGrpSpPr/>
        <p:nvPr/>
      </p:nvGrpSpPr>
      <p:grpSpPr>
        <a:xfrm>
          <a:off x="0" y="0"/>
          <a:ext cx="0" cy="0"/>
          <a:chOff x="0" y="0"/>
          <a:chExt cx="0" cy="0"/>
        </a:xfrm>
      </p:grpSpPr>
      <p:sp>
        <p:nvSpPr>
          <p:cNvPr id="112" name="Google Shape;112;p14"/>
          <p:cNvSpPr txBox="1"/>
          <p:nvPr>
            <p:ph idx="1" type="body"/>
          </p:nvPr>
        </p:nvSpPr>
        <p:spPr>
          <a:xfrm>
            <a:off x="311700" y="40019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13" name="Google Shape;113;p14"/>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114" name="Google Shape;114;p14"/>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115" name="Google Shape;115;p14"/>
          <p:cNvPicPr preferRelativeResize="0"/>
          <p:nvPr/>
        </p:nvPicPr>
        <p:blipFill>
          <a:blip r:embed="rId3">
            <a:alphaModFix/>
          </a:blip>
          <a:stretch>
            <a:fillRect/>
          </a:stretch>
        </p:blipFill>
        <p:spPr>
          <a:xfrm>
            <a:off x="6853525" y="4640950"/>
            <a:ext cx="2124075" cy="4381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6" name="Shape 116"/>
        <p:cNvGrpSpPr/>
        <p:nvPr/>
      </p:nvGrpSpPr>
      <p:grpSpPr>
        <a:xfrm>
          <a:off x="0" y="0"/>
          <a:ext cx="0" cy="0"/>
          <a:chOff x="0" y="0"/>
          <a:chExt cx="0" cy="0"/>
        </a:xfrm>
      </p:grpSpPr>
      <p:sp>
        <p:nvSpPr>
          <p:cNvPr id="117" name="Google Shape;117;p1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8" name="Google Shape;118;p1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19" name="Google Shape;119;p15"/>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120" name="Google Shape;120;p15"/>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121" name="Google Shape;121;p15"/>
          <p:cNvPicPr preferRelativeResize="0"/>
          <p:nvPr/>
        </p:nvPicPr>
        <p:blipFill>
          <a:blip r:embed="rId3">
            <a:alphaModFix/>
          </a:blip>
          <a:stretch>
            <a:fillRect/>
          </a:stretch>
        </p:blipFill>
        <p:spPr>
          <a:xfrm>
            <a:off x="6853525" y="4640950"/>
            <a:ext cx="2124075" cy="4381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pic>
        <p:nvPicPr>
          <p:cNvPr id="123" name="Google Shape;123;p16"/>
          <p:cNvPicPr preferRelativeResize="0"/>
          <p:nvPr/>
        </p:nvPicPr>
        <p:blipFill>
          <a:blip r:embed="rId2">
            <a:alphaModFix/>
          </a:blip>
          <a:stretch>
            <a:fillRect/>
          </a:stretch>
        </p:blipFill>
        <p:spPr>
          <a:xfrm rot="5400000">
            <a:off x="7673350" y="3689975"/>
            <a:ext cx="2486025" cy="95250"/>
          </a:xfrm>
          <a:prstGeom prst="rect">
            <a:avLst/>
          </a:prstGeom>
          <a:noFill/>
          <a:ln>
            <a:noFill/>
          </a:ln>
        </p:spPr>
      </p:pic>
      <p:sp>
        <p:nvSpPr>
          <p:cNvPr id="124" name="Google Shape;124;p16"/>
          <p:cNvSpPr txBox="1"/>
          <p:nvPr>
            <p:ph type="ctrTitle"/>
          </p:nvPr>
        </p:nvSpPr>
        <p:spPr>
          <a:xfrm>
            <a:off x="311700" y="2082538"/>
            <a:ext cx="8520600" cy="974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rtl="0" algn="ctr">
              <a:spcBef>
                <a:spcPts val="0"/>
              </a:spcBef>
              <a:spcAft>
                <a:spcPts val="0"/>
              </a:spcAft>
              <a:buClr>
                <a:schemeClr val="dk2"/>
              </a:buClr>
              <a:buSzPts val="3000"/>
              <a:buFont typeface="Roboto Mono"/>
              <a:buNone/>
              <a:defRPr sz="3000">
                <a:solidFill>
                  <a:schemeClr val="dk2"/>
                </a:solidFill>
                <a:latin typeface="Roboto Mono"/>
                <a:ea typeface="Roboto Mono"/>
                <a:cs typeface="Roboto Mono"/>
                <a:sym typeface="Roboto Mono"/>
              </a:defRPr>
            </a:lvl2pPr>
            <a:lvl3pPr lvl="2" rtl="0" algn="ctr">
              <a:spcBef>
                <a:spcPts val="0"/>
              </a:spcBef>
              <a:spcAft>
                <a:spcPts val="0"/>
              </a:spcAft>
              <a:buClr>
                <a:schemeClr val="dk2"/>
              </a:buClr>
              <a:buSzPts val="3000"/>
              <a:buFont typeface="Roboto Mono"/>
              <a:buNone/>
              <a:defRPr sz="3000">
                <a:solidFill>
                  <a:schemeClr val="dk2"/>
                </a:solidFill>
                <a:latin typeface="Roboto Mono"/>
                <a:ea typeface="Roboto Mono"/>
                <a:cs typeface="Roboto Mono"/>
                <a:sym typeface="Roboto Mono"/>
              </a:defRPr>
            </a:lvl3pPr>
            <a:lvl4pPr lvl="3" rtl="0" algn="ctr">
              <a:spcBef>
                <a:spcPts val="0"/>
              </a:spcBef>
              <a:spcAft>
                <a:spcPts val="0"/>
              </a:spcAft>
              <a:buClr>
                <a:schemeClr val="dk2"/>
              </a:buClr>
              <a:buSzPts val="3000"/>
              <a:buFont typeface="Roboto Mono"/>
              <a:buNone/>
              <a:defRPr sz="3000">
                <a:solidFill>
                  <a:schemeClr val="dk2"/>
                </a:solidFill>
                <a:latin typeface="Roboto Mono"/>
                <a:ea typeface="Roboto Mono"/>
                <a:cs typeface="Roboto Mono"/>
                <a:sym typeface="Roboto Mono"/>
              </a:defRPr>
            </a:lvl4pPr>
            <a:lvl5pPr lvl="4" rtl="0" algn="ctr">
              <a:spcBef>
                <a:spcPts val="0"/>
              </a:spcBef>
              <a:spcAft>
                <a:spcPts val="0"/>
              </a:spcAft>
              <a:buClr>
                <a:schemeClr val="dk2"/>
              </a:buClr>
              <a:buSzPts val="3000"/>
              <a:buFont typeface="Roboto Mono"/>
              <a:buNone/>
              <a:defRPr sz="3000">
                <a:solidFill>
                  <a:schemeClr val="dk2"/>
                </a:solidFill>
                <a:latin typeface="Roboto Mono"/>
                <a:ea typeface="Roboto Mono"/>
                <a:cs typeface="Roboto Mono"/>
                <a:sym typeface="Roboto Mono"/>
              </a:defRPr>
            </a:lvl5pPr>
            <a:lvl6pPr lvl="5" rtl="0" algn="ctr">
              <a:spcBef>
                <a:spcPts val="0"/>
              </a:spcBef>
              <a:spcAft>
                <a:spcPts val="0"/>
              </a:spcAft>
              <a:buClr>
                <a:schemeClr val="dk2"/>
              </a:buClr>
              <a:buSzPts val="3000"/>
              <a:buFont typeface="Roboto Mono"/>
              <a:buNone/>
              <a:defRPr sz="3000">
                <a:solidFill>
                  <a:schemeClr val="dk2"/>
                </a:solidFill>
                <a:latin typeface="Roboto Mono"/>
                <a:ea typeface="Roboto Mono"/>
                <a:cs typeface="Roboto Mono"/>
                <a:sym typeface="Roboto Mono"/>
              </a:defRPr>
            </a:lvl6pPr>
            <a:lvl7pPr lvl="6" rtl="0" algn="ctr">
              <a:spcBef>
                <a:spcPts val="0"/>
              </a:spcBef>
              <a:spcAft>
                <a:spcPts val="0"/>
              </a:spcAft>
              <a:buClr>
                <a:schemeClr val="dk2"/>
              </a:buClr>
              <a:buSzPts val="3000"/>
              <a:buFont typeface="Roboto Mono"/>
              <a:buNone/>
              <a:defRPr sz="3000">
                <a:solidFill>
                  <a:schemeClr val="dk2"/>
                </a:solidFill>
                <a:latin typeface="Roboto Mono"/>
                <a:ea typeface="Roboto Mono"/>
                <a:cs typeface="Roboto Mono"/>
                <a:sym typeface="Roboto Mono"/>
              </a:defRPr>
            </a:lvl7pPr>
            <a:lvl8pPr lvl="7" rtl="0" algn="ctr">
              <a:spcBef>
                <a:spcPts val="0"/>
              </a:spcBef>
              <a:spcAft>
                <a:spcPts val="0"/>
              </a:spcAft>
              <a:buClr>
                <a:schemeClr val="dk2"/>
              </a:buClr>
              <a:buSzPts val="3000"/>
              <a:buFont typeface="Roboto Mono"/>
              <a:buNone/>
              <a:defRPr sz="3000">
                <a:solidFill>
                  <a:schemeClr val="dk2"/>
                </a:solidFill>
                <a:latin typeface="Roboto Mono"/>
                <a:ea typeface="Roboto Mono"/>
                <a:cs typeface="Roboto Mono"/>
                <a:sym typeface="Roboto Mono"/>
              </a:defRPr>
            </a:lvl8pPr>
            <a:lvl9pPr lvl="8" rtl="0" algn="ctr">
              <a:spcBef>
                <a:spcPts val="0"/>
              </a:spcBef>
              <a:spcAft>
                <a:spcPts val="0"/>
              </a:spcAft>
              <a:buClr>
                <a:schemeClr val="dk2"/>
              </a:buClr>
              <a:buSzPts val="3000"/>
              <a:buFont typeface="Roboto Mono"/>
              <a:buNone/>
              <a:defRPr sz="3000">
                <a:solidFill>
                  <a:schemeClr val="dk2"/>
                </a:solidFill>
                <a:latin typeface="Roboto Mono"/>
                <a:ea typeface="Roboto Mono"/>
                <a:cs typeface="Roboto Mono"/>
                <a:sym typeface="Roboto Mono"/>
              </a:defRPr>
            </a:lvl9pPr>
          </a:lstStyle>
          <a:p/>
        </p:txBody>
      </p:sp>
      <p:sp>
        <p:nvSpPr>
          <p:cNvPr id="125" name="Google Shape;125;p16"/>
          <p:cNvSpPr txBox="1"/>
          <p:nvPr>
            <p:ph idx="1" type="subTitle"/>
          </p:nvPr>
        </p:nvSpPr>
        <p:spPr>
          <a:xfrm>
            <a:off x="311700" y="41295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Roboto Mono"/>
              <a:buNone/>
              <a:defRPr>
                <a:latin typeface="Roboto Mono"/>
                <a:ea typeface="Roboto Mono"/>
                <a:cs typeface="Roboto Mono"/>
                <a:sym typeface="Roboto Mono"/>
              </a:defRPr>
            </a:lvl1pPr>
            <a:lvl2pPr lvl="1" rtl="0" algn="ctr">
              <a:lnSpc>
                <a:spcPct val="100000"/>
              </a:lnSpc>
              <a:spcBef>
                <a:spcPts val="0"/>
              </a:spcBef>
              <a:spcAft>
                <a:spcPts val="0"/>
              </a:spcAft>
              <a:buSzPts val="1800"/>
              <a:buFont typeface="Roboto Mono"/>
              <a:buNone/>
              <a:defRPr sz="1800">
                <a:latin typeface="Roboto Mono"/>
                <a:ea typeface="Roboto Mono"/>
                <a:cs typeface="Roboto Mono"/>
                <a:sym typeface="Roboto Mono"/>
              </a:defRPr>
            </a:lvl2pPr>
            <a:lvl3pPr lvl="2" rtl="0" algn="ctr">
              <a:lnSpc>
                <a:spcPct val="100000"/>
              </a:lnSpc>
              <a:spcBef>
                <a:spcPts val="0"/>
              </a:spcBef>
              <a:spcAft>
                <a:spcPts val="0"/>
              </a:spcAft>
              <a:buSzPts val="1800"/>
              <a:buFont typeface="Roboto Mono"/>
              <a:buNone/>
              <a:defRPr sz="1800">
                <a:latin typeface="Roboto Mono"/>
                <a:ea typeface="Roboto Mono"/>
                <a:cs typeface="Roboto Mono"/>
                <a:sym typeface="Roboto Mono"/>
              </a:defRPr>
            </a:lvl3pPr>
            <a:lvl4pPr lvl="3" rtl="0" algn="ctr">
              <a:lnSpc>
                <a:spcPct val="100000"/>
              </a:lnSpc>
              <a:spcBef>
                <a:spcPts val="0"/>
              </a:spcBef>
              <a:spcAft>
                <a:spcPts val="0"/>
              </a:spcAft>
              <a:buSzPts val="1800"/>
              <a:buFont typeface="Roboto Mono"/>
              <a:buNone/>
              <a:defRPr sz="1800">
                <a:latin typeface="Roboto Mono"/>
                <a:ea typeface="Roboto Mono"/>
                <a:cs typeface="Roboto Mono"/>
                <a:sym typeface="Roboto Mono"/>
              </a:defRPr>
            </a:lvl4pPr>
            <a:lvl5pPr lvl="4" rtl="0" algn="ctr">
              <a:lnSpc>
                <a:spcPct val="100000"/>
              </a:lnSpc>
              <a:spcBef>
                <a:spcPts val="0"/>
              </a:spcBef>
              <a:spcAft>
                <a:spcPts val="0"/>
              </a:spcAft>
              <a:buSzPts val="1800"/>
              <a:buFont typeface="Roboto Mono"/>
              <a:buNone/>
              <a:defRPr sz="1800">
                <a:latin typeface="Roboto Mono"/>
                <a:ea typeface="Roboto Mono"/>
                <a:cs typeface="Roboto Mono"/>
                <a:sym typeface="Roboto Mono"/>
              </a:defRPr>
            </a:lvl5pPr>
            <a:lvl6pPr lvl="5" rtl="0" algn="ctr">
              <a:lnSpc>
                <a:spcPct val="100000"/>
              </a:lnSpc>
              <a:spcBef>
                <a:spcPts val="0"/>
              </a:spcBef>
              <a:spcAft>
                <a:spcPts val="0"/>
              </a:spcAft>
              <a:buSzPts val="1800"/>
              <a:buFont typeface="Roboto Mono"/>
              <a:buNone/>
              <a:defRPr sz="1800">
                <a:latin typeface="Roboto Mono"/>
                <a:ea typeface="Roboto Mono"/>
                <a:cs typeface="Roboto Mono"/>
                <a:sym typeface="Roboto Mono"/>
              </a:defRPr>
            </a:lvl6pPr>
            <a:lvl7pPr lvl="6" rtl="0" algn="ctr">
              <a:lnSpc>
                <a:spcPct val="100000"/>
              </a:lnSpc>
              <a:spcBef>
                <a:spcPts val="0"/>
              </a:spcBef>
              <a:spcAft>
                <a:spcPts val="0"/>
              </a:spcAft>
              <a:buSzPts val="1800"/>
              <a:buFont typeface="Roboto Mono"/>
              <a:buNone/>
              <a:defRPr sz="1800">
                <a:latin typeface="Roboto Mono"/>
                <a:ea typeface="Roboto Mono"/>
                <a:cs typeface="Roboto Mono"/>
                <a:sym typeface="Roboto Mono"/>
              </a:defRPr>
            </a:lvl7pPr>
            <a:lvl8pPr lvl="7" rtl="0" algn="ctr">
              <a:lnSpc>
                <a:spcPct val="100000"/>
              </a:lnSpc>
              <a:spcBef>
                <a:spcPts val="0"/>
              </a:spcBef>
              <a:spcAft>
                <a:spcPts val="0"/>
              </a:spcAft>
              <a:buSzPts val="1800"/>
              <a:buFont typeface="Roboto Mono"/>
              <a:buNone/>
              <a:defRPr sz="1800">
                <a:latin typeface="Roboto Mono"/>
                <a:ea typeface="Roboto Mono"/>
                <a:cs typeface="Roboto Mono"/>
                <a:sym typeface="Roboto Mono"/>
              </a:defRPr>
            </a:lvl8pPr>
            <a:lvl9pPr lvl="8" rtl="0" algn="ctr">
              <a:lnSpc>
                <a:spcPct val="100000"/>
              </a:lnSpc>
              <a:spcBef>
                <a:spcPts val="0"/>
              </a:spcBef>
              <a:spcAft>
                <a:spcPts val="0"/>
              </a:spcAft>
              <a:buSzPts val="1800"/>
              <a:buFont typeface="Roboto Mono"/>
              <a:buNone/>
              <a:defRPr sz="1800">
                <a:latin typeface="Roboto Mono"/>
                <a:ea typeface="Roboto Mono"/>
                <a:cs typeface="Roboto Mono"/>
                <a:sym typeface="Roboto Mono"/>
              </a:defRPr>
            </a:lvl9pPr>
          </a:lstStyle>
          <a:p/>
        </p:txBody>
      </p:sp>
      <p:pic>
        <p:nvPicPr>
          <p:cNvPr id="126" name="Google Shape;126;p16"/>
          <p:cNvPicPr preferRelativeResize="0"/>
          <p:nvPr/>
        </p:nvPicPr>
        <p:blipFill>
          <a:blip r:embed="rId3">
            <a:alphaModFix/>
          </a:blip>
          <a:stretch>
            <a:fillRect/>
          </a:stretch>
        </p:blipFill>
        <p:spPr>
          <a:xfrm>
            <a:off x="152400" y="152400"/>
            <a:ext cx="4124326" cy="857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15" name="Shape 15"/>
        <p:cNvGrpSpPr/>
        <p:nvPr/>
      </p:nvGrpSpPr>
      <p:grpSpPr>
        <a:xfrm>
          <a:off x="0" y="0"/>
          <a:ext cx="0" cy="0"/>
          <a:chOff x="0" y="0"/>
          <a:chExt cx="0" cy="0"/>
        </a:xfrm>
      </p:grpSpPr>
      <p:sp>
        <p:nvSpPr>
          <p:cNvPr id="16" name="Google Shape;16;p3"/>
          <p:cNvSpPr txBox="1"/>
          <p:nvPr>
            <p:ph type="title"/>
          </p:nvPr>
        </p:nvSpPr>
        <p:spPr>
          <a:xfrm>
            <a:off x="3860925" y="536875"/>
            <a:ext cx="50475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7" name="Google Shape;17;p3"/>
          <p:cNvCxnSpPr/>
          <p:nvPr/>
        </p:nvCxnSpPr>
        <p:spPr>
          <a:xfrm>
            <a:off x="3612350" y="536875"/>
            <a:ext cx="0" cy="4620000"/>
          </a:xfrm>
          <a:prstGeom prst="straightConnector1">
            <a:avLst/>
          </a:prstGeom>
          <a:noFill/>
          <a:ln cap="flat" cmpd="sng" w="28575">
            <a:solidFill>
              <a:srgbClr val="A5ACAF"/>
            </a:solidFill>
            <a:prstDash val="solid"/>
            <a:round/>
            <a:headEnd len="med" w="med" type="none"/>
            <a:tailEnd len="med" w="med" type="none"/>
          </a:ln>
        </p:spPr>
      </p:cxnSp>
      <p:sp>
        <p:nvSpPr>
          <p:cNvPr id="18" name="Google Shape;18;p3"/>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19" name="Google Shape;19;p3"/>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20" name="Google Shape;20;p3"/>
          <p:cNvPicPr preferRelativeResize="0"/>
          <p:nvPr/>
        </p:nvPicPr>
        <p:blipFill>
          <a:blip r:embed="rId3">
            <a:alphaModFix/>
          </a:blip>
          <a:stretch>
            <a:fillRect/>
          </a:stretch>
        </p:blipFill>
        <p:spPr>
          <a:xfrm>
            <a:off x="6853525" y="4640950"/>
            <a:ext cx="2124075" cy="438150"/>
          </a:xfrm>
          <a:prstGeom prst="rect">
            <a:avLst/>
          </a:prstGeom>
          <a:noFill/>
          <a:ln>
            <a:noFill/>
          </a:ln>
        </p:spPr>
      </p:pic>
      <p:sp>
        <p:nvSpPr>
          <p:cNvPr id="21" name="Google Shape;21;p3"/>
          <p:cNvSpPr txBox="1"/>
          <p:nvPr>
            <p:ph idx="1" type="body"/>
          </p:nvPr>
        </p:nvSpPr>
        <p:spPr>
          <a:xfrm>
            <a:off x="3860925" y="1152475"/>
            <a:ext cx="49713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5E6A71"/>
              </a:buClr>
              <a:buSzPts val="1800"/>
              <a:buChar char="➔"/>
              <a:defRPr>
                <a:solidFill>
                  <a:srgbClr val="5E6A71"/>
                </a:solidFill>
              </a:defRPr>
            </a:lvl1pPr>
            <a:lvl2pPr indent="-317500" lvl="1" marL="914400" rtl="0">
              <a:spcBef>
                <a:spcPts val="1600"/>
              </a:spcBef>
              <a:spcAft>
                <a:spcPts val="0"/>
              </a:spcAft>
              <a:buClr>
                <a:srgbClr val="5E6A71"/>
              </a:buClr>
              <a:buSzPts val="1400"/>
              <a:buChar char="◆"/>
              <a:defRPr>
                <a:solidFill>
                  <a:srgbClr val="5E6A71"/>
                </a:solidFill>
              </a:defRPr>
            </a:lvl2pPr>
            <a:lvl3pPr indent="-317500" lvl="2" marL="1371600" rtl="0">
              <a:spcBef>
                <a:spcPts val="1600"/>
              </a:spcBef>
              <a:spcAft>
                <a:spcPts val="0"/>
              </a:spcAft>
              <a:buClr>
                <a:srgbClr val="5E6A71"/>
              </a:buClr>
              <a:buSzPts val="1400"/>
              <a:buChar char="●"/>
              <a:defRPr>
                <a:solidFill>
                  <a:srgbClr val="5E6A71"/>
                </a:solidFill>
              </a:defRPr>
            </a:lvl3pPr>
            <a:lvl4pPr indent="-317500" lvl="3" marL="1828800" rtl="0">
              <a:spcBef>
                <a:spcPts val="1600"/>
              </a:spcBef>
              <a:spcAft>
                <a:spcPts val="0"/>
              </a:spcAft>
              <a:buClr>
                <a:srgbClr val="5E6A71"/>
              </a:buClr>
              <a:buSzPts val="1400"/>
              <a:buChar char="○"/>
              <a:defRPr>
                <a:solidFill>
                  <a:srgbClr val="5E6A71"/>
                </a:solidFill>
              </a:defRPr>
            </a:lvl4pPr>
            <a:lvl5pPr indent="-317500" lvl="4" marL="2286000" rtl="0">
              <a:spcBef>
                <a:spcPts val="1600"/>
              </a:spcBef>
              <a:spcAft>
                <a:spcPts val="0"/>
              </a:spcAft>
              <a:buClr>
                <a:srgbClr val="5E6A71"/>
              </a:buClr>
              <a:buSzPts val="1400"/>
              <a:buChar char="◆"/>
              <a:defRPr>
                <a:solidFill>
                  <a:srgbClr val="5E6A71"/>
                </a:solidFill>
              </a:defRPr>
            </a:lvl5pPr>
            <a:lvl6pPr indent="-317500" lvl="5" marL="2743200" rtl="0">
              <a:spcBef>
                <a:spcPts val="1600"/>
              </a:spcBef>
              <a:spcAft>
                <a:spcPts val="0"/>
              </a:spcAft>
              <a:buClr>
                <a:srgbClr val="5E6A71"/>
              </a:buClr>
              <a:buSzPts val="1400"/>
              <a:buChar char="●"/>
              <a:defRPr>
                <a:solidFill>
                  <a:srgbClr val="5E6A71"/>
                </a:solidFill>
              </a:defRPr>
            </a:lvl6pPr>
            <a:lvl7pPr indent="-317500" lvl="6" marL="3200400" rtl="0">
              <a:spcBef>
                <a:spcPts val="1600"/>
              </a:spcBef>
              <a:spcAft>
                <a:spcPts val="0"/>
              </a:spcAft>
              <a:buClr>
                <a:srgbClr val="5E6A71"/>
              </a:buClr>
              <a:buSzPts val="1400"/>
              <a:buChar char="○"/>
              <a:defRPr>
                <a:solidFill>
                  <a:srgbClr val="5E6A71"/>
                </a:solidFill>
              </a:defRPr>
            </a:lvl7pPr>
            <a:lvl8pPr indent="-317500" lvl="7" marL="3657600" rtl="0">
              <a:spcBef>
                <a:spcPts val="1600"/>
              </a:spcBef>
              <a:spcAft>
                <a:spcPts val="0"/>
              </a:spcAft>
              <a:buClr>
                <a:srgbClr val="5E6A71"/>
              </a:buClr>
              <a:buSzPts val="1400"/>
              <a:buChar char="◆"/>
              <a:defRPr>
                <a:solidFill>
                  <a:srgbClr val="5E6A71"/>
                </a:solidFill>
              </a:defRPr>
            </a:lvl8pPr>
            <a:lvl9pPr indent="-317500" lvl="8" marL="4114800" rtl="0">
              <a:spcBef>
                <a:spcPts val="1600"/>
              </a:spcBef>
              <a:spcAft>
                <a:spcPts val="1600"/>
              </a:spcAft>
              <a:buClr>
                <a:srgbClr val="5E6A71"/>
              </a:buClr>
              <a:buSzPts val="1400"/>
              <a:buChar char="●"/>
              <a:defRPr>
                <a:solidFill>
                  <a:srgbClr val="5E6A7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25" name="Google Shape;25;p4"/>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26" name="Google Shape;26;p4"/>
          <p:cNvPicPr preferRelativeResize="0"/>
          <p:nvPr/>
        </p:nvPicPr>
        <p:blipFill>
          <a:blip r:embed="rId3">
            <a:alphaModFix/>
          </a:blip>
          <a:stretch>
            <a:fillRect/>
          </a:stretch>
        </p:blipFill>
        <p:spPr>
          <a:xfrm>
            <a:off x="6853525" y="4640950"/>
            <a:ext cx="2124075" cy="4381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8884D5"/>
              </a:buClr>
              <a:buSzPts val="2400"/>
              <a:buNone/>
              <a:defRPr>
                <a:solidFill>
                  <a:srgbClr val="8884D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5E6A71"/>
              </a:buClr>
              <a:buSzPts val="1800"/>
              <a:buChar char="➔"/>
              <a:defRPr>
                <a:solidFill>
                  <a:srgbClr val="5E6A71"/>
                </a:solidFill>
              </a:defRPr>
            </a:lvl1pPr>
            <a:lvl2pPr indent="-317500" lvl="1" marL="914400">
              <a:spcBef>
                <a:spcPts val="1600"/>
              </a:spcBef>
              <a:spcAft>
                <a:spcPts val="0"/>
              </a:spcAft>
              <a:buClr>
                <a:srgbClr val="5E6A71"/>
              </a:buClr>
              <a:buSzPts val="1400"/>
              <a:buChar char="◆"/>
              <a:defRPr>
                <a:solidFill>
                  <a:srgbClr val="5E6A71"/>
                </a:solidFill>
              </a:defRPr>
            </a:lvl2pPr>
            <a:lvl3pPr indent="-317500" lvl="2" marL="1371600">
              <a:spcBef>
                <a:spcPts val="1600"/>
              </a:spcBef>
              <a:spcAft>
                <a:spcPts val="0"/>
              </a:spcAft>
              <a:buClr>
                <a:srgbClr val="5E6A71"/>
              </a:buClr>
              <a:buSzPts val="1400"/>
              <a:buChar char="●"/>
              <a:defRPr>
                <a:solidFill>
                  <a:srgbClr val="5E6A71"/>
                </a:solidFill>
              </a:defRPr>
            </a:lvl3pPr>
            <a:lvl4pPr indent="-317500" lvl="3" marL="1828800">
              <a:spcBef>
                <a:spcPts val="1600"/>
              </a:spcBef>
              <a:spcAft>
                <a:spcPts val="0"/>
              </a:spcAft>
              <a:buClr>
                <a:srgbClr val="5E6A71"/>
              </a:buClr>
              <a:buSzPts val="1400"/>
              <a:buChar char="○"/>
              <a:defRPr>
                <a:solidFill>
                  <a:srgbClr val="5E6A71"/>
                </a:solidFill>
              </a:defRPr>
            </a:lvl4pPr>
            <a:lvl5pPr indent="-317500" lvl="4" marL="2286000">
              <a:spcBef>
                <a:spcPts val="1600"/>
              </a:spcBef>
              <a:spcAft>
                <a:spcPts val="0"/>
              </a:spcAft>
              <a:buClr>
                <a:srgbClr val="5E6A71"/>
              </a:buClr>
              <a:buSzPts val="1400"/>
              <a:buChar char="◆"/>
              <a:defRPr>
                <a:solidFill>
                  <a:srgbClr val="5E6A71"/>
                </a:solidFill>
              </a:defRPr>
            </a:lvl5pPr>
            <a:lvl6pPr indent="-317500" lvl="5" marL="2743200">
              <a:spcBef>
                <a:spcPts val="1600"/>
              </a:spcBef>
              <a:spcAft>
                <a:spcPts val="0"/>
              </a:spcAft>
              <a:buClr>
                <a:srgbClr val="5E6A71"/>
              </a:buClr>
              <a:buSzPts val="1400"/>
              <a:buChar char="●"/>
              <a:defRPr>
                <a:solidFill>
                  <a:srgbClr val="5E6A71"/>
                </a:solidFill>
              </a:defRPr>
            </a:lvl6pPr>
            <a:lvl7pPr indent="-317500" lvl="6" marL="3200400">
              <a:spcBef>
                <a:spcPts val="1600"/>
              </a:spcBef>
              <a:spcAft>
                <a:spcPts val="0"/>
              </a:spcAft>
              <a:buClr>
                <a:srgbClr val="5E6A71"/>
              </a:buClr>
              <a:buSzPts val="1400"/>
              <a:buChar char="○"/>
              <a:defRPr>
                <a:solidFill>
                  <a:srgbClr val="5E6A71"/>
                </a:solidFill>
              </a:defRPr>
            </a:lvl7pPr>
            <a:lvl8pPr indent="-317500" lvl="7" marL="3657600">
              <a:spcBef>
                <a:spcPts val="1600"/>
              </a:spcBef>
              <a:spcAft>
                <a:spcPts val="0"/>
              </a:spcAft>
              <a:buClr>
                <a:srgbClr val="5E6A71"/>
              </a:buClr>
              <a:buSzPts val="1400"/>
              <a:buChar char="◆"/>
              <a:defRPr>
                <a:solidFill>
                  <a:srgbClr val="5E6A71"/>
                </a:solidFill>
              </a:defRPr>
            </a:lvl8pPr>
            <a:lvl9pPr indent="-317500" lvl="8" marL="4114800">
              <a:spcBef>
                <a:spcPts val="1600"/>
              </a:spcBef>
              <a:spcAft>
                <a:spcPts val="1600"/>
              </a:spcAft>
              <a:buClr>
                <a:srgbClr val="5E6A71"/>
              </a:buClr>
              <a:buSzPts val="1400"/>
              <a:buChar char="●"/>
              <a:defRPr>
                <a:solidFill>
                  <a:srgbClr val="5E6A71"/>
                </a:solidFill>
              </a:defRPr>
            </a:lvl9pPr>
          </a:lstStyle>
          <a:p/>
        </p:txBody>
      </p:sp>
      <p:sp>
        <p:nvSpPr>
          <p:cNvPr id="30" name="Google Shape;30;p5"/>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31" name="Google Shape;31;p5"/>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32" name="Google Shape;32;p5"/>
          <p:cNvPicPr preferRelativeResize="0"/>
          <p:nvPr/>
        </p:nvPicPr>
        <p:blipFill>
          <a:blip r:embed="rId3">
            <a:alphaModFix/>
          </a:blip>
          <a:stretch>
            <a:fillRect/>
          </a:stretch>
        </p:blipFill>
        <p:spPr>
          <a:xfrm>
            <a:off x="6853525" y="4640950"/>
            <a:ext cx="2124075" cy="438150"/>
          </a:xfrm>
          <a:prstGeom prst="rect">
            <a:avLst/>
          </a:prstGeom>
          <a:noFill/>
          <a:ln>
            <a:noFill/>
          </a:ln>
        </p:spPr>
      </p:pic>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8884D5"/>
              </a:buClr>
              <a:buSzPts val="2400"/>
              <a:buNone/>
              <a:defRPr>
                <a:solidFill>
                  <a:srgbClr val="8884D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 type="body"/>
          </p:nvPr>
        </p:nvSpPr>
        <p:spPr>
          <a:xfrm>
            <a:off x="311700" y="13048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6"/>
          <p:cNvSpPr txBox="1"/>
          <p:nvPr>
            <p:ph idx="2" type="body"/>
          </p:nvPr>
        </p:nvSpPr>
        <p:spPr>
          <a:xfrm>
            <a:off x="4832400" y="13048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6"/>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38" name="Google Shape;38;p6"/>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39" name="Google Shape;39;p6"/>
          <p:cNvPicPr preferRelativeResize="0"/>
          <p:nvPr/>
        </p:nvPicPr>
        <p:blipFill>
          <a:blip r:embed="rId3">
            <a:alphaModFix/>
          </a:blip>
          <a:stretch>
            <a:fillRect/>
          </a:stretch>
        </p:blipFill>
        <p:spPr>
          <a:xfrm>
            <a:off x="6853525" y="4640950"/>
            <a:ext cx="2124075" cy="438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8884D5"/>
              </a:buClr>
              <a:buSzPts val="2400"/>
              <a:buNone/>
              <a:defRPr>
                <a:solidFill>
                  <a:srgbClr val="8884D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7"/>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43" name="Google Shape;43;p7"/>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44" name="Google Shape;44;p7"/>
          <p:cNvPicPr preferRelativeResize="0"/>
          <p:nvPr/>
        </p:nvPicPr>
        <p:blipFill>
          <a:blip r:embed="rId3">
            <a:alphaModFix/>
          </a:blip>
          <a:stretch>
            <a:fillRect/>
          </a:stretch>
        </p:blipFill>
        <p:spPr>
          <a:xfrm>
            <a:off x="6853525" y="4640950"/>
            <a:ext cx="2124075" cy="438150"/>
          </a:xfrm>
          <a:prstGeom prst="rect">
            <a:avLst/>
          </a:prstGeom>
          <a:noFill/>
          <a:ln>
            <a:noFill/>
          </a:ln>
        </p:spPr>
      </p:pic>
      <p:grpSp>
        <p:nvGrpSpPr>
          <p:cNvPr id="45" name="Google Shape;45;p7"/>
          <p:cNvGrpSpPr/>
          <p:nvPr/>
        </p:nvGrpSpPr>
        <p:grpSpPr>
          <a:xfrm>
            <a:off x="1564250" y="2498875"/>
            <a:ext cx="7200000" cy="900000"/>
            <a:chOff x="1597400" y="2240350"/>
            <a:chExt cx="7200000" cy="900000"/>
          </a:xfrm>
        </p:grpSpPr>
        <p:sp>
          <p:nvSpPr>
            <p:cNvPr id="46" name="Google Shape;46;p7"/>
            <p:cNvSpPr/>
            <p:nvPr/>
          </p:nvSpPr>
          <p:spPr>
            <a:xfrm>
              <a:off x="1597400" y="2240350"/>
              <a:ext cx="7200000" cy="900000"/>
            </a:xfrm>
            <a:prstGeom prst="rect">
              <a:avLst/>
            </a:prstGeom>
            <a:solidFill>
              <a:srgbClr val="A5ACAF"/>
            </a:solidFill>
            <a:ln>
              <a:noFill/>
            </a:ln>
            <a:effectLst>
              <a:outerShdw blurRad="57150" rotWithShape="0" algn="bl" dir="5400000" dist="19050">
                <a:srgbClr val="A5ACA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1597400" y="2240350"/>
              <a:ext cx="159000" cy="900000"/>
            </a:xfrm>
            <a:prstGeom prst="rect">
              <a:avLst/>
            </a:prstGeom>
            <a:solidFill>
              <a:srgbClr val="8884D5"/>
            </a:solidFill>
            <a:ln>
              <a:noFill/>
            </a:ln>
            <a:effectLst>
              <a:outerShdw blurRad="57150" rotWithShape="0" algn="bl" dir="5400000" dist="19050">
                <a:srgbClr val="A5ACA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7"/>
          <p:cNvSpPr txBox="1"/>
          <p:nvPr>
            <p:ph idx="2" type="title"/>
          </p:nvPr>
        </p:nvSpPr>
        <p:spPr>
          <a:xfrm>
            <a:off x="1763075" y="2543925"/>
            <a:ext cx="6939900" cy="809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None/>
              <a:defRPr sz="1400">
                <a:solidFill>
                  <a:schemeClr val="lt2"/>
                </a:solidFill>
              </a:defRPr>
            </a:lvl1pPr>
            <a:lvl2pPr lvl="1"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2pPr>
            <a:lvl3pPr lvl="2"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3pPr>
            <a:lvl4pPr lvl="3"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4pPr>
            <a:lvl5pPr lvl="4"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5pPr>
            <a:lvl6pPr lvl="5"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6pPr>
            <a:lvl7pPr lvl="6"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7pPr>
            <a:lvl8pPr lvl="7"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8pPr>
            <a:lvl9pPr lvl="8"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9pPr>
          </a:lstStyle>
          <a:p/>
        </p:txBody>
      </p:sp>
      <p:grpSp>
        <p:nvGrpSpPr>
          <p:cNvPr id="49" name="Google Shape;49;p7"/>
          <p:cNvGrpSpPr/>
          <p:nvPr/>
        </p:nvGrpSpPr>
        <p:grpSpPr>
          <a:xfrm>
            <a:off x="1564250" y="3493050"/>
            <a:ext cx="7200000" cy="900000"/>
            <a:chOff x="1597400" y="2240350"/>
            <a:chExt cx="7200000" cy="900000"/>
          </a:xfrm>
        </p:grpSpPr>
        <p:sp>
          <p:nvSpPr>
            <p:cNvPr id="50" name="Google Shape;50;p7"/>
            <p:cNvSpPr/>
            <p:nvPr/>
          </p:nvSpPr>
          <p:spPr>
            <a:xfrm>
              <a:off x="1597400" y="2240350"/>
              <a:ext cx="7200000" cy="900000"/>
            </a:xfrm>
            <a:prstGeom prst="rect">
              <a:avLst/>
            </a:prstGeom>
            <a:solidFill>
              <a:srgbClr val="A5ACAF"/>
            </a:solidFill>
            <a:ln>
              <a:noFill/>
            </a:ln>
            <a:effectLst>
              <a:outerShdw blurRad="57150" rotWithShape="0" algn="bl" dir="5400000" dist="19050">
                <a:srgbClr val="A5ACA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1597400" y="2240350"/>
              <a:ext cx="159000" cy="900000"/>
            </a:xfrm>
            <a:prstGeom prst="rect">
              <a:avLst/>
            </a:prstGeom>
            <a:solidFill>
              <a:srgbClr val="9FCE4D"/>
            </a:solidFill>
            <a:ln>
              <a:noFill/>
            </a:ln>
            <a:effectLst>
              <a:outerShdw blurRad="57150" rotWithShape="0" algn="bl" dir="5400000" dist="19050">
                <a:srgbClr val="A5ACA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idx="3" type="title"/>
          </p:nvPr>
        </p:nvSpPr>
        <p:spPr>
          <a:xfrm>
            <a:off x="1763075" y="3538100"/>
            <a:ext cx="6939900" cy="809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None/>
              <a:defRPr sz="1400">
                <a:solidFill>
                  <a:schemeClr val="lt2"/>
                </a:solidFill>
              </a:defRPr>
            </a:lvl1pPr>
            <a:lvl2pPr lvl="1"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2pPr>
            <a:lvl3pPr lvl="2"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3pPr>
            <a:lvl4pPr lvl="3"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4pPr>
            <a:lvl5pPr lvl="4"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5pPr>
            <a:lvl6pPr lvl="5"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6pPr>
            <a:lvl7pPr lvl="6"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7pPr>
            <a:lvl8pPr lvl="7"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8pPr>
            <a:lvl9pPr lvl="8"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9pPr>
          </a:lstStyle>
          <a:p/>
        </p:txBody>
      </p:sp>
      <p:grpSp>
        <p:nvGrpSpPr>
          <p:cNvPr id="53" name="Google Shape;53;p7"/>
          <p:cNvGrpSpPr/>
          <p:nvPr/>
        </p:nvGrpSpPr>
        <p:grpSpPr>
          <a:xfrm>
            <a:off x="1564250" y="1534038"/>
            <a:ext cx="7200000" cy="900000"/>
            <a:chOff x="1597400" y="2240350"/>
            <a:chExt cx="7200000" cy="900000"/>
          </a:xfrm>
        </p:grpSpPr>
        <p:sp>
          <p:nvSpPr>
            <p:cNvPr id="54" name="Google Shape;54;p7"/>
            <p:cNvSpPr/>
            <p:nvPr/>
          </p:nvSpPr>
          <p:spPr>
            <a:xfrm>
              <a:off x="1597400" y="2240350"/>
              <a:ext cx="7200000" cy="900000"/>
            </a:xfrm>
            <a:prstGeom prst="rect">
              <a:avLst/>
            </a:prstGeom>
            <a:solidFill>
              <a:srgbClr val="A5ACAF"/>
            </a:solidFill>
            <a:ln>
              <a:noFill/>
            </a:ln>
            <a:effectLst>
              <a:outerShdw blurRad="57150" rotWithShape="0" algn="bl" dir="5400000" dist="19050">
                <a:srgbClr val="A5ACA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1597400" y="2240350"/>
              <a:ext cx="159000" cy="900000"/>
            </a:xfrm>
            <a:prstGeom prst="rect">
              <a:avLst/>
            </a:prstGeom>
            <a:solidFill>
              <a:schemeClr val="accent1"/>
            </a:solidFill>
            <a:ln>
              <a:noFill/>
            </a:ln>
            <a:effectLst>
              <a:outerShdw blurRad="57150" rotWithShape="0" algn="bl" dir="5400000" dist="19050">
                <a:srgbClr val="A5ACA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7"/>
          <p:cNvSpPr txBox="1"/>
          <p:nvPr>
            <p:ph idx="4" type="title"/>
          </p:nvPr>
        </p:nvSpPr>
        <p:spPr>
          <a:xfrm>
            <a:off x="1763075" y="1579088"/>
            <a:ext cx="6939900" cy="809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None/>
              <a:defRPr sz="1400">
                <a:solidFill>
                  <a:schemeClr val="lt2"/>
                </a:solidFill>
              </a:defRPr>
            </a:lvl1pPr>
            <a:lvl2pPr lvl="1"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2pPr>
            <a:lvl3pPr lvl="2"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3pPr>
            <a:lvl4pPr lvl="3"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4pPr>
            <a:lvl5pPr lvl="4"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5pPr>
            <a:lvl6pPr lvl="5"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6pPr>
            <a:lvl7pPr lvl="6"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7pPr>
            <a:lvl8pPr lvl="7"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8pPr>
            <a:lvl9pPr lvl="8" rtl="0">
              <a:spcBef>
                <a:spcPts val="0"/>
              </a:spcBef>
              <a:spcAft>
                <a:spcPts val="0"/>
              </a:spcAft>
              <a:buClr>
                <a:schemeClr val="lt2"/>
              </a:buClr>
              <a:buSzPts val="1400"/>
              <a:buFont typeface="Roboto Mono"/>
              <a:buNone/>
              <a:defRPr sz="1400">
                <a:solidFill>
                  <a:schemeClr val="lt2"/>
                </a:solidFill>
                <a:latin typeface="Roboto Mono"/>
                <a:ea typeface="Roboto Mono"/>
                <a:cs typeface="Roboto Mono"/>
                <a:sym typeface="Roboto Mon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7" name="Shape 57"/>
        <p:cNvGrpSpPr/>
        <p:nvPr/>
      </p:nvGrpSpPr>
      <p:grpSpPr>
        <a:xfrm>
          <a:off x="0" y="0"/>
          <a:ext cx="0" cy="0"/>
          <a:chOff x="0" y="0"/>
          <a:chExt cx="0" cy="0"/>
        </a:xfrm>
      </p:grpSpPr>
      <p:sp>
        <p:nvSpPr>
          <p:cNvPr id="58" name="Google Shape;58;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8884D5"/>
              </a:buClr>
              <a:buSzPts val="2400"/>
              <a:buNone/>
              <a:defRPr sz="2400">
                <a:solidFill>
                  <a:srgbClr val="8884D5"/>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9" name="Google Shape;59;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0" name="Google Shape;60;p8"/>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61" name="Google Shape;61;p8"/>
          <p:cNvPicPr preferRelativeResize="0"/>
          <p:nvPr/>
        </p:nvPicPr>
        <p:blipFill>
          <a:blip r:embed="rId2">
            <a:alphaModFix/>
          </a:blip>
          <a:stretch>
            <a:fillRect/>
          </a:stretch>
        </p:blipFill>
        <p:spPr>
          <a:xfrm>
            <a:off x="76200" y="76200"/>
            <a:ext cx="2486025" cy="95250"/>
          </a:xfrm>
          <a:prstGeom prst="rect">
            <a:avLst/>
          </a:prstGeom>
          <a:noFill/>
          <a:ln>
            <a:noFill/>
          </a:ln>
        </p:spPr>
      </p:pic>
      <p:pic>
        <p:nvPicPr>
          <p:cNvPr id="62" name="Google Shape;62;p8"/>
          <p:cNvPicPr preferRelativeResize="0"/>
          <p:nvPr/>
        </p:nvPicPr>
        <p:blipFill>
          <a:blip r:embed="rId3">
            <a:alphaModFix/>
          </a:blip>
          <a:stretch>
            <a:fillRect/>
          </a:stretch>
        </p:blipFill>
        <p:spPr>
          <a:xfrm>
            <a:off x="6853525" y="4640950"/>
            <a:ext cx="2124075" cy="4381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63" name="Shape 63"/>
        <p:cNvGrpSpPr/>
        <p:nvPr/>
      </p:nvGrpSpPr>
      <p:grpSpPr>
        <a:xfrm>
          <a:off x="0" y="0"/>
          <a:ext cx="0" cy="0"/>
          <a:chOff x="0" y="0"/>
          <a:chExt cx="0" cy="0"/>
        </a:xfrm>
      </p:grpSpPr>
      <p:sp>
        <p:nvSpPr>
          <p:cNvPr id="64" name="Google Shape;6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4800"/>
              <a:buNone/>
              <a:defRPr sz="4800">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5" name="Google Shape;65;p9"/>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66" name="Google Shape;66;p9"/>
          <p:cNvPicPr preferRelativeResize="0"/>
          <p:nvPr/>
        </p:nvPicPr>
        <p:blipFill rotWithShape="1">
          <a:blip r:embed="rId2">
            <a:alphaModFix/>
          </a:blip>
          <a:srcRect b="35983" l="37896" r="37893" t="0"/>
          <a:stretch/>
        </p:blipFill>
        <p:spPr>
          <a:xfrm>
            <a:off x="6687875" y="1436463"/>
            <a:ext cx="2213823" cy="2270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10"/>
          <p:cNvSpPr/>
          <p:nvPr/>
        </p:nvSpPr>
        <p:spPr>
          <a:xfrm>
            <a:off x="4572000" y="-1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txBox="1"/>
          <p:nvPr>
            <p:ph type="title"/>
          </p:nvPr>
        </p:nvSpPr>
        <p:spPr>
          <a:xfrm>
            <a:off x="265500" y="116912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8884D5"/>
              </a:buClr>
              <a:buSzPts val="3000"/>
              <a:buNone/>
              <a:defRPr sz="3000">
                <a:solidFill>
                  <a:srgbClr val="8884D5"/>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 name="Google Shape;70;p10"/>
          <p:cNvSpPr txBox="1"/>
          <p:nvPr>
            <p:ph idx="1" type="subTitle"/>
          </p:nvPr>
        </p:nvSpPr>
        <p:spPr>
          <a:xfrm>
            <a:off x="265500" y="273902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 name="Google Shape;7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2"/>
              </a:buClr>
              <a:buSzPts val="1800"/>
              <a:buChar char="➔"/>
              <a:defRPr>
                <a:solidFill>
                  <a:schemeClr val="lt2"/>
                </a:solidFill>
              </a:defRPr>
            </a:lvl1pPr>
            <a:lvl2pPr indent="-317500" lvl="1" marL="914400">
              <a:spcBef>
                <a:spcPts val="1600"/>
              </a:spcBef>
              <a:spcAft>
                <a:spcPts val="0"/>
              </a:spcAft>
              <a:buClr>
                <a:schemeClr val="lt2"/>
              </a:buClr>
              <a:buSzPts val="1400"/>
              <a:buChar char="◆"/>
              <a:defRPr>
                <a:solidFill>
                  <a:schemeClr val="lt2"/>
                </a:solidFill>
              </a:defRPr>
            </a:lvl2pPr>
            <a:lvl3pPr indent="-317500" lvl="2" marL="1371600">
              <a:spcBef>
                <a:spcPts val="1600"/>
              </a:spcBef>
              <a:spcAft>
                <a:spcPts val="0"/>
              </a:spcAft>
              <a:buClr>
                <a:schemeClr val="lt2"/>
              </a:buClr>
              <a:buSzPts val="1400"/>
              <a:buChar char="●"/>
              <a:defRPr>
                <a:solidFill>
                  <a:schemeClr val="lt2"/>
                </a:solidFill>
              </a:defRPr>
            </a:lvl3pPr>
            <a:lvl4pPr indent="-317500" lvl="3" marL="1828800">
              <a:spcBef>
                <a:spcPts val="1600"/>
              </a:spcBef>
              <a:spcAft>
                <a:spcPts val="0"/>
              </a:spcAft>
              <a:buClr>
                <a:schemeClr val="lt2"/>
              </a:buClr>
              <a:buSzPts val="1400"/>
              <a:buChar char="○"/>
              <a:defRPr>
                <a:solidFill>
                  <a:schemeClr val="lt2"/>
                </a:solidFill>
              </a:defRPr>
            </a:lvl4pPr>
            <a:lvl5pPr indent="-317500" lvl="4" marL="2286000">
              <a:spcBef>
                <a:spcPts val="1600"/>
              </a:spcBef>
              <a:spcAft>
                <a:spcPts val="0"/>
              </a:spcAft>
              <a:buClr>
                <a:schemeClr val="lt2"/>
              </a:buClr>
              <a:buSzPts val="1400"/>
              <a:buChar char="◆"/>
              <a:defRPr>
                <a:solidFill>
                  <a:schemeClr val="lt2"/>
                </a:solidFill>
              </a:defRPr>
            </a:lvl5pPr>
            <a:lvl6pPr indent="-317500" lvl="5" marL="2743200">
              <a:spcBef>
                <a:spcPts val="1600"/>
              </a:spcBef>
              <a:spcAft>
                <a:spcPts val="0"/>
              </a:spcAft>
              <a:buClr>
                <a:schemeClr val="lt2"/>
              </a:buClr>
              <a:buSzPts val="1400"/>
              <a:buChar char="●"/>
              <a:defRPr>
                <a:solidFill>
                  <a:schemeClr val="lt2"/>
                </a:solidFill>
              </a:defRPr>
            </a:lvl6pPr>
            <a:lvl7pPr indent="-317500" lvl="6" marL="3200400">
              <a:spcBef>
                <a:spcPts val="1600"/>
              </a:spcBef>
              <a:spcAft>
                <a:spcPts val="0"/>
              </a:spcAft>
              <a:buClr>
                <a:schemeClr val="lt2"/>
              </a:buClr>
              <a:buSzPts val="1400"/>
              <a:buChar char="○"/>
              <a:defRPr>
                <a:solidFill>
                  <a:schemeClr val="lt2"/>
                </a:solidFill>
              </a:defRPr>
            </a:lvl7pPr>
            <a:lvl8pPr indent="-317500" lvl="7" marL="3657600">
              <a:spcBef>
                <a:spcPts val="1600"/>
              </a:spcBef>
              <a:spcAft>
                <a:spcPts val="0"/>
              </a:spcAft>
              <a:buClr>
                <a:schemeClr val="lt2"/>
              </a:buClr>
              <a:buSzPts val="1400"/>
              <a:buChar char="◆"/>
              <a:defRPr>
                <a:solidFill>
                  <a:schemeClr val="lt2"/>
                </a:solidFill>
              </a:defRPr>
            </a:lvl8pPr>
            <a:lvl9pPr indent="-317500" lvl="8" marL="4114800">
              <a:spcBef>
                <a:spcPts val="1600"/>
              </a:spcBef>
              <a:spcAft>
                <a:spcPts val="1600"/>
              </a:spcAft>
              <a:buClr>
                <a:schemeClr val="lt2"/>
              </a:buClr>
              <a:buSzPts val="1400"/>
              <a:buChar char="●"/>
              <a:defRPr>
                <a:solidFill>
                  <a:schemeClr val="lt2"/>
                </a:solidFill>
              </a:defRPr>
            </a:lvl9pPr>
          </a:lstStyle>
          <a:p/>
        </p:txBody>
      </p:sp>
      <p:sp>
        <p:nvSpPr>
          <p:cNvPr id="72" name="Google Shape;72;p10"/>
          <p:cNvSpPr txBox="1"/>
          <p:nvPr>
            <p:ph idx="12" type="sldNum"/>
          </p:nvPr>
        </p:nvSpPr>
        <p:spPr>
          <a:xfrm>
            <a:off x="1666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73" name="Google Shape;73;p10"/>
          <p:cNvPicPr preferRelativeResize="0"/>
          <p:nvPr/>
        </p:nvPicPr>
        <p:blipFill>
          <a:blip r:embed="rId2">
            <a:alphaModFix/>
          </a:blip>
          <a:stretch>
            <a:fillRect/>
          </a:stretch>
        </p:blipFill>
        <p:spPr>
          <a:xfrm>
            <a:off x="76200" y="76200"/>
            <a:ext cx="2486025" cy="95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E6A71"/>
              </a:buClr>
              <a:buSzPts val="2400"/>
              <a:buFont typeface="Roboto Mono"/>
              <a:buNone/>
              <a:defRPr sz="2400">
                <a:solidFill>
                  <a:srgbClr val="5E6A71"/>
                </a:solidFill>
                <a:latin typeface="Roboto Mono"/>
                <a:ea typeface="Roboto Mono"/>
                <a:cs typeface="Roboto Mono"/>
                <a:sym typeface="Roboto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3810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E6A71"/>
              </a:buClr>
              <a:buSzPts val="1800"/>
              <a:buFont typeface="Roboto Mono"/>
              <a:buChar char="➔"/>
              <a:defRPr sz="1800">
                <a:solidFill>
                  <a:srgbClr val="5E6A71"/>
                </a:solidFill>
                <a:latin typeface="Roboto Mono"/>
                <a:ea typeface="Roboto Mono"/>
                <a:cs typeface="Roboto Mono"/>
                <a:sym typeface="Roboto Mono"/>
              </a:defRPr>
            </a:lvl1pPr>
            <a:lvl2pPr indent="-317500" lvl="1" marL="914400">
              <a:lnSpc>
                <a:spcPct val="115000"/>
              </a:lnSpc>
              <a:spcBef>
                <a:spcPts val="1600"/>
              </a:spcBef>
              <a:spcAft>
                <a:spcPts val="0"/>
              </a:spcAft>
              <a:buClr>
                <a:srgbClr val="5E6A71"/>
              </a:buClr>
              <a:buSzPts val="1400"/>
              <a:buFont typeface="Roboto Mono"/>
              <a:buChar char="◆"/>
              <a:defRPr>
                <a:solidFill>
                  <a:srgbClr val="5E6A71"/>
                </a:solidFill>
                <a:latin typeface="Roboto Mono"/>
                <a:ea typeface="Roboto Mono"/>
                <a:cs typeface="Roboto Mono"/>
                <a:sym typeface="Roboto Mono"/>
              </a:defRPr>
            </a:lvl2pPr>
            <a:lvl3pPr indent="-317500" lvl="2" marL="1371600">
              <a:lnSpc>
                <a:spcPct val="115000"/>
              </a:lnSpc>
              <a:spcBef>
                <a:spcPts val="1600"/>
              </a:spcBef>
              <a:spcAft>
                <a:spcPts val="0"/>
              </a:spcAft>
              <a:buClr>
                <a:srgbClr val="5E6A71"/>
              </a:buClr>
              <a:buSzPts val="1400"/>
              <a:buFont typeface="Roboto Mono"/>
              <a:buChar char="●"/>
              <a:defRPr>
                <a:solidFill>
                  <a:srgbClr val="5E6A71"/>
                </a:solidFill>
                <a:latin typeface="Roboto Mono"/>
                <a:ea typeface="Roboto Mono"/>
                <a:cs typeface="Roboto Mono"/>
                <a:sym typeface="Roboto Mono"/>
              </a:defRPr>
            </a:lvl3pPr>
            <a:lvl4pPr indent="-317500" lvl="3" marL="1828800">
              <a:lnSpc>
                <a:spcPct val="115000"/>
              </a:lnSpc>
              <a:spcBef>
                <a:spcPts val="1600"/>
              </a:spcBef>
              <a:spcAft>
                <a:spcPts val="0"/>
              </a:spcAft>
              <a:buClr>
                <a:srgbClr val="5E6A71"/>
              </a:buClr>
              <a:buSzPts val="1400"/>
              <a:buFont typeface="Roboto Mono"/>
              <a:buChar char="○"/>
              <a:defRPr>
                <a:solidFill>
                  <a:srgbClr val="5E6A71"/>
                </a:solidFill>
                <a:latin typeface="Roboto Mono"/>
                <a:ea typeface="Roboto Mono"/>
                <a:cs typeface="Roboto Mono"/>
                <a:sym typeface="Roboto Mono"/>
              </a:defRPr>
            </a:lvl4pPr>
            <a:lvl5pPr indent="-317500" lvl="4" marL="2286000">
              <a:lnSpc>
                <a:spcPct val="115000"/>
              </a:lnSpc>
              <a:spcBef>
                <a:spcPts val="1600"/>
              </a:spcBef>
              <a:spcAft>
                <a:spcPts val="0"/>
              </a:spcAft>
              <a:buClr>
                <a:srgbClr val="5E6A71"/>
              </a:buClr>
              <a:buSzPts val="1400"/>
              <a:buFont typeface="Roboto Mono"/>
              <a:buChar char="◆"/>
              <a:defRPr>
                <a:solidFill>
                  <a:srgbClr val="5E6A71"/>
                </a:solidFill>
                <a:latin typeface="Roboto Mono"/>
                <a:ea typeface="Roboto Mono"/>
                <a:cs typeface="Roboto Mono"/>
                <a:sym typeface="Roboto Mono"/>
              </a:defRPr>
            </a:lvl5pPr>
            <a:lvl6pPr indent="-317500" lvl="5" marL="2743200">
              <a:lnSpc>
                <a:spcPct val="115000"/>
              </a:lnSpc>
              <a:spcBef>
                <a:spcPts val="1600"/>
              </a:spcBef>
              <a:spcAft>
                <a:spcPts val="0"/>
              </a:spcAft>
              <a:buClr>
                <a:srgbClr val="5E6A71"/>
              </a:buClr>
              <a:buSzPts val="1400"/>
              <a:buFont typeface="Roboto Mono"/>
              <a:buChar char="●"/>
              <a:defRPr>
                <a:solidFill>
                  <a:srgbClr val="5E6A71"/>
                </a:solidFill>
                <a:latin typeface="Roboto Mono"/>
                <a:ea typeface="Roboto Mono"/>
                <a:cs typeface="Roboto Mono"/>
                <a:sym typeface="Roboto Mono"/>
              </a:defRPr>
            </a:lvl6pPr>
            <a:lvl7pPr indent="-317500" lvl="6" marL="3200400">
              <a:lnSpc>
                <a:spcPct val="115000"/>
              </a:lnSpc>
              <a:spcBef>
                <a:spcPts val="1600"/>
              </a:spcBef>
              <a:spcAft>
                <a:spcPts val="0"/>
              </a:spcAft>
              <a:buClr>
                <a:srgbClr val="5E6A71"/>
              </a:buClr>
              <a:buSzPts val="1400"/>
              <a:buFont typeface="Roboto Mono"/>
              <a:buChar char="○"/>
              <a:defRPr>
                <a:solidFill>
                  <a:srgbClr val="5E6A71"/>
                </a:solidFill>
                <a:latin typeface="Roboto Mono"/>
                <a:ea typeface="Roboto Mono"/>
                <a:cs typeface="Roboto Mono"/>
                <a:sym typeface="Roboto Mono"/>
              </a:defRPr>
            </a:lvl7pPr>
            <a:lvl8pPr indent="-317500" lvl="7" marL="3657600">
              <a:lnSpc>
                <a:spcPct val="115000"/>
              </a:lnSpc>
              <a:spcBef>
                <a:spcPts val="1600"/>
              </a:spcBef>
              <a:spcAft>
                <a:spcPts val="0"/>
              </a:spcAft>
              <a:buClr>
                <a:srgbClr val="5E6A71"/>
              </a:buClr>
              <a:buSzPts val="1400"/>
              <a:buFont typeface="Roboto Mono"/>
              <a:buChar char="◆"/>
              <a:defRPr>
                <a:solidFill>
                  <a:srgbClr val="5E6A71"/>
                </a:solidFill>
                <a:latin typeface="Roboto Mono"/>
                <a:ea typeface="Roboto Mono"/>
                <a:cs typeface="Roboto Mono"/>
                <a:sym typeface="Roboto Mono"/>
              </a:defRPr>
            </a:lvl8pPr>
            <a:lvl9pPr indent="-317500" lvl="8" marL="4114800">
              <a:lnSpc>
                <a:spcPct val="115000"/>
              </a:lnSpc>
              <a:spcBef>
                <a:spcPts val="1600"/>
              </a:spcBef>
              <a:spcAft>
                <a:spcPts val="1600"/>
              </a:spcAft>
              <a:buClr>
                <a:srgbClr val="5E6A71"/>
              </a:buClr>
              <a:buSzPts val="1400"/>
              <a:buFont typeface="Roboto Mono"/>
              <a:buChar char="●"/>
              <a:defRPr>
                <a:solidFill>
                  <a:srgbClr val="5E6A71"/>
                </a:solidFill>
                <a:latin typeface="Roboto Mono"/>
                <a:ea typeface="Roboto Mono"/>
                <a:cs typeface="Roboto Mono"/>
                <a:sym typeface="Roboto Mono"/>
              </a:defRPr>
            </a:lvl9pPr>
          </a:lstStyle>
          <a:p/>
        </p:txBody>
      </p:sp>
      <p:sp>
        <p:nvSpPr>
          <p:cNvPr id="8" name="Google Shape;8;p1"/>
          <p:cNvSpPr txBox="1"/>
          <p:nvPr>
            <p:ph idx="12" type="sldNum"/>
          </p:nvPr>
        </p:nvSpPr>
        <p:spPr>
          <a:xfrm>
            <a:off x="1666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A5ACAF"/>
                </a:solidFill>
                <a:latin typeface="Roboto Mono"/>
                <a:ea typeface="Roboto Mono"/>
                <a:cs typeface="Roboto Mono"/>
                <a:sym typeface="Roboto Mono"/>
              </a:defRPr>
            </a:lvl1pPr>
            <a:lvl2pPr lvl="1" algn="r">
              <a:buNone/>
              <a:defRPr sz="1000">
                <a:solidFill>
                  <a:srgbClr val="A5ACAF"/>
                </a:solidFill>
                <a:latin typeface="Roboto Mono"/>
                <a:ea typeface="Roboto Mono"/>
                <a:cs typeface="Roboto Mono"/>
                <a:sym typeface="Roboto Mono"/>
              </a:defRPr>
            </a:lvl2pPr>
            <a:lvl3pPr lvl="2" algn="r">
              <a:buNone/>
              <a:defRPr sz="1000">
                <a:solidFill>
                  <a:srgbClr val="A5ACAF"/>
                </a:solidFill>
                <a:latin typeface="Roboto Mono"/>
                <a:ea typeface="Roboto Mono"/>
                <a:cs typeface="Roboto Mono"/>
                <a:sym typeface="Roboto Mono"/>
              </a:defRPr>
            </a:lvl3pPr>
            <a:lvl4pPr lvl="3" algn="r">
              <a:buNone/>
              <a:defRPr sz="1000">
                <a:solidFill>
                  <a:srgbClr val="A5ACAF"/>
                </a:solidFill>
                <a:latin typeface="Roboto Mono"/>
                <a:ea typeface="Roboto Mono"/>
                <a:cs typeface="Roboto Mono"/>
                <a:sym typeface="Roboto Mono"/>
              </a:defRPr>
            </a:lvl4pPr>
            <a:lvl5pPr lvl="4" algn="r">
              <a:buNone/>
              <a:defRPr sz="1000">
                <a:solidFill>
                  <a:srgbClr val="A5ACAF"/>
                </a:solidFill>
                <a:latin typeface="Roboto Mono"/>
                <a:ea typeface="Roboto Mono"/>
                <a:cs typeface="Roboto Mono"/>
                <a:sym typeface="Roboto Mono"/>
              </a:defRPr>
            </a:lvl5pPr>
            <a:lvl6pPr lvl="5" algn="r">
              <a:buNone/>
              <a:defRPr sz="1000">
                <a:solidFill>
                  <a:srgbClr val="A5ACAF"/>
                </a:solidFill>
                <a:latin typeface="Roboto Mono"/>
                <a:ea typeface="Roboto Mono"/>
                <a:cs typeface="Roboto Mono"/>
                <a:sym typeface="Roboto Mono"/>
              </a:defRPr>
            </a:lvl6pPr>
            <a:lvl7pPr lvl="6" algn="r">
              <a:buNone/>
              <a:defRPr sz="1000">
                <a:solidFill>
                  <a:srgbClr val="A5ACAF"/>
                </a:solidFill>
                <a:latin typeface="Roboto Mono"/>
                <a:ea typeface="Roboto Mono"/>
                <a:cs typeface="Roboto Mono"/>
                <a:sym typeface="Roboto Mono"/>
              </a:defRPr>
            </a:lvl7pPr>
            <a:lvl8pPr lvl="7" algn="r">
              <a:buNone/>
              <a:defRPr sz="1000">
                <a:solidFill>
                  <a:srgbClr val="A5ACAF"/>
                </a:solidFill>
                <a:latin typeface="Roboto Mono"/>
                <a:ea typeface="Roboto Mono"/>
                <a:cs typeface="Roboto Mono"/>
                <a:sym typeface="Roboto Mono"/>
              </a:defRPr>
            </a:lvl8pPr>
            <a:lvl9pPr lvl="8" algn="r">
              <a:buNone/>
              <a:defRPr sz="1000">
                <a:solidFill>
                  <a:srgbClr val="A5ACAF"/>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github.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es.wikipedia.org/wiki/M%C3%A1quina_virtual" TargetMode="External"/><Relationship Id="rId4" Type="http://schemas.openxmlformats.org/officeDocument/2006/relationships/hyperlink" Target="https://es.wikipedia.org/wiki/Hiperviso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0" Type="http://schemas.openxmlformats.org/officeDocument/2006/relationships/hyperlink" Target="https://es.wikipedia.org/wiki/Dispositivo_de_almacenamiento_de_datos" TargetMode="External"/><Relationship Id="rId11" Type="http://schemas.openxmlformats.org/officeDocument/2006/relationships/hyperlink" Target="https://es.wikipedia.org/wiki/Aplicaci%C3%B3n_inform%C3%A1tica" TargetMode="External"/><Relationship Id="rId10" Type="http://schemas.openxmlformats.org/officeDocument/2006/relationships/hyperlink" Target="https://es.wikipedia.org/wiki/Red_de_computadoras" TargetMode="External"/><Relationship Id="rId21" Type="http://schemas.openxmlformats.org/officeDocument/2006/relationships/hyperlink" Target="https://es.wikipedia.org/wiki/Gesti%C3%B3n_de_datos" TargetMode="External"/><Relationship Id="rId13" Type="http://schemas.openxmlformats.org/officeDocument/2006/relationships/hyperlink" Target="https://es.wikipedia.org/wiki/Google_Cloud#cite_note-1" TargetMode="External"/><Relationship Id="rId12" Type="http://schemas.openxmlformats.org/officeDocument/2006/relationships/hyperlink" Target="https://es.wikipedia.org/wiki/Buscador_de_Google" TargetMode="External"/><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es.wikipedia.org/wiki/Computaci%C3%B3n_en_la_nube" TargetMode="External"/><Relationship Id="rId4" Type="http://schemas.openxmlformats.org/officeDocument/2006/relationships/hyperlink" Target="https://es.wikipedia.org/wiki/Google" TargetMode="External"/><Relationship Id="rId9" Type="http://schemas.openxmlformats.org/officeDocument/2006/relationships/hyperlink" Target="https://es.wikipedia.org/wiki/Escalabilidad" TargetMode="External"/><Relationship Id="rId15" Type="http://schemas.openxmlformats.org/officeDocument/2006/relationships/hyperlink" Target="https://es.wikipedia.org/wiki/Oficina_virtual" TargetMode="External"/><Relationship Id="rId14" Type="http://schemas.openxmlformats.org/officeDocument/2006/relationships/hyperlink" Target="https://es.wikipedia.org/wiki/Google" TargetMode="External"/><Relationship Id="rId17" Type="http://schemas.openxmlformats.org/officeDocument/2006/relationships/hyperlink" Target="https://es.wikipedia.org/wiki/Software" TargetMode="External"/><Relationship Id="rId16" Type="http://schemas.openxmlformats.org/officeDocument/2006/relationships/hyperlink" Target="https://es.wikipedia.org/wiki/Hardware" TargetMode="External"/><Relationship Id="rId5" Type="http://schemas.openxmlformats.org/officeDocument/2006/relationships/hyperlink" Target="https://es.wikipedia.org/wiki/Plataforma_(inform%C3%A1tica)" TargetMode="External"/><Relationship Id="rId19" Type="http://schemas.openxmlformats.org/officeDocument/2006/relationships/hyperlink" Target="https://es.wikipedia.org/wiki/Google" TargetMode="External"/><Relationship Id="rId6" Type="http://schemas.openxmlformats.org/officeDocument/2006/relationships/hyperlink" Target="https://es.wikipedia.org/wiki/Aplicaci%C3%B3n_inform%C3%A1tica" TargetMode="External"/><Relationship Id="rId18" Type="http://schemas.openxmlformats.org/officeDocument/2006/relationships/hyperlink" Target="https://es.wikipedia.org/wiki/Computaci%C3%B3n_en_la_nube" TargetMode="External"/><Relationship Id="rId7" Type="http://schemas.openxmlformats.org/officeDocument/2006/relationships/hyperlink" Target="https://es.wikipedia.org/wiki/Desarrollo_web" TargetMode="External"/><Relationship Id="rId8" Type="http://schemas.openxmlformats.org/officeDocument/2006/relationships/hyperlink" Target="https://es.wikipedia.org/wiki/Tecnolog%C3%AD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nodejs.org/es/downloa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github.com/guadaltech/tallerU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aws.amazon.com/es/devop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docs.gitlab.com/ce/ci/ya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s://gitleaks.com/" TargetMode="External"/><Relationship Id="rId4" Type="http://schemas.openxmlformats.org/officeDocument/2006/relationships/hyperlink" Target="https://www.vaultproject.io/" TargetMode="External"/><Relationship Id="rId5" Type="http://schemas.openxmlformats.org/officeDocument/2006/relationships/hyperlink" Target="https://docs.docker.com/engine/swarm/secre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nvie.com/posts/a-successful-git-branching-mode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hyperlink" Target="https://docs.gitlab.com/ce/ci/review_apps/" TargetMode="External"/><Relationship Id="rId4" Type="http://schemas.openxmlformats.org/officeDocument/2006/relationships/hyperlink" Target="https://github.com/travis-ci/dp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docker.com/get-start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mongodb.com/cloud/atla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console.cloud.google.com/" TargetMode="External"/><Relationship Id="rId4" Type="http://schemas.openxmlformats.org/officeDocument/2006/relationships/hyperlink" Target="https://cloud.google.com/sdk/docs/quickstar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angular.io/featur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ctrTitle"/>
          </p:nvPr>
        </p:nvSpPr>
        <p:spPr>
          <a:xfrm>
            <a:off x="311700" y="2082538"/>
            <a:ext cx="8520600" cy="97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INNOSOFT - TALLER MEAN STACK</a:t>
            </a:r>
            <a:endParaRPr/>
          </a:p>
        </p:txBody>
      </p:sp>
      <p:sp>
        <p:nvSpPr>
          <p:cNvPr id="132" name="Google Shape;132;p17"/>
          <p:cNvSpPr txBox="1"/>
          <p:nvPr>
            <p:ph idx="1" type="subTitle"/>
          </p:nvPr>
        </p:nvSpPr>
        <p:spPr>
          <a:xfrm>
            <a:off x="311700" y="4129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 cargo de: Beny Peña &amp; Juan Alberto Galera</a:t>
            </a:r>
            <a:endParaRPr/>
          </a:p>
          <a:p>
            <a:pPr indent="0" lvl="0" marL="0" rtl="0" algn="ctr">
              <a:spcBef>
                <a:spcPts val="0"/>
              </a:spcBef>
              <a:spcAft>
                <a:spcPts val="0"/>
              </a:spcAft>
              <a:buNone/>
            </a:pPr>
            <a:r>
              <a:rPr lang="e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Angular Arquitectura</a:t>
            </a:r>
            <a:endParaRPr/>
          </a:p>
        </p:txBody>
      </p:sp>
      <p:sp>
        <p:nvSpPr>
          <p:cNvPr id="186" name="Google Shape;186;p26"/>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7" name="Google Shape;187;p26"/>
          <p:cNvPicPr preferRelativeResize="0"/>
          <p:nvPr/>
        </p:nvPicPr>
        <p:blipFill>
          <a:blip r:embed="rId3">
            <a:alphaModFix/>
          </a:blip>
          <a:stretch>
            <a:fillRect/>
          </a:stretch>
        </p:blipFill>
        <p:spPr>
          <a:xfrm>
            <a:off x="891000" y="1393825"/>
            <a:ext cx="6667500" cy="33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NodeJS y Loopback</a:t>
            </a:r>
            <a:endParaRPr/>
          </a:p>
        </p:txBody>
      </p:sp>
      <p:sp>
        <p:nvSpPr>
          <p:cNvPr id="193" name="Google Shape;193;p27"/>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NodeJS es un entorno de ejecución para JavaScript construido con el motor de JavaScript V8 de Chrome</a:t>
            </a:r>
            <a:endParaRPr/>
          </a:p>
          <a:p>
            <a:pPr indent="0" lvl="0" marL="0" rtl="0" algn="l">
              <a:spcBef>
                <a:spcPts val="1600"/>
              </a:spcBef>
              <a:spcAft>
                <a:spcPts val="0"/>
              </a:spcAft>
              <a:buNone/>
            </a:pPr>
            <a:r>
              <a:rPr lang="es"/>
              <a:t>Loopback es un framework open-source para nodejs altamente extensible desarrollado por IBM.</a:t>
            </a:r>
            <a:endParaRPr/>
          </a:p>
          <a:p>
            <a:pPr indent="0" lvl="0" marL="0" rtl="0" algn="l">
              <a:spcBef>
                <a:spcPts val="1600"/>
              </a:spcBef>
              <a:spcAft>
                <a:spcPts val="0"/>
              </a:spcAft>
              <a:buNone/>
            </a:pPr>
            <a:r>
              <a:rPr lang="es"/>
              <a:t>Caracteristicas:</a:t>
            </a:r>
            <a:endParaRPr/>
          </a:p>
          <a:p>
            <a:pPr indent="-342900" lvl="0" marL="457200" rtl="0" algn="l">
              <a:spcBef>
                <a:spcPts val="1600"/>
              </a:spcBef>
              <a:spcAft>
                <a:spcPts val="0"/>
              </a:spcAft>
              <a:buSzPts val="1800"/>
              <a:buChar char="-"/>
            </a:pPr>
            <a:r>
              <a:rPr lang="es"/>
              <a:t>Crea rapidamente API REST dinámicas end-to-end</a:t>
            </a:r>
            <a:endParaRPr/>
          </a:p>
          <a:p>
            <a:pPr indent="-342900" lvl="0" marL="457200" rtl="0" algn="l">
              <a:spcBef>
                <a:spcPts val="0"/>
              </a:spcBef>
              <a:spcAft>
                <a:spcPts val="0"/>
              </a:spcAft>
              <a:buSzPts val="1800"/>
              <a:buChar char="-"/>
            </a:pPr>
            <a:r>
              <a:rPr lang="es"/>
              <a:t>Conecta dispositivos y navegadores a datos y servicios.</a:t>
            </a:r>
            <a:endParaRPr/>
          </a:p>
          <a:p>
            <a:pPr indent="-342900" lvl="0" marL="457200" rtl="0" algn="l">
              <a:spcBef>
                <a:spcPts val="0"/>
              </a:spcBef>
              <a:spcAft>
                <a:spcPts val="0"/>
              </a:spcAft>
              <a:buSzPts val="1800"/>
              <a:buChar char="-"/>
            </a:pPr>
            <a:r>
              <a:rPr lang="es"/>
              <a:t>Componentes complementarios para gestion de archivos, login de terceros y OAuth2</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Flow de Loopback</a:t>
            </a:r>
            <a:endParaRPr/>
          </a:p>
          <a:p>
            <a:pPr indent="0" lvl="0" marL="0" rtl="0" algn="l">
              <a:spcBef>
                <a:spcPts val="0"/>
              </a:spcBef>
              <a:spcAft>
                <a:spcPts val="0"/>
              </a:spcAft>
              <a:buNone/>
            </a:pPr>
            <a:r>
              <a:t/>
            </a:r>
            <a:endParaRPr/>
          </a:p>
        </p:txBody>
      </p:sp>
      <p:sp>
        <p:nvSpPr>
          <p:cNvPr id="199" name="Google Shape;199;p28"/>
          <p:cNvSpPr txBox="1"/>
          <p:nvPr>
            <p:ph idx="1" type="body"/>
          </p:nvPr>
        </p:nvSpPr>
        <p:spPr>
          <a:xfrm>
            <a:off x="311700" y="150076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00" name="Google Shape;200;p28"/>
          <p:cNvPicPr preferRelativeResize="0"/>
          <p:nvPr/>
        </p:nvPicPr>
        <p:blipFill>
          <a:blip r:embed="rId3">
            <a:alphaModFix/>
          </a:blip>
          <a:stretch>
            <a:fillRect/>
          </a:stretch>
        </p:blipFill>
        <p:spPr>
          <a:xfrm>
            <a:off x="491925" y="1249225"/>
            <a:ext cx="6506769" cy="317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Docker</a:t>
            </a:r>
            <a:endParaRPr/>
          </a:p>
        </p:txBody>
      </p:sp>
      <p:sp>
        <p:nvSpPr>
          <p:cNvPr id="206" name="Google Shape;206;p29"/>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5E6A71"/>
                </a:solidFill>
              </a:rPr>
              <a:t>Docker es un proyecto open-source que automatiza el despliegue de aplicaciones dentro de contenedores de software, proporcionando una capa adicional de </a:t>
            </a:r>
            <a:r>
              <a:rPr lang="es" sz="1400">
                <a:solidFill>
                  <a:srgbClr val="5E6A71"/>
                </a:solidFill>
              </a:rPr>
              <a:t>abstracción</a:t>
            </a:r>
            <a:r>
              <a:rPr lang="es" sz="1400">
                <a:solidFill>
                  <a:srgbClr val="5E6A71"/>
                </a:solidFill>
              </a:rPr>
              <a:t> y </a:t>
            </a:r>
            <a:r>
              <a:rPr lang="es" sz="1400">
                <a:solidFill>
                  <a:srgbClr val="5E6A71"/>
                </a:solidFill>
              </a:rPr>
              <a:t>automatización</a:t>
            </a:r>
            <a:r>
              <a:rPr lang="es" sz="1400">
                <a:solidFill>
                  <a:srgbClr val="5E6A71"/>
                </a:solidFill>
              </a:rPr>
              <a:t> de </a:t>
            </a:r>
            <a:r>
              <a:rPr lang="es" sz="1400">
                <a:solidFill>
                  <a:srgbClr val="5E6A71"/>
                </a:solidFill>
              </a:rPr>
              <a:t>virtualización</a:t>
            </a:r>
            <a:r>
              <a:rPr lang="es" sz="1400">
                <a:solidFill>
                  <a:srgbClr val="5E6A71"/>
                </a:solidFill>
              </a:rPr>
              <a:t> de aplicaciones en </a:t>
            </a:r>
            <a:r>
              <a:rPr lang="es" sz="1400">
                <a:solidFill>
                  <a:srgbClr val="5E6A71"/>
                </a:solidFill>
              </a:rPr>
              <a:t>múltiples</a:t>
            </a:r>
            <a:r>
              <a:rPr lang="es" sz="1400">
                <a:solidFill>
                  <a:srgbClr val="5E6A71"/>
                </a:solidFill>
              </a:rPr>
              <a:t> sistemas operativos.</a:t>
            </a:r>
            <a:endParaRPr sz="1400">
              <a:solidFill>
                <a:srgbClr val="5E6A71"/>
              </a:solidFill>
            </a:endParaRPr>
          </a:p>
          <a:p>
            <a:pPr indent="0" lvl="0" marL="0" rtl="0" algn="l">
              <a:spcBef>
                <a:spcPts val="1600"/>
              </a:spcBef>
              <a:spcAft>
                <a:spcPts val="0"/>
              </a:spcAft>
              <a:buNone/>
            </a:pPr>
            <a:r>
              <a:rPr lang="es" sz="1400">
                <a:solidFill>
                  <a:srgbClr val="5E6A71"/>
                </a:solidFill>
                <a:highlight>
                  <a:srgbClr val="FFFFFF"/>
                </a:highlight>
              </a:rPr>
              <a:t>Docker, a diferencia de una máquina virtual, no requiere incluir un sistema operativo independiente</a:t>
            </a:r>
            <a:endParaRPr sz="1400">
              <a:solidFill>
                <a:srgbClr val="5E6A71"/>
              </a:solidFill>
              <a:highlight>
                <a:srgbClr val="FFFFFF"/>
              </a:highlight>
            </a:endParaRPr>
          </a:p>
          <a:p>
            <a:pPr indent="0" lvl="0" marL="0" rtl="0" algn="l">
              <a:spcBef>
                <a:spcPts val="1600"/>
              </a:spcBef>
              <a:spcAft>
                <a:spcPts val="0"/>
              </a:spcAft>
              <a:buNone/>
            </a:pPr>
            <a:r>
              <a:rPr lang="es" sz="1400">
                <a:solidFill>
                  <a:srgbClr val="5E6A71"/>
                </a:solidFill>
                <a:highlight>
                  <a:srgbClr val="FFFFFF"/>
                </a:highlight>
              </a:rPr>
              <a:t>Se basa en las funcionalidades del kernel y utiliza el aislamiento de recursos (CPU, la memoria, el bloque E / S, red, etc.) y namespaces separados para aislar la vista de una aplicación del sistema operativo.</a:t>
            </a:r>
            <a:r>
              <a:rPr lang="es" sz="1400">
                <a:solidFill>
                  <a:srgbClr val="5E6A71"/>
                </a:solidFill>
              </a:rPr>
              <a:t>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Docker y Docker Hub</a:t>
            </a:r>
            <a:endParaRPr/>
          </a:p>
        </p:txBody>
      </p:sp>
      <p:sp>
        <p:nvSpPr>
          <p:cNvPr id="212" name="Google Shape;212;p30"/>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5E6A71"/>
                </a:solidFill>
                <a:highlight>
                  <a:srgbClr val="FFFFFF"/>
                </a:highlight>
              </a:rPr>
              <a:t>Mediante el uso de contenedores, los recursos pueden ser aislados, los servicios restringidos, y se otorga a los procesos la capacidad de tener una visión casi completamente privada del sistema operativo con su propio identificador de espacio de proceso, la estructura del sistema de archivos, y las interfaces de red. Contenedores múltiples comparten el mismo núcleo, pero cada contenedor puede ser restringido a utilizar solo una cantidad definida de recursos como CPU, memoria y E / S.</a:t>
            </a:r>
            <a:endParaRPr sz="1400">
              <a:solidFill>
                <a:srgbClr val="5E6A71"/>
              </a:solidFill>
              <a:highlight>
                <a:srgbClr val="FFFFFF"/>
              </a:highlight>
            </a:endParaRPr>
          </a:p>
          <a:p>
            <a:pPr indent="0" lvl="0" marL="0" rtl="0" algn="l">
              <a:spcBef>
                <a:spcPts val="1600"/>
              </a:spcBef>
              <a:spcAft>
                <a:spcPts val="0"/>
              </a:spcAft>
              <a:buNone/>
            </a:pPr>
            <a:r>
              <a:rPr b="1" lang="es" sz="1400">
                <a:solidFill>
                  <a:srgbClr val="5E6A71"/>
                </a:solidFill>
                <a:highlight>
                  <a:srgbClr val="FFFFFF"/>
                </a:highlight>
              </a:rPr>
              <a:t>Docker Hub</a:t>
            </a:r>
            <a:r>
              <a:rPr lang="es" sz="1400">
                <a:solidFill>
                  <a:srgbClr val="5E6A71"/>
                </a:solidFill>
                <a:highlight>
                  <a:srgbClr val="FFFFFF"/>
                </a:highlight>
              </a:rPr>
              <a:t> es un repositorio público en la nube, similar a </a:t>
            </a:r>
            <a:r>
              <a:rPr lang="es" sz="1400">
                <a:solidFill>
                  <a:srgbClr val="5E6A71"/>
                </a:solidFill>
                <a:highlight>
                  <a:srgbClr val="FFFFFF"/>
                </a:highlight>
                <a:uFill>
                  <a:noFill/>
                </a:uFill>
                <a:hlinkClick r:id="rId3"/>
              </a:rPr>
              <a:t>Github</a:t>
            </a:r>
            <a:r>
              <a:rPr lang="es" sz="1400">
                <a:solidFill>
                  <a:srgbClr val="5E6A71"/>
                </a:solidFill>
                <a:highlight>
                  <a:srgbClr val="FFFFFF"/>
                </a:highlight>
              </a:rPr>
              <a:t>, para distribuir los contenidos. Está mantenido por la propia Docker y hay multitud de imágenes, de carácter gratuito, que se pueden descargar y asi no tener que hacer el trabajo desde cero al poder aprovechar “plantillas”.También podemos crear nuestros propios repositorios privados e, incluso, dispone de tienda.</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Diferencias entre Docker y </a:t>
            </a:r>
            <a:r>
              <a:rPr lang="es"/>
              <a:t>Máquinas</a:t>
            </a:r>
            <a:r>
              <a:rPr lang="es"/>
              <a:t> Virtuales</a:t>
            </a:r>
            <a:endParaRPr/>
          </a:p>
        </p:txBody>
      </p:sp>
      <p:sp>
        <p:nvSpPr>
          <p:cNvPr id="218" name="Google Shape;218;p31"/>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5E6A71"/>
                </a:solidFill>
                <a:highlight>
                  <a:srgbClr val="FFFFFF"/>
                </a:highlight>
              </a:rPr>
              <a:t>Aunque, por su naturaleza, se asemejan a las clásicas </a:t>
            </a:r>
            <a:r>
              <a:rPr lang="es" sz="1200">
                <a:solidFill>
                  <a:srgbClr val="5E6A71"/>
                </a:solidFill>
                <a:highlight>
                  <a:srgbClr val="FFFFFF"/>
                </a:highlight>
                <a:uFill>
                  <a:noFill/>
                </a:uFill>
                <a:hlinkClick r:id="rId3"/>
              </a:rPr>
              <a:t>máquinas virtuales</a:t>
            </a:r>
            <a:r>
              <a:rPr lang="es" sz="1200">
                <a:solidFill>
                  <a:srgbClr val="5E6A71"/>
                </a:solidFill>
                <a:highlight>
                  <a:srgbClr val="FFFFFF"/>
                </a:highlight>
              </a:rPr>
              <a:t>, estamos hablando de algo más avanzado porque nos ofrecen una mayor eficiencia y sencillez.</a:t>
            </a:r>
            <a:endParaRPr sz="1200">
              <a:solidFill>
                <a:srgbClr val="5E6A71"/>
              </a:solidFill>
              <a:highlight>
                <a:srgbClr val="FFFFFF"/>
              </a:highlight>
            </a:endParaRPr>
          </a:p>
          <a:p>
            <a:pPr indent="-304800" lvl="0" marL="457200" rtl="0" algn="l">
              <a:spcBef>
                <a:spcPts val="1200"/>
              </a:spcBef>
              <a:spcAft>
                <a:spcPts val="0"/>
              </a:spcAft>
              <a:buClr>
                <a:srgbClr val="5E6A71"/>
              </a:buClr>
              <a:buSzPts val="1200"/>
              <a:buFont typeface="Roboto Mono"/>
              <a:buChar char="●"/>
            </a:pPr>
            <a:r>
              <a:rPr lang="es" sz="1200">
                <a:solidFill>
                  <a:srgbClr val="5E6A71"/>
                </a:solidFill>
                <a:highlight>
                  <a:srgbClr val="FFFFFF"/>
                </a:highlight>
              </a:rPr>
              <a:t>Para empezar, los contenedores de Docker </a:t>
            </a:r>
            <a:r>
              <a:rPr b="1" lang="es" sz="1200">
                <a:solidFill>
                  <a:srgbClr val="5E6A71"/>
                </a:solidFill>
                <a:highlight>
                  <a:srgbClr val="FFFFFF"/>
                </a:highlight>
              </a:rPr>
              <a:t>comparten recursos con el sistema operativo</a:t>
            </a:r>
            <a:r>
              <a:rPr lang="es" sz="1200">
                <a:solidFill>
                  <a:srgbClr val="5E6A71"/>
                </a:solidFill>
                <a:highlight>
                  <a:srgbClr val="FFFFFF"/>
                </a:highlight>
              </a:rPr>
              <a:t> sobre el que se ejecutan. De esta manera podemos arrancar o parar el contenedor rápidamente, mientras que máquinas virtuales, como Vmware, Citrix o Virtualbox, se aíslan del sistema operativo sobre el que trabajan y se comunican a través del </a:t>
            </a:r>
            <a:r>
              <a:rPr b="1" lang="es" sz="1200">
                <a:solidFill>
                  <a:srgbClr val="5E6A71"/>
                </a:solidFill>
                <a:highlight>
                  <a:srgbClr val="FFFFFF"/>
                </a:highlight>
                <a:uFill>
                  <a:noFill/>
                </a:uFill>
                <a:hlinkClick r:id="rId4"/>
              </a:rPr>
              <a:t>hypervisor</a:t>
            </a:r>
            <a:r>
              <a:rPr lang="es" sz="1200">
                <a:solidFill>
                  <a:srgbClr val="5E6A71"/>
                </a:solidFill>
                <a:highlight>
                  <a:srgbClr val="FFFFFF"/>
                </a:highlight>
              </a:rPr>
              <a:t>.</a:t>
            </a:r>
            <a:endParaRPr sz="1200">
              <a:solidFill>
                <a:srgbClr val="5E6A71"/>
              </a:solidFill>
              <a:highlight>
                <a:srgbClr val="FFFFFF"/>
              </a:highlight>
            </a:endParaRPr>
          </a:p>
          <a:p>
            <a:pPr indent="-304800" lvl="0" marL="457200" rtl="0" algn="l">
              <a:spcBef>
                <a:spcPts val="0"/>
              </a:spcBef>
              <a:spcAft>
                <a:spcPts val="0"/>
              </a:spcAft>
              <a:buClr>
                <a:srgbClr val="5E6A71"/>
              </a:buClr>
              <a:buSzPts val="1200"/>
              <a:buFont typeface="Roboto Mono"/>
              <a:buChar char="●"/>
            </a:pPr>
            <a:r>
              <a:rPr lang="es" sz="1200">
                <a:solidFill>
                  <a:srgbClr val="5E6A71"/>
                </a:solidFill>
                <a:highlight>
                  <a:srgbClr val="FFFFFF"/>
                </a:highlight>
              </a:rPr>
              <a:t>La portabilidad de los contenedores hace que los problemas causados por cambiar el entorno donde está corriendo la aplicación se reduzcan a la mínima expresión.</a:t>
            </a:r>
            <a:endParaRPr sz="1200">
              <a:solidFill>
                <a:srgbClr val="5E6A71"/>
              </a:solidFill>
              <a:highlight>
                <a:srgbClr val="FFFFFF"/>
              </a:highlight>
            </a:endParaRPr>
          </a:p>
          <a:p>
            <a:pPr indent="-304800" lvl="0" marL="457200" rtl="0" algn="l">
              <a:spcBef>
                <a:spcPts val="0"/>
              </a:spcBef>
              <a:spcAft>
                <a:spcPts val="0"/>
              </a:spcAft>
              <a:buClr>
                <a:srgbClr val="5E6A71"/>
              </a:buClr>
              <a:buSzPts val="1200"/>
              <a:buFont typeface="Roboto Mono"/>
              <a:buChar char="●"/>
            </a:pPr>
            <a:r>
              <a:rPr lang="es" sz="1200">
                <a:solidFill>
                  <a:srgbClr val="5E6A71"/>
                </a:solidFill>
                <a:highlight>
                  <a:srgbClr val="FFFFFF"/>
                </a:highlight>
              </a:rPr>
              <a:t>Si las máquinas virtuales quieren simular el entorno diferente al nuestro, el container de Docker se centra en crear la aplicación y que se pueda portar todo el contenido de manera sencilla.</a:t>
            </a:r>
            <a:endParaRPr sz="1200">
              <a:solidFill>
                <a:srgbClr val="5E6A71"/>
              </a:solidFill>
              <a:highlight>
                <a:srgbClr val="FFFFFF"/>
              </a:highlight>
            </a:endParaRPr>
          </a:p>
          <a:p>
            <a:pPr indent="0" lvl="0" marL="0" rtl="0" algn="l">
              <a:spcBef>
                <a:spcPts val="300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Docker Engine</a:t>
            </a:r>
            <a:endParaRPr/>
          </a:p>
        </p:txBody>
      </p:sp>
      <p:sp>
        <p:nvSpPr>
          <p:cNvPr id="224" name="Google Shape;224;p32"/>
          <p:cNvSpPr txBox="1"/>
          <p:nvPr>
            <p:ph idx="1" type="body"/>
          </p:nvPr>
        </p:nvSpPr>
        <p:spPr>
          <a:xfrm>
            <a:off x="311700" y="12799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chemeClr val="dk1"/>
              </a:buClr>
              <a:buSzPts val="1100"/>
              <a:buFont typeface="Arial"/>
              <a:buNone/>
            </a:pPr>
            <a:r>
              <a:rPr i="1" lang="es" sz="1000">
                <a:solidFill>
                  <a:srgbClr val="5E6A71"/>
                </a:solidFill>
              </a:rPr>
              <a:t>Docker Engine</a:t>
            </a:r>
            <a:r>
              <a:rPr lang="es" sz="1000">
                <a:solidFill>
                  <a:srgbClr val="5E6A71"/>
                </a:solidFill>
              </a:rPr>
              <a:t> es una aplicación cliente-servidor con estos componentes principales:</a:t>
            </a:r>
            <a:endParaRPr sz="1000">
              <a:solidFill>
                <a:srgbClr val="5E6A71"/>
              </a:solidFill>
            </a:endParaRPr>
          </a:p>
          <a:p>
            <a:pPr indent="-292100" lvl="0" marL="457200" rtl="0" algn="l">
              <a:lnSpc>
                <a:spcPct val="100000"/>
              </a:lnSpc>
              <a:spcBef>
                <a:spcPts val="800"/>
              </a:spcBef>
              <a:spcAft>
                <a:spcPts val="0"/>
              </a:spcAft>
              <a:buClr>
                <a:srgbClr val="5E6A71"/>
              </a:buClr>
              <a:buSzPts val="1000"/>
              <a:buFont typeface="Arial"/>
              <a:buChar char="●"/>
            </a:pPr>
            <a:r>
              <a:rPr lang="es" sz="1000">
                <a:solidFill>
                  <a:srgbClr val="5E6A71"/>
                </a:solidFill>
              </a:rPr>
              <a:t>Un servidor que es un tipo de programa de larga duración llamado proceso daemon (comando dockerd).</a:t>
            </a:r>
            <a:endParaRPr sz="1000">
              <a:solidFill>
                <a:srgbClr val="5E6A71"/>
              </a:solidFill>
            </a:endParaRPr>
          </a:p>
          <a:p>
            <a:pPr indent="-292100" lvl="0" marL="457200" rtl="0" algn="l">
              <a:lnSpc>
                <a:spcPct val="100000"/>
              </a:lnSpc>
              <a:spcBef>
                <a:spcPts val="0"/>
              </a:spcBef>
              <a:spcAft>
                <a:spcPts val="0"/>
              </a:spcAft>
              <a:buClr>
                <a:srgbClr val="5E6A71"/>
              </a:buClr>
              <a:buSzPts val="1000"/>
              <a:buFont typeface="Roboto Mono"/>
              <a:buChar char="●"/>
            </a:pPr>
            <a:r>
              <a:rPr lang="es" sz="1000">
                <a:solidFill>
                  <a:srgbClr val="5E6A71"/>
                </a:solidFill>
              </a:rPr>
              <a:t>Una API REST que especifica las interfaces que los programas pueden usar para hablar con el demonio e indicarle qué hacer.</a:t>
            </a:r>
            <a:endParaRPr sz="1000">
              <a:solidFill>
                <a:srgbClr val="5E6A71"/>
              </a:solidFill>
            </a:endParaRPr>
          </a:p>
          <a:p>
            <a:pPr indent="-292100" lvl="0" marL="457200" rtl="0" algn="l">
              <a:lnSpc>
                <a:spcPct val="100000"/>
              </a:lnSpc>
              <a:spcBef>
                <a:spcPts val="0"/>
              </a:spcBef>
              <a:spcAft>
                <a:spcPts val="0"/>
              </a:spcAft>
              <a:buClr>
                <a:srgbClr val="5E6A71"/>
              </a:buClr>
              <a:buSzPts val="1000"/>
              <a:buFont typeface="Arial"/>
              <a:buChar char="●"/>
            </a:pPr>
            <a:r>
              <a:rPr lang="es" sz="1000">
                <a:solidFill>
                  <a:srgbClr val="5E6A71"/>
                </a:solidFill>
              </a:rPr>
              <a:t>Un cliente de interfaz de línea de comandos (CLI) (comando docker).</a:t>
            </a:r>
            <a:endParaRPr sz="1000">
              <a:solidFill>
                <a:srgbClr val="5E6A71"/>
              </a:solidFill>
            </a:endParaRPr>
          </a:p>
          <a:p>
            <a:pPr indent="0" lvl="0" marL="0" rtl="0" algn="l">
              <a:lnSpc>
                <a:spcPct val="100000"/>
              </a:lnSpc>
              <a:spcBef>
                <a:spcPts val="800"/>
              </a:spcBef>
              <a:spcAft>
                <a:spcPts val="0"/>
              </a:spcAft>
              <a:buNone/>
            </a:pPr>
            <a:r>
              <a:rPr lang="es" sz="1000">
                <a:solidFill>
                  <a:srgbClr val="5E6A71"/>
                </a:solidFill>
              </a:rPr>
              <a:t>El CLI utiliza la API REST de Docker para controlar o interactuar con el demonio Docker a través de scripts o comandos directos de la CLI. Muchas otras aplicaciones de Docker usan la API y la CLI subyacentes.</a:t>
            </a:r>
            <a:endParaRPr sz="1000">
              <a:solidFill>
                <a:srgbClr val="5E6A71"/>
              </a:solidFill>
            </a:endParaRPr>
          </a:p>
          <a:p>
            <a:pPr indent="0" lvl="0" marL="0" rtl="0" algn="l">
              <a:lnSpc>
                <a:spcPct val="100000"/>
              </a:lnSpc>
              <a:spcBef>
                <a:spcPts val="800"/>
              </a:spcBef>
              <a:spcAft>
                <a:spcPts val="0"/>
              </a:spcAft>
              <a:buNone/>
            </a:pPr>
            <a:r>
              <a:rPr lang="es" sz="1000">
                <a:solidFill>
                  <a:srgbClr val="5E6A71"/>
                </a:solidFill>
              </a:rPr>
              <a:t>El daemon crea y gestiona </a:t>
            </a:r>
            <a:r>
              <a:rPr i="1" lang="es" sz="1000">
                <a:solidFill>
                  <a:srgbClr val="5E6A71"/>
                </a:solidFill>
              </a:rPr>
              <a:t>objetos</a:t>
            </a:r>
            <a:r>
              <a:rPr lang="es" sz="1000">
                <a:solidFill>
                  <a:srgbClr val="5E6A71"/>
                </a:solidFill>
              </a:rPr>
              <a:t> Docker , como imágenes, contenedores, redes y volúmenes.</a:t>
            </a:r>
            <a:endParaRPr sz="1000">
              <a:solidFill>
                <a:srgbClr val="5E6A71"/>
              </a:solidFill>
            </a:endParaRPr>
          </a:p>
          <a:p>
            <a:pPr indent="0" lvl="0" marL="0" rtl="0" algn="l">
              <a:lnSpc>
                <a:spcPct val="100000"/>
              </a:lnSpc>
              <a:spcBef>
                <a:spcPts val="800"/>
              </a:spcBef>
              <a:spcAft>
                <a:spcPts val="0"/>
              </a:spcAft>
              <a:buNone/>
            </a:pPr>
            <a:r>
              <a:t/>
            </a:r>
            <a:endParaRPr i="1" sz="1000">
              <a:solidFill>
                <a:srgbClr val="5E6A71"/>
              </a:solidFill>
            </a:endParaRPr>
          </a:p>
          <a:p>
            <a:pPr indent="0" lvl="0" marL="0" rtl="0" algn="l">
              <a:spcBef>
                <a:spcPts val="800"/>
              </a:spcBef>
              <a:spcAft>
                <a:spcPts val="1600"/>
              </a:spcAft>
              <a:buNone/>
            </a:pPr>
            <a:r>
              <a:t/>
            </a:r>
            <a:endParaRPr>
              <a:solidFill>
                <a:srgbClr val="5E6A71"/>
              </a:solidFill>
            </a:endParaRPr>
          </a:p>
        </p:txBody>
      </p:sp>
      <p:pic>
        <p:nvPicPr>
          <p:cNvPr id="225" name="Google Shape;225;p32"/>
          <p:cNvPicPr preferRelativeResize="0"/>
          <p:nvPr/>
        </p:nvPicPr>
        <p:blipFill>
          <a:blip r:embed="rId3">
            <a:alphaModFix/>
          </a:blip>
          <a:stretch>
            <a:fillRect/>
          </a:stretch>
        </p:blipFill>
        <p:spPr>
          <a:xfrm>
            <a:off x="4832400" y="1006723"/>
            <a:ext cx="3999900" cy="31300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Docker Arquitectura</a:t>
            </a:r>
            <a:endParaRPr/>
          </a:p>
        </p:txBody>
      </p:sp>
      <p:sp>
        <p:nvSpPr>
          <p:cNvPr id="231" name="Google Shape;231;p33"/>
          <p:cNvSpPr txBox="1"/>
          <p:nvPr>
            <p:ph idx="1" type="body"/>
          </p:nvPr>
        </p:nvSpPr>
        <p:spPr>
          <a:xfrm>
            <a:off x="311700" y="13048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s">
                <a:solidFill>
                  <a:srgbClr val="5E6A71"/>
                </a:solidFill>
              </a:rPr>
              <a:t>Docker utiliza una arquitectura cliente-servidor. El </a:t>
            </a:r>
            <a:r>
              <a:rPr i="1" lang="es">
                <a:solidFill>
                  <a:srgbClr val="5E6A71"/>
                </a:solidFill>
              </a:rPr>
              <a:t>cliente</a:t>
            </a:r>
            <a:r>
              <a:rPr lang="es">
                <a:solidFill>
                  <a:srgbClr val="5E6A71"/>
                </a:solidFill>
              </a:rPr>
              <a:t> Docker habla con el </a:t>
            </a:r>
            <a:r>
              <a:rPr i="1" lang="es">
                <a:solidFill>
                  <a:srgbClr val="5E6A71"/>
                </a:solidFill>
              </a:rPr>
              <a:t>demonio</a:t>
            </a:r>
            <a:r>
              <a:rPr lang="es">
                <a:solidFill>
                  <a:srgbClr val="5E6A71"/>
                </a:solidFill>
              </a:rPr>
              <a:t> Docker , que hace el trabajo pesado de construir, ejecutar y distribuir sus contenedores Docker. El cliente Docker y el demonio </a:t>
            </a:r>
            <a:r>
              <a:rPr i="1" lang="es">
                <a:solidFill>
                  <a:srgbClr val="5E6A71"/>
                </a:solidFill>
              </a:rPr>
              <a:t>pueden</a:t>
            </a:r>
            <a:r>
              <a:rPr lang="es">
                <a:solidFill>
                  <a:srgbClr val="5E6A71"/>
                </a:solidFill>
              </a:rPr>
              <a:t> ejecutarse en el mismo sistema, o puede conectar un cliente Docker a un demonio Docker remoto. El cliente Docker y el daemon se comunican mediante una API REST, a través de sockets UNIX o una interfaz de red.</a:t>
            </a:r>
            <a:endParaRPr/>
          </a:p>
        </p:txBody>
      </p:sp>
      <p:pic>
        <p:nvPicPr>
          <p:cNvPr id="232" name="Google Shape;232;p33"/>
          <p:cNvPicPr preferRelativeResize="0"/>
          <p:nvPr/>
        </p:nvPicPr>
        <p:blipFill>
          <a:blip r:embed="rId3">
            <a:alphaModFix/>
          </a:blip>
          <a:stretch>
            <a:fillRect/>
          </a:stretch>
        </p:blipFill>
        <p:spPr>
          <a:xfrm>
            <a:off x="4245700" y="1503300"/>
            <a:ext cx="4586601" cy="2395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MongoDB Atlas</a:t>
            </a:r>
            <a:endParaRPr/>
          </a:p>
        </p:txBody>
      </p:sp>
      <p:sp>
        <p:nvSpPr>
          <p:cNvPr id="238" name="Google Shape;238;p34"/>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s" sz="1600">
                <a:solidFill>
                  <a:srgbClr val="5E6A71"/>
                </a:solidFill>
              </a:rPr>
              <a:t>MongoDB Atlas es el servicio global de base de datos en la nube para aplicaciones modernas. Implemente MongoDB totalmente administrado en AWS, Azure o GCP. La mejor automatización y prácticas comprobadas de su clase garantizan la disponibilidad, la escalabilidad y el cumplimiento de los estándares de seguridad y privacidad de datos más exigentes. Use el robusto ecosistema de controladores, integraciones y herramientas de MongoDB para construir más rápido y pasar menos tiempo administrando su base de datos.</a:t>
            </a:r>
            <a:endParaRPr sz="1600">
              <a:solidFill>
                <a:srgbClr val="5E6A71"/>
              </a:solidFil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Google Cloud</a:t>
            </a:r>
            <a:endParaRPr/>
          </a:p>
        </p:txBody>
      </p:sp>
      <p:sp>
        <p:nvSpPr>
          <p:cNvPr id="244" name="Google Shape;244;p35"/>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s" sz="1600">
                <a:solidFill>
                  <a:srgbClr val="5E6A71"/>
                </a:solidFill>
                <a:highlight>
                  <a:srgbClr val="FFFFFF"/>
                </a:highlight>
              </a:rPr>
              <a:t>Google Cloud</a:t>
            </a:r>
            <a:r>
              <a:rPr lang="es" sz="1600">
                <a:solidFill>
                  <a:srgbClr val="5E6A71"/>
                </a:solidFill>
                <a:highlight>
                  <a:srgbClr val="FFFFFF"/>
                </a:highlight>
              </a:rPr>
              <a:t> (</a:t>
            </a:r>
            <a:r>
              <a:rPr lang="es" sz="1600">
                <a:solidFill>
                  <a:srgbClr val="5E6A71"/>
                </a:solidFill>
                <a:highlight>
                  <a:srgbClr val="FFFFFF"/>
                </a:highlight>
                <a:uFill>
                  <a:noFill/>
                </a:uFill>
                <a:hlinkClick r:id="rId3"/>
              </a:rPr>
              <a:t>Nube</a:t>
            </a:r>
            <a:r>
              <a:rPr lang="es" sz="1600">
                <a:solidFill>
                  <a:srgbClr val="5E6A71"/>
                </a:solidFill>
                <a:highlight>
                  <a:srgbClr val="FFFFFF"/>
                </a:highlight>
              </a:rPr>
              <a:t> de </a:t>
            </a:r>
            <a:r>
              <a:rPr lang="es" sz="1600">
                <a:solidFill>
                  <a:srgbClr val="5E6A71"/>
                </a:solidFill>
                <a:highlight>
                  <a:srgbClr val="FFFFFF"/>
                </a:highlight>
                <a:uFill>
                  <a:noFill/>
                </a:uFill>
                <a:hlinkClick r:id="rId4"/>
              </a:rPr>
              <a:t>Google</a:t>
            </a:r>
            <a:r>
              <a:rPr lang="es" sz="1600">
                <a:solidFill>
                  <a:srgbClr val="5E6A71"/>
                </a:solidFill>
                <a:highlight>
                  <a:srgbClr val="FFFFFF"/>
                </a:highlight>
              </a:rPr>
              <a:t>), es una </a:t>
            </a:r>
            <a:r>
              <a:rPr lang="es" sz="1600">
                <a:solidFill>
                  <a:srgbClr val="5E6A71"/>
                </a:solidFill>
                <a:highlight>
                  <a:srgbClr val="FFFFFF"/>
                </a:highlight>
                <a:uFill>
                  <a:noFill/>
                </a:uFill>
                <a:hlinkClick r:id="rId5"/>
              </a:rPr>
              <a:t>plataforma</a:t>
            </a:r>
            <a:r>
              <a:rPr lang="es" sz="1600">
                <a:solidFill>
                  <a:srgbClr val="5E6A71"/>
                </a:solidFill>
                <a:highlight>
                  <a:srgbClr val="FFFFFF"/>
                </a:highlight>
              </a:rPr>
              <a:t> que ha reunido todas las </a:t>
            </a:r>
            <a:r>
              <a:rPr lang="es" sz="1600">
                <a:solidFill>
                  <a:srgbClr val="5E6A71"/>
                </a:solidFill>
                <a:highlight>
                  <a:srgbClr val="FFFFFF"/>
                </a:highlight>
                <a:uFill>
                  <a:noFill/>
                </a:uFill>
                <a:hlinkClick r:id="rId6"/>
              </a:rPr>
              <a:t>aplicaciones</a:t>
            </a:r>
            <a:r>
              <a:rPr lang="es" sz="1600">
                <a:solidFill>
                  <a:srgbClr val="5E6A71"/>
                </a:solidFill>
                <a:highlight>
                  <a:srgbClr val="FFFFFF"/>
                </a:highlight>
              </a:rPr>
              <a:t> de </a:t>
            </a:r>
            <a:r>
              <a:rPr lang="es" sz="1600">
                <a:solidFill>
                  <a:srgbClr val="5E6A71"/>
                </a:solidFill>
                <a:highlight>
                  <a:srgbClr val="FFFFFF"/>
                </a:highlight>
                <a:uFill>
                  <a:noFill/>
                </a:uFill>
                <a:hlinkClick r:id="rId7"/>
              </a:rPr>
              <a:t>desarrollo web</a:t>
            </a:r>
            <a:r>
              <a:rPr lang="es" sz="1600">
                <a:solidFill>
                  <a:srgbClr val="5E6A71"/>
                </a:solidFill>
                <a:highlight>
                  <a:srgbClr val="FFFFFF"/>
                </a:highlight>
              </a:rPr>
              <a:t> que Google estaba ofreciendo por separado. Es utilizada para crear ciertos tipos de soluciones a través de la </a:t>
            </a:r>
            <a:r>
              <a:rPr lang="es" sz="1600">
                <a:solidFill>
                  <a:srgbClr val="5E6A71"/>
                </a:solidFill>
                <a:highlight>
                  <a:srgbClr val="FFFFFF"/>
                </a:highlight>
                <a:uFill>
                  <a:noFill/>
                </a:uFill>
                <a:hlinkClick r:id="rId8"/>
              </a:rPr>
              <a:t>tecnología</a:t>
            </a:r>
            <a:r>
              <a:rPr lang="es" sz="1600">
                <a:solidFill>
                  <a:srgbClr val="5E6A71"/>
                </a:solidFill>
                <a:highlight>
                  <a:srgbClr val="FFFFFF"/>
                </a:highlight>
              </a:rPr>
              <a:t> almacenada en la nube y permite por ejemplo destacar la rapidez y la </a:t>
            </a:r>
            <a:r>
              <a:rPr lang="es" sz="1600">
                <a:solidFill>
                  <a:srgbClr val="5E6A71"/>
                </a:solidFill>
                <a:highlight>
                  <a:srgbClr val="FFFFFF"/>
                </a:highlight>
                <a:uFill>
                  <a:noFill/>
                </a:uFill>
                <a:hlinkClick r:id="rId9"/>
              </a:rPr>
              <a:t>escalabilidad</a:t>
            </a:r>
            <a:r>
              <a:rPr lang="es" sz="1600">
                <a:solidFill>
                  <a:srgbClr val="5E6A71"/>
                </a:solidFill>
                <a:highlight>
                  <a:srgbClr val="FFFFFF"/>
                </a:highlight>
              </a:rPr>
              <a:t> de su </a:t>
            </a:r>
            <a:r>
              <a:rPr lang="es" sz="1600">
                <a:solidFill>
                  <a:srgbClr val="5E6A71"/>
                </a:solidFill>
                <a:highlight>
                  <a:srgbClr val="FFFFFF"/>
                </a:highlight>
                <a:uFill>
                  <a:noFill/>
                </a:uFill>
                <a:hlinkClick r:id="rId10"/>
              </a:rPr>
              <a:t>infraestructra</a:t>
            </a:r>
            <a:r>
              <a:rPr lang="es" sz="1600">
                <a:solidFill>
                  <a:srgbClr val="5E6A71"/>
                </a:solidFill>
                <a:highlight>
                  <a:srgbClr val="FFFFFF"/>
                </a:highlight>
              </a:rPr>
              <a:t> en las </a:t>
            </a:r>
            <a:r>
              <a:rPr lang="es" sz="1600">
                <a:solidFill>
                  <a:srgbClr val="5E6A71"/>
                </a:solidFill>
                <a:highlight>
                  <a:srgbClr val="FFFFFF"/>
                </a:highlight>
                <a:uFill>
                  <a:noFill/>
                </a:uFill>
                <a:hlinkClick r:id="rId11"/>
              </a:rPr>
              <a:t>aplicaciones</a:t>
            </a:r>
            <a:r>
              <a:rPr lang="es" sz="1600">
                <a:solidFill>
                  <a:srgbClr val="5E6A71"/>
                </a:solidFill>
                <a:highlight>
                  <a:srgbClr val="FFFFFF"/>
                </a:highlight>
              </a:rPr>
              <a:t> del </a:t>
            </a:r>
            <a:r>
              <a:rPr lang="es" sz="1600">
                <a:solidFill>
                  <a:srgbClr val="5E6A71"/>
                </a:solidFill>
                <a:highlight>
                  <a:srgbClr val="FFFFFF"/>
                </a:highlight>
                <a:uFill>
                  <a:noFill/>
                </a:uFill>
                <a:hlinkClick r:id="rId12"/>
              </a:rPr>
              <a:t>buscador.</a:t>
            </a:r>
            <a:r>
              <a:rPr baseline="30000" lang="es" sz="1600">
                <a:solidFill>
                  <a:srgbClr val="5E6A71"/>
                </a:solidFill>
                <a:highlight>
                  <a:srgbClr val="FFFFFF"/>
                </a:highlight>
                <a:uFill>
                  <a:noFill/>
                </a:uFill>
                <a:hlinkClick r:id="rId13"/>
              </a:rPr>
              <a:t>1</a:t>
            </a:r>
            <a:r>
              <a:rPr lang="es" sz="1600">
                <a:solidFill>
                  <a:srgbClr val="5E6A71"/>
                </a:solidFill>
                <a:highlight>
                  <a:srgbClr val="FFFFFF"/>
                </a:highlight>
              </a:rPr>
              <a:t>​</a:t>
            </a:r>
            <a:endParaRPr sz="1600">
              <a:solidFill>
                <a:srgbClr val="5E6A71"/>
              </a:solidFill>
              <a:highlight>
                <a:srgbClr val="FFFFFF"/>
              </a:highlight>
            </a:endParaRPr>
          </a:p>
          <a:p>
            <a:pPr indent="0" lvl="0" marL="0" rtl="0" algn="l">
              <a:spcBef>
                <a:spcPts val="500"/>
              </a:spcBef>
              <a:spcAft>
                <a:spcPts val="0"/>
              </a:spcAft>
              <a:buNone/>
            </a:pPr>
            <a:r>
              <a:rPr lang="es" sz="1600">
                <a:solidFill>
                  <a:srgbClr val="5E6A71"/>
                </a:solidFill>
                <a:highlight>
                  <a:srgbClr val="FFFFFF"/>
                </a:highlight>
                <a:uFill>
                  <a:noFill/>
                </a:uFill>
                <a:hlinkClick r:id="rId14"/>
              </a:rPr>
              <a:t>Google</a:t>
            </a:r>
            <a:r>
              <a:rPr lang="es" sz="1600">
                <a:solidFill>
                  <a:srgbClr val="5E6A71"/>
                </a:solidFill>
                <a:highlight>
                  <a:srgbClr val="FFFFFF"/>
                </a:highlight>
              </a:rPr>
              <a:t> Cloud se refiere al espacio </a:t>
            </a:r>
            <a:r>
              <a:rPr lang="es" sz="1600">
                <a:solidFill>
                  <a:srgbClr val="5E6A71"/>
                </a:solidFill>
                <a:highlight>
                  <a:srgbClr val="FFFFFF"/>
                </a:highlight>
                <a:uFill>
                  <a:noFill/>
                </a:uFill>
                <a:hlinkClick r:id="rId15"/>
              </a:rPr>
              <a:t>virtual</a:t>
            </a:r>
            <a:r>
              <a:rPr lang="es" sz="1600">
                <a:solidFill>
                  <a:srgbClr val="5E6A71"/>
                </a:solidFill>
                <a:highlight>
                  <a:srgbClr val="FFFFFF"/>
                </a:highlight>
              </a:rPr>
              <a:t> a través del cual se puede realizar una serie de tareas que antes requerían de </a:t>
            </a:r>
            <a:r>
              <a:rPr lang="es" sz="1600">
                <a:solidFill>
                  <a:srgbClr val="5E6A71"/>
                </a:solidFill>
                <a:highlight>
                  <a:srgbClr val="FFFFFF"/>
                </a:highlight>
                <a:uFill>
                  <a:noFill/>
                </a:uFill>
                <a:hlinkClick r:id="rId16"/>
              </a:rPr>
              <a:t>hardware</a:t>
            </a:r>
            <a:r>
              <a:rPr lang="es" sz="1600">
                <a:solidFill>
                  <a:srgbClr val="5E6A71"/>
                </a:solidFill>
                <a:highlight>
                  <a:srgbClr val="FFFFFF"/>
                </a:highlight>
              </a:rPr>
              <a:t> o </a:t>
            </a:r>
            <a:r>
              <a:rPr lang="es" sz="1600">
                <a:solidFill>
                  <a:srgbClr val="5E6A71"/>
                </a:solidFill>
                <a:highlight>
                  <a:srgbClr val="FFFFFF"/>
                </a:highlight>
                <a:uFill>
                  <a:noFill/>
                </a:uFill>
                <a:hlinkClick r:id="rId17"/>
              </a:rPr>
              <a:t>software</a:t>
            </a:r>
            <a:r>
              <a:rPr lang="es" sz="1600">
                <a:solidFill>
                  <a:srgbClr val="5E6A71"/>
                </a:solidFill>
                <a:highlight>
                  <a:srgbClr val="FFFFFF"/>
                </a:highlight>
              </a:rPr>
              <a:t> y que ahora utilizan la </a:t>
            </a:r>
            <a:r>
              <a:rPr lang="es" sz="1600">
                <a:solidFill>
                  <a:srgbClr val="5E6A71"/>
                </a:solidFill>
                <a:highlight>
                  <a:srgbClr val="FFFFFF"/>
                </a:highlight>
                <a:uFill>
                  <a:noFill/>
                </a:uFill>
                <a:hlinkClick r:id="rId18"/>
              </a:rPr>
              <a:t>nube</a:t>
            </a:r>
            <a:r>
              <a:rPr lang="es" sz="1600">
                <a:solidFill>
                  <a:srgbClr val="5E6A71"/>
                </a:solidFill>
                <a:highlight>
                  <a:srgbClr val="FFFFFF"/>
                </a:highlight>
              </a:rPr>
              <a:t> de </a:t>
            </a:r>
            <a:r>
              <a:rPr lang="es" sz="1600">
                <a:solidFill>
                  <a:srgbClr val="5E6A71"/>
                </a:solidFill>
                <a:highlight>
                  <a:srgbClr val="FFFFFF"/>
                </a:highlight>
                <a:uFill>
                  <a:noFill/>
                </a:uFill>
                <a:hlinkClick r:id="rId19"/>
              </a:rPr>
              <a:t>Google</a:t>
            </a:r>
            <a:r>
              <a:rPr lang="es" sz="1600">
                <a:solidFill>
                  <a:srgbClr val="5E6A71"/>
                </a:solidFill>
                <a:highlight>
                  <a:srgbClr val="FFFFFF"/>
                </a:highlight>
              </a:rPr>
              <a:t> como única forma de acceso, </a:t>
            </a:r>
            <a:r>
              <a:rPr lang="es" sz="1600">
                <a:solidFill>
                  <a:srgbClr val="5E6A71"/>
                </a:solidFill>
                <a:highlight>
                  <a:srgbClr val="FFFFFF"/>
                </a:highlight>
                <a:uFill>
                  <a:noFill/>
                </a:uFill>
                <a:hlinkClick r:id="rId20"/>
              </a:rPr>
              <a:t>almacenamiento</a:t>
            </a:r>
            <a:r>
              <a:rPr lang="es" sz="1600">
                <a:solidFill>
                  <a:srgbClr val="5E6A71"/>
                </a:solidFill>
                <a:highlight>
                  <a:srgbClr val="FFFFFF"/>
                </a:highlight>
              </a:rPr>
              <a:t> y </a:t>
            </a:r>
            <a:r>
              <a:rPr lang="es" sz="1600">
                <a:solidFill>
                  <a:srgbClr val="5E6A71"/>
                </a:solidFill>
                <a:highlight>
                  <a:srgbClr val="FFFFFF"/>
                </a:highlight>
                <a:uFill>
                  <a:noFill/>
                </a:uFill>
                <a:hlinkClick r:id="rId21"/>
              </a:rPr>
              <a:t>gestión de datos</a:t>
            </a:r>
            <a:r>
              <a:rPr lang="es" sz="1600">
                <a:solidFill>
                  <a:srgbClr val="5E6A71"/>
                </a:solidFill>
                <a:highlight>
                  <a:srgbClr val="FFFFFF"/>
                </a:highlight>
              </a:rPr>
              <a:t>.</a:t>
            </a:r>
            <a:endParaRPr sz="1600">
              <a:solidFill>
                <a:srgbClr val="5E6A71"/>
              </a:solidFill>
              <a:highlight>
                <a:srgbClr val="FFFFFF"/>
              </a:highlight>
            </a:endParaRPr>
          </a:p>
          <a:p>
            <a:pPr indent="0" lvl="0" marL="0" rtl="0" algn="l">
              <a:lnSpc>
                <a:spcPct val="141666"/>
              </a:lnSpc>
              <a:spcBef>
                <a:spcPts val="500"/>
              </a:spcBef>
              <a:spcAft>
                <a:spcPts val="0"/>
              </a:spcAft>
              <a:buNone/>
            </a:pPr>
            <a:r>
              <a:t/>
            </a:r>
            <a:endParaRPr sz="1600">
              <a:solidFill>
                <a:srgbClr val="5E6A71"/>
              </a:solidFil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Requisitos software del taller</a:t>
            </a:r>
            <a:endParaRPr/>
          </a:p>
        </p:txBody>
      </p:sp>
      <p:sp>
        <p:nvSpPr>
          <p:cNvPr id="138" name="Google Shape;138;p18"/>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Sistema operativo actual (Windows 10, MacOS, Linux)</a:t>
            </a:r>
            <a:endParaRPr/>
          </a:p>
          <a:p>
            <a:pPr indent="-342900" lvl="0" marL="457200" rtl="0" algn="l">
              <a:spcBef>
                <a:spcPts val="0"/>
              </a:spcBef>
              <a:spcAft>
                <a:spcPts val="0"/>
              </a:spcAft>
              <a:buSzPts val="1800"/>
              <a:buChar char="-"/>
            </a:pPr>
            <a:r>
              <a:rPr lang="es"/>
              <a:t>NodeJS v12 LTS (npm incluido)</a:t>
            </a:r>
            <a:endParaRPr/>
          </a:p>
          <a:p>
            <a:pPr indent="-342900" lvl="0" marL="457200" rtl="0" algn="l">
              <a:spcBef>
                <a:spcPts val="0"/>
              </a:spcBef>
              <a:spcAft>
                <a:spcPts val="0"/>
              </a:spcAft>
              <a:buSzPts val="1800"/>
              <a:buChar char="-"/>
            </a:pPr>
            <a:r>
              <a:rPr lang="es"/>
              <a:t>CLI de Angular</a:t>
            </a:r>
            <a:endParaRPr/>
          </a:p>
          <a:p>
            <a:pPr indent="-342900" lvl="0" marL="457200" rtl="0" algn="l">
              <a:spcBef>
                <a:spcPts val="0"/>
              </a:spcBef>
              <a:spcAft>
                <a:spcPts val="0"/>
              </a:spcAft>
              <a:buSzPts val="1800"/>
              <a:buChar char="-"/>
            </a:pPr>
            <a:r>
              <a:rPr lang="es"/>
              <a:t>Loopback v3</a:t>
            </a:r>
            <a:endParaRPr/>
          </a:p>
          <a:p>
            <a:pPr indent="-342900" lvl="0" marL="457200" rtl="0" algn="l">
              <a:spcBef>
                <a:spcPts val="0"/>
              </a:spcBef>
              <a:spcAft>
                <a:spcPts val="0"/>
              </a:spcAft>
              <a:buSzPts val="1800"/>
              <a:buChar char="-"/>
            </a:pPr>
            <a:r>
              <a:rPr lang="es"/>
              <a:t>Docker y una cuenta de Docker Hub</a:t>
            </a:r>
            <a:endParaRPr/>
          </a:p>
          <a:p>
            <a:pPr indent="-342900" lvl="0" marL="457200" rtl="0" algn="l">
              <a:spcBef>
                <a:spcPts val="0"/>
              </a:spcBef>
              <a:spcAft>
                <a:spcPts val="0"/>
              </a:spcAft>
              <a:buSzPts val="1800"/>
              <a:buChar char="-"/>
            </a:pPr>
            <a:r>
              <a:rPr lang="es"/>
              <a:t>Crear Cluster de Mongo y c</a:t>
            </a:r>
            <a:r>
              <a:rPr lang="es"/>
              <a:t>uenta en MongoDB Atlas</a:t>
            </a:r>
            <a:endParaRPr/>
          </a:p>
          <a:p>
            <a:pPr indent="-342900" lvl="0" marL="457200" rtl="0" algn="l">
              <a:spcBef>
                <a:spcPts val="0"/>
              </a:spcBef>
              <a:spcAft>
                <a:spcPts val="0"/>
              </a:spcAft>
              <a:buSzPts val="1800"/>
              <a:buChar char="-"/>
            </a:pPr>
            <a:r>
              <a:rPr lang="es"/>
              <a:t>Cuenta de Google Cloud (opcional)</a:t>
            </a:r>
            <a:endParaRPr/>
          </a:p>
          <a:p>
            <a:pPr indent="-342900" lvl="0" marL="457200" rtl="0" algn="l">
              <a:spcBef>
                <a:spcPts val="0"/>
              </a:spcBef>
              <a:spcAft>
                <a:spcPts val="0"/>
              </a:spcAft>
              <a:buSzPts val="1800"/>
              <a:buChar char="-"/>
            </a:pPr>
            <a:r>
              <a:rPr lang="es"/>
              <a:t>Google cloud SDK + Kubectl (opcional)</a:t>
            </a:r>
            <a:endParaRPr/>
          </a:p>
          <a:p>
            <a:pPr indent="-342900" lvl="0" marL="457200" rtl="0" algn="l">
              <a:spcBef>
                <a:spcPts val="0"/>
              </a:spcBef>
              <a:spcAft>
                <a:spcPts val="0"/>
              </a:spcAft>
              <a:buSzPts val="1800"/>
              <a:buChar char="-"/>
            </a:pPr>
            <a:r>
              <a:rPr lang="es"/>
              <a:t>Gitlab (CI)</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Google Cloud</a:t>
            </a:r>
            <a:endParaRPr/>
          </a:p>
        </p:txBody>
      </p:sp>
      <p:pic>
        <p:nvPicPr>
          <p:cNvPr id="250" name="Google Shape;250;p36"/>
          <p:cNvPicPr preferRelativeResize="0"/>
          <p:nvPr/>
        </p:nvPicPr>
        <p:blipFill>
          <a:blip r:embed="rId3">
            <a:alphaModFix/>
          </a:blip>
          <a:stretch>
            <a:fillRect/>
          </a:stretch>
        </p:blipFill>
        <p:spPr>
          <a:xfrm>
            <a:off x="1312225" y="860100"/>
            <a:ext cx="6706600" cy="372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Google Cloud</a:t>
            </a:r>
            <a:endParaRPr/>
          </a:p>
        </p:txBody>
      </p:sp>
      <p:pic>
        <p:nvPicPr>
          <p:cNvPr id="256" name="Google Shape;256;p37"/>
          <p:cNvPicPr preferRelativeResize="0"/>
          <p:nvPr/>
        </p:nvPicPr>
        <p:blipFill>
          <a:blip r:embed="rId3">
            <a:alphaModFix/>
          </a:blip>
          <a:stretch>
            <a:fillRect/>
          </a:stretch>
        </p:blipFill>
        <p:spPr>
          <a:xfrm>
            <a:off x="1358163" y="874200"/>
            <a:ext cx="6427684" cy="38209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a:t>
            </a:r>
            <a:r>
              <a:rPr lang="es"/>
              <a:t>Google Cloud</a:t>
            </a:r>
            <a:endParaRPr/>
          </a:p>
        </p:txBody>
      </p:sp>
      <p:pic>
        <p:nvPicPr>
          <p:cNvPr id="262" name="Google Shape;262;p38"/>
          <p:cNvPicPr preferRelativeResize="0"/>
          <p:nvPr/>
        </p:nvPicPr>
        <p:blipFill>
          <a:blip r:embed="rId3">
            <a:alphaModFix/>
          </a:blip>
          <a:stretch>
            <a:fillRect/>
          </a:stretch>
        </p:blipFill>
        <p:spPr>
          <a:xfrm>
            <a:off x="2669900" y="1017725"/>
            <a:ext cx="3560250"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Comandos </a:t>
            </a:r>
            <a:r>
              <a:rPr lang="es"/>
              <a:t>básicos</a:t>
            </a:r>
            <a:r>
              <a:rPr lang="es"/>
              <a:t> de Angular</a:t>
            </a:r>
            <a:endParaRPr/>
          </a:p>
        </p:txBody>
      </p:sp>
      <p:sp>
        <p:nvSpPr>
          <p:cNvPr id="268" name="Google Shape;268;p39"/>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5E6A71"/>
              </a:buClr>
              <a:buSzPts val="1600"/>
              <a:buChar char="-"/>
            </a:pPr>
            <a:r>
              <a:rPr lang="es" sz="1600">
                <a:solidFill>
                  <a:srgbClr val="5E6A71"/>
                </a:solidFill>
              </a:rPr>
              <a:t>Crear proyecto</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a:t>
            </a:r>
            <a:r>
              <a:rPr lang="es">
                <a:solidFill>
                  <a:srgbClr val="17FF0B"/>
                </a:solidFill>
                <a:highlight>
                  <a:srgbClr val="444444"/>
                </a:highlight>
              </a:rPr>
              <a:t> ng new &lt;nombre proyecto&gt;</a:t>
            </a:r>
            <a:endParaRPr sz="1600">
              <a:solidFill>
                <a:srgbClr val="5E6A71"/>
              </a:solidFill>
            </a:endParaRPr>
          </a:p>
          <a:p>
            <a:pPr indent="-330200" lvl="0" marL="457200" rtl="0" algn="l">
              <a:lnSpc>
                <a:spcPct val="100000"/>
              </a:lnSpc>
              <a:spcBef>
                <a:spcPts val="1600"/>
              </a:spcBef>
              <a:spcAft>
                <a:spcPts val="0"/>
              </a:spcAft>
              <a:buClr>
                <a:srgbClr val="5E6A71"/>
              </a:buClr>
              <a:buSzPts val="1600"/>
              <a:buChar char="-"/>
            </a:pPr>
            <a:r>
              <a:rPr lang="es" sz="1600">
                <a:solidFill>
                  <a:srgbClr val="5E6A71"/>
                </a:solidFill>
              </a:rPr>
              <a:t>Ejecutar proyecto (cd al proyecto)</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 ng serve</a:t>
            </a:r>
            <a:endParaRPr sz="1600">
              <a:solidFill>
                <a:srgbClr val="5E6A71"/>
              </a:solidFill>
            </a:endParaRPr>
          </a:p>
          <a:p>
            <a:pPr indent="-330200" lvl="0" marL="457200" rtl="0" algn="l">
              <a:lnSpc>
                <a:spcPct val="100000"/>
              </a:lnSpc>
              <a:spcBef>
                <a:spcPts val="1600"/>
              </a:spcBef>
              <a:spcAft>
                <a:spcPts val="0"/>
              </a:spcAft>
              <a:buClr>
                <a:srgbClr val="5E6A71"/>
              </a:buClr>
              <a:buSzPts val="1600"/>
              <a:buChar char="-"/>
            </a:pPr>
            <a:r>
              <a:rPr lang="es" sz="1600">
                <a:solidFill>
                  <a:srgbClr val="5E6A71"/>
                </a:solidFill>
              </a:rPr>
              <a:t>Generar archivos basados en una esquemática </a:t>
            </a:r>
            <a:r>
              <a:rPr lang="es" sz="1600">
                <a:solidFill>
                  <a:srgbClr val="5E6A71"/>
                </a:solidFill>
              </a:rPr>
              <a:t>(cd al proyecto)</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 ng generate &lt;schematic&gt;</a:t>
            </a:r>
            <a:endParaRPr>
              <a:solidFill>
                <a:srgbClr val="17FF0B"/>
              </a:solidFill>
              <a:highlight>
                <a:srgbClr val="444444"/>
              </a:highlight>
            </a:endParaRPr>
          </a:p>
          <a:p>
            <a:pPr indent="0" lvl="0" marL="0" rtl="0" algn="l">
              <a:lnSpc>
                <a:spcPct val="100000"/>
              </a:lnSpc>
              <a:spcBef>
                <a:spcPts val="1600"/>
              </a:spcBef>
              <a:spcAft>
                <a:spcPts val="0"/>
              </a:spcAft>
              <a:buNone/>
            </a:pPr>
            <a:r>
              <a:rPr lang="es">
                <a:solidFill>
                  <a:srgbClr val="5E6A71"/>
                </a:solidFill>
              </a:rPr>
              <a:t>	</a:t>
            </a:r>
            <a:r>
              <a:rPr lang="es" sz="1200">
                <a:solidFill>
                  <a:srgbClr val="5E6A71"/>
                </a:solidFill>
              </a:rPr>
              <a:t>más usados : component, service, module,library,interface</a:t>
            </a:r>
            <a:endParaRPr sz="1200">
              <a:solidFill>
                <a:srgbClr val="5E6A71"/>
              </a:solidFill>
            </a:endParaRPr>
          </a:p>
          <a:p>
            <a:pPr indent="-330200" lvl="0" marL="457200" rtl="0" algn="l">
              <a:lnSpc>
                <a:spcPct val="100000"/>
              </a:lnSpc>
              <a:spcBef>
                <a:spcPts val="1600"/>
              </a:spcBef>
              <a:spcAft>
                <a:spcPts val="0"/>
              </a:spcAft>
              <a:buClr>
                <a:srgbClr val="5E6A71"/>
              </a:buClr>
              <a:buSzPts val="1600"/>
              <a:buChar char="-"/>
            </a:pPr>
            <a:r>
              <a:rPr lang="es" sz="1600">
                <a:solidFill>
                  <a:srgbClr val="5E6A71"/>
                </a:solidFill>
              </a:rPr>
              <a:t>Deploy produccion </a:t>
            </a:r>
            <a:r>
              <a:rPr lang="es" sz="1600">
                <a:solidFill>
                  <a:srgbClr val="5E6A71"/>
                </a:solidFill>
              </a:rPr>
              <a:t>(cd al proyecto)</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 ng build --prod</a:t>
            </a:r>
            <a:endParaRPr sz="1600">
              <a:solidFill>
                <a:srgbClr val="5E6A71"/>
              </a:solidFill>
            </a:endParaRPr>
          </a:p>
          <a:p>
            <a:pPr indent="0" lvl="0" marL="457200" rtl="0" algn="l">
              <a:lnSpc>
                <a:spcPct val="141666"/>
              </a:lnSpc>
              <a:spcBef>
                <a:spcPts val="1600"/>
              </a:spcBef>
              <a:spcAft>
                <a:spcPts val="0"/>
              </a:spcAft>
              <a:buNone/>
            </a:pPr>
            <a:r>
              <a:t/>
            </a:r>
            <a:endParaRPr sz="1600">
              <a:solidFill>
                <a:srgbClr val="5E6A71"/>
              </a:solidFil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Comandos básicos de Loopback v3</a:t>
            </a:r>
            <a:endParaRPr/>
          </a:p>
        </p:txBody>
      </p:sp>
      <p:sp>
        <p:nvSpPr>
          <p:cNvPr id="274" name="Google Shape;274;p40"/>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5E6A71"/>
              </a:buClr>
              <a:buSzPts val="1600"/>
              <a:buChar char="-"/>
            </a:pPr>
            <a:r>
              <a:rPr lang="es" sz="1600">
                <a:solidFill>
                  <a:srgbClr val="5E6A71"/>
                </a:solidFill>
              </a:rPr>
              <a:t>Generar proyecto</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 lb</a:t>
            </a:r>
            <a:endParaRPr sz="1600">
              <a:solidFill>
                <a:srgbClr val="5E6A71"/>
              </a:solidFill>
            </a:endParaRPr>
          </a:p>
          <a:p>
            <a:pPr indent="-330200" lvl="0" marL="457200" rtl="0" algn="l">
              <a:lnSpc>
                <a:spcPct val="100000"/>
              </a:lnSpc>
              <a:spcBef>
                <a:spcPts val="1600"/>
              </a:spcBef>
              <a:spcAft>
                <a:spcPts val="0"/>
              </a:spcAft>
              <a:buClr>
                <a:srgbClr val="5E6A71"/>
              </a:buClr>
              <a:buSzPts val="1600"/>
              <a:buChar char="-"/>
            </a:pPr>
            <a:r>
              <a:rPr lang="es" sz="1600">
                <a:solidFill>
                  <a:srgbClr val="5E6A71"/>
                </a:solidFill>
              </a:rPr>
              <a:t>Añadir modelos</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 lb model</a:t>
            </a:r>
            <a:endParaRPr sz="1600">
              <a:solidFill>
                <a:srgbClr val="5E6A71"/>
              </a:solidFill>
            </a:endParaRPr>
          </a:p>
          <a:p>
            <a:pPr indent="-330200" lvl="0" marL="457200" rtl="0" algn="l">
              <a:lnSpc>
                <a:spcPct val="100000"/>
              </a:lnSpc>
              <a:spcBef>
                <a:spcPts val="1600"/>
              </a:spcBef>
              <a:spcAft>
                <a:spcPts val="0"/>
              </a:spcAft>
              <a:buClr>
                <a:srgbClr val="5E6A71"/>
              </a:buClr>
              <a:buSzPts val="1600"/>
              <a:buChar char="-"/>
            </a:pPr>
            <a:r>
              <a:rPr lang="es" sz="1600">
                <a:solidFill>
                  <a:srgbClr val="5E6A71"/>
                </a:solidFill>
              </a:rPr>
              <a:t>Añadir datasources</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 lb datasource</a:t>
            </a:r>
            <a:endParaRPr sz="1600">
              <a:solidFill>
                <a:srgbClr val="5E6A71"/>
              </a:solidFill>
            </a:endParaRPr>
          </a:p>
          <a:p>
            <a:pPr indent="-330200" lvl="0" marL="457200" rtl="0" algn="l">
              <a:lnSpc>
                <a:spcPct val="100000"/>
              </a:lnSpc>
              <a:spcBef>
                <a:spcPts val="1600"/>
              </a:spcBef>
              <a:spcAft>
                <a:spcPts val="0"/>
              </a:spcAft>
              <a:buClr>
                <a:srgbClr val="5E6A71"/>
              </a:buClr>
              <a:buSzPts val="1600"/>
              <a:buChar char="-"/>
            </a:pPr>
            <a:r>
              <a:rPr lang="es" sz="1600">
                <a:solidFill>
                  <a:srgbClr val="5E6A71"/>
                </a:solidFill>
              </a:rPr>
              <a:t>Añadir relacion</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 lb relation</a:t>
            </a:r>
            <a:endParaRPr sz="1600">
              <a:solidFill>
                <a:srgbClr val="5E6A71"/>
              </a:solidFill>
            </a:endParaRPr>
          </a:p>
          <a:p>
            <a:pPr indent="-330200" lvl="0" marL="457200" rtl="0" algn="l">
              <a:lnSpc>
                <a:spcPct val="100000"/>
              </a:lnSpc>
              <a:spcBef>
                <a:spcPts val="1600"/>
              </a:spcBef>
              <a:spcAft>
                <a:spcPts val="0"/>
              </a:spcAft>
              <a:buClr>
                <a:srgbClr val="5E6A71"/>
              </a:buClr>
              <a:buSzPts val="1600"/>
              <a:buChar char="-"/>
            </a:pPr>
            <a:r>
              <a:rPr lang="es" sz="1600">
                <a:solidFill>
                  <a:srgbClr val="5E6A71"/>
                </a:solidFill>
              </a:rPr>
              <a:t>Ejecutar proyecto</a:t>
            </a:r>
            <a:endParaRPr sz="1600">
              <a:solidFill>
                <a:srgbClr val="5E6A71"/>
              </a:solidFill>
            </a:endParaRPr>
          </a:p>
          <a:p>
            <a:pPr indent="0" lvl="0" marL="0" rtl="0" algn="l">
              <a:lnSpc>
                <a:spcPct val="100000"/>
              </a:lnSpc>
              <a:spcBef>
                <a:spcPts val="0"/>
              </a:spcBef>
              <a:spcAft>
                <a:spcPts val="0"/>
              </a:spcAft>
              <a:buNone/>
            </a:pPr>
            <a:r>
              <a:rPr lang="es">
                <a:solidFill>
                  <a:srgbClr val="17FF0B"/>
                </a:solidFill>
                <a:highlight>
                  <a:srgbClr val="444444"/>
                </a:highlight>
              </a:rPr>
              <a:t>$ node .</a:t>
            </a:r>
            <a:endParaRPr sz="1600">
              <a:solidFill>
                <a:srgbClr val="5E6A71"/>
              </a:solidFill>
            </a:endParaRPr>
          </a:p>
          <a:p>
            <a:pPr indent="0" lvl="0" marL="0" rtl="0" algn="l">
              <a:lnSpc>
                <a:spcPct val="141666"/>
              </a:lnSpc>
              <a:spcBef>
                <a:spcPts val="1600"/>
              </a:spcBef>
              <a:spcAft>
                <a:spcPts val="0"/>
              </a:spcAft>
              <a:buNone/>
            </a:pPr>
            <a:r>
              <a:t/>
            </a:r>
            <a:endParaRPr sz="1600">
              <a:solidFill>
                <a:srgbClr val="5E6A71"/>
              </a:solidFil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Comandos básicos de Docker</a:t>
            </a:r>
            <a:endParaRPr/>
          </a:p>
        </p:txBody>
      </p:sp>
      <p:sp>
        <p:nvSpPr>
          <p:cNvPr id="280" name="Google Shape;280;p41"/>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s" sz="1400">
                <a:solidFill>
                  <a:srgbClr val="5E6A71"/>
                </a:solidFill>
              </a:rPr>
              <a:t>Construir una imagen desde un Dockerfile</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build -f Dockerfile</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Manejar containers</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container</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Manejar el docker engine</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engine</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Manejar imagen</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image</a:t>
            </a:r>
            <a:endParaRPr sz="1400">
              <a:solidFill>
                <a:srgbClr val="5E6A71"/>
              </a:solidFill>
            </a:endParaRPr>
          </a:p>
          <a:p>
            <a:pPr indent="0" lvl="0" marL="457200" rtl="0" algn="l">
              <a:lnSpc>
                <a:spcPct val="100000"/>
              </a:lnSpc>
              <a:spcBef>
                <a:spcPts val="1600"/>
              </a:spcBef>
              <a:spcAft>
                <a:spcPts val="1600"/>
              </a:spcAft>
              <a:buNone/>
            </a:pPr>
            <a:r>
              <a:t/>
            </a:r>
            <a:endParaRPr sz="1400">
              <a:solidFill>
                <a:srgbClr val="5E6A7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Comandos básicos de Docker</a:t>
            </a:r>
            <a:endParaRPr/>
          </a:p>
        </p:txBody>
      </p:sp>
      <p:sp>
        <p:nvSpPr>
          <p:cNvPr id="286" name="Google Shape;286;p42"/>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5E6A71"/>
              </a:buClr>
              <a:buSzPts val="1400"/>
              <a:buChar char="-"/>
            </a:pPr>
            <a:r>
              <a:rPr lang="es" sz="1400">
                <a:solidFill>
                  <a:srgbClr val="5E6A71"/>
                </a:solidFill>
              </a:rPr>
              <a:t>Manejar redes</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network</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Manejar plugin</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plugin</a:t>
            </a:r>
            <a:endParaRPr sz="1400">
              <a:solidFill>
                <a:srgbClr val="17FF0B"/>
              </a:solidFill>
              <a:highlight>
                <a:srgbClr val="444444"/>
              </a:highlight>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Listar imagenes</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images</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Listar containers</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ps</a:t>
            </a:r>
            <a:endParaRPr sz="1400">
              <a:solidFill>
                <a:srgbClr val="17FF0B"/>
              </a:solidFill>
              <a:highlight>
                <a:srgbClr val="444444"/>
              </a:highlight>
            </a:endParaRPr>
          </a:p>
          <a:p>
            <a:pPr indent="0" lvl="0" marL="0" rtl="0" algn="l">
              <a:lnSpc>
                <a:spcPct val="100000"/>
              </a:lnSpc>
              <a:spcBef>
                <a:spcPts val="1600"/>
              </a:spcBef>
              <a:spcAft>
                <a:spcPts val="0"/>
              </a:spcAft>
              <a:buNone/>
            </a:pPr>
            <a:r>
              <a:rPr lang="es" sz="1400">
                <a:solidFill>
                  <a:srgbClr val="17FF0B"/>
                </a:solidFill>
                <a:highlight>
                  <a:srgbClr val="444444"/>
                </a:highlight>
              </a:rPr>
              <a:t>$ docker ps -a </a:t>
            </a:r>
            <a:endParaRPr sz="1400">
              <a:solidFill>
                <a:srgbClr val="17FF0B"/>
              </a:solidFill>
              <a:highlight>
                <a:srgbClr val="444444"/>
              </a:highlight>
            </a:endParaRPr>
          </a:p>
          <a:p>
            <a:pPr indent="0" lvl="0" marL="457200" rtl="0" algn="l">
              <a:lnSpc>
                <a:spcPct val="100000"/>
              </a:lnSpc>
              <a:spcBef>
                <a:spcPts val="1600"/>
              </a:spcBef>
              <a:spcAft>
                <a:spcPts val="1600"/>
              </a:spcAft>
              <a:buNone/>
            </a:pPr>
            <a:r>
              <a:t/>
            </a:r>
            <a:endParaRPr sz="1400">
              <a:solidFill>
                <a:srgbClr val="5E6A7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Comandos básicos de Docker</a:t>
            </a:r>
            <a:endParaRPr/>
          </a:p>
        </p:txBody>
      </p:sp>
      <p:sp>
        <p:nvSpPr>
          <p:cNvPr id="292" name="Google Shape;292;p43"/>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5E6A71"/>
              </a:buClr>
              <a:buSzPts val="1400"/>
              <a:buChar char="-"/>
            </a:pPr>
            <a:r>
              <a:rPr lang="es" sz="1400">
                <a:solidFill>
                  <a:srgbClr val="5E6A71"/>
                </a:solidFill>
              </a:rPr>
              <a:t>Pull una imagen</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pull &lt;image_name&gt;</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Push una imagen</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push &lt;image_name&gt;</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Borrar container</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rm &lt;container&gt;</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Borrar imagenes</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rmi &lt;image_name&gt;</a:t>
            </a:r>
            <a:endParaRPr sz="1400">
              <a:solidFill>
                <a:srgbClr val="5E6A71"/>
              </a:solidFill>
            </a:endParaRPr>
          </a:p>
          <a:p>
            <a:pPr indent="0" lvl="0" marL="457200" rtl="0" algn="l">
              <a:lnSpc>
                <a:spcPct val="100000"/>
              </a:lnSpc>
              <a:spcBef>
                <a:spcPts val="1600"/>
              </a:spcBef>
              <a:spcAft>
                <a:spcPts val="1600"/>
              </a:spcAft>
              <a:buNone/>
            </a:pPr>
            <a:r>
              <a:t/>
            </a:r>
            <a:endParaRPr sz="1400">
              <a:solidFill>
                <a:srgbClr val="5E6A7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Comandos básicos de Docker</a:t>
            </a:r>
            <a:endParaRPr/>
          </a:p>
        </p:txBody>
      </p:sp>
      <p:sp>
        <p:nvSpPr>
          <p:cNvPr id="298" name="Google Shape;298;p44"/>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5E6A71"/>
              </a:buClr>
              <a:buSzPts val="1400"/>
              <a:buChar char="-"/>
            </a:pPr>
            <a:r>
              <a:rPr lang="es" sz="1400">
                <a:solidFill>
                  <a:srgbClr val="5E6A71"/>
                </a:solidFill>
              </a:rPr>
              <a:t>Ejecutar container</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start &lt;container&gt;</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Ejecutar comando en un container que </a:t>
            </a:r>
            <a:r>
              <a:rPr lang="es" sz="1400">
                <a:solidFill>
                  <a:srgbClr val="5E6A71"/>
                </a:solidFill>
              </a:rPr>
              <a:t>está</a:t>
            </a:r>
            <a:r>
              <a:rPr lang="es" sz="1400">
                <a:solidFill>
                  <a:srgbClr val="5E6A71"/>
                </a:solidFill>
              </a:rPr>
              <a:t> corriendo</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exec -it &lt;container&gt; bash</a:t>
            </a:r>
            <a:endParaRPr sz="1400">
              <a:solidFill>
                <a:srgbClr val="5E6A71"/>
              </a:solidFill>
            </a:endParaRPr>
          </a:p>
          <a:p>
            <a:pPr indent="-317500" lvl="0" marL="457200" rtl="0" algn="l">
              <a:lnSpc>
                <a:spcPct val="100000"/>
              </a:lnSpc>
              <a:spcBef>
                <a:spcPts val="1600"/>
              </a:spcBef>
              <a:spcAft>
                <a:spcPts val="0"/>
              </a:spcAft>
              <a:buClr>
                <a:srgbClr val="5E6A71"/>
              </a:buClr>
              <a:buSzPts val="1400"/>
              <a:buChar char="-"/>
            </a:pPr>
            <a:r>
              <a:rPr lang="es" sz="1400">
                <a:solidFill>
                  <a:srgbClr val="5E6A71"/>
                </a:solidFill>
              </a:rPr>
              <a:t>Reiniciar, apagar y encender containers</a:t>
            </a:r>
            <a:endParaRPr sz="1400">
              <a:solidFill>
                <a:srgbClr val="5E6A71"/>
              </a:solidFill>
            </a:endParaRPr>
          </a:p>
          <a:p>
            <a:pPr indent="0" lvl="0" marL="0" rtl="0" algn="l">
              <a:lnSpc>
                <a:spcPct val="100000"/>
              </a:lnSpc>
              <a:spcBef>
                <a:spcPts val="1600"/>
              </a:spcBef>
              <a:spcAft>
                <a:spcPts val="0"/>
              </a:spcAft>
              <a:buNone/>
            </a:pPr>
            <a:r>
              <a:rPr lang="es" sz="1400">
                <a:solidFill>
                  <a:srgbClr val="17FF0B"/>
                </a:solidFill>
                <a:highlight>
                  <a:srgbClr val="444444"/>
                </a:highlight>
              </a:rPr>
              <a:t>$ docker start &lt;container&gt;</a:t>
            </a:r>
            <a:endParaRPr sz="1400">
              <a:solidFill>
                <a:srgbClr val="17FF0B"/>
              </a:solidFill>
              <a:highlight>
                <a:srgbClr val="444444"/>
              </a:highlight>
            </a:endParaRPr>
          </a:p>
          <a:p>
            <a:pPr indent="0" lvl="0" marL="0" rtl="0" algn="l">
              <a:lnSpc>
                <a:spcPct val="100000"/>
              </a:lnSpc>
              <a:spcBef>
                <a:spcPts val="1600"/>
              </a:spcBef>
              <a:spcAft>
                <a:spcPts val="0"/>
              </a:spcAft>
              <a:buNone/>
            </a:pPr>
            <a:r>
              <a:rPr lang="es" sz="1400">
                <a:solidFill>
                  <a:srgbClr val="17FF0B"/>
                </a:solidFill>
                <a:highlight>
                  <a:srgbClr val="444444"/>
                </a:highlight>
              </a:rPr>
              <a:t>$ docker stop &lt;container&gt;</a:t>
            </a:r>
            <a:endParaRPr sz="1400">
              <a:solidFill>
                <a:srgbClr val="17FF0B"/>
              </a:solidFill>
              <a:highlight>
                <a:srgbClr val="444444"/>
              </a:highlight>
            </a:endParaRPr>
          </a:p>
          <a:p>
            <a:pPr indent="0" lvl="0" marL="0" rtl="0" algn="l">
              <a:lnSpc>
                <a:spcPct val="100000"/>
              </a:lnSpc>
              <a:spcBef>
                <a:spcPts val="1600"/>
              </a:spcBef>
              <a:spcAft>
                <a:spcPts val="0"/>
              </a:spcAft>
              <a:buNone/>
            </a:pPr>
            <a:r>
              <a:rPr lang="es" sz="1400">
                <a:solidFill>
                  <a:srgbClr val="17FF0B"/>
                </a:solidFill>
                <a:highlight>
                  <a:srgbClr val="444444"/>
                </a:highlight>
              </a:rPr>
              <a:t>$ docker restart &lt;container&gt;</a:t>
            </a:r>
            <a:endParaRPr sz="1400">
              <a:solidFill>
                <a:srgbClr val="17FF0B"/>
              </a:solidFill>
              <a:highlight>
                <a:srgbClr val="444444"/>
              </a:highlight>
            </a:endParaRPr>
          </a:p>
          <a:p>
            <a:pPr indent="0" lvl="0" marL="457200" rtl="0" algn="l">
              <a:lnSpc>
                <a:spcPct val="100000"/>
              </a:lnSpc>
              <a:spcBef>
                <a:spcPts val="1600"/>
              </a:spcBef>
              <a:spcAft>
                <a:spcPts val="1600"/>
              </a:spcAft>
              <a:buNone/>
            </a:pPr>
            <a:r>
              <a:t/>
            </a:r>
            <a:endParaRPr sz="1400">
              <a:solidFill>
                <a:srgbClr val="5E6A7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Comandos básicos de Gcloud SDK + Kubectl</a:t>
            </a:r>
            <a:endParaRPr/>
          </a:p>
        </p:txBody>
      </p:sp>
      <p:sp>
        <p:nvSpPr>
          <p:cNvPr id="304" name="Google Shape;304;p45"/>
          <p:cNvSpPr txBox="1"/>
          <p:nvPr>
            <p:ph idx="1" type="body"/>
          </p:nvPr>
        </p:nvSpPr>
        <p:spPr>
          <a:xfrm>
            <a:off x="311700" y="1304875"/>
            <a:ext cx="39999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5E6A71"/>
              </a:buClr>
              <a:buSzPts val="1400"/>
              <a:buChar char="-"/>
            </a:pPr>
            <a:r>
              <a:rPr lang="es">
                <a:solidFill>
                  <a:srgbClr val="5E6A71"/>
                </a:solidFill>
              </a:rPr>
              <a:t>Login cuenta</a:t>
            </a:r>
            <a:endParaRPr>
              <a:solidFill>
                <a:srgbClr val="5E6A71"/>
              </a:solidFill>
            </a:endParaRPr>
          </a:p>
          <a:p>
            <a:pPr indent="0" lvl="0" marL="0" rtl="0" algn="l">
              <a:lnSpc>
                <a:spcPct val="100000"/>
              </a:lnSpc>
              <a:spcBef>
                <a:spcPts val="0"/>
              </a:spcBef>
              <a:spcAft>
                <a:spcPts val="0"/>
              </a:spcAft>
              <a:buClr>
                <a:schemeClr val="dk1"/>
              </a:buClr>
              <a:buSzPts val="1100"/>
              <a:buFont typeface="Arial"/>
              <a:buNone/>
            </a:pPr>
            <a:r>
              <a:rPr lang="es">
                <a:solidFill>
                  <a:srgbClr val="17FF0B"/>
                </a:solidFill>
                <a:highlight>
                  <a:srgbClr val="444444"/>
                </a:highlight>
              </a:rPr>
              <a:t>$ </a:t>
            </a:r>
            <a:r>
              <a:rPr lang="es" sz="1200">
                <a:solidFill>
                  <a:srgbClr val="17FF0B"/>
                </a:solidFill>
                <a:highlight>
                  <a:srgbClr val="444444"/>
                </a:highlight>
              </a:rPr>
              <a:t>gcloud auth login</a:t>
            </a:r>
            <a:endParaRPr sz="1200">
              <a:solidFill>
                <a:srgbClr val="5E6A71"/>
              </a:solidFill>
            </a:endParaRPr>
          </a:p>
          <a:p>
            <a:pPr indent="-304800" lvl="0" marL="457200" rtl="0" algn="l">
              <a:lnSpc>
                <a:spcPct val="100000"/>
              </a:lnSpc>
              <a:spcBef>
                <a:spcPts val="1600"/>
              </a:spcBef>
              <a:spcAft>
                <a:spcPts val="0"/>
              </a:spcAft>
              <a:buClr>
                <a:srgbClr val="5E6A71"/>
              </a:buClr>
              <a:buSzPts val="1200"/>
              <a:buChar char="-"/>
            </a:pPr>
            <a:r>
              <a:rPr lang="es" sz="1200">
                <a:solidFill>
                  <a:srgbClr val="5E6A71"/>
                </a:solidFill>
              </a:rPr>
              <a:t>Cambiar contexto</a:t>
            </a:r>
            <a:endParaRPr sz="1200">
              <a:solidFill>
                <a:srgbClr val="5E6A71"/>
              </a:solidFill>
            </a:endParaRPr>
          </a:p>
          <a:p>
            <a:pPr indent="-304800" lvl="0" marL="457200" rtl="0" algn="l">
              <a:lnSpc>
                <a:spcPct val="100000"/>
              </a:lnSpc>
              <a:spcBef>
                <a:spcPts val="0"/>
              </a:spcBef>
              <a:spcAft>
                <a:spcPts val="0"/>
              </a:spcAft>
              <a:buClr>
                <a:srgbClr val="5E6A71"/>
              </a:buClr>
              <a:buSzPts val="1200"/>
              <a:buChar char="-"/>
            </a:pPr>
            <a:r>
              <a:rPr lang="es" sz="1200">
                <a:solidFill>
                  <a:srgbClr val="5E6A71"/>
                </a:solidFill>
              </a:rPr>
              <a:t>Listar namespaces</a:t>
            </a:r>
            <a:endParaRPr sz="1200">
              <a:solidFill>
                <a:srgbClr val="5E6A71"/>
              </a:solidFill>
            </a:endParaRPr>
          </a:p>
          <a:p>
            <a:pPr indent="0" lvl="0" marL="0" rtl="0" algn="l">
              <a:lnSpc>
                <a:spcPct val="100000"/>
              </a:lnSpc>
              <a:spcBef>
                <a:spcPts val="0"/>
              </a:spcBef>
              <a:spcAft>
                <a:spcPts val="0"/>
              </a:spcAft>
              <a:buClr>
                <a:schemeClr val="dk1"/>
              </a:buClr>
              <a:buSzPts val="1100"/>
              <a:buFont typeface="Arial"/>
              <a:buNone/>
            </a:pPr>
            <a:r>
              <a:rPr lang="es" sz="1200">
                <a:solidFill>
                  <a:srgbClr val="17FF0B"/>
                </a:solidFill>
                <a:highlight>
                  <a:srgbClr val="444444"/>
                </a:highlight>
              </a:rPr>
              <a:t>$ kubectl get namespace</a:t>
            </a:r>
            <a:endParaRPr sz="1200">
              <a:solidFill>
                <a:srgbClr val="5E6A71"/>
              </a:solidFill>
            </a:endParaRPr>
          </a:p>
          <a:p>
            <a:pPr indent="-304800" lvl="0" marL="457200" rtl="0" algn="l">
              <a:lnSpc>
                <a:spcPct val="100000"/>
              </a:lnSpc>
              <a:spcBef>
                <a:spcPts val="1600"/>
              </a:spcBef>
              <a:spcAft>
                <a:spcPts val="0"/>
              </a:spcAft>
              <a:buClr>
                <a:srgbClr val="5E6A71"/>
              </a:buClr>
              <a:buSzPts val="1200"/>
              <a:buChar char="-"/>
            </a:pPr>
            <a:r>
              <a:rPr lang="es" sz="1200">
                <a:solidFill>
                  <a:srgbClr val="5E6A71"/>
                </a:solidFill>
              </a:rPr>
              <a:t>Listar pods</a:t>
            </a:r>
            <a:endParaRPr sz="1200">
              <a:solidFill>
                <a:srgbClr val="5E6A71"/>
              </a:solidFill>
            </a:endParaRPr>
          </a:p>
          <a:p>
            <a:pPr indent="0" lvl="0" marL="0" rtl="0" algn="l">
              <a:lnSpc>
                <a:spcPct val="100000"/>
              </a:lnSpc>
              <a:spcBef>
                <a:spcPts val="0"/>
              </a:spcBef>
              <a:spcAft>
                <a:spcPts val="0"/>
              </a:spcAft>
              <a:buClr>
                <a:schemeClr val="dk1"/>
              </a:buClr>
              <a:buSzPts val="1100"/>
              <a:buFont typeface="Arial"/>
              <a:buNone/>
            </a:pPr>
            <a:r>
              <a:rPr lang="es" sz="1200">
                <a:solidFill>
                  <a:srgbClr val="17FF0B"/>
                </a:solidFill>
                <a:highlight>
                  <a:srgbClr val="444444"/>
                </a:highlight>
              </a:rPr>
              <a:t>$ kubectl get pods -n &lt;namespace&gt;</a:t>
            </a:r>
            <a:endParaRPr sz="1200">
              <a:solidFill>
                <a:srgbClr val="5E6A71"/>
              </a:solidFill>
            </a:endParaRPr>
          </a:p>
          <a:p>
            <a:pPr indent="-304800" lvl="0" marL="457200" rtl="0" algn="l">
              <a:lnSpc>
                <a:spcPct val="100000"/>
              </a:lnSpc>
              <a:spcBef>
                <a:spcPts val="1600"/>
              </a:spcBef>
              <a:spcAft>
                <a:spcPts val="0"/>
              </a:spcAft>
              <a:buClr>
                <a:srgbClr val="5E6A71"/>
              </a:buClr>
              <a:buSzPts val="1200"/>
              <a:buChar char="-"/>
            </a:pPr>
            <a:r>
              <a:rPr lang="es" sz="1200">
                <a:solidFill>
                  <a:srgbClr val="5E6A71"/>
                </a:solidFill>
              </a:rPr>
              <a:t>Listar services</a:t>
            </a:r>
            <a:endParaRPr sz="1200">
              <a:solidFill>
                <a:srgbClr val="5E6A71"/>
              </a:solidFill>
            </a:endParaRPr>
          </a:p>
          <a:p>
            <a:pPr indent="0" lvl="0" marL="0" rtl="0" algn="l">
              <a:lnSpc>
                <a:spcPct val="100000"/>
              </a:lnSpc>
              <a:spcBef>
                <a:spcPts val="0"/>
              </a:spcBef>
              <a:spcAft>
                <a:spcPts val="0"/>
              </a:spcAft>
              <a:buClr>
                <a:schemeClr val="dk1"/>
              </a:buClr>
              <a:buSzPts val="1100"/>
              <a:buFont typeface="Arial"/>
              <a:buNone/>
            </a:pPr>
            <a:r>
              <a:rPr lang="es" sz="1200">
                <a:solidFill>
                  <a:srgbClr val="17FF0B"/>
                </a:solidFill>
                <a:highlight>
                  <a:srgbClr val="444444"/>
                </a:highlight>
              </a:rPr>
              <a:t>$ kubectl get service -n &lt;namespace&gt;</a:t>
            </a:r>
            <a:endParaRPr sz="1200">
              <a:solidFill>
                <a:srgbClr val="5E6A71"/>
              </a:solidFill>
            </a:endParaRPr>
          </a:p>
          <a:p>
            <a:pPr indent="0" lvl="0" marL="0" rtl="0" algn="l">
              <a:spcBef>
                <a:spcPts val="1600"/>
              </a:spcBef>
              <a:spcAft>
                <a:spcPts val="1600"/>
              </a:spcAft>
              <a:buNone/>
            </a:pPr>
            <a:r>
              <a:t/>
            </a:r>
            <a:endParaRPr/>
          </a:p>
        </p:txBody>
      </p:sp>
      <p:sp>
        <p:nvSpPr>
          <p:cNvPr id="305" name="Google Shape;305;p45"/>
          <p:cNvSpPr txBox="1"/>
          <p:nvPr>
            <p:ph idx="2" type="body"/>
          </p:nvPr>
        </p:nvSpPr>
        <p:spPr>
          <a:xfrm>
            <a:off x="4832400" y="1304875"/>
            <a:ext cx="39999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5E6A71"/>
              </a:buClr>
              <a:buSzPts val="1200"/>
              <a:buChar char="-"/>
            </a:pPr>
            <a:r>
              <a:rPr lang="es" sz="1200">
                <a:solidFill>
                  <a:srgbClr val="5E6A71"/>
                </a:solidFill>
              </a:rPr>
              <a:t>Listar Deployments</a:t>
            </a:r>
            <a:endParaRPr sz="1200">
              <a:solidFill>
                <a:srgbClr val="5E6A71"/>
              </a:solidFill>
            </a:endParaRPr>
          </a:p>
          <a:p>
            <a:pPr indent="0" lvl="0" marL="0" rtl="0" algn="l">
              <a:lnSpc>
                <a:spcPct val="100000"/>
              </a:lnSpc>
              <a:spcBef>
                <a:spcPts val="0"/>
              </a:spcBef>
              <a:spcAft>
                <a:spcPts val="0"/>
              </a:spcAft>
              <a:buClr>
                <a:schemeClr val="dk1"/>
              </a:buClr>
              <a:buSzPts val="1100"/>
              <a:buFont typeface="Arial"/>
              <a:buNone/>
            </a:pPr>
            <a:r>
              <a:rPr lang="es" sz="1200">
                <a:solidFill>
                  <a:srgbClr val="17FF0B"/>
                </a:solidFill>
                <a:highlight>
                  <a:srgbClr val="444444"/>
                </a:highlight>
              </a:rPr>
              <a:t>$ kubectl get deploy -n &lt;namespace&gt;</a:t>
            </a:r>
            <a:endParaRPr sz="1200">
              <a:solidFill>
                <a:srgbClr val="5E6A71"/>
              </a:solidFill>
            </a:endParaRPr>
          </a:p>
          <a:p>
            <a:pPr indent="-304800" lvl="0" marL="457200" rtl="0" algn="l">
              <a:lnSpc>
                <a:spcPct val="100000"/>
              </a:lnSpc>
              <a:spcBef>
                <a:spcPts val="1600"/>
              </a:spcBef>
              <a:spcAft>
                <a:spcPts val="0"/>
              </a:spcAft>
              <a:buClr>
                <a:srgbClr val="5E6A71"/>
              </a:buClr>
              <a:buSzPts val="1200"/>
              <a:buChar char="-"/>
            </a:pPr>
            <a:r>
              <a:rPr lang="es" sz="1200">
                <a:solidFill>
                  <a:srgbClr val="5E6A71"/>
                </a:solidFill>
              </a:rPr>
              <a:t>Editar recursos (namespace,pod,deploy,service,etc...)</a:t>
            </a:r>
            <a:endParaRPr sz="1200">
              <a:solidFill>
                <a:srgbClr val="5E6A71"/>
              </a:solidFill>
            </a:endParaRPr>
          </a:p>
          <a:p>
            <a:pPr indent="0" lvl="0" marL="0" rtl="0" algn="l">
              <a:lnSpc>
                <a:spcPct val="100000"/>
              </a:lnSpc>
              <a:spcBef>
                <a:spcPts val="0"/>
              </a:spcBef>
              <a:spcAft>
                <a:spcPts val="0"/>
              </a:spcAft>
              <a:buClr>
                <a:schemeClr val="dk1"/>
              </a:buClr>
              <a:buSzPts val="1100"/>
              <a:buFont typeface="Arial"/>
              <a:buNone/>
            </a:pPr>
            <a:r>
              <a:rPr lang="es" sz="1200">
                <a:solidFill>
                  <a:srgbClr val="17FF0B"/>
                </a:solidFill>
                <a:highlight>
                  <a:srgbClr val="444444"/>
                </a:highlight>
              </a:rPr>
              <a:t>$ kubectl edit &lt;recurso&gt; -n &lt;namespace&gt;</a:t>
            </a:r>
            <a:endParaRPr sz="1200">
              <a:solidFill>
                <a:srgbClr val="5E6A71"/>
              </a:solidFill>
            </a:endParaRPr>
          </a:p>
          <a:p>
            <a:pPr indent="-304800" lvl="0" marL="457200" rtl="0" algn="l">
              <a:lnSpc>
                <a:spcPct val="100000"/>
              </a:lnSpc>
              <a:spcBef>
                <a:spcPts val="1600"/>
              </a:spcBef>
              <a:spcAft>
                <a:spcPts val="0"/>
              </a:spcAft>
              <a:buClr>
                <a:srgbClr val="5E6A71"/>
              </a:buClr>
              <a:buSzPts val="1200"/>
              <a:buChar char="-"/>
            </a:pPr>
            <a:r>
              <a:rPr lang="es" sz="1200">
                <a:solidFill>
                  <a:srgbClr val="5E6A71"/>
                </a:solidFill>
              </a:rPr>
              <a:t>Borrar recursos (namespace,pod,deploy,service,etc...)</a:t>
            </a:r>
            <a:endParaRPr sz="1200">
              <a:solidFill>
                <a:srgbClr val="5E6A71"/>
              </a:solidFill>
            </a:endParaRPr>
          </a:p>
          <a:p>
            <a:pPr indent="0" lvl="0" marL="0" rtl="0" algn="l">
              <a:lnSpc>
                <a:spcPct val="100000"/>
              </a:lnSpc>
              <a:spcBef>
                <a:spcPts val="0"/>
              </a:spcBef>
              <a:spcAft>
                <a:spcPts val="1600"/>
              </a:spcAft>
              <a:buClr>
                <a:schemeClr val="dk1"/>
              </a:buClr>
              <a:buSzPts val="1100"/>
              <a:buFont typeface="Arial"/>
              <a:buNone/>
            </a:pPr>
            <a:r>
              <a:rPr lang="es" sz="1200">
                <a:solidFill>
                  <a:srgbClr val="17FF0B"/>
                </a:solidFill>
                <a:highlight>
                  <a:srgbClr val="444444"/>
                </a:highlight>
              </a:rPr>
              <a:t>$ kubectl delete &lt;recurso&gt; -n &lt;namespace&gt;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Instalación</a:t>
            </a:r>
            <a:r>
              <a:rPr lang="es"/>
              <a:t> de NodeJS</a:t>
            </a:r>
            <a:endParaRPr/>
          </a:p>
        </p:txBody>
      </p:sp>
      <p:sp>
        <p:nvSpPr>
          <p:cNvPr id="144" name="Google Shape;144;p19"/>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
              <a:t>Descargamos el instalador desde:</a:t>
            </a:r>
            <a:endParaRPr/>
          </a:p>
          <a:p>
            <a:pPr indent="0" lvl="0" marL="0" rtl="0" algn="l">
              <a:spcBef>
                <a:spcPts val="1600"/>
              </a:spcBef>
              <a:spcAft>
                <a:spcPts val="0"/>
              </a:spcAft>
              <a:buNone/>
            </a:pPr>
            <a:r>
              <a:rPr lang="es" u="sng">
                <a:solidFill>
                  <a:schemeClr val="hlink"/>
                </a:solidFill>
                <a:hlinkClick r:id="rId3"/>
              </a:rPr>
              <a:t>https://nodejs.org/es/download/</a:t>
            </a:r>
            <a:endParaRPr/>
          </a:p>
          <a:p>
            <a:pPr indent="0" lvl="0" marL="0" rtl="0" algn="l">
              <a:spcBef>
                <a:spcPts val="1600"/>
              </a:spcBef>
              <a:spcAft>
                <a:spcPts val="0"/>
              </a:spcAft>
              <a:buNone/>
            </a:pPr>
            <a:r>
              <a:rPr lang="es"/>
              <a:t>Descargamos la </a:t>
            </a:r>
            <a:r>
              <a:rPr lang="es"/>
              <a:t>versión </a:t>
            </a:r>
            <a:r>
              <a:rPr lang="es"/>
              <a:t>acorde a nuestro sistema, e instalamos.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Manos a la Obra</a:t>
            </a:r>
            <a:endParaRPr/>
          </a:p>
        </p:txBody>
      </p:sp>
      <p:sp>
        <p:nvSpPr>
          <p:cNvPr id="311" name="Google Shape;311;p46"/>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s" sz="1400">
                <a:solidFill>
                  <a:srgbClr val="5E6A71"/>
                </a:solidFill>
                <a:highlight>
                  <a:srgbClr val="FFFFFF"/>
                </a:highlight>
              </a:rPr>
              <a:t>Para seguir el taller podeis descargar todo el código necesario desde el siguiente repositorio de Github</a:t>
            </a:r>
            <a:endParaRPr sz="1400">
              <a:solidFill>
                <a:srgbClr val="5E6A71"/>
              </a:solidFill>
              <a:highlight>
                <a:srgbClr val="FFFFFF"/>
              </a:highlight>
            </a:endParaRPr>
          </a:p>
          <a:p>
            <a:pPr indent="0" lvl="0" marL="0" rtl="0" algn="l">
              <a:lnSpc>
                <a:spcPct val="141666"/>
              </a:lnSpc>
              <a:spcBef>
                <a:spcPts val="0"/>
              </a:spcBef>
              <a:spcAft>
                <a:spcPts val="0"/>
              </a:spcAft>
              <a:buNone/>
            </a:pPr>
            <a:r>
              <a:rPr lang="es" u="sng">
                <a:solidFill>
                  <a:schemeClr val="hlink"/>
                </a:solidFill>
                <a:hlinkClick r:id="rId3"/>
              </a:rPr>
              <a:t>https://github.com/guadaltech/tallerUS</a:t>
            </a:r>
            <a:endParaRPr>
              <a:solidFill>
                <a:srgbClr val="5E6A71"/>
              </a:solidFill>
              <a:highlight>
                <a:srgbClr val="FFFFFF"/>
              </a:highlight>
            </a:endParaRPr>
          </a:p>
          <a:p>
            <a:pPr indent="0" lvl="0" marL="0" rtl="0" algn="l">
              <a:lnSpc>
                <a:spcPct val="141666"/>
              </a:lnSpc>
              <a:spcBef>
                <a:spcPts val="0"/>
              </a:spcBef>
              <a:spcAft>
                <a:spcPts val="0"/>
              </a:spcAft>
              <a:buNone/>
            </a:pPr>
            <a:r>
              <a:t/>
            </a:r>
            <a:endParaRPr>
              <a:solidFill>
                <a:srgbClr val="5E6A71"/>
              </a:solidFill>
              <a:highlight>
                <a:srgbClr val="FFFFFF"/>
              </a:highlight>
            </a:endParaRPr>
          </a:p>
          <a:p>
            <a:pPr indent="-342900" lvl="0" marL="457200" rtl="0" algn="l">
              <a:lnSpc>
                <a:spcPct val="141666"/>
              </a:lnSpc>
              <a:spcBef>
                <a:spcPts val="0"/>
              </a:spcBef>
              <a:spcAft>
                <a:spcPts val="0"/>
              </a:spcAft>
              <a:buClr>
                <a:srgbClr val="5E6A71"/>
              </a:buClr>
              <a:buSzPts val="1800"/>
              <a:buChar char="-"/>
            </a:pPr>
            <a:r>
              <a:rPr lang="es">
                <a:solidFill>
                  <a:srgbClr val="5E6A71"/>
                </a:solidFill>
                <a:highlight>
                  <a:srgbClr val="FFFFFF"/>
                </a:highlight>
              </a:rPr>
              <a:t>Un poco de código (Full-Stack)</a:t>
            </a:r>
            <a:endParaRPr>
              <a:solidFill>
                <a:srgbClr val="5E6A71"/>
              </a:solidFill>
              <a:highlight>
                <a:srgbClr val="FFFFFF"/>
              </a:highlight>
            </a:endParaRPr>
          </a:p>
          <a:p>
            <a:pPr indent="-342900" lvl="0" marL="457200" rtl="0" algn="l">
              <a:lnSpc>
                <a:spcPct val="141666"/>
              </a:lnSpc>
              <a:spcBef>
                <a:spcPts val="0"/>
              </a:spcBef>
              <a:spcAft>
                <a:spcPts val="0"/>
              </a:spcAft>
              <a:buClr>
                <a:srgbClr val="5E6A71"/>
              </a:buClr>
              <a:buSzPts val="1800"/>
              <a:buChar char="-"/>
            </a:pPr>
            <a:r>
              <a:rPr lang="es">
                <a:solidFill>
                  <a:srgbClr val="5E6A71"/>
                </a:solidFill>
                <a:highlight>
                  <a:srgbClr val="FFFFFF"/>
                </a:highlight>
              </a:rPr>
              <a:t>Arquitectura</a:t>
            </a:r>
            <a:endParaRPr>
              <a:solidFill>
                <a:srgbClr val="5E6A71"/>
              </a:solidFill>
              <a:highlight>
                <a:srgbClr val="FFFFFF"/>
              </a:highlight>
            </a:endParaRPr>
          </a:p>
          <a:p>
            <a:pPr indent="-342900" lvl="0" marL="457200" rtl="0" algn="l">
              <a:lnSpc>
                <a:spcPct val="141666"/>
              </a:lnSpc>
              <a:spcBef>
                <a:spcPts val="0"/>
              </a:spcBef>
              <a:spcAft>
                <a:spcPts val="0"/>
              </a:spcAft>
              <a:buClr>
                <a:srgbClr val="5E6A71"/>
              </a:buClr>
              <a:buSzPts val="1800"/>
              <a:buChar char="-"/>
            </a:pPr>
            <a:r>
              <a:rPr lang="es">
                <a:solidFill>
                  <a:srgbClr val="5E6A71"/>
                </a:solidFill>
                <a:highlight>
                  <a:srgbClr val="FFFFFF"/>
                </a:highlight>
              </a:rPr>
              <a:t>Subida a cloud</a:t>
            </a:r>
            <a:endParaRPr>
              <a:solidFill>
                <a:srgbClr val="5E6A71"/>
              </a:solidFill>
              <a:highlight>
                <a:srgbClr val="FFFFFF"/>
              </a:highlight>
            </a:endParaRPr>
          </a:p>
          <a:p>
            <a:pPr indent="-342900" lvl="0" marL="457200" rtl="0" algn="l">
              <a:lnSpc>
                <a:spcPct val="141666"/>
              </a:lnSpc>
              <a:spcBef>
                <a:spcPts val="0"/>
              </a:spcBef>
              <a:spcAft>
                <a:spcPts val="0"/>
              </a:spcAft>
              <a:buClr>
                <a:srgbClr val="5E6A71"/>
              </a:buClr>
              <a:buSzPts val="1800"/>
              <a:buChar char="-"/>
            </a:pPr>
            <a:r>
              <a:rPr lang="es">
                <a:solidFill>
                  <a:srgbClr val="5E6A71"/>
                </a:solidFill>
                <a:highlight>
                  <a:srgbClr val="FFFFFF"/>
                </a:highlight>
              </a:rPr>
              <a:t>Ejecución</a:t>
            </a:r>
            <a:endParaRPr>
              <a:solidFill>
                <a:srgbClr val="5E6A71"/>
              </a:solidFill>
              <a:highlight>
                <a:srgbClr val="FFFFFF"/>
              </a:highlight>
            </a:endParaRPr>
          </a:p>
          <a:p>
            <a:pPr indent="-342900" lvl="0" marL="457200" rtl="0" algn="l">
              <a:lnSpc>
                <a:spcPct val="141666"/>
              </a:lnSpc>
              <a:spcBef>
                <a:spcPts val="0"/>
              </a:spcBef>
              <a:spcAft>
                <a:spcPts val="0"/>
              </a:spcAft>
              <a:buClr>
                <a:srgbClr val="5E6A71"/>
              </a:buClr>
              <a:buSzPts val="1800"/>
              <a:buChar char="-"/>
            </a:pPr>
            <a:r>
              <a:rPr lang="es">
                <a:solidFill>
                  <a:srgbClr val="5E6A71"/>
                </a:solidFill>
                <a:highlight>
                  <a:srgbClr val="FFFFFF"/>
                </a:highlight>
              </a:rPr>
              <a:t>CI</a:t>
            </a:r>
            <a:endParaRPr>
              <a:solidFill>
                <a:srgbClr val="5E6A71"/>
              </a:solidFill>
              <a:highlight>
                <a:srgbClr val="FFFFFF"/>
              </a:highlight>
            </a:endParaRPr>
          </a:p>
          <a:p>
            <a:pPr indent="0" lvl="0" marL="0" rtl="0" algn="l">
              <a:lnSpc>
                <a:spcPct val="141666"/>
              </a:lnSpc>
              <a:spcBef>
                <a:spcPts val="0"/>
              </a:spcBef>
              <a:spcAft>
                <a:spcPts val="0"/>
              </a:spcAft>
              <a:buNone/>
            </a:pPr>
            <a:r>
              <a:t/>
            </a:r>
            <a:endParaRPr sz="1400">
              <a:solidFill>
                <a:srgbClr val="5E6A71"/>
              </a:solidFill>
              <a:highlight>
                <a:srgbClr val="FFFFFF"/>
              </a:highlight>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poco de código</a:t>
            </a:r>
            <a:endParaRPr/>
          </a:p>
        </p:txBody>
      </p:sp>
      <p:sp>
        <p:nvSpPr>
          <p:cNvPr id="317" name="Google Shape;317;p47"/>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Clr>
                <a:schemeClr val="dk1"/>
              </a:buClr>
              <a:buSzPts val="1100"/>
              <a:buFont typeface="Arial"/>
              <a:buNone/>
            </a:pPr>
            <a:r>
              <a:rPr lang="es">
                <a:solidFill>
                  <a:srgbClr val="5E6A71"/>
                </a:solidFill>
                <a:highlight>
                  <a:srgbClr val="FFFFFF"/>
                </a:highlight>
              </a:rPr>
              <a:t>Revisamos código creado tanto con Angular como con NodeJS</a:t>
            </a:r>
            <a:endParaRPr>
              <a:solidFill>
                <a:srgbClr val="5E6A71"/>
              </a:solidFill>
              <a:highlight>
                <a:srgbClr val="FFFFFF"/>
              </a:highlight>
            </a:endParaRPr>
          </a:p>
          <a:p>
            <a:pPr indent="0" lvl="0" marL="457200" rtl="0" algn="l">
              <a:lnSpc>
                <a:spcPct val="141666"/>
              </a:lnSpc>
              <a:spcBef>
                <a:spcPts val="0"/>
              </a:spcBef>
              <a:spcAft>
                <a:spcPts val="0"/>
              </a:spcAft>
              <a:buNone/>
            </a:pPr>
            <a:r>
              <a:t/>
            </a:r>
            <a:endParaRPr sz="1400">
              <a:solidFill>
                <a:srgbClr val="5E6A71"/>
              </a:solidFill>
              <a:highlight>
                <a:srgbClr val="FFFFFF"/>
              </a:highlight>
            </a:endParaRPr>
          </a:p>
          <a:p>
            <a:pPr indent="0" lvl="0" marL="0" rtl="0" algn="l">
              <a:lnSpc>
                <a:spcPct val="141666"/>
              </a:lnSpc>
              <a:spcBef>
                <a:spcPts val="0"/>
              </a:spcBef>
              <a:spcAft>
                <a:spcPts val="0"/>
              </a:spcAft>
              <a:buNone/>
            </a:pPr>
            <a:r>
              <a:t/>
            </a:r>
            <a:endParaRPr sz="1400">
              <a:solidFill>
                <a:srgbClr val="5E6A71"/>
              </a:solidFill>
              <a:highlight>
                <a:srgbClr val="FFFFFF"/>
              </a:highlight>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318" name="Google Shape;318;p47"/>
          <p:cNvPicPr preferRelativeResize="0"/>
          <p:nvPr/>
        </p:nvPicPr>
        <p:blipFill>
          <a:blip r:embed="rId3">
            <a:alphaModFix/>
          </a:blip>
          <a:stretch>
            <a:fillRect/>
          </a:stretch>
        </p:blipFill>
        <p:spPr>
          <a:xfrm>
            <a:off x="311700" y="1796150"/>
            <a:ext cx="4396374" cy="3269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Arquitectura</a:t>
            </a:r>
            <a:endParaRPr/>
          </a:p>
        </p:txBody>
      </p:sp>
      <p:pic>
        <p:nvPicPr>
          <p:cNvPr id="324" name="Google Shape;324;p48"/>
          <p:cNvPicPr preferRelativeResize="0"/>
          <p:nvPr/>
        </p:nvPicPr>
        <p:blipFill>
          <a:blip r:embed="rId3">
            <a:alphaModFix/>
          </a:blip>
          <a:stretch>
            <a:fillRect/>
          </a:stretch>
        </p:blipFill>
        <p:spPr>
          <a:xfrm>
            <a:off x="933675" y="1017725"/>
            <a:ext cx="6532001" cy="362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Ejecucion en cloud</a:t>
            </a:r>
            <a:endParaRPr/>
          </a:p>
        </p:txBody>
      </p:sp>
      <p:sp>
        <p:nvSpPr>
          <p:cNvPr id="330" name="Google Shape;330;p49"/>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s">
                <a:solidFill>
                  <a:srgbClr val="5E6A71"/>
                </a:solidFill>
                <a:highlight>
                  <a:srgbClr val="FFFFFF"/>
                </a:highlight>
              </a:rPr>
              <a:t>Revisamos código:</a:t>
            </a:r>
            <a:endParaRPr>
              <a:solidFill>
                <a:srgbClr val="5E6A71"/>
              </a:solidFill>
              <a:highlight>
                <a:srgbClr val="FFFFFF"/>
              </a:highlight>
            </a:endParaRPr>
          </a:p>
          <a:p>
            <a:pPr indent="-342900" lvl="0" marL="457200" rtl="0" algn="l">
              <a:lnSpc>
                <a:spcPct val="141666"/>
              </a:lnSpc>
              <a:spcBef>
                <a:spcPts val="0"/>
              </a:spcBef>
              <a:spcAft>
                <a:spcPts val="0"/>
              </a:spcAft>
              <a:buClr>
                <a:srgbClr val="5E6A71"/>
              </a:buClr>
              <a:buSzPts val="1800"/>
              <a:buChar char="-"/>
            </a:pPr>
            <a:r>
              <a:rPr lang="es">
                <a:solidFill>
                  <a:srgbClr val="5E6A71"/>
                </a:solidFill>
                <a:highlight>
                  <a:srgbClr val="FFFFFF"/>
                </a:highlight>
              </a:rPr>
              <a:t>Dockerfile</a:t>
            </a:r>
            <a:endParaRPr>
              <a:solidFill>
                <a:srgbClr val="5E6A71"/>
              </a:solidFill>
              <a:highlight>
                <a:srgbClr val="FFFFFF"/>
              </a:highlight>
            </a:endParaRPr>
          </a:p>
          <a:p>
            <a:pPr indent="-342900" lvl="0" marL="457200" rtl="0" algn="l">
              <a:lnSpc>
                <a:spcPct val="141666"/>
              </a:lnSpc>
              <a:spcBef>
                <a:spcPts val="0"/>
              </a:spcBef>
              <a:spcAft>
                <a:spcPts val="0"/>
              </a:spcAft>
              <a:buClr>
                <a:srgbClr val="5E6A71"/>
              </a:buClr>
              <a:buSzPts val="1800"/>
              <a:buChar char="-"/>
            </a:pPr>
            <a:r>
              <a:rPr lang="es">
                <a:solidFill>
                  <a:srgbClr val="5E6A71"/>
                </a:solidFill>
                <a:highlight>
                  <a:srgbClr val="FFFFFF"/>
                </a:highlight>
              </a:rPr>
              <a:t>Makefile</a:t>
            </a:r>
            <a:endParaRPr>
              <a:solidFill>
                <a:srgbClr val="5E6A71"/>
              </a:solidFill>
              <a:highlight>
                <a:srgbClr val="FFFFFF"/>
              </a:highlight>
            </a:endParaRPr>
          </a:p>
          <a:p>
            <a:pPr indent="0" lvl="0" marL="457200" rtl="0" algn="l">
              <a:lnSpc>
                <a:spcPct val="141666"/>
              </a:lnSpc>
              <a:spcBef>
                <a:spcPts val="0"/>
              </a:spcBef>
              <a:spcAft>
                <a:spcPts val="0"/>
              </a:spcAft>
              <a:buNone/>
            </a:pPr>
            <a:r>
              <a:t/>
            </a:r>
            <a:endParaRPr>
              <a:solidFill>
                <a:srgbClr val="5E6A71"/>
              </a:solidFill>
              <a:highlight>
                <a:srgbClr val="FFFFFF"/>
              </a:highlight>
            </a:endParaRPr>
          </a:p>
          <a:p>
            <a:pPr indent="0" lvl="0" marL="457200" rtl="0" algn="l">
              <a:lnSpc>
                <a:spcPct val="141666"/>
              </a:lnSpc>
              <a:spcBef>
                <a:spcPts val="0"/>
              </a:spcBef>
              <a:spcAft>
                <a:spcPts val="0"/>
              </a:spcAft>
              <a:buNone/>
            </a:pPr>
            <a:r>
              <a:t/>
            </a:r>
            <a:endParaRPr sz="1400">
              <a:solidFill>
                <a:srgbClr val="5E6A71"/>
              </a:solidFill>
              <a:highlight>
                <a:srgbClr val="FFFFFF"/>
              </a:highlight>
            </a:endParaRPr>
          </a:p>
          <a:p>
            <a:pPr indent="0" lvl="0" marL="0" rtl="0" algn="l">
              <a:lnSpc>
                <a:spcPct val="141666"/>
              </a:lnSpc>
              <a:spcBef>
                <a:spcPts val="0"/>
              </a:spcBef>
              <a:spcAft>
                <a:spcPts val="0"/>
              </a:spcAft>
              <a:buNone/>
            </a:pPr>
            <a:r>
              <a:t/>
            </a:r>
            <a:endParaRPr sz="1400">
              <a:solidFill>
                <a:srgbClr val="5E6A71"/>
              </a:solidFill>
              <a:highlight>
                <a:srgbClr val="FFFFFF"/>
              </a:highlight>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Gitlab CI</a:t>
            </a:r>
            <a:endParaRPr/>
          </a:p>
        </p:txBody>
      </p:sp>
      <p:sp>
        <p:nvSpPr>
          <p:cNvPr id="336" name="Google Shape;336;p50"/>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s" sz="1000">
                <a:solidFill>
                  <a:srgbClr val="5E6A71"/>
                </a:solidFill>
                <a:highlight>
                  <a:srgbClr val="FFFFFF"/>
                </a:highlight>
              </a:rPr>
              <a:t>Archivo gitlab-ci.yml</a:t>
            </a:r>
            <a:endParaRPr sz="1000">
              <a:solidFill>
                <a:srgbClr val="5E6A71"/>
              </a:solidFill>
              <a:highlight>
                <a:srgbClr val="FFFFFF"/>
              </a:highlight>
            </a:endParaRPr>
          </a:p>
          <a:p>
            <a:pPr indent="0" lvl="0" marL="0" rtl="0" algn="l">
              <a:lnSpc>
                <a:spcPct val="141666"/>
              </a:lnSpc>
              <a:spcBef>
                <a:spcPts val="0"/>
              </a:spcBef>
              <a:spcAft>
                <a:spcPts val="0"/>
              </a:spcAft>
              <a:buClr>
                <a:schemeClr val="dk1"/>
              </a:buClr>
              <a:buSzPts val="1100"/>
              <a:buFont typeface="Arial"/>
              <a:buNone/>
            </a:pPr>
            <a:r>
              <a:rPr b="1" lang="es" sz="1200">
                <a:solidFill>
                  <a:srgbClr val="5E6A71"/>
                </a:solidFill>
                <a:highlight>
                  <a:srgbClr val="FFFFFF"/>
                </a:highlight>
              </a:rPr>
              <a:t>variables:</a:t>
            </a:r>
            <a:endParaRPr b="1" sz="1200">
              <a:solidFill>
                <a:srgbClr val="5E6A71"/>
              </a:solidFill>
              <a:highlight>
                <a:srgbClr val="FFFFFF"/>
              </a:highlight>
            </a:endParaRPr>
          </a:p>
          <a:p>
            <a:pPr indent="0" lvl="0" marL="0" rtl="0" algn="l">
              <a:lnSpc>
                <a:spcPct val="141666"/>
              </a:lnSpc>
              <a:spcBef>
                <a:spcPts val="0"/>
              </a:spcBef>
              <a:spcAft>
                <a:spcPts val="0"/>
              </a:spcAft>
              <a:buClr>
                <a:schemeClr val="dk1"/>
              </a:buClr>
              <a:buSzPts val="1100"/>
              <a:buFont typeface="Arial"/>
              <a:buNone/>
            </a:pPr>
            <a:r>
              <a:rPr lang="es" sz="1200">
                <a:solidFill>
                  <a:srgbClr val="5E6A71"/>
                </a:solidFill>
                <a:highlight>
                  <a:srgbClr val="FFFFFF"/>
                </a:highlight>
              </a:rPr>
              <a:t>  GCP_PROJECT_ID: heineken-181810</a:t>
            </a:r>
            <a:endParaRPr sz="1200">
              <a:solidFill>
                <a:srgbClr val="5E6A71"/>
              </a:solidFill>
              <a:highlight>
                <a:srgbClr val="FFFFFF"/>
              </a:highlight>
            </a:endParaRPr>
          </a:p>
          <a:p>
            <a:pPr indent="0" lvl="0" marL="0" rtl="0" algn="l">
              <a:lnSpc>
                <a:spcPct val="141666"/>
              </a:lnSpc>
              <a:spcBef>
                <a:spcPts val="0"/>
              </a:spcBef>
              <a:spcAft>
                <a:spcPts val="0"/>
              </a:spcAft>
              <a:buClr>
                <a:schemeClr val="dk1"/>
              </a:buClr>
              <a:buSzPts val="1100"/>
              <a:buFont typeface="Arial"/>
              <a:buNone/>
            </a:pPr>
            <a:r>
              <a:rPr lang="es" sz="1200">
                <a:solidFill>
                  <a:srgbClr val="5E6A71"/>
                </a:solidFill>
                <a:highlight>
                  <a:srgbClr val="FFFFFF"/>
                </a:highlight>
              </a:rPr>
              <a:t>  IMAGE_NAME: ${CI_PROJECT_PATH_SLUG}/${CI_COMMIT_REF_SLUG}:${CI_COMMIT_REF_SLUG}_${CI_PROJECT_ID}.${CI_JOB_ID}</a:t>
            </a:r>
            <a:endParaRPr sz="1200">
              <a:solidFill>
                <a:srgbClr val="5E6A71"/>
              </a:solidFill>
              <a:highlight>
                <a:srgbClr val="FFFFFF"/>
              </a:highlight>
            </a:endParaRPr>
          </a:p>
          <a:p>
            <a:pPr indent="0" lvl="0" marL="0" rtl="0" algn="l">
              <a:lnSpc>
                <a:spcPct val="141666"/>
              </a:lnSpc>
              <a:spcBef>
                <a:spcPts val="0"/>
              </a:spcBef>
              <a:spcAft>
                <a:spcPts val="0"/>
              </a:spcAft>
              <a:buClr>
                <a:schemeClr val="dk1"/>
              </a:buClr>
              <a:buSzPts val="1100"/>
              <a:buFont typeface="Arial"/>
              <a:buNone/>
            </a:pPr>
            <a:r>
              <a:rPr lang="es" sz="1200">
                <a:solidFill>
                  <a:srgbClr val="5E6A71"/>
                </a:solidFill>
                <a:highlight>
                  <a:srgbClr val="FFFFFF"/>
                </a:highlight>
              </a:rPr>
              <a:t>  IMAGE_NAME_LATEST: ${CI_PROJECT_PATH_SLUG}/${CI_COMMIT_REF_SLUG}:latest</a:t>
            </a:r>
            <a:endParaRPr sz="1200">
              <a:solidFill>
                <a:srgbClr val="5E6A71"/>
              </a:solidFill>
              <a:highlight>
                <a:srgbClr val="FFFFFF"/>
              </a:highlight>
            </a:endParaRPr>
          </a:p>
          <a:p>
            <a:pPr indent="0" lvl="0" marL="0" rtl="0" algn="l">
              <a:lnSpc>
                <a:spcPct val="141666"/>
              </a:lnSpc>
              <a:spcBef>
                <a:spcPts val="0"/>
              </a:spcBef>
              <a:spcAft>
                <a:spcPts val="0"/>
              </a:spcAft>
              <a:buClr>
                <a:schemeClr val="dk1"/>
              </a:buClr>
              <a:buSzPts val="1100"/>
              <a:buFont typeface="Arial"/>
              <a:buNone/>
            </a:pPr>
            <a:r>
              <a:rPr b="1" lang="es" sz="1200">
                <a:solidFill>
                  <a:srgbClr val="5E6A71"/>
                </a:solidFill>
                <a:highlight>
                  <a:srgbClr val="FFFFFF"/>
                </a:highlight>
              </a:rPr>
              <a:t>stages:</a:t>
            </a:r>
            <a:endParaRPr b="1" sz="1200">
              <a:solidFill>
                <a:srgbClr val="5E6A71"/>
              </a:solidFill>
              <a:highlight>
                <a:srgbClr val="FFFFFF"/>
              </a:highlight>
            </a:endParaRPr>
          </a:p>
          <a:p>
            <a:pPr indent="0" lvl="0" marL="0" rtl="0" algn="l">
              <a:lnSpc>
                <a:spcPct val="141666"/>
              </a:lnSpc>
              <a:spcBef>
                <a:spcPts val="0"/>
              </a:spcBef>
              <a:spcAft>
                <a:spcPts val="0"/>
              </a:spcAft>
              <a:buClr>
                <a:schemeClr val="dk1"/>
              </a:buClr>
              <a:buSzPts val="1100"/>
              <a:buFont typeface="Arial"/>
              <a:buNone/>
            </a:pPr>
            <a:r>
              <a:rPr lang="es" sz="1200">
                <a:solidFill>
                  <a:srgbClr val="5E6A71"/>
                </a:solidFill>
                <a:highlight>
                  <a:srgbClr val="FFFFFF"/>
                </a:highlight>
              </a:rPr>
              <a:t>  - quality</a:t>
            </a:r>
            <a:endParaRPr sz="1200">
              <a:solidFill>
                <a:srgbClr val="5E6A71"/>
              </a:solidFill>
              <a:highlight>
                <a:srgbClr val="FFFFFF"/>
              </a:highlight>
            </a:endParaRPr>
          </a:p>
          <a:p>
            <a:pPr indent="0" lvl="0" marL="0" rtl="0" algn="l">
              <a:lnSpc>
                <a:spcPct val="141666"/>
              </a:lnSpc>
              <a:spcBef>
                <a:spcPts val="0"/>
              </a:spcBef>
              <a:spcAft>
                <a:spcPts val="0"/>
              </a:spcAft>
              <a:buClr>
                <a:schemeClr val="dk1"/>
              </a:buClr>
              <a:buSzPts val="1100"/>
              <a:buFont typeface="Arial"/>
              <a:buNone/>
            </a:pPr>
            <a:r>
              <a:rPr lang="es" sz="1200">
                <a:solidFill>
                  <a:srgbClr val="5E6A71"/>
                </a:solidFill>
                <a:highlight>
                  <a:srgbClr val="FFFFFF"/>
                </a:highlight>
              </a:rPr>
              <a:t>  - build-and-push</a:t>
            </a:r>
            <a:endParaRPr sz="1200">
              <a:solidFill>
                <a:srgbClr val="5E6A71"/>
              </a:solidFill>
              <a:highlight>
                <a:srgbClr val="FFFFFF"/>
              </a:highlight>
            </a:endParaRPr>
          </a:p>
          <a:p>
            <a:pPr indent="0" lvl="0" marL="0" rtl="0" algn="l">
              <a:lnSpc>
                <a:spcPct val="141666"/>
              </a:lnSpc>
              <a:spcBef>
                <a:spcPts val="0"/>
              </a:spcBef>
              <a:spcAft>
                <a:spcPts val="0"/>
              </a:spcAft>
              <a:buClr>
                <a:schemeClr val="dk1"/>
              </a:buClr>
              <a:buSzPts val="1100"/>
              <a:buFont typeface="Arial"/>
              <a:buNone/>
            </a:pPr>
            <a:r>
              <a:rPr lang="es" sz="1200">
                <a:solidFill>
                  <a:srgbClr val="5E6A71"/>
                </a:solidFill>
                <a:highlight>
                  <a:srgbClr val="FFFFFF"/>
                </a:highlight>
              </a:rPr>
              <a:t>  - delete-pod</a:t>
            </a:r>
            <a:endParaRPr sz="1200">
              <a:solidFill>
                <a:srgbClr val="5E6A71"/>
              </a:solidFill>
              <a:highlight>
                <a:srgbClr val="FFFFFF"/>
              </a:highlight>
            </a:endParaRPr>
          </a:p>
          <a:p>
            <a:pPr indent="0" lvl="0" marL="0" rtl="0" algn="l">
              <a:lnSpc>
                <a:spcPct val="141666"/>
              </a:lnSpc>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Gitlab CI</a:t>
            </a:r>
            <a:endParaRPr/>
          </a:p>
        </p:txBody>
      </p:sp>
      <p:sp>
        <p:nvSpPr>
          <p:cNvPr id="342" name="Google Shape;342;p51"/>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s" sz="1000">
                <a:solidFill>
                  <a:srgbClr val="5E6A71"/>
                </a:solidFill>
                <a:highlight>
                  <a:srgbClr val="FFFFFF"/>
                </a:highlight>
              </a:rPr>
              <a:t>Archivo gitlab-ci.yml</a:t>
            </a:r>
            <a:endParaRPr sz="10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#######OPERACIONES DE FRONTEND</a:t>
            </a:r>
            <a:endParaRPr sz="800">
              <a:solidFill>
                <a:srgbClr val="5E6A71"/>
              </a:solidFill>
              <a:highlight>
                <a:srgbClr val="FFFFFF"/>
              </a:highlight>
            </a:endParaRPr>
          </a:p>
          <a:p>
            <a:pPr indent="0" lvl="0" marL="0" rtl="0" algn="l">
              <a:lnSpc>
                <a:spcPct val="141666"/>
              </a:lnSpc>
              <a:spcBef>
                <a:spcPts val="0"/>
              </a:spcBef>
              <a:spcAft>
                <a:spcPts val="0"/>
              </a:spcAft>
              <a:buNone/>
            </a:pPr>
            <a:r>
              <a:rPr b="1" lang="es" sz="800">
                <a:solidFill>
                  <a:srgbClr val="5E6A71"/>
                </a:solidFill>
                <a:highlight>
                  <a:srgbClr val="FFFFFF"/>
                </a:highlight>
              </a:rPr>
              <a:t>quality:</a:t>
            </a:r>
            <a:endParaRPr b="1"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stage: quality</a:t>
            </a:r>
            <a:endParaRPr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image: hiorgserver/gitlab-sonar-scanner</a:t>
            </a:r>
            <a:endParaRPr sz="800">
              <a:solidFill>
                <a:srgbClr val="5E6A71"/>
              </a:solidFill>
              <a:highlight>
                <a:srgbClr val="FFFFFF"/>
              </a:highlight>
            </a:endParaRPr>
          </a:p>
          <a:p>
            <a:pPr indent="0" lvl="0" marL="0" rtl="0" algn="l">
              <a:lnSpc>
                <a:spcPct val="141666"/>
              </a:lnSpc>
              <a:spcBef>
                <a:spcPts val="0"/>
              </a:spcBef>
              <a:spcAft>
                <a:spcPts val="0"/>
              </a:spcAft>
              <a:buNone/>
            </a:pPr>
            <a:r>
              <a:rPr b="1" lang="es" sz="800">
                <a:solidFill>
                  <a:srgbClr val="5E6A71"/>
                </a:solidFill>
                <a:highlight>
                  <a:srgbClr val="FFFFFF"/>
                </a:highlight>
              </a:rPr>
              <a:t>  variables:</a:t>
            </a:r>
            <a:endParaRPr b="1"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SONAR_URL: "http://sonar.guadaltech.xyz"</a:t>
            </a:r>
            <a:endParaRPr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SONAR_TOKEN: "token"</a:t>
            </a:r>
            <a:endParaRPr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SONAR_PROJECT_KEY: "servicios-digitales-frontend"</a:t>
            </a:r>
            <a:endParaRPr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SONAR_PROJECT_NAME: "servicios-digitales-frontend"</a:t>
            </a:r>
            <a:endParaRPr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SONAR_GITLAB_COMMENT: "true"</a:t>
            </a:r>
            <a:endParaRPr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SONAR_PUBLISH: "true"</a:t>
            </a:r>
            <a:endParaRPr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a:t>
            </a:r>
            <a:r>
              <a:rPr b="1" lang="es" sz="800">
                <a:solidFill>
                  <a:srgbClr val="5E6A71"/>
                </a:solidFill>
                <a:highlight>
                  <a:srgbClr val="FFFFFF"/>
                </a:highlight>
              </a:rPr>
              <a:t>script:</a:t>
            </a:r>
            <a:endParaRPr b="1"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 sonar-scanner -Dsonar.ws.timeout=9000 -Dsonar.projectKey=$SONAR_PROJECT_KEY -Dsonar.projectName=$SONAR_PROJECT_NAME -Dsonar.host.url=$SONAR_URL -Dsonar.login=$SONAR_TOKEN -Dsonar.sources=. -Dsonar.exclusions=documentation/*,e2e/*,src/assets/* -Dsonar.sourceEncoding=UTF-8</a:t>
            </a:r>
            <a:endParaRPr sz="800">
              <a:solidFill>
                <a:srgbClr val="5E6A71"/>
              </a:solidFill>
              <a:highlight>
                <a:srgbClr val="FFFFFF"/>
              </a:highlight>
            </a:endParaRPr>
          </a:p>
          <a:p>
            <a:pPr indent="0" lvl="0" marL="0" rtl="0" algn="l">
              <a:lnSpc>
                <a:spcPct val="141666"/>
              </a:lnSpc>
              <a:spcBef>
                <a:spcPts val="0"/>
              </a:spcBef>
              <a:spcAft>
                <a:spcPts val="0"/>
              </a:spcAft>
              <a:buNone/>
            </a:pPr>
            <a:r>
              <a:rPr b="1" lang="es" sz="800">
                <a:solidFill>
                  <a:srgbClr val="5E6A71"/>
                </a:solidFill>
                <a:highlight>
                  <a:srgbClr val="FFFFFF"/>
                </a:highlight>
              </a:rPr>
              <a:t>  only:</a:t>
            </a:r>
            <a:endParaRPr b="1"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 test</a:t>
            </a:r>
            <a:endParaRPr sz="800">
              <a:solidFill>
                <a:srgbClr val="5E6A71"/>
              </a:solidFill>
              <a:highlight>
                <a:srgbClr val="FFFFFF"/>
              </a:highlight>
            </a:endParaRPr>
          </a:p>
          <a:p>
            <a:pPr indent="0" lvl="0" marL="0" rtl="0" algn="l">
              <a:lnSpc>
                <a:spcPct val="141666"/>
              </a:lnSpc>
              <a:spcBef>
                <a:spcPts val="0"/>
              </a:spcBef>
              <a:spcAft>
                <a:spcPts val="0"/>
              </a:spcAft>
              <a:buNone/>
            </a:pPr>
            <a:r>
              <a:rPr lang="es" sz="800">
                <a:solidFill>
                  <a:srgbClr val="5E6A71"/>
                </a:solidFill>
                <a:highlight>
                  <a:srgbClr val="FFFFFF"/>
                </a:highlight>
              </a:rPr>
              <a:t>    - master</a:t>
            </a:r>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Gitlab CI</a:t>
            </a:r>
            <a:endParaRPr/>
          </a:p>
        </p:txBody>
      </p:sp>
      <p:sp>
        <p:nvSpPr>
          <p:cNvPr id="348" name="Google Shape;348;p52"/>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s" sz="1000">
                <a:solidFill>
                  <a:srgbClr val="5E6A71"/>
                </a:solidFill>
                <a:highlight>
                  <a:srgbClr val="FFFFFF"/>
                </a:highlight>
              </a:rPr>
              <a:t>Archivo gitlab-ci.yml</a:t>
            </a:r>
            <a:endParaRPr sz="1000">
              <a:solidFill>
                <a:srgbClr val="5E6A71"/>
              </a:solidFill>
              <a:highlight>
                <a:srgbClr val="FFFFFF"/>
              </a:highlight>
            </a:endParaRPr>
          </a:p>
          <a:p>
            <a:pPr indent="0" lvl="0" marL="0" rtl="0" algn="l">
              <a:lnSpc>
                <a:spcPct val="141666"/>
              </a:lnSpc>
              <a:spcBef>
                <a:spcPts val="0"/>
              </a:spcBef>
              <a:spcAft>
                <a:spcPts val="0"/>
              </a:spcAft>
              <a:buNone/>
            </a:pPr>
            <a:r>
              <a:rPr b="1" lang="es" sz="600">
                <a:solidFill>
                  <a:srgbClr val="5E6A71"/>
                </a:solidFill>
                <a:highlight>
                  <a:srgbClr val="FFFFFF"/>
                </a:highlight>
              </a:rPr>
              <a:t>build-and-push</a:t>
            </a:r>
            <a:r>
              <a:rPr lang="es" sz="600">
                <a:solidFill>
                  <a:srgbClr val="5E6A71"/>
                </a:solidFill>
                <a:highlight>
                  <a:srgbClr val="FFFFFF"/>
                </a:highlight>
              </a:rPr>
              <a:t>:</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image: docker</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stage: build-and-push</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services:</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docker:dind</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variables:</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DOCKER_DRIVER: overlay2</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DOCKER_HOST: tcp://localhost:2375</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script:</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Install CA certs, openssl to https downloads, python for gcloud sdk</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apk add --update make ca-certificates openssl python</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update-ca-certificates</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Write our GCP service account private key into a file</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echo $GCLOUD_SERVICE_KEY | base64 -d &gt; ${HOME}/gcloud-registry-key.json</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Export gcloud path</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export PATH=$PATH:google-cloud-sdk/bin/gcloud</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Download and install Google Cloud SDK</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wget https://dl.google.com/dl/cloudsdk/release/google-cloud-sdk.tar.gz</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tar zxvf google-cloud-sdk.tar.gz &amp;&amp; ./google-cloud-sdk/install.sh --usage-reporting=false --path-update=true</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google-cloud-sdk/bin/gcloud --quiet components update</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google-cloud-sdk/bin/gcloud auth activate-service-account --key-file=gcloud-registry-key.json</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Create our image. Expected to create an image 'image_id'</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make pull</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make build</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make push</a:t>
            </a:r>
            <a:endParaRPr sz="800">
              <a:solidFill>
                <a:srgbClr val="5E6A71"/>
              </a:solidFill>
              <a:highlight>
                <a:srgbClr val="FFFFFF"/>
              </a:highlight>
            </a:endParaRPr>
          </a:p>
          <a:p>
            <a:pPr indent="0" lvl="0" marL="0" rtl="0" algn="l">
              <a:lnSpc>
                <a:spcPct val="141666"/>
              </a:lnSpc>
              <a:spcBef>
                <a:spcPts val="0"/>
              </a:spcBef>
              <a:spcAft>
                <a:spcPts val="0"/>
              </a:spcAft>
              <a:buNone/>
            </a:pPr>
            <a:r>
              <a:t/>
            </a:r>
            <a:endParaRPr b="1" sz="1000">
              <a:solidFill>
                <a:srgbClr val="5E6A71"/>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Gitlab CI</a:t>
            </a:r>
            <a:endParaRPr/>
          </a:p>
        </p:txBody>
      </p:sp>
      <p:sp>
        <p:nvSpPr>
          <p:cNvPr id="354" name="Google Shape;354;p53"/>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s" sz="1200">
                <a:solidFill>
                  <a:srgbClr val="5E6A71"/>
                </a:solidFill>
                <a:highlight>
                  <a:srgbClr val="FFFFFF"/>
                </a:highlight>
              </a:rPr>
              <a:t>Archivo gitlab-ci.yml</a:t>
            </a:r>
            <a:endParaRPr sz="1200">
              <a:solidFill>
                <a:srgbClr val="5E6A71"/>
              </a:solidFill>
              <a:highlight>
                <a:srgbClr val="FFFFFF"/>
              </a:highlight>
            </a:endParaRPr>
          </a:p>
          <a:p>
            <a:pPr indent="0" lvl="0" marL="0" rtl="0" algn="l">
              <a:lnSpc>
                <a:spcPct val="141666"/>
              </a:lnSpc>
              <a:spcBef>
                <a:spcPts val="0"/>
              </a:spcBef>
              <a:spcAft>
                <a:spcPts val="0"/>
              </a:spcAft>
              <a:buNone/>
            </a:pPr>
            <a:r>
              <a:rPr b="1" lang="es" sz="600">
                <a:solidFill>
                  <a:srgbClr val="5E6A71"/>
                </a:solidFill>
                <a:highlight>
                  <a:srgbClr val="FFFFFF"/>
                </a:highlight>
              </a:rPr>
              <a:t>delete-pod</a:t>
            </a:r>
            <a:r>
              <a:rPr lang="es" sz="600">
                <a:solidFill>
                  <a:srgbClr val="5E6A71"/>
                </a:solidFill>
                <a:highlight>
                  <a:srgbClr val="FFFFFF"/>
                </a:highlight>
              </a:rPr>
              <a:t>:</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stage: delete-pod</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image: alpine:3.7</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services:</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docker:dind</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variables:</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DOCKER_DRIVER: overlay2</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DOCKER_HOST: tcp://localhost:2375</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script:</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apk update  &amp;&amp; apk add --no-cache curl</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curl -X GET https://api-repositorioapp.guadaltech.xyz/api/plists/generatePlist?token=hvgnvgvgcfdd465</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curl -LO https://storage.googleapis.com/kubernetes-release/release/$(curl -s https://storage.googleapis.com/kubernetes-release/release/stable.txt)/bin/linux/amd64/kubectl</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chmod +x ./kubectl &amp;&amp; mv ./kubectl /usr/local/bin/kubectl</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mkdir -p $HOME/.kube</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apk add --update make ca-certificates openssl python</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update-ca-certificates</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echo -n $KUBE_CONFIG | base64 -d &gt; $HOME/.kube/config</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echo $GCLOUD_SERVICE_KEY | base64 -d &gt; ${HOME}/gcloud-registry-key.json</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wget https://dl.google.com/dl/cloudsdk/release/google-cloud-sdk.tar.gz</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tar zxvf google-cloud-sdk.tar.gz &amp;&amp; ./google-cloud-sdk/install.sh --usage-reporting=false --path-update=true</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google-cloud-sdk/bin/gcloud --quiet components update</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google-cloud-sdk/bin/gcloud auth activate-service-account --key-file=gcloud-registry-key.json  </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google-cloud-sdk/bin/gcloud container clusters get-credentials guadaltech-tools --zone europe-west1-b --project heineken-181810</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POD=$(kubectl get pod -n servicios-digitales -o name | grep node-servicios-digitales-frontend | sed "s/^.\{4\}//")</a:t>
            </a:r>
            <a:endParaRPr sz="600">
              <a:solidFill>
                <a:srgbClr val="5E6A71"/>
              </a:solidFill>
              <a:highlight>
                <a:srgbClr val="FFFFFF"/>
              </a:highlight>
            </a:endParaRPr>
          </a:p>
          <a:p>
            <a:pPr indent="0" lvl="0" marL="0" rtl="0" algn="l">
              <a:lnSpc>
                <a:spcPct val="141666"/>
              </a:lnSpc>
              <a:spcBef>
                <a:spcPts val="0"/>
              </a:spcBef>
              <a:spcAft>
                <a:spcPts val="0"/>
              </a:spcAft>
              <a:buNone/>
            </a:pPr>
            <a:r>
              <a:rPr lang="es" sz="600">
                <a:solidFill>
                  <a:srgbClr val="5E6A71"/>
                </a:solidFill>
                <a:highlight>
                  <a:srgbClr val="FFFFFF"/>
                </a:highlight>
              </a:rPr>
              <a:t>    - kubectl delete pod $POD -n 'servicios-digitales'</a:t>
            </a:r>
            <a:endParaRPr sz="600"/>
          </a:p>
          <a:p>
            <a:pPr indent="0" lvl="0" marL="0" rtl="0" algn="l">
              <a:lnSpc>
                <a:spcPct val="141666"/>
              </a:lnSpc>
              <a:spcBef>
                <a:spcPts val="0"/>
              </a:spcBef>
              <a:spcAft>
                <a:spcPts val="0"/>
              </a:spcAft>
              <a:buNone/>
            </a:pPr>
            <a:r>
              <a:t/>
            </a:r>
            <a:endParaRPr b="1" sz="1000">
              <a:solidFill>
                <a:srgbClr val="5E6A71"/>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a:t>
            </a:r>
            <a:r>
              <a:rPr lang="es"/>
              <a:t> Continua con Gitlab (CI)</a:t>
            </a:r>
            <a:endParaRPr/>
          </a:p>
        </p:txBody>
      </p:sp>
      <p:sp>
        <p:nvSpPr>
          <p:cNvPr id="360" name="Google Shape;360;p54"/>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s" sz="1400">
                <a:solidFill>
                  <a:srgbClr val="5E6A71"/>
                </a:solidFill>
                <a:highlight>
                  <a:srgbClr val="FFFFFF"/>
                </a:highlight>
              </a:rPr>
              <a:t>La </a:t>
            </a:r>
            <a:r>
              <a:rPr b="1" lang="es" sz="1400">
                <a:solidFill>
                  <a:srgbClr val="5E6A71"/>
                </a:solidFill>
                <a:highlight>
                  <a:srgbClr val="FFFFFF"/>
                </a:highlight>
              </a:rPr>
              <a:t>integración continua</a:t>
            </a:r>
            <a:r>
              <a:rPr lang="es" sz="1400">
                <a:solidFill>
                  <a:srgbClr val="5E6A71"/>
                </a:solidFill>
                <a:highlight>
                  <a:srgbClr val="FFFFFF"/>
                </a:highlight>
              </a:rPr>
              <a:t> es una práctica de </a:t>
            </a:r>
            <a:r>
              <a:rPr lang="es" sz="1400">
                <a:solidFill>
                  <a:srgbClr val="5E6A71"/>
                </a:solidFill>
                <a:highlight>
                  <a:srgbClr val="FFFFFF"/>
                </a:highlight>
                <a:uFill>
                  <a:noFill/>
                </a:uFill>
                <a:hlinkClick r:id="rId3"/>
              </a:rPr>
              <a:t>desarrollo de software</a:t>
            </a:r>
            <a:r>
              <a:rPr lang="es" sz="1400">
                <a:solidFill>
                  <a:srgbClr val="5E6A71"/>
                </a:solidFill>
                <a:highlight>
                  <a:srgbClr val="FFFFFF"/>
                </a:highlight>
              </a:rPr>
              <a:t> mediante la cual los desarrolladores combinan los cambios en el código en un repositorio central de forma periódica, tras lo cual se ejecutan versiones y pruebas automáticas. La integración continua se refiere en su mayoría a la fase de creación o integración del proceso de publicación de software y conlleva un componente de automatización (p. ej., CI o servicio de versiones) y un componente cultural (p. ej., aprender a integrar con frecuencia). Los objetivos clave de la integración continua consisten en encontrar y arreglar errores con mayor rapidez, mejorar la calidad del software y reducir el tiempo que se tarda en validar y publicar nuevas actualizaciones de software.</a:t>
            </a:r>
            <a:endParaRPr sz="1400">
              <a:solidFill>
                <a:srgbClr val="5E6A71"/>
              </a:solidFil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a:t>
            </a:r>
            <a:r>
              <a:rPr lang="es"/>
              <a:t> Continua con Gitlab (CI)</a:t>
            </a:r>
            <a:endParaRPr/>
          </a:p>
        </p:txBody>
      </p:sp>
      <p:sp>
        <p:nvSpPr>
          <p:cNvPr id="366" name="Google Shape;366;p55"/>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60000"/>
              </a:lnSpc>
              <a:spcBef>
                <a:spcPts val="0"/>
              </a:spcBef>
              <a:spcAft>
                <a:spcPts val="0"/>
              </a:spcAft>
              <a:buNone/>
            </a:pPr>
            <a:r>
              <a:rPr lang="es" sz="1400">
                <a:solidFill>
                  <a:srgbClr val="5E6A71"/>
                </a:solidFill>
                <a:highlight>
                  <a:srgbClr val="FFFFFF"/>
                </a:highlight>
              </a:rPr>
              <a:t>Voy a tratar de ilustrar las principales bondades de la herramienta y demostrar lo fácil que es empezar a usarla sin ningún tipo de experiencia cómo </a:t>
            </a:r>
            <a:r>
              <a:rPr i="1" lang="es" sz="1400">
                <a:solidFill>
                  <a:srgbClr val="5E6A71"/>
                </a:solidFill>
                <a:highlight>
                  <a:srgbClr val="FFFFFF"/>
                </a:highlight>
              </a:rPr>
              <a:t>sysadmin </a:t>
            </a:r>
            <a:r>
              <a:rPr lang="es" sz="1400">
                <a:solidFill>
                  <a:srgbClr val="5E6A71"/>
                </a:solidFill>
                <a:highlight>
                  <a:srgbClr val="FFFFFF"/>
                </a:highlight>
              </a:rPr>
              <a:t>o molestar a tus devops. </a:t>
            </a:r>
            <a:r>
              <a:rPr b="1" lang="es" sz="1400">
                <a:solidFill>
                  <a:srgbClr val="5E6A71"/>
                </a:solidFill>
                <a:highlight>
                  <a:srgbClr val="FFFFFF"/>
                </a:highlight>
              </a:rPr>
              <a:t>Todo gira en torno al fichero .gitlab_ci.yml </a:t>
            </a:r>
            <a:r>
              <a:rPr lang="es" sz="1400">
                <a:solidFill>
                  <a:srgbClr val="5E6A71"/>
                </a:solidFill>
                <a:highlight>
                  <a:srgbClr val="FFFFFF"/>
                </a:highlight>
              </a:rPr>
              <a:t>que contiene la definición de las diferentes </a:t>
            </a:r>
            <a:r>
              <a:rPr b="1" lang="es" sz="1400">
                <a:solidFill>
                  <a:srgbClr val="5E6A71"/>
                </a:solidFill>
                <a:highlight>
                  <a:srgbClr val="FFFFFF"/>
                </a:highlight>
              </a:rPr>
              <a:t>stages </a:t>
            </a:r>
            <a:r>
              <a:rPr lang="es" sz="1400">
                <a:solidFill>
                  <a:srgbClr val="5E6A71"/>
                </a:solidFill>
                <a:highlight>
                  <a:srgbClr val="FFFFFF"/>
                </a:highlight>
              </a:rPr>
              <a:t>(o pasos) que contienen diferentes trabajos que tendrán que completarse para que el proyecto pueda ser desplegado correctamente. La </a:t>
            </a:r>
            <a:r>
              <a:rPr lang="es" sz="1400">
                <a:solidFill>
                  <a:srgbClr val="5E6A71"/>
                </a:solidFill>
                <a:highlight>
                  <a:srgbClr val="FFFFFF"/>
                </a:highlight>
                <a:uFill>
                  <a:noFill/>
                </a:uFill>
                <a:hlinkClick r:id="rId3"/>
              </a:rPr>
              <a:t>estructura del archivo</a:t>
            </a:r>
            <a:r>
              <a:rPr lang="es" sz="1400">
                <a:solidFill>
                  <a:srgbClr val="5E6A71"/>
                </a:solidFill>
                <a:highlight>
                  <a:srgbClr val="FFFFFF"/>
                </a:highlight>
              </a:rPr>
              <a:t> es de lectura natural y una vez hayas visto un par de ejemplos, podrás empezar a escribir los tuyos sin apenas esfuerzo.</a:t>
            </a:r>
            <a:endParaRPr sz="1400">
              <a:solidFill>
                <a:srgbClr val="5E6A71"/>
              </a:solidFill>
              <a:highlight>
                <a:srgbClr val="FFFFFF"/>
              </a:highlight>
            </a:endParaRPr>
          </a:p>
          <a:p>
            <a:pPr indent="0" lvl="0" marL="0" rtl="0" algn="l">
              <a:lnSpc>
                <a:spcPct val="141666"/>
              </a:lnSpc>
              <a:spcBef>
                <a:spcPts val="2100"/>
              </a:spcBef>
              <a:spcAft>
                <a:spcPts val="0"/>
              </a:spcAft>
              <a:buNone/>
            </a:pPr>
            <a:r>
              <a:t/>
            </a:r>
            <a:endParaRPr sz="1400">
              <a:solidFill>
                <a:srgbClr val="5E6A71"/>
              </a:solidFill>
              <a:highlight>
                <a:srgbClr val="FFFFFF"/>
              </a:highlight>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rgbClr val="5E6A71"/>
              </a:solidFill>
              <a:highlight>
                <a:srgbClr val="FFFFFF"/>
              </a:highlight>
            </a:endParaRPr>
          </a:p>
          <a:p>
            <a:pPr indent="0" lvl="0" marL="0" rtl="0" algn="l">
              <a:spcBef>
                <a:spcPts val="1600"/>
              </a:spcBef>
              <a:spcAft>
                <a:spcPts val="0"/>
              </a:spcAft>
              <a:buNone/>
            </a:pPr>
            <a:r>
              <a:t/>
            </a:r>
            <a:endParaRPr sz="1400">
              <a:solidFill>
                <a:srgbClr val="5E6A7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Añadir CLI de Angular</a:t>
            </a:r>
            <a:endParaRPr/>
          </a:p>
        </p:txBody>
      </p:sp>
      <p:sp>
        <p:nvSpPr>
          <p:cNvPr id="150" name="Google Shape;150;p20"/>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tenemos npm instalado, lo usamos para instalar paquetes de npm.</a:t>
            </a:r>
            <a:endParaRPr/>
          </a:p>
          <a:p>
            <a:pPr indent="0" lvl="0" marL="0" rtl="0" algn="l">
              <a:spcBef>
                <a:spcPts val="1600"/>
              </a:spcBef>
              <a:spcAft>
                <a:spcPts val="0"/>
              </a:spcAft>
              <a:buNone/>
            </a:pPr>
            <a:r>
              <a:rPr lang="es"/>
              <a:t>Podemos seguir el Getting Started de la </a:t>
            </a:r>
            <a:r>
              <a:rPr lang="es"/>
              <a:t>página</a:t>
            </a:r>
            <a:r>
              <a:rPr lang="es"/>
              <a:t> oficial de Angular, con el siguiente comando en el terminal instalamos:</a:t>
            </a:r>
            <a:endParaRPr/>
          </a:p>
          <a:p>
            <a:pPr indent="0" lvl="0" marL="0" rtl="0" algn="l">
              <a:spcBef>
                <a:spcPts val="1600"/>
              </a:spcBef>
              <a:spcAft>
                <a:spcPts val="0"/>
              </a:spcAft>
              <a:buNone/>
            </a:pPr>
            <a:r>
              <a:rPr lang="es">
                <a:solidFill>
                  <a:srgbClr val="17FF0B"/>
                </a:solidFill>
                <a:highlight>
                  <a:srgbClr val="444444"/>
                </a:highlight>
              </a:rPr>
              <a:t>$ npm install -g @angular/cli</a:t>
            </a:r>
            <a:endParaRPr>
              <a:solidFill>
                <a:srgbClr val="17FF0B"/>
              </a:solidFill>
              <a:highlight>
                <a:srgbClr val="444444"/>
              </a:highlight>
            </a:endParaRPr>
          </a:p>
          <a:p>
            <a:pPr indent="0" lvl="0" marL="0" rtl="0" algn="l">
              <a:spcBef>
                <a:spcPts val="1600"/>
              </a:spcBef>
              <a:spcAft>
                <a:spcPts val="0"/>
              </a:spcAft>
              <a:buClr>
                <a:schemeClr val="dk1"/>
              </a:buClr>
              <a:buSzPts val="1100"/>
              <a:buFont typeface="Arial"/>
              <a:buNone/>
            </a:pPr>
            <a:r>
              <a:rPr lang="es"/>
              <a:t>Si usamos Unix/Linux necesitamos ejecutar las instalaciones globales con sudo.</a:t>
            </a:r>
            <a:endParaRPr sz="950">
              <a:solidFill>
                <a:srgbClr val="17FF0B"/>
              </a:solidFill>
              <a:highlight>
                <a:srgbClr val="444444"/>
              </a:highlight>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s">
                <a:solidFill>
                  <a:srgbClr val="17FF0B"/>
                </a:solidFill>
                <a:highlight>
                  <a:srgbClr val="444444"/>
                </a:highlight>
              </a:rPr>
              <a:t>$ sudo npm install -g @angular/cli</a:t>
            </a:r>
            <a:endParaRPr>
              <a:solidFill>
                <a:srgbClr val="17FF0B"/>
              </a:solidFill>
              <a:highlight>
                <a:srgbClr val="444444"/>
              </a:highligh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a:t>
            </a:r>
            <a:r>
              <a:rPr lang="es"/>
              <a:t> Continua con Gitlab (CI)</a:t>
            </a:r>
            <a:endParaRPr/>
          </a:p>
        </p:txBody>
      </p:sp>
      <p:sp>
        <p:nvSpPr>
          <p:cNvPr id="372" name="Google Shape;372;p56"/>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s" sz="1400">
                <a:solidFill>
                  <a:srgbClr val="5E6A71"/>
                </a:solidFill>
                <a:highlight>
                  <a:srgbClr val="FFFFFF"/>
                </a:highlight>
              </a:rPr>
              <a:t>Configuración de Integración/Despliegue Continuo (CI/CD)</a:t>
            </a:r>
            <a:endParaRPr b="1" sz="1400">
              <a:solidFill>
                <a:srgbClr val="5E6A71"/>
              </a:solidFill>
              <a:highlight>
                <a:srgbClr val="FFFFFF"/>
              </a:highlight>
            </a:endParaRPr>
          </a:p>
          <a:p>
            <a:pPr indent="0" lvl="0" marL="0" rtl="0" algn="just">
              <a:lnSpc>
                <a:spcPct val="160000"/>
              </a:lnSpc>
              <a:spcBef>
                <a:spcPts val="1500"/>
              </a:spcBef>
              <a:spcAft>
                <a:spcPts val="0"/>
              </a:spcAft>
              <a:buNone/>
            </a:pPr>
            <a:r>
              <a:rPr lang="es" sz="1400">
                <a:solidFill>
                  <a:srgbClr val="5E6A71"/>
                </a:solidFill>
                <a:highlight>
                  <a:srgbClr val="FFFFFF"/>
                </a:highlight>
              </a:rPr>
              <a:t>La página de configuración da una idea de cómo de sencillo es configurar todo aquello necesario para que se obre la magia de la integración continua:</a:t>
            </a:r>
            <a:endParaRPr sz="1400">
              <a:solidFill>
                <a:srgbClr val="5E6A71"/>
              </a:solidFill>
              <a:highlight>
                <a:srgbClr val="FFFFFF"/>
              </a:highlight>
            </a:endParaRPr>
          </a:p>
          <a:p>
            <a:pPr indent="0" lvl="0" marL="0" rtl="0" algn="just">
              <a:spcBef>
                <a:spcPts val="2100"/>
              </a:spcBef>
              <a:spcAft>
                <a:spcPts val="0"/>
              </a:spcAft>
              <a:buNone/>
            </a:pPr>
            <a:r>
              <a:rPr b="1" lang="es" sz="1400">
                <a:solidFill>
                  <a:srgbClr val="5E6A71"/>
                </a:solidFill>
                <a:highlight>
                  <a:srgbClr val="FFFFFF"/>
                </a:highlight>
              </a:rPr>
              <a:t>Runners</a:t>
            </a:r>
            <a:endParaRPr b="1" sz="1400">
              <a:solidFill>
                <a:srgbClr val="5E6A71"/>
              </a:solidFill>
              <a:highlight>
                <a:srgbClr val="FFFFFF"/>
              </a:highlight>
            </a:endParaRPr>
          </a:p>
          <a:p>
            <a:pPr indent="0" lvl="0" marL="0" rtl="0" algn="just">
              <a:lnSpc>
                <a:spcPct val="160000"/>
              </a:lnSpc>
              <a:spcBef>
                <a:spcPts val="1500"/>
              </a:spcBef>
              <a:spcAft>
                <a:spcPts val="0"/>
              </a:spcAft>
              <a:buNone/>
            </a:pPr>
            <a:r>
              <a:rPr lang="es" sz="1400">
                <a:solidFill>
                  <a:srgbClr val="5E6A71"/>
                </a:solidFill>
                <a:highlight>
                  <a:srgbClr val="FFFFFF"/>
                </a:highlight>
              </a:rPr>
              <a:t>Qué pasa si te digo que por fin </a:t>
            </a:r>
            <a:r>
              <a:rPr b="1" lang="es" sz="1400">
                <a:solidFill>
                  <a:srgbClr val="5E6A71"/>
                </a:solidFill>
                <a:highlight>
                  <a:srgbClr val="FFFFFF"/>
                </a:highlight>
              </a:rPr>
              <a:t>te puedes olvidar de configurar y gestionar </a:t>
            </a:r>
            <a:r>
              <a:rPr b="1" i="1" lang="es" sz="1400">
                <a:solidFill>
                  <a:srgbClr val="5E6A71"/>
                </a:solidFill>
                <a:highlight>
                  <a:srgbClr val="FFFFFF"/>
                </a:highlight>
              </a:rPr>
              <a:t>slaves</a:t>
            </a:r>
            <a:r>
              <a:rPr lang="es" sz="1400">
                <a:solidFill>
                  <a:srgbClr val="5E6A71"/>
                </a:solidFill>
                <a:highlight>
                  <a:srgbClr val="FFFFFF"/>
                </a:highlight>
              </a:rPr>
              <a:t>: el cómo se conectan al servidor de Integración Continua, cómo balancear la carga entre todos o cualquier otros detalles que son tanto tediosos como complicados en muchos casos…</a:t>
            </a:r>
            <a:endParaRPr sz="1400">
              <a:solidFill>
                <a:srgbClr val="5E6A71"/>
              </a:solidFill>
              <a:highlight>
                <a:srgbClr val="FFFFFF"/>
              </a:highlight>
            </a:endParaRPr>
          </a:p>
          <a:p>
            <a:pPr indent="0" lvl="0" marL="0" rtl="0" algn="just">
              <a:lnSpc>
                <a:spcPct val="160000"/>
              </a:lnSpc>
              <a:spcBef>
                <a:spcPts val="2100"/>
              </a:spcBef>
              <a:spcAft>
                <a:spcPts val="21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a:t>
            </a:r>
            <a:r>
              <a:rPr lang="es"/>
              <a:t> Continua con Gitlab (CI)</a:t>
            </a:r>
            <a:endParaRPr/>
          </a:p>
        </p:txBody>
      </p:sp>
      <p:sp>
        <p:nvSpPr>
          <p:cNvPr id="378" name="Google Shape;378;p57"/>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60000"/>
              </a:lnSpc>
              <a:spcBef>
                <a:spcPts val="0"/>
              </a:spcBef>
              <a:spcAft>
                <a:spcPts val="0"/>
              </a:spcAft>
              <a:buNone/>
            </a:pPr>
            <a:r>
              <a:rPr lang="es" sz="1200">
                <a:solidFill>
                  <a:srgbClr val="5E6A71"/>
                </a:solidFill>
                <a:highlight>
                  <a:srgbClr val="FFFFFF"/>
                </a:highlight>
              </a:rPr>
              <a:t>Te presento a los Runners! </a:t>
            </a:r>
            <a:r>
              <a:rPr b="1" lang="es" sz="1200">
                <a:solidFill>
                  <a:srgbClr val="5E6A71"/>
                </a:solidFill>
                <a:highlight>
                  <a:srgbClr val="FFFFFF"/>
                </a:highlight>
              </a:rPr>
              <a:t>Su instalación se reduce a algo tan sencillo como seguir los tres pasos</a:t>
            </a:r>
            <a:r>
              <a:rPr lang="es" sz="1200">
                <a:solidFill>
                  <a:srgbClr val="5E6A71"/>
                </a:solidFill>
                <a:highlight>
                  <a:srgbClr val="FFFFFF"/>
                </a:highlight>
              </a:rPr>
              <a:t> descritos en la configuración de CI/CD de tu proyecto: instalar el binario correspondiente a tu sistema operativo, pega la URL de tu servidor y el token que aparece en esta página y listo. Además, </a:t>
            </a:r>
            <a:r>
              <a:rPr b="1" lang="es" sz="1200">
                <a:solidFill>
                  <a:srgbClr val="5E6A71"/>
                </a:solidFill>
                <a:highlight>
                  <a:srgbClr val="FFFFFF"/>
                </a:highlight>
              </a:rPr>
              <a:t>puedes etiquetar a tus Runners en base a sus capacidades</a:t>
            </a:r>
            <a:r>
              <a:rPr lang="es" sz="1200">
                <a:solidFill>
                  <a:srgbClr val="5E6A71"/>
                </a:solidFill>
                <a:highlight>
                  <a:srgbClr val="FFFFFF"/>
                </a:highlight>
              </a:rPr>
              <a:t> para seleccionarlos en trabajos específicos desde el fichero .gitlab_ci.yml cuando sea necesario.</a:t>
            </a:r>
            <a:endParaRPr sz="1200">
              <a:solidFill>
                <a:srgbClr val="5E6A71"/>
              </a:solidFill>
              <a:highlight>
                <a:srgbClr val="FFFFFF"/>
              </a:highlight>
            </a:endParaRPr>
          </a:p>
          <a:p>
            <a:pPr indent="0" lvl="0" marL="0" rtl="0" algn="just">
              <a:lnSpc>
                <a:spcPct val="160000"/>
              </a:lnSpc>
              <a:spcBef>
                <a:spcPts val="2100"/>
              </a:spcBef>
              <a:spcAft>
                <a:spcPts val="0"/>
              </a:spcAft>
              <a:buNone/>
            </a:pPr>
            <a:r>
              <a:rPr lang="es" sz="1200">
                <a:solidFill>
                  <a:srgbClr val="5E6A71"/>
                </a:solidFill>
                <a:highlight>
                  <a:srgbClr val="FFFFFF"/>
                </a:highlight>
              </a:rPr>
              <a:t>Los Runners pueden utilizar diferentes executors, que no son más que formas distintas de ejecutar tus scripts/código en ellos; desde el más básico, sobre ssh, pasando por un servicio de contenedores, hasta el cluster kubernetes más grande que se te pueda ocurrir; soportando incluso ejecuciones sobre Powershell/Batch en sistemas Windows.</a:t>
            </a:r>
            <a:endParaRPr sz="1200">
              <a:solidFill>
                <a:srgbClr val="5E6A71"/>
              </a:solidFill>
              <a:highlight>
                <a:srgbClr val="FFFFFF"/>
              </a:highlight>
            </a:endParaRPr>
          </a:p>
          <a:p>
            <a:pPr indent="0" lvl="0" marL="0" rtl="0" algn="just">
              <a:lnSpc>
                <a:spcPct val="160000"/>
              </a:lnSpc>
              <a:spcBef>
                <a:spcPts val="2100"/>
              </a:spcBef>
              <a:spcAft>
                <a:spcPts val="21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a:t>
            </a:r>
            <a:r>
              <a:rPr lang="es"/>
              <a:t> Continua con Gitlab (CI)</a:t>
            </a:r>
            <a:endParaRPr/>
          </a:p>
        </p:txBody>
      </p:sp>
      <p:sp>
        <p:nvSpPr>
          <p:cNvPr id="384" name="Google Shape;384;p58"/>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200">
                <a:solidFill>
                  <a:srgbClr val="5E6A71"/>
                </a:solidFill>
                <a:highlight>
                  <a:srgbClr val="FFFFFF"/>
                </a:highlight>
              </a:rPr>
              <a:t>Gestión de </a:t>
            </a:r>
            <a:r>
              <a:rPr b="1" i="1" lang="es" sz="1200">
                <a:solidFill>
                  <a:srgbClr val="5E6A71"/>
                </a:solidFill>
                <a:highlight>
                  <a:srgbClr val="FFFFFF"/>
                </a:highlight>
              </a:rPr>
              <a:t>secrets</a:t>
            </a:r>
            <a:endParaRPr b="1" i="1" sz="1200">
              <a:solidFill>
                <a:srgbClr val="5E6A71"/>
              </a:solidFill>
              <a:highlight>
                <a:srgbClr val="FFFFFF"/>
              </a:highlight>
            </a:endParaRPr>
          </a:p>
          <a:p>
            <a:pPr indent="0" lvl="0" marL="0" rtl="0" algn="just">
              <a:lnSpc>
                <a:spcPct val="160000"/>
              </a:lnSpc>
              <a:spcBef>
                <a:spcPts val="1500"/>
              </a:spcBef>
              <a:spcAft>
                <a:spcPts val="0"/>
              </a:spcAft>
              <a:buNone/>
            </a:pPr>
            <a:r>
              <a:rPr lang="es" sz="1200">
                <a:solidFill>
                  <a:srgbClr val="5E6A71"/>
                </a:solidFill>
                <a:highlight>
                  <a:srgbClr val="FFFFFF"/>
                </a:highlight>
              </a:rPr>
              <a:t>En la era de los microservicios, en la que es muy probable que tu proyecto esté integrado con docenas de APIs que utilizan </a:t>
            </a:r>
            <a:r>
              <a:rPr i="1" lang="es" sz="1200">
                <a:solidFill>
                  <a:srgbClr val="5E6A71"/>
                </a:solidFill>
                <a:highlight>
                  <a:srgbClr val="FFFFFF"/>
                </a:highlight>
              </a:rPr>
              <a:t>tokens</a:t>
            </a:r>
            <a:r>
              <a:rPr lang="es" sz="1200">
                <a:solidFill>
                  <a:srgbClr val="5E6A71"/>
                </a:solidFill>
                <a:highlight>
                  <a:srgbClr val="FFFFFF"/>
                </a:highlight>
              </a:rPr>
              <a:t>, </a:t>
            </a:r>
            <a:r>
              <a:rPr i="1" lang="es" sz="1200">
                <a:solidFill>
                  <a:srgbClr val="5E6A71"/>
                </a:solidFill>
                <a:highlight>
                  <a:srgbClr val="FFFFFF"/>
                </a:highlight>
              </a:rPr>
              <a:t>secrets</a:t>
            </a:r>
            <a:r>
              <a:rPr lang="es" sz="1200">
                <a:solidFill>
                  <a:srgbClr val="5E6A71"/>
                </a:solidFill>
                <a:highlight>
                  <a:srgbClr val="FFFFFF"/>
                </a:highlight>
              </a:rPr>
              <a:t>, contraseñas de aplicación o cualquier otra forma de autorizar ese diálogo, </a:t>
            </a:r>
            <a:r>
              <a:rPr b="1" lang="es" sz="1200">
                <a:solidFill>
                  <a:srgbClr val="5E6A71"/>
                </a:solidFill>
                <a:highlight>
                  <a:srgbClr val="FFFFFF"/>
                </a:highlight>
              </a:rPr>
              <a:t>se convierte en prioridad alguna forma elegante de manejar toda esta complejidad</a:t>
            </a:r>
            <a:r>
              <a:rPr lang="es" sz="1200">
                <a:solidFill>
                  <a:srgbClr val="5E6A71"/>
                </a:solidFill>
                <a:highlight>
                  <a:srgbClr val="FFFFFF"/>
                </a:highlight>
              </a:rPr>
              <a:t>. Un auténtico </a:t>
            </a:r>
            <a:r>
              <a:rPr i="1" lang="es" sz="1200">
                <a:solidFill>
                  <a:srgbClr val="5E6A71"/>
                </a:solidFill>
                <a:highlight>
                  <a:srgbClr val="FFFFFF"/>
                </a:highlight>
              </a:rPr>
              <a:t>bad smell </a:t>
            </a:r>
            <a:r>
              <a:rPr lang="es" sz="1200">
                <a:solidFill>
                  <a:srgbClr val="5E6A71"/>
                </a:solidFill>
                <a:highlight>
                  <a:srgbClr val="FFFFFF"/>
                </a:highlight>
                <a:uFill>
                  <a:noFill/>
                </a:uFill>
                <a:hlinkClick r:id="rId3"/>
              </a:rPr>
              <a:t>más frecuente de lo que creeríamos</a:t>
            </a:r>
            <a:r>
              <a:rPr lang="es" sz="1200">
                <a:solidFill>
                  <a:srgbClr val="5E6A71"/>
                </a:solidFill>
                <a:highlight>
                  <a:srgbClr val="FFFFFF"/>
                </a:highlight>
              </a:rPr>
              <a:t> es almacenar todos estos datos en ficheros de configuración en una máquina remota o incluso dejarlos colgando en alguna parte del código. Para poner énfasis en la importancia de esto, simplemente considera cuántos </a:t>
            </a:r>
            <a:r>
              <a:rPr lang="es" sz="1200">
                <a:solidFill>
                  <a:srgbClr val="5E6A71"/>
                </a:solidFill>
                <a:highlight>
                  <a:srgbClr val="FFFFFF"/>
                </a:highlight>
                <a:uFill>
                  <a:noFill/>
                </a:uFill>
                <a:hlinkClick r:id="rId4"/>
              </a:rPr>
              <a:t>servicios</a:t>
            </a:r>
            <a:r>
              <a:rPr lang="es" sz="1200">
                <a:solidFill>
                  <a:srgbClr val="5E6A71"/>
                </a:solidFill>
                <a:highlight>
                  <a:srgbClr val="FFFFFF"/>
                </a:highlight>
              </a:rPr>
              <a:t> y </a:t>
            </a:r>
            <a:r>
              <a:rPr lang="es" sz="1200">
                <a:solidFill>
                  <a:srgbClr val="5E6A71"/>
                </a:solidFill>
                <a:highlight>
                  <a:srgbClr val="FFFFFF"/>
                </a:highlight>
                <a:uFill>
                  <a:noFill/>
                </a:uFill>
                <a:hlinkClick r:id="rId5"/>
              </a:rPr>
              <a:t>proyectos</a:t>
            </a:r>
            <a:r>
              <a:rPr lang="es" sz="1200">
                <a:solidFill>
                  <a:srgbClr val="5E6A71"/>
                </a:solidFill>
                <a:highlight>
                  <a:srgbClr val="FFFFFF"/>
                </a:highlight>
              </a:rPr>
              <a:t> están surgiendo en los últimos años para gestionar esta problemática. Los proyectos de GitLab también incluyen un sencillo </a:t>
            </a:r>
            <a:r>
              <a:rPr i="1" lang="es" sz="1200">
                <a:solidFill>
                  <a:srgbClr val="5E6A71"/>
                </a:solidFill>
                <a:highlight>
                  <a:srgbClr val="FFFFFF"/>
                </a:highlight>
              </a:rPr>
              <a:t>keystore</a:t>
            </a:r>
            <a:r>
              <a:rPr lang="es" sz="1200">
                <a:solidFill>
                  <a:srgbClr val="5E6A71"/>
                </a:solidFill>
                <a:highlight>
                  <a:srgbClr val="FFFFFF"/>
                </a:highlight>
              </a:rPr>
              <a:t> en su página de settings que pueden ser accedidos desde los scripts de Integración Continua para que los administradores del proyecto los gestionen.</a:t>
            </a:r>
            <a:endParaRPr sz="1200">
              <a:solidFill>
                <a:srgbClr val="5E6A71"/>
              </a:solidFill>
              <a:highlight>
                <a:srgbClr val="FFFFFF"/>
              </a:highlight>
            </a:endParaRPr>
          </a:p>
          <a:p>
            <a:pPr indent="0" lvl="0" marL="0" rtl="0" algn="just">
              <a:lnSpc>
                <a:spcPct val="160000"/>
              </a:lnSpc>
              <a:spcBef>
                <a:spcPts val="2100"/>
              </a:spcBef>
              <a:spcAft>
                <a:spcPts val="21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a:t>
            </a:r>
            <a:r>
              <a:rPr lang="es"/>
              <a:t> Continua con Gitlab (CI)</a:t>
            </a:r>
            <a:endParaRPr/>
          </a:p>
        </p:txBody>
      </p:sp>
      <p:sp>
        <p:nvSpPr>
          <p:cNvPr id="390" name="Google Shape;390;p59"/>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s" sz="1200">
                <a:solidFill>
                  <a:srgbClr val="5E6A71"/>
                </a:solidFill>
                <a:highlight>
                  <a:srgbClr val="FFFFFF"/>
                </a:highlight>
              </a:rPr>
              <a:t>Pipelines</a:t>
            </a:r>
            <a:endParaRPr b="1" sz="1200">
              <a:solidFill>
                <a:srgbClr val="5E6A71"/>
              </a:solidFill>
              <a:highlight>
                <a:srgbClr val="FFFFFF"/>
              </a:highlight>
            </a:endParaRPr>
          </a:p>
          <a:p>
            <a:pPr indent="0" lvl="0" marL="0" rtl="0" algn="just">
              <a:lnSpc>
                <a:spcPct val="160000"/>
              </a:lnSpc>
              <a:spcBef>
                <a:spcPts val="1500"/>
              </a:spcBef>
              <a:spcAft>
                <a:spcPts val="2100"/>
              </a:spcAft>
              <a:buNone/>
            </a:pPr>
            <a:r>
              <a:rPr lang="es" sz="1000">
                <a:solidFill>
                  <a:srgbClr val="5E6A71"/>
                </a:solidFill>
                <a:highlight>
                  <a:srgbClr val="FFFFFF"/>
                </a:highlight>
              </a:rPr>
              <a:t>Esta es la </a:t>
            </a:r>
            <a:r>
              <a:rPr b="1" lang="es" sz="1000">
                <a:solidFill>
                  <a:srgbClr val="5E6A71"/>
                </a:solidFill>
                <a:highlight>
                  <a:srgbClr val="FFFFFF"/>
                </a:highlight>
              </a:rPr>
              <a:t>funcionalidad central</a:t>
            </a:r>
            <a:r>
              <a:rPr lang="es" sz="1000">
                <a:solidFill>
                  <a:srgbClr val="5E6A71"/>
                </a:solidFill>
                <a:highlight>
                  <a:srgbClr val="FFFFFF"/>
                </a:highlight>
              </a:rPr>
              <a:t> de cualquier sistema de Integración Continua y, a la vez, un concepto realmente simple que se traduce en conectar todos los pasos (</a:t>
            </a:r>
            <a:r>
              <a:rPr i="1" lang="es" sz="1000">
                <a:solidFill>
                  <a:srgbClr val="5E6A71"/>
                </a:solidFill>
                <a:highlight>
                  <a:srgbClr val="FFFFFF"/>
                </a:highlight>
              </a:rPr>
              <a:t>stages</a:t>
            </a:r>
            <a:r>
              <a:rPr lang="es" sz="1000">
                <a:solidFill>
                  <a:srgbClr val="5E6A71"/>
                </a:solidFill>
                <a:highlight>
                  <a:srgbClr val="FFFFFF"/>
                </a:highlight>
              </a:rPr>
              <a:t>) que deben seguirse desde el momento en el que dispone de todo el código fuente al punto en el que la aplicación puede ser desplegada. Entre medias, puedes incluir todo aquello que se te ocurra para comprobar que: el código tiene buena pinta (</a:t>
            </a:r>
            <a:r>
              <a:rPr i="1" lang="es" sz="1000">
                <a:solidFill>
                  <a:srgbClr val="5E6A71"/>
                </a:solidFill>
                <a:highlight>
                  <a:srgbClr val="FFFFFF"/>
                </a:highlight>
              </a:rPr>
              <a:t>linting</a:t>
            </a:r>
            <a:r>
              <a:rPr lang="es" sz="1000">
                <a:solidFill>
                  <a:srgbClr val="5E6A71"/>
                </a:solidFill>
                <a:highlight>
                  <a:srgbClr val="FFFFFF"/>
                </a:highlight>
              </a:rPr>
              <a:t>), puede compilarse sin errores, funciona de forma esperada (</a:t>
            </a:r>
            <a:r>
              <a:rPr i="1" lang="es" sz="1000">
                <a:solidFill>
                  <a:srgbClr val="5E6A71"/>
                </a:solidFill>
                <a:highlight>
                  <a:srgbClr val="FFFFFF"/>
                </a:highlight>
              </a:rPr>
              <a:t>unit tests</a:t>
            </a:r>
            <a:r>
              <a:rPr lang="es" sz="1000">
                <a:solidFill>
                  <a:srgbClr val="5E6A71"/>
                </a:solidFill>
                <a:highlight>
                  <a:srgbClr val="FFFFFF"/>
                </a:highlight>
              </a:rPr>
              <a:t>), se integra con otros sistemas… y cualquier cosa que nos lleve a desplegar con seguridad nuestras aplicaciones</a:t>
            </a:r>
            <a:endParaRPr sz="1000">
              <a:solidFill>
                <a:srgbClr val="5E6A71"/>
              </a:solidFill>
            </a:endParaRPr>
          </a:p>
        </p:txBody>
      </p:sp>
      <p:pic>
        <p:nvPicPr>
          <p:cNvPr id="391" name="Google Shape;391;p59"/>
          <p:cNvPicPr preferRelativeResize="0"/>
          <p:nvPr/>
        </p:nvPicPr>
        <p:blipFill>
          <a:blip r:embed="rId3">
            <a:alphaModFix/>
          </a:blip>
          <a:stretch>
            <a:fillRect/>
          </a:stretch>
        </p:blipFill>
        <p:spPr>
          <a:xfrm>
            <a:off x="724150" y="3336450"/>
            <a:ext cx="3012176" cy="1432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 Continua con Gitlab (CI)</a:t>
            </a:r>
            <a:endParaRPr/>
          </a:p>
        </p:txBody>
      </p:sp>
      <p:sp>
        <p:nvSpPr>
          <p:cNvPr id="397" name="Google Shape;397;p60"/>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i="1" lang="es" sz="1400">
                <a:solidFill>
                  <a:srgbClr val="5E6A71"/>
                </a:solidFill>
                <a:highlight>
                  <a:srgbClr val="FFFFFF"/>
                </a:highlight>
              </a:rPr>
              <a:t>Container Registry</a:t>
            </a:r>
            <a:endParaRPr b="1" i="1" sz="1400">
              <a:solidFill>
                <a:srgbClr val="5E6A71"/>
              </a:solidFill>
              <a:highlight>
                <a:srgbClr val="FFFFFF"/>
              </a:highlight>
            </a:endParaRPr>
          </a:p>
          <a:p>
            <a:pPr indent="0" lvl="0" marL="0" rtl="0" algn="just">
              <a:lnSpc>
                <a:spcPct val="160000"/>
              </a:lnSpc>
              <a:spcBef>
                <a:spcPts val="1500"/>
              </a:spcBef>
              <a:spcAft>
                <a:spcPts val="0"/>
              </a:spcAft>
              <a:buNone/>
            </a:pPr>
            <a:r>
              <a:rPr lang="es" sz="1200">
                <a:solidFill>
                  <a:srgbClr val="5E6A71"/>
                </a:solidFill>
                <a:highlight>
                  <a:srgbClr val="FFFFFF"/>
                </a:highlight>
              </a:rPr>
              <a:t>Imagina tener tu propio </a:t>
            </a:r>
            <a:r>
              <a:rPr i="1" lang="es" sz="1200">
                <a:solidFill>
                  <a:srgbClr val="5E6A71"/>
                </a:solidFill>
                <a:highlight>
                  <a:srgbClr val="FFFFFF"/>
                </a:highlight>
              </a:rPr>
              <a:t>docker hub </a:t>
            </a:r>
            <a:r>
              <a:rPr lang="es" sz="1200">
                <a:solidFill>
                  <a:srgbClr val="5E6A71"/>
                </a:solidFill>
                <a:highlight>
                  <a:srgbClr val="FFFFFF"/>
                </a:highlight>
              </a:rPr>
              <a:t>privado en el que almacenar las imágenes de tu proyecto, actualizarlas en cualquier momento que sea necesario sin tener que exponerlas al publico y con la capacidad de utilizarlas desde cualquier sitio con sólo autenticarse. Puedes tener una imagen preparada para cada </a:t>
            </a:r>
            <a:r>
              <a:rPr i="1" lang="es" sz="1200">
                <a:solidFill>
                  <a:srgbClr val="5E6A71"/>
                </a:solidFill>
                <a:highlight>
                  <a:srgbClr val="FFFFFF"/>
                </a:highlight>
              </a:rPr>
              <a:t>stage </a:t>
            </a:r>
            <a:r>
              <a:rPr lang="es" sz="1200">
                <a:solidFill>
                  <a:srgbClr val="5E6A71"/>
                </a:solidFill>
                <a:highlight>
                  <a:srgbClr val="FFFFFF"/>
                </a:highlight>
              </a:rPr>
              <a:t>de tu </a:t>
            </a:r>
            <a:r>
              <a:rPr i="1" lang="es" sz="1200">
                <a:solidFill>
                  <a:srgbClr val="5E6A71"/>
                </a:solidFill>
                <a:highlight>
                  <a:srgbClr val="FFFFFF"/>
                </a:highlight>
              </a:rPr>
              <a:t>pipeline</a:t>
            </a:r>
            <a:r>
              <a:rPr lang="es" sz="1200">
                <a:solidFill>
                  <a:srgbClr val="5E6A71"/>
                </a:solidFill>
                <a:highlight>
                  <a:srgbClr val="FFFFFF"/>
                </a:highlight>
              </a:rPr>
              <a:t> y abstraer cantidad de información de </a:t>
            </a:r>
            <a:r>
              <a:rPr i="1" lang="es" sz="1200">
                <a:solidFill>
                  <a:srgbClr val="5E6A71"/>
                </a:solidFill>
                <a:highlight>
                  <a:srgbClr val="FFFFFF"/>
                </a:highlight>
              </a:rPr>
              <a:t>build</a:t>
            </a:r>
            <a:r>
              <a:rPr lang="es" sz="1200">
                <a:solidFill>
                  <a:srgbClr val="5E6A71"/>
                </a:solidFill>
                <a:highlight>
                  <a:srgbClr val="FFFFFF"/>
                </a:highlight>
              </a:rPr>
              <a:t> a los </a:t>
            </a:r>
            <a:r>
              <a:rPr i="1" lang="es" sz="1200">
                <a:solidFill>
                  <a:srgbClr val="5E6A71"/>
                </a:solidFill>
                <a:highlight>
                  <a:srgbClr val="FFFFFF"/>
                </a:highlight>
              </a:rPr>
              <a:t>runners</a:t>
            </a:r>
            <a:r>
              <a:rPr lang="es" sz="1200">
                <a:solidFill>
                  <a:srgbClr val="5E6A71"/>
                </a:solidFill>
                <a:highlight>
                  <a:srgbClr val="FFFFFF"/>
                </a:highlight>
              </a:rPr>
              <a:t> de forma transparente e increíblemente rápida. Esto se vuelve </a:t>
            </a:r>
            <a:r>
              <a:rPr b="1" lang="es" sz="1200">
                <a:solidFill>
                  <a:srgbClr val="5E6A71"/>
                </a:solidFill>
                <a:highlight>
                  <a:srgbClr val="FFFFFF"/>
                </a:highlight>
              </a:rPr>
              <a:t>fundamental a la hora de inicializar los entornos</a:t>
            </a:r>
            <a:r>
              <a:rPr lang="es" sz="1200">
                <a:solidFill>
                  <a:srgbClr val="5E6A71"/>
                </a:solidFill>
                <a:highlight>
                  <a:srgbClr val="FFFFFF"/>
                </a:highlight>
              </a:rPr>
              <a:t>, reduciendo el tiempo necesario para ejecutar nuestros trabajos.</a:t>
            </a:r>
            <a:endParaRPr sz="1200">
              <a:solidFill>
                <a:srgbClr val="5E6A71"/>
              </a:solidFill>
              <a:highlight>
                <a:srgbClr val="FFFFFF"/>
              </a:highlight>
            </a:endParaRPr>
          </a:p>
          <a:p>
            <a:pPr indent="0" lvl="0" marL="0" rtl="0" algn="just">
              <a:lnSpc>
                <a:spcPct val="160000"/>
              </a:lnSpc>
              <a:spcBef>
                <a:spcPts val="2100"/>
              </a:spcBef>
              <a:spcAft>
                <a:spcPts val="2100"/>
              </a:spcAft>
              <a:buNone/>
            </a:pPr>
            <a:r>
              <a:t/>
            </a:r>
            <a:endParaRPr b="1" sz="1200">
              <a:solidFill>
                <a:srgbClr val="5E6A7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 Continua con Gitlab (CI)</a:t>
            </a:r>
            <a:endParaRPr/>
          </a:p>
        </p:txBody>
      </p:sp>
      <p:sp>
        <p:nvSpPr>
          <p:cNvPr id="403" name="Google Shape;403;p61"/>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s" sz="1400">
                <a:solidFill>
                  <a:srgbClr val="5E6A71"/>
                </a:solidFill>
                <a:highlight>
                  <a:srgbClr val="FFFFFF"/>
                </a:highlight>
              </a:rPr>
              <a:t>Entornos y review apps</a:t>
            </a:r>
            <a:endParaRPr b="1" sz="1400">
              <a:solidFill>
                <a:srgbClr val="5E6A71"/>
              </a:solidFill>
              <a:highlight>
                <a:srgbClr val="FFFFFF"/>
              </a:highlight>
            </a:endParaRPr>
          </a:p>
          <a:p>
            <a:pPr indent="0" lvl="0" marL="0" rtl="0" algn="just">
              <a:lnSpc>
                <a:spcPct val="160000"/>
              </a:lnSpc>
              <a:spcBef>
                <a:spcPts val="1500"/>
              </a:spcBef>
              <a:spcAft>
                <a:spcPts val="0"/>
              </a:spcAft>
              <a:buNone/>
            </a:pPr>
            <a:r>
              <a:rPr lang="es" sz="1400">
                <a:solidFill>
                  <a:srgbClr val="5E6A71"/>
                </a:solidFill>
                <a:highlight>
                  <a:srgbClr val="FFFFFF"/>
                </a:highlight>
              </a:rPr>
              <a:t>A todos nos encanta </a:t>
            </a:r>
            <a:r>
              <a:rPr lang="es" sz="1400">
                <a:solidFill>
                  <a:srgbClr val="5E6A71"/>
                </a:solidFill>
                <a:highlight>
                  <a:srgbClr val="FFFFFF"/>
                </a:highlight>
                <a:uFill>
                  <a:noFill/>
                </a:uFill>
                <a:hlinkClick r:id="rId3"/>
              </a:rPr>
              <a:t>gitflow</a:t>
            </a:r>
            <a:r>
              <a:rPr lang="es" sz="1400">
                <a:solidFill>
                  <a:srgbClr val="5E6A71"/>
                </a:solidFill>
                <a:highlight>
                  <a:srgbClr val="FFFFFF"/>
                </a:highlight>
              </a:rPr>
              <a:t>, ¿verdad? y es que hay unas cuantas razones para ello. Se construye sobre las premisas de que </a:t>
            </a:r>
            <a:r>
              <a:rPr b="1" lang="es" sz="1400">
                <a:solidFill>
                  <a:srgbClr val="5E6A71"/>
                </a:solidFill>
                <a:highlight>
                  <a:srgbClr val="FFFFFF"/>
                </a:highlight>
              </a:rPr>
              <a:t>si cada rama es desarrollada de forma aislada, las nuevas funcionalidades no interfieren con el resto </a:t>
            </a:r>
            <a:r>
              <a:rPr lang="es" sz="1400">
                <a:solidFill>
                  <a:srgbClr val="5E6A71"/>
                </a:solidFill>
                <a:highlight>
                  <a:srgbClr val="FFFFFF"/>
                </a:highlight>
              </a:rPr>
              <a:t>o con la estabilidad de toda la aplicación hasta que son mergeadas en master. Esto nos ayuda tanto a desarrollar funcionalidades como a testarlas.</a:t>
            </a:r>
            <a:endParaRPr sz="1400">
              <a:solidFill>
                <a:srgbClr val="5E6A71"/>
              </a:solidFill>
              <a:highlight>
                <a:srgbClr val="FFFFFF"/>
              </a:highlight>
            </a:endParaRPr>
          </a:p>
          <a:p>
            <a:pPr indent="0" lvl="0" marL="0" rtl="0" algn="just">
              <a:lnSpc>
                <a:spcPct val="160000"/>
              </a:lnSpc>
              <a:spcBef>
                <a:spcPts val="2100"/>
              </a:spcBef>
              <a:spcAft>
                <a:spcPts val="0"/>
              </a:spcAft>
              <a:buNone/>
            </a:pPr>
            <a:r>
              <a:t/>
            </a:r>
            <a:endParaRPr b="1" i="1" sz="1400">
              <a:solidFill>
                <a:srgbClr val="5E6A71"/>
              </a:solidFill>
              <a:highlight>
                <a:srgbClr val="FFFFFF"/>
              </a:highlight>
            </a:endParaRPr>
          </a:p>
          <a:p>
            <a:pPr indent="0" lvl="0" marL="0" rtl="0" algn="just">
              <a:lnSpc>
                <a:spcPct val="160000"/>
              </a:lnSpc>
              <a:spcBef>
                <a:spcPts val="2100"/>
              </a:spcBef>
              <a:spcAft>
                <a:spcPts val="2100"/>
              </a:spcAft>
              <a:buNone/>
            </a:pPr>
            <a:r>
              <a:t/>
            </a:r>
            <a:endParaRPr b="1" sz="1200">
              <a:solidFill>
                <a:srgbClr val="5E6A71"/>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 Continua con Gitlab (CI)</a:t>
            </a:r>
            <a:endParaRPr/>
          </a:p>
        </p:txBody>
      </p:sp>
      <p:sp>
        <p:nvSpPr>
          <p:cNvPr id="409" name="Google Shape;409;p62"/>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60000"/>
              </a:lnSpc>
              <a:spcBef>
                <a:spcPts val="0"/>
              </a:spcBef>
              <a:spcAft>
                <a:spcPts val="0"/>
              </a:spcAft>
              <a:buNone/>
            </a:pPr>
            <a:r>
              <a:rPr lang="es" sz="1200">
                <a:solidFill>
                  <a:srgbClr val="5E6A71"/>
                </a:solidFill>
                <a:highlight>
                  <a:srgbClr val="FFFFFF"/>
                </a:highlight>
              </a:rPr>
              <a:t>Cuando los contenedores irrumpieron en nuestras vidas, era obvio cómo el proceso de desplegar entornos diferentes e independientes con configuraciones individuales podía agilizar nuestros despliegues. Y ahora es justo decir que utilizamos los contenedores como estándar de facto en lo que a despliegues se refiere. La mayor parte de los sistemas de Integración Continua se idearon mucho antes de que el primer contenedor de la historia fuese creado, y por tanto, sin Docker en mente. Con GitLab CI ocurre todo lo contrario: fomentan el uso de los contenedores basándose en todos los beneficios que aportan al flujo de trabajo</a:t>
            </a:r>
            <a:endParaRPr sz="1200">
              <a:solidFill>
                <a:srgbClr val="5E6A71"/>
              </a:solidFill>
              <a:highlight>
                <a:srgbClr val="FFFFFF"/>
              </a:highlight>
            </a:endParaRPr>
          </a:p>
          <a:p>
            <a:pPr indent="0" lvl="0" marL="0" rtl="0" algn="just">
              <a:lnSpc>
                <a:spcPct val="160000"/>
              </a:lnSpc>
              <a:spcBef>
                <a:spcPts val="2100"/>
              </a:spcBef>
              <a:spcAft>
                <a:spcPts val="0"/>
              </a:spcAft>
              <a:buNone/>
            </a:pPr>
            <a:r>
              <a:t/>
            </a:r>
            <a:endParaRPr sz="1200">
              <a:solidFill>
                <a:srgbClr val="5E6A71"/>
              </a:solidFill>
              <a:highlight>
                <a:srgbClr val="FFFFFF"/>
              </a:highlight>
            </a:endParaRPr>
          </a:p>
          <a:p>
            <a:pPr indent="0" lvl="0" marL="0" rtl="0" algn="just">
              <a:lnSpc>
                <a:spcPct val="160000"/>
              </a:lnSpc>
              <a:spcBef>
                <a:spcPts val="2100"/>
              </a:spcBef>
              <a:spcAft>
                <a:spcPts val="0"/>
              </a:spcAft>
              <a:buNone/>
            </a:pPr>
            <a:r>
              <a:t/>
            </a:r>
            <a:endParaRPr b="1" i="1" sz="1400">
              <a:solidFill>
                <a:srgbClr val="5E6A71"/>
              </a:solidFill>
              <a:highlight>
                <a:srgbClr val="FFFFFF"/>
              </a:highlight>
            </a:endParaRPr>
          </a:p>
          <a:p>
            <a:pPr indent="0" lvl="0" marL="0" rtl="0" algn="just">
              <a:lnSpc>
                <a:spcPct val="160000"/>
              </a:lnSpc>
              <a:spcBef>
                <a:spcPts val="2100"/>
              </a:spcBef>
              <a:spcAft>
                <a:spcPts val="2100"/>
              </a:spcAft>
              <a:buNone/>
            </a:pPr>
            <a:r>
              <a:t/>
            </a:r>
            <a:endParaRPr b="1" sz="1200">
              <a:solidFill>
                <a:srgbClr val="5E6A71"/>
              </a:solidFill>
              <a:highlight>
                <a:srgbClr val="FFFFFF"/>
              </a:highlight>
            </a:endParaRPr>
          </a:p>
        </p:txBody>
      </p:sp>
      <p:pic>
        <p:nvPicPr>
          <p:cNvPr id="410" name="Google Shape;410;p62"/>
          <p:cNvPicPr preferRelativeResize="0"/>
          <p:nvPr/>
        </p:nvPicPr>
        <p:blipFill>
          <a:blip r:embed="rId3">
            <a:alphaModFix/>
          </a:blip>
          <a:stretch>
            <a:fillRect/>
          </a:stretch>
        </p:blipFill>
        <p:spPr>
          <a:xfrm>
            <a:off x="2676650" y="3393142"/>
            <a:ext cx="2445151" cy="1375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 Continua con Gitlab (CI)</a:t>
            </a:r>
            <a:endParaRPr/>
          </a:p>
        </p:txBody>
      </p:sp>
      <p:sp>
        <p:nvSpPr>
          <p:cNvPr id="416" name="Google Shape;416;p63"/>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60000"/>
              </a:lnSpc>
              <a:spcBef>
                <a:spcPts val="0"/>
              </a:spcBef>
              <a:spcAft>
                <a:spcPts val="0"/>
              </a:spcAft>
              <a:buNone/>
            </a:pPr>
            <a:r>
              <a:rPr lang="es" sz="1200">
                <a:solidFill>
                  <a:srgbClr val="5E6A71"/>
                </a:solidFill>
                <a:highlight>
                  <a:srgbClr val="FFFFFF"/>
                </a:highlight>
              </a:rPr>
              <a:t>Por ejemplo, un escenario que se repite en cada </a:t>
            </a:r>
            <a:r>
              <a:rPr i="1" lang="es" sz="1200">
                <a:solidFill>
                  <a:srgbClr val="5E6A71"/>
                </a:solidFill>
                <a:highlight>
                  <a:srgbClr val="FFFFFF"/>
                </a:highlight>
              </a:rPr>
              <a:t>sprint</a:t>
            </a:r>
            <a:r>
              <a:rPr lang="es" sz="1200">
                <a:solidFill>
                  <a:srgbClr val="5E6A71"/>
                </a:solidFill>
                <a:highlight>
                  <a:srgbClr val="FFFFFF"/>
                </a:highlight>
              </a:rPr>
              <a:t>: estás a punto de </a:t>
            </a:r>
            <a:r>
              <a:rPr i="1" lang="es" sz="1200">
                <a:solidFill>
                  <a:srgbClr val="5E6A71"/>
                </a:solidFill>
                <a:highlight>
                  <a:srgbClr val="FFFFFF"/>
                </a:highlight>
              </a:rPr>
              <a:t>mergear</a:t>
            </a:r>
            <a:r>
              <a:rPr lang="es" sz="1200">
                <a:solidFill>
                  <a:srgbClr val="5E6A71"/>
                </a:solidFill>
                <a:highlight>
                  <a:srgbClr val="FFFFFF"/>
                </a:highlight>
              </a:rPr>
              <a:t> la rama de una </a:t>
            </a:r>
            <a:r>
              <a:rPr i="1" lang="es" sz="1200">
                <a:solidFill>
                  <a:srgbClr val="5E6A71"/>
                </a:solidFill>
                <a:highlight>
                  <a:srgbClr val="FFFFFF"/>
                </a:highlight>
              </a:rPr>
              <a:t>user story</a:t>
            </a:r>
            <a:r>
              <a:rPr lang="es" sz="1200">
                <a:solidFill>
                  <a:srgbClr val="5E6A71"/>
                </a:solidFill>
                <a:highlight>
                  <a:srgbClr val="FFFFFF"/>
                </a:highlight>
              </a:rPr>
              <a:t> que tiene que ser testada por el equipo de QA y que a su vez, introduce nuevas dependencias con librerías y con un nuevo servicio (p.ej. Redis, mongoDB…) para ser desplegada. Solo tienes que actualizar tu Dockerfile para incluir la/las nuevas capas que gestionan estas dependencias y hacer </a:t>
            </a:r>
            <a:r>
              <a:rPr i="1" lang="es" sz="1200">
                <a:solidFill>
                  <a:srgbClr val="5E6A71"/>
                </a:solidFill>
                <a:highlight>
                  <a:srgbClr val="FFFFFF"/>
                </a:highlight>
              </a:rPr>
              <a:t>push</a:t>
            </a:r>
            <a:r>
              <a:rPr lang="es" sz="1200">
                <a:solidFill>
                  <a:srgbClr val="5E6A71"/>
                </a:solidFill>
                <a:highlight>
                  <a:srgbClr val="FFFFFF"/>
                </a:highlight>
              </a:rPr>
              <a:t> de dicha imagen a tu </a:t>
            </a:r>
            <a:r>
              <a:rPr i="1" lang="es" sz="1200">
                <a:solidFill>
                  <a:srgbClr val="5E6A71"/>
                </a:solidFill>
                <a:highlight>
                  <a:srgbClr val="FFFFFF"/>
                </a:highlight>
              </a:rPr>
              <a:t>Docker registry </a:t>
            </a:r>
            <a:r>
              <a:rPr lang="es" sz="1200">
                <a:solidFill>
                  <a:srgbClr val="5E6A71"/>
                </a:solidFill>
                <a:highlight>
                  <a:srgbClr val="FFFFFF"/>
                </a:highlight>
              </a:rPr>
              <a:t>local. Una vez se suban los cambios de la rama al repositorio, tendrá todo en su lugar para ser desplegada con un click en el entorno de pruebas.</a:t>
            </a:r>
            <a:endParaRPr sz="1200">
              <a:solidFill>
                <a:srgbClr val="5E6A71"/>
              </a:solidFill>
              <a:highlight>
                <a:srgbClr val="FFFFFF"/>
              </a:highlight>
            </a:endParaRPr>
          </a:p>
          <a:p>
            <a:pPr indent="0" lvl="0" marL="0" rtl="0" algn="just">
              <a:lnSpc>
                <a:spcPct val="160000"/>
              </a:lnSpc>
              <a:spcBef>
                <a:spcPts val="2100"/>
              </a:spcBef>
              <a:spcAft>
                <a:spcPts val="0"/>
              </a:spcAft>
              <a:buNone/>
            </a:pPr>
            <a:r>
              <a:t/>
            </a:r>
            <a:endParaRPr sz="1200">
              <a:solidFill>
                <a:srgbClr val="5E6A71"/>
              </a:solidFill>
              <a:highlight>
                <a:srgbClr val="FFFFFF"/>
              </a:highlight>
            </a:endParaRPr>
          </a:p>
          <a:p>
            <a:pPr indent="0" lvl="0" marL="0" rtl="0" algn="just">
              <a:lnSpc>
                <a:spcPct val="160000"/>
              </a:lnSpc>
              <a:spcBef>
                <a:spcPts val="2100"/>
              </a:spcBef>
              <a:spcAft>
                <a:spcPts val="0"/>
              </a:spcAft>
              <a:buNone/>
            </a:pPr>
            <a:r>
              <a:t/>
            </a:r>
            <a:endParaRPr b="1" i="1" sz="1200">
              <a:solidFill>
                <a:srgbClr val="5E6A71"/>
              </a:solidFill>
              <a:highlight>
                <a:srgbClr val="FFFFFF"/>
              </a:highlight>
            </a:endParaRPr>
          </a:p>
          <a:p>
            <a:pPr indent="0" lvl="0" marL="0" rtl="0" algn="just">
              <a:lnSpc>
                <a:spcPct val="160000"/>
              </a:lnSpc>
              <a:spcBef>
                <a:spcPts val="2100"/>
              </a:spcBef>
              <a:spcAft>
                <a:spcPts val="2100"/>
              </a:spcAft>
              <a:buNone/>
            </a:pPr>
            <a:r>
              <a:t/>
            </a:r>
            <a:endParaRPr b="1" sz="1200">
              <a:solidFill>
                <a:srgbClr val="5E6A71"/>
              </a:solidFill>
              <a:highlight>
                <a:srgbClr val="FFFFFF"/>
              </a:highlight>
            </a:endParaRPr>
          </a:p>
        </p:txBody>
      </p:sp>
      <p:pic>
        <p:nvPicPr>
          <p:cNvPr id="417" name="Google Shape;417;p63"/>
          <p:cNvPicPr preferRelativeResize="0"/>
          <p:nvPr/>
        </p:nvPicPr>
        <p:blipFill>
          <a:blip r:embed="rId3">
            <a:alphaModFix/>
          </a:blip>
          <a:stretch>
            <a:fillRect/>
          </a:stretch>
        </p:blipFill>
        <p:spPr>
          <a:xfrm>
            <a:off x="914400" y="3561025"/>
            <a:ext cx="7315200" cy="857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Integración Continua con Gitlab (CI)</a:t>
            </a:r>
            <a:endParaRPr/>
          </a:p>
        </p:txBody>
      </p:sp>
      <p:sp>
        <p:nvSpPr>
          <p:cNvPr id="423" name="Google Shape;423;p64"/>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60000"/>
              </a:lnSpc>
              <a:spcBef>
                <a:spcPts val="0"/>
              </a:spcBef>
              <a:spcAft>
                <a:spcPts val="0"/>
              </a:spcAft>
              <a:buNone/>
            </a:pPr>
            <a:r>
              <a:rPr lang="es" sz="1200">
                <a:solidFill>
                  <a:srgbClr val="5E6A71"/>
                </a:solidFill>
                <a:highlight>
                  <a:srgbClr val="FFFFFF"/>
                </a:highlight>
              </a:rPr>
              <a:t>Aquí es donde entran en juego las </a:t>
            </a:r>
            <a:r>
              <a:rPr lang="es" sz="1200">
                <a:solidFill>
                  <a:srgbClr val="5E6A71"/>
                </a:solidFill>
                <a:highlight>
                  <a:srgbClr val="FFFFFF"/>
                </a:highlight>
                <a:uFill>
                  <a:noFill/>
                </a:uFill>
                <a:hlinkClick r:id="rId3"/>
              </a:rPr>
              <a:t>review apps</a:t>
            </a:r>
            <a:r>
              <a:rPr lang="es" sz="1200">
                <a:solidFill>
                  <a:srgbClr val="5E6A71"/>
                </a:solidFill>
                <a:highlight>
                  <a:srgbClr val="FFFFFF"/>
                </a:highlight>
              </a:rPr>
              <a:t>, que no es más que una forma pija de llamar a </a:t>
            </a:r>
            <a:r>
              <a:rPr b="1" lang="es" sz="1200">
                <a:solidFill>
                  <a:srgbClr val="5E6A71"/>
                </a:solidFill>
                <a:highlight>
                  <a:srgbClr val="FFFFFF"/>
                </a:highlight>
              </a:rPr>
              <a:t>entornos creados dinámicamente por rama, para verificar los cambios y verlos desplegados</a:t>
            </a:r>
            <a:r>
              <a:rPr lang="es" sz="1200">
                <a:solidFill>
                  <a:srgbClr val="5E6A71"/>
                </a:solidFill>
                <a:highlight>
                  <a:srgbClr val="FFFFFF"/>
                </a:highlight>
              </a:rPr>
              <a:t>. Cada rama tiene la capacidad de ser desplegada en cuanto se hace el push contra el repositorio. Este proceso puede agilizarse mediante herramientas como </a:t>
            </a:r>
            <a:r>
              <a:rPr b="1" lang="es" sz="1200">
                <a:solidFill>
                  <a:srgbClr val="5E6A71"/>
                </a:solidFill>
                <a:highlight>
                  <a:srgbClr val="FFFFFF"/>
                </a:highlight>
                <a:uFill>
                  <a:noFill/>
                </a:uFill>
                <a:hlinkClick r:id="rId4"/>
              </a:rPr>
              <a:t>dpl</a:t>
            </a:r>
            <a:r>
              <a:rPr lang="es" sz="1200">
                <a:solidFill>
                  <a:srgbClr val="5E6A71"/>
                </a:solidFill>
                <a:highlight>
                  <a:srgbClr val="FFFFFF"/>
                </a:highlight>
              </a:rPr>
              <a:t> que abstraen muchos de los detalles de implementación de las principales plataformas de despliegues en la nube. O en cambio, llamar manualmente a tu script de despliegue personalizado desde ahí.</a:t>
            </a:r>
            <a:endParaRPr sz="1200">
              <a:solidFill>
                <a:srgbClr val="5E6A71"/>
              </a:solidFill>
              <a:highlight>
                <a:srgbClr val="FFFFFF"/>
              </a:highlight>
            </a:endParaRPr>
          </a:p>
          <a:p>
            <a:pPr indent="0" lvl="0" marL="0" rtl="0" algn="just">
              <a:lnSpc>
                <a:spcPct val="160000"/>
              </a:lnSpc>
              <a:spcBef>
                <a:spcPts val="2100"/>
              </a:spcBef>
              <a:spcAft>
                <a:spcPts val="0"/>
              </a:spcAft>
              <a:buNone/>
            </a:pPr>
            <a:r>
              <a:t/>
            </a:r>
            <a:endParaRPr sz="1200">
              <a:solidFill>
                <a:srgbClr val="5E6A71"/>
              </a:solidFill>
              <a:highlight>
                <a:srgbClr val="FFFFFF"/>
              </a:highlight>
            </a:endParaRPr>
          </a:p>
          <a:p>
            <a:pPr indent="0" lvl="0" marL="0" rtl="0" algn="just">
              <a:lnSpc>
                <a:spcPct val="160000"/>
              </a:lnSpc>
              <a:spcBef>
                <a:spcPts val="2100"/>
              </a:spcBef>
              <a:spcAft>
                <a:spcPts val="0"/>
              </a:spcAft>
              <a:buNone/>
            </a:pPr>
            <a:r>
              <a:t/>
            </a:r>
            <a:endParaRPr b="1" i="1" sz="1200">
              <a:solidFill>
                <a:srgbClr val="5E6A71"/>
              </a:solidFill>
              <a:highlight>
                <a:srgbClr val="FFFFFF"/>
              </a:highlight>
            </a:endParaRPr>
          </a:p>
          <a:p>
            <a:pPr indent="0" lvl="0" marL="0" rtl="0" algn="just">
              <a:lnSpc>
                <a:spcPct val="160000"/>
              </a:lnSpc>
              <a:spcBef>
                <a:spcPts val="2100"/>
              </a:spcBef>
              <a:spcAft>
                <a:spcPts val="2100"/>
              </a:spcAft>
              <a:buNone/>
            </a:pPr>
            <a:r>
              <a:t/>
            </a:r>
            <a:endParaRPr b="1" sz="1200">
              <a:solidFill>
                <a:srgbClr val="5E6A71"/>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Agradecimiento</a:t>
            </a:r>
            <a:endParaRPr/>
          </a:p>
        </p:txBody>
      </p:sp>
      <p:sp>
        <p:nvSpPr>
          <p:cNvPr id="429" name="Google Shape;429;p65"/>
          <p:cNvSpPr txBox="1"/>
          <p:nvPr>
            <p:ph idx="1" type="body"/>
          </p:nvPr>
        </p:nvSpPr>
        <p:spPr>
          <a:xfrm>
            <a:off x="311700" y="1352150"/>
            <a:ext cx="8520600" cy="3416400"/>
          </a:xfrm>
          <a:prstGeom prst="rect">
            <a:avLst/>
          </a:prstGeom>
        </p:spPr>
        <p:txBody>
          <a:bodyPr anchorCtr="0" anchor="t" bIns="91425" lIns="91425" spcFirstLastPara="1" rIns="91425" wrap="square" tIns="91425">
            <a:noAutofit/>
          </a:bodyPr>
          <a:lstStyle/>
          <a:p>
            <a:pPr indent="0" lvl="0" marL="0" rtl="0" algn="just">
              <a:lnSpc>
                <a:spcPct val="160000"/>
              </a:lnSpc>
              <a:spcBef>
                <a:spcPts val="0"/>
              </a:spcBef>
              <a:spcAft>
                <a:spcPts val="0"/>
              </a:spcAft>
              <a:buNone/>
            </a:pPr>
            <a:r>
              <a:rPr lang="es" sz="1400">
                <a:solidFill>
                  <a:srgbClr val="333333"/>
                </a:solidFill>
                <a:highlight>
                  <a:srgbClr val="FFFFFF"/>
                </a:highlight>
              </a:rPr>
              <a:t>Dedicamos esta ponencia a todos los que nos </a:t>
            </a:r>
            <a:r>
              <a:rPr lang="es" sz="1400">
                <a:solidFill>
                  <a:srgbClr val="333333"/>
                </a:solidFill>
                <a:highlight>
                  <a:srgbClr val="FFFFFF"/>
                </a:highlight>
              </a:rPr>
              <a:t>escucháis</a:t>
            </a:r>
            <a:r>
              <a:rPr lang="es" sz="1400">
                <a:solidFill>
                  <a:srgbClr val="333333"/>
                </a:solidFill>
                <a:highlight>
                  <a:srgbClr val="FFFFFF"/>
                </a:highlight>
              </a:rPr>
              <a:t> y en </a:t>
            </a:r>
            <a:r>
              <a:rPr b="1" lang="es" sz="1400">
                <a:solidFill>
                  <a:srgbClr val="333333"/>
                </a:solidFill>
                <a:highlight>
                  <a:srgbClr val="FFFFFF"/>
                </a:highlight>
              </a:rPr>
              <a:t>especial al gran equipo Mob&amp;Web de Guadaltech Soluciones Tecnológicas</a:t>
            </a:r>
            <a:r>
              <a:rPr lang="es" sz="1400">
                <a:solidFill>
                  <a:srgbClr val="333333"/>
                </a:solidFill>
                <a:highlight>
                  <a:srgbClr val="FFFFFF"/>
                </a:highlight>
              </a:rPr>
              <a:t> que sin ellos esto no </a:t>
            </a:r>
            <a:r>
              <a:rPr lang="es" sz="1400">
                <a:solidFill>
                  <a:srgbClr val="333333"/>
                </a:solidFill>
                <a:highlight>
                  <a:srgbClr val="FFFFFF"/>
                </a:highlight>
              </a:rPr>
              <a:t>habría</a:t>
            </a:r>
            <a:r>
              <a:rPr lang="es" sz="1400">
                <a:solidFill>
                  <a:srgbClr val="333333"/>
                </a:solidFill>
                <a:highlight>
                  <a:srgbClr val="FFFFFF"/>
                </a:highlight>
              </a:rPr>
              <a:t> sido posible.</a:t>
            </a:r>
            <a:endParaRPr sz="1400">
              <a:solidFill>
                <a:srgbClr val="333333"/>
              </a:solidFill>
              <a:highlight>
                <a:srgbClr val="FFFFFF"/>
              </a:highlight>
            </a:endParaRPr>
          </a:p>
          <a:p>
            <a:pPr indent="-317500" lvl="0" marL="457200" rtl="0" algn="just">
              <a:lnSpc>
                <a:spcPct val="160000"/>
              </a:lnSpc>
              <a:spcBef>
                <a:spcPts val="2100"/>
              </a:spcBef>
              <a:spcAft>
                <a:spcPts val="0"/>
              </a:spcAft>
              <a:buClr>
                <a:srgbClr val="333333"/>
              </a:buClr>
              <a:buSzPts val="1400"/>
              <a:buChar char="-"/>
            </a:pPr>
            <a:r>
              <a:rPr lang="es" sz="1400">
                <a:solidFill>
                  <a:srgbClr val="333333"/>
                </a:solidFill>
                <a:highlight>
                  <a:srgbClr val="FFFFFF"/>
                </a:highlight>
              </a:rPr>
              <a:t>Juan Martin</a:t>
            </a:r>
            <a:endParaRPr sz="1400">
              <a:solidFill>
                <a:srgbClr val="333333"/>
              </a:solidFill>
              <a:highlight>
                <a:srgbClr val="FFFFFF"/>
              </a:highlight>
            </a:endParaRPr>
          </a:p>
          <a:p>
            <a:pPr indent="-317500" lvl="0" marL="457200" rtl="0" algn="just">
              <a:lnSpc>
                <a:spcPct val="160000"/>
              </a:lnSpc>
              <a:spcBef>
                <a:spcPts val="0"/>
              </a:spcBef>
              <a:spcAft>
                <a:spcPts val="0"/>
              </a:spcAft>
              <a:buClr>
                <a:srgbClr val="333333"/>
              </a:buClr>
              <a:buSzPts val="1400"/>
              <a:buChar char="-"/>
            </a:pPr>
            <a:r>
              <a:rPr lang="es" sz="1400">
                <a:solidFill>
                  <a:srgbClr val="333333"/>
                </a:solidFill>
                <a:highlight>
                  <a:srgbClr val="FFFFFF"/>
                </a:highlight>
              </a:rPr>
              <a:t>Ernesto Robles</a:t>
            </a:r>
            <a:endParaRPr sz="1400">
              <a:solidFill>
                <a:srgbClr val="333333"/>
              </a:solidFill>
              <a:highlight>
                <a:srgbClr val="FFFFFF"/>
              </a:highlight>
            </a:endParaRPr>
          </a:p>
          <a:p>
            <a:pPr indent="-317500" lvl="0" marL="457200" rtl="0" algn="just">
              <a:lnSpc>
                <a:spcPct val="160000"/>
              </a:lnSpc>
              <a:spcBef>
                <a:spcPts val="0"/>
              </a:spcBef>
              <a:spcAft>
                <a:spcPts val="0"/>
              </a:spcAft>
              <a:buClr>
                <a:srgbClr val="333333"/>
              </a:buClr>
              <a:buSzPts val="1400"/>
              <a:buChar char="-"/>
            </a:pPr>
            <a:r>
              <a:rPr lang="es" sz="1400">
                <a:solidFill>
                  <a:srgbClr val="333333"/>
                </a:solidFill>
                <a:highlight>
                  <a:srgbClr val="FFFFFF"/>
                </a:highlight>
              </a:rPr>
              <a:t>Fernando Garduño</a:t>
            </a:r>
            <a:endParaRPr sz="1400">
              <a:solidFill>
                <a:srgbClr val="333333"/>
              </a:solidFill>
              <a:highlight>
                <a:srgbClr val="FFFFFF"/>
              </a:highlight>
            </a:endParaRPr>
          </a:p>
          <a:p>
            <a:pPr indent="-317500" lvl="0" marL="457200" rtl="0" algn="just">
              <a:lnSpc>
                <a:spcPct val="160000"/>
              </a:lnSpc>
              <a:spcBef>
                <a:spcPts val="0"/>
              </a:spcBef>
              <a:spcAft>
                <a:spcPts val="0"/>
              </a:spcAft>
              <a:buClr>
                <a:srgbClr val="333333"/>
              </a:buClr>
              <a:buSzPts val="1400"/>
              <a:buChar char="-"/>
            </a:pPr>
            <a:r>
              <a:rPr lang="es" sz="1400">
                <a:solidFill>
                  <a:srgbClr val="333333"/>
                </a:solidFill>
                <a:highlight>
                  <a:srgbClr val="FFFFFF"/>
                </a:highlight>
              </a:rPr>
              <a:t>Sergio Cuesta</a:t>
            </a:r>
            <a:endParaRPr sz="1400">
              <a:solidFill>
                <a:srgbClr val="333333"/>
              </a:solidFill>
              <a:highlight>
                <a:srgbClr val="FFFFFF"/>
              </a:highlight>
            </a:endParaRPr>
          </a:p>
          <a:p>
            <a:pPr indent="-317500" lvl="0" marL="457200" rtl="0" algn="just">
              <a:lnSpc>
                <a:spcPct val="160000"/>
              </a:lnSpc>
              <a:spcBef>
                <a:spcPts val="0"/>
              </a:spcBef>
              <a:spcAft>
                <a:spcPts val="0"/>
              </a:spcAft>
              <a:buClr>
                <a:srgbClr val="333333"/>
              </a:buClr>
              <a:buSzPts val="1400"/>
              <a:buChar char="-"/>
            </a:pPr>
            <a:r>
              <a:rPr lang="es" sz="1400">
                <a:solidFill>
                  <a:srgbClr val="333333"/>
                </a:solidFill>
                <a:highlight>
                  <a:srgbClr val="FFFFFF"/>
                </a:highlight>
              </a:rPr>
              <a:t>Ventura Pino</a:t>
            </a:r>
            <a:endParaRPr sz="1400">
              <a:solidFill>
                <a:srgbClr val="333333"/>
              </a:solidFill>
              <a:highlight>
                <a:srgbClr val="FFFFFF"/>
              </a:highlight>
            </a:endParaRPr>
          </a:p>
          <a:p>
            <a:pPr indent="-317500" lvl="0" marL="457200" rtl="0" algn="just">
              <a:lnSpc>
                <a:spcPct val="160000"/>
              </a:lnSpc>
              <a:spcBef>
                <a:spcPts val="0"/>
              </a:spcBef>
              <a:spcAft>
                <a:spcPts val="0"/>
              </a:spcAft>
              <a:buClr>
                <a:srgbClr val="333333"/>
              </a:buClr>
              <a:buSzPts val="1400"/>
              <a:buChar char="-"/>
            </a:pPr>
            <a:r>
              <a:rPr lang="es" sz="1400">
                <a:solidFill>
                  <a:srgbClr val="333333"/>
                </a:solidFill>
                <a:highlight>
                  <a:srgbClr val="FFFFFF"/>
                </a:highlight>
              </a:rPr>
              <a:t>Fco. Javier Belloso</a:t>
            </a:r>
            <a:endParaRPr sz="1400">
              <a:solidFill>
                <a:srgbClr val="333333"/>
              </a:solidFill>
              <a:highlight>
                <a:srgbClr val="FFFFFF"/>
              </a:highlight>
            </a:endParaRPr>
          </a:p>
          <a:p>
            <a:pPr indent="0" lvl="0" marL="0" rtl="0" algn="just">
              <a:lnSpc>
                <a:spcPct val="160000"/>
              </a:lnSpc>
              <a:spcBef>
                <a:spcPts val="2100"/>
              </a:spcBef>
              <a:spcAft>
                <a:spcPts val="0"/>
              </a:spcAft>
              <a:buNone/>
            </a:pPr>
            <a:r>
              <a:t/>
            </a:r>
            <a:endParaRPr sz="1200">
              <a:solidFill>
                <a:srgbClr val="5E6A71"/>
              </a:solidFill>
              <a:highlight>
                <a:srgbClr val="FFFFFF"/>
              </a:highlight>
            </a:endParaRPr>
          </a:p>
          <a:p>
            <a:pPr indent="0" lvl="0" marL="0" rtl="0" algn="just">
              <a:lnSpc>
                <a:spcPct val="160000"/>
              </a:lnSpc>
              <a:spcBef>
                <a:spcPts val="2100"/>
              </a:spcBef>
              <a:spcAft>
                <a:spcPts val="0"/>
              </a:spcAft>
              <a:buNone/>
            </a:pPr>
            <a:r>
              <a:t/>
            </a:r>
            <a:endParaRPr b="1" i="1" sz="1200">
              <a:solidFill>
                <a:srgbClr val="5E6A71"/>
              </a:solidFill>
              <a:highlight>
                <a:srgbClr val="FFFFFF"/>
              </a:highlight>
            </a:endParaRPr>
          </a:p>
          <a:p>
            <a:pPr indent="0" lvl="0" marL="0" rtl="0" algn="just">
              <a:lnSpc>
                <a:spcPct val="160000"/>
              </a:lnSpc>
              <a:spcBef>
                <a:spcPts val="2100"/>
              </a:spcBef>
              <a:spcAft>
                <a:spcPts val="2100"/>
              </a:spcAft>
              <a:buNone/>
            </a:pPr>
            <a:r>
              <a:t/>
            </a:r>
            <a:endParaRPr b="1" sz="1200">
              <a:solidFill>
                <a:srgbClr val="5E6A7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Añadir CLI de Loopback</a:t>
            </a:r>
            <a:endParaRPr/>
          </a:p>
        </p:txBody>
      </p:sp>
      <p:sp>
        <p:nvSpPr>
          <p:cNvPr id="156" name="Google Shape;156;p21"/>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Framework NodeJS para la </a:t>
            </a:r>
            <a:r>
              <a:rPr lang="es"/>
              <a:t>creación</a:t>
            </a:r>
            <a:r>
              <a:rPr lang="es"/>
              <a:t> de API</a:t>
            </a:r>
            <a:endParaRPr/>
          </a:p>
          <a:p>
            <a:pPr indent="0" lvl="0" marL="0" rtl="0" algn="l">
              <a:spcBef>
                <a:spcPts val="1600"/>
              </a:spcBef>
              <a:spcAft>
                <a:spcPts val="0"/>
              </a:spcAft>
              <a:buNone/>
            </a:pPr>
            <a:r>
              <a:rPr lang="es"/>
              <a:t>Podemos seguir el Getting Started de la página oficial de Loopback, con el siguiente comando en el terminal instalamos:</a:t>
            </a:r>
            <a:endParaRPr/>
          </a:p>
          <a:p>
            <a:pPr indent="0" lvl="0" marL="0" rtl="0" algn="l">
              <a:spcBef>
                <a:spcPts val="1600"/>
              </a:spcBef>
              <a:spcAft>
                <a:spcPts val="0"/>
              </a:spcAft>
              <a:buNone/>
            </a:pPr>
            <a:r>
              <a:rPr lang="es">
                <a:solidFill>
                  <a:srgbClr val="17FF0B"/>
                </a:solidFill>
                <a:highlight>
                  <a:srgbClr val="444444"/>
                </a:highlight>
              </a:rPr>
              <a:t>$ npm install -g loopback-cli</a:t>
            </a:r>
            <a:endParaRPr>
              <a:solidFill>
                <a:srgbClr val="17FF0B"/>
              </a:solidFill>
              <a:highlight>
                <a:srgbClr val="444444"/>
              </a:highlight>
            </a:endParaRPr>
          </a:p>
          <a:p>
            <a:pPr indent="0" lvl="0" marL="0" rtl="0" algn="l">
              <a:spcBef>
                <a:spcPts val="1600"/>
              </a:spcBef>
              <a:spcAft>
                <a:spcPts val="0"/>
              </a:spcAft>
              <a:buNone/>
            </a:pPr>
            <a:r>
              <a:rPr lang="es"/>
              <a:t>Si usamos Unix/Linux necesitamos ejecutar las instalaciones globales con sudo.</a:t>
            </a:r>
            <a:endParaRPr sz="950">
              <a:solidFill>
                <a:srgbClr val="17FF0B"/>
              </a:solidFill>
              <a:highlight>
                <a:srgbClr val="444444"/>
              </a:highlight>
              <a:latin typeface="Courier New"/>
              <a:ea typeface="Courier New"/>
              <a:cs typeface="Courier New"/>
              <a:sym typeface="Courier New"/>
            </a:endParaRPr>
          </a:p>
          <a:p>
            <a:pPr indent="0" lvl="0" marL="0" rtl="0" algn="l">
              <a:spcBef>
                <a:spcPts val="1600"/>
              </a:spcBef>
              <a:spcAft>
                <a:spcPts val="0"/>
              </a:spcAft>
              <a:buNone/>
            </a:pPr>
            <a:r>
              <a:rPr lang="es">
                <a:solidFill>
                  <a:srgbClr val="17FF0B"/>
                </a:solidFill>
                <a:highlight>
                  <a:srgbClr val="444444"/>
                </a:highlight>
              </a:rPr>
              <a:t>$ sudo npm install -g loopback-cli</a:t>
            </a:r>
            <a:endParaRPr>
              <a:solidFill>
                <a:srgbClr val="17FF0B"/>
              </a:solidFill>
              <a:highlight>
                <a:srgbClr val="444444"/>
              </a:highligh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Gracias por atender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Instalar Docker</a:t>
            </a:r>
            <a:endParaRPr/>
          </a:p>
        </p:txBody>
      </p:sp>
      <p:sp>
        <p:nvSpPr>
          <p:cNvPr id="162" name="Google Shape;162;p22"/>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facilitar la compatibilidad y el desarrollo vamos a crear </a:t>
            </a:r>
            <a:r>
              <a:rPr lang="es"/>
              <a:t>contenedores</a:t>
            </a:r>
            <a:r>
              <a:rPr lang="es"/>
              <a:t> de Docker con nuestros proyectos.</a:t>
            </a:r>
            <a:endParaRPr/>
          </a:p>
          <a:p>
            <a:pPr indent="0" lvl="0" marL="0" rtl="0" algn="l">
              <a:spcBef>
                <a:spcPts val="1600"/>
              </a:spcBef>
              <a:spcAft>
                <a:spcPts val="0"/>
              </a:spcAft>
              <a:buNone/>
            </a:pPr>
            <a:r>
              <a:rPr lang="es"/>
              <a:t>Para descargar el instalador de Docker necesitamos crearnos una cuenta de Docker Hub, que </a:t>
            </a:r>
            <a:r>
              <a:rPr lang="es"/>
              <a:t>también</a:t>
            </a:r>
            <a:r>
              <a:rPr lang="es"/>
              <a:t> nos servirá más adelante para poder subir nuestras </a:t>
            </a:r>
            <a:r>
              <a:rPr lang="es"/>
              <a:t>imágenes</a:t>
            </a:r>
            <a:r>
              <a:rPr lang="es"/>
              <a:t> a Docker Hub</a:t>
            </a:r>
            <a:endParaRPr/>
          </a:p>
          <a:p>
            <a:pPr indent="0" lvl="0" marL="0" rtl="0" algn="l">
              <a:spcBef>
                <a:spcPts val="1600"/>
              </a:spcBef>
              <a:spcAft>
                <a:spcPts val="0"/>
              </a:spcAft>
              <a:buNone/>
            </a:pPr>
            <a:r>
              <a:rPr lang="es" u="sng">
                <a:solidFill>
                  <a:schemeClr val="hlink"/>
                </a:solidFill>
                <a:hlinkClick r:id="rId3"/>
              </a:rPr>
              <a:t>https://www.docker.com/get-started</a:t>
            </a:r>
            <a:endParaRPr/>
          </a:p>
          <a:p>
            <a:pPr indent="0" lvl="0" marL="0" rtl="0" algn="l">
              <a:spcBef>
                <a:spcPts val="1600"/>
              </a:spcBef>
              <a:spcAft>
                <a:spcPts val="0"/>
              </a:spcAft>
              <a:buNone/>
            </a:pPr>
            <a:r>
              <a:rPr lang="es"/>
              <a:t>Cuando lo tengamos completamente instalado, iniciamos Docker y nos logueamos con nuestra cuenta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Cluster en MongoDB Atlas(Mlab)</a:t>
            </a:r>
            <a:endParaRPr/>
          </a:p>
        </p:txBody>
      </p:sp>
      <p:sp>
        <p:nvSpPr>
          <p:cNvPr id="168" name="Google Shape;168;p23"/>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crear una BD en MongoDB Atlas es obligatorio crear una cuenta.</a:t>
            </a:r>
            <a:endParaRPr/>
          </a:p>
          <a:p>
            <a:pPr indent="0" lvl="0" marL="0" rtl="0" algn="l">
              <a:spcBef>
                <a:spcPts val="1600"/>
              </a:spcBef>
              <a:spcAft>
                <a:spcPts val="0"/>
              </a:spcAft>
              <a:buNone/>
            </a:pPr>
            <a:r>
              <a:rPr lang="es" u="sng">
                <a:solidFill>
                  <a:schemeClr val="hlink"/>
                </a:solidFill>
                <a:hlinkClick r:id="rId3"/>
              </a:rPr>
              <a:t>https://www.mongodb.com/cloud/atlas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Creamos un cluster, añadimos usuarios de </a:t>
            </a:r>
            <a:r>
              <a:rPr lang="es"/>
              <a:t>conexión</a:t>
            </a:r>
            <a:r>
              <a:rPr lang="es"/>
              <a:t> con los privilegios que deseemos y modificamos el acceso de red para poder conectar nuestra API.</a:t>
            </a:r>
            <a:endParaRPr/>
          </a:p>
          <a:p>
            <a:pPr indent="0" lvl="0" marL="0" rtl="0" algn="l">
              <a:spcBef>
                <a:spcPts val="1600"/>
              </a:spcBef>
              <a:spcAft>
                <a:spcPts val="0"/>
              </a:spcAft>
              <a:buNone/>
            </a:pPr>
            <a:r>
              <a:rPr lang="es"/>
              <a:t>Nos guardamos la url de acceso.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Google Cloud + SDK (Kubectl)</a:t>
            </a:r>
            <a:endParaRPr/>
          </a:p>
        </p:txBody>
      </p:sp>
      <p:sp>
        <p:nvSpPr>
          <p:cNvPr id="174" name="Google Shape;174;p24"/>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Creamos cuenta Google Cloud Platform</a:t>
            </a:r>
            <a:endParaRPr/>
          </a:p>
          <a:p>
            <a:pPr indent="0" lvl="0" marL="0" rtl="0" algn="l">
              <a:spcBef>
                <a:spcPts val="1600"/>
              </a:spcBef>
              <a:spcAft>
                <a:spcPts val="0"/>
              </a:spcAft>
              <a:buNone/>
            </a:pPr>
            <a:r>
              <a:rPr lang="es" u="sng">
                <a:solidFill>
                  <a:schemeClr val="hlink"/>
                </a:solidFill>
                <a:hlinkClick r:id="rId3"/>
              </a:rPr>
              <a:t>https://console.cloud.google.com/</a:t>
            </a:r>
            <a:endParaRPr/>
          </a:p>
          <a:p>
            <a:pPr indent="0" lvl="0" marL="0" rtl="0" algn="l">
              <a:spcBef>
                <a:spcPts val="1600"/>
              </a:spcBef>
              <a:spcAft>
                <a:spcPts val="0"/>
              </a:spcAft>
              <a:buNone/>
            </a:pPr>
            <a:r>
              <a:rPr lang="es"/>
              <a:t>Descargamos e instalamos el SDK de Google Cloud</a:t>
            </a:r>
            <a:endParaRPr/>
          </a:p>
          <a:p>
            <a:pPr indent="0" lvl="0" marL="0" rtl="0" algn="l">
              <a:spcBef>
                <a:spcPts val="1600"/>
              </a:spcBef>
              <a:spcAft>
                <a:spcPts val="0"/>
              </a:spcAft>
              <a:buNone/>
            </a:pPr>
            <a:r>
              <a:rPr lang="es" u="sng">
                <a:solidFill>
                  <a:schemeClr val="hlink"/>
                </a:solidFill>
                <a:hlinkClick r:id="rId4"/>
              </a:rPr>
              <a:t>https://cloud.google.com/sdk/docs/quickstarts</a:t>
            </a:r>
            <a:endParaRPr/>
          </a:p>
          <a:p>
            <a:pPr indent="0" lvl="0" marL="0" rtl="0" algn="l">
              <a:spcBef>
                <a:spcPts val="1600"/>
              </a:spcBef>
              <a:spcAft>
                <a:spcPts val="0"/>
              </a:spcAft>
              <a:buNone/>
            </a:pPr>
            <a:r>
              <a:rPr lang="es"/>
              <a:t>Instalar Kubectl </a:t>
            </a:r>
            <a:endParaRPr sz="1050">
              <a:solidFill>
                <a:srgbClr val="303030"/>
              </a:solidFill>
              <a:highlight>
                <a:srgbClr val="F7F7F7"/>
              </a:highlight>
            </a:endParaRPr>
          </a:p>
          <a:p>
            <a:pPr indent="457200" lvl="0" marL="0" rtl="0" algn="l">
              <a:spcBef>
                <a:spcPts val="1600"/>
              </a:spcBef>
              <a:spcAft>
                <a:spcPts val="0"/>
              </a:spcAft>
              <a:buClr>
                <a:schemeClr val="dk1"/>
              </a:buClr>
              <a:buSzPts val="1100"/>
              <a:buFont typeface="Arial"/>
              <a:buNone/>
            </a:pPr>
            <a:r>
              <a:rPr lang="es" sz="1400">
                <a:solidFill>
                  <a:srgbClr val="17FF0B"/>
                </a:solidFill>
                <a:highlight>
                  <a:srgbClr val="444444"/>
                </a:highlight>
                <a:latin typeface="Courier New"/>
                <a:ea typeface="Courier New"/>
                <a:cs typeface="Courier New"/>
                <a:sym typeface="Courier New"/>
              </a:rPr>
              <a:t>$ gcloud components install kubectl</a:t>
            </a:r>
            <a:endParaRPr sz="1400">
              <a:solidFill>
                <a:srgbClr val="303030"/>
              </a:solidFill>
              <a:highlight>
                <a:srgbClr val="F7F7F7"/>
              </a:highligh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Angular</a:t>
            </a:r>
            <a:endParaRPr/>
          </a:p>
        </p:txBody>
      </p:sp>
      <p:sp>
        <p:nvSpPr>
          <p:cNvPr id="180" name="Google Shape;180;p25"/>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Angular es una plataforma para crear aplicaciones web móviles y de escritorio.</a:t>
            </a:r>
            <a:endParaRPr/>
          </a:p>
          <a:p>
            <a:pPr indent="0" lvl="0" marL="0" rtl="0" algn="l">
              <a:spcBef>
                <a:spcPts val="1600"/>
              </a:spcBef>
              <a:spcAft>
                <a:spcPts val="0"/>
              </a:spcAft>
              <a:buNone/>
            </a:pPr>
            <a:r>
              <a:rPr lang="es"/>
              <a:t>Características y Beneficios</a:t>
            </a:r>
            <a:endParaRPr/>
          </a:p>
          <a:p>
            <a:pPr indent="-342900" lvl="0" marL="457200" rtl="0" algn="l">
              <a:spcBef>
                <a:spcPts val="1600"/>
              </a:spcBef>
              <a:spcAft>
                <a:spcPts val="0"/>
              </a:spcAft>
              <a:buSzPts val="1800"/>
              <a:buChar char="-"/>
            </a:pPr>
            <a:r>
              <a:rPr lang="es"/>
              <a:t>Cross Platform</a:t>
            </a:r>
            <a:endParaRPr/>
          </a:p>
          <a:p>
            <a:pPr indent="-342900" lvl="0" marL="457200" rtl="0" algn="l">
              <a:spcBef>
                <a:spcPts val="0"/>
              </a:spcBef>
              <a:spcAft>
                <a:spcPts val="0"/>
              </a:spcAft>
              <a:buSzPts val="1800"/>
              <a:buChar char="-"/>
            </a:pPr>
            <a:r>
              <a:rPr lang="es"/>
              <a:t>Velocidad y rendimiento</a:t>
            </a:r>
            <a:endParaRPr/>
          </a:p>
          <a:p>
            <a:pPr indent="-342900" lvl="0" marL="457200" rtl="0" algn="l">
              <a:spcBef>
                <a:spcPts val="0"/>
              </a:spcBef>
              <a:spcAft>
                <a:spcPts val="0"/>
              </a:spcAft>
              <a:buSzPts val="1800"/>
              <a:buChar char="-"/>
            </a:pPr>
            <a:r>
              <a:rPr lang="es"/>
              <a:t>Productividad</a:t>
            </a:r>
            <a:endParaRPr/>
          </a:p>
          <a:p>
            <a:pPr indent="-342900" lvl="0" marL="457200" rtl="0" algn="l">
              <a:spcBef>
                <a:spcPts val="0"/>
              </a:spcBef>
              <a:spcAft>
                <a:spcPts val="0"/>
              </a:spcAft>
              <a:buSzPts val="1800"/>
              <a:buChar char="-"/>
            </a:pPr>
            <a:r>
              <a:rPr lang="es"/>
              <a:t>Historial de desarrollo completo</a:t>
            </a:r>
            <a:endParaRPr/>
          </a:p>
          <a:p>
            <a:pPr indent="0" lvl="0" marL="0" rtl="0" algn="l">
              <a:spcBef>
                <a:spcPts val="1600"/>
              </a:spcBef>
              <a:spcAft>
                <a:spcPts val="0"/>
              </a:spcAft>
              <a:buNone/>
            </a:pPr>
            <a:r>
              <a:rPr lang="es" u="sng">
                <a:solidFill>
                  <a:schemeClr val="hlink"/>
                </a:solidFill>
                <a:hlinkClick r:id="rId3"/>
              </a:rPr>
              <a:t>https://angular.io/features</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