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877C-80EB-FA80-57F7-25EA3E9ED7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7A269-7034-D3C4-0E20-E9B8556C8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D2DB5C-F255-68CA-772D-DD9450287DBB}"/>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5" name="Footer Placeholder 4">
            <a:extLst>
              <a:ext uri="{FF2B5EF4-FFF2-40B4-BE49-F238E27FC236}">
                <a16:creationId xmlns:a16="http://schemas.microsoft.com/office/drawing/2014/main" id="{18252F2B-B83F-678D-1C21-8F0E93060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6285A-6B02-4477-103C-26932EBB265E}"/>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252248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249A-D4C3-737E-5844-306F4C0D78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B2A179-09C1-6C4B-1CCC-65ADE39DA1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8FA7E-CF4C-AAA9-CF1B-9C1F8EF7F41A}"/>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5" name="Footer Placeholder 4">
            <a:extLst>
              <a:ext uri="{FF2B5EF4-FFF2-40B4-BE49-F238E27FC236}">
                <a16:creationId xmlns:a16="http://schemas.microsoft.com/office/drawing/2014/main" id="{C7DD9476-1A9B-E01E-6E82-ECA05BA12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CA1FA-9B1E-DE4E-8F66-FA373F1EE126}"/>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274010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786300-2BB4-6723-8F9E-7629683F23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DE663C-767E-3185-F12A-E409BE0B3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877D7-794A-599F-D2B8-8492C9EC2B14}"/>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5" name="Footer Placeholder 4">
            <a:extLst>
              <a:ext uri="{FF2B5EF4-FFF2-40B4-BE49-F238E27FC236}">
                <a16:creationId xmlns:a16="http://schemas.microsoft.com/office/drawing/2014/main" id="{EA4BF84C-4E98-83FD-8977-2BDC0BB0F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366A4-F5CB-DA31-A0D5-31D047ABEBD3}"/>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134177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D624-48AF-2342-7E22-EAC867D24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3FCC2-0396-4AF7-0285-B265EE0AD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96F7C-B4A8-FAE5-EA7A-0A2348E87D33}"/>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5" name="Footer Placeholder 4">
            <a:extLst>
              <a:ext uri="{FF2B5EF4-FFF2-40B4-BE49-F238E27FC236}">
                <a16:creationId xmlns:a16="http://schemas.microsoft.com/office/drawing/2014/main" id="{6D560873-4164-A42B-2C27-C300B8527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20E73-A340-311E-9E5D-7E772D30EA87}"/>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374628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0B30-1B77-28D3-CEFE-48FC7E238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9D6150-00E3-639C-04F8-461DC24D6D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C8ADAB-56FD-7523-505D-DD0C1204CA24}"/>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5" name="Footer Placeholder 4">
            <a:extLst>
              <a:ext uri="{FF2B5EF4-FFF2-40B4-BE49-F238E27FC236}">
                <a16:creationId xmlns:a16="http://schemas.microsoft.com/office/drawing/2014/main" id="{CA9CD1C4-5328-942B-9FD8-34E4AAFEE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C0750-8C63-9213-F2F3-1BCEE08F5669}"/>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255267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96D7-2B9D-86EE-1ED3-75878BF0B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A8A155-ED2A-C606-FB31-468805D92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7D8376-5406-31D7-1B1E-9C3CA5D778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098DE1-AD92-C7B8-99A4-7440D1D06023}"/>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6" name="Footer Placeholder 5">
            <a:extLst>
              <a:ext uri="{FF2B5EF4-FFF2-40B4-BE49-F238E27FC236}">
                <a16:creationId xmlns:a16="http://schemas.microsoft.com/office/drawing/2014/main" id="{D097A749-EA71-A089-FD3F-EF9713618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627DC-EDC1-215C-2895-C0220861B413}"/>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274699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E469-69DA-85F5-2087-AE35C7939B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EC50A4-0F32-FFF1-556D-F4B3F0A7F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A784B-619F-B717-0D64-871686AD7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DD702F-2D08-E4A2-40C1-5E8F05F9B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DAED1A-9846-069A-4FD2-DE263A2EBD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BAB05B-22D3-204E-571E-3EF48EA20DB0}"/>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8" name="Footer Placeholder 7">
            <a:extLst>
              <a:ext uri="{FF2B5EF4-FFF2-40B4-BE49-F238E27FC236}">
                <a16:creationId xmlns:a16="http://schemas.microsoft.com/office/drawing/2014/main" id="{0EE69287-A181-4D37-291A-AB3401624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F1AE53-1E8E-9414-F5AE-3578522A45C6}"/>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224790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5763-79DD-FF09-5071-0439A86EEA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4AFD2-3813-BD4F-FDAE-F37A91C0B900}"/>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4" name="Footer Placeholder 3">
            <a:extLst>
              <a:ext uri="{FF2B5EF4-FFF2-40B4-BE49-F238E27FC236}">
                <a16:creationId xmlns:a16="http://schemas.microsoft.com/office/drawing/2014/main" id="{BE3C7119-97D0-E58D-BDE2-7BA970F547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6E252E-5F73-F656-1D02-47B4FDCF8E2B}"/>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261883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39DD3-8140-C8B2-29F2-9ACAE6458CC2}"/>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3" name="Footer Placeholder 2">
            <a:extLst>
              <a:ext uri="{FF2B5EF4-FFF2-40B4-BE49-F238E27FC236}">
                <a16:creationId xmlns:a16="http://schemas.microsoft.com/office/drawing/2014/main" id="{87E60C4D-BC67-D2B2-3D43-DAD58DF167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AE8F2-012D-0061-B57E-BE68116F6CA4}"/>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22213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F19-B2FC-8349-4C90-C1B30220E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093C32-E8C2-24CD-68F4-75B1A86649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372257-6464-D048-0005-7F3C062AE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F3BEF-F4B5-2EE2-9879-727634DA4B46}"/>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6" name="Footer Placeholder 5">
            <a:extLst>
              <a:ext uri="{FF2B5EF4-FFF2-40B4-BE49-F238E27FC236}">
                <a16:creationId xmlns:a16="http://schemas.microsoft.com/office/drawing/2014/main" id="{E6968A9F-C31D-B987-ACEB-3A3561CF5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6C571-3DEB-FC4F-1041-7F1EF092F08F}"/>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415883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BBEA-1CDE-FD09-5CCC-FB049AB05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2B0425-11FA-E440-2C17-88BBFD044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C23E6E-3F80-B8A1-C737-9E9816DEC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B5DA2-AC67-FF25-7268-0D99464BA09B}"/>
              </a:ext>
            </a:extLst>
          </p:cNvPr>
          <p:cNvSpPr>
            <a:spLocks noGrp="1"/>
          </p:cNvSpPr>
          <p:nvPr>
            <p:ph type="dt" sz="half" idx="10"/>
          </p:nvPr>
        </p:nvSpPr>
        <p:spPr/>
        <p:txBody>
          <a:bodyPr/>
          <a:lstStyle/>
          <a:p>
            <a:fld id="{CA5EB97C-9116-415F-846F-119ECB26908D}" type="datetimeFigureOut">
              <a:rPr lang="en-US" smtClean="0"/>
              <a:t>8/20/2022</a:t>
            </a:fld>
            <a:endParaRPr lang="en-US"/>
          </a:p>
        </p:txBody>
      </p:sp>
      <p:sp>
        <p:nvSpPr>
          <p:cNvPr id="6" name="Footer Placeholder 5">
            <a:extLst>
              <a:ext uri="{FF2B5EF4-FFF2-40B4-BE49-F238E27FC236}">
                <a16:creationId xmlns:a16="http://schemas.microsoft.com/office/drawing/2014/main" id="{7CCE1035-283B-9C99-893A-A0B438EEC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8DFE8-A0A2-1CB8-FA8E-436187A12E4A}"/>
              </a:ext>
            </a:extLst>
          </p:cNvPr>
          <p:cNvSpPr>
            <a:spLocks noGrp="1"/>
          </p:cNvSpPr>
          <p:nvPr>
            <p:ph type="sldNum" sz="quarter" idx="12"/>
          </p:nvPr>
        </p:nvSpPr>
        <p:spPr/>
        <p:txBody>
          <a:bodyPr/>
          <a:lstStyle/>
          <a:p>
            <a:fld id="{D1D3607E-69E8-40FF-8B7D-72C971AED734}" type="slidenum">
              <a:rPr lang="en-US" smtClean="0"/>
              <a:t>‹#›</a:t>
            </a:fld>
            <a:endParaRPr lang="en-US"/>
          </a:p>
        </p:txBody>
      </p:sp>
    </p:spTree>
    <p:extLst>
      <p:ext uri="{BB962C8B-B14F-4D97-AF65-F5344CB8AC3E}">
        <p14:creationId xmlns:p14="http://schemas.microsoft.com/office/powerpoint/2010/main" val="272207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ABC90-6688-6128-ED78-92D872906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2383AF-BF60-F15F-5983-F5CBA759E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4427D-D576-C6A7-AE7B-2C1CBFEDB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EB97C-9116-415F-846F-119ECB26908D}" type="datetimeFigureOut">
              <a:rPr lang="en-US" smtClean="0"/>
              <a:t>8/20/2022</a:t>
            </a:fld>
            <a:endParaRPr lang="en-US"/>
          </a:p>
        </p:txBody>
      </p:sp>
      <p:sp>
        <p:nvSpPr>
          <p:cNvPr id="5" name="Footer Placeholder 4">
            <a:extLst>
              <a:ext uri="{FF2B5EF4-FFF2-40B4-BE49-F238E27FC236}">
                <a16:creationId xmlns:a16="http://schemas.microsoft.com/office/drawing/2014/main" id="{2870CDB8-62DE-BF4D-7994-AC24924A7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59BEF3-53F6-137E-E7E6-4491C51FC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3607E-69E8-40FF-8B7D-72C971AED734}" type="slidenum">
              <a:rPr lang="en-US" smtClean="0"/>
              <a:t>‹#›</a:t>
            </a:fld>
            <a:endParaRPr lang="en-US"/>
          </a:p>
        </p:txBody>
      </p:sp>
    </p:spTree>
    <p:extLst>
      <p:ext uri="{BB962C8B-B14F-4D97-AF65-F5344CB8AC3E}">
        <p14:creationId xmlns:p14="http://schemas.microsoft.com/office/powerpoint/2010/main" val="1962992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conjobrumor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CE48-7E77-B867-FAE1-4C98B476703C}"/>
              </a:ext>
            </a:extLst>
          </p:cNvPr>
          <p:cNvSpPr>
            <a:spLocks noGrp="1"/>
          </p:cNvSpPr>
          <p:nvPr>
            <p:ph type="ctrTitle"/>
          </p:nvPr>
        </p:nvSpPr>
        <p:spPr/>
        <p:txBody>
          <a:bodyPr>
            <a:normAutofit fontScale="90000"/>
          </a:bodyPr>
          <a:lstStyle/>
          <a:p>
            <a:r>
              <a:rPr lang="en-US" dirty="0"/>
              <a:t>Gendered Language on the Economics Job Market</a:t>
            </a:r>
            <a:br>
              <a:rPr lang="en-US" dirty="0"/>
            </a:br>
            <a:r>
              <a:rPr lang="en-US" dirty="0"/>
              <a:t>Rumors Forum</a:t>
            </a:r>
          </a:p>
        </p:txBody>
      </p:sp>
      <p:sp>
        <p:nvSpPr>
          <p:cNvPr id="3" name="Subtitle 2">
            <a:extLst>
              <a:ext uri="{FF2B5EF4-FFF2-40B4-BE49-F238E27FC236}">
                <a16:creationId xmlns:a16="http://schemas.microsoft.com/office/drawing/2014/main" id="{960CD367-A46C-217F-4101-EA1BB39D32BF}"/>
              </a:ext>
            </a:extLst>
          </p:cNvPr>
          <p:cNvSpPr>
            <a:spLocks noGrp="1"/>
          </p:cNvSpPr>
          <p:nvPr>
            <p:ph type="subTitle" idx="1"/>
          </p:nvPr>
        </p:nvSpPr>
        <p:spPr>
          <a:xfrm>
            <a:off x="1524000" y="4738976"/>
            <a:ext cx="9144000" cy="518823"/>
          </a:xfrm>
        </p:spPr>
        <p:txBody>
          <a:bodyPr/>
          <a:lstStyle/>
          <a:p>
            <a:r>
              <a:rPr lang="en-US" dirty="0"/>
              <a:t>Alice H. Wu</a:t>
            </a:r>
          </a:p>
        </p:txBody>
      </p:sp>
    </p:spTree>
    <p:extLst>
      <p:ext uri="{BB962C8B-B14F-4D97-AF65-F5344CB8AC3E}">
        <p14:creationId xmlns:p14="http://schemas.microsoft.com/office/powerpoint/2010/main" val="214910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F06D-4D6D-F514-2F59-50DDBEB46F1F}"/>
              </a:ext>
            </a:extLst>
          </p:cNvPr>
          <p:cNvSpPr>
            <a:spLocks noGrp="1"/>
          </p:cNvSpPr>
          <p:nvPr>
            <p:ph type="title"/>
          </p:nvPr>
        </p:nvSpPr>
        <p:spPr/>
        <p:txBody>
          <a:bodyPr/>
          <a:lstStyle/>
          <a:p>
            <a:r>
              <a:rPr lang="en-US" dirty="0"/>
              <a:t>Fact</a:t>
            </a:r>
          </a:p>
        </p:txBody>
      </p:sp>
      <p:sp>
        <p:nvSpPr>
          <p:cNvPr id="3" name="Content Placeholder 2">
            <a:extLst>
              <a:ext uri="{FF2B5EF4-FFF2-40B4-BE49-F238E27FC236}">
                <a16:creationId xmlns:a16="http://schemas.microsoft.com/office/drawing/2014/main" id="{F43A6212-E319-3C37-2616-BF9EE35DB9A7}"/>
              </a:ext>
            </a:extLst>
          </p:cNvPr>
          <p:cNvSpPr>
            <a:spLocks noGrp="1"/>
          </p:cNvSpPr>
          <p:nvPr>
            <p:ph idx="1"/>
          </p:nvPr>
        </p:nvSpPr>
        <p:spPr>
          <a:xfrm>
            <a:off x="838200" y="1391478"/>
            <a:ext cx="10515600" cy="1908313"/>
          </a:xfrm>
        </p:spPr>
        <p:txBody>
          <a:bodyPr/>
          <a:lstStyle/>
          <a:p>
            <a:r>
              <a:rPr lang="en-US" dirty="0"/>
              <a:t>Women underrepresented in Economics. </a:t>
            </a:r>
          </a:p>
        </p:txBody>
      </p:sp>
      <p:sp>
        <p:nvSpPr>
          <p:cNvPr id="5" name="Title 1">
            <a:extLst>
              <a:ext uri="{FF2B5EF4-FFF2-40B4-BE49-F238E27FC236}">
                <a16:creationId xmlns:a16="http://schemas.microsoft.com/office/drawing/2014/main" id="{6BB4ACE2-4F55-6592-7C5D-3C9D364C8961}"/>
              </a:ext>
            </a:extLst>
          </p:cNvPr>
          <p:cNvSpPr txBox="1">
            <a:spLocks/>
          </p:cNvSpPr>
          <p:nvPr/>
        </p:nvSpPr>
        <p:spPr>
          <a:xfrm>
            <a:off x="838200" y="29573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Hypothesis</a:t>
            </a:r>
          </a:p>
        </p:txBody>
      </p:sp>
      <p:sp>
        <p:nvSpPr>
          <p:cNvPr id="6" name="Content Placeholder 2">
            <a:extLst>
              <a:ext uri="{FF2B5EF4-FFF2-40B4-BE49-F238E27FC236}">
                <a16:creationId xmlns:a16="http://schemas.microsoft.com/office/drawing/2014/main" id="{713D4570-EA90-87F8-D70C-43F59362B944}"/>
              </a:ext>
            </a:extLst>
          </p:cNvPr>
          <p:cNvSpPr txBox="1">
            <a:spLocks/>
          </p:cNvSpPr>
          <p:nvPr/>
        </p:nvSpPr>
        <p:spPr>
          <a:xfrm>
            <a:off x="990600" y="4143955"/>
            <a:ext cx="10515600" cy="190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Some authors proposed that it may be caused by an unwelcoming culture that reinforces stereotypical beliefs of men as an in-group in the field and women as an out-group (e.g., Tajfel and Turner 1986; </a:t>
            </a:r>
            <a:r>
              <a:rPr lang="en-US" dirty="0" err="1"/>
              <a:t>Tonso</a:t>
            </a:r>
            <a:r>
              <a:rPr lang="en-US" dirty="0"/>
              <a:t> 1996). </a:t>
            </a:r>
          </a:p>
        </p:txBody>
      </p:sp>
    </p:spTree>
    <p:extLst>
      <p:ext uri="{BB962C8B-B14F-4D97-AF65-F5344CB8AC3E}">
        <p14:creationId xmlns:p14="http://schemas.microsoft.com/office/powerpoint/2010/main" val="156220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F06D-4D6D-F514-2F59-50DDBEB46F1F}"/>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43A6212-E319-3C37-2616-BF9EE35DB9A7}"/>
              </a:ext>
            </a:extLst>
          </p:cNvPr>
          <p:cNvSpPr>
            <a:spLocks noGrp="1"/>
          </p:cNvSpPr>
          <p:nvPr>
            <p:ph idx="1"/>
          </p:nvPr>
        </p:nvSpPr>
        <p:spPr>
          <a:xfrm>
            <a:off x="838200" y="1391478"/>
            <a:ext cx="10515600" cy="1908313"/>
          </a:xfrm>
        </p:spPr>
        <p:txBody>
          <a:bodyPr/>
          <a:lstStyle/>
          <a:p>
            <a:r>
              <a:rPr lang="en-US" dirty="0"/>
              <a:t>Does exist an unwelcoming or stereotypical?</a:t>
            </a:r>
          </a:p>
        </p:txBody>
      </p:sp>
      <p:sp>
        <p:nvSpPr>
          <p:cNvPr id="5" name="Title 1">
            <a:extLst>
              <a:ext uri="{FF2B5EF4-FFF2-40B4-BE49-F238E27FC236}">
                <a16:creationId xmlns:a16="http://schemas.microsoft.com/office/drawing/2014/main" id="{6BB4ACE2-4F55-6592-7C5D-3C9D364C8961}"/>
              </a:ext>
            </a:extLst>
          </p:cNvPr>
          <p:cNvSpPr txBox="1">
            <a:spLocks/>
          </p:cNvSpPr>
          <p:nvPr/>
        </p:nvSpPr>
        <p:spPr>
          <a:xfrm>
            <a:off x="838200" y="36993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a:t>
            </a:r>
          </a:p>
        </p:txBody>
      </p:sp>
      <p:sp>
        <p:nvSpPr>
          <p:cNvPr id="6" name="Content Placeholder 2">
            <a:extLst>
              <a:ext uri="{FF2B5EF4-FFF2-40B4-BE49-F238E27FC236}">
                <a16:creationId xmlns:a16="http://schemas.microsoft.com/office/drawing/2014/main" id="{713D4570-EA90-87F8-D70C-43F59362B944}"/>
              </a:ext>
            </a:extLst>
          </p:cNvPr>
          <p:cNvSpPr txBox="1">
            <a:spLocks/>
          </p:cNvSpPr>
          <p:nvPr/>
        </p:nvSpPr>
        <p:spPr>
          <a:xfrm>
            <a:off x="926990" y="4911919"/>
            <a:ext cx="10515600" cy="11092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is a page </a:t>
            </a:r>
            <a:r>
              <a:rPr lang="en-US" dirty="0" err="1">
                <a:hlinkClick r:id="rId2"/>
              </a:rPr>
              <a:t>EconJobRumors</a:t>
            </a:r>
            <a:r>
              <a:rPr lang="en-US" dirty="0"/>
              <a:t> where (most likely) economists post anonymously about different things. </a:t>
            </a:r>
          </a:p>
          <a:p>
            <a:r>
              <a:rPr lang="en-US" dirty="0"/>
              <a:t>Using this data I can answer how women and men are portrayed in anonymous discussions.</a:t>
            </a:r>
          </a:p>
        </p:txBody>
      </p:sp>
      <p:sp>
        <p:nvSpPr>
          <p:cNvPr id="8" name="Title 1">
            <a:extLst>
              <a:ext uri="{FF2B5EF4-FFF2-40B4-BE49-F238E27FC236}">
                <a16:creationId xmlns:a16="http://schemas.microsoft.com/office/drawing/2014/main" id="{6AE0ADC8-D659-8D35-BE37-F4A0EC3B581A}"/>
              </a:ext>
            </a:extLst>
          </p:cNvPr>
          <p:cNvSpPr txBox="1">
            <a:spLocks/>
          </p:cNvSpPr>
          <p:nvPr/>
        </p:nvSpPr>
        <p:spPr>
          <a:xfrm>
            <a:off x="781216" y="2262302"/>
            <a:ext cx="10515600"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Hypothesis</a:t>
            </a:r>
          </a:p>
          <a:p>
            <a:pPr marL="571500" indent="-571500">
              <a:buFont typeface="Arial" panose="020B0604020202020204" pitchFamily="34" charset="0"/>
              <a:buChar char="•"/>
            </a:pPr>
            <a:r>
              <a:rPr lang="en-US" sz="4000" dirty="0"/>
              <a:t>My hypothesis is that an unwelcoming or stereotypical culture will lead EJMR participants to use terms to describe men that emphasize their fit and position within the field and terms to describe women that deemphasize their professional accomplishments.</a:t>
            </a:r>
          </a:p>
        </p:txBody>
      </p:sp>
    </p:spTree>
    <p:extLst>
      <p:ext uri="{BB962C8B-B14F-4D97-AF65-F5344CB8AC3E}">
        <p14:creationId xmlns:p14="http://schemas.microsoft.com/office/powerpoint/2010/main" val="198824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FC56-2D84-9035-938E-7F45C333885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11C3A1B-BB15-1C92-1340-75AF85D2CB9D}"/>
              </a:ext>
            </a:extLst>
          </p:cNvPr>
          <p:cNvSpPr>
            <a:spLocks noGrp="1"/>
          </p:cNvSpPr>
          <p:nvPr>
            <p:ph idx="1"/>
          </p:nvPr>
        </p:nvSpPr>
        <p:spPr/>
        <p:txBody>
          <a:bodyPr>
            <a:normAutofit/>
          </a:bodyPr>
          <a:lstStyle/>
          <a:p>
            <a:r>
              <a:rPr lang="en-US" dirty="0"/>
              <a:t>Get all the posts since 2013 to 2017 using web scrapping of all data.</a:t>
            </a:r>
          </a:p>
          <a:p>
            <a:r>
              <a:rPr lang="en-US" dirty="0"/>
              <a:t>Inspect the most frequent 10 000 words.</a:t>
            </a:r>
          </a:p>
          <a:p>
            <a:r>
              <a:rPr lang="en-US" dirty="0"/>
              <a:t>I generate a subset that have at least on the most frequent words.</a:t>
            </a:r>
          </a:p>
          <a:p>
            <a:r>
              <a:rPr lang="en-US" dirty="0"/>
              <a:t>Identification if the post is about man or woman. I use gender classifiers (e.g., “she”/“woman”)</a:t>
            </a:r>
          </a:p>
          <a:p>
            <a:pPr marL="0" indent="0">
              <a:buNone/>
            </a:pPr>
            <a:endParaRPr lang="en-US" dirty="0"/>
          </a:p>
        </p:txBody>
      </p:sp>
    </p:spTree>
    <p:extLst>
      <p:ext uri="{BB962C8B-B14F-4D97-AF65-F5344CB8AC3E}">
        <p14:creationId xmlns:p14="http://schemas.microsoft.com/office/powerpoint/2010/main" val="227491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FC56-2D84-9035-938E-7F45C333885D}"/>
              </a:ext>
            </a:extLst>
          </p:cNvPr>
          <p:cNvSpPr>
            <a:spLocks noGrp="1"/>
          </p:cNvSpPr>
          <p:nvPr>
            <p:ph type="title"/>
          </p:nvPr>
        </p:nvSpPr>
        <p:spPr/>
        <p:txBody>
          <a:bodyPr/>
          <a:lstStyle/>
          <a:p>
            <a:r>
              <a:rPr lang="en-US" dirty="0"/>
              <a:t>Results</a:t>
            </a:r>
          </a:p>
        </p:txBody>
      </p:sp>
      <p:pic>
        <p:nvPicPr>
          <p:cNvPr id="10" name="Picture 9">
            <a:extLst>
              <a:ext uri="{FF2B5EF4-FFF2-40B4-BE49-F238E27FC236}">
                <a16:creationId xmlns:a16="http://schemas.microsoft.com/office/drawing/2014/main" id="{21B1F6DD-9D18-2413-5326-D29DA3F12E49}"/>
              </a:ext>
            </a:extLst>
          </p:cNvPr>
          <p:cNvPicPr>
            <a:picLocks noChangeAspect="1"/>
          </p:cNvPicPr>
          <p:nvPr/>
        </p:nvPicPr>
        <p:blipFill>
          <a:blip r:embed="rId2"/>
          <a:stretch>
            <a:fillRect/>
          </a:stretch>
        </p:blipFill>
        <p:spPr>
          <a:xfrm>
            <a:off x="1147789" y="1986953"/>
            <a:ext cx="4346759" cy="4039206"/>
          </a:xfrm>
          <a:prstGeom prst="rect">
            <a:avLst/>
          </a:prstGeom>
        </p:spPr>
      </p:pic>
      <p:pic>
        <p:nvPicPr>
          <p:cNvPr id="12" name="Picture 11">
            <a:extLst>
              <a:ext uri="{FF2B5EF4-FFF2-40B4-BE49-F238E27FC236}">
                <a16:creationId xmlns:a16="http://schemas.microsoft.com/office/drawing/2014/main" id="{4B3F1A17-F46C-A348-39DD-2EFB2FADF4C8}"/>
              </a:ext>
            </a:extLst>
          </p:cNvPr>
          <p:cNvPicPr>
            <a:picLocks noChangeAspect="1"/>
          </p:cNvPicPr>
          <p:nvPr/>
        </p:nvPicPr>
        <p:blipFill>
          <a:blip r:embed="rId3"/>
          <a:stretch>
            <a:fillRect/>
          </a:stretch>
        </p:blipFill>
        <p:spPr>
          <a:xfrm>
            <a:off x="6096000" y="2055813"/>
            <a:ext cx="3486649" cy="3970346"/>
          </a:xfrm>
          <a:prstGeom prst="rect">
            <a:avLst/>
          </a:prstGeom>
        </p:spPr>
      </p:pic>
    </p:spTree>
    <p:extLst>
      <p:ext uri="{BB962C8B-B14F-4D97-AF65-F5344CB8AC3E}">
        <p14:creationId xmlns:p14="http://schemas.microsoft.com/office/powerpoint/2010/main" val="180556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208</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Gendered Language on the Economics Job Market Rumors Forum</vt:lpstr>
      <vt:lpstr>Fact</vt:lpstr>
      <vt:lpstr>Question</vt:lpstr>
      <vt:lpstr>Methodology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Gendered Language on the Economics Job Market Rumors Forum</dc:title>
  <dc:creator>Anzony Quispe</dc:creator>
  <cp:lastModifiedBy>Anzony Quispe</cp:lastModifiedBy>
  <cp:revision>1</cp:revision>
  <dcterms:created xsi:type="dcterms:W3CDTF">2022-08-20T18:50:25Z</dcterms:created>
  <dcterms:modified xsi:type="dcterms:W3CDTF">2022-08-20T21:39:34Z</dcterms:modified>
</cp:coreProperties>
</file>