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5" r:id="rId6"/>
    <p:sldId id="266" r:id="rId7"/>
    <p:sldId id="262" r:id="rId8"/>
    <p:sldId id="263" r:id="rId9"/>
    <p:sldId id="264" r:id="rId10"/>
    <p:sldId id="261" r:id="rId11"/>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523" autoAdjust="0"/>
  </p:normalViewPr>
  <p:slideViewPr>
    <p:cSldViewPr showGuides="1">
      <p:cViewPr>
        <p:scale>
          <a:sx n="50" d="100"/>
          <a:sy n="50" d="100"/>
        </p:scale>
        <p:origin x="1458" y="57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Hoja1!$B$1</c:f>
              <c:strCache>
                <c:ptCount val="1"/>
                <c:pt idx="0">
                  <c:v>Fortran</c:v>
                </c:pt>
              </c:strCache>
            </c:strRef>
          </c:tx>
          <c:spPr>
            <a:ln w="28575" cap="rnd">
              <a:solidFill>
                <a:schemeClr val="accent1"/>
              </a:solidFill>
              <a:round/>
            </a:ln>
            <a:effectLst/>
          </c:spPr>
          <c:marker>
            <c:symbol val="none"/>
          </c:marker>
          <c:cat>
            <c:numRef>
              <c:f>Hoja1!$A$2:$A$16</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cat>
          <c:val>
            <c:numRef>
              <c:f>Hoja1!$B$2:$B$16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val>
          <c:smooth val="0"/>
          <c:extLst>
            <c:ext xmlns:c16="http://schemas.microsoft.com/office/drawing/2014/chart" uri="{C3380CC4-5D6E-409C-BE32-E72D297353CC}">
              <c16:uniqueId val="{00000000-6E54-4E2F-8D78-90B60C384869}"/>
            </c:ext>
          </c:extLst>
        </c:ser>
        <c:ser>
          <c:idx val="1"/>
          <c:order val="1"/>
          <c:tx>
            <c:strRef>
              <c:f>Hoja1!$C$1</c:f>
              <c:strCache>
                <c:ptCount val="1"/>
                <c:pt idx="0">
                  <c:v>Lapack</c:v>
                </c:pt>
              </c:strCache>
            </c:strRef>
          </c:tx>
          <c:spPr>
            <a:ln w="28575" cap="rnd">
              <a:solidFill>
                <a:schemeClr val="accent2"/>
              </a:solidFill>
              <a:round/>
            </a:ln>
            <a:effectLst/>
          </c:spPr>
          <c:marker>
            <c:symbol val="none"/>
          </c:marker>
          <c:cat>
            <c:numRef>
              <c:f>Hoja1!$A$2:$A$16</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cat>
          <c:val>
            <c:numRef>
              <c:f>Hoja1!$C$2:$C$16</c:f>
              <c:numCache>
                <c:formatCode>General</c:formatCode>
                <c:ptCount val="15"/>
                <c:pt idx="0">
                  <c:v>0.5</c:v>
                </c:pt>
                <c:pt idx="1">
                  <c:v>1</c:v>
                </c:pt>
                <c:pt idx="2">
                  <c:v>1.5</c:v>
                </c:pt>
                <c:pt idx="3">
                  <c:v>2</c:v>
                </c:pt>
                <c:pt idx="4">
                  <c:v>2.5</c:v>
                </c:pt>
                <c:pt idx="5">
                  <c:v>3</c:v>
                </c:pt>
                <c:pt idx="6">
                  <c:v>3.5</c:v>
                </c:pt>
                <c:pt idx="7">
                  <c:v>4</c:v>
                </c:pt>
                <c:pt idx="8">
                  <c:v>4.5</c:v>
                </c:pt>
                <c:pt idx="9">
                  <c:v>5</c:v>
                </c:pt>
                <c:pt idx="10">
                  <c:v>5.5</c:v>
                </c:pt>
                <c:pt idx="11">
                  <c:v>6</c:v>
                </c:pt>
                <c:pt idx="12">
                  <c:v>6.5</c:v>
                </c:pt>
                <c:pt idx="13">
                  <c:v>7</c:v>
                </c:pt>
                <c:pt idx="14">
                  <c:v>7.5</c:v>
                </c:pt>
              </c:numCache>
            </c:numRef>
          </c:val>
          <c:smooth val="0"/>
          <c:extLst>
            <c:ext xmlns:c16="http://schemas.microsoft.com/office/drawing/2014/chart" uri="{C3380CC4-5D6E-409C-BE32-E72D297353CC}">
              <c16:uniqueId val="{00000003-6E54-4E2F-8D78-90B60C384869}"/>
            </c:ext>
          </c:extLst>
        </c:ser>
        <c:dLbls>
          <c:showLegendKey val="0"/>
          <c:showVal val="0"/>
          <c:showCatName val="0"/>
          <c:showSerName val="0"/>
          <c:showPercent val="0"/>
          <c:showBubbleSize val="0"/>
        </c:dLbls>
        <c:smooth val="0"/>
        <c:axId val="400561248"/>
        <c:axId val="400561904"/>
      </c:lineChart>
      <c:catAx>
        <c:axId val="400561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400561904"/>
        <c:crosses val="autoZero"/>
        <c:auto val="1"/>
        <c:lblAlgn val="ctr"/>
        <c:lblOffset val="100"/>
        <c:noMultiLvlLbl val="0"/>
      </c:catAx>
      <c:valAx>
        <c:axId val="400561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400561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C3AB43-A716-41D3-8542-E2B83FF90C30}" type="datetime1">
              <a:rPr lang="es-ES" smtClean="0"/>
              <a:t>19/02/2018</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s-ES"/>
              <a:t>‹Nº›</a:t>
            </a:fld>
            <a:endParaRPr lang="es-ES"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415C8-EA5F-40DA-B692-F57629F0830E}" type="datetime1">
              <a:rPr lang="es-ES" noProof="0" smtClean="0"/>
              <a:pPr/>
              <a:t>19/02/2018</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BB98AFB-CB0D-4DFE-87B9-B4B0D0DE73CD}" type="slidenum">
              <a:rPr lang="es-ES" noProof="0"/>
              <a:t>‹Nº›</a:t>
            </a:fld>
            <a:endParaRPr lang="es-ES" noProof="0"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6BB98AFB-CB0D-4DFE-87B9-B4B0D0DE73CD}" type="slidenum">
              <a:rPr lang="es-ES" smtClean="0"/>
              <a:t>1</a:t>
            </a:fld>
            <a:endParaRPr lang="es-E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7</a:t>
            </a:fld>
            <a:endParaRPr lang="es-ES" dirty="0"/>
          </a:p>
        </p:txBody>
      </p:sp>
    </p:spTree>
    <p:extLst>
      <p:ext uri="{BB962C8B-B14F-4D97-AF65-F5344CB8AC3E}">
        <p14:creationId xmlns:p14="http://schemas.microsoft.com/office/powerpoint/2010/main" val="2001119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533400"/>
            <a:ext cx="5029200" cy="2514601"/>
          </a:xfrm>
        </p:spPr>
        <p:txBody>
          <a:bodyPr rtlCol="0">
            <a:normAutofit/>
          </a:bodyPr>
          <a:lstStyle>
            <a:lvl1pPr rtl="0">
              <a:defRPr sz="4000">
                <a:solidFill>
                  <a:schemeClr val="accent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5" name="Marcador de pie de página 4"/>
          <p:cNvSpPr>
            <a:spLocks noGrp="1"/>
          </p:cNvSpPr>
          <p:nvPr>
            <p:ph type="ftr" sz="quarter" idx="11"/>
          </p:nvPr>
        </p:nvSpPr>
        <p:spPr>
          <a:xfrm>
            <a:off x="1065213" y="6432551"/>
            <a:ext cx="5653087" cy="273049"/>
          </a:xfrm>
        </p:spPr>
        <p:txBody>
          <a:bodyPr rtlCol="0"/>
          <a:lstStyle>
            <a:lvl1pPr>
              <a:defRPr>
                <a:effectLst/>
              </a:defRPr>
            </a:lvl1pPr>
          </a:lstStyle>
          <a:p>
            <a:pPr rtl="0"/>
            <a:r>
              <a:rPr lang="es-ES" noProof="0" dirty="0"/>
              <a:t>Agregar un pie de página</a:t>
            </a:r>
          </a:p>
        </p:txBody>
      </p:sp>
      <p:sp>
        <p:nvSpPr>
          <p:cNvPr id="4" name="Marcador de fecha 3"/>
          <p:cNvSpPr>
            <a:spLocks noGrp="1"/>
          </p:cNvSpPr>
          <p:nvPr>
            <p:ph type="dt" sz="half" idx="10"/>
          </p:nvPr>
        </p:nvSpPr>
        <p:spPr>
          <a:xfrm>
            <a:off x="6932612" y="6432551"/>
            <a:ext cx="1371600" cy="273049"/>
          </a:xfrm>
        </p:spPr>
        <p:txBody>
          <a:bodyPr rtlCol="0"/>
          <a:lstStyle>
            <a:lvl1pPr>
              <a:defRPr/>
            </a:lvl1pPr>
          </a:lstStyle>
          <a:p>
            <a:fld id="{D3E5EB10-21A3-46AF-9F87-719B4871B7E9}" type="datetime1">
              <a:rPr lang="es-ES" noProof="0" smtClean="0"/>
              <a:pPr/>
              <a:t>19/02/2018</a:t>
            </a:fld>
            <a:endParaRPr lang="es-ES" noProof="0" dirty="0"/>
          </a:p>
        </p:txBody>
      </p:sp>
      <p:sp>
        <p:nvSpPr>
          <p:cNvPr id="6" name="Marcador de número de diapositiva 5"/>
          <p:cNvSpPr>
            <a:spLocks noGrp="1"/>
          </p:cNvSpPr>
          <p:nvPr>
            <p:ph type="sldNum" sz="quarter" idx="12"/>
          </p:nvPr>
        </p:nvSpPr>
        <p:spPr>
          <a:xfrm>
            <a:off x="8532812" y="6432551"/>
            <a:ext cx="1219201" cy="273049"/>
          </a:xfrm>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lvl1pPr>
              <a:defRPr/>
            </a:lvl1pPr>
          </a:lstStyle>
          <a:p>
            <a:fld id="{1B150DC9-D51B-4532-9742-17D563F7B844}" type="datetime1">
              <a:rPr lang="es-ES" noProof="0" smtClean="0"/>
              <a:pPr/>
              <a:t>19/02/2018</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61412" y="533400"/>
            <a:ext cx="2362201" cy="5486400"/>
          </a:xfrm>
        </p:spPr>
        <p:txBody>
          <a:bodyPr vert="eaVert"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065213" y="533400"/>
            <a:ext cx="7467599" cy="54864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lvl1pPr>
              <a:defRPr/>
            </a:lvl1pPr>
          </a:lstStyle>
          <a:p>
            <a:fld id="{435D6C72-29E8-4745-90E7-3DCDC3BB08B1}" type="datetime1">
              <a:rPr lang="es-ES" noProof="0" smtClean="0"/>
              <a:pPr/>
              <a:t>19/02/2018</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lvl1pPr>
              <a:defRPr/>
            </a:lvl1pPr>
          </a:lstStyle>
          <a:p>
            <a:fld id="{18582301-5656-41C5-859E-C3578B1613A0}" type="datetime1">
              <a:rPr lang="es-ES" noProof="0" smtClean="0"/>
              <a:pPr/>
              <a:t>19/02/2018</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065214" y="533400"/>
            <a:ext cx="8686800" cy="2286000"/>
          </a:xfrm>
        </p:spPr>
        <p:txBody>
          <a:bodyPr rtlCol="0" anchor="b">
            <a:normAutofit/>
          </a:bodyPr>
          <a:lstStyle>
            <a:lvl1pPr algn="l" rtl="0">
              <a:defRPr sz="5400" b="1" cap="none" baseline="0"/>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lvl1pPr>
              <a:defRPr/>
            </a:lvl1pPr>
          </a:lstStyle>
          <a:p>
            <a:fld id="{98063A5B-0A71-4EE0-8ADD-6A894F185F26}" type="datetime1">
              <a:rPr lang="es-ES" noProof="0" smtClean="0"/>
              <a:pPr/>
              <a:t>19/02/2018</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lvl1pPr>
              <a:defRPr/>
            </a:lvl1pPr>
          </a:lstStyle>
          <a:p>
            <a:fld id="{C0E0A9B6-D611-4A47-BC84-432D674749BC}" type="datetime1">
              <a:rPr lang="es-ES" noProof="0" smtClean="0"/>
              <a:pPr/>
              <a:t>19/02/2018</a:t>
            </a:fld>
            <a:endParaRPr lang="es-ES" noProof="0" dirty="0"/>
          </a:p>
        </p:txBody>
      </p:sp>
      <p:sp>
        <p:nvSpPr>
          <p:cNvPr id="7" name="Marcador de número de diapositiva 6"/>
          <p:cNvSpPr>
            <a:spLocks noGrp="1"/>
          </p:cNvSpPr>
          <p:nvPr>
            <p:ph type="sldNum" sz="quarter" idx="12"/>
          </p:nvPr>
        </p:nvSpPr>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065211" y="533400"/>
            <a:ext cx="8686802" cy="106680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lvl1pPr>
              <a:defRPr/>
            </a:lvl1pPr>
          </a:lstStyle>
          <a:p>
            <a:fld id="{4A9FB027-3733-4D18-9487-B5EE970DC99F}" type="datetime1">
              <a:rPr lang="es-ES" noProof="0" smtClean="0"/>
              <a:pPr/>
              <a:t>19/02/2018</a:t>
            </a:fld>
            <a:endParaRPr lang="es-ES" noProof="0" dirty="0"/>
          </a:p>
        </p:txBody>
      </p:sp>
      <p:sp>
        <p:nvSpPr>
          <p:cNvPr id="9" name="Marcador de número de diapositiva 8"/>
          <p:cNvSpPr>
            <a:spLocks noGrp="1"/>
          </p:cNvSpPr>
          <p:nvPr>
            <p:ph type="sldNum" sz="quarter" idx="12"/>
          </p:nvPr>
        </p:nvSpPr>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lvl1pPr>
              <a:defRPr/>
            </a:lvl1pPr>
          </a:lstStyle>
          <a:p>
            <a:fld id="{C74CDD08-FBA2-4EDF-8E1E-C931D29CAE1C}" type="datetime1">
              <a:rPr lang="es-ES" noProof="0" smtClean="0"/>
              <a:pPr/>
              <a:t>19/02/2018</a:t>
            </a:fld>
            <a:endParaRPr lang="es-ES" noProof="0" dirty="0"/>
          </a:p>
        </p:txBody>
      </p:sp>
      <p:sp>
        <p:nvSpPr>
          <p:cNvPr id="5" name="Marcador de número de diapositiva 4"/>
          <p:cNvSpPr>
            <a:spLocks noGrp="1"/>
          </p:cNvSpPr>
          <p:nvPr>
            <p:ph type="sldNum" sz="quarter" idx="12"/>
          </p:nvPr>
        </p:nvSpPr>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lvl1pPr>
              <a:defRPr/>
            </a:lvl1pPr>
          </a:lstStyle>
          <a:p>
            <a:fld id="{92EEC9CC-5F6E-41D6-9BA1-1B03DDFF2A74}" type="datetime1">
              <a:rPr lang="es-ES" noProof="0" smtClean="0"/>
              <a:pPr/>
              <a:t>19/02/2018</a:t>
            </a:fld>
            <a:endParaRPr lang="es-ES" noProof="0" dirty="0"/>
          </a:p>
        </p:txBody>
      </p:sp>
      <p:sp>
        <p:nvSpPr>
          <p:cNvPr id="4" name="Marcador de número de diapositiva 3"/>
          <p:cNvSpPr>
            <a:spLocks noGrp="1"/>
          </p:cNvSpPr>
          <p:nvPr>
            <p:ph type="sldNum" sz="quarter" idx="12"/>
          </p:nvPr>
        </p:nvSpPr>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065213" y="533400"/>
            <a:ext cx="4114800" cy="1524000"/>
          </a:xfrm>
        </p:spPr>
        <p:txBody>
          <a:bodyPr rtlCol="0" anchor="b">
            <a:normAutofit/>
          </a:bodyPr>
          <a:lstStyle>
            <a:lvl1pPr algn="l" rtl="0">
              <a:defRPr sz="3600" b="1"/>
            </a:lvl1pPr>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texto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lvl1pPr>
              <a:defRPr/>
            </a:lvl1pPr>
          </a:lstStyle>
          <a:p>
            <a:fld id="{793776FF-CBB8-47A4-90DF-2EBF2E3DC8FF}" type="datetime1">
              <a:rPr lang="es-ES" noProof="0" smtClean="0"/>
              <a:pPr/>
              <a:t>19/02/2018</a:t>
            </a:fld>
            <a:endParaRPr lang="es-ES" noProof="0" dirty="0"/>
          </a:p>
        </p:txBody>
      </p:sp>
      <p:sp>
        <p:nvSpPr>
          <p:cNvPr id="7" name="Marcador de número de diapositiva 6"/>
          <p:cNvSpPr>
            <a:spLocks noGrp="1"/>
          </p:cNvSpPr>
          <p:nvPr>
            <p:ph type="sldNum" sz="quarter" idx="12"/>
          </p:nvPr>
        </p:nvSpPr>
        <p:spPr/>
        <p:txBody>
          <a:bodyPr rtlCol="0"/>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4" name="Marcador de posición de texto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pPr rtl="0"/>
            <a:r>
              <a:rPr lang="es-ES" noProof="0" dirty="0"/>
              <a:t>Agregar un pie de página</a:t>
            </a:r>
          </a:p>
        </p:txBody>
      </p:sp>
      <p:sp>
        <p:nvSpPr>
          <p:cNvPr id="4" name="Marcador de fecha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9FD2ED8E-5314-4CC6-97E3-FFA8A74630E9}" type="datetime1">
              <a:rPr lang="es-ES" noProof="0" smtClean="0"/>
              <a:pPr/>
              <a:t>19/02/2018</a:t>
            </a:fld>
            <a:endParaRPr lang="es-ES" noProof="0" dirty="0"/>
          </a:p>
        </p:txBody>
      </p:sp>
      <p:sp>
        <p:nvSpPr>
          <p:cNvPr id="6" name="Marcador de número de diapositiva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pPr rtl="0"/>
            <a:fld id="{AAEAE4A8-A6E5-453E-B946-FB774B73F48C}" type="slidenum">
              <a:rPr lang="es-ES" noProof="0" smtClean="0"/>
              <a:pPr rtl="0"/>
              <a:t>‹Nº›</a:t>
            </a:fld>
            <a:endParaRPr lang="es-ES" noProof="0"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065212" y="1342509"/>
            <a:ext cx="6109318" cy="1059161"/>
          </a:xfrm>
        </p:spPr>
        <p:txBody>
          <a:bodyPr rtlCol="0"/>
          <a:lstStyle/>
          <a:p>
            <a:pPr rtl="0"/>
            <a:r>
              <a:rPr lang="es-ES" dirty="0"/>
              <a:t>Presentación grupo 3</a:t>
            </a:r>
          </a:p>
        </p:txBody>
      </p:sp>
      <p:sp>
        <p:nvSpPr>
          <p:cNvPr id="3" name="Marcador de contenido 2"/>
          <p:cNvSpPr>
            <a:spLocks noGrp="1"/>
          </p:cNvSpPr>
          <p:nvPr>
            <p:ph type="subTitle" idx="1"/>
          </p:nvPr>
        </p:nvSpPr>
        <p:spPr>
          <a:xfrm>
            <a:off x="1209227" y="2496920"/>
            <a:ext cx="5821288" cy="2185640"/>
          </a:xfrm>
        </p:spPr>
        <p:txBody>
          <a:bodyPr rtlCol="0">
            <a:normAutofit/>
          </a:bodyPr>
          <a:lstStyle/>
          <a:p>
            <a:pPr marL="342900" indent="-342900">
              <a:buFont typeface="Arial" panose="020B0604020202020204" pitchFamily="34" charset="0"/>
              <a:buChar char="•"/>
            </a:pPr>
            <a:r>
              <a:rPr lang="es-ES" dirty="0"/>
              <a:t>Breve explicación del concepto librería</a:t>
            </a:r>
          </a:p>
          <a:p>
            <a:pPr marL="342900" indent="-342900">
              <a:buFont typeface="Arial" panose="020B0604020202020204" pitchFamily="34" charset="0"/>
              <a:buChar char="•"/>
            </a:pPr>
            <a:r>
              <a:rPr lang="es-ES" dirty="0"/>
              <a:t>Instalación de Lapack en diferentes OS</a:t>
            </a:r>
          </a:p>
          <a:p>
            <a:pPr marL="342900" indent="-342900">
              <a:buFont typeface="Arial" panose="020B0604020202020204" pitchFamily="34" charset="0"/>
              <a:buChar char="•"/>
            </a:pPr>
            <a:r>
              <a:rPr lang="es-ES" dirty="0"/>
              <a:t>Comparativa de rendimiento entre Lapack y fortran puro</a:t>
            </a:r>
          </a:p>
        </p:txBody>
      </p:sp>
      <p:sp>
        <p:nvSpPr>
          <p:cNvPr id="2" name="CuadroTexto 1">
            <a:extLst>
              <a:ext uri="{FF2B5EF4-FFF2-40B4-BE49-F238E27FC236}">
                <a16:creationId xmlns:a16="http://schemas.microsoft.com/office/drawing/2014/main" id="{24DE76B4-37EB-4A35-94C9-7891865DA970}"/>
              </a:ext>
            </a:extLst>
          </p:cNvPr>
          <p:cNvSpPr txBox="1"/>
          <p:nvPr/>
        </p:nvSpPr>
        <p:spPr>
          <a:xfrm>
            <a:off x="2652796" y="189204"/>
            <a:ext cx="5889888" cy="646331"/>
          </a:xfrm>
          <a:prstGeom prst="rect">
            <a:avLst/>
          </a:prstGeom>
          <a:noFill/>
          <a:ln>
            <a:solidFill>
              <a:schemeClr val="bg2"/>
            </a:solidFill>
          </a:ln>
        </p:spPr>
        <p:txBody>
          <a:bodyPr wrap="square" rtlCol="0" anchor="ctr" anchorCtr="1">
            <a:spAutoFit/>
          </a:bodyPr>
          <a:lstStyle/>
          <a:p>
            <a:r>
              <a:rPr lang="es-ES" dirty="0"/>
              <a:t>Alejandro Cervigni - Fernando Ayats - Álvaro Villarreal Fran Lorenzo - Jae Wook </a:t>
            </a:r>
          </a:p>
        </p:txBody>
      </p:sp>
      <p:pic>
        <p:nvPicPr>
          <p:cNvPr id="6" name="Imagen 5">
            <a:extLst>
              <a:ext uri="{FF2B5EF4-FFF2-40B4-BE49-F238E27FC236}">
                <a16:creationId xmlns:a16="http://schemas.microsoft.com/office/drawing/2014/main" id="{7BF71608-10BD-4CF4-9E8E-B6E127157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64" y="89965"/>
            <a:ext cx="2019582" cy="924054"/>
          </a:xfrm>
          <a:prstGeom prst="rect">
            <a:avLst/>
          </a:prstGeom>
        </p:spPr>
      </p:pic>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C3867A4-2A3A-4443-8ABF-D7F4FFEC420B}"/>
              </a:ext>
            </a:extLst>
          </p:cNvPr>
          <p:cNvSpPr/>
          <p:nvPr/>
        </p:nvSpPr>
        <p:spPr>
          <a:xfrm>
            <a:off x="765820" y="548680"/>
            <a:ext cx="10153128" cy="4801314"/>
          </a:xfrm>
          <a:prstGeom prst="rect">
            <a:avLst/>
          </a:prstGeom>
        </p:spPr>
        <p:txBody>
          <a:bodyPr wrap="square">
            <a:spAutoFit/>
          </a:bodyPr>
          <a:lstStyle/>
          <a:p>
            <a:pPr algn="ctr"/>
            <a:r>
              <a:rPr lang="es-ES" sz="2800" dirty="0"/>
              <a:t>         </a:t>
            </a:r>
            <a:r>
              <a:rPr lang="es-ES" sz="2800" u="sng" dirty="0"/>
              <a:t>¿Qué es una biblioteca de software? ¿Para qué se usa? </a:t>
            </a:r>
          </a:p>
          <a:p>
            <a:pPr algn="ctr"/>
            <a:endParaRPr lang="es-ES" sz="2000" dirty="0"/>
          </a:p>
          <a:p>
            <a:r>
              <a:rPr lang="es-ES" sz="2400" dirty="0"/>
              <a:t>En informática, una biblioteca es un conjunto de implementaciones funcionales, codificadas en un lenguaje de programación, que ofrece una interfaz bien definida para la funcionalidad que se invoca, dicha funcionalidad  es variada, pudiendo realizar un amplio abanico de operaciones de forma rápida y eficiente. </a:t>
            </a:r>
          </a:p>
          <a:p>
            <a:endParaRPr lang="es-ES" sz="2400" dirty="0"/>
          </a:p>
          <a:p>
            <a:r>
              <a:rPr lang="es-ES" sz="2400" dirty="0"/>
              <a:t>Unas bibliotecas pueden requerir de otras para funcionar, pues el comportamiento que definen </a:t>
            </a:r>
            <a:r>
              <a:rPr lang="es-ES" sz="2400" b="1" dirty="0"/>
              <a:t>refina, o altera</a:t>
            </a:r>
            <a:r>
              <a:rPr lang="es-ES" sz="2400" dirty="0"/>
              <a:t>, el comportamiento de la biblioteca original; o bien la hace disponible para otra tecnología o lenguaje de programación. </a:t>
            </a:r>
          </a:p>
          <a:p>
            <a:endParaRPr lang="es-ES" dirty="0"/>
          </a:p>
        </p:txBody>
      </p:sp>
      <p:pic>
        <p:nvPicPr>
          <p:cNvPr id="5" name="Imagen 4">
            <a:extLst>
              <a:ext uri="{FF2B5EF4-FFF2-40B4-BE49-F238E27FC236}">
                <a16:creationId xmlns:a16="http://schemas.microsoft.com/office/drawing/2014/main" id="{D4CE37A6-B317-4341-82B5-8029EED05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4"/>
            <a:ext cx="2019582" cy="924054"/>
          </a:xfrm>
          <a:prstGeom prst="rect">
            <a:avLst/>
          </a:prstGeom>
        </p:spPr>
      </p:pic>
    </p:spTree>
    <p:extLst>
      <p:ext uri="{BB962C8B-B14F-4D97-AF65-F5344CB8AC3E}">
        <p14:creationId xmlns:p14="http://schemas.microsoft.com/office/powerpoint/2010/main" val="234018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FF2FF5-086E-4C91-9EDC-8FBE0C0542BA}"/>
              </a:ext>
            </a:extLst>
          </p:cNvPr>
          <p:cNvSpPr>
            <a:spLocks noGrp="1"/>
          </p:cNvSpPr>
          <p:nvPr>
            <p:ph idx="1"/>
          </p:nvPr>
        </p:nvSpPr>
        <p:spPr>
          <a:xfrm>
            <a:off x="621804" y="764704"/>
            <a:ext cx="10297144" cy="5904656"/>
          </a:xfrm>
        </p:spPr>
        <p:txBody>
          <a:bodyPr/>
          <a:lstStyle/>
          <a:p>
            <a:pPr marL="0" indent="0" algn="ctr">
              <a:buNone/>
            </a:pPr>
            <a:r>
              <a:rPr lang="es-ES" sz="3200" u="sng" dirty="0"/>
              <a:t>LAPACK </a:t>
            </a:r>
          </a:p>
          <a:p>
            <a:endParaRPr lang="es-ES" dirty="0"/>
          </a:p>
          <a:p>
            <a:pPr marL="45720" indent="0">
              <a:buNone/>
            </a:pPr>
            <a:r>
              <a:rPr lang="es-ES" sz="2800" dirty="0"/>
              <a:t>LAPACK es una biblioteca de software para el álgebra lineal numérica. Proporciona rutinas para resolver sistemas de ecuaciones lineales y mínimos cuadrados lineales, problemas de valores propios y descomposición de valores singulares. También incluye rutinas para implementar las factorizaciones matriciales asociadas tales como la descomposición LU, QR, Cholesky y Schur, manejándose matrices reales y complejas en precisión simple y doble.</a:t>
            </a:r>
          </a:p>
          <a:p>
            <a:pPr marL="45720" indent="0">
              <a:buNone/>
            </a:pPr>
            <a:endParaRPr lang="es-ES" dirty="0"/>
          </a:p>
        </p:txBody>
      </p:sp>
      <p:pic>
        <p:nvPicPr>
          <p:cNvPr id="4" name="Imagen 3">
            <a:extLst>
              <a:ext uri="{FF2B5EF4-FFF2-40B4-BE49-F238E27FC236}">
                <a16:creationId xmlns:a16="http://schemas.microsoft.com/office/drawing/2014/main" id="{05FC6FA2-BF1E-490D-A773-44772F95E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19582" cy="924054"/>
          </a:xfrm>
          <a:prstGeom prst="rect">
            <a:avLst/>
          </a:prstGeom>
        </p:spPr>
      </p:pic>
    </p:spTree>
    <p:extLst>
      <p:ext uri="{BB962C8B-B14F-4D97-AF65-F5344CB8AC3E}">
        <p14:creationId xmlns:p14="http://schemas.microsoft.com/office/powerpoint/2010/main" val="376750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3E302-2D92-44BD-BEEF-B62DCD26FFBC}"/>
              </a:ext>
            </a:extLst>
          </p:cNvPr>
          <p:cNvSpPr>
            <a:spLocks noGrp="1"/>
          </p:cNvSpPr>
          <p:nvPr>
            <p:ph type="title"/>
          </p:nvPr>
        </p:nvSpPr>
        <p:spPr/>
        <p:txBody>
          <a:bodyPr/>
          <a:lstStyle/>
          <a:p>
            <a:r>
              <a:rPr lang="es-ES" dirty="0"/>
              <a:t>Instalación en Windows	</a:t>
            </a:r>
          </a:p>
        </p:txBody>
      </p:sp>
      <p:pic>
        <p:nvPicPr>
          <p:cNvPr id="4" name="Imagen 3">
            <a:extLst>
              <a:ext uri="{FF2B5EF4-FFF2-40B4-BE49-F238E27FC236}">
                <a16:creationId xmlns:a16="http://schemas.microsoft.com/office/drawing/2014/main" id="{9B36714A-2F84-4BCD-A433-F73A1D52F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19582" cy="924054"/>
          </a:xfrm>
          <a:prstGeom prst="rect">
            <a:avLst/>
          </a:prstGeom>
        </p:spPr>
      </p:pic>
    </p:spTree>
    <p:extLst>
      <p:ext uri="{BB962C8B-B14F-4D97-AF65-F5344CB8AC3E}">
        <p14:creationId xmlns:p14="http://schemas.microsoft.com/office/powerpoint/2010/main" val="60375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5A279-02E3-4C40-B43A-13C8B5D35A9C}"/>
              </a:ext>
            </a:extLst>
          </p:cNvPr>
          <p:cNvSpPr>
            <a:spLocks noGrp="1"/>
          </p:cNvSpPr>
          <p:nvPr>
            <p:ph type="title"/>
          </p:nvPr>
        </p:nvSpPr>
        <p:spPr/>
        <p:txBody>
          <a:bodyPr/>
          <a:lstStyle/>
          <a:p>
            <a:r>
              <a:rPr lang="es-ES" dirty="0"/>
              <a:t>Instalación en Mac</a:t>
            </a:r>
          </a:p>
        </p:txBody>
      </p:sp>
      <p:pic>
        <p:nvPicPr>
          <p:cNvPr id="4" name="Imagen 3">
            <a:extLst>
              <a:ext uri="{FF2B5EF4-FFF2-40B4-BE49-F238E27FC236}">
                <a16:creationId xmlns:a16="http://schemas.microsoft.com/office/drawing/2014/main" id="{30113A2F-7FAA-4AE4-98E7-42F96106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19582" cy="924054"/>
          </a:xfrm>
          <a:prstGeom prst="rect">
            <a:avLst/>
          </a:prstGeom>
        </p:spPr>
      </p:pic>
    </p:spTree>
    <p:extLst>
      <p:ext uri="{BB962C8B-B14F-4D97-AF65-F5344CB8AC3E}">
        <p14:creationId xmlns:p14="http://schemas.microsoft.com/office/powerpoint/2010/main" val="109668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79931-E0C6-4B53-95F1-2FAE5672CC22}"/>
              </a:ext>
            </a:extLst>
          </p:cNvPr>
          <p:cNvSpPr>
            <a:spLocks noGrp="1"/>
          </p:cNvSpPr>
          <p:nvPr>
            <p:ph type="title"/>
          </p:nvPr>
        </p:nvSpPr>
        <p:spPr/>
        <p:txBody>
          <a:bodyPr/>
          <a:lstStyle/>
          <a:p>
            <a:r>
              <a:rPr lang="es-ES" dirty="0"/>
              <a:t>Instalación en Linux</a:t>
            </a:r>
          </a:p>
        </p:txBody>
      </p:sp>
      <p:pic>
        <p:nvPicPr>
          <p:cNvPr id="4" name="Imagen 3">
            <a:extLst>
              <a:ext uri="{FF2B5EF4-FFF2-40B4-BE49-F238E27FC236}">
                <a16:creationId xmlns:a16="http://schemas.microsoft.com/office/drawing/2014/main" id="{1AA28696-52C0-40FF-BAEF-B513625DC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19582" cy="924054"/>
          </a:xfrm>
          <a:prstGeom prst="rect">
            <a:avLst/>
          </a:prstGeom>
        </p:spPr>
      </p:pic>
    </p:spTree>
    <p:extLst>
      <p:ext uri="{BB962C8B-B14F-4D97-AF65-F5344CB8AC3E}">
        <p14:creationId xmlns:p14="http://schemas.microsoft.com/office/powerpoint/2010/main" val="224077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Comparación de cpu_time </a:t>
            </a:r>
          </a:p>
        </p:txBody>
      </p:sp>
      <p:graphicFrame>
        <p:nvGraphicFramePr>
          <p:cNvPr id="8" name="Marcador de contenido 7">
            <a:extLst>
              <a:ext uri="{FF2B5EF4-FFF2-40B4-BE49-F238E27FC236}">
                <a16:creationId xmlns:a16="http://schemas.microsoft.com/office/drawing/2014/main" id="{09E9A23C-63DD-47AC-BED2-64C804F694D0}"/>
              </a:ext>
            </a:extLst>
          </p:cNvPr>
          <p:cNvGraphicFramePr>
            <a:graphicFrameLocks noGrp="1"/>
          </p:cNvGraphicFramePr>
          <p:nvPr>
            <p:ph idx="1"/>
            <p:extLst>
              <p:ext uri="{D42A27DB-BD31-4B8C-83A1-F6EECF244321}">
                <p14:modId xmlns:p14="http://schemas.microsoft.com/office/powerpoint/2010/main" val="2281936639"/>
              </p:ext>
            </p:extLst>
          </p:nvPr>
        </p:nvGraphicFramePr>
        <p:xfrm>
          <a:off x="1065212" y="1828800"/>
          <a:ext cx="9637711" cy="4768552"/>
        </p:xfrm>
        <a:graphic>
          <a:graphicData uri="http://schemas.openxmlformats.org/drawingml/2006/chart">
            <c:chart xmlns:c="http://schemas.openxmlformats.org/drawingml/2006/chart" xmlns:r="http://schemas.openxmlformats.org/officeDocument/2006/relationships" r:id="rId3"/>
          </a:graphicData>
        </a:graphic>
      </p:graphicFrame>
      <p:pic>
        <p:nvPicPr>
          <p:cNvPr id="4" name="Imagen 3">
            <a:extLst>
              <a:ext uri="{FF2B5EF4-FFF2-40B4-BE49-F238E27FC236}">
                <a16:creationId xmlns:a16="http://schemas.microsoft.com/office/drawing/2014/main" id="{90DE062F-35A0-455B-8C2C-4A9C0E4F6A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21" y="71373"/>
            <a:ext cx="2019582" cy="924054"/>
          </a:xfrm>
          <a:prstGeom prst="rect">
            <a:avLst/>
          </a:prstGeom>
        </p:spPr>
      </p:pic>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sentación de la estrategia de la empresa">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4352752_TF03460663.potx" id="{0E75555A-7961-4300-A3F8-985FFE5AE3BF}" vid="{25404217-201F-4C94-B774-0539FEE7324B}"/>
    </a:ext>
  </a:extLst>
</a:theme>
</file>

<file path=ppt/theme/theme2.xml><?xml version="1.0" encoding="utf-8"?>
<a:theme xmlns:a="http://schemas.openxmlformats.org/drawingml/2006/main" name="Tema de Offic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FF1070-8794-47AC-90B7-1F2E078096FF}">
  <ds:schemaRefs>
    <ds:schemaRef ds:uri="http://schemas.microsoft.com/office/2006/metadata/properties"/>
    <ds:schemaRef ds:uri="http://www.w3.org/XML/1998/namespace"/>
    <ds:schemaRef ds:uri="http://schemas.microsoft.com/office/2006/documentManagement/types"/>
    <ds:schemaRef ds:uri="http://purl.org/dc/terms/"/>
    <ds:schemaRef ds:uri="40262f94-9f35-4ac3-9a90-690165a166b7"/>
    <ds:schemaRef ds:uri="http://schemas.microsoft.com/office/infopath/2007/PartnerControls"/>
    <ds:schemaRef ds:uri="http://purl.org/dc/dcmitype/"/>
    <ds:schemaRef ds:uri="http://purl.org/dc/elements/1.1/"/>
    <ds:schemaRef ds:uri="http://schemas.openxmlformats.org/package/2006/metadata/core-properties"/>
    <ds:schemaRef ds:uri="a4f35948-e619-41b3-aa29-22878b09cfd2"/>
  </ds:schemaRefs>
</ds:datastoreItem>
</file>

<file path=customXml/itemProps2.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3E1689-1E09-4ADC-A5E7-6718BF79A8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la estrategia de la empresa</Template>
  <TotalTime>48</TotalTime>
  <Words>223</Words>
  <Application>Microsoft Office PowerPoint</Application>
  <PresentationFormat>Personalizado</PresentationFormat>
  <Paragraphs>19</Paragraphs>
  <Slides>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Palatino Linotype</vt:lpstr>
      <vt:lpstr>Presentación de la estrategia de la empresa</vt:lpstr>
      <vt:lpstr>Presentación grupo 3</vt:lpstr>
      <vt:lpstr>Presentación de PowerPoint</vt:lpstr>
      <vt:lpstr>Presentación de PowerPoint</vt:lpstr>
      <vt:lpstr>Instalación en Windows </vt:lpstr>
      <vt:lpstr>Instalación en Mac</vt:lpstr>
      <vt:lpstr>Instalación en Linux</vt:lpstr>
      <vt:lpstr>Comparación de cpu_time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Recomendar una estrategia</dc:title>
  <dc:creator>f.ayats@alumnos.upm.es</dc:creator>
  <cp:lastModifiedBy>a.gonzalezv@alumnos.upm.es </cp:lastModifiedBy>
  <cp:revision>10</cp:revision>
  <dcterms:created xsi:type="dcterms:W3CDTF">2018-02-13T17:49:38Z</dcterms:created>
  <dcterms:modified xsi:type="dcterms:W3CDTF">2018-02-19T15:42:25Z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