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6" r:id="rId3"/>
    <p:sldId id="275" r:id="rId4"/>
    <p:sldId id="278" r:id="rId5"/>
    <p:sldId id="277" r:id="rId6"/>
    <p:sldId id="279" r:id="rId7"/>
    <p:sldId id="280" r:id="rId8"/>
    <p:sldId id="281" r:id="rId9"/>
  </p:sldIdLst>
  <p:sldSz cx="9144000" cy="6858000" type="screen4x3"/>
  <p:notesSz cx="6858000" cy="9144000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0"/>
    <p:restoredTop sz="94643"/>
  </p:normalViewPr>
  <p:slideViewPr>
    <p:cSldViewPr>
      <p:cViewPr varScale="1">
        <p:scale>
          <a:sx n="93" d="100"/>
          <a:sy n="93" d="100"/>
        </p:scale>
        <p:origin x="216" y="8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ACCF122-6094-B64B-ABAA-0FC7A738B3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C0D7172-BDFA-C248-8179-D966B7EB6D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F4308DC-09A8-2049-BDE7-21486DAF0050}" type="datetimeFigureOut">
              <a:rPr lang="es-ES" altLang="es-ES"/>
              <a:pPr>
                <a:defRPr/>
              </a:pPr>
              <a:t>29/1/18</a:t>
            </a:fld>
            <a:endParaRPr lang="es-ES" alt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0CB8BC-04DD-1746-BBFF-4264C3CE48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9D8009-D83B-014A-8EC3-35CD0AF55F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AE18104-CE43-C542-8AD5-B5DF70583724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FDCAD05-2267-D442-BD61-289C3750325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265E5B0-4D85-8944-814A-1D18B4222E2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1CE7D30B-A20F-8342-8988-29C60E65ECD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925A717-18CC-6C41-86EE-256B7CA7729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" noProof="0"/>
              <a:t>Haga clic para modificar el estilo de texto del patrón</a:t>
            </a:r>
          </a:p>
          <a:p>
            <a:pPr lvl="1"/>
            <a:r>
              <a:rPr lang="es-ES_tradnl" altLang="es-ES" noProof="0"/>
              <a:t>Segundo nivel</a:t>
            </a:r>
          </a:p>
          <a:p>
            <a:pPr lvl="2"/>
            <a:r>
              <a:rPr lang="es-ES_tradnl" altLang="es-ES" noProof="0"/>
              <a:t>Tercer nivel</a:t>
            </a:r>
          </a:p>
          <a:p>
            <a:pPr lvl="3"/>
            <a:r>
              <a:rPr lang="es-ES_tradnl" altLang="es-ES" noProof="0"/>
              <a:t>Cuarto nivel</a:t>
            </a:r>
          </a:p>
          <a:p>
            <a:pPr lvl="4"/>
            <a:r>
              <a:rPr lang="es-ES_tradnl" altLang="es-ES" noProof="0"/>
              <a:t>Quinto nivel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E8032AF7-5D8B-3749-B4BD-CA24C65A3BD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D2123549-1C51-5844-AC94-7491A3592F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B1E4777-6036-C046-B0AC-A5BA5182CD26}" type="slidenum">
              <a:rPr lang="es-ES_tradnl" altLang="es-ES"/>
              <a:pPr>
                <a:defRPr/>
              </a:pPr>
              <a:t>‹#›</a:t>
            </a:fld>
            <a:endParaRPr lang="es-ES_tradnl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Geneva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0FE8D448-5E97-F145-B155-A80B2D022C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386E194-A78C-D047-A0F1-2E13A20AFB0A}" type="slidenum">
              <a:rPr lang="es-ES_tradnl" altLang="es-ES" sz="1200" smtClean="0"/>
              <a:pPr/>
              <a:t>0</a:t>
            </a:fld>
            <a:endParaRPr lang="es-ES_tradnl" altLang="es-ES" sz="120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F0FFB9C7-6EEB-4348-B7F0-4E67F85047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6D96E28-2DF5-9748-9D74-42626B5EC7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>
              <a:latin typeface="Arial" panose="020B0604020202020204" pitchFamily="34" charset="0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AABD27F-6FEB-3044-A1C3-2B7E50A6C2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"/>
              <a:t>DIAPOSITIVA</a:t>
            </a:r>
            <a:r>
              <a:rPr lang="es-ES_tradnl" altLang="es-ES" sz="800">
                <a:latin typeface="Arial" panose="020B0604020202020204" pitchFamily="34" charset="0"/>
              </a:rPr>
              <a:t> </a:t>
            </a:r>
            <a:fld id="{006F43B7-F774-5049-A477-498EBC3C3C7E}" type="slidenum">
              <a:rPr lang="es-ES_tradnl" altLang="es-ES" smtClean="0"/>
              <a:pPr>
                <a:defRPr/>
              </a:pPr>
              <a:t>‹#›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4166595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B9D820A-395B-8A46-8AE1-042C0C1E3D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"/>
              <a:t>DIAPOSITIVA</a:t>
            </a:r>
            <a:r>
              <a:rPr lang="es-ES_tradnl" altLang="es-ES" sz="800">
                <a:latin typeface="Arial" panose="020B0604020202020204" pitchFamily="34" charset="0"/>
              </a:rPr>
              <a:t> </a:t>
            </a:r>
            <a:fld id="{9B442BDB-5280-DA4F-87D2-91F55A2F2455}" type="slidenum">
              <a:rPr lang="es-ES_tradnl" altLang="es-ES" smtClean="0"/>
              <a:pPr>
                <a:defRPr/>
              </a:pPr>
              <a:t>‹#›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106218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DFB38EA-D67F-454B-9B07-4197015C98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"/>
              <a:t>DIAPOSITIVA</a:t>
            </a:r>
            <a:r>
              <a:rPr lang="es-ES_tradnl" altLang="es-ES" sz="800">
                <a:latin typeface="Arial" panose="020B0604020202020204" pitchFamily="34" charset="0"/>
              </a:rPr>
              <a:t> </a:t>
            </a:r>
            <a:fld id="{DB8C10C9-90CD-334D-BEAE-6990521EC94A}" type="slidenum">
              <a:rPr lang="es-ES_tradnl" altLang="es-ES" smtClean="0"/>
              <a:pPr>
                <a:defRPr/>
              </a:pPr>
              <a:t>‹#›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140771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837B7BB-3C5B-E94A-836A-2689174E04C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"/>
              <a:t>DIAPOSITIVA</a:t>
            </a:r>
            <a:r>
              <a:rPr lang="es-ES_tradnl" altLang="es-ES" sz="800">
                <a:latin typeface="Arial" panose="020B0604020202020204" pitchFamily="34" charset="0"/>
              </a:rPr>
              <a:t> </a:t>
            </a:r>
            <a:fld id="{6BEE24FA-91FE-5946-90B3-A63B9032FD28}" type="slidenum">
              <a:rPr lang="es-ES_tradnl" altLang="es-ES" smtClean="0"/>
              <a:pPr>
                <a:defRPr/>
              </a:pPr>
              <a:t>‹#›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9010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315D8DE-C695-994A-8501-BF7C324E73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"/>
              <a:t>DIAPOSITIVA</a:t>
            </a:r>
            <a:r>
              <a:rPr lang="es-ES_tradnl" altLang="es-ES" sz="800">
                <a:latin typeface="Arial" panose="020B0604020202020204" pitchFamily="34" charset="0"/>
              </a:rPr>
              <a:t> </a:t>
            </a:r>
            <a:fld id="{CDEDA112-A5C5-5144-8953-CB33F853D693}" type="slidenum">
              <a:rPr lang="es-ES_tradnl" altLang="es-ES" smtClean="0"/>
              <a:pPr>
                <a:defRPr/>
              </a:pPr>
              <a:t>‹#›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283073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0A163E7-8E5D-EA42-8E16-D58F39D15D2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"/>
              <a:t>DIAPOSITIVA</a:t>
            </a:r>
            <a:r>
              <a:rPr lang="es-ES_tradnl" altLang="es-ES" sz="800">
                <a:latin typeface="Arial" panose="020B0604020202020204" pitchFamily="34" charset="0"/>
              </a:rPr>
              <a:t> </a:t>
            </a:r>
            <a:fld id="{6EFBA906-7383-D940-807A-7B93F7AF6EE7}" type="slidenum">
              <a:rPr lang="es-ES_tradnl" altLang="es-ES" smtClean="0"/>
              <a:pPr>
                <a:defRPr/>
              </a:pPr>
              <a:t>‹#›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43994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B85713-FF5C-6F44-904B-215404CFD9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"/>
              <a:t>DIAPOSITIVA</a:t>
            </a:r>
            <a:r>
              <a:rPr lang="es-ES_tradnl" altLang="es-ES" sz="800">
                <a:latin typeface="Arial" panose="020B0604020202020204" pitchFamily="34" charset="0"/>
              </a:rPr>
              <a:t> </a:t>
            </a:r>
            <a:fld id="{C482322C-553C-B248-8AE2-95C3023F15D8}" type="slidenum">
              <a:rPr lang="es-ES_tradnl" altLang="es-ES" smtClean="0"/>
              <a:pPr>
                <a:defRPr/>
              </a:pPr>
              <a:t>‹#›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40108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3B0A0F2-0BE9-7147-8970-416B292556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"/>
              <a:t>DIAPOSITIVA</a:t>
            </a:r>
            <a:r>
              <a:rPr lang="es-ES_tradnl" altLang="es-ES" sz="800">
                <a:latin typeface="Arial" panose="020B0604020202020204" pitchFamily="34" charset="0"/>
              </a:rPr>
              <a:t> </a:t>
            </a:r>
            <a:fld id="{29F85ADD-2BF2-E343-8C75-11138DC0BF6F}" type="slidenum">
              <a:rPr lang="es-ES_tradnl" altLang="es-ES" smtClean="0"/>
              <a:pPr>
                <a:defRPr/>
              </a:pPr>
              <a:t>‹#›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277245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CDE69FB3-7624-5B47-9723-A351073681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"/>
              <a:t>DIAPOSITIVA</a:t>
            </a:r>
            <a:r>
              <a:rPr lang="es-ES_tradnl" altLang="es-ES" sz="800">
                <a:latin typeface="Arial" panose="020B0604020202020204" pitchFamily="34" charset="0"/>
              </a:rPr>
              <a:t> </a:t>
            </a:r>
            <a:fld id="{3482F86F-BFC5-CF4C-8253-D36B773CA829}" type="slidenum">
              <a:rPr lang="es-ES_tradnl" altLang="es-ES" smtClean="0"/>
              <a:pPr>
                <a:defRPr/>
              </a:pPr>
              <a:t>‹#›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183363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F6E6C5D-2355-3B47-8ECC-390D9110D21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"/>
              <a:t>DIAPOSITIVA</a:t>
            </a:r>
            <a:r>
              <a:rPr lang="es-ES_tradnl" altLang="es-ES" sz="800">
                <a:latin typeface="Arial" panose="020B0604020202020204" pitchFamily="34" charset="0"/>
              </a:rPr>
              <a:t> </a:t>
            </a:r>
            <a:fld id="{1AD92EF9-EFD8-3745-9B35-6860C2F66D4C}" type="slidenum">
              <a:rPr lang="es-ES_tradnl" altLang="es-ES" smtClean="0"/>
              <a:pPr>
                <a:defRPr/>
              </a:pPr>
              <a:t>‹#›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370230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575FE82-5565-DC40-A494-519A86FB0C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"/>
              <a:t>DIAPOSITIVA</a:t>
            </a:r>
            <a:r>
              <a:rPr lang="es-ES_tradnl" altLang="es-ES" sz="800">
                <a:latin typeface="Arial" panose="020B0604020202020204" pitchFamily="34" charset="0"/>
              </a:rPr>
              <a:t> </a:t>
            </a:r>
            <a:fld id="{8752BCAC-9D5A-C048-9FA1-F0AB617ADC27}" type="slidenum">
              <a:rPr lang="es-ES_tradnl" altLang="es-ES" smtClean="0"/>
              <a:pPr>
                <a:defRPr/>
              </a:pPr>
              <a:t>‹#›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275592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>
            <a:extLst>
              <a:ext uri="{FF2B5EF4-FFF2-40B4-BE49-F238E27FC236}">
                <a16:creationId xmlns:a16="http://schemas.microsoft.com/office/drawing/2014/main" id="{E15E9240-0F53-D040-A204-2165C825F3F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FFFFFF"/>
                </a:solidFill>
                <a:latin typeface="Arial Narrow" panose="020B0604020202020204" pitchFamily="34" charset="0"/>
              </a:defRPr>
            </a:lvl1pPr>
          </a:lstStyle>
          <a:p>
            <a:pPr>
              <a:defRPr/>
            </a:pPr>
            <a:r>
              <a:rPr lang="es-ES_tradnl" altLang="es-ES"/>
              <a:t>DIAPOSITIVA</a:t>
            </a:r>
            <a:r>
              <a:rPr lang="es-ES_tradnl" altLang="es-ES" sz="800">
                <a:latin typeface="Arial" panose="020B0604020202020204" pitchFamily="34" charset="0"/>
              </a:rPr>
              <a:t> </a:t>
            </a:r>
            <a:fld id="{3275CD0B-16A8-BC49-B4A6-62F8474ECDDD}" type="slidenum">
              <a:rPr lang="es-ES_tradnl" altLang="es-ES" smtClean="0"/>
              <a:pPr>
                <a:defRPr/>
              </a:pPr>
              <a:t>‹#›</a:t>
            </a:fld>
            <a:endParaRPr lang="es-ES_tradnl" altLang="es-E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38E4FD4-AF60-CF46-908B-B16499FC90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70325" y="-18034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Genev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Genev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Genev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Genev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Geneva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Geneva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charset="0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g.rubio@upm.e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AF1CB5E8-EC84-4843-BD3B-C55A76C1701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sz="4800" dirty="0"/>
              <a:t>INFORMÁTICA</a:t>
            </a:r>
          </a:p>
        </p:txBody>
      </p:sp>
      <p:sp>
        <p:nvSpPr>
          <p:cNvPr id="15363" name="Subtitle 2">
            <a:extLst>
              <a:ext uri="{FF2B5EF4-FFF2-40B4-BE49-F238E27FC236}">
                <a16:creationId xmlns:a16="http://schemas.microsoft.com/office/drawing/2014/main" id="{B2BFC69B-065D-024B-B33B-18052375FD9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sz="2400" dirty="0">
                <a:cs typeface="ＭＳ Ｐゴシック" panose="020B0600070205080204" pitchFamily="34" charset="-128"/>
              </a:rPr>
              <a:t>CURSO 2017-2018</a:t>
            </a:r>
          </a:p>
          <a:p>
            <a:r>
              <a:rPr lang="es-ES" altLang="es-ES" sz="2400" dirty="0">
                <a:cs typeface="ＭＳ Ｐゴシック" panose="020B0600070205080204" pitchFamily="34" charset="-128"/>
              </a:rPr>
              <a:t>SEGUNDO CUATRIMESTRE </a:t>
            </a:r>
            <a:endParaRPr lang="es-ES" altLang="es-ES" sz="2000" dirty="0">
              <a:cs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7">
            <a:extLst>
              <a:ext uri="{FF2B5EF4-FFF2-40B4-BE49-F238E27FC236}">
                <a16:creationId xmlns:a16="http://schemas.microsoft.com/office/drawing/2014/main" id="{DD1F6AC2-CBB0-2740-9E93-FCF0AB33C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6613"/>
            <a:ext cx="8229600" cy="581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" sz="2400" dirty="0"/>
              <a:t>TEMARIO:</a:t>
            </a:r>
          </a:p>
        </p:txBody>
      </p:sp>
      <p:sp>
        <p:nvSpPr>
          <p:cNvPr id="17411" name="Marcador de número de diapositiva 3">
            <a:extLst>
              <a:ext uri="{FF2B5EF4-FFF2-40B4-BE49-F238E27FC236}">
                <a16:creationId xmlns:a16="http://schemas.microsoft.com/office/drawing/2014/main" id="{1F562CF9-911C-5B41-BFE0-21EF9313B0A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ES_tradnl" altLang="es-ES" sz="1000">
                <a:solidFill>
                  <a:srgbClr val="FFFFFF"/>
                </a:solidFill>
                <a:latin typeface="Arial Narrow" panose="020B0604020202020204" pitchFamily="34" charset="0"/>
              </a:rPr>
              <a:t>DIAPOSITIVA</a:t>
            </a:r>
            <a:r>
              <a:rPr lang="es-ES_tradnl" altLang="es-ES" sz="800">
                <a:solidFill>
                  <a:srgbClr val="FFFFFF"/>
                </a:solidFill>
              </a:rPr>
              <a:t> </a:t>
            </a:r>
            <a:fld id="{E3BB6CFE-AADD-BF42-A899-B82A5A4D0389}" type="slidenum">
              <a:rPr lang="es-ES_tradnl" altLang="es-ES" sz="1000" smtClean="0">
                <a:solidFill>
                  <a:srgbClr val="FFFFFF"/>
                </a:solidFill>
                <a:latin typeface="Arial Narrow" panose="020B0604020202020204" pitchFamily="34" charset="0"/>
              </a:rPr>
              <a:pPr/>
              <a:t>1</a:t>
            </a:fld>
            <a:endParaRPr lang="es-ES_tradnl" altLang="es-ES" sz="1000">
              <a:solidFill>
                <a:srgbClr val="FFFFFF"/>
              </a:solidFill>
              <a:latin typeface="Arial Narrow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5089E-9E22-E64D-8AEB-9923FD585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426" y="2651881"/>
            <a:ext cx="8229600" cy="3556992"/>
          </a:xfrm>
        </p:spPr>
        <p:txBody>
          <a:bodyPr/>
          <a:lstStyle/>
          <a:p>
            <a:pPr lvl="1"/>
            <a:r>
              <a:rPr lang="es-ES" dirty="0"/>
              <a:t>Resolución de sistemas lineales (métodos directos e iterativos)</a:t>
            </a:r>
          </a:p>
          <a:p>
            <a:pPr lvl="1"/>
            <a:r>
              <a:rPr lang="es-ES" dirty="0"/>
              <a:t>Cálculo de </a:t>
            </a:r>
            <a:r>
              <a:rPr lang="es-ES" dirty="0" err="1"/>
              <a:t>autovalores</a:t>
            </a:r>
            <a:endParaRPr lang="es-ES" dirty="0"/>
          </a:p>
          <a:p>
            <a:pPr lvl="1"/>
            <a:r>
              <a:rPr lang="es-ES" dirty="0"/>
              <a:t>Derivación e integración numérica</a:t>
            </a:r>
          </a:p>
          <a:p>
            <a:pPr lvl="1"/>
            <a:r>
              <a:rPr lang="es-ES" dirty="0"/>
              <a:t>Ecuaciones y sistemas de ecuaciones no lineales</a:t>
            </a:r>
          </a:p>
          <a:p>
            <a:pPr lvl="1"/>
            <a:r>
              <a:rPr lang="es-ES" dirty="0"/>
              <a:t>Ecuaciones diferenciales ordinarias</a:t>
            </a:r>
          </a:p>
          <a:p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E2542-7849-3747-B0EA-AD571240AF65}"/>
              </a:ext>
            </a:extLst>
          </p:cNvPr>
          <p:cNvSpPr txBox="1"/>
          <p:nvPr/>
        </p:nvSpPr>
        <p:spPr>
          <a:xfrm>
            <a:off x="827584" y="1794367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trike="sngStrike" dirty="0"/>
              <a:t>FORTRAN</a:t>
            </a:r>
            <a:r>
              <a:rPr lang="es-ES" dirty="0"/>
              <a:t> ✔️</a:t>
            </a:r>
            <a:r>
              <a:rPr lang="es-ES" strike="sngStrike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D9C1A-BA7A-6542-8B29-FE418F550845}"/>
              </a:ext>
            </a:extLst>
          </p:cNvPr>
          <p:cNvSpPr txBox="1"/>
          <p:nvPr/>
        </p:nvSpPr>
        <p:spPr>
          <a:xfrm>
            <a:off x="4644008" y="1794367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CÁLCULO NUMÉRICO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7542EC-4190-B048-ACD8-C0719F420784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 bwMode="auto">
          <a:xfrm>
            <a:off x="2915816" y="2025200"/>
            <a:ext cx="172819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7">
            <a:extLst>
              <a:ext uri="{FF2B5EF4-FFF2-40B4-BE49-F238E27FC236}">
                <a16:creationId xmlns:a16="http://schemas.microsoft.com/office/drawing/2014/main" id="{DD1F6AC2-CBB0-2740-9E93-FCF0AB33C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6613"/>
            <a:ext cx="8229600" cy="581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" sz="2400" dirty="0"/>
              <a:t>EVALUACIÓN:</a:t>
            </a:r>
          </a:p>
        </p:txBody>
      </p:sp>
      <p:sp>
        <p:nvSpPr>
          <p:cNvPr id="17411" name="Marcador de número de diapositiva 3">
            <a:extLst>
              <a:ext uri="{FF2B5EF4-FFF2-40B4-BE49-F238E27FC236}">
                <a16:creationId xmlns:a16="http://schemas.microsoft.com/office/drawing/2014/main" id="{1F562CF9-911C-5B41-BFE0-21EF9313B0A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ES_tradnl" altLang="es-ES" sz="1000">
                <a:solidFill>
                  <a:srgbClr val="FFFFFF"/>
                </a:solidFill>
                <a:latin typeface="Arial Narrow" panose="020B0604020202020204" pitchFamily="34" charset="0"/>
              </a:rPr>
              <a:t>DIAPOSITIVA</a:t>
            </a:r>
            <a:r>
              <a:rPr lang="es-ES_tradnl" altLang="es-ES" sz="800">
                <a:solidFill>
                  <a:srgbClr val="FFFFFF"/>
                </a:solidFill>
              </a:rPr>
              <a:t> </a:t>
            </a:r>
            <a:fld id="{E3BB6CFE-AADD-BF42-A899-B82A5A4D0389}" type="slidenum">
              <a:rPr lang="es-ES_tradnl" altLang="es-ES" sz="1000" smtClean="0">
                <a:solidFill>
                  <a:srgbClr val="FFFFFF"/>
                </a:solidFill>
                <a:latin typeface="Arial Narrow" panose="020B0604020202020204" pitchFamily="34" charset="0"/>
              </a:rPr>
              <a:pPr/>
              <a:t>2</a:t>
            </a:fld>
            <a:endParaRPr lang="es-ES_tradnl" altLang="es-ES" sz="1000">
              <a:solidFill>
                <a:srgbClr val="FFFFFF"/>
              </a:solidFill>
              <a:latin typeface="Arial Narrow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5089E-9E22-E64D-8AEB-9923FD585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Segundo </a:t>
            </a:r>
            <a:r>
              <a:rPr lang="en-US" sz="2800" dirty="0" err="1"/>
              <a:t>cuatrimestre</a:t>
            </a:r>
            <a:r>
              <a:rPr lang="en-US" sz="2800" dirty="0"/>
              <a:t> (60% de la nota final)</a:t>
            </a:r>
            <a:endParaRPr lang="en-US" dirty="0"/>
          </a:p>
          <a:p>
            <a:pPr marL="639445" lvl="1" indent="-245745"/>
            <a:r>
              <a:rPr lang="en-US" dirty="0" err="1"/>
              <a:t>Reparto</a:t>
            </a:r>
            <a:r>
              <a:rPr lang="en-US" dirty="0"/>
              <a:t> de la nota:</a:t>
            </a:r>
          </a:p>
          <a:p>
            <a:pPr marL="1039495" lvl="2" indent="-245745"/>
            <a:r>
              <a:rPr lang="en-US" dirty="0"/>
              <a:t>INDIVIDUAL</a:t>
            </a:r>
          </a:p>
          <a:p>
            <a:pPr marL="1496695" lvl="3" indent="-245745"/>
            <a:r>
              <a:rPr lang="en-US" dirty="0"/>
              <a:t>40% dos </a:t>
            </a:r>
            <a:r>
              <a:rPr lang="en-US" dirty="0" err="1"/>
              <a:t>exámenes</a:t>
            </a:r>
            <a:r>
              <a:rPr lang="en-US" dirty="0"/>
              <a:t> </a:t>
            </a:r>
            <a:r>
              <a:rPr lang="en-US" dirty="0" err="1"/>
              <a:t>programados</a:t>
            </a:r>
            <a:endParaRPr lang="en-US" dirty="0"/>
          </a:p>
          <a:p>
            <a:pPr marL="1496695" lvl="3" indent="-245745"/>
            <a:r>
              <a:rPr lang="en-US" dirty="0"/>
              <a:t>10% mini ex</a:t>
            </a:r>
            <a:r>
              <a:rPr lang="es-ES" dirty="0" err="1"/>
              <a:t>ámenes</a:t>
            </a:r>
            <a:r>
              <a:rPr lang="es-ES" dirty="0"/>
              <a:t> sorpresa</a:t>
            </a:r>
            <a:endParaRPr lang="en-US" dirty="0"/>
          </a:p>
          <a:p>
            <a:pPr marL="1039495" lvl="2" indent="-245745"/>
            <a:r>
              <a:rPr lang="en-US" dirty="0"/>
              <a:t>GRUPO </a:t>
            </a:r>
            <a:r>
              <a:rPr lang="en-US" sz="2000" dirty="0"/>
              <a:t>(</a:t>
            </a:r>
            <a:r>
              <a:rPr lang="en-US" sz="2000" dirty="0" err="1"/>
              <a:t>misma</a:t>
            </a:r>
            <a:r>
              <a:rPr lang="en-US" sz="2000" dirty="0"/>
              <a:t> nota </a:t>
            </a:r>
            <a:r>
              <a:rPr lang="en-US" sz="2000" dirty="0" err="1"/>
              <a:t>todos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integrantes</a:t>
            </a:r>
            <a:r>
              <a:rPr lang="en-US" sz="2000" dirty="0"/>
              <a:t>)</a:t>
            </a:r>
          </a:p>
          <a:p>
            <a:pPr marL="1496695" lvl="3" indent="-245745"/>
            <a:r>
              <a:rPr lang="en-US" dirty="0"/>
              <a:t>40% </a:t>
            </a:r>
            <a:r>
              <a:rPr lang="en-US" dirty="0" err="1"/>
              <a:t>entrega</a:t>
            </a:r>
            <a:r>
              <a:rPr lang="en-US" dirty="0"/>
              <a:t> de </a:t>
            </a:r>
            <a:r>
              <a:rPr lang="en-US" dirty="0" err="1"/>
              <a:t>prácticas</a:t>
            </a:r>
            <a:r>
              <a:rPr lang="en-US" dirty="0"/>
              <a:t> (3) a </a:t>
            </a:r>
            <a:r>
              <a:rPr lang="en-US" dirty="0" err="1"/>
              <a:t>través</a:t>
            </a:r>
            <a:r>
              <a:rPr lang="en-US" dirty="0"/>
              <a:t> de Moodle. (</a:t>
            </a:r>
            <a:r>
              <a:rPr lang="en-US" dirty="0" err="1"/>
              <a:t>Cuidado</a:t>
            </a:r>
            <a:r>
              <a:rPr lang="en-US" dirty="0"/>
              <a:t> con </a:t>
            </a:r>
            <a:r>
              <a:rPr lang="en-US" dirty="0" err="1"/>
              <a:t>copiar</a:t>
            </a:r>
            <a:r>
              <a:rPr lang="en-US" dirty="0"/>
              <a:t>)</a:t>
            </a:r>
          </a:p>
          <a:p>
            <a:pPr marL="1496695" lvl="3" indent="-245745"/>
            <a:r>
              <a:rPr lang="en-US" dirty="0"/>
              <a:t>10 % </a:t>
            </a:r>
            <a:r>
              <a:rPr lang="en-US" dirty="0" err="1"/>
              <a:t>presentaciones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09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7">
            <a:extLst>
              <a:ext uri="{FF2B5EF4-FFF2-40B4-BE49-F238E27FC236}">
                <a16:creationId xmlns:a16="http://schemas.microsoft.com/office/drawing/2014/main" id="{DD1F6AC2-CBB0-2740-9E93-FCF0AB33C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6613"/>
            <a:ext cx="8229600" cy="581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" sz="2400" dirty="0"/>
              <a:t>EVALUACIÓN:</a:t>
            </a:r>
          </a:p>
        </p:txBody>
      </p:sp>
      <p:sp>
        <p:nvSpPr>
          <p:cNvPr id="17411" name="Marcador de número de diapositiva 3">
            <a:extLst>
              <a:ext uri="{FF2B5EF4-FFF2-40B4-BE49-F238E27FC236}">
                <a16:creationId xmlns:a16="http://schemas.microsoft.com/office/drawing/2014/main" id="{1F562CF9-911C-5B41-BFE0-21EF9313B0A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ES_tradnl" altLang="es-ES" sz="1000">
                <a:solidFill>
                  <a:srgbClr val="FFFFFF"/>
                </a:solidFill>
                <a:latin typeface="Arial Narrow" panose="020B0604020202020204" pitchFamily="34" charset="0"/>
              </a:rPr>
              <a:t>DIAPOSITIVA</a:t>
            </a:r>
            <a:r>
              <a:rPr lang="es-ES_tradnl" altLang="es-ES" sz="800">
                <a:solidFill>
                  <a:srgbClr val="FFFFFF"/>
                </a:solidFill>
              </a:rPr>
              <a:t> </a:t>
            </a:r>
            <a:fld id="{E3BB6CFE-AADD-BF42-A899-B82A5A4D0389}" type="slidenum">
              <a:rPr lang="es-ES_tradnl" altLang="es-ES" sz="1000" smtClean="0">
                <a:solidFill>
                  <a:srgbClr val="FFFFFF"/>
                </a:solidFill>
                <a:latin typeface="Arial Narrow" panose="020B0604020202020204" pitchFamily="34" charset="0"/>
              </a:rPr>
              <a:pPr/>
              <a:t>3</a:t>
            </a:fld>
            <a:endParaRPr lang="es-ES_tradnl" altLang="es-ES" sz="1000">
              <a:solidFill>
                <a:srgbClr val="FFFFFF"/>
              </a:solidFill>
              <a:latin typeface="Arial Narrow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5089E-9E22-E64D-8AEB-9923FD585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Segundo </a:t>
            </a:r>
            <a:r>
              <a:rPr lang="en-US" sz="2800" dirty="0" err="1"/>
              <a:t>cuatrimestre</a:t>
            </a:r>
            <a:r>
              <a:rPr lang="en-US" sz="2800" dirty="0"/>
              <a:t> (60% de la nota final)</a:t>
            </a:r>
            <a:endParaRPr lang="en-US" dirty="0"/>
          </a:p>
          <a:p>
            <a:pPr marL="639445" lvl="1" indent="-245745"/>
            <a:r>
              <a:rPr lang="en-US" dirty="0" err="1"/>
              <a:t>Reparto</a:t>
            </a:r>
            <a:r>
              <a:rPr lang="en-US" dirty="0"/>
              <a:t> de la nota:</a:t>
            </a:r>
          </a:p>
          <a:p>
            <a:pPr marL="1039495" lvl="2" indent="-245745"/>
            <a:r>
              <a:rPr lang="en-US" dirty="0"/>
              <a:t>INDIVIDUAL</a:t>
            </a:r>
          </a:p>
          <a:p>
            <a:pPr marL="1496695" lvl="3" indent="-245745"/>
            <a:r>
              <a:rPr lang="en-US" dirty="0"/>
              <a:t>40% dos </a:t>
            </a:r>
            <a:r>
              <a:rPr lang="en-US" dirty="0" err="1"/>
              <a:t>exámenes</a:t>
            </a:r>
            <a:r>
              <a:rPr lang="en-US" dirty="0"/>
              <a:t> </a:t>
            </a:r>
            <a:r>
              <a:rPr lang="en-US" dirty="0" err="1"/>
              <a:t>programados</a:t>
            </a:r>
            <a:endParaRPr lang="en-US" dirty="0"/>
          </a:p>
          <a:p>
            <a:pPr marL="1496695" lvl="3" indent="-245745"/>
            <a:r>
              <a:rPr lang="en-US" dirty="0"/>
              <a:t>10% mini ex</a:t>
            </a:r>
            <a:r>
              <a:rPr lang="es-ES" dirty="0" err="1"/>
              <a:t>ámenes</a:t>
            </a:r>
            <a:r>
              <a:rPr lang="es-ES" dirty="0"/>
              <a:t> sorpresa</a:t>
            </a:r>
            <a:endParaRPr lang="en-US" dirty="0"/>
          </a:p>
          <a:p>
            <a:pPr marL="1039495" lvl="2" indent="-245745"/>
            <a:r>
              <a:rPr lang="en-US" dirty="0"/>
              <a:t>GRUPO </a:t>
            </a:r>
            <a:r>
              <a:rPr lang="en-US" sz="2000" dirty="0"/>
              <a:t>(</a:t>
            </a:r>
            <a:r>
              <a:rPr lang="en-US" sz="2000" dirty="0" err="1"/>
              <a:t>misma</a:t>
            </a:r>
            <a:r>
              <a:rPr lang="en-US" sz="2000" dirty="0"/>
              <a:t> nota </a:t>
            </a:r>
            <a:r>
              <a:rPr lang="en-US" sz="2000" dirty="0" err="1"/>
              <a:t>todos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integrantes</a:t>
            </a:r>
            <a:r>
              <a:rPr lang="en-US" sz="2000" dirty="0"/>
              <a:t>)</a:t>
            </a:r>
          </a:p>
          <a:p>
            <a:pPr marL="1496695" lvl="3" indent="-245745"/>
            <a:r>
              <a:rPr lang="en-US" dirty="0">
                <a:solidFill>
                  <a:srgbClr val="FF0000"/>
                </a:solidFill>
              </a:rPr>
              <a:t>40% </a:t>
            </a:r>
            <a:r>
              <a:rPr lang="en-US" dirty="0" err="1">
                <a:solidFill>
                  <a:srgbClr val="FF0000"/>
                </a:solidFill>
              </a:rPr>
              <a:t>entrega</a:t>
            </a:r>
            <a:r>
              <a:rPr lang="en-US" dirty="0">
                <a:solidFill>
                  <a:srgbClr val="FF0000"/>
                </a:solidFill>
              </a:rPr>
              <a:t> de </a:t>
            </a:r>
            <a:r>
              <a:rPr lang="en-US" dirty="0" err="1">
                <a:solidFill>
                  <a:srgbClr val="FF0000"/>
                </a:solidFill>
              </a:rPr>
              <a:t>prácticas</a:t>
            </a:r>
            <a:r>
              <a:rPr lang="en-US" dirty="0">
                <a:solidFill>
                  <a:srgbClr val="FF0000"/>
                </a:solidFill>
              </a:rPr>
              <a:t> (3) a </a:t>
            </a:r>
            <a:r>
              <a:rPr lang="en-US" dirty="0" err="1">
                <a:solidFill>
                  <a:srgbClr val="FF0000"/>
                </a:solidFill>
              </a:rPr>
              <a:t>través</a:t>
            </a:r>
            <a:r>
              <a:rPr lang="en-US" dirty="0">
                <a:solidFill>
                  <a:srgbClr val="FF0000"/>
                </a:solidFill>
              </a:rPr>
              <a:t> de Moodle. (</a:t>
            </a:r>
            <a:r>
              <a:rPr lang="en-US" dirty="0" err="1">
                <a:solidFill>
                  <a:srgbClr val="FF0000"/>
                </a:solidFill>
              </a:rPr>
              <a:t>Cuidado</a:t>
            </a:r>
            <a:r>
              <a:rPr lang="en-US" dirty="0">
                <a:solidFill>
                  <a:srgbClr val="FF0000"/>
                </a:solidFill>
              </a:rPr>
              <a:t> con </a:t>
            </a:r>
            <a:r>
              <a:rPr lang="en-US" dirty="0" err="1">
                <a:solidFill>
                  <a:srgbClr val="FF0000"/>
                </a:solidFill>
              </a:rPr>
              <a:t>copiar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1496695" lvl="3" indent="-245745"/>
            <a:r>
              <a:rPr lang="en-US" dirty="0"/>
              <a:t>10 % </a:t>
            </a:r>
            <a:r>
              <a:rPr lang="en-US" dirty="0" err="1"/>
              <a:t>presentaciones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21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7">
            <a:extLst>
              <a:ext uri="{FF2B5EF4-FFF2-40B4-BE49-F238E27FC236}">
                <a16:creationId xmlns:a16="http://schemas.microsoft.com/office/drawing/2014/main" id="{DD1F6AC2-CBB0-2740-9E93-FCF0AB33C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6613"/>
            <a:ext cx="8229600" cy="581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" sz="2400" dirty="0"/>
              <a:t>TEMARIO:</a:t>
            </a:r>
          </a:p>
        </p:txBody>
      </p:sp>
      <p:sp>
        <p:nvSpPr>
          <p:cNvPr id="17411" name="Marcador de número de diapositiva 3">
            <a:extLst>
              <a:ext uri="{FF2B5EF4-FFF2-40B4-BE49-F238E27FC236}">
                <a16:creationId xmlns:a16="http://schemas.microsoft.com/office/drawing/2014/main" id="{1F562CF9-911C-5B41-BFE0-21EF9313B0A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ES_tradnl" altLang="es-ES" sz="1000">
                <a:solidFill>
                  <a:srgbClr val="FFFFFF"/>
                </a:solidFill>
                <a:latin typeface="Arial Narrow" panose="020B0604020202020204" pitchFamily="34" charset="0"/>
              </a:rPr>
              <a:t>DIAPOSITIVA</a:t>
            </a:r>
            <a:r>
              <a:rPr lang="es-ES_tradnl" altLang="es-ES" sz="800">
                <a:solidFill>
                  <a:srgbClr val="FFFFFF"/>
                </a:solidFill>
              </a:rPr>
              <a:t> </a:t>
            </a:r>
            <a:fld id="{E3BB6CFE-AADD-BF42-A899-B82A5A4D0389}" type="slidenum">
              <a:rPr lang="es-ES_tradnl" altLang="es-ES" sz="1000" smtClean="0">
                <a:solidFill>
                  <a:srgbClr val="FFFFFF"/>
                </a:solidFill>
                <a:latin typeface="Arial Narrow" panose="020B0604020202020204" pitchFamily="34" charset="0"/>
              </a:rPr>
              <a:pPr/>
              <a:t>4</a:t>
            </a:fld>
            <a:endParaRPr lang="es-ES_tradnl" altLang="es-ES" sz="1000">
              <a:solidFill>
                <a:srgbClr val="FFFFFF"/>
              </a:solidFill>
              <a:latin typeface="Arial Narrow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5089E-9E22-E64D-8AEB-9923FD585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426" y="2651881"/>
            <a:ext cx="8229600" cy="3556992"/>
          </a:xfrm>
        </p:spPr>
        <p:txBody>
          <a:bodyPr/>
          <a:lstStyle/>
          <a:p>
            <a:pPr lvl="1"/>
            <a:r>
              <a:rPr lang="es-ES" dirty="0"/>
              <a:t>Resolución de sistemas lineales (métodos directos e iterativos)</a:t>
            </a:r>
          </a:p>
          <a:p>
            <a:pPr lvl="1"/>
            <a:r>
              <a:rPr lang="es-ES" dirty="0"/>
              <a:t>Cálculo de </a:t>
            </a:r>
            <a:r>
              <a:rPr lang="es-ES" dirty="0" err="1"/>
              <a:t>autovalores</a:t>
            </a:r>
            <a:endParaRPr lang="es-ES" dirty="0"/>
          </a:p>
          <a:p>
            <a:pPr lvl="1"/>
            <a:r>
              <a:rPr lang="es-ES" dirty="0"/>
              <a:t>Derivación e integración numérica</a:t>
            </a:r>
          </a:p>
          <a:p>
            <a:pPr lvl="1"/>
            <a:r>
              <a:rPr lang="es-ES" dirty="0"/>
              <a:t>Ecuaciones y sistemas de ecuaciones no lineales</a:t>
            </a:r>
          </a:p>
          <a:p>
            <a:pPr lvl="1"/>
            <a:r>
              <a:rPr lang="es-ES" dirty="0"/>
              <a:t>Ecuaciones diferenciales ordinarias</a:t>
            </a:r>
          </a:p>
          <a:p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E2542-7849-3747-B0EA-AD571240AF65}"/>
              </a:ext>
            </a:extLst>
          </p:cNvPr>
          <p:cNvSpPr txBox="1"/>
          <p:nvPr/>
        </p:nvSpPr>
        <p:spPr>
          <a:xfrm>
            <a:off x="827584" y="1794367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trike="sngStrike" dirty="0"/>
              <a:t>FORTRAN</a:t>
            </a:r>
            <a:r>
              <a:rPr lang="es-ES" dirty="0"/>
              <a:t> ✔️</a:t>
            </a:r>
            <a:r>
              <a:rPr lang="es-ES" strike="sngStrike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D9C1A-BA7A-6542-8B29-FE418F550845}"/>
              </a:ext>
            </a:extLst>
          </p:cNvPr>
          <p:cNvSpPr txBox="1"/>
          <p:nvPr/>
        </p:nvSpPr>
        <p:spPr>
          <a:xfrm>
            <a:off x="4644008" y="1794367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CÁLCULO NUMÉRICO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7542EC-4190-B048-ACD8-C0719F420784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 bwMode="auto">
          <a:xfrm>
            <a:off x="2915816" y="2025200"/>
            <a:ext cx="172819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3D13EC-DFD5-0E46-B513-BBD403C7F331}"/>
              </a:ext>
            </a:extLst>
          </p:cNvPr>
          <p:cNvSpPr txBox="1"/>
          <p:nvPr/>
        </p:nvSpPr>
        <p:spPr>
          <a:xfrm>
            <a:off x="6804248" y="4446670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PRÁCTICA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BAAEDF-EE95-6E45-B03D-94B7027D0D99}"/>
              </a:ext>
            </a:extLst>
          </p:cNvPr>
          <p:cNvSpPr txBox="1"/>
          <p:nvPr/>
        </p:nvSpPr>
        <p:spPr>
          <a:xfrm>
            <a:off x="6804248" y="537156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PRÁCTICA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E4589F-A0B5-1C41-8440-629DAF3B6D0C}"/>
              </a:ext>
            </a:extLst>
          </p:cNvPr>
          <p:cNvSpPr txBox="1"/>
          <p:nvPr/>
        </p:nvSpPr>
        <p:spPr>
          <a:xfrm>
            <a:off x="6804248" y="6011971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PRÁCTICA 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F7D21D-1992-6A48-A27B-4FF319A8581D}"/>
              </a:ext>
            </a:extLst>
          </p:cNvPr>
          <p:cNvCxnSpPr>
            <a:cxnSpLocks/>
          </p:cNvCxnSpPr>
          <p:nvPr/>
        </p:nvCxnSpPr>
        <p:spPr bwMode="auto">
          <a:xfrm flipH="1">
            <a:off x="5796136" y="4600558"/>
            <a:ext cx="10081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EBFD9B-49B4-7547-A8BE-FD684B9D0C4D}"/>
              </a:ext>
            </a:extLst>
          </p:cNvPr>
          <p:cNvCxnSpPr>
            <a:cxnSpLocks/>
            <a:stCxn id="9" idx="1"/>
          </p:cNvCxnSpPr>
          <p:nvPr/>
        </p:nvCxnSpPr>
        <p:spPr bwMode="auto">
          <a:xfrm flipH="1">
            <a:off x="5796136" y="5525458"/>
            <a:ext cx="10081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C96ACB-AAA0-FF4D-8523-D984644BCD5F}"/>
              </a:ext>
            </a:extLst>
          </p:cNvPr>
          <p:cNvCxnSpPr>
            <a:cxnSpLocks/>
            <a:stCxn id="11" idx="1"/>
          </p:cNvCxnSpPr>
          <p:nvPr/>
        </p:nvCxnSpPr>
        <p:spPr bwMode="auto">
          <a:xfrm flipH="1" flipV="1">
            <a:off x="5796136" y="6165859"/>
            <a:ext cx="100811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6872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7">
            <a:extLst>
              <a:ext uri="{FF2B5EF4-FFF2-40B4-BE49-F238E27FC236}">
                <a16:creationId xmlns:a16="http://schemas.microsoft.com/office/drawing/2014/main" id="{DD1F6AC2-CBB0-2740-9E93-FCF0AB33C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6613"/>
            <a:ext cx="8229600" cy="581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" sz="2400" dirty="0"/>
              <a:t>TEMARIO:</a:t>
            </a:r>
          </a:p>
        </p:txBody>
      </p:sp>
      <p:sp>
        <p:nvSpPr>
          <p:cNvPr id="17411" name="Marcador de número de diapositiva 3">
            <a:extLst>
              <a:ext uri="{FF2B5EF4-FFF2-40B4-BE49-F238E27FC236}">
                <a16:creationId xmlns:a16="http://schemas.microsoft.com/office/drawing/2014/main" id="{1F562CF9-911C-5B41-BFE0-21EF9313B0A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ES_tradnl" altLang="es-ES" sz="1000">
                <a:solidFill>
                  <a:srgbClr val="FFFFFF"/>
                </a:solidFill>
                <a:latin typeface="Arial Narrow" panose="020B0604020202020204" pitchFamily="34" charset="0"/>
              </a:rPr>
              <a:t>DIAPOSITIVA</a:t>
            </a:r>
            <a:r>
              <a:rPr lang="es-ES_tradnl" altLang="es-ES" sz="800">
                <a:solidFill>
                  <a:srgbClr val="FFFFFF"/>
                </a:solidFill>
              </a:rPr>
              <a:t> </a:t>
            </a:r>
            <a:fld id="{E3BB6CFE-AADD-BF42-A899-B82A5A4D0389}" type="slidenum">
              <a:rPr lang="es-ES_tradnl" altLang="es-ES" sz="1000" smtClean="0">
                <a:solidFill>
                  <a:srgbClr val="FFFFFF"/>
                </a:solidFill>
                <a:latin typeface="Arial Narrow" panose="020B0604020202020204" pitchFamily="34" charset="0"/>
              </a:rPr>
              <a:pPr/>
              <a:t>5</a:t>
            </a:fld>
            <a:endParaRPr lang="es-ES_tradnl" altLang="es-ES" sz="1000">
              <a:solidFill>
                <a:srgbClr val="FFFFFF"/>
              </a:solidFill>
              <a:latin typeface="Arial Narrow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5089E-9E22-E64D-8AEB-9923FD585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426" y="2651881"/>
            <a:ext cx="8229600" cy="3556992"/>
          </a:xfrm>
        </p:spPr>
        <p:txBody>
          <a:bodyPr/>
          <a:lstStyle/>
          <a:p>
            <a:pPr lvl="1"/>
            <a:r>
              <a:rPr lang="es-ES" dirty="0"/>
              <a:t>Resolución de sistemas lineales (métodos directos e iterativos)</a:t>
            </a:r>
          </a:p>
          <a:p>
            <a:pPr lvl="1"/>
            <a:r>
              <a:rPr lang="es-ES" dirty="0"/>
              <a:t>Cálculo de </a:t>
            </a:r>
            <a:r>
              <a:rPr lang="es-ES" dirty="0" err="1"/>
              <a:t>autovalores</a:t>
            </a:r>
            <a:endParaRPr lang="es-ES" dirty="0"/>
          </a:p>
          <a:p>
            <a:pPr lvl="1"/>
            <a:r>
              <a:rPr lang="es-ES" dirty="0"/>
              <a:t>Derivación e integración numérica</a:t>
            </a:r>
          </a:p>
          <a:p>
            <a:pPr lvl="1"/>
            <a:r>
              <a:rPr lang="es-ES" dirty="0"/>
              <a:t>Ecuaciones y sistemas de ecuaciones no lineales</a:t>
            </a:r>
          </a:p>
          <a:p>
            <a:pPr lvl="1"/>
            <a:r>
              <a:rPr lang="es-ES" dirty="0"/>
              <a:t>Ecuaciones diferenciales ordinarias</a:t>
            </a:r>
          </a:p>
          <a:p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E2542-7849-3747-B0EA-AD571240AF65}"/>
              </a:ext>
            </a:extLst>
          </p:cNvPr>
          <p:cNvSpPr txBox="1"/>
          <p:nvPr/>
        </p:nvSpPr>
        <p:spPr>
          <a:xfrm>
            <a:off x="827584" y="1794367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trike="sngStrike" dirty="0"/>
              <a:t>FORTRAN</a:t>
            </a:r>
            <a:r>
              <a:rPr lang="es-ES" dirty="0"/>
              <a:t> ✔️</a:t>
            </a:r>
            <a:r>
              <a:rPr lang="es-ES" strike="sngStrike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D9C1A-BA7A-6542-8B29-FE418F550845}"/>
              </a:ext>
            </a:extLst>
          </p:cNvPr>
          <p:cNvSpPr txBox="1"/>
          <p:nvPr/>
        </p:nvSpPr>
        <p:spPr>
          <a:xfrm>
            <a:off x="4644008" y="1794367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CÁLCULO NUMÉRICO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7542EC-4190-B048-ACD8-C0719F420784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 bwMode="auto">
          <a:xfrm>
            <a:off x="2915816" y="2025200"/>
            <a:ext cx="172819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3D13EC-DFD5-0E46-B513-BBD403C7F331}"/>
              </a:ext>
            </a:extLst>
          </p:cNvPr>
          <p:cNvSpPr txBox="1"/>
          <p:nvPr/>
        </p:nvSpPr>
        <p:spPr>
          <a:xfrm>
            <a:off x="6804248" y="4446670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PRÁCTICA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BAAEDF-EE95-6E45-B03D-94B7027D0D99}"/>
              </a:ext>
            </a:extLst>
          </p:cNvPr>
          <p:cNvSpPr txBox="1"/>
          <p:nvPr/>
        </p:nvSpPr>
        <p:spPr>
          <a:xfrm>
            <a:off x="6804248" y="537156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PRÁCTICA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E4589F-A0B5-1C41-8440-629DAF3B6D0C}"/>
              </a:ext>
            </a:extLst>
          </p:cNvPr>
          <p:cNvSpPr txBox="1"/>
          <p:nvPr/>
        </p:nvSpPr>
        <p:spPr>
          <a:xfrm>
            <a:off x="6804248" y="6011971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PRÁCTICA 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F7D21D-1992-6A48-A27B-4FF319A8581D}"/>
              </a:ext>
            </a:extLst>
          </p:cNvPr>
          <p:cNvCxnSpPr>
            <a:cxnSpLocks/>
          </p:cNvCxnSpPr>
          <p:nvPr/>
        </p:nvCxnSpPr>
        <p:spPr bwMode="auto">
          <a:xfrm flipH="1">
            <a:off x="5796136" y="4600558"/>
            <a:ext cx="10081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EBFD9B-49B4-7547-A8BE-FD684B9D0C4D}"/>
              </a:ext>
            </a:extLst>
          </p:cNvPr>
          <p:cNvCxnSpPr>
            <a:cxnSpLocks/>
            <a:stCxn id="9" idx="1"/>
          </p:cNvCxnSpPr>
          <p:nvPr/>
        </p:nvCxnSpPr>
        <p:spPr bwMode="auto">
          <a:xfrm flipH="1">
            <a:off x="5796136" y="5525458"/>
            <a:ext cx="10081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C96ACB-AAA0-FF4D-8523-D984644BCD5F}"/>
              </a:ext>
            </a:extLst>
          </p:cNvPr>
          <p:cNvCxnSpPr>
            <a:cxnSpLocks/>
            <a:stCxn id="11" idx="1"/>
          </p:cNvCxnSpPr>
          <p:nvPr/>
        </p:nvCxnSpPr>
        <p:spPr bwMode="auto">
          <a:xfrm flipH="1" flipV="1">
            <a:off x="5796136" y="6165859"/>
            <a:ext cx="100811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4AADBBA-1068-8343-9434-4E787187EA04}"/>
              </a:ext>
            </a:extLst>
          </p:cNvPr>
          <p:cNvSpPr txBox="1"/>
          <p:nvPr/>
        </p:nvSpPr>
        <p:spPr>
          <a:xfrm>
            <a:off x="135734" y="1264148"/>
            <a:ext cx="8856984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/>
              <a:t>ENTREGA DE PRÁCTICAS 1, 2 y 3</a:t>
            </a:r>
          </a:p>
          <a:p>
            <a:r>
              <a:rPr lang="es-ES" sz="2000" dirty="0"/>
              <a:t>	¡DESPUÉS DE LA MITAD DEL CUATRIMESTRE!</a:t>
            </a:r>
          </a:p>
          <a:p>
            <a:r>
              <a:rPr lang="es-ES" sz="2000" dirty="0"/>
              <a:t>	</a:t>
            </a:r>
          </a:p>
          <a:p>
            <a:pPr marL="342900" indent="-342900">
              <a:buFontTx/>
              <a:buChar char="-"/>
            </a:pPr>
            <a:r>
              <a:rPr lang="es-ES" sz="2000" dirty="0"/>
              <a:t>SE PROPONDRÁN PRÁCTICAS INTERMEDIAS SIN ENTREGA</a:t>
            </a:r>
          </a:p>
          <a:p>
            <a:pPr marL="342900" indent="-342900">
              <a:buFontTx/>
              <a:buChar char="-"/>
            </a:pPr>
            <a:endParaRPr lang="es-ES" sz="2000" dirty="0"/>
          </a:p>
          <a:p>
            <a:pPr marL="342900" indent="-342900">
              <a:buFontTx/>
              <a:buChar char="-"/>
            </a:pPr>
            <a:r>
              <a:rPr lang="es-ES" sz="2000" dirty="0"/>
              <a:t>GENERACIÓN DE MÓDULOS DE ÁLGEBRA LINEAL</a:t>
            </a:r>
          </a:p>
          <a:p>
            <a:pPr marL="342900" indent="-342900">
              <a:buFontTx/>
              <a:buChar char="-"/>
            </a:pPr>
            <a:endParaRPr lang="es-ES" sz="2000" dirty="0"/>
          </a:p>
          <a:p>
            <a:pPr marL="342900" indent="-342900">
              <a:buFontTx/>
              <a:buChar char="-"/>
            </a:pPr>
            <a:r>
              <a:rPr lang="es-ES" sz="2000" dirty="0"/>
              <a:t>SERÁ FUNDAMENTAL REALIZAR LAS PRÁCTICAS SIN ENTREGA PARA COMPLETAR LAS PRÁCTICAS 1, 2 y 3</a:t>
            </a:r>
          </a:p>
        </p:txBody>
      </p:sp>
    </p:spTree>
    <p:extLst>
      <p:ext uri="{BB962C8B-B14F-4D97-AF65-F5344CB8AC3E}">
        <p14:creationId xmlns:p14="http://schemas.microsoft.com/office/powerpoint/2010/main" val="82395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7">
            <a:extLst>
              <a:ext uri="{FF2B5EF4-FFF2-40B4-BE49-F238E27FC236}">
                <a16:creationId xmlns:a16="http://schemas.microsoft.com/office/drawing/2014/main" id="{DD1F6AC2-CBB0-2740-9E93-FCF0AB33C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6613"/>
            <a:ext cx="8229600" cy="581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" sz="2400" dirty="0"/>
              <a:t>EVALUACIÓN:</a:t>
            </a:r>
          </a:p>
        </p:txBody>
      </p:sp>
      <p:sp>
        <p:nvSpPr>
          <p:cNvPr id="17411" name="Marcador de número de diapositiva 3">
            <a:extLst>
              <a:ext uri="{FF2B5EF4-FFF2-40B4-BE49-F238E27FC236}">
                <a16:creationId xmlns:a16="http://schemas.microsoft.com/office/drawing/2014/main" id="{1F562CF9-911C-5B41-BFE0-21EF9313B0A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ES_tradnl" altLang="es-ES" sz="1000">
                <a:solidFill>
                  <a:srgbClr val="FFFFFF"/>
                </a:solidFill>
                <a:latin typeface="Arial Narrow" panose="020B0604020202020204" pitchFamily="34" charset="0"/>
              </a:rPr>
              <a:t>DIAPOSITIVA</a:t>
            </a:r>
            <a:r>
              <a:rPr lang="es-ES_tradnl" altLang="es-ES" sz="800">
                <a:solidFill>
                  <a:srgbClr val="FFFFFF"/>
                </a:solidFill>
              </a:rPr>
              <a:t> </a:t>
            </a:r>
            <a:fld id="{E3BB6CFE-AADD-BF42-A899-B82A5A4D0389}" type="slidenum">
              <a:rPr lang="es-ES_tradnl" altLang="es-ES" sz="1000" smtClean="0">
                <a:solidFill>
                  <a:srgbClr val="FFFFFF"/>
                </a:solidFill>
                <a:latin typeface="Arial Narrow" panose="020B0604020202020204" pitchFamily="34" charset="0"/>
              </a:rPr>
              <a:pPr/>
              <a:t>6</a:t>
            </a:fld>
            <a:endParaRPr lang="es-ES_tradnl" altLang="es-ES" sz="1000">
              <a:solidFill>
                <a:srgbClr val="FFFFFF"/>
              </a:solidFill>
              <a:latin typeface="Arial Narrow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5089E-9E22-E64D-8AEB-9923FD585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Segundo </a:t>
            </a:r>
            <a:r>
              <a:rPr lang="en-US" sz="2800" dirty="0" err="1"/>
              <a:t>cuatrimestre</a:t>
            </a:r>
            <a:r>
              <a:rPr lang="en-US" sz="2800" dirty="0"/>
              <a:t> (60% de la nota final)</a:t>
            </a:r>
            <a:endParaRPr lang="en-US" dirty="0"/>
          </a:p>
          <a:p>
            <a:pPr marL="639445" lvl="1" indent="-245745"/>
            <a:r>
              <a:rPr lang="en-US" dirty="0" err="1"/>
              <a:t>Reparto</a:t>
            </a:r>
            <a:r>
              <a:rPr lang="en-US" dirty="0"/>
              <a:t> de la nota:</a:t>
            </a:r>
          </a:p>
          <a:p>
            <a:pPr marL="1039495" lvl="2" indent="-245745"/>
            <a:r>
              <a:rPr lang="en-US" dirty="0"/>
              <a:t>INDIVIDUAL</a:t>
            </a:r>
          </a:p>
          <a:p>
            <a:pPr marL="1496695" lvl="3" indent="-245745"/>
            <a:r>
              <a:rPr lang="en-US" dirty="0"/>
              <a:t>40% dos </a:t>
            </a:r>
            <a:r>
              <a:rPr lang="en-US" dirty="0" err="1"/>
              <a:t>exámenes</a:t>
            </a:r>
            <a:r>
              <a:rPr lang="en-US" dirty="0"/>
              <a:t> </a:t>
            </a:r>
            <a:r>
              <a:rPr lang="en-US" dirty="0" err="1"/>
              <a:t>programados</a:t>
            </a:r>
            <a:endParaRPr lang="en-US" dirty="0"/>
          </a:p>
          <a:p>
            <a:pPr marL="1496695" lvl="3" indent="-245745"/>
            <a:r>
              <a:rPr lang="en-US" dirty="0"/>
              <a:t>10% mini ex</a:t>
            </a:r>
            <a:r>
              <a:rPr lang="es-ES" dirty="0" err="1"/>
              <a:t>ámenes</a:t>
            </a:r>
            <a:r>
              <a:rPr lang="es-ES" dirty="0"/>
              <a:t> sorpresa</a:t>
            </a:r>
            <a:endParaRPr lang="en-US" dirty="0"/>
          </a:p>
          <a:p>
            <a:pPr marL="1039495" lvl="2" indent="-245745"/>
            <a:r>
              <a:rPr lang="en-US" dirty="0">
                <a:solidFill>
                  <a:srgbClr val="FF0000"/>
                </a:solidFill>
              </a:rPr>
              <a:t>GRUPO 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misma</a:t>
            </a:r>
            <a:r>
              <a:rPr lang="en-US" sz="2000" dirty="0">
                <a:solidFill>
                  <a:srgbClr val="FF0000"/>
                </a:solidFill>
              </a:rPr>
              <a:t> nota </a:t>
            </a:r>
            <a:r>
              <a:rPr lang="en-US" sz="2000" dirty="0" err="1">
                <a:solidFill>
                  <a:srgbClr val="FF0000"/>
                </a:solidFill>
              </a:rPr>
              <a:t>todos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los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integrantes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marL="1496695" lvl="3" indent="-245745"/>
            <a:r>
              <a:rPr lang="en-US" dirty="0"/>
              <a:t>40% </a:t>
            </a:r>
            <a:r>
              <a:rPr lang="en-US" dirty="0" err="1"/>
              <a:t>entrega</a:t>
            </a:r>
            <a:r>
              <a:rPr lang="en-US" dirty="0"/>
              <a:t> de </a:t>
            </a:r>
            <a:r>
              <a:rPr lang="en-US" dirty="0" err="1"/>
              <a:t>prácticas</a:t>
            </a:r>
            <a:r>
              <a:rPr lang="en-US" dirty="0"/>
              <a:t> (3) a </a:t>
            </a:r>
            <a:r>
              <a:rPr lang="en-US" dirty="0" err="1"/>
              <a:t>través</a:t>
            </a:r>
            <a:r>
              <a:rPr lang="en-US" dirty="0"/>
              <a:t> de Moodle. (</a:t>
            </a:r>
            <a:r>
              <a:rPr lang="en-US" dirty="0" err="1"/>
              <a:t>Cuidado</a:t>
            </a:r>
            <a:r>
              <a:rPr lang="en-US" dirty="0"/>
              <a:t> con </a:t>
            </a:r>
            <a:r>
              <a:rPr lang="en-US" dirty="0" err="1"/>
              <a:t>copiar</a:t>
            </a:r>
            <a:r>
              <a:rPr lang="en-US" dirty="0"/>
              <a:t>)</a:t>
            </a:r>
          </a:p>
          <a:p>
            <a:pPr marL="1496695" lvl="3" indent="-245745"/>
            <a:r>
              <a:rPr lang="en-US" dirty="0"/>
              <a:t>10 % </a:t>
            </a:r>
            <a:r>
              <a:rPr lang="en-US" dirty="0" err="1"/>
              <a:t>presentaciones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82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7">
            <a:extLst>
              <a:ext uri="{FF2B5EF4-FFF2-40B4-BE49-F238E27FC236}">
                <a16:creationId xmlns:a16="http://schemas.microsoft.com/office/drawing/2014/main" id="{DD1F6AC2-CBB0-2740-9E93-FCF0AB33C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6613"/>
            <a:ext cx="8229600" cy="581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" sz="2400" dirty="0"/>
              <a:t>EVALUACIÓN:</a:t>
            </a:r>
          </a:p>
        </p:txBody>
      </p:sp>
      <p:sp>
        <p:nvSpPr>
          <p:cNvPr id="17411" name="Marcador de número de diapositiva 3">
            <a:extLst>
              <a:ext uri="{FF2B5EF4-FFF2-40B4-BE49-F238E27FC236}">
                <a16:creationId xmlns:a16="http://schemas.microsoft.com/office/drawing/2014/main" id="{1F562CF9-911C-5B41-BFE0-21EF9313B0A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ES_tradnl" altLang="es-ES" sz="1000">
                <a:solidFill>
                  <a:srgbClr val="FFFFFF"/>
                </a:solidFill>
                <a:latin typeface="Arial Narrow" panose="020B0604020202020204" pitchFamily="34" charset="0"/>
              </a:rPr>
              <a:t>DIAPOSITIVA</a:t>
            </a:r>
            <a:r>
              <a:rPr lang="es-ES_tradnl" altLang="es-ES" sz="800">
                <a:solidFill>
                  <a:srgbClr val="FFFFFF"/>
                </a:solidFill>
              </a:rPr>
              <a:t> </a:t>
            </a:r>
            <a:fld id="{E3BB6CFE-AADD-BF42-A899-B82A5A4D0389}" type="slidenum">
              <a:rPr lang="es-ES_tradnl" altLang="es-ES" sz="1000" smtClean="0">
                <a:solidFill>
                  <a:srgbClr val="FFFFFF"/>
                </a:solidFill>
                <a:latin typeface="Arial Narrow" panose="020B0604020202020204" pitchFamily="34" charset="0"/>
              </a:rPr>
              <a:pPr/>
              <a:t>7</a:t>
            </a:fld>
            <a:endParaRPr lang="es-ES_tradnl" altLang="es-ES" sz="1000">
              <a:solidFill>
                <a:srgbClr val="FFFFFF"/>
              </a:solidFill>
              <a:latin typeface="Arial Narrow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5089E-9E22-E64D-8AEB-9923FD585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GRUPO</a:t>
            </a:r>
            <a:endParaRPr lang="es-ES" sz="2800" dirty="0"/>
          </a:p>
          <a:p>
            <a:pPr lvl="1"/>
            <a:r>
              <a:rPr lang="en-US" sz="2400" dirty="0" err="1"/>
              <a:t>Composi</a:t>
            </a:r>
            <a:r>
              <a:rPr lang="es-ES" sz="2400" dirty="0" err="1"/>
              <a:t>ción</a:t>
            </a:r>
            <a:r>
              <a:rPr lang="es-ES" sz="2400" dirty="0"/>
              <a:t>: 4 personas (madurez). Enviar por correo a </a:t>
            </a:r>
            <a:r>
              <a:rPr lang="es-ES" sz="2400" dirty="0">
                <a:hlinkClick r:id="rId3"/>
              </a:rPr>
              <a:t>g.rubio@upm.es</a:t>
            </a:r>
            <a:r>
              <a:rPr lang="es-ES" sz="2400" dirty="0"/>
              <a:t> (</a:t>
            </a:r>
            <a:r>
              <a:rPr lang="es-ES" sz="2400" dirty="0" err="1"/>
              <a:t>deadline</a:t>
            </a:r>
            <a:r>
              <a:rPr lang="es-ES" sz="2400" dirty="0"/>
              <a:t> 06-02-18)</a:t>
            </a:r>
          </a:p>
          <a:p>
            <a:pPr lvl="1"/>
            <a:r>
              <a:rPr lang="en-US" sz="2400" dirty="0"/>
              <a:t>¡</a:t>
            </a:r>
            <a:r>
              <a:rPr lang="en-US" sz="2400" dirty="0" err="1"/>
              <a:t>Misma</a:t>
            </a:r>
            <a:r>
              <a:rPr lang="en-US" sz="2400" dirty="0"/>
              <a:t> nota </a:t>
            </a:r>
            <a:r>
              <a:rPr lang="en-US" sz="2400" dirty="0" err="1"/>
              <a:t>todos</a:t>
            </a:r>
            <a:r>
              <a:rPr lang="en-US" sz="2400" dirty="0"/>
              <a:t>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integrantes</a:t>
            </a:r>
            <a:r>
              <a:rPr lang="en-US" sz="2400" dirty="0"/>
              <a:t>!</a:t>
            </a:r>
          </a:p>
          <a:p>
            <a:pPr lvl="1"/>
            <a:r>
              <a:rPr lang="es-ES" sz="2400" dirty="0"/>
              <a:t>Todos deben entender los programas entregados a través de Moodle</a:t>
            </a:r>
          </a:p>
          <a:p>
            <a:pPr lvl="1"/>
            <a:r>
              <a:rPr lang="es-ES" sz="2400" dirty="0"/>
              <a:t>Presentaciones en clase</a:t>
            </a:r>
          </a:p>
          <a:p>
            <a:pPr lvl="2"/>
            <a:r>
              <a:rPr lang="es-ES" sz="2000" dirty="0"/>
              <a:t>Cada una será sobre un tema complementario al temario</a:t>
            </a:r>
          </a:p>
          <a:p>
            <a:pPr lvl="2"/>
            <a:r>
              <a:rPr lang="es-ES" sz="2000" dirty="0"/>
              <a:t>Generan temario para preguntas de mini exámenes sorpresa</a:t>
            </a:r>
          </a:p>
          <a:p>
            <a:pPr lvl="2"/>
            <a:r>
              <a:rPr lang="es-ES" sz="2000" dirty="0"/>
              <a:t>Duración de 15 minutos. (Capacidad de síntesis)</a:t>
            </a:r>
          </a:p>
          <a:p>
            <a:pPr lvl="2"/>
            <a:r>
              <a:rPr lang="es-ES" sz="2000" dirty="0"/>
              <a:t>Ensayar. Penalización de 1 punto en la nota (del grupo) por cada minuto de más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122297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ón en blanco">
  <a:themeElements>
    <a:clrScheme name="Presentación en blanc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sentación en blanco">
      <a:majorFont>
        <a:latin typeface="Arial"/>
        <a:ea typeface="ＭＳ Ｐゴシック"/>
        <a:cs typeface="Geneva"/>
      </a:majorFont>
      <a:minorFont>
        <a:latin typeface="Arial"/>
        <a:ea typeface="ＭＳ Ｐゴシック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Geneva" charset="0"/>
          </a:defRPr>
        </a:defPPr>
      </a:lstStyle>
    </a:lnDef>
  </a:objectDefaults>
  <a:extraClrSchemeLst>
    <a:extraClrScheme>
      <a:clrScheme name="Presentación en blanc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242</Words>
  <Application>Microsoft Macintosh PowerPoint</Application>
  <PresentationFormat>On-screen Show (4:3)</PresentationFormat>
  <Paragraphs>86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Arial Narrow</vt:lpstr>
      <vt:lpstr>Geneva</vt:lpstr>
      <vt:lpstr>Presentación en blanco</vt:lpstr>
      <vt:lpstr>INFORMÁTICA</vt:lpstr>
      <vt:lpstr>TEMARIO:</vt:lpstr>
      <vt:lpstr>EVALUACIÓN:</vt:lpstr>
      <vt:lpstr>EVALUACIÓN:</vt:lpstr>
      <vt:lpstr>TEMARIO:</vt:lpstr>
      <vt:lpstr>TEMARIO:</vt:lpstr>
      <vt:lpstr>EVALUACIÓN:</vt:lpstr>
      <vt:lpstr>EVALUACIÓN:</vt:lpstr>
    </vt:vector>
  </TitlesOfParts>
  <Company>ernesto arroyo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ernesto arroyo</dc:creator>
  <cp:lastModifiedBy>Microsoft Office User</cp:lastModifiedBy>
  <cp:revision>71</cp:revision>
  <dcterms:created xsi:type="dcterms:W3CDTF">2010-11-15T10:46:39Z</dcterms:created>
  <dcterms:modified xsi:type="dcterms:W3CDTF">2018-01-29T00:27:38Z</dcterms:modified>
</cp:coreProperties>
</file>