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85" r:id="rId2"/>
    <p:sldId id="259" r:id="rId3"/>
    <p:sldId id="322" r:id="rId4"/>
    <p:sldId id="323" r:id="rId5"/>
    <p:sldId id="324" r:id="rId6"/>
    <p:sldId id="325" r:id="rId7"/>
    <p:sldId id="327" r:id="rId8"/>
    <p:sldId id="357" r:id="rId9"/>
    <p:sldId id="358" r:id="rId10"/>
    <p:sldId id="359" r:id="rId11"/>
    <p:sldId id="360" r:id="rId12"/>
    <p:sldId id="361" r:id="rId13"/>
    <p:sldId id="363" r:id="rId14"/>
    <p:sldId id="362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81" r:id="rId29"/>
    <p:sldId id="377" r:id="rId30"/>
    <p:sldId id="378" r:id="rId31"/>
    <p:sldId id="379" r:id="rId32"/>
    <p:sldId id="380" r:id="rId33"/>
    <p:sldId id="384" r:id="rId34"/>
  </p:sldIdLst>
  <p:sldSz cx="9144000" cy="6858000" type="screen4x3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412"/>
    <a:srgbClr val="71F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 autoAdjust="0"/>
    <p:restoredTop sz="94751" autoAdjust="0"/>
  </p:normalViewPr>
  <p:slideViewPr>
    <p:cSldViewPr>
      <p:cViewPr varScale="1">
        <p:scale>
          <a:sx n="79" d="100"/>
          <a:sy n="79" d="100"/>
        </p:scale>
        <p:origin x="84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19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556F-84CA-40EB-9E2C-8E36A11F0433}" type="datetimeFigureOut">
              <a:rPr lang="es-ES" smtClean="0"/>
              <a:t>12/02/2018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C3864-C1A8-4F74-AE48-77DD2BDB90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62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2FB8031-DB75-483A-A7A7-B9E10579FE4F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844A23-BD26-4993-984C-8EF41A09764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312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10F531-9F13-4ED9-B6EF-F0D61C5D3272}" type="slidenum">
              <a:rPr lang="es-ES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47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4750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1907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26793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65392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45706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29152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95504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11695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91699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8455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194BE2-8CC4-4270-A03F-A41B16AA8C59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868413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65971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24736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305590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88680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0634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61771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84340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747956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42933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679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D0DF3-40E0-458F-A82E-30B8F0C1EEF9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01489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07897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50728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676549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81342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DC7A8C-6438-4A3A-AC7C-6DB54AADA738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6614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BEAEFC-EB01-4F75-B323-1EE8277BBE79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188412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40C031-2B08-4209-ABBE-419AD1D71BC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5467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28674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21064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10CF4D-A358-41FE-BBE7-76DE16A35CB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4498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73BBE-9342-449F-A015-E01108FF614A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381A-CD4C-44E4-8958-CB0B689BBBA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8923D-9C49-4597-ACA3-6291057F82BA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91CF-B1DD-4650-8400-2157DECED9B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3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EB280-9DF8-435F-AE53-C584A107A35C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C138-9CE0-42D8-85B5-D68D33918C7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93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52F6C-BCE3-4AC3-A642-70F64EB5FACB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E9A48-69AE-4360-8D54-FD69A7AA989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1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594B-BE04-4DC8-9187-DD01840A2F30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CFB2F-C91E-4612-8804-592C53037C9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75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F2ED6-7D97-4B48-BCC6-9C428D26C3E2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E780D-DC17-42B1-9A7E-D256C2C6C6E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22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81726-E63B-4948-B4BE-131B02636E28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C266E-75C3-4CE3-B9BA-38E8EB61605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07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58A49-7D2C-4F4C-9E38-8D74285E8E2A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EBA5C-3236-4EE2-B50F-3342B86E66B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48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60213-F3E4-4C65-830E-CC448A2248EF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3DA5-5830-415F-A467-17DBBF4262B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3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0BC02-774E-44D6-9B06-A860D7BBAFFD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FA5E8-74B4-4F0C-8886-18BF31B5BB5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8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8428E-1C30-4EF9-892C-B3CE1C2336ED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4422-396C-401A-A982-2A93521D0E6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6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6AEF5B-4B29-4CC5-A062-51678B74D50C}" type="datetimeFigureOut">
              <a:rPr lang="es-ES"/>
              <a:pPr>
                <a:defRPr/>
              </a:pPr>
              <a:t>12/02/2018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370CE6-3E81-46C0-9E33-C1C6CE0924F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0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1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CuadroTexto"/>
          <p:cNvSpPr txBox="1">
            <a:spLocks noChangeArrowheads="1"/>
          </p:cNvSpPr>
          <p:nvPr/>
        </p:nvSpPr>
        <p:spPr bwMode="auto">
          <a:xfrm>
            <a:off x="1403350" y="2133600"/>
            <a:ext cx="51292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457200" indent="-457200" eaLnBrk="1" hangingPunct="1">
              <a:buFontTx/>
              <a:buAutoNum type="arabicPeriod"/>
              <a:defRPr/>
            </a:pPr>
            <a:r>
              <a:rPr lang="es-ES" sz="2400" b="1" u="sng" dirty="0" smtClean="0">
                <a:solidFill>
                  <a:schemeClr val="tx2"/>
                </a:solidFill>
                <a:latin typeface="Calibri" pitchFamily="34" charset="0"/>
              </a:rPr>
              <a:t>Sistemas lineales</a:t>
            </a:r>
          </a:p>
          <a:p>
            <a:pPr lvl="1" indent="0" eaLnBrk="1" hangingPunct="1">
              <a:defRPr/>
            </a:pPr>
            <a:r>
              <a:rPr lang="es-ES" sz="2400" b="1" u="sng" dirty="0" smtClean="0">
                <a:solidFill>
                  <a:schemeClr val="tx2"/>
                </a:solidFill>
                <a:latin typeface="Calibri" pitchFamily="34" charset="0"/>
              </a:rPr>
              <a:t>1. 1. Métodos directos</a:t>
            </a:r>
          </a:p>
          <a:p>
            <a:pPr lvl="1" indent="0" eaLnBrk="1" hangingPunct="1">
              <a:defRPr/>
            </a:pPr>
            <a:r>
              <a:rPr lang="es-ES" sz="2400" b="1" u="sng" dirty="0" smtClean="0">
                <a:solidFill>
                  <a:schemeClr val="tx2"/>
                </a:solidFill>
                <a:latin typeface="Calibri" pitchFamily="34" charset="0"/>
              </a:rPr>
              <a:t>1. 2. Métodos iterativos</a:t>
            </a:r>
          </a:p>
          <a:p>
            <a:pPr lvl="1" indent="0" eaLnBrk="1" hangingPunct="1">
              <a:defRPr/>
            </a:pPr>
            <a:endParaRPr lang="es-ES" sz="2400" dirty="0" smtClean="0">
              <a:latin typeface="Calibri" pitchFamily="34" charset="0"/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s-ES" sz="2400" dirty="0">
                <a:latin typeface="Calibri" pitchFamily="34" charset="0"/>
              </a:rPr>
              <a:t>Cálculo de </a:t>
            </a:r>
            <a:r>
              <a:rPr lang="es-ES" sz="2400" dirty="0" err="1">
                <a:latin typeface="Calibri" pitchFamily="34" charset="0"/>
              </a:rPr>
              <a:t>Autovalores</a:t>
            </a:r>
            <a:endParaRPr lang="es-ES" sz="2400" dirty="0">
              <a:latin typeface="Calibri" pitchFamily="34" charset="0"/>
            </a:endParaRPr>
          </a:p>
          <a:p>
            <a:pPr marL="457200" indent="-457200" eaLnBrk="1" hangingPunct="1">
              <a:buFontTx/>
              <a:buAutoNum type="arabicPeriod" startAt="3"/>
              <a:defRPr/>
            </a:pPr>
            <a:r>
              <a:rPr lang="es-ES" sz="2400" dirty="0">
                <a:latin typeface="Calibri" pitchFamily="34" charset="0"/>
              </a:rPr>
              <a:t>Derivación e Integración Numérica.</a:t>
            </a:r>
          </a:p>
          <a:p>
            <a:pPr marL="457200" indent="-457200" eaLnBrk="1" hangingPunct="1">
              <a:buFontTx/>
              <a:buAutoNum type="arabicPeriod" startAt="3"/>
              <a:defRPr/>
            </a:pPr>
            <a:r>
              <a:rPr lang="es-ES" sz="2400" dirty="0">
                <a:latin typeface="Calibri" pitchFamily="34" charset="0"/>
              </a:rPr>
              <a:t>Ecuaciones y Sistemas no Lineales.</a:t>
            </a:r>
          </a:p>
          <a:p>
            <a:pPr eaLnBrk="1" hangingPunct="1">
              <a:defRPr/>
            </a:pPr>
            <a:r>
              <a:rPr lang="es-ES" sz="2400" dirty="0">
                <a:latin typeface="Calibri" pitchFamily="34" charset="0"/>
              </a:rPr>
              <a:t>5.   Ecuaciones Diferenciales Ordinarias</a:t>
            </a:r>
            <a:r>
              <a:rPr lang="es-ES" sz="2400" dirty="0">
                <a:solidFill>
                  <a:schemeClr val="tx2"/>
                </a:solidFill>
                <a:latin typeface="Calibri" pitchFamily="34" charset="0"/>
              </a:rPr>
              <a:t>.</a:t>
            </a:r>
          </a:p>
        </p:txBody>
      </p:sp>
      <p:grpSp>
        <p:nvGrpSpPr>
          <p:cNvPr id="15363" name="6 Grupo"/>
          <p:cNvGrpSpPr>
            <a:grpSpLocks/>
          </p:cNvGrpSpPr>
          <p:nvPr/>
        </p:nvGrpSpPr>
        <p:grpSpPr bwMode="auto">
          <a:xfrm>
            <a:off x="755650" y="333375"/>
            <a:ext cx="5013325" cy="368300"/>
            <a:chOff x="755576" y="332656"/>
            <a:chExt cx="5013937" cy="369332"/>
          </a:xfrm>
        </p:grpSpPr>
        <p:sp>
          <p:nvSpPr>
            <p:cNvPr id="15365" name="7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50139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1800"/>
                <a:t>2º SEMESTRE: CÁLCULO NUMÉRICO CON FORTRAN.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755576" y="332656"/>
              <a:ext cx="4967894" cy="359780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dirty="0">
                  <a:solidFill>
                    <a:srgbClr val="000000"/>
                  </a:solidFill>
                </a:rPr>
                <a:t>.</a:t>
              </a:r>
              <a:endParaRPr lang="es-ES" dirty="0"/>
            </a:p>
          </p:txBody>
        </p:sp>
      </p:grpSp>
      <p:sp>
        <p:nvSpPr>
          <p:cNvPr id="15364" name="9 Rectángulo"/>
          <p:cNvSpPr>
            <a:spLocks noChangeArrowheads="1"/>
          </p:cNvSpPr>
          <p:nvPr/>
        </p:nvSpPr>
        <p:spPr bwMode="auto">
          <a:xfrm>
            <a:off x="1116013" y="1557338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1800" b="1">
                <a:solidFill>
                  <a:srgbClr val="C10000"/>
                </a:solidFill>
                <a:latin typeface="Calibri-Bold"/>
              </a:rPr>
              <a:t>TEMARIO:</a:t>
            </a:r>
          </a:p>
        </p:txBody>
      </p:sp>
    </p:spTree>
    <p:extLst>
      <p:ext uri="{BB962C8B-B14F-4D97-AF65-F5344CB8AC3E}">
        <p14:creationId xmlns:p14="http://schemas.microsoft.com/office/powerpoint/2010/main" val="231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4916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Conocimientos previos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Para hallar el error cometido y para estudiar la convergencia necesitamos trabajar con normas de vectores y de matrices: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La norma induce el concepto de distancia entre vectores:</a:t>
            </a: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                                        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43740"/>
              </p:ext>
            </p:extLst>
          </p:nvPr>
        </p:nvGraphicFramePr>
        <p:xfrm>
          <a:off x="2195736" y="2492896"/>
          <a:ext cx="4328793" cy="219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Equation" r:id="rId4" imgW="2235200" imgH="1193800" progId="Equation.DSMT4">
                  <p:embed/>
                </p:oleObj>
              </mc:Choice>
              <mc:Fallback>
                <p:oleObj name="Equation" r:id="rId4" imgW="2235200" imgH="119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92896"/>
                        <a:ext cx="4328793" cy="2198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195736" y="5157192"/>
          <a:ext cx="415766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2" name="Equation" r:id="rId6" imgW="2146300" imgH="787400" progId="Equation.DSMT4">
                  <p:embed/>
                </p:oleObj>
              </mc:Choice>
              <mc:Fallback>
                <p:oleObj name="Equation" r:id="rId6" imgW="2146300" imgH="787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157192"/>
                        <a:ext cx="4157662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4916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Conocimientos previos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Para hallar el error cometido y para estudiar la convergencia necesitamos trabajar con normas de vectores y de matrices: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86401"/>
              </p:ext>
            </p:extLst>
          </p:nvPr>
        </p:nvGraphicFramePr>
        <p:xfrm>
          <a:off x="755650" y="2636912"/>
          <a:ext cx="7561212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Equation" r:id="rId4" imgW="4343400" imgH="2692080" progId="Equation.DSMT4">
                  <p:embed/>
                </p:oleObj>
              </mc:Choice>
              <mc:Fallback>
                <p:oleObj name="Equation" r:id="rId4" imgW="4343400" imgH="269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36912"/>
                        <a:ext cx="7561212" cy="4221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4519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JACOBI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Partimos del sistema original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Despejamos en cada ecuación una incógnita: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1907704" y="2276872"/>
          <a:ext cx="398379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9" name="Equation" r:id="rId4" imgW="2260600" imgH="939800" progId="Equation.DSMT4">
                  <p:embed/>
                </p:oleObj>
              </mc:Choice>
              <mc:Fallback>
                <p:oleObj name="Equation" r:id="rId4" imgW="2260600" imgH="939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276872"/>
                        <a:ext cx="3983794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1763688" y="4725144"/>
          <a:ext cx="4789488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0" name="Equation" r:id="rId6" imgW="2717800" imgH="965200" progId="Equation.DSMT4">
                  <p:embed/>
                </p:oleObj>
              </mc:Choice>
              <mc:Fallback>
                <p:oleObj name="Equation" r:id="rId6" imgW="2717800" imgH="965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725144"/>
                        <a:ext cx="4789488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4519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JACOBI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Necesitamos que los elementos de la diagonal sean distintos de cero.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Si alguno fuese cero cambiamos filas en el sistema original.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Podemos escribir el sistema anterior como un esquema iterativo: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A partir de una solución inicial       para calcular el nuevo valor en la iteración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k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usamos la solución anterior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k-1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1527175" y="3495675"/>
          <a:ext cx="54927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6" name="Equation" r:id="rId4" imgW="2984500" imgH="1117600" progId="Equation.DSMT4">
                  <p:embed/>
                </p:oleObj>
              </mc:Choice>
              <mc:Fallback>
                <p:oleObj name="Equation" r:id="rId4" imgW="2984500" imgH="1117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495675"/>
                        <a:ext cx="54927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4213084" y="5824241"/>
          <a:ext cx="360040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7" name="Equation" r:id="rId6" imgW="190417" imgH="203112" progId="Equation.DSMT4">
                  <p:embed/>
                </p:oleObj>
              </mc:Choice>
              <mc:Fallback>
                <p:oleObj name="Equation" r:id="rId6" imgW="190417" imgH="203112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084" y="5824241"/>
                        <a:ext cx="360040" cy="384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4519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JACOBI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Todo el proceso anterior se podría re-escribir en forma matricial: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Si suponemos que no hay ceros en la diagonal descomponemos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A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611560" y="2852936"/>
          <a:ext cx="8320087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tion" r:id="rId4" imgW="4521200" imgH="1879600" progId="Equation.DSMT4">
                  <p:embed/>
                </p:oleObj>
              </mc:Choice>
              <mc:Fallback>
                <p:oleObj name="Equation" r:id="rId4" imgW="4521200" imgH="1879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852936"/>
                        <a:ext cx="8320087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4519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JACOBI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El sistema: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Se puede poner como: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403648" y="2204864"/>
          <a:ext cx="54927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2" name="Equation" r:id="rId4" imgW="2984500" imgH="1117600" progId="Equation.DSMT4">
                  <p:embed/>
                </p:oleObj>
              </mc:Choice>
              <mc:Fallback>
                <p:oleObj name="Equation" r:id="rId4" imgW="2984500" imgH="1117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04864"/>
                        <a:ext cx="54927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533650" y="5229225"/>
          <a:ext cx="3013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3" name="Equation" r:id="rId6" imgW="1638300" imgH="279400" progId="Equation.DSMT4">
                  <p:embed/>
                </p:oleObj>
              </mc:Choice>
              <mc:Fallback>
                <p:oleObj name="Equation" r:id="rId6" imgW="1638300" imgH="279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5229225"/>
                        <a:ext cx="3013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2699792" y="2420888"/>
            <a:ext cx="230425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4519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JACOBI 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Llamando: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742950" lvl="1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   resulta: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Si el método es convergente (veremos luego cuando lo es) el criterio de parada será:</a:t>
            </a: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	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311286" y="1715322"/>
          <a:ext cx="3595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8" name="Equation" r:id="rId4" imgW="1954951" imgH="253890" progId="Equation.DSMT4">
                  <p:embed/>
                </p:oleObj>
              </mc:Choice>
              <mc:Fallback>
                <p:oleObj name="Equation" r:id="rId4" imgW="1954951" imgH="25389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286" y="1715322"/>
                        <a:ext cx="35956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810112" y="2464430"/>
          <a:ext cx="2126856" cy="53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9" name="Equation" r:id="rId6" imgW="901309" imgH="228501" progId="Equation.DSMT4">
                  <p:embed/>
                </p:oleObj>
              </mc:Choice>
              <mc:Fallback>
                <p:oleObj name="Equation" r:id="rId6" imgW="901309" imgH="228501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112" y="2464430"/>
                        <a:ext cx="2126856" cy="53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699792" y="4437112"/>
          <a:ext cx="2089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0" name="Equation" r:id="rId8" imgW="1054100" imgH="533400" progId="Equation.DSMT4">
                  <p:embed/>
                </p:oleObj>
              </mc:Choice>
              <mc:Fallback>
                <p:oleObj name="Equation" r:id="rId8" imgW="1054100" imgH="533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208915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64043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JACOBI. Implementación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638755"/>
            <a:ext cx="79200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Para implementar (programar) este método en Fortran primero debemos asegurarnos que no hay ceros en ningún elemento diagonal (cambiamos filas hasta conseguirlo) y a partir de ahí: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821838" y="2583386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x = 0.d0 </a:t>
            </a:r>
            <a:r>
              <a:rPr lang="es-E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 X es un vector de n componentes</a:t>
            </a:r>
          </a:p>
          <a:p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_new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= 0.d0</a:t>
            </a:r>
          </a:p>
          <a:p>
            <a:r>
              <a:rPr lang="es-E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max_iter</a:t>
            </a:r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38" y="3645024"/>
            <a:ext cx="2619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64043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JACOBI. Implementación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638755"/>
            <a:ext cx="7920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Falta por implementar el criterio de parada, voy a usar la norma 2: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821838" y="2924944"/>
            <a:ext cx="5487400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max_iter</a:t>
            </a:r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s-ES" dirty="0"/>
              <a:t>	</a:t>
            </a:r>
            <a:endParaRPr lang="es-ES" dirty="0" smtClean="0"/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s-E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unction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norma2(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vector,n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	…	 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	norma2 = 0.d0</a:t>
            </a:r>
          </a:p>
          <a:p>
            <a:r>
              <a:rPr lang="es-E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i = 1,n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		norma2 = norma2+vector(i)**2</a:t>
            </a: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	norma2 = </a:t>
            </a:r>
            <a:r>
              <a:rPr lang="es-E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(norma2)</a:t>
            </a:r>
          </a:p>
          <a:p>
            <a:r>
              <a:rPr lang="es-E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s-E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es-E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90311"/>
              </p:ext>
            </p:extLst>
          </p:nvPr>
        </p:nvGraphicFramePr>
        <p:xfrm>
          <a:off x="1821839" y="1888055"/>
          <a:ext cx="43291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1" name="Equation" r:id="rId4" imgW="2234880" imgH="482400" progId="Equation.DSMT4">
                  <p:embed/>
                </p:oleObj>
              </mc:Choice>
              <mc:Fallback>
                <p:oleObj name="Equation" r:id="rId4" imgW="223488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839" y="1888055"/>
                        <a:ext cx="43291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6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50449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Gauss-</a:t>
            </a:r>
            <a:r>
              <a:rPr lang="es-ES" b="1" dirty="0" err="1" smtClean="0">
                <a:solidFill>
                  <a:srgbClr val="C00000"/>
                </a:solidFill>
              </a:rPr>
              <a:t>Seidel</a:t>
            </a:r>
            <a:endParaRPr lang="es-ES" b="1" dirty="0" smtClean="0">
              <a:solidFill>
                <a:srgbClr val="C000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El método de Gauss-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Seidel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es similar al de 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Jacobi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pero no espera al final de cada iteración para actualizar la variable completa, sino que a medida que se calculan se usan dentro de la misma iteración.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27859"/>
              </p:ext>
            </p:extLst>
          </p:nvPr>
        </p:nvGraphicFramePr>
        <p:xfrm>
          <a:off x="1676400" y="2855913"/>
          <a:ext cx="53768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Equation" r:id="rId4" imgW="2920680" imgH="1117440" progId="Equation.DSMT4">
                  <p:embed/>
                </p:oleObj>
              </mc:Choice>
              <mc:Fallback>
                <p:oleObj name="Equation" r:id="rId4" imgW="2920680" imgH="1117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55913"/>
                        <a:ext cx="5376863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2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308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3075" name="10 Rectángulo"/>
          <p:cNvSpPr>
            <a:spLocks noChangeArrowheads="1"/>
          </p:cNvSpPr>
          <p:nvPr/>
        </p:nvSpPr>
        <p:spPr bwMode="auto">
          <a:xfrm>
            <a:off x="395288" y="1196975"/>
            <a:ext cx="544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>
                <a:solidFill>
                  <a:srgbClr val="C00000"/>
                </a:solidFill>
              </a:rPr>
              <a:t>Resolución de sistemas de ecuaciones lineales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07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539750" y="1760538"/>
            <a:ext cx="4967288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3" indent="-47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000">
                <a:latin typeface="Times New Roman" pitchFamily="18" charset="0"/>
              </a:rPr>
              <a:t>Sistema de m ecuaciones con n incognitas</a:t>
            </a:r>
          </a:p>
          <a:p>
            <a:pPr eaLnBrk="1" hangingPunct="1">
              <a:spcBef>
                <a:spcPct val="50000"/>
              </a:spcBef>
            </a:pPr>
            <a:r>
              <a:rPr lang="es-ES" sz="2000">
                <a:latin typeface="Times New Roman" pitchFamily="18" charset="0"/>
              </a:rPr>
              <a:t>	</a:t>
            </a:r>
          </a:p>
        </p:txBody>
      </p:sp>
      <p:graphicFrame>
        <p:nvGraphicFramePr>
          <p:cNvPr id="307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488351"/>
              </p:ext>
            </p:extLst>
          </p:nvPr>
        </p:nvGraphicFramePr>
        <p:xfrm>
          <a:off x="1198563" y="2392363"/>
          <a:ext cx="6145212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4" imgW="3644900" imgH="939800" progId="Equation.DSMT4">
                  <p:embed/>
                </p:oleObj>
              </mc:Choice>
              <mc:Fallback>
                <p:oleObj name="Equation" r:id="rId4" imgW="3644900" imgH="939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392363"/>
                        <a:ext cx="6145212" cy="1303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697953"/>
              </p:ext>
            </p:extLst>
          </p:nvPr>
        </p:nvGraphicFramePr>
        <p:xfrm>
          <a:off x="1079500" y="4473575"/>
          <a:ext cx="48895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6" imgW="3695700" imgH="939800" progId="Equation.DSMT4">
                  <p:embed/>
                </p:oleObj>
              </mc:Choice>
              <mc:Fallback>
                <p:oleObj name="Equation" r:id="rId6" imgW="3695700" imgH="939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473575"/>
                        <a:ext cx="488950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7"/>
          <p:cNvSpPr txBox="1">
            <a:spLocks noChangeArrowheads="1"/>
          </p:cNvSpPr>
          <p:nvPr/>
        </p:nvSpPr>
        <p:spPr bwMode="auto">
          <a:xfrm>
            <a:off x="1238250" y="4040188"/>
            <a:ext cx="252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000"/>
              <a:t>Forma matricial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50449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Gauss-</a:t>
            </a:r>
            <a:r>
              <a:rPr lang="es-ES" b="1" dirty="0" err="1" smtClean="0">
                <a:solidFill>
                  <a:srgbClr val="C00000"/>
                </a:solidFill>
              </a:rPr>
              <a:t>Seidel</a:t>
            </a:r>
            <a:endParaRPr lang="es-ES" b="1" dirty="0" smtClean="0">
              <a:solidFill>
                <a:srgbClr val="C000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En notación matricial podemos escribirlo como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46841"/>
              </p:ext>
            </p:extLst>
          </p:nvPr>
        </p:nvGraphicFramePr>
        <p:xfrm>
          <a:off x="361752" y="2276475"/>
          <a:ext cx="804227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2" name="Equation" r:id="rId4" imgW="4368600" imgH="939600" progId="Equation.DSMT4">
                  <p:embed/>
                </p:oleObj>
              </mc:Choice>
              <mc:Fallback>
                <p:oleObj name="Equation" r:id="rId4" imgW="4368600" imgH="939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52" y="2276475"/>
                        <a:ext cx="8042275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bajo"/>
          <p:cNvSpPr/>
          <p:nvPr/>
        </p:nvSpPr>
        <p:spPr>
          <a:xfrm>
            <a:off x="4139406" y="4365104"/>
            <a:ext cx="28857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325260"/>
              </p:ext>
            </p:extLst>
          </p:nvPr>
        </p:nvGraphicFramePr>
        <p:xfrm>
          <a:off x="2917773" y="4943495"/>
          <a:ext cx="27797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3" name="Equation" r:id="rId6" imgW="1511280" imgH="253800" progId="Equation.DSMT4">
                  <p:embed/>
                </p:oleObj>
              </mc:Choice>
              <mc:Fallback>
                <p:oleObj name="Equation" r:id="rId6" imgW="151128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773" y="4943495"/>
                        <a:ext cx="27797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3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2699792" y="2420888"/>
            <a:ext cx="230425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5237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Gauss-</a:t>
            </a:r>
            <a:r>
              <a:rPr lang="es-ES" b="1" dirty="0" err="1" smtClean="0">
                <a:solidFill>
                  <a:srgbClr val="C00000"/>
                </a:solidFill>
              </a:rPr>
              <a:t>Seidel</a:t>
            </a:r>
            <a:r>
              <a:rPr lang="es-ES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Llamando: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742950" lvl="1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   resulta: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Si el método es convergente (veremos luego cuando lo es) el criterio de parada será:</a:t>
            </a: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	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83431"/>
              </p:ext>
            </p:extLst>
          </p:nvPr>
        </p:nvGraphicFramePr>
        <p:xfrm>
          <a:off x="2282820" y="1677763"/>
          <a:ext cx="45053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2" name="Equation" r:id="rId4" imgW="2450880" imgH="457200" progId="Equation.DSMT4">
                  <p:embed/>
                </p:oleObj>
              </mc:Choice>
              <mc:Fallback>
                <p:oleObj name="Equation" r:id="rId4" imgW="2450880" imgH="457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0" y="1677763"/>
                        <a:ext cx="45053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810112" y="2464430"/>
          <a:ext cx="2126856" cy="53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3" name="Equation" r:id="rId6" imgW="901309" imgH="228501" progId="Equation.DSMT4">
                  <p:embed/>
                </p:oleObj>
              </mc:Choice>
              <mc:Fallback>
                <p:oleObj name="Equation" r:id="rId6" imgW="901309" imgH="228501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112" y="2464430"/>
                        <a:ext cx="2126856" cy="53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699792" y="4437112"/>
          <a:ext cx="2089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4" name="Equation" r:id="rId8" imgW="1054100" imgH="533400" progId="Equation.DSMT4">
                  <p:embed/>
                </p:oleObj>
              </mc:Choice>
              <mc:Fallback>
                <p:oleObj name="Equation" r:id="rId8" imgW="1054100" imgH="533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208915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7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6930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Método de Gauss-</a:t>
            </a:r>
            <a:r>
              <a:rPr lang="es-ES" b="1" dirty="0" err="1" smtClean="0">
                <a:solidFill>
                  <a:srgbClr val="C00000"/>
                </a:solidFill>
              </a:rPr>
              <a:t>Seidel</a:t>
            </a:r>
            <a:r>
              <a:rPr lang="es-ES" b="1" dirty="0" smtClean="0">
                <a:solidFill>
                  <a:srgbClr val="C00000"/>
                </a:solidFill>
              </a:rPr>
              <a:t>. Implementación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638755"/>
            <a:ext cx="79200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En notación matricial requeriría calculo de inversa (costoso) así que procedemos como en 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Jacobi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.</a:t>
            </a: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821838" y="2583386"/>
            <a:ext cx="536877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x = 0.d0 </a:t>
            </a:r>
            <a:r>
              <a:rPr lang="es-E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 X es un vector de n componentes</a:t>
            </a:r>
          </a:p>
          <a:p>
            <a:r>
              <a:rPr lang="es-E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max_iter</a:t>
            </a:r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s-E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s-E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4146" name="Picture 2" descr="Image result for and then a miracle occu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13" y="3327574"/>
            <a:ext cx="423862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4698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Ejemplo comparativo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40618"/>
              </p:ext>
            </p:extLst>
          </p:nvPr>
        </p:nvGraphicFramePr>
        <p:xfrm>
          <a:off x="2051720" y="1760538"/>
          <a:ext cx="3902744" cy="192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6" name="Equation" r:id="rId4" imgW="1904760" imgH="939600" progId="Equation.DSMT4">
                  <p:embed/>
                </p:oleObj>
              </mc:Choice>
              <mc:Fallback>
                <p:oleObj name="Equation" r:id="rId4" imgW="1904760" imgH="939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60538"/>
                        <a:ext cx="3902744" cy="1927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2 Rectángulo"/>
          <p:cNvSpPr>
            <a:spLocks noChangeArrowheads="1"/>
          </p:cNvSpPr>
          <p:nvPr/>
        </p:nvSpPr>
        <p:spPr bwMode="auto">
          <a:xfrm>
            <a:off x="683568" y="4005064"/>
            <a:ext cx="792003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Que tiene por solución: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</a:t>
            </a:r>
          </a:p>
          <a:p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	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Usando como solución inicial </a:t>
            </a:r>
          </a:p>
          <a:p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y con tolerancia: </a:t>
            </a:r>
          </a:p>
          <a:p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los resultados son: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	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5386"/>
              </p:ext>
            </p:extLst>
          </p:nvPr>
        </p:nvGraphicFramePr>
        <p:xfrm>
          <a:off x="3656806" y="3933618"/>
          <a:ext cx="2551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7" name="Equation" r:id="rId6" imgW="1244520" imgH="253800" progId="Equation.DSMT4">
                  <p:embed/>
                </p:oleObj>
              </mc:Choice>
              <mc:Fallback>
                <p:oleObj name="Equation" r:id="rId6" imgW="1244520" imgH="253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806" y="3933618"/>
                        <a:ext cx="25511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170942"/>
              </p:ext>
            </p:extLst>
          </p:nvPr>
        </p:nvGraphicFramePr>
        <p:xfrm>
          <a:off x="4724425" y="4756150"/>
          <a:ext cx="26558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8" name="Equation" r:id="rId8" imgW="1295280" imgH="253800" progId="Equation.DSMT4">
                  <p:embed/>
                </p:oleObj>
              </mc:Choice>
              <mc:Fallback>
                <p:oleObj name="Equation" r:id="rId8" imgW="1295280" imgH="253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25" y="4756150"/>
                        <a:ext cx="26558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943596"/>
              </p:ext>
            </p:extLst>
          </p:nvPr>
        </p:nvGraphicFramePr>
        <p:xfrm>
          <a:off x="3859215" y="5322208"/>
          <a:ext cx="16144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9" name="Equation" r:id="rId10" imgW="787320" imgH="203040" progId="Equation.DSMT4">
                  <p:embed/>
                </p:oleObj>
              </mc:Choice>
              <mc:Fallback>
                <p:oleObj name="Equation" r:id="rId10" imgW="787320" imgH="203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5" y="5322208"/>
                        <a:ext cx="16144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6019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Ejemplo comparativo: Por </a:t>
            </a:r>
            <a:r>
              <a:rPr lang="es-ES" b="1" dirty="0" err="1" smtClean="0">
                <a:solidFill>
                  <a:srgbClr val="C00000"/>
                </a:solidFill>
              </a:rPr>
              <a:t>Jacobi</a:t>
            </a:r>
            <a:endParaRPr lang="es-ES" b="1" dirty="0" smtClean="0">
              <a:solidFill>
                <a:srgbClr val="C00000"/>
              </a:solidFill>
            </a:endParaRP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760538"/>
            <a:ext cx="8583826" cy="505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6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66864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Ejemplo comparativo: Por Gauss-</a:t>
            </a:r>
            <a:r>
              <a:rPr lang="es-ES" b="1" dirty="0" err="1" smtClean="0">
                <a:solidFill>
                  <a:srgbClr val="C00000"/>
                </a:solidFill>
              </a:rPr>
              <a:t>Seidel</a:t>
            </a:r>
            <a:endParaRPr lang="es-ES" b="1" dirty="0" smtClean="0">
              <a:solidFill>
                <a:srgbClr val="C00000"/>
              </a:solidFill>
            </a:endParaRP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76388"/>
            <a:ext cx="8064896" cy="317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689515"/>
            <a:ext cx="7704856" cy="216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9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5878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Ejemplo comparativo: Resumen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0" y="2105397"/>
            <a:ext cx="9096939" cy="153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65637"/>
            <a:ext cx="59340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Rectángulo"/>
          <p:cNvSpPr>
            <a:spLocks noChangeArrowheads="1"/>
          </p:cNvSpPr>
          <p:nvPr/>
        </p:nvSpPr>
        <p:spPr bwMode="auto">
          <a:xfrm>
            <a:off x="472405" y="1651910"/>
            <a:ext cx="7920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Por 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Jacobi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hemos obtenido: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Por Gauss-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Seidel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98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6635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Ejemplo comparativo: ¿Conclusiones?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12" name="2 Rectángulo"/>
          <p:cNvSpPr>
            <a:spLocks noChangeArrowheads="1"/>
          </p:cNvSpPr>
          <p:nvPr/>
        </p:nvSpPr>
        <p:spPr bwMode="auto">
          <a:xfrm>
            <a:off x="472405" y="1760538"/>
            <a:ext cx="79200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¿Es Gauss-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Seidel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más rápido que 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Jacobi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lvl="1"/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En general cuando ambos convergen Gauss-</a:t>
            </a:r>
            <a:r>
              <a:rPr lang="es-ES" dirty="0" err="1">
                <a:solidFill>
                  <a:schemeClr val="tx2"/>
                </a:solidFill>
                <a:sym typeface="Wingdings" pitchFamily="2" charset="2"/>
              </a:rPr>
              <a:t>Seidel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lo hace más rápido</a:t>
            </a:r>
          </a:p>
          <a:p>
            <a:pPr lvl="1"/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¿Converge Gauss-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Seidel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mejor que 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Jacobi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lvl="1"/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En general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Gauss-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Seidel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converge en más casos que </a:t>
            </a:r>
            <a:r>
              <a:rPr lang="es-ES" dirty="0" err="1">
                <a:solidFill>
                  <a:schemeClr val="tx2"/>
                </a:solidFill>
                <a:sym typeface="Wingdings" pitchFamily="2" charset="2"/>
              </a:rPr>
              <a:t>Jacobi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.</a:t>
            </a:r>
          </a:p>
          <a:p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¿Cuáles son las condiciones suficientes de convergencia?</a:t>
            </a:r>
          </a:p>
          <a:p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lvl="1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EJEMPLO: </a:t>
            </a:r>
          </a:p>
          <a:p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lvl="1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1979712" y="5198005"/>
                <a:ext cx="2391360" cy="614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−5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=−4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/>
                                </a:rPr>
                                <m:t>7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=6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solidFill>
                      <a:schemeClr val="tx2"/>
                    </a:solidFill>
                    <a:sym typeface="Wingdings" pitchFamily="2" charset="2"/>
                  </a:rPr>
                  <a:t> </a:t>
                </a:r>
                <a:r>
                  <a:rPr lang="es-ES" dirty="0" smtClean="0">
                    <a:solidFill>
                      <a:schemeClr val="tx2"/>
                    </a:solidFill>
                    <a:sym typeface="Wingdings" pitchFamily="2" charset="2"/>
                  </a:rPr>
                  <a:t>     </a:t>
                </a:r>
                <a:endParaRPr lang="es-ES" dirty="0">
                  <a:solidFill>
                    <a:schemeClr val="tx2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198005"/>
                <a:ext cx="2391360" cy="6149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2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6635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Ejemplo comparativo: ¿Conclusiones?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12" name="2 Rectángulo"/>
          <p:cNvSpPr>
            <a:spLocks noChangeArrowheads="1"/>
          </p:cNvSpPr>
          <p:nvPr/>
        </p:nvSpPr>
        <p:spPr bwMode="auto">
          <a:xfrm>
            <a:off x="472405" y="1760538"/>
            <a:ext cx="792003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¿Cuáles son las condiciones suficientes de convergencia?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JACOBI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lvl="1"/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lvl="1"/>
            <a:endParaRPr lang="es-ES" i="1" dirty="0">
              <a:solidFill>
                <a:schemeClr val="tx2"/>
              </a:solidFill>
              <a:sym typeface="Wingdings" pitchFamily="2" charset="2"/>
            </a:endParaRPr>
          </a:p>
          <a:p>
            <a:pPr lvl="1"/>
            <a:endParaRPr lang="es-ES" i="1" dirty="0">
              <a:solidFill>
                <a:schemeClr val="tx2"/>
              </a:solidFill>
              <a:sym typeface="Wingdings" pitchFamily="2" charset="2"/>
            </a:endParaRPr>
          </a:p>
          <a:p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</a:t>
            </a: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GAUSS-SEIDEL</a:t>
            </a: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6" t="46138" r="12858" b="33333"/>
          <a:stretch/>
        </p:blipFill>
        <p:spPr bwMode="auto">
          <a:xfrm>
            <a:off x="2339752" y="2446580"/>
            <a:ext cx="6687497" cy="145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53210" r="22301" b="27320"/>
          <a:stretch/>
        </p:blipFill>
        <p:spPr bwMode="auto">
          <a:xfrm>
            <a:off x="2440226" y="5013176"/>
            <a:ext cx="5328592" cy="136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281816" y="4007948"/>
                <a:ext cx="2391360" cy="614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−5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=−4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/>
                                </a:rPr>
                                <m:t>7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=6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solidFill>
                      <a:schemeClr val="tx2"/>
                    </a:solidFill>
                    <a:sym typeface="Wingdings" pitchFamily="2" charset="2"/>
                  </a:rPr>
                  <a:t> </a:t>
                </a:r>
                <a:r>
                  <a:rPr lang="es-ES" dirty="0" smtClean="0">
                    <a:solidFill>
                      <a:schemeClr val="tx2"/>
                    </a:solidFill>
                    <a:sym typeface="Wingdings" pitchFamily="2" charset="2"/>
                  </a:rPr>
                  <a:t>     </a:t>
                </a:r>
                <a:endParaRPr lang="es-ES" dirty="0">
                  <a:solidFill>
                    <a:schemeClr val="tx2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6" y="4007948"/>
                <a:ext cx="2391360" cy="614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"/>
          <p:cNvSpPr/>
          <p:nvPr/>
        </p:nvSpPr>
        <p:spPr>
          <a:xfrm>
            <a:off x="2339752" y="2446580"/>
            <a:ext cx="100474" cy="14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9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3890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Convergencia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12" name="2 Rectángulo"/>
          <p:cNvSpPr>
            <a:spLocks noChangeArrowheads="1"/>
          </p:cNvSpPr>
          <p:nvPr/>
        </p:nvSpPr>
        <p:spPr bwMode="auto">
          <a:xfrm>
            <a:off x="539552" y="1772816"/>
            <a:ext cx="79200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Ambos métodos pueden converger o divergir independientemente para el mismo problema.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En ambos métodos usando notación matricial podemos escribir:</a:t>
            </a:r>
          </a:p>
          <a:p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lvl="1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Si la solución es la correcta debe verificar</a:t>
            </a:r>
          </a:p>
          <a:p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Restando ambas:</a:t>
            </a:r>
          </a:p>
          <a:p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Analogamente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: 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2771800" y="2996952"/>
          <a:ext cx="2120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6" name="Equation" r:id="rId4" imgW="901309" imgH="228501" progId="Equation.DSMT4">
                  <p:embed/>
                </p:oleObj>
              </mc:Choice>
              <mc:Fallback>
                <p:oleObj name="Equation" r:id="rId4" imgW="901309" imgH="22850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96952"/>
                        <a:ext cx="2120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5623092" y="3631066"/>
          <a:ext cx="16129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7" name="Equation" r:id="rId6" imgW="685800" imgH="203040" progId="Equation.DSMT4">
                  <p:embed/>
                </p:oleObj>
              </mc:Choice>
              <mc:Fallback>
                <p:oleObj name="Equation" r:id="rId6" imgW="6858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092" y="3631066"/>
                        <a:ext cx="16129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3103374" y="4106100"/>
          <a:ext cx="5794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8" name="Equation" r:id="rId8" imgW="2463480" imgH="228600" progId="Equation.DSMT4">
                  <p:embed/>
                </p:oleObj>
              </mc:Choice>
              <mc:Fallback>
                <p:oleObj name="Equation" r:id="rId8" imgW="24634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374" y="4106100"/>
                        <a:ext cx="5794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475656" y="5229200"/>
          <a:ext cx="70183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9" name="Equation" r:id="rId10" imgW="2984400" imgH="482400" progId="Equation.DSMT4">
                  <p:embed/>
                </p:oleObj>
              </mc:Choice>
              <mc:Fallback>
                <p:oleObj name="Equation" r:id="rId10" imgW="298440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229200"/>
                        <a:ext cx="7018338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8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4106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4099" name="10 Rectángulo"/>
          <p:cNvSpPr>
            <a:spLocks noChangeArrowheads="1"/>
          </p:cNvSpPr>
          <p:nvPr/>
        </p:nvSpPr>
        <p:spPr bwMode="auto">
          <a:xfrm>
            <a:off x="395288" y="1196975"/>
            <a:ext cx="544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>
                <a:solidFill>
                  <a:srgbClr val="C00000"/>
                </a:solidFill>
              </a:rPr>
              <a:t>Resolución de sistemas de ecuaciones lineales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101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graphicFrame>
        <p:nvGraphicFramePr>
          <p:cNvPr id="4102" name="Object 15"/>
          <p:cNvGraphicFramePr>
            <a:graphicFrameLocks noChangeAspect="1"/>
          </p:cNvGraphicFramePr>
          <p:nvPr/>
        </p:nvGraphicFramePr>
        <p:xfrm>
          <a:off x="889000" y="1773238"/>
          <a:ext cx="65024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4" imgW="4914900" imgH="1600200" progId="Equation.DSMT4">
                  <p:embed/>
                </p:oleObj>
              </mc:Choice>
              <mc:Fallback>
                <p:oleObj name="Equation" r:id="rId4" imgW="4914900" imgH="1600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773238"/>
                        <a:ext cx="6502400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20"/>
          <p:cNvSpPr>
            <a:spLocks noChangeArrowheads="1"/>
          </p:cNvSpPr>
          <p:nvPr/>
        </p:nvSpPr>
        <p:spPr bwMode="auto">
          <a:xfrm>
            <a:off x="463550" y="4211638"/>
            <a:ext cx="726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zh-CN" sz="1600" b="1"/>
              <a:t>Compatibilidad de un sistema lineal de ecuaciones. Teorema de Rouche.</a:t>
            </a:r>
            <a:endParaRPr lang="en-US" altLang="zh-CN" sz="1600"/>
          </a:p>
        </p:txBody>
      </p:sp>
      <p:graphicFrame>
        <p:nvGraphicFramePr>
          <p:cNvPr id="4104" name="Object 29"/>
          <p:cNvGraphicFramePr>
            <a:graphicFrameLocks noChangeAspect="1"/>
          </p:cNvGraphicFramePr>
          <p:nvPr/>
        </p:nvGraphicFramePr>
        <p:xfrm>
          <a:off x="611188" y="4687888"/>
          <a:ext cx="8197850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6" imgW="5803900" imgH="1346200" progId="Equation.DSMT4">
                  <p:embed/>
                </p:oleObj>
              </mc:Choice>
              <mc:Fallback>
                <p:oleObj name="Equation" r:id="rId6" imgW="5803900" imgH="1346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87888"/>
                        <a:ext cx="8197850" cy="183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3890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Convergencia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12" name="2 Rectángulo"/>
          <p:cNvSpPr>
            <a:spLocks noChangeArrowheads="1"/>
          </p:cNvSpPr>
          <p:nvPr/>
        </p:nvSpPr>
        <p:spPr bwMode="auto">
          <a:xfrm>
            <a:off x="539552" y="1772816"/>
            <a:ext cx="79200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Si la matriz     es 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diagonalizable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         con       diagonal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La diferencia entre la solución exacta y la obtenida en la iteración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k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depende del comportamiento de la potencia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k-</a:t>
            </a:r>
            <a:r>
              <a:rPr lang="es-ES" i="1" dirty="0" err="1" smtClean="0">
                <a:solidFill>
                  <a:schemeClr val="tx2"/>
                </a:solidFill>
                <a:sym typeface="Wingdings" pitchFamily="2" charset="2"/>
              </a:rPr>
              <a:t>esima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de la matriz diagonal.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2124290" y="1715322"/>
          <a:ext cx="3873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2" name="Equation" r:id="rId4" imgW="164880" imgH="203040" progId="Equation.DSMT4">
                  <p:embed/>
                </p:oleObj>
              </mc:Choice>
              <mc:Fallback>
                <p:oleObj name="Equation" r:id="rId4" imgW="1648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290" y="1715322"/>
                        <a:ext cx="3873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4326948" y="1672342"/>
          <a:ext cx="1609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3"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948" y="1672342"/>
                        <a:ext cx="1609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1187624" y="2276872"/>
          <a:ext cx="42322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4" name="Equation" r:id="rId8" imgW="1803240" imgH="711000" progId="Equation.DSMT4">
                  <p:embed/>
                </p:oleObj>
              </mc:Choice>
              <mc:Fallback>
                <p:oleObj name="Equation" r:id="rId8" imgW="1803240" imgH="71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76872"/>
                        <a:ext cx="4232275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6718982" y="1702482"/>
          <a:ext cx="3873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5" name="Equation" r:id="rId10" imgW="164880" imgH="164880" progId="Equation.DSMT4">
                  <p:embed/>
                </p:oleObj>
              </mc:Choice>
              <mc:Fallback>
                <p:oleObj name="Equation" r:id="rId10" imgW="16488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982" y="1702482"/>
                        <a:ext cx="3873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2627784" y="4941168"/>
          <a:ext cx="2760127" cy="169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6" name="Equation" r:id="rId12" imgW="1574640" imgH="965160" progId="Equation.DSMT4">
                  <p:embed/>
                </p:oleObj>
              </mc:Choice>
              <mc:Fallback>
                <p:oleObj name="Equation" r:id="rId12" imgW="1574640" imgH="9651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941168"/>
                        <a:ext cx="2760127" cy="1691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8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3890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Convergencia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12" name="2 Rectángulo"/>
          <p:cNvSpPr>
            <a:spLocks noChangeArrowheads="1"/>
          </p:cNvSpPr>
          <p:nvPr/>
        </p:nvSpPr>
        <p:spPr bwMode="auto">
          <a:xfrm>
            <a:off x="539552" y="1772816"/>
            <a:ext cx="7920038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Se llama radio espectral de una matriz: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A partir de los resultados anteriores podemos afirmar que una estimación del error absoluto en el paso k del proceso iterativo viene dada por: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Es decir la propagación del error inicial depende del radio espectral.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Si queremos que el proceso converja, éste tendrá que ser </a:t>
            </a: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b="1" u="sng" dirty="0" smtClean="0">
                <a:solidFill>
                  <a:schemeClr val="tx2"/>
                </a:solidFill>
                <a:sym typeface="Wingdings" pitchFamily="2" charset="2"/>
              </a:rPr>
              <a:t>El método (Gauss-</a:t>
            </a:r>
            <a:r>
              <a:rPr lang="es-ES" b="1" u="sng" dirty="0" err="1" smtClean="0">
                <a:solidFill>
                  <a:schemeClr val="tx2"/>
                </a:solidFill>
                <a:sym typeface="Wingdings" pitchFamily="2" charset="2"/>
              </a:rPr>
              <a:t>Seidel</a:t>
            </a:r>
            <a:r>
              <a:rPr lang="es-ES" b="1" u="sng" dirty="0" smtClean="0">
                <a:solidFill>
                  <a:schemeClr val="tx2"/>
                </a:solidFill>
                <a:sym typeface="Wingdings" pitchFamily="2" charset="2"/>
              </a:rPr>
              <a:t>- </a:t>
            </a:r>
            <a:r>
              <a:rPr lang="es-ES" b="1" u="sng" dirty="0" err="1" smtClean="0">
                <a:solidFill>
                  <a:schemeClr val="tx2"/>
                </a:solidFill>
                <a:sym typeface="Wingdings" pitchFamily="2" charset="2"/>
              </a:rPr>
              <a:t>Jacobi</a:t>
            </a:r>
            <a:r>
              <a:rPr lang="es-ES" b="1" u="sng" dirty="0" smtClean="0">
                <a:solidFill>
                  <a:schemeClr val="tx2"/>
                </a:solidFill>
                <a:sym typeface="Wingdings" pitchFamily="2" charset="2"/>
              </a:rPr>
              <a:t>) que más rápido converja será aquel con menor radio espectral</a:t>
            </a:r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2915816" y="2319172"/>
          <a:ext cx="2180084" cy="6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9" name="Equation" r:id="rId4" imgW="990360" imgH="291960" progId="Equation.DSMT4">
                  <p:embed/>
                </p:oleObj>
              </mc:Choice>
              <mc:Fallback>
                <p:oleObj name="Equation" r:id="rId4" imgW="99036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319172"/>
                        <a:ext cx="2180084" cy="64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843808" y="4005064"/>
          <a:ext cx="2882357" cy="54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0" name="Equation" r:id="rId6" imgW="1536480" imgH="291960" progId="Equation.DSMT4">
                  <p:embed/>
                </p:oleObj>
              </mc:Choice>
              <mc:Fallback>
                <p:oleObj name="Equation" r:id="rId6" imgW="153648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005064"/>
                        <a:ext cx="2882357" cy="547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6602738" y="5286694"/>
          <a:ext cx="10953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1" name="Equation" r:id="rId8" imgW="583920" imgH="253800" progId="Equation.DSMT4">
                  <p:embed/>
                </p:oleObj>
              </mc:Choice>
              <mc:Fallback>
                <p:oleObj name="Equation" r:id="rId8" imgW="58392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738" y="5286694"/>
                        <a:ext cx="10953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8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3890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Convergencia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12" name="2 Rectángulo"/>
          <p:cNvSpPr>
            <a:spLocks noChangeArrowheads="1"/>
          </p:cNvSpPr>
          <p:nvPr/>
        </p:nvSpPr>
        <p:spPr bwMode="auto">
          <a:xfrm>
            <a:off x="539552" y="1772816"/>
            <a:ext cx="79200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Calcular el radio espectral de la matriz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lo haremos en el próximo tema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. De momento usaremos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la siguiente condición suficiente: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b="1" u="sng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b="1" u="sng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	Si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A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es estrictamente diagonal dominante, cualquier elección de valor inicial hace que tanto el método de 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Jacobi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como el Gauss-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Seidel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converja al valor exacto.</a:t>
            </a:r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3275856" y="4221088"/>
          <a:ext cx="1642169" cy="109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4" name="Equation" r:id="rId4" imgW="799920" imgH="533160" progId="Equation.DSMT4">
                  <p:embed/>
                </p:oleObj>
              </mc:Choice>
              <mc:Fallback>
                <p:oleObj name="Equation" r:id="rId4" imgW="79992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221088"/>
                        <a:ext cx="1642169" cy="1094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8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5750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Práctica para todos los grupos</a:t>
            </a:r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 Rectángulo"/>
              <p:cNvSpPr>
                <a:spLocks noChangeArrowheads="1"/>
              </p:cNvSpPr>
              <p:nvPr/>
            </p:nvSpPr>
            <p:spPr bwMode="auto">
              <a:xfrm>
                <a:off x="539552" y="1772816"/>
                <a:ext cx="7920038" cy="23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r>
                  <a:rPr lang="es-ES" dirty="0">
                    <a:solidFill>
                      <a:schemeClr val="tx2"/>
                    </a:solidFill>
                  </a:rPr>
                  <a:t>Dada la matriz: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=10+</m:t>
                      </m:r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                     </m:t>
                      </m:r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=1,..,10</m:t>
                      </m:r>
                    </m:oMath>
                  </m:oMathPara>
                </a14:m>
                <a:endParaRPr lang="es-E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  <m:sup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                 </m:t>
                      </m:r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𝑗</m:t>
                      </m:r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=1,..,10</m:t>
                      </m:r>
                    </m:oMath>
                  </m:oMathPara>
                </a14:m>
                <a:endParaRPr lang="es-ES" dirty="0" smtClean="0">
                  <a:solidFill>
                    <a:prstClr val="black"/>
                  </a:solidFill>
                </a:endParaRPr>
              </a:p>
              <a:p>
                <a:pPr lvl="0"/>
                <a:endParaRPr lang="es-ES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dirty="0">
                    <a:solidFill>
                      <a:schemeClr val="tx2"/>
                    </a:solidFill>
                  </a:rPr>
                  <a:t>Y el vector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=1        </m:t>
                    </m:r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=1,..,9</m:t>
                    </m:r>
                  </m:oMath>
                </a14:m>
                <a:endParaRPr lang="es-ES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dirty="0">
                    <a:solidFill>
                      <a:prstClr val="black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𝑛𝑢𝑚𝑒𝑟𝑜</m:t>
                    </m:r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𝑑𝑒</m:t>
                    </m:r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𝑔𝑟𝑢𝑝𝑜</m:t>
                    </m:r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s-ES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prstClr val="black"/>
                          </a:solidFill>
                          <a:latin typeface="Cambria Math"/>
                        </a:rPr>
                        <m:t>       </m:t>
                      </m:r>
                    </m:oMath>
                  </m:oMathPara>
                </a14:m>
                <a:endParaRPr lang="es-ES" dirty="0">
                  <a:solidFill>
                    <a:prstClr val="black"/>
                  </a:solidFill>
                </a:endParaRPr>
              </a:p>
              <a:p>
                <a:r>
                  <a:rPr lang="es-ES" dirty="0">
                    <a:solidFill>
                      <a:schemeClr val="tx2"/>
                    </a:solidFill>
                  </a:rPr>
                  <a:t>Resolved el sistema usando </a:t>
                </a:r>
                <a:r>
                  <a:rPr lang="es-ES" dirty="0" err="1">
                    <a:solidFill>
                      <a:schemeClr val="tx2"/>
                    </a:solidFill>
                  </a:rPr>
                  <a:t>Jacobi</a:t>
                </a:r>
                <a:r>
                  <a:rPr lang="es-ES" dirty="0">
                    <a:solidFill>
                      <a:schemeClr val="tx2"/>
                    </a:solidFill>
                  </a:rPr>
                  <a:t> y Gauss-</a:t>
                </a:r>
                <a:r>
                  <a:rPr lang="es-ES" dirty="0" err="1">
                    <a:solidFill>
                      <a:schemeClr val="tx2"/>
                    </a:solidFill>
                  </a:rPr>
                  <a:t>seidel</a:t>
                </a:r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772816"/>
                <a:ext cx="7920038" cy="2348463"/>
              </a:xfrm>
              <a:prstGeom prst="rect">
                <a:avLst/>
              </a:prstGeom>
              <a:blipFill rotWithShape="1">
                <a:blip r:embed="rId3"/>
                <a:stretch>
                  <a:fillRect l="-693" t="-1299" b="-33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4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5129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5123" name="10 Rectángulo"/>
          <p:cNvSpPr>
            <a:spLocks noChangeArrowheads="1"/>
          </p:cNvSpPr>
          <p:nvPr/>
        </p:nvSpPr>
        <p:spPr bwMode="auto">
          <a:xfrm>
            <a:off x="395288" y="1196975"/>
            <a:ext cx="500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>
                <a:solidFill>
                  <a:srgbClr val="C00000"/>
                </a:solidFill>
              </a:rPr>
              <a:t>Clasificación de los métodos de resolución: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125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2" name="1 Rectángulo redondeado"/>
          <p:cNvSpPr/>
          <p:nvPr/>
        </p:nvSpPr>
        <p:spPr>
          <a:xfrm>
            <a:off x="1042988" y="2133600"/>
            <a:ext cx="3024187" cy="230346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b="1" dirty="0">
                <a:solidFill>
                  <a:schemeClr val="accent1"/>
                </a:solidFill>
              </a:rPr>
              <a:t>DIRECTOS</a:t>
            </a:r>
          </a:p>
          <a:p>
            <a:pPr lvl="1">
              <a:defRPr/>
            </a:pPr>
            <a:endParaRPr lang="es-ES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/>
                </a:solidFill>
              </a:rPr>
              <a:t>Gauss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/>
                </a:solidFill>
              </a:rPr>
              <a:t>Gauss-</a:t>
            </a:r>
            <a:r>
              <a:rPr lang="es-ES" b="1" dirty="0" err="1">
                <a:solidFill>
                  <a:schemeClr val="accent1"/>
                </a:solidFill>
              </a:rPr>
              <a:t>Jordan</a:t>
            </a:r>
            <a:endParaRPr lang="es-ES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/>
                </a:solidFill>
              </a:rPr>
              <a:t>Factorización LU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4716463" y="2133600"/>
            <a:ext cx="3024187" cy="230346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b="1" dirty="0">
                <a:solidFill>
                  <a:schemeClr val="accent1"/>
                </a:solidFill>
              </a:rPr>
              <a:t>ITERATIVOS</a:t>
            </a:r>
          </a:p>
          <a:p>
            <a:pPr lvl="1">
              <a:defRPr/>
            </a:pPr>
            <a:endParaRPr lang="es-ES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 err="1">
                <a:solidFill>
                  <a:schemeClr val="accent1"/>
                </a:solidFill>
              </a:rPr>
              <a:t>Jacobi</a:t>
            </a:r>
            <a:endParaRPr lang="es-ES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/>
                </a:solidFill>
              </a:rPr>
              <a:t>Gauss-</a:t>
            </a:r>
            <a:r>
              <a:rPr lang="es-ES" b="1" dirty="0" err="1">
                <a:solidFill>
                  <a:schemeClr val="accent1"/>
                </a:solidFill>
              </a:rPr>
              <a:t>Seidel</a:t>
            </a:r>
            <a:endParaRPr lang="es-E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615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6147" name="10 Rectángulo"/>
          <p:cNvSpPr>
            <a:spLocks noChangeArrowheads="1"/>
          </p:cNvSpPr>
          <p:nvPr/>
        </p:nvSpPr>
        <p:spPr bwMode="auto">
          <a:xfrm>
            <a:off x="395288" y="1196975"/>
            <a:ext cx="500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>
                <a:solidFill>
                  <a:srgbClr val="C00000"/>
                </a:solidFill>
              </a:rPr>
              <a:t>Clasificación de los métodos de resolución: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149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2" name="1 Rectángulo redondeado"/>
          <p:cNvSpPr/>
          <p:nvPr/>
        </p:nvSpPr>
        <p:spPr>
          <a:xfrm>
            <a:off x="1042988" y="2133600"/>
            <a:ext cx="3024187" cy="230346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b="1" dirty="0">
                <a:solidFill>
                  <a:schemeClr val="accent1"/>
                </a:solidFill>
              </a:rPr>
              <a:t>DIRECTOS</a:t>
            </a:r>
          </a:p>
          <a:p>
            <a:pPr lvl="1">
              <a:defRPr/>
            </a:pPr>
            <a:endParaRPr lang="es-ES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/>
                </a:solidFill>
              </a:rPr>
              <a:t>Gauss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/>
                </a:solidFill>
              </a:rPr>
              <a:t>Gauss-</a:t>
            </a:r>
            <a:r>
              <a:rPr lang="es-ES" b="1" dirty="0" err="1">
                <a:solidFill>
                  <a:schemeClr val="accent1"/>
                </a:solidFill>
              </a:rPr>
              <a:t>Jordan</a:t>
            </a:r>
            <a:endParaRPr lang="es-ES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/>
                </a:solidFill>
              </a:rPr>
              <a:t>Factorización LU</a:t>
            </a:r>
          </a:p>
        </p:txBody>
      </p:sp>
      <p:sp>
        <p:nvSpPr>
          <p:cNvPr id="6151" name="2 Rectángulo"/>
          <p:cNvSpPr>
            <a:spLocks noChangeArrowheads="1"/>
          </p:cNvSpPr>
          <p:nvPr/>
        </p:nvSpPr>
        <p:spPr bwMode="auto">
          <a:xfrm>
            <a:off x="4371975" y="2268538"/>
            <a:ext cx="45720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>
                <a:solidFill>
                  <a:schemeClr val="tx2"/>
                </a:solidFill>
                <a:sym typeface="Wingdings" pitchFamily="2" charset="2"/>
              </a:rPr>
              <a:t> Métodos </a:t>
            </a:r>
            <a:r>
              <a:rPr lang="es-ES" b="1">
                <a:solidFill>
                  <a:schemeClr val="tx2"/>
                </a:solidFill>
                <a:sym typeface="Wingdings" pitchFamily="2" charset="2"/>
              </a:rPr>
              <a:t>directos.</a:t>
            </a:r>
            <a:r>
              <a:rPr lang="es-ES">
                <a:solidFill>
                  <a:schemeClr val="tx2"/>
                </a:solidFill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Char char="q"/>
            </a:pPr>
            <a:endParaRPr lang="es-ES">
              <a:solidFill>
                <a:schemeClr val="tx2"/>
              </a:solidFill>
              <a:sym typeface="Wingdings" pitchFamily="2" charset="2"/>
            </a:endParaRPr>
          </a:p>
          <a:p>
            <a:pPr lvl="1"/>
            <a:r>
              <a:rPr lang="es-ES">
                <a:solidFill>
                  <a:schemeClr val="tx2"/>
                </a:solidFill>
                <a:sym typeface="Wingdings" pitchFamily="2" charset="2"/>
              </a:rPr>
              <a:t> Son exactos (no tienen asociado error    de truncamiento), y son usados cuando la mayoría de los coeficientes de A son distintos de cero y las matrices no son demasiado grandes.</a:t>
            </a:r>
          </a:p>
          <a:p>
            <a:pPr lvl="1"/>
            <a:endParaRPr lang="es-ES">
              <a:solidFill>
                <a:schemeClr val="tx2"/>
              </a:solidFill>
              <a:sym typeface="Wingdings" pitchFamily="2" charset="2"/>
            </a:endParaRPr>
          </a:p>
          <a:p>
            <a:pPr lvl="1"/>
            <a:r>
              <a:rPr lang="es-ES">
                <a:solidFill>
                  <a:schemeClr val="tx2"/>
                </a:solidFill>
                <a:sym typeface="Wingdings" pitchFamily="2" charset="2"/>
              </a:rPr>
              <a:t>Suelen ser algoritmos ‘complicados de implementar’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7177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7171" name="10 Rectángulo"/>
          <p:cNvSpPr>
            <a:spLocks noChangeArrowheads="1"/>
          </p:cNvSpPr>
          <p:nvPr/>
        </p:nvSpPr>
        <p:spPr bwMode="auto">
          <a:xfrm>
            <a:off x="395288" y="1196975"/>
            <a:ext cx="500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>
                <a:solidFill>
                  <a:srgbClr val="C00000"/>
                </a:solidFill>
              </a:rPr>
              <a:t>Clasificación de los métodos de resolución: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173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14" name="13 Rectángulo redondeado"/>
          <p:cNvSpPr/>
          <p:nvPr/>
        </p:nvSpPr>
        <p:spPr>
          <a:xfrm>
            <a:off x="5219700" y="2133600"/>
            <a:ext cx="3024188" cy="230346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b="1" dirty="0">
                <a:solidFill>
                  <a:schemeClr val="accent1"/>
                </a:solidFill>
              </a:rPr>
              <a:t>ITERATIVOS</a:t>
            </a:r>
          </a:p>
          <a:p>
            <a:pPr lvl="1">
              <a:defRPr/>
            </a:pPr>
            <a:endParaRPr lang="es-ES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 err="1">
                <a:solidFill>
                  <a:schemeClr val="accent1"/>
                </a:solidFill>
              </a:rPr>
              <a:t>Jacobi</a:t>
            </a:r>
            <a:endParaRPr lang="es-ES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/>
                </a:solidFill>
              </a:rPr>
              <a:t>Gauss-</a:t>
            </a:r>
            <a:r>
              <a:rPr lang="es-ES" b="1" dirty="0" err="1">
                <a:solidFill>
                  <a:schemeClr val="accent1"/>
                </a:solidFill>
              </a:rPr>
              <a:t>Seidel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7175" name="2 Rectángulo"/>
          <p:cNvSpPr>
            <a:spLocks noChangeArrowheads="1"/>
          </p:cNvSpPr>
          <p:nvPr/>
        </p:nvSpPr>
        <p:spPr bwMode="auto">
          <a:xfrm>
            <a:off x="384175" y="1997075"/>
            <a:ext cx="4572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>
                <a:solidFill>
                  <a:schemeClr val="tx2"/>
                </a:solidFill>
                <a:sym typeface="Wingdings" pitchFamily="2" charset="2"/>
              </a:rPr>
              <a:t> Métodos </a:t>
            </a:r>
            <a:r>
              <a:rPr lang="es-ES" b="1">
                <a:solidFill>
                  <a:schemeClr val="tx2"/>
                </a:solidFill>
                <a:sym typeface="Wingdings" pitchFamily="2" charset="2"/>
              </a:rPr>
              <a:t>indirectos o iterativos:</a:t>
            </a:r>
          </a:p>
          <a:p>
            <a:endParaRPr lang="es-ES" b="1">
              <a:solidFill>
                <a:schemeClr val="tx2"/>
              </a:solidFill>
              <a:sym typeface="Wingdings" pitchFamily="2" charset="2"/>
            </a:endParaRPr>
          </a:p>
          <a:p>
            <a:pPr lvl="1"/>
            <a:r>
              <a:rPr lang="es-ES">
                <a:solidFill>
                  <a:schemeClr val="tx2"/>
                </a:solidFill>
              </a:rPr>
              <a:t>Tienen asociado un error de truncamiento y se usan normalmente para matrices grandes (n&gt;&gt;1000) cuando los coeficientes de A son la mayoría nulos –matrices </a:t>
            </a:r>
            <a:r>
              <a:rPr lang="es-ES" i="1">
                <a:solidFill>
                  <a:schemeClr val="tx2"/>
                </a:solidFill>
              </a:rPr>
              <a:t>sparse</a:t>
            </a:r>
            <a:r>
              <a:rPr lang="es-ES">
                <a:solidFill>
                  <a:schemeClr val="tx2"/>
                </a:solidFill>
              </a:rPr>
              <a:t>-.</a:t>
            </a:r>
          </a:p>
          <a:p>
            <a:pPr lvl="1"/>
            <a:r>
              <a:rPr lang="es-ES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s-ES">
                <a:solidFill>
                  <a:schemeClr val="tx2"/>
                </a:solidFill>
              </a:rPr>
              <a:t>Algoritmos sencillos de implementar que requieren aproximación inicial y que en general no tienen porqué converger (requieren análisis de convergencia previo).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3954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Generalidades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Partiendo 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de 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una solución inicial aplican iterativamente un algoritmo hasta que se cumple un criterio de parada.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La convergencia </a:t>
            </a:r>
            <a:r>
              <a:rPr lang="es-ES" b="1" dirty="0" smtClean="0">
                <a:solidFill>
                  <a:schemeClr val="tx2"/>
                </a:solidFill>
                <a:sym typeface="Wingdings" pitchFamily="2" charset="2"/>
              </a:rPr>
              <a:t>no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está garantizada. Veremos luego condiciones suficientes que garantizan la convergencia a la solución y casos donde la solución no converge.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043356"/>
              </p:ext>
            </p:extLst>
          </p:nvPr>
        </p:nvGraphicFramePr>
        <p:xfrm>
          <a:off x="1632516" y="2429775"/>
          <a:ext cx="5435401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4" imgW="2743200" imgH="533400" progId="Equation.DSMT4">
                  <p:embed/>
                </p:oleObj>
              </mc:Choice>
              <mc:Fallback>
                <p:oleObj name="Equation" r:id="rId4" imgW="2743200" imgH="533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516" y="2429775"/>
                        <a:ext cx="5435401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Cerrar llave"/>
          <p:cNvSpPr/>
          <p:nvPr/>
        </p:nvSpPr>
        <p:spPr>
          <a:xfrm rot="5400000">
            <a:off x="1983224" y="3160058"/>
            <a:ext cx="216024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errar llave"/>
          <p:cNvSpPr/>
          <p:nvPr/>
        </p:nvSpPr>
        <p:spPr>
          <a:xfrm rot="5400000">
            <a:off x="3784596" y="2846512"/>
            <a:ext cx="216025" cy="16839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errar llave"/>
          <p:cNvSpPr/>
          <p:nvPr/>
        </p:nvSpPr>
        <p:spPr>
          <a:xfrm rot="5400000">
            <a:off x="5961458" y="2668413"/>
            <a:ext cx="216025" cy="2088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338466" y="391764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PROBLEMA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134874" y="390925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ALGORITMO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222698" y="3890076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CRITERIO DE </a:t>
            </a: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PARADA</a:t>
            </a:r>
            <a:endParaRPr lang="es-E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3954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Generalidades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Si el método converge lo hace de forma lineal.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                                         decae de modo lineal (lento,    					         muchas iteraciones)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Cuando el sistema es muy poco denso (la matriz A tiene muchos elementos cero) las operaciones matriz por vector son muy rápidas y estos métodos son mas eficientes que los directos.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A “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sparse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”       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T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“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sparse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”  (</a:t>
            </a:r>
            <a:r>
              <a:rPr lang="es-ES" dirty="0" err="1" smtClean="0">
                <a:solidFill>
                  <a:schemeClr val="tx2"/>
                </a:solidFill>
                <a:sym typeface="Wingdings" pitchFamily="2" charset="2"/>
              </a:rPr>
              <a:t>sparse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= poco densa)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43740"/>
              </p:ext>
            </p:extLst>
          </p:nvPr>
        </p:nvGraphicFramePr>
        <p:xfrm>
          <a:off x="1475656" y="2276872"/>
          <a:ext cx="32972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Equation" r:id="rId4" imgW="1663700" imgH="533400" progId="Equation.DSMT4">
                  <p:embed/>
                </p:oleObj>
              </mc:Choice>
              <mc:Fallback>
                <p:oleObj name="Equation" r:id="rId4" imgW="1663700" imgH="533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76872"/>
                        <a:ext cx="3297237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843808" y="5301208"/>
          <a:ext cx="31638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Equation" r:id="rId6" imgW="1600200" imgH="228600" progId="Equation.DSMT4">
                  <p:embed/>
                </p:oleObj>
              </mc:Choice>
              <mc:Fallback>
                <p:oleObj name="Equation" r:id="rId6" imgW="160020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301208"/>
                        <a:ext cx="316388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Flecha derecha"/>
          <p:cNvSpPr/>
          <p:nvPr/>
        </p:nvSpPr>
        <p:spPr>
          <a:xfrm>
            <a:off x="3779912" y="6021288"/>
            <a:ext cx="64807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 Grupo"/>
          <p:cNvGrpSpPr>
            <a:grpSpLocks/>
          </p:cNvGrpSpPr>
          <p:nvPr/>
        </p:nvGrpSpPr>
        <p:grpSpPr bwMode="auto">
          <a:xfrm>
            <a:off x="755650" y="333375"/>
            <a:ext cx="4176713" cy="369888"/>
            <a:chOff x="755576" y="332656"/>
            <a:chExt cx="4967894" cy="369810"/>
          </a:xfrm>
        </p:grpSpPr>
        <p:sp>
          <p:nvSpPr>
            <p:cNvPr id="5" name="4 Rectángulo"/>
            <p:cNvSpPr/>
            <p:nvPr/>
          </p:nvSpPr>
          <p:spPr>
            <a:xfrm>
              <a:off x="755576" y="332656"/>
              <a:ext cx="4967894" cy="358699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8203" name="3 CuadroTexto"/>
            <p:cNvSpPr txBox="1">
              <a:spLocks noChangeArrowheads="1"/>
            </p:cNvSpPr>
            <p:nvPr/>
          </p:nvSpPr>
          <p:spPr bwMode="auto">
            <a:xfrm>
              <a:off x="755576" y="332656"/>
              <a:ext cx="2536309" cy="36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ES">
                  <a:latin typeface="Calibri" pitchFamily="34" charset="0"/>
                </a:rPr>
                <a:t>  SISTEMAS LINEALES</a:t>
              </a:r>
            </a:p>
          </p:txBody>
        </p:sp>
      </p:grpSp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395288" y="1196975"/>
            <a:ext cx="4916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Métodos </a:t>
            </a:r>
            <a:r>
              <a:rPr lang="es-ES" b="1" dirty="0" smtClean="0">
                <a:solidFill>
                  <a:srgbClr val="C00000"/>
                </a:solidFill>
              </a:rPr>
              <a:t>Iterativos: Conocimientos previos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03800" y="3141663"/>
            <a:ext cx="1008063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7" name="3 Rectángulo"/>
          <p:cNvSpPr>
            <a:spLocks noChangeArrowheads="1"/>
          </p:cNvSpPr>
          <p:nvPr/>
        </p:nvSpPr>
        <p:spPr bwMode="auto">
          <a:xfrm>
            <a:off x="827088" y="1576388"/>
            <a:ext cx="662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8198" name="2 Rectángulo"/>
          <p:cNvSpPr>
            <a:spLocks noChangeArrowheads="1"/>
          </p:cNvSpPr>
          <p:nvPr/>
        </p:nvSpPr>
        <p:spPr bwMode="auto">
          <a:xfrm>
            <a:off x="755650" y="1760538"/>
            <a:ext cx="79200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Para hallar el error cometido y para estudiar la convergencia necesitamos trabajar con normas de vectores y de matrices:</a:t>
            </a: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                                        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285750" indent="-285750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                       </a:t>
            </a:r>
            <a:r>
              <a:rPr lang="es-ES" i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43740"/>
              </p:ext>
            </p:extLst>
          </p:nvPr>
        </p:nvGraphicFramePr>
        <p:xfrm>
          <a:off x="755576" y="2780928"/>
          <a:ext cx="7416823" cy="355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3" name="Equation" r:id="rId4" imgW="3835400" imgH="1930400" progId="Equation.DSMT4">
                  <p:embed/>
                </p:oleObj>
              </mc:Choice>
              <mc:Fallback>
                <p:oleObj name="Equation" r:id="rId4" imgW="3835400" imgH="1930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80928"/>
                        <a:ext cx="7416823" cy="3550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9763</TotalTime>
  <Words>1167</Words>
  <Application>Microsoft Office PowerPoint</Application>
  <PresentationFormat>On-screen Show (4:3)</PresentationFormat>
  <Paragraphs>506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宋体</vt:lpstr>
      <vt:lpstr>Arial</vt:lpstr>
      <vt:lpstr>Calibri</vt:lpstr>
      <vt:lpstr>Calibri-Bold</vt:lpstr>
      <vt:lpstr>Cambria Math</vt:lpstr>
      <vt:lpstr>Courier New</vt:lpstr>
      <vt:lpstr>Times New Roman</vt:lpstr>
      <vt:lpstr>Wingdings</vt:lpstr>
      <vt:lpstr>Tema de Office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Javier</dc:creator>
  <cp:lastModifiedBy>uss</cp:lastModifiedBy>
  <cp:revision>164</cp:revision>
  <cp:lastPrinted>2013-04-03T17:44:33Z</cp:lastPrinted>
  <dcterms:modified xsi:type="dcterms:W3CDTF">2018-02-13T09:10:42Z</dcterms:modified>
</cp:coreProperties>
</file>