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5" r:id="rId6"/>
    <p:sldId id="267" r:id="rId7"/>
    <p:sldId id="266" r:id="rId8"/>
    <p:sldId id="262" r:id="rId9"/>
    <p:sldId id="268" r:id="rId10"/>
    <p:sldId id="263" r:id="rId11"/>
    <p:sldId id="264" r:id="rId12"/>
    <p:sldId id="261" r:id="rId13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86523" autoAdjust="0"/>
  </p:normalViewPr>
  <p:slideViewPr>
    <p:cSldViewPr showGuides="1">
      <p:cViewPr varScale="1">
        <p:scale>
          <a:sx n="131" d="100"/>
          <a:sy n="131" d="100"/>
        </p:scale>
        <p:origin x="240" y="1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1"/>
          <c:tx>
            <c:strRef>
              <c:f>Hoja1!$C$1</c:f>
              <c:strCache>
                <c:ptCount val="1"/>
                <c:pt idx="0">
                  <c:v>Lapack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Hoja1!$C$2:$C$12</c:f>
              <c:numCache>
                <c:formatCode>General</c:formatCode>
                <c:ptCount val="11"/>
                <c:pt idx="0">
                  <c:v>5.1999999999999997E-5</c:v>
                </c:pt>
                <c:pt idx="1">
                  <c:v>5.1999999999999997E-5</c:v>
                </c:pt>
                <c:pt idx="2">
                  <c:v>5.1999999999999997E-5</c:v>
                </c:pt>
                <c:pt idx="3">
                  <c:v>5.1999999999999997E-5</c:v>
                </c:pt>
                <c:pt idx="4">
                  <c:v>5.1999999999999997E-5</c:v>
                </c:pt>
                <c:pt idx="5">
                  <c:v>0.75</c:v>
                </c:pt>
                <c:pt idx="6">
                  <c:v>1.45</c:v>
                </c:pt>
                <c:pt idx="7">
                  <c:v>7.43</c:v>
                </c:pt>
                <c:pt idx="8">
                  <c:v>21.85</c:v>
                </c:pt>
                <c:pt idx="9">
                  <c:v>43.62</c:v>
                </c:pt>
                <c:pt idx="10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3813599"/>
        <c:axId val="1614241711"/>
      </c:lineChart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Fortran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Hoja1!$A$2:$A$12</c:f>
              <c:strCache>
                <c:ptCount val="11"/>
                <c:pt idx="0">
                  <c:v>N=50</c:v>
                </c:pt>
                <c:pt idx="1">
                  <c:v>N=100</c:v>
                </c:pt>
                <c:pt idx="2">
                  <c:v>N=250</c:v>
                </c:pt>
                <c:pt idx="3">
                  <c:v>N=500</c:v>
                </c:pt>
                <c:pt idx="4">
                  <c:v>N=1000</c:v>
                </c:pt>
                <c:pt idx="5">
                  <c:v>N=5000</c:v>
                </c:pt>
                <c:pt idx="6">
                  <c:v>N=10000</c:v>
                </c:pt>
                <c:pt idx="7">
                  <c:v>N=20000</c:v>
                </c:pt>
                <c:pt idx="8">
                  <c:v>N=30000</c:v>
                </c:pt>
                <c:pt idx="9">
                  <c:v>N=40000</c:v>
                </c:pt>
                <c:pt idx="10">
                  <c:v>N=50000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2.15E-3</c:v>
                </c:pt>
                <c:pt idx="1">
                  <c:v>1.3599999999999999E-2</c:v>
                </c:pt>
                <c:pt idx="2">
                  <c:v>0.16</c:v>
                </c:pt>
                <c:pt idx="3">
                  <c:v>1.2</c:v>
                </c:pt>
                <c:pt idx="4">
                  <c:v>31.11</c:v>
                </c:pt>
                <c:pt idx="5">
                  <c:v>113.62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2-DA4D-BC8C-6C1960C3A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4040815"/>
        <c:axId val="1383979631"/>
      </c:lineChart>
      <c:valAx>
        <c:axId val="1614241711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613813599"/>
        <c:crosses val="max"/>
        <c:crossBetween val="between"/>
      </c:valAx>
      <c:catAx>
        <c:axId val="161381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241711"/>
        <c:crosses val="autoZero"/>
        <c:auto val="1"/>
        <c:lblAlgn val="ctr"/>
        <c:lblOffset val="100"/>
        <c:noMultiLvlLbl val="0"/>
      </c:catAx>
      <c:valAx>
        <c:axId val="13839796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4040815"/>
        <c:crosses val="autoZero"/>
        <c:crossBetween val="between"/>
      </c:valAx>
      <c:catAx>
        <c:axId val="161404081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383979631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19/2/18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19/2/18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2" y="1628800"/>
            <a:ext cx="6109318" cy="1059161"/>
          </a:xfrm>
        </p:spPr>
        <p:txBody>
          <a:bodyPr rtlCol="0"/>
          <a:lstStyle/>
          <a:p>
            <a:pPr rtl="0"/>
            <a:r>
              <a:rPr lang="es-ES" dirty="0"/>
              <a:t>Presentación grupo 3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>
          <a:xfrm>
            <a:off x="1065212" y="2780928"/>
            <a:ext cx="9001000" cy="1217858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Breve explicación del concepto librería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Instalación de Lapack en diferentes 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Comparativa de rendimiento entre Lapack y fortran puro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DE76B4-37EB-4A35-94C9-7891865DA970}"/>
              </a:ext>
            </a:extLst>
          </p:cNvPr>
          <p:cNvSpPr txBox="1"/>
          <p:nvPr/>
        </p:nvSpPr>
        <p:spPr>
          <a:xfrm>
            <a:off x="1989956" y="358843"/>
            <a:ext cx="57606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/>
              <a:t>Alejandro Cervigni - Fernando Ayats - Álvaro Villarreal - Fran Lorenzo - Jae Wook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F71608-10BD-4CF4-9E8E-B6E12715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3867A4-2A3A-4443-8ABF-D7F4FFEC420B}"/>
              </a:ext>
            </a:extLst>
          </p:cNvPr>
          <p:cNvSpPr/>
          <p:nvPr/>
        </p:nvSpPr>
        <p:spPr>
          <a:xfrm>
            <a:off x="765820" y="1112694"/>
            <a:ext cx="101531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/>
              <a:t>         </a:t>
            </a:r>
            <a:r>
              <a:rPr lang="es-ES" sz="2800" u="sng" dirty="0"/>
              <a:t>¿Qué es una biblioteca de software? ¿Para qué se usa? </a:t>
            </a:r>
          </a:p>
          <a:p>
            <a:pPr algn="ctr"/>
            <a:endParaRPr lang="es-ES" sz="2000" dirty="0"/>
          </a:p>
          <a:p>
            <a:r>
              <a:rPr lang="es-ES" sz="2400" dirty="0"/>
              <a:t>En informática, una biblioteca es un </a:t>
            </a:r>
            <a:r>
              <a:rPr lang="es-ES" sz="2400" b="1" dirty="0"/>
              <a:t>conjunto de implementaciones funcionales, codificadas en un lenguaje de programación</a:t>
            </a:r>
            <a:r>
              <a:rPr lang="es-ES" sz="2400" dirty="0"/>
              <a:t>, que ofrece una interfaz bien definida para la funcionalidad que se invoca, dicha funcionalidad  es variada, pudiendo realizar un amplio abanico de operaciones de forma rápida y eficiente. </a:t>
            </a:r>
          </a:p>
          <a:p>
            <a:endParaRPr lang="es-ES" sz="2400" dirty="0"/>
          </a:p>
          <a:p>
            <a:r>
              <a:rPr lang="es-ES" sz="2400" dirty="0"/>
              <a:t>Unas bibliotecas pueden requerir de otras para funcionar, pues el comportamiento que definen </a:t>
            </a:r>
            <a:r>
              <a:rPr lang="es-ES" sz="2400" b="1" dirty="0"/>
              <a:t>refina, o altera</a:t>
            </a:r>
            <a:r>
              <a:rPr lang="es-ES" sz="2400" dirty="0"/>
              <a:t>, el comportamiento de la biblioteca original; o bien la hace disponible para otra tecnología o lenguaje de programación.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2D4433-F966-1247-9C90-DFAD72CBD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59C6-0D6B-40E3-9327-CD4E241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271258"/>
            <a:ext cx="10585176" cy="10668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Comparativa de funciones entre varias bibliotecas de algebra lineal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64F4D3-DA6C-4F18-AE4D-0A0397D7F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17" y="1916832"/>
            <a:ext cx="6752492" cy="39604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54AD10-A6B9-4BAF-AB5A-2F05DEA07154}"/>
              </a:ext>
            </a:extLst>
          </p:cNvPr>
          <p:cNvSpPr/>
          <p:nvPr/>
        </p:nvSpPr>
        <p:spPr>
          <a:xfrm>
            <a:off x="261764" y="1204007"/>
            <a:ext cx="49685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Matrix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types</a:t>
            </a:r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s-ES" b="1" dirty="0" err="1">
                <a:solidFill>
                  <a:srgbClr val="000000"/>
                </a:solidFill>
                <a:latin typeface="Arial" panose="020B0604020202020204" pitchFamily="34" charset="0"/>
              </a:rPr>
              <a:t>operations</a:t>
            </a:r>
            <a:endParaRPr lang="es-E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Real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general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nonsymmetric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HPD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positive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definite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symmetric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(real)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HE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Hermitian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complex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BND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sz="2000" b="1" u="sng" dirty="0" err="1">
                <a:solidFill>
                  <a:srgbClr val="222222"/>
                </a:solidFill>
                <a:latin typeface="Arial" panose="020B0604020202020204" pitchFamily="34" charset="0"/>
              </a:rPr>
              <a:t>Operations</a:t>
            </a:r>
            <a:r>
              <a:rPr lang="es-ES" sz="2000" b="1" u="sng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TF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triangular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(LU,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Cholesky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OF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orthogonal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(QR, QL,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factorizations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eigenproblems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singular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value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decomposition</a:t>
            </a:r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GEVD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EVD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GSVD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-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generalized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SVD</a:t>
            </a:r>
            <a:endParaRPr lang="es-E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EAB6B6-BFE6-4A3B-ADCC-A79C0D354213}"/>
              </a:ext>
            </a:extLst>
          </p:cNvPr>
          <p:cNvSpPr/>
          <p:nvPr/>
        </p:nvSpPr>
        <p:spPr>
          <a:xfrm>
            <a:off x="5698368" y="4005064"/>
            <a:ext cx="72008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B45939F-A7CF-489C-893A-B217551831E4}"/>
              </a:ext>
            </a:extLst>
          </p:cNvPr>
          <p:cNvCxnSpPr/>
          <p:nvPr/>
        </p:nvCxnSpPr>
        <p:spPr>
          <a:xfrm>
            <a:off x="4366220" y="3933056"/>
            <a:ext cx="129614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CB71AFC-64CB-664C-A534-BC5D81F4C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2FF5-086E-4C91-9EDC-8FBE0C05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101197"/>
            <a:ext cx="10297144" cy="5904656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u="sng" dirty="0"/>
              <a:t>LAPACK </a:t>
            </a:r>
            <a:endParaRPr lang="es-ES" dirty="0"/>
          </a:p>
          <a:p>
            <a:pPr marL="45720" indent="0">
              <a:buNone/>
            </a:pPr>
            <a:r>
              <a:rPr lang="es-ES" sz="2800" dirty="0"/>
              <a:t>LAPACK es una biblioteca de software para el </a:t>
            </a:r>
            <a:r>
              <a:rPr lang="es-ES" sz="2800" b="1" dirty="0"/>
              <a:t>álgebra lineal numérica</a:t>
            </a:r>
            <a:r>
              <a:rPr lang="es-ES" sz="2800" dirty="0"/>
              <a:t>. Proporciona rutinas para resolver sistemas de ecuaciones lineales y mínimos cuadrados lineales, problemas de valores propios y descomposición de valores singulares. </a:t>
            </a:r>
          </a:p>
          <a:p>
            <a:pPr marL="45720" indent="0">
              <a:buNone/>
            </a:pPr>
            <a:r>
              <a:rPr lang="es-ES" sz="2800" dirty="0"/>
              <a:t>También incluye rutinas para implementar las </a:t>
            </a:r>
            <a:r>
              <a:rPr lang="es-ES" sz="2800" b="1" dirty="0"/>
              <a:t>factorizaciones matriciales </a:t>
            </a:r>
            <a:r>
              <a:rPr lang="es-ES" sz="2800" dirty="0"/>
              <a:t>asociadas tales como la descomposición </a:t>
            </a:r>
            <a:r>
              <a:rPr lang="es-ES" sz="2800" b="1" dirty="0"/>
              <a:t>LU, QR, Cholesky y Schur</a:t>
            </a:r>
            <a:r>
              <a:rPr lang="es-ES" sz="2800" dirty="0"/>
              <a:t>, manejándose matrices reales y complejas en precisión simple y doble.</a:t>
            </a:r>
          </a:p>
          <a:p>
            <a:pPr marL="4572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C30A2F-45A9-9E48-8593-563BF011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3E302-2D92-44BD-BEEF-B62DCD26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84476"/>
            <a:ext cx="8686801" cy="1066800"/>
          </a:xfrm>
        </p:spPr>
        <p:txBody>
          <a:bodyPr/>
          <a:lstStyle/>
          <a:p>
            <a:r>
              <a:rPr lang="es-ES" dirty="0"/>
              <a:t>Instalación en Windows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C22ED5-E1FE-4A87-BD40-8C7DD7D0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5" y="1412776"/>
            <a:ext cx="4174843" cy="5248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79BE67-D1BF-4036-9BB4-BE126837B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4"/>
          <a:stretch/>
        </p:blipFill>
        <p:spPr>
          <a:xfrm>
            <a:off x="5302324" y="1664804"/>
            <a:ext cx="4032448" cy="35283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946EBB-07BC-5949-853A-9BED41E86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NTENA_3___Cortinilla_2015_2017_Volvemos_en_7_minutos">
            <a:hlinkClick r:id="" action="ppaction://media"/>
            <a:extLst>
              <a:ext uri="{FF2B5EF4-FFF2-40B4-BE49-F238E27FC236}">
                <a16:creationId xmlns:a16="http://schemas.microsoft.com/office/drawing/2014/main" id="{1CA7C178-1A31-4B3F-95D8-9118DD355E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6396"/>
            <a:ext cx="12188825" cy="6874396"/>
          </a:xfrm>
        </p:spPr>
      </p:pic>
    </p:spTree>
    <p:extLst>
      <p:ext uri="{BB962C8B-B14F-4D97-AF65-F5344CB8AC3E}">
        <p14:creationId xmlns:p14="http://schemas.microsoft.com/office/powerpoint/2010/main" val="8419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5A279-02E3-4C40-B43A-13C8B5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Mac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41AA13-5DBB-4FA3-8744-23B77A2F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905000"/>
            <a:ext cx="4309120" cy="4204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AEF17D-15EA-4372-A8BA-FFF1CFC0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33" y="918592"/>
            <a:ext cx="4348246" cy="16680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635D1D-C2EA-41C7-9D94-0AC7FAD4F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903"/>
          <a:stretch/>
        </p:blipFill>
        <p:spPr>
          <a:xfrm>
            <a:off x="6094412" y="2586608"/>
            <a:ext cx="4309120" cy="37783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84CF8B-3C90-9045-BE7D-A1C35E7D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79931-E0C6-4B53-95F1-2FAE56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Linux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D51B2C-CBB1-47BA-BD6C-B3361AB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700809"/>
            <a:ext cx="4042438" cy="46237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B9F583-8C74-44AC-9EFE-29C46A91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206544"/>
            <a:ext cx="2381250" cy="118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01A679-5923-354C-82C0-5268D71E5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9018" y="460827"/>
            <a:ext cx="6613376" cy="106680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2800" dirty="0"/>
              <a:t>Comparación de </a:t>
            </a:r>
            <a:r>
              <a:rPr lang="es-ES" sz="2800" dirty="0" err="1"/>
              <a:t>cpu_time</a:t>
            </a:r>
            <a:r>
              <a:rPr lang="es-ES" sz="2800" dirty="0"/>
              <a:t> al</a:t>
            </a:r>
            <a:br>
              <a:rPr lang="es-ES" sz="2800" dirty="0"/>
            </a:br>
            <a:r>
              <a:rPr lang="es-ES" sz="2800" dirty="0"/>
              <a:t>resolver un sistema de ecuaciones lineales (método LU)</a:t>
            </a:r>
          </a:p>
        </p:txBody>
      </p:sp>
      <p:pic>
        <p:nvPicPr>
          <p:cNvPr id="1026" name="Picture 2" descr="inappropriate lizard GIF">
            <a:extLst>
              <a:ext uri="{FF2B5EF4-FFF2-40B4-BE49-F238E27FC236}">
                <a16:creationId xmlns:a16="http://schemas.microsoft.com/office/drawing/2014/main" id="{F0790F92-362D-4DFB-99D6-A33654C356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371475"/>
            <a:ext cx="2476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7EA6A8-8FB7-4B0D-9EA7-ABDC1E39746F}"/>
              </a:ext>
            </a:extLst>
          </p:cNvPr>
          <p:cNvSpPr txBox="1"/>
          <p:nvPr/>
        </p:nvSpPr>
        <p:spPr>
          <a:xfrm>
            <a:off x="8088746" y="649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b="1" dirty="0"/>
              <a:t>LAPACK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E912FA-CAAE-F24F-981E-D001D88B5E56}"/>
              </a:ext>
            </a:extLst>
          </p:cNvPr>
          <p:cNvSpPr txBox="1"/>
          <p:nvPr/>
        </p:nvSpPr>
        <p:spPr>
          <a:xfrm rot="16200000">
            <a:off x="88505" y="2569707"/>
            <a:ext cx="10374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Tiempo (s)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7AD37F9-0402-3349-9655-18BB842279BF}"/>
              </a:ext>
            </a:extLst>
          </p:cNvPr>
          <p:cNvSpPr txBox="1"/>
          <p:nvPr/>
        </p:nvSpPr>
        <p:spPr>
          <a:xfrm>
            <a:off x="4078188" y="5063013"/>
            <a:ext cx="18902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s-ES" sz="1400" dirty="0">
                <a:solidFill>
                  <a:schemeClr val="accent6">
                    <a:lumMod val="50000"/>
                  </a:schemeClr>
                </a:solidFill>
              </a:rPr>
              <a:t>Dimensión matriz (n)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1FA9DD-A69E-3549-858D-E2FFE104D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" y="189204"/>
            <a:ext cx="2019582" cy="9240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F22778-8CB1-554A-B7C4-A57E2793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76692"/>
            <a:ext cx="4968552" cy="477615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84CC28-937D-8045-92DB-AC7B89B98A9D}"/>
              </a:ext>
            </a:extLst>
          </p:cNvPr>
          <p:cNvSpPr txBox="1"/>
          <p:nvPr/>
        </p:nvSpPr>
        <p:spPr>
          <a:xfrm>
            <a:off x="909836" y="5577975"/>
            <a:ext cx="475252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Empleado Procesador 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Intel Core i7 (</a:t>
            </a:r>
            <a:r>
              <a:rPr lang="es-ES" sz="1600" b="1" dirty="0" err="1">
                <a:solidFill>
                  <a:schemeClr val="accent6">
                    <a:lumMod val="50000"/>
                  </a:schemeClr>
                </a:solidFill>
              </a:rPr>
              <a:t>Kaby</a:t>
            </a:r>
            <a:r>
              <a:rPr lang="es-ES" sz="1600" b="1" dirty="0">
                <a:solidFill>
                  <a:schemeClr val="accent6">
                    <a:lumMod val="50000"/>
                  </a:schemeClr>
                </a:solidFill>
              </a:rPr>
              <a:t> Lake)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cuatro núcleos a 2,8 GHz (Turbo </a:t>
            </a:r>
            <a:r>
              <a:rPr lang="es-ES" sz="1600" dirty="0" err="1">
                <a:solidFill>
                  <a:schemeClr val="accent6">
                    <a:lumMod val="50000"/>
                  </a:schemeClr>
                </a:solidFill>
              </a:rPr>
              <a:t>Boost</a:t>
            </a:r>
            <a:r>
              <a:rPr lang="es-ES" sz="1600" dirty="0">
                <a:solidFill>
                  <a:schemeClr val="accent6">
                    <a:lumMod val="50000"/>
                  </a:schemeClr>
                </a:solidFill>
              </a:rPr>
              <a:t> de hasta 3,8 GHz) con 6 MB de caché de nivel 3 compartida</a:t>
            </a:r>
          </a:p>
          <a:p>
            <a:endParaRPr lang="es-ES" sz="1600" dirty="0"/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D3E8F1A2-D370-9140-9BBA-9181D305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06488"/>
              </p:ext>
            </p:extLst>
          </p:nvPr>
        </p:nvGraphicFramePr>
        <p:xfrm>
          <a:off x="837829" y="1884700"/>
          <a:ext cx="5371462" cy="3278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40262f94-9f35-4ac3-9a90-690165a166b7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152</TotalTime>
  <Words>253</Words>
  <Application>Microsoft Macintosh PowerPoint</Application>
  <PresentationFormat>Personalizado</PresentationFormat>
  <Paragraphs>42</Paragraphs>
  <Slides>9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Presentación de la estrategia de la empresa</vt:lpstr>
      <vt:lpstr>Presentación grupo 3 </vt:lpstr>
      <vt:lpstr>Presentación de PowerPoint</vt:lpstr>
      <vt:lpstr>Comparativa de funciones entre varias bibliotecas de algebra lineal</vt:lpstr>
      <vt:lpstr>Presentación de PowerPoint</vt:lpstr>
      <vt:lpstr>Instalación en Windows </vt:lpstr>
      <vt:lpstr>Presentación de PowerPoint</vt:lpstr>
      <vt:lpstr>Instalación en Mac</vt:lpstr>
      <vt:lpstr>Instalación en Linux</vt:lpstr>
      <vt:lpstr>Comparación de cpu_time al resolver un sistema de ecuaciones lineales (método LU)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Recomendar una estrategia</dc:title>
  <dc:creator>f.ayats@alumnos.upm.es</dc:creator>
  <cp:lastModifiedBy>a.cervigni@alumnos.upm.es</cp:lastModifiedBy>
  <cp:revision>22</cp:revision>
  <dcterms:created xsi:type="dcterms:W3CDTF">2018-02-13T17:49:38Z</dcterms:created>
  <dcterms:modified xsi:type="dcterms:W3CDTF">2018-02-19T19:40:35Z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