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70" r:id="rId16"/>
    <p:sldId id="269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89-4986-A0F7-F7A7780A6763}"/>
              </c:ext>
            </c:extLst>
          </c:dPt>
          <c:cat>
            <c:strRef>
              <c:f>Sheet1!$A$2:$A$21</c:f>
              <c:strCache>
                <c:ptCount val="20"/>
                <c:pt idx="0">
                  <c:v>'no_events'</c:v>
                </c:pt>
                <c:pt idx="1">
                  <c:v> 'VRFY'</c:v>
                </c:pt>
                <c:pt idx="2">
                  <c:v> 'RLPR'</c:v>
                </c:pt>
                <c:pt idx="3">
                  <c:v> '0007'</c:v>
                </c:pt>
                <c:pt idx="4">
                  <c:v> 'CSM'</c:v>
                </c:pt>
                <c:pt idx="5">
                  <c:v> 'GEN'</c:v>
                </c:pt>
                <c:pt idx="6">
                  <c:v> 'UNTH'</c:v>
                </c:pt>
                <c:pt idx="7">
                  <c:v> 'DSTH'</c:v>
                </c:pt>
                <c:pt idx="8">
                  <c:v> 'DADD'</c:v>
                </c:pt>
                <c:pt idx="9">
                  <c:v> '1024'</c:v>
                </c:pt>
                <c:pt idx="10">
                  <c:v> '1023'</c:v>
                </c:pt>
                <c:pt idx="11">
                  <c:v> 'DREM'</c:v>
                </c:pt>
                <c:pt idx="12">
                  <c:v> 'PYM'</c:v>
                </c:pt>
                <c:pt idx="13">
                  <c:v> 'DSUP'</c:v>
                </c:pt>
                <c:pt idx="14">
                  <c:v> '0200'</c:v>
                </c:pt>
                <c:pt idx="15">
                  <c:v> '0604'</c:v>
                </c:pt>
                <c:pt idx="16">
                  <c:v> 'CSMM'</c:v>
                </c:pt>
                <c:pt idx="17">
                  <c:v> 'KCBK'</c:v>
                </c:pt>
                <c:pt idx="18">
                  <c:v> 'TECH'</c:v>
                </c:pt>
                <c:pt idx="19">
                  <c:v> 'SMSN'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1.90126956736102</c:v>
                </c:pt>
                <c:pt idx="1">
                  <c:v>1.3646256102582199</c:v>
                </c:pt>
                <c:pt idx="2">
                  <c:v>1.0085862861289101</c:v>
                </c:pt>
                <c:pt idx="3">
                  <c:v>2.9809035863996201</c:v>
                </c:pt>
                <c:pt idx="4">
                  <c:v>1.8118148599269099</c:v>
                </c:pt>
                <c:pt idx="5">
                  <c:v>1.05446454483892</c:v>
                </c:pt>
                <c:pt idx="6">
                  <c:v>0.89643580571477799</c:v>
                </c:pt>
                <c:pt idx="7">
                  <c:v>0.96315754024382005</c:v>
                </c:pt>
                <c:pt idx="8">
                  <c:v>2.2246941045606201</c:v>
                </c:pt>
                <c:pt idx="9">
                  <c:v>1.03118924858422</c:v>
                </c:pt>
                <c:pt idx="10">
                  <c:v>1.78303865747677</c:v>
                </c:pt>
                <c:pt idx="11">
                  <c:v>2.4055871702017502</c:v>
                </c:pt>
                <c:pt idx="12">
                  <c:v>0.83775185577942701</c:v>
                </c:pt>
                <c:pt idx="13">
                  <c:v>0.77511473737888803</c:v>
                </c:pt>
                <c:pt idx="14">
                  <c:v>1.1858407079646001</c:v>
                </c:pt>
                <c:pt idx="15">
                  <c:v>19.584569732937599</c:v>
                </c:pt>
                <c:pt idx="16">
                  <c:v>1.9572417946401599</c:v>
                </c:pt>
                <c:pt idx="17">
                  <c:v>1.00080710250201</c:v>
                </c:pt>
                <c:pt idx="18">
                  <c:v>0.91074681238615596</c:v>
                </c:pt>
                <c:pt idx="19">
                  <c:v>1.25177809388335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89-4986-A0F7-F7A7780A6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351584"/>
        <c:axId val="355780016"/>
      </c:barChart>
      <c:catAx>
        <c:axId val="5223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780016"/>
        <c:crosses val="autoZero"/>
        <c:auto val="1"/>
        <c:lblAlgn val="ctr"/>
        <c:lblOffset val="100"/>
        <c:noMultiLvlLbl val="0"/>
      </c:catAx>
      <c:valAx>
        <c:axId val="35578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35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5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09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61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3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53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2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2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9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681492-634C-4F7E-90CD-ACAB2CF9289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9114BB-2FC0-4ED4-BE13-6239A913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B69B-3CA8-45E8-8DAF-95D854072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Event Sequence CNN Framework on 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D3F8E-3E16-449F-AD88-265A0351D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Cheng Ji</a:t>
            </a:r>
          </a:p>
        </p:txBody>
      </p:sp>
    </p:spTree>
    <p:extLst>
      <p:ext uri="{BB962C8B-B14F-4D97-AF65-F5344CB8AC3E}">
        <p14:creationId xmlns:p14="http://schemas.microsoft.com/office/powerpoint/2010/main" val="178582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D946-C121-47B5-A3FA-2577F7EC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9A99-1EB2-4EAD-8E00-B2875D15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definition: customers who have “Deactivation” (churn) happens during Day 15 ~ Day 45 after month end.</a:t>
            </a:r>
          </a:p>
          <a:p>
            <a:r>
              <a:rPr lang="en-US" dirty="0"/>
              <a:t>Target rate: 1.4%</a:t>
            </a:r>
          </a:p>
        </p:txBody>
      </p:sp>
    </p:spTree>
    <p:extLst>
      <p:ext uri="{BB962C8B-B14F-4D97-AF65-F5344CB8AC3E}">
        <p14:creationId xmlns:p14="http://schemas.microsoft.com/office/powerpoint/2010/main" val="269732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09AE-8E13-4961-A50C-6A31A986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50" y="1402178"/>
            <a:ext cx="2388942" cy="4087934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0297A-6C50-4F90-BF04-F80EC5A7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31" y="685800"/>
            <a:ext cx="3423684" cy="55206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91F806-32DC-471D-A8E0-17F70ED74DF0}"/>
              </a:ext>
            </a:extLst>
          </p:cNvPr>
          <p:cNvSpPr/>
          <p:nvPr/>
        </p:nvSpPr>
        <p:spPr>
          <a:xfrm>
            <a:off x="5264331" y="2098780"/>
            <a:ext cx="3498112" cy="1616149"/>
          </a:xfrm>
          <a:prstGeom prst="rect">
            <a:avLst/>
          </a:prstGeom>
          <a:noFill/>
          <a:ln w="15875">
            <a:solidFill>
              <a:schemeClr val="accent4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3A3AAF-B214-49E0-893C-40D846A07B17}"/>
              </a:ext>
            </a:extLst>
          </p:cNvPr>
          <p:cNvCxnSpPr>
            <a:stCxn id="5" idx="3"/>
          </p:cNvCxnSpPr>
          <p:nvPr/>
        </p:nvCxnSpPr>
        <p:spPr>
          <a:xfrm flipV="1">
            <a:off x="8762443" y="2906854"/>
            <a:ext cx="329609" cy="1"/>
          </a:xfrm>
          <a:prstGeom prst="line">
            <a:avLst/>
          </a:prstGeom>
          <a:ln w="15875" cap="rnd" cmpd="sng">
            <a:solidFill>
              <a:schemeClr val="accent4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7F711A-B900-4C44-B337-E3D8397B2914}"/>
              </a:ext>
            </a:extLst>
          </p:cNvPr>
          <p:cNvSpPr txBox="1"/>
          <p:nvPr/>
        </p:nvSpPr>
        <p:spPr>
          <a:xfrm>
            <a:off x="9092052" y="2752965"/>
            <a:ext cx="1403498" cy="30777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altLang="zh-Hans" sz="1400" dirty="0"/>
              <a:t>CNN</a:t>
            </a:r>
            <a:r>
              <a:rPr lang="zh-Hans" altLang="en-US" sz="1400" dirty="0"/>
              <a:t> </a:t>
            </a:r>
            <a:r>
              <a:rPr lang="en-US" altLang="zh-Hans" sz="1400" dirty="0"/>
              <a:t>layer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D459F4-317E-49EB-BC59-682A50609826}"/>
              </a:ext>
            </a:extLst>
          </p:cNvPr>
          <p:cNvCxnSpPr/>
          <p:nvPr/>
        </p:nvCxnSpPr>
        <p:spPr>
          <a:xfrm flipV="1">
            <a:off x="7415652" y="1339124"/>
            <a:ext cx="329609" cy="1"/>
          </a:xfrm>
          <a:prstGeom prst="line">
            <a:avLst/>
          </a:prstGeom>
          <a:ln w="15875" cap="rnd" cmpd="sng">
            <a:solidFill>
              <a:schemeClr val="accent4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5034E1-B4AA-4302-B2EC-480F92A12EFF}"/>
              </a:ext>
            </a:extLst>
          </p:cNvPr>
          <p:cNvSpPr txBox="1"/>
          <p:nvPr/>
        </p:nvSpPr>
        <p:spPr>
          <a:xfrm>
            <a:off x="7699187" y="1195868"/>
            <a:ext cx="2934586" cy="30777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altLang="zh-Hans" sz="1400" dirty="0"/>
              <a:t>Word2vec</a:t>
            </a:r>
            <a:r>
              <a:rPr lang="zh-Hans" altLang="en-US" sz="1400" dirty="0"/>
              <a:t> </a:t>
            </a:r>
            <a:r>
              <a:rPr lang="en-US" altLang="zh-Hans" sz="1400" dirty="0"/>
              <a:t>layer or CNN embedding?</a:t>
            </a:r>
            <a:endParaRPr lang="en-US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9EEA88-F1BD-4990-AE67-5817FECD7CC6}"/>
              </a:ext>
            </a:extLst>
          </p:cNvPr>
          <p:cNvCxnSpPr/>
          <p:nvPr/>
        </p:nvCxnSpPr>
        <p:spPr>
          <a:xfrm flipV="1">
            <a:off x="7419196" y="858861"/>
            <a:ext cx="329609" cy="1"/>
          </a:xfrm>
          <a:prstGeom prst="line">
            <a:avLst/>
          </a:prstGeom>
          <a:ln w="15875" cap="rnd" cmpd="sng">
            <a:solidFill>
              <a:schemeClr val="accent4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A134E2-E24B-4F26-A431-8BAC257EFBE7}"/>
              </a:ext>
            </a:extLst>
          </p:cNvPr>
          <p:cNvSpPr txBox="1"/>
          <p:nvPr/>
        </p:nvSpPr>
        <p:spPr>
          <a:xfrm>
            <a:off x="7688554" y="704685"/>
            <a:ext cx="1403498" cy="30777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altLang="zh-Hans" sz="1400" b="1" dirty="0">
                <a:solidFill>
                  <a:schemeClr val="accent2"/>
                </a:solidFill>
              </a:rPr>
              <a:t>Event</a:t>
            </a:r>
            <a:r>
              <a:rPr lang="zh-Hans" altLang="en-US" sz="1400" b="1" dirty="0">
                <a:solidFill>
                  <a:schemeClr val="accent2"/>
                </a:solidFill>
              </a:rPr>
              <a:t> </a:t>
            </a:r>
            <a:r>
              <a:rPr lang="en-US" altLang="zh-Hans" sz="1400" b="1" dirty="0">
                <a:solidFill>
                  <a:schemeClr val="accent2"/>
                </a:solidFill>
              </a:rPr>
              <a:t>sequence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F45DBB-1771-477F-A045-111EBD400138}"/>
              </a:ext>
            </a:extLst>
          </p:cNvPr>
          <p:cNvCxnSpPr/>
          <p:nvPr/>
        </p:nvCxnSpPr>
        <p:spPr>
          <a:xfrm flipV="1">
            <a:off x="8666750" y="3958277"/>
            <a:ext cx="329609" cy="1"/>
          </a:xfrm>
          <a:prstGeom prst="line">
            <a:avLst/>
          </a:prstGeom>
          <a:ln w="15875" cap="rnd" cmpd="sng">
            <a:solidFill>
              <a:schemeClr val="accent4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3378F5-E9D4-4721-B04D-61BD5A618184}"/>
              </a:ext>
            </a:extLst>
          </p:cNvPr>
          <p:cNvSpPr txBox="1"/>
          <p:nvPr/>
        </p:nvSpPr>
        <p:spPr>
          <a:xfrm>
            <a:off x="8996358" y="3804388"/>
            <a:ext cx="2399415" cy="30777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altLang="zh-Hans" sz="1400" b="1" dirty="0">
                <a:solidFill>
                  <a:schemeClr val="accent2"/>
                </a:solidFill>
              </a:rPr>
              <a:t>Adding numerical</a:t>
            </a:r>
            <a:r>
              <a:rPr lang="zh-Hans" altLang="en-US" sz="1400" b="1" dirty="0">
                <a:solidFill>
                  <a:schemeClr val="accent2"/>
                </a:solidFill>
              </a:rPr>
              <a:t> </a:t>
            </a:r>
            <a:r>
              <a:rPr lang="en-US" altLang="zh-Hans" sz="1400" b="1" dirty="0">
                <a:solidFill>
                  <a:schemeClr val="accent2"/>
                </a:solidFill>
              </a:rPr>
              <a:t>features?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5F36E-E3ED-45C1-8727-CCF9F25F3626}"/>
              </a:ext>
            </a:extLst>
          </p:cNvPr>
          <p:cNvCxnSpPr/>
          <p:nvPr/>
        </p:nvCxnSpPr>
        <p:spPr>
          <a:xfrm flipV="1">
            <a:off x="7904750" y="5515374"/>
            <a:ext cx="329609" cy="1"/>
          </a:xfrm>
          <a:prstGeom prst="line">
            <a:avLst/>
          </a:prstGeom>
          <a:ln w="15875" cap="rnd" cmpd="sng">
            <a:solidFill>
              <a:schemeClr val="accent4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19CC58-20F5-474E-BB61-57A7330B24A5}"/>
              </a:ext>
            </a:extLst>
          </p:cNvPr>
          <p:cNvSpPr txBox="1"/>
          <p:nvPr/>
        </p:nvSpPr>
        <p:spPr>
          <a:xfrm>
            <a:off x="8234359" y="5361485"/>
            <a:ext cx="1899684" cy="30777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altLang="zh-Hans" sz="1400" dirty="0"/>
              <a:t>Fully</a:t>
            </a:r>
            <a:r>
              <a:rPr lang="zh-Hans" altLang="en-US" sz="1400" dirty="0"/>
              <a:t> </a:t>
            </a:r>
            <a:r>
              <a:rPr lang="en-US" altLang="zh-Hans" sz="1400" dirty="0"/>
              <a:t>Connected</a:t>
            </a:r>
            <a:r>
              <a:rPr lang="zh-Hans" altLang="en-US" sz="1400" dirty="0"/>
              <a:t> </a:t>
            </a:r>
            <a:r>
              <a:rPr lang="en-US" altLang="zh-Hans" sz="1400" dirty="0"/>
              <a:t>Layer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7CE1B5-B9A1-4E1D-BCA6-AE90CF08D370}"/>
              </a:ext>
            </a:extLst>
          </p:cNvPr>
          <p:cNvCxnSpPr/>
          <p:nvPr/>
        </p:nvCxnSpPr>
        <p:spPr>
          <a:xfrm>
            <a:off x="7904750" y="6032827"/>
            <a:ext cx="329609" cy="0"/>
          </a:xfrm>
          <a:prstGeom prst="straightConnector1">
            <a:avLst/>
          </a:prstGeom>
          <a:ln w="9525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1378D7-6FCF-482D-BD93-9C451AEBB655}"/>
              </a:ext>
            </a:extLst>
          </p:cNvPr>
          <p:cNvSpPr txBox="1"/>
          <p:nvPr/>
        </p:nvSpPr>
        <p:spPr>
          <a:xfrm>
            <a:off x="8234358" y="5866500"/>
            <a:ext cx="2399415" cy="30777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altLang="zh-Hans" sz="1400" dirty="0">
                <a:solidFill>
                  <a:schemeClr val="accent4"/>
                </a:solidFill>
              </a:rPr>
              <a:t>Predication</a:t>
            </a:r>
            <a:r>
              <a:rPr lang="zh-Hans" altLang="en-US" sz="1400" dirty="0">
                <a:solidFill>
                  <a:schemeClr val="accent4"/>
                </a:solidFill>
              </a:rPr>
              <a:t> </a:t>
            </a:r>
            <a:r>
              <a:rPr lang="en-US" altLang="zh-Hans" sz="1400" dirty="0">
                <a:solidFill>
                  <a:schemeClr val="accent4"/>
                </a:solidFill>
              </a:rPr>
              <a:t>Target(Churn)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5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0F7C-B0CC-47B9-B1A3-0B2A80FB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690" y="24676"/>
            <a:ext cx="9101070" cy="626622"/>
          </a:xfrm>
        </p:spPr>
        <p:txBody>
          <a:bodyPr>
            <a:normAutofit/>
          </a:bodyPr>
          <a:lstStyle/>
          <a:p>
            <a:r>
              <a:rPr lang="en-US" altLang="zh-Hans" sz="2800" dirty="0"/>
              <a:t>Word2vec</a:t>
            </a:r>
            <a:r>
              <a:rPr lang="zh-Hans" altLang="en-US" sz="2800" dirty="0"/>
              <a:t> </a:t>
            </a:r>
            <a:r>
              <a:rPr lang="en-US" altLang="zh-Hans" sz="2800" dirty="0"/>
              <a:t>based</a:t>
            </a:r>
            <a:r>
              <a:rPr lang="zh-Hans" altLang="en-US" sz="2800" dirty="0"/>
              <a:t> </a:t>
            </a:r>
            <a:r>
              <a:rPr lang="en-US" altLang="zh-Hans" sz="2800" dirty="0"/>
              <a:t>Event</a:t>
            </a:r>
            <a:r>
              <a:rPr lang="zh-Hans" altLang="en-US" sz="2800" dirty="0"/>
              <a:t> </a:t>
            </a:r>
            <a:r>
              <a:rPr lang="en-US" altLang="zh-Hans" sz="2800" dirty="0"/>
              <a:t>Embedding</a:t>
            </a:r>
            <a:r>
              <a:rPr lang="zh-Hans" altLang="en-US" sz="2800" dirty="0"/>
              <a:t> </a:t>
            </a:r>
            <a:r>
              <a:rPr lang="en-US" altLang="zh-Hans" sz="2800" dirty="0"/>
              <a:t>and</a:t>
            </a:r>
            <a:r>
              <a:rPr lang="zh-Hans" altLang="en-US" sz="2800" dirty="0"/>
              <a:t> </a:t>
            </a:r>
            <a:r>
              <a:rPr lang="en-US" altLang="zh-Hans" sz="2800" dirty="0"/>
              <a:t>t-SNE</a:t>
            </a:r>
            <a:r>
              <a:rPr lang="zh-Hans" altLang="en-US" sz="2800" dirty="0"/>
              <a:t> </a:t>
            </a:r>
            <a:r>
              <a:rPr lang="en-US" altLang="zh-Hans" sz="2800" dirty="0"/>
              <a:t>Visualization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D0D09-6D32-4E23-8E00-1EAE5554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12" y="803461"/>
            <a:ext cx="4526631" cy="2625539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ash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0498B2-BC8F-49A9-931E-2AC65D5EF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12" y="3701931"/>
            <a:ext cx="4526631" cy="2814703"/>
          </a:xfrm>
          <a:prstGeom prst="rect">
            <a:avLst/>
          </a:prstGeom>
          <a:ln w="3175">
            <a:solidFill>
              <a:schemeClr val="accent4"/>
            </a:solidFill>
            <a:prstDash val="sysDash"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B53698-79FA-462B-80C9-368352889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24160"/>
              </p:ext>
            </p:extLst>
          </p:nvPr>
        </p:nvGraphicFramePr>
        <p:xfrm>
          <a:off x="7350439" y="1151970"/>
          <a:ext cx="3338623" cy="1928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4172">
                  <a:extLst>
                    <a:ext uri="{9D8B030D-6E8A-4147-A177-3AD203B41FA5}">
                      <a16:colId xmlns:a16="http://schemas.microsoft.com/office/drawing/2014/main" val="3770629603"/>
                    </a:ext>
                  </a:extLst>
                </a:gridCol>
                <a:gridCol w="2564451">
                  <a:extLst>
                    <a:ext uri="{9D8B030D-6E8A-4147-A177-3AD203B41FA5}">
                      <a16:colId xmlns:a16="http://schemas.microsoft.com/office/drawing/2014/main" val="3082890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DSUP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Data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Up-sell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message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sent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00513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DSTH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Data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Throttle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852823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UNTH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Data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Un-Throttle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13529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EOL3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SMS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was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sent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to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customer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37668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1013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Reactivate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Sub.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feature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886499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DRUC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Reached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100%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Dom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roaming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50147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DRAT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XX%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of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roaming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has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been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used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755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F5B9C9-289D-4876-BE9F-E46217BCF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08858"/>
              </p:ext>
            </p:extLst>
          </p:nvPr>
        </p:nvGraphicFramePr>
        <p:xfrm>
          <a:off x="7467402" y="4278182"/>
          <a:ext cx="3018794" cy="1928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4343">
                  <a:extLst>
                    <a:ext uri="{9D8B030D-6E8A-4147-A177-3AD203B41FA5}">
                      <a16:colId xmlns:a16="http://schemas.microsoft.com/office/drawing/2014/main" val="3770629603"/>
                    </a:ext>
                  </a:extLst>
                </a:gridCol>
                <a:gridCol w="2564451">
                  <a:extLst>
                    <a:ext uri="{9D8B030D-6E8A-4147-A177-3AD203B41FA5}">
                      <a16:colId xmlns:a16="http://schemas.microsoft.com/office/drawing/2014/main" val="3082890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EUCR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Customer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performed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handset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upgrade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00513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JMPF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Jump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upgrade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852823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JPA3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iPhone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upgrade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SOC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added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13529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ETRI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Device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Trade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in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Complete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37668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AUSU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Jump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tenure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reset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886499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CPRA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-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50147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BPCM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800" dirty="0"/>
                        <a:t>Offer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response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(offer: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XX,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disposition: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XX,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reason:</a:t>
                      </a:r>
                      <a:r>
                        <a:rPr lang="zh-Hans" altLang="en-US" sz="800" dirty="0"/>
                        <a:t> </a:t>
                      </a:r>
                      <a:r>
                        <a:rPr lang="en-US" altLang="zh-Hans" sz="800" dirty="0"/>
                        <a:t>xx</a:t>
                      </a:r>
                      <a:r>
                        <a:rPr lang="zh-Hans" altLang="en-US" sz="800" dirty="0">
                          <a:sym typeface="Wingdings" pitchFamily="2" charset="2"/>
                        </a:rPr>
                        <a:t> </a:t>
                      </a:r>
                      <a:r>
                        <a:rPr lang="en-US" altLang="zh-Hans" sz="800" dirty="0">
                          <a:sym typeface="Wingdings" pitchFamily="2" charset="2"/>
                        </a:rPr>
                        <a:t>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75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6C2F48-F3A3-43D9-B506-A73F0DD3FA54}"/>
              </a:ext>
            </a:extLst>
          </p:cNvPr>
          <p:cNvSpPr txBox="1"/>
          <p:nvPr/>
        </p:nvSpPr>
        <p:spPr>
          <a:xfrm>
            <a:off x="7350439" y="3927791"/>
            <a:ext cx="315787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altLang="zh-Hans" sz="1200" dirty="0"/>
              <a:t>Most</a:t>
            </a:r>
            <a:r>
              <a:rPr lang="zh-Hans" altLang="en-US" sz="1200" dirty="0"/>
              <a:t> </a:t>
            </a:r>
            <a:r>
              <a:rPr lang="en-US" altLang="zh-Hans" sz="1200" dirty="0"/>
              <a:t>similar</a:t>
            </a:r>
            <a:r>
              <a:rPr lang="zh-Hans" altLang="en-US" sz="1200" dirty="0"/>
              <a:t> </a:t>
            </a:r>
            <a:r>
              <a:rPr lang="en-US" altLang="zh-Hans" sz="1200" dirty="0"/>
              <a:t>events</a:t>
            </a:r>
            <a:r>
              <a:rPr lang="zh-Hans" altLang="en-US" sz="1200" dirty="0"/>
              <a:t> </a:t>
            </a:r>
            <a:r>
              <a:rPr lang="en-US" altLang="zh-Hans" sz="1200" dirty="0"/>
              <a:t>for</a:t>
            </a:r>
            <a:r>
              <a:rPr lang="zh-Hans" altLang="en-US" sz="1200" dirty="0"/>
              <a:t> </a:t>
            </a:r>
            <a:r>
              <a:rPr lang="en-US" altLang="zh-Hans" sz="1200" dirty="0"/>
              <a:t>‘EUCR’: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70B9A-F822-4621-B892-66DABED0FB90}"/>
              </a:ext>
            </a:extLst>
          </p:cNvPr>
          <p:cNvSpPr txBox="1"/>
          <p:nvPr/>
        </p:nvSpPr>
        <p:spPr>
          <a:xfrm>
            <a:off x="7350439" y="804711"/>
            <a:ext cx="315787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altLang="zh-Hans" sz="1200" dirty="0"/>
              <a:t>Most</a:t>
            </a:r>
            <a:r>
              <a:rPr lang="zh-Hans" altLang="en-US" sz="1200" dirty="0"/>
              <a:t> </a:t>
            </a:r>
            <a:r>
              <a:rPr lang="en-US" altLang="zh-Hans" sz="1200" dirty="0"/>
              <a:t>similar</a:t>
            </a:r>
            <a:r>
              <a:rPr lang="zh-Hans" altLang="en-US" sz="1200" dirty="0"/>
              <a:t> </a:t>
            </a:r>
            <a:r>
              <a:rPr lang="en-US" altLang="zh-Hans" sz="1200" dirty="0"/>
              <a:t>events</a:t>
            </a:r>
            <a:r>
              <a:rPr lang="zh-Hans" altLang="en-US" sz="1200" dirty="0"/>
              <a:t> </a:t>
            </a:r>
            <a:r>
              <a:rPr lang="en-US" altLang="zh-Hans" sz="1200" dirty="0"/>
              <a:t>for</a:t>
            </a:r>
            <a:r>
              <a:rPr lang="zh-Hans" altLang="en-US" sz="1200" dirty="0"/>
              <a:t> </a:t>
            </a:r>
            <a:r>
              <a:rPr lang="en-US" altLang="zh-Hans" sz="1200" dirty="0"/>
              <a:t>‘DSUP’: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095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5A14-7D3A-4ECF-B6C5-6807B1F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83" y="908305"/>
            <a:ext cx="2164580" cy="4983480"/>
          </a:xfrm>
        </p:spPr>
        <p:txBody>
          <a:bodyPr/>
          <a:lstStyle/>
          <a:p>
            <a:r>
              <a:rPr lang="en-US" dirty="0"/>
              <a:t>Model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89475-57ED-47BF-A81C-231D66EEAB2B}"/>
              </a:ext>
            </a:extLst>
          </p:cNvPr>
          <p:cNvSpPr txBox="1"/>
          <p:nvPr/>
        </p:nvSpPr>
        <p:spPr>
          <a:xfrm>
            <a:off x="5773783" y="111469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try:</a:t>
            </a:r>
          </a:p>
        </p:txBody>
      </p:sp>
      <p:pic>
        <p:nvPicPr>
          <p:cNvPr id="10" name="Picture 9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65B42CD5-BA38-4D7F-8E9D-8170B2253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47" y="1477934"/>
            <a:ext cx="5896784" cy="48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E1DA-E2A7-42F3-867E-6FFB2FC3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46" y="774493"/>
            <a:ext cx="2581661" cy="5309014"/>
          </a:xfrm>
        </p:spPr>
        <p:txBody>
          <a:bodyPr/>
          <a:lstStyle/>
          <a:p>
            <a:r>
              <a:rPr lang="en-US" dirty="0"/>
              <a:t>Model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7418-3082-47CD-9B57-1D886E33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443" y="345447"/>
            <a:ext cx="6574163" cy="1775090"/>
          </a:xfrm>
        </p:spPr>
        <p:txBody>
          <a:bodyPr/>
          <a:lstStyle/>
          <a:p>
            <a:r>
              <a:rPr lang="en-US" dirty="0"/>
              <a:t>Concern: is there potential target leakage?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815BE4-7B18-4AD6-AA80-7758EEEEB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244761"/>
              </p:ext>
            </p:extLst>
          </p:nvPr>
        </p:nvGraphicFramePr>
        <p:xfrm>
          <a:off x="5310456" y="1598022"/>
          <a:ext cx="5778136" cy="3426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8AE931-A7FB-4D82-A75A-BC53547DCEB8}"/>
              </a:ext>
            </a:extLst>
          </p:cNvPr>
          <p:cNvSpPr txBox="1"/>
          <p:nvPr/>
        </p:nvSpPr>
        <p:spPr>
          <a:xfrm>
            <a:off x="5373189" y="5216434"/>
            <a:ext cx="57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0604: Future request. Activity: Cancellation. </a:t>
            </a:r>
          </a:p>
        </p:txBody>
      </p:sp>
    </p:spTree>
    <p:extLst>
      <p:ext uri="{BB962C8B-B14F-4D97-AF65-F5344CB8AC3E}">
        <p14:creationId xmlns:p14="http://schemas.microsoft.com/office/powerpoint/2010/main" val="339511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5A14-7D3A-4ECF-B6C5-6807B1F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83" y="908305"/>
            <a:ext cx="2164580" cy="4983480"/>
          </a:xfrm>
        </p:spPr>
        <p:txBody>
          <a:bodyPr/>
          <a:lstStyle/>
          <a:p>
            <a:r>
              <a:rPr lang="en-US" dirty="0"/>
              <a:t>Model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89475-57ED-47BF-A81C-231D66EEAB2B}"/>
              </a:ext>
            </a:extLst>
          </p:cNvPr>
          <p:cNvSpPr txBox="1"/>
          <p:nvPr/>
        </p:nvSpPr>
        <p:spPr>
          <a:xfrm>
            <a:off x="5773783" y="111469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o604:</a:t>
            </a:r>
          </a:p>
        </p:txBody>
      </p:sp>
      <p:pic>
        <p:nvPicPr>
          <p:cNvPr id="4" name="Picture 3" descr="A picture containing sky, smoke&#10;&#10;Description generated with very high confidence">
            <a:extLst>
              <a:ext uri="{FF2B5EF4-FFF2-40B4-BE49-F238E27FC236}">
                <a16:creationId xmlns:a16="http://schemas.microsoft.com/office/drawing/2014/main" id="{93581714-2180-4304-BC6C-6F47BB2E2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83" y="1854926"/>
            <a:ext cx="5435230" cy="44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0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F72A-AD20-48BB-B466-3DE223DD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B8D0-FFA3-4D3B-8AFA-4A1CB83B6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can we do to improve it?</a:t>
            </a:r>
          </a:p>
          <a:p>
            <a:r>
              <a:rPr lang="en-US" b="1" dirty="0"/>
              <a:t>Data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/>
              <a:t>How many months do we need to include?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/>
              <a:t>Down sampling?</a:t>
            </a:r>
          </a:p>
          <a:p>
            <a:r>
              <a:rPr lang="en-US" b="1" dirty="0"/>
              <a:t>Model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/>
              <a:t>Word2vec embedding or not?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/>
              <a:t>Padding length?</a:t>
            </a:r>
          </a:p>
        </p:txBody>
      </p:sp>
    </p:spTree>
    <p:extLst>
      <p:ext uri="{BB962C8B-B14F-4D97-AF65-F5344CB8AC3E}">
        <p14:creationId xmlns:p14="http://schemas.microsoft.com/office/powerpoint/2010/main" val="379798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F72A-AD20-48BB-B466-3DE223DD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B8D0-FFA3-4D3B-8AFA-4A1CB83B6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can we do to improve it?</a:t>
            </a:r>
          </a:p>
          <a:p>
            <a:r>
              <a:rPr lang="en-US" b="1" dirty="0"/>
              <a:t>Data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/>
              <a:t>How many months do we need to include? – 4 months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/>
              <a:t>Down sampling? – 1:2 (most effective)</a:t>
            </a:r>
          </a:p>
          <a:p>
            <a:r>
              <a:rPr lang="en-US" b="1" dirty="0"/>
              <a:t>Model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/>
              <a:t>Word2vec embedding or not? - no Word2vec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/>
              <a:t>Padding length? - 70</a:t>
            </a:r>
          </a:p>
        </p:txBody>
      </p:sp>
    </p:spTree>
    <p:extLst>
      <p:ext uri="{BB962C8B-B14F-4D97-AF65-F5344CB8AC3E}">
        <p14:creationId xmlns:p14="http://schemas.microsoft.com/office/powerpoint/2010/main" val="282709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5A14-7D3A-4ECF-B6C5-6807B1F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83" y="908305"/>
            <a:ext cx="2164580" cy="4983480"/>
          </a:xfrm>
        </p:spPr>
        <p:txBody>
          <a:bodyPr/>
          <a:lstStyle/>
          <a:p>
            <a:r>
              <a:rPr lang="en-US" dirty="0"/>
              <a:t>Model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89475-57ED-47BF-A81C-231D66EEAB2B}"/>
              </a:ext>
            </a:extLst>
          </p:cNvPr>
          <p:cNvSpPr txBox="1"/>
          <p:nvPr/>
        </p:nvSpPr>
        <p:spPr>
          <a:xfrm>
            <a:off x="5773783" y="111469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result with text data only:</a:t>
            </a:r>
          </a:p>
        </p:txBody>
      </p:sp>
      <p:pic>
        <p:nvPicPr>
          <p:cNvPr id="5" name="Picture 4" descr="A picture containing sky, smoke, flying, colorful&#10;&#10;Description generated with high confidence">
            <a:extLst>
              <a:ext uri="{FF2B5EF4-FFF2-40B4-BE49-F238E27FC236}">
                <a16:creationId xmlns:a16="http://schemas.microsoft.com/office/drawing/2014/main" id="{E38B6849-BCC4-4513-B913-F9D05A32F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87" y="1484029"/>
            <a:ext cx="6018704" cy="4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5A14-7D3A-4ECF-B6C5-6807B1F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83" y="908305"/>
            <a:ext cx="2164580" cy="4983480"/>
          </a:xfrm>
        </p:spPr>
        <p:txBody>
          <a:bodyPr/>
          <a:lstStyle/>
          <a:p>
            <a:r>
              <a:rPr lang="en-US" dirty="0"/>
              <a:t>Model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89475-57ED-47BF-A81C-231D66EEAB2B}"/>
              </a:ext>
            </a:extLst>
          </p:cNvPr>
          <p:cNvSpPr txBox="1"/>
          <p:nvPr/>
        </p:nvSpPr>
        <p:spPr>
          <a:xfrm>
            <a:off x="5773783" y="111469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add numerical features: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C2363-28EB-4EAE-8098-4EB0E9452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83" y="1641566"/>
            <a:ext cx="5917216" cy="48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7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A80F-033C-4691-99B4-334794B1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CDD2-D569-4591-9046-D4127A61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Modeling approach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59300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7192-E074-49FE-B0C6-6704521F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2BC4-9644-4E88-AA19-DE3D180C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we learn: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/>
              <a:t>We developed an effective event sequence + CNN framework to predict churn.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/>
              <a:t>Data manipulation improves performance significantly, model tuning improves performance marginally.</a:t>
            </a:r>
          </a:p>
          <a:p>
            <a:r>
              <a:rPr lang="en-US" dirty="0"/>
              <a:t>Next steps: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/>
              <a:t>Campaign sequence?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/>
              <a:t>Apply on different targets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51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9E85-95B5-460B-83D5-C1524CCB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FE76-61CF-41A1-B435-0F48F4AB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9494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C167-131D-45E2-BC0D-382F6415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D3D6-5FB3-4162-BA17-7E3E1B71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Client: One of the largest wireless carriers in US</a:t>
            </a:r>
          </a:p>
          <a:p>
            <a:r>
              <a:rPr lang="en-US" dirty="0"/>
              <a:t>Current solution: Logistic Regression (AUC=0.69)</a:t>
            </a:r>
          </a:p>
        </p:txBody>
      </p:sp>
    </p:spTree>
    <p:extLst>
      <p:ext uri="{BB962C8B-B14F-4D97-AF65-F5344CB8AC3E}">
        <p14:creationId xmlns:p14="http://schemas.microsoft.com/office/powerpoint/2010/main" val="274097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87C8-F487-47BB-8E10-E09B3B42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EBF0-512F-4999-BD4B-6E6D5E60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" b="1" dirty="0"/>
              <a:t>Motivation:</a:t>
            </a:r>
          </a:p>
          <a:p>
            <a:pPr>
              <a:buFontTx/>
              <a:buChar char="-"/>
            </a:pPr>
            <a:r>
              <a:rPr lang="en-US" altLang="zh-Hans" dirty="0"/>
              <a:t>Current</a:t>
            </a:r>
            <a:r>
              <a:rPr lang="zh-Hans" altLang="en-US" dirty="0"/>
              <a:t> </a:t>
            </a:r>
            <a:r>
              <a:rPr lang="en-US" altLang="zh-Hans" dirty="0"/>
              <a:t>feature</a:t>
            </a:r>
            <a:r>
              <a:rPr lang="zh-Hans" altLang="en-US" dirty="0"/>
              <a:t> </a:t>
            </a:r>
            <a:r>
              <a:rPr lang="en-US" altLang="zh-Hans" dirty="0"/>
              <a:t>pool</a:t>
            </a:r>
            <a:r>
              <a:rPr lang="zh-Hans" altLang="en-US" dirty="0"/>
              <a:t> </a:t>
            </a:r>
            <a:r>
              <a:rPr lang="en-US" altLang="zh-Hans" dirty="0"/>
              <a:t>has</a:t>
            </a:r>
            <a:r>
              <a:rPr lang="zh-Hans" altLang="en-US" dirty="0"/>
              <a:t> </a:t>
            </a:r>
            <a:r>
              <a:rPr lang="en-US" altLang="zh-Hans" dirty="0"/>
              <a:t>around</a:t>
            </a:r>
            <a:r>
              <a:rPr lang="zh-Hans" altLang="en-US" dirty="0"/>
              <a:t> </a:t>
            </a:r>
            <a:r>
              <a:rPr lang="en-US" altLang="zh-Hans" dirty="0"/>
              <a:t>900</a:t>
            </a:r>
            <a:r>
              <a:rPr lang="zh-Hans" altLang="en-US" dirty="0"/>
              <a:t> </a:t>
            </a:r>
            <a:r>
              <a:rPr lang="en-US" altLang="zh-Hans" dirty="0"/>
              <a:t>variables,</a:t>
            </a:r>
            <a:r>
              <a:rPr lang="zh-Hans" altLang="en-US" dirty="0"/>
              <a:t> </a:t>
            </a:r>
            <a:r>
              <a:rPr lang="en-US" altLang="zh-Hans" dirty="0"/>
              <a:t>but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still</a:t>
            </a:r>
            <a:r>
              <a:rPr lang="zh-Hans" altLang="en-US" dirty="0"/>
              <a:t> </a:t>
            </a:r>
            <a:r>
              <a:rPr lang="en-US" altLang="zh-Hans" b="1" dirty="0">
                <a:solidFill>
                  <a:schemeClr val="accent4"/>
                </a:solidFill>
              </a:rPr>
              <a:t>lacks</a:t>
            </a:r>
            <a:r>
              <a:rPr lang="zh-Hans" altLang="en-US" b="1" dirty="0">
                <a:solidFill>
                  <a:schemeClr val="accent4"/>
                </a:solidFill>
              </a:rPr>
              <a:t> </a:t>
            </a:r>
            <a:r>
              <a:rPr lang="en-US" altLang="zh-Hans" b="1" dirty="0">
                <a:solidFill>
                  <a:schemeClr val="accent4"/>
                </a:solidFill>
              </a:rPr>
              <a:t>of</a:t>
            </a:r>
            <a:r>
              <a:rPr lang="zh-Hans" altLang="en-US" b="1" dirty="0">
                <a:solidFill>
                  <a:schemeClr val="accent4"/>
                </a:solidFill>
              </a:rPr>
              <a:t> </a:t>
            </a:r>
            <a:r>
              <a:rPr lang="en-US" altLang="zh-Hans" b="1" dirty="0">
                <a:solidFill>
                  <a:schemeClr val="accent4"/>
                </a:solidFill>
              </a:rPr>
              <a:t>variety</a:t>
            </a:r>
            <a:r>
              <a:rPr lang="en-US" altLang="zh-Hans" dirty="0"/>
              <a:t>.</a:t>
            </a:r>
            <a:r>
              <a:rPr lang="zh-Hans" altLang="en-US" dirty="0"/>
              <a:t> </a:t>
            </a:r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have</a:t>
            </a:r>
            <a:r>
              <a:rPr lang="zh-Hans" altLang="en-US" dirty="0"/>
              <a:t> </a:t>
            </a:r>
            <a:r>
              <a:rPr lang="en-US" altLang="zh-Hans" dirty="0"/>
              <a:t>numerical variables</a:t>
            </a:r>
            <a:r>
              <a:rPr lang="zh-Hans" altLang="en-US" dirty="0"/>
              <a:t> </a:t>
            </a:r>
            <a:r>
              <a:rPr lang="en-US" altLang="zh-Hans" dirty="0"/>
              <a:t>covering</a:t>
            </a:r>
            <a:r>
              <a:rPr lang="zh-Hans" altLang="en-US" dirty="0"/>
              <a:t> </a:t>
            </a:r>
            <a:r>
              <a:rPr lang="en-US" altLang="zh-Hans" dirty="0"/>
              <a:t>mainly</a:t>
            </a:r>
            <a:r>
              <a:rPr lang="zh-Hans" altLang="en-US" dirty="0"/>
              <a:t> </a:t>
            </a:r>
            <a:r>
              <a:rPr lang="en-US" altLang="zh-Hans" dirty="0"/>
              <a:t>bill,</a:t>
            </a:r>
            <a:r>
              <a:rPr lang="zh-Hans" altLang="en-US" dirty="0"/>
              <a:t> </a:t>
            </a:r>
            <a:r>
              <a:rPr lang="en-US" altLang="zh-Hans" dirty="0"/>
              <a:t>payment,</a:t>
            </a:r>
            <a:r>
              <a:rPr lang="zh-Hans" altLang="en-US" dirty="0"/>
              <a:t> </a:t>
            </a:r>
            <a:r>
              <a:rPr lang="en-US" altLang="zh-Hans" dirty="0"/>
              <a:t>voice/data</a:t>
            </a:r>
            <a:r>
              <a:rPr lang="zh-Hans" altLang="en-US" dirty="0"/>
              <a:t> </a:t>
            </a:r>
            <a:r>
              <a:rPr lang="en-US" altLang="zh-Hans" dirty="0"/>
              <a:t>usage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some</a:t>
            </a:r>
            <a:r>
              <a:rPr lang="zh-Hans" altLang="en-US" dirty="0"/>
              <a:t> </a:t>
            </a:r>
            <a:r>
              <a:rPr lang="en-US" altLang="zh-Hans" dirty="0"/>
              <a:t>account/plan</a:t>
            </a:r>
            <a:r>
              <a:rPr lang="zh-Hans" altLang="en-US" dirty="0"/>
              <a:t> </a:t>
            </a:r>
            <a:r>
              <a:rPr lang="en-US" altLang="zh-Hans" dirty="0"/>
              <a:t>info.</a:t>
            </a:r>
          </a:p>
          <a:p>
            <a:pPr>
              <a:buFontTx/>
              <a:buChar char="-"/>
            </a:pPr>
            <a:r>
              <a:rPr lang="en-US" altLang="zh-Hans" dirty="0"/>
              <a:t>There is one data we have access but yet to use: </a:t>
            </a:r>
            <a:r>
              <a:rPr lang="en-US" altLang="zh-Hans" b="1" dirty="0"/>
              <a:t>Memo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which</a:t>
            </a:r>
            <a:r>
              <a:rPr lang="zh-Hans" altLang="en-US" dirty="0"/>
              <a:t> </a:t>
            </a:r>
            <a:r>
              <a:rPr lang="en-US" altLang="zh-Hans" dirty="0"/>
              <a:t>records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lot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b="1" dirty="0"/>
              <a:t>events</a:t>
            </a:r>
            <a:r>
              <a:rPr lang="zh-Hans" altLang="en-US" dirty="0"/>
              <a:t> </a:t>
            </a:r>
            <a:r>
              <a:rPr lang="en-US" altLang="zh-Hans" dirty="0"/>
              <a:t>happened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customers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timestamp.</a:t>
            </a:r>
          </a:p>
          <a:p>
            <a:r>
              <a:rPr lang="en-US" b="1" dirty="0"/>
              <a:t>Question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Can we do something with this data to improve our model performance?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0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F572-F8B6-4FD2-90D8-E631A41E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br>
              <a:rPr lang="en-US" dirty="0"/>
            </a:br>
            <a:r>
              <a:rPr lang="en-US" dirty="0"/>
              <a:t>Can we use Memo data to predict churn?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0850B-FEC1-4A56-B62E-B81BACCD6C18}"/>
              </a:ext>
            </a:extLst>
          </p:cNvPr>
          <p:cNvSpPr txBox="1"/>
          <p:nvPr/>
        </p:nvSpPr>
        <p:spPr>
          <a:xfrm>
            <a:off x="4180324" y="3453994"/>
            <a:ext cx="3707621" cy="30777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altLang="zh-Hans" sz="1400" b="1" dirty="0"/>
              <a:t>Historical</a:t>
            </a:r>
            <a:r>
              <a:rPr lang="zh-Hans" altLang="en-US" sz="1400" b="1" dirty="0"/>
              <a:t> </a:t>
            </a:r>
            <a:r>
              <a:rPr lang="en-US" altLang="zh-Hans" sz="1400" b="1" dirty="0"/>
              <a:t>events</a:t>
            </a:r>
            <a:r>
              <a:rPr lang="zh-Hans" altLang="en-US" sz="1400" b="1" dirty="0"/>
              <a:t> </a:t>
            </a:r>
            <a:r>
              <a:rPr lang="en-US" altLang="zh-Hans" sz="1400" b="1" dirty="0"/>
              <a:t>in</a:t>
            </a:r>
            <a:r>
              <a:rPr lang="zh-Hans" altLang="en-US" sz="1400" b="1" dirty="0"/>
              <a:t> </a:t>
            </a:r>
            <a:r>
              <a:rPr lang="en-US" altLang="zh-Hans" sz="1400" b="1" dirty="0"/>
              <a:t>the</a:t>
            </a:r>
            <a:r>
              <a:rPr lang="zh-Hans" altLang="en-US" sz="1400" b="1" dirty="0"/>
              <a:t> </a:t>
            </a:r>
            <a:r>
              <a:rPr lang="en-US" altLang="zh-Hans" sz="1400" b="1" dirty="0"/>
              <a:t>past</a:t>
            </a:r>
            <a:r>
              <a:rPr lang="zh-Hans" altLang="en-US" sz="1400" b="1" dirty="0"/>
              <a:t> </a:t>
            </a:r>
            <a:r>
              <a:rPr lang="en-US" altLang="zh-Hans" sz="1400" b="1" dirty="0"/>
              <a:t>X</a:t>
            </a:r>
            <a:r>
              <a:rPr lang="zh-Hans" altLang="en-US" sz="1400" b="1" dirty="0"/>
              <a:t> </a:t>
            </a:r>
            <a:r>
              <a:rPr lang="en-US" altLang="zh-Hans" sz="1400" b="1" dirty="0"/>
              <a:t>months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BF4CE-67C0-4A9E-B704-6B9BAA163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261487" y="3918535"/>
            <a:ext cx="417993" cy="417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3205B7-A3F1-4B64-B271-323BA6D13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616737" y="3918535"/>
            <a:ext cx="417993" cy="417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7352D-DF92-466C-B273-2BB5DF653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153579" y="3918535"/>
            <a:ext cx="417993" cy="417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42C2CC-8B1D-46A6-8C8D-DA2F6CA45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07533" y="3918535"/>
            <a:ext cx="417993" cy="41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A3C2CC-982C-47E9-A850-124AE8661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815441" y="3918535"/>
            <a:ext cx="417993" cy="417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DC2BF9-DF35-4858-9A67-038736A64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062783" y="3918535"/>
            <a:ext cx="417993" cy="417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1C1138-63A7-48A9-AE9F-6D29C36117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69395" y="3918535"/>
            <a:ext cx="417993" cy="4179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E8D85A-246B-4DB1-9616-75466A44BE03}"/>
              </a:ext>
            </a:extLst>
          </p:cNvPr>
          <p:cNvSpPr txBox="1"/>
          <p:nvPr/>
        </p:nvSpPr>
        <p:spPr>
          <a:xfrm>
            <a:off x="8470722" y="3859280"/>
            <a:ext cx="2094614" cy="52322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altLang="zh-Hans" sz="1400" dirty="0"/>
              <a:t>What’s</a:t>
            </a:r>
            <a:r>
              <a:rPr lang="zh-Hans" altLang="en-US" sz="1400" dirty="0"/>
              <a:t> </a:t>
            </a:r>
            <a:r>
              <a:rPr lang="en-US" altLang="zh-Hans" sz="1400" dirty="0"/>
              <a:t>his</a:t>
            </a:r>
            <a:r>
              <a:rPr lang="zh-Hans" altLang="en-US" sz="1400" dirty="0"/>
              <a:t> </a:t>
            </a:r>
            <a:r>
              <a:rPr lang="en-US" altLang="zh-Hans" sz="1400" b="1" dirty="0"/>
              <a:t>next</a:t>
            </a:r>
            <a:r>
              <a:rPr lang="zh-Hans" altLang="en-US" sz="1400" dirty="0"/>
              <a:t> </a:t>
            </a:r>
            <a:r>
              <a:rPr lang="en-US" altLang="zh-Hans" sz="1400" dirty="0"/>
              <a:t>action?</a:t>
            </a:r>
          </a:p>
          <a:p>
            <a:r>
              <a:rPr lang="en-US" altLang="zh-Hans" sz="1400" dirty="0"/>
              <a:t>-</a:t>
            </a:r>
            <a:r>
              <a:rPr lang="zh-Hans" altLang="en-US" sz="1400" dirty="0"/>
              <a:t> </a:t>
            </a:r>
            <a:r>
              <a:rPr lang="en-US" altLang="zh-Hans" sz="1400" dirty="0"/>
              <a:t>Churn,</a:t>
            </a:r>
            <a:r>
              <a:rPr lang="zh-Hans" altLang="en-US" sz="1400" dirty="0"/>
              <a:t> </a:t>
            </a:r>
            <a:r>
              <a:rPr lang="en-US" altLang="zh-Hans" sz="1400" dirty="0"/>
              <a:t>AAL</a:t>
            </a:r>
            <a:r>
              <a:rPr lang="zh-Hans" altLang="en-US" sz="1400" dirty="0"/>
              <a:t> </a:t>
            </a:r>
            <a:r>
              <a:rPr lang="en-US" altLang="zh-Hans" sz="1400" dirty="0"/>
              <a:t>or</a:t>
            </a:r>
            <a:r>
              <a:rPr lang="zh-Hans" altLang="en-US" sz="1400" dirty="0"/>
              <a:t> </a:t>
            </a:r>
            <a:r>
              <a:rPr lang="en-US" altLang="zh-Hans" sz="1400" dirty="0"/>
              <a:t>HSU?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DC4096-6059-4920-8FC5-FFF2DB6293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0673" y="3869121"/>
            <a:ext cx="467407" cy="467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4863C1-7E14-468E-9652-BBB670B3B5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0813" y="3761771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0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09DD-45A9-45B1-8485-A8A0C7CD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51A0-778C-4C0E-B110-5D09B65B4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1901"/>
            <a:ext cx="10018713" cy="1065713"/>
          </a:xfrm>
        </p:spPr>
        <p:txBody>
          <a:bodyPr/>
          <a:lstStyle/>
          <a:p>
            <a:r>
              <a:rPr lang="en-US" dirty="0"/>
              <a:t>What does the data look like?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F812C-AABF-44BE-8246-671C0D85E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867" y="2524757"/>
            <a:ext cx="9119600" cy="27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6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4E67-C889-4ADE-8A16-F833AB01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Data Preparation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448B5-D39D-46FB-B9E7-B42C939C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915111"/>
            <a:ext cx="10512393" cy="1752599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A79A384-7BC2-47E7-89C5-B52175ED1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1901"/>
            <a:ext cx="10018713" cy="1065713"/>
          </a:xfrm>
        </p:spPr>
        <p:txBody>
          <a:bodyPr/>
          <a:lstStyle/>
          <a:p>
            <a:r>
              <a:rPr lang="en-US" dirty="0"/>
              <a:t>What does the data look like?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28B2F-2723-4AF8-8362-31A2BD0B1BC5}"/>
              </a:ext>
            </a:extLst>
          </p:cNvPr>
          <p:cNvSpPr txBox="1"/>
          <p:nvPr/>
        </p:nvSpPr>
        <p:spPr>
          <a:xfrm>
            <a:off x="1484311" y="4703466"/>
            <a:ext cx="624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Based on one month (2018/06) data</a:t>
            </a:r>
          </a:p>
        </p:txBody>
      </p:sp>
    </p:spTree>
    <p:extLst>
      <p:ext uri="{BB962C8B-B14F-4D97-AF65-F5344CB8AC3E}">
        <p14:creationId xmlns:p14="http://schemas.microsoft.com/office/powerpoint/2010/main" val="213847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BAE1-1B68-463F-A631-891B153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8333-5A93-4A9B-A9D6-6AE651D2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really something worth exploring?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CFPM: Account accessed by User ID - </a:t>
            </a:r>
            <a:r>
              <a:rPr lang="en-US" dirty="0" err="1"/>
              <a:t>xyz</a:t>
            </a:r>
            <a:r>
              <a:rPr lang="en-US" dirty="0"/>
              <a:t> on 07/05/2018 02:45:19, no changes made.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DADD: Discount Plan Added, Eff date:07/05/2018, </a:t>
            </a:r>
            <a:r>
              <a:rPr lang="en-US" dirty="0" err="1"/>
              <a:t>Exp</a:t>
            </a:r>
            <a:r>
              <a:rPr lang="en-US" dirty="0"/>
              <a:t> </a:t>
            </a:r>
            <a:r>
              <a:rPr lang="en-US" dirty="0" err="1"/>
              <a:t>date:No</a:t>
            </a:r>
            <a:r>
              <a:rPr lang="en-US" dirty="0"/>
              <a:t> Expiration, </a:t>
            </a:r>
            <a:r>
              <a:rPr lang="en-US" dirty="0" err="1"/>
              <a:t>Discount:MEPYDIS</a:t>
            </a:r>
            <a:r>
              <a:rPr lang="en-US" dirty="0"/>
              <a:t> - Auto Pay Discount, </a:t>
            </a:r>
            <a:r>
              <a:rPr lang="en-US" dirty="0" err="1"/>
              <a:t>User:abc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2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DCB8-A7B9-4563-975D-2D17DEBE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566579" cy="5538019"/>
          </a:xfrm>
        </p:spPr>
        <p:txBody>
          <a:bodyPr>
            <a:normAutofit/>
          </a:bodyPr>
          <a:lstStyle/>
          <a:p>
            <a:r>
              <a:rPr lang="en-US" sz="3700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573C-5F04-429B-B73D-0F80169A8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927" y="612057"/>
            <a:ext cx="7152608" cy="3753466"/>
          </a:xfrm>
        </p:spPr>
        <p:txBody>
          <a:bodyPr>
            <a:normAutofit/>
          </a:bodyPr>
          <a:lstStyle/>
          <a:p>
            <a:r>
              <a:rPr lang="en-US" dirty="0"/>
              <a:t>Solution: </a:t>
            </a:r>
            <a:r>
              <a:rPr lang="en-US" dirty="0" err="1"/>
              <a:t>concat</a:t>
            </a:r>
            <a:r>
              <a:rPr lang="en-US" dirty="0"/>
              <a:t> a customer’s Memo code into a string in the sequence of event time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36FB7-23EC-454C-9365-7617D028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71" y="3429000"/>
            <a:ext cx="6302719" cy="16859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10205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162</TotalTime>
  <Words>571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华文楷体</vt:lpstr>
      <vt:lpstr>Arial</vt:lpstr>
      <vt:lpstr>Corbel</vt:lpstr>
      <vt:lpstr>Courier New</vt:lpstr>
      <vt:lpstr>Wingdings</vt:lpstr>
      <vt:lpstr>Parallax</vt:lpstr>
      <vt:lpstr>Application of Event Sequence CNN Framework on Customer Churn Prediction</vt:lpstr>
      <vt:lpstr>Agenda</vt:lpstr>
      <vt:lpstr>Background</vt:lpstr>
      <vt:lpstr>Background</vt:lpstr>
      <vt:lpstr>Problem Statement: Can we use Memo data to predict churn?</vt:lpstr>
      <vt:lpstr>Data Preparation</vt:lpstr>
      <vt:lpstr>Data Preparation</vt:lpstr>
      <vt:lpstr>Data Preparation</vt:lpstr>
      <vt:lpstr>Data Preparation</vt:lpstr>
      <vt:lpstr>Data Preparation</vt:lpstr>
      <vt:lpstr>Model Structure</vt:lpstr>
      <vt:lpstr>Word2vec based Event Embedding and t-SNE Visualization</vt:lpstr>
      <vt:lpstr>Model approach</vt:lpstr>
      <vt:lpstr>Model Approach</vt:lpstr>
      <vt:lpstr>Model approach</vt:lpstr>
      <vt:lpstr>Model Approach</vt:lpstr>
      <vt:lpstr>Model Approach</vt:lpstr>
      <vt:lpstr>Model approach</vt:lpstr>
      <vt:lpstr>Model approach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Event Sequence CNN Framework on Customer Churn Prediction</dc:title>
  <dc:creator>Cheng Ji</dc:creator>
  <cp:lastModifiedBy>Cheng Ji</cp:lastModifiedBy>
  <cp:revision>16</cp:revision>
  <dcterms:created xsi:type="dcterms:W3CDTF">2018-10-13T02:28:22Z</dcterms:created>
  <dcterms:modified xsi:type="dcterms:W3CDTF">2018-10-17T03:58:49Z</dcterms:modified>
</cp:coreProperties>
</file>