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4" r:id="rId18"/>
    <p:sldId id="273" r:id="rId19"/>
    <p:sldId id="276" r:id="rId20"/>
    <p:sldId id="275"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6.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8.xml"/><Relationship Id="rId2" Type="http://schemas.openxmlformats.org/officeDocument/2006/relationships/image" Target="../media/image30.png"/><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9.xml"/><Relationship Id="rId2" Type="http://schemas.openxmlformats.org/officeDocument/2006/relationships/image" Target="../media/image32.png"/><Relationship Id="rId1" Type="http://schemas.openxmlformats.org/officeDocument/2006/relationships/image" Target="../media/image3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1.xml"/><Relationship Id="rId2" Type="http://schemas.openxmlformats.org/officeDocument/2006/relationships/image" Target="../media/image39.png"/><Relationship Id="rId1" Type="http://schemas.openxmlformats.org/officeDocument/2006/relationships/image" Target="../media/image3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image" Target="../media/image41.png"/><Relationship Id="rId1"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24.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8.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0.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13.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tags" Target="../tags/tag12.xml"/><Relationship Id="rId2" Type="http://schemas.openxmlformats.org/officeDocument/2006/relationships/image" Target="../media/image13.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5.xml"/><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a:t>数据结构与算法</a:t>
            </a:r>
            <a:endParaRPr lang="zh-CN" altLang="en-US"/>
          </a:p>
        </p:txBody>
      </p:sp>
      <p:sp>
        <p:nvSpPr>
          <p:cNvPr id="3" name="副标题 2"/>
          <p:cNvSpPr>
            <a:spLocks noGrp="1"/>
          </p:cNvSpPr>
          <p:nvPr>
            <p:ph type="subTitle" idx="1"/>
            <p:custDataLst>
              <p:tags r:id="rId2"/>
            </p:custDataLst>
          </p:nvPr>
        </p:nvSpPr>
        <p:spPr/>
        <p:txBody>
          <a:bodyPr/>
          <a:p>
            <a:r>
              <a:rPr lang="zh-CN" altLang="en-US"/>
              <a:t>数组与稀疏矩阵</a:t>
            </a:r>
            <a:endParaRPr lang="zh-CN" altLang="en-US"/>
          </a:p>
        </p:txBody>
      </p:sp>
      <p:sp>
        <p:nvSpPr>
          <p:cNvPr id="4" name="文本框 3"/>
          <p:cNvSpPr txBox="1"/>
          <p:nvPr/>
        </p:nvSpPr>
        <p:spPr>
          <a:xfrm>
            <a:off x="8679815" y="5531485"/>
            <a:ext cx="2537460" cy="368300"/>
          </a:xfrm>
          <a:prstGeom prst="rect">
            <a:avLst/>
          </a:prstGeom>
          <a:noFill/>
        </p:spPr>
        <p:txBody>
          <a:bodyPr wrap="square" rtlCol="0">
            <a:spAutoFit/>
          </a:bodyPr>
          <a:p>
            <a:r>
              <a:rPr lang="en-US" altLang="zh-CN"/>
              <a:t>20200305-20200311</a:t>
            </a:r>
            <a:endParaRPr lang="en-US" altLang="zh-CN"/>
          </a:p>
        </p:txBody>
      </p:sp>
      <p:sp>
        <p:nvSpPr>
          <p:cNvPr id="5" name="文本框 4"/>
          <p:cNvSpPr txBox="1"/>
          <p:nvPr/>
        </p:nvSpPr>
        <p:spPr>
          <a:xfrm>
            <a:off x="10101580" y="6017895"/>
            <a:ext cx="1115695" cy="368300"/>
          </a:xfrm>
          <a:prstGeom prst="rect">
            <a:avLst/>
          </a:prstGeom>
          <a:noFill/>
        </p:spPr>
        <p:txBody>
          <a:bodyPr wrap="square" rtlCol="0">
            <a:spAutoFit/>
          </a:bodyPr>
          <a:p>
            <a:r>
              <a:rPr lang="zh-CN" altLang="en-US"/>
              <a:t>丁家恳</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13740" y="347345"/>
            <a:ext cx="1997710" cy="922020"/>
          </a:xfrm>
          <a:prstGeom prst="rect">
            <a:avLst/>
          </a:prstGeom>
          <a:noFill/>
        </p:spPr>
        <p:txBody>
          <a:bodyPr wrap="square" rtlCol="0">
            <a:spAutoFit/>
          </a:bodyPr>
          <a:p>
            <a:r>
              <a:rPr lang="zh-CN" altLang="en-US"/>
              <a:t>实现代码：下三角（上三角大同小异，略</a:t>
            </a:r>
            <a:r>
              <a:rPr lang="zh-CN" altLang="en-US"/>
              <a:t>）</a:t>
            </a:r>
            <a:endParaRPr lang="zh-CN" altLang="en-US"/>
          </a:p>
        </p:txBody>
      </p:sp>
      <p:pic>
        <p:nvPicPr>
          <p:cNvPr id="4" name="图片 3"/>
          <p:cNvPicPr>
            <a:picLocks noChangeAspect="1"/>
          </p:cNvPicPr>
          <p:nvPr/>
        </p:nvPicPr>
        <p:blipFill>
          <a:blip r:embed="rId1"/>
          <a:stretch>
            <a:fillRect/>
          </a:stretch>
        </p:blipFill>
        <p:spPr>
          <a:xfrm>
            <a:off x="250190" y="1328420"/>
            <a:ext cx="4034155" cy="2552700"/>
          </a:xfrm>
          <a:prstGeom prst="rect">
            <a:avLst/>
          </a:prstGeom>
        </p:spPr>
      </p:pic>
      <p:pic>
        <p:nvPicPr>
          <p:cNvPr id="5" name="图片 4"/>
          <p:cNvPicPr>
            <a:picLocks noChangeAspect="1"/>
          </p:cNvPicPr>
          <p:nvPr/>
        </p:nvPicPr>
        <p:blipFill>
          <a:blip r:embed="rId2"/>
          <a:stretch>
            <a:fillRect/>
          </a:stretch>
        </p:blipFill>
        <p:spPr>
          <a:xfrm>
            <a:off x="4284345" y="1328420"/>
            <a:ext cx="3619500" cy="5207000"/>
          </a:xfrm>
          <a:prstGeom prst="rect">
            <a:avLst/>
          </a:prstGeom>
        </p:spPr>
      </p:pic>
      <p:pic>
        <p:nvPicPr>
          <p:cNvPr id="6" name="图片 5"/>
          <p:cNvPicPr>
            <a:picLocks noChangeAspect="1"/>
          </p:cNvPicPr>
          <p:nvPr/>
        </p:nvPicPr>
        <p:blipFill>
          <a:blip r:embed="rId3"/>
          <a:stretch>
            <a:fillRect/>
          </a:stretch>
        </p:blipFill>
        <p:spPr>
          <a:xfrm>
            <a:off x="8213090" y="1328420"/>
            <a:ext cx="3835400" cy="495935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2960" y="317500"/>
            <a:ext cx="1292225" cy="368300"/>
          </a:xfrm>
          <a:prstGeom prst="rect">
            <a:avLst/>
          </a:prstGeom>
          <a:noFill/>
        </p:spPr>
        <p:txBody>
          <a:bodyPr wrap="square" rtlCol="0">
            <a:spAutoFit/>
          </a:bodyPr>
          <a:p>
            <a:r>
              <a:rPr lang="zh-CN" altLang="en-US"/>
              <a:t>测试结果</a:t>
            </a:r>
            <a:endParaRPr lang="zh-CN" altLang="en-US"/>
          </a:p>
        </p:txBody>
      </p:sp>
      <p:sp>
        <p:nvSpPr>
          <p:cNvPr id="8" name="文本框 7"/>
          <p:cNvSpPr txBox="1"/>
          <p:nvPr/>
        </p:nvSpPr>
        <p:spPr>
          <a:xfrm>
            <a:off x="3824605" y="1997075"/>
            <a:ext cx="626110" cy="922020"/>
          </a:xfrm>
          <a:prstGeom prst="rect">
            <a:avLst/>
          </a:prstGeom>
          <a:noFill/>
        </p:spPr>
        <p:txBody>
          <a:bodyPr wrap="square" rtlCol="0">
            <a:spAutoFit/>
          </a:bodyPr>
          <a:p>
            <a:r>
              <a:rPr lang="zh-CN" altLang="en-US"/>
              <a:t>下三角</a:t>
            </a:r>
            <a:endParaRPr lang="zh-CN" altLang="en-US"/>
          </a:p>
        </p:txBody>
      </p:sp>
      <p:sp>
        <p:nvSpPr>
          <p:cNvPr id="9" name="文本框 8"/>
          <p:cNvSpPr txBox="1"/>
          <p:nvPr/>
        </p:nvSpPr>
        <p:spPr>
          <a:xfrm>
            <a:off x="3824605" y="4632325"/>
            <a:ext cx="288925" cy="922020"/>
          </a:xfrm>
          <a:prstGeom prst="rect">
            <a:avLst/>
          </a:prstGeom>
          <a:noFill/>
        </p:spPr>
        <p:txBody>
          <a:bodyPr wrap="square" rtlCol="0">
            <a:spAutoFit/>
          </a:bodyPr>
          <a:p>
            <a:r>
              <a:rPr lang="zh-CN" altLang="en-US"/>
              <a:t>上三角</a:t>
            </a:r>
            <a:endParaRPr lang="zh-CN" altLang="en-US"/>
          </a:p>
        </p:txBody>
      </p:sp>
      <p:sp>
        <p:nvSpPr>
          <p:cNvPr id="10" name="文本框 9"/>
          <p:cNvSpPr txBox="1"/>
          <p:nvPr/>
        </p:nvSpPr>
        <p:spPr>
          <a:xfrm>
            <a:off x="10026650" y="2037080"/>
            <a:ext cx="427355" cy="922020"/>
          </a:xfrm>
          <a:prstGeom prst="rect">
            <a:avLst/>
          </a:prstGeom>
          <a:noFill/>
        </p:spPr>
        <p:txBody>
          <a:bodyPr wrap="square" rtlCol="0">
            <a:spAutoFit/>
          </a:bodyPr>
          <a:p>
            <a:r>
              <a:rPr lang="zh-CN" altLang="en-US"/>
              <a:t>对角线</a:t>
            </a:r>
            <a:endParaRPr lang="zh-CN" altLang="en-US"/>
          </a:p>
        </p:txBody>
      </p:sp>
      <p:sp>
        <p:nvSpPr>
          <p:cNvPr id="11" name="文本框 10"/>
          <p:cNvSpPr txBox="1"/>
          <p:nvPr/>
        </p:nvSpPr>
        <p:spPr>
          <a:xfrm>
            <a:off x="10026650" y="4570730"/>
            <a:ext cx="526415" cy="1198880"/>
          </a:xfrm>
          <a:prstGeom prst="rect">
            <a:avLst/>
          </a:prstGeom>
          <a:noFill/>
        </p:spPr>
        <p:txBody>
          <a:bodyPr wrap="square" rtlCol="0">
            <a:spAutoFit/>
          </a:bodyPr>
          <a:p>
            <a:r>
              <a:rPr lang="zh-CN" altLang="en-US"/>
              <a:t>错误输入</a:t>
            </a:r>
            <a:endParaRPr lang="zh-CN" altLang="en-US"/>
          </a:p>
        </p:txBody>
      </p:sp>
      <p:pic>
        <p:nvPicPr>
          <p:cNvPr id="4" name="图片 3"/>
          <p:cNvPicPr>
            <a:picLocks noChangeAspect="1"/>
          </p:cNvPicPr>
          <p:nvPr/>
        </p:nvPicPr>
        <p:blipFill>
          <a:blip r:embed="rId1"/>
          <a:stretch>
            <a:fillRect/>
          </a:stretch>
        </p:blipFill>
        <p:spPr>
          <a:xfrm>
            <a:off x="520065" y="926465"/>
            <a:ext cx="2839720" cy="2623820"/>
          </a:xfrm>
          <a:prstGeom prst="rect">
            <a:avLst/>
          </a:prstGeom>
        </p:spPr>
      </p:pic>
      <p:pic>
        <p:nvPicPr>
          <p:cNvPr id="12" name="图片 11"/>
          <p:cNvPicPr>
            <a:picLocks noChangeAspect="1"/>
          </p:cNvPicPr>
          <p:nvPr/>
        </p:nvPicPr>
        <p:blipFill>
          <a:blip r:embed="rId2"/>
          <a:stretch>
            <a:fillRect/>
          </a:stretch>
        </p:blipFill>
        <p:spPr>
          <a:xfrm>
            <a:off x="520065" y="3920490"/>
            <a:ext cx="2839720" cy="2600325"/>
          </a:xfrm>
          <a:prstGeom prst="rect">
            <a:avLst/>
          </a:prstGeom>
        </p:spPr>
      </p:pic>
      <p:pic>
        <p:nvPicPr>
          <p:cNvPr id="13" name="图片 12"/>
          <p:cNvPicPr>
            <a:picLocks noChangeAspect="1"/>
          </p:cNvPicPr>
          <p:nvPr/>
        </p:nvPicPr>
        <p:blipFill>
          <a:blip r:embed="rId3"/>
          <a:stretch>
            <a:fillRect/>
          </a:stretch>
        </p:blipFill>
        <p:spPr>
          <a:xfrm>
            <a:off x="6697980" y="925830"/>
            <a:ext cx="2871470" cy="2750185"/>
          </a:xfrm>
          <a:prstGeom prst="rect">
            <a:avLst/>
          </a:prstGeom>
        </p:spPr>
      </p:pic>
      <p:pic>
        <p:nvPicPr>
          <p:cNvPr id="14" name="图片 13"/>
          <p:cNvPicPr>
            <a:picLocks noChangeAspect="1"/>
          </p:cNvPicPr>
          <p:nvPr/>
        </p:nvPicPr>
        <p:blipFill>
          <a:blip r:embed="rId4"/>
          <a:stretch>
            <a:fillRect/>
          </a:stretch>
        </p:blipFill>
        <p:spPr>
          <a:xfrm>
            <a:off x="6697980" y="3841750"/>
            <a:ext cx="2829560" cy="276796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特殊矩阵的压缩存储</a:t>
            </a:r>
            <a:r>
              <a:rPr lang="en-US" altLang="zh-CN">
                <a:sym typeface="+mn-ea"/>
              </a:rPr>
              <a:t>3</a:t>
            </a:r>
            <a:r>
              <a:rPr lang="zh-CN" altLang="en-US">
                <a:sym typeface="+mn-ea"/>
              </a:rPr>
              <a:t>：</a:t>
            </a:r>
            <a:r>
              <a:rPr lang="zh-CN" altLang="en-US"/>
              <a:t>对角矩阵的压缩存储</a:t>
            </a:r>
            <a:endParaRPr lang="zh-CN" altLang="en-US"/>
          </a:p>
        </p:txBody>
      </p:sp>
      <p:pic>
        <p:nvPicPr>
          <p:cNvPr id="3" name="图片 2"/>
          <p:cNvPicPr>
            <a:picLocks noChangeAspect="1"/>
          </p:cNvPicPr>
          <p:nvPr/>
        </p:nvPicPr>
        <p:blipFill>
          <a:blip r:embed="rId1"/>
          <a:stretch>
            <a:fillRect/>
          </a:stretch>
        </p:blipFill>
        <p:spPr>
          <a:xfrm>
            <a:off x="3077210" y="1383665"/>
            <a:ext cx="5295265" cy="2183130"/>
          </a:xfrm>
          <a:prstGeom prst="rect">
            <a:avLst/>
          </a:prstGeom>
        </p:spPr>
      </p:pic>
      <p:pic>
        <p:nvPicPr>
          <p:cNvPr id="4" name="图片 3"/>
          <p:cNvPicPr>
            <a:picLocks noChangeAspect="1"/>
          </p:cNvPicPr>
          <p:nvPr/>
        </p:nvPicPr>
        <p:blipFill>
          <a:blip r:embed="rId2"/>
          <a:stretch>
            <a:fillRect/>
          </a:stretch>
        </p:blipFill>
        <p:spPr>
          <a:xfrm>
            <a:off x="3077210" y="3950970"/>
            <a:ext cx="4908550" cy="235585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25450" y="347345"/>
            <a:ext cx="2832735" cy="368300"/>
          </a:xfrm>
          <a:prstGeom prst="rect">
            <a:avLst/>
          </a:prstGeom>
          <a:noFill/>
        </p:spPr>
        <p:txBody>
          <a:bodyPr wrap="square" rtlCol="0">
            <a:spAutoFit/>
          </a:bodyPr>
          <a:p>
            <a:r>
              <a:rPr lang="zh-CN" altLang="en-US"/>
              <a:t>三对角矩阵压缩代码实现</a:t>
            </a:r>
            <a:endParaRPr lang="zh-CN" altLang="en-US"/>
          </a:p>
        </p:txBody>
      </p:sp>
      <p:pic>
        <p:nvPicPr>
          <p:cNvPr id="4" name="图片 3"/>
          <p:cNvPicPr>
            <a:picLocks noChangeAspect="1"/>
          </p:cNvPicPr>
          <p:nvPr/>
        </p:nvPicPr>
        <p:blipFill>
          <a:blip r:embed="rId1"/>
          <a:stretch>
            <a:fillRect/>
          </a:stretch>
        </p:blipFill>
        <p:spPr>
          <a:xfrm>
            <a:off x="425450" y="1076325"/>
            <a:ext cx="5207000" cy="4705350"/>
          </a:xfrm>
          <a:prstGeom prst="rect">
            <a:avLst/>
          </a:prstGeom>
        </p:spPr>
      </p:pic>
      <p:pic>
        <p:nvPicPr>
          <p:cNvPr id="5" name="图片 4"/>
          <p:cNvPicPr>
            <a:picLocks noChangeAspect="1"/>
          </p:cNvPicPr>
          <p:nvPr/>
        </p:nvPicPr>
        <p:blipFill>
          <a:blip r:embed="rId2"/>
          <a:stretch>
            <a:fillRect/>
          </a:stretch>
        </p:blipFill>
        <p:spPr>
          <a:xfrm>
            <a:off x="6247765" y="1095375"/>
            <a:ext cx="4864100" cy="468630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97230" y="845820"/>
            <a:ext cx="3174365" cy="5365750"/>
          </a:xfrm>
          <a:prstGeom prst="rect">
            <a:avLst/>
          </a:prstGeom>
        </p:spPr>
      </p:pic>
      <p:sp>
        <p:nvSpPr>
          <p:cNvPr id="3" name="文本框 2"/>
          <p:cNvSpPr txBox="1"/>
          <p:nvPr/>
        </p:nvSpPr>
        <p:spPr>
          <a:xfrm>
            <a:off x="1200785" y="396875"/>
            <a:ext cx="1341120" cy="368300"/>
          </a:xfrm>
          <a:prstGeom prst="rect">
            <a:avLst/>
          </a:prstGeom>
          <a:noFill/>
        </p:spPr>
        <p:txBody>
          <a:bodyPr wrap="square" rtlCol="0">
            <a:spAutoFit/>
          </a:bodyPr>
          <a:p>
            <a:r>
              <a:rPr lang="zh-CN" altLang="en-US"/>
              <a:t>测试主函数</a:t>
            </a:r>
            <a:endParaRPr lang="zh-CN" altLang="en-US"/>
          </a:p>
        </p:txBody>
      </p:sp>
      <p:sp>
        <p:nvSpPr>
          <p:cNvPr id="4" name="文本框 3"/>
          <p:cNvSpPr txBox="1"/>
          <p:nvPr/>
        </p:nvSpPr>
        <p:spPr>
          <a:xfrm>
            <a:off x="6965950" y="168275"/>
            <a:ext cx="1222375" cy="368300"/>
          </a:xfrm>
          <a:prstGeom prst="rect">
            <a:avLst/>
          </a:prstGeom>
          <a:noFill/>
        </p:spPr>
        <p:txBody>
          <a:bodyPr wrap="square" rtlCol="0">
            <a:spAutoFit/>
          </a:bodyPr>
          <a:p>
            <a:r>
              <a:rPr lang="zh-CN" altLang="en-US"/>
              <a:t>测试结果</a:t>
            </a:r>
            <a:endParaRPr lang="zh-CN" altLang="en-US"/>
          </a:p>
        </p:txBody>
      </p:sp>
      <p:pic>
        <p:nvPicPr>
          <p:cNvPr id="5" name="图片 4"/>
          <p:cNvPicPr>
            <a:picLocks noChangeAspect="1"/>
          </p:cNvPicPr>
          <p:nvPr/>
        </p:nvPicPr>
        <p:blipFill>
          <a:blip r:embed="rId2"/>
          <a:stretch>
            <a:fillRect/>
          </a:stretch>
        </p:blipFill>
        <p:spPr>
          <a:xfrm>
            <a:off x="8815070" y="3719830"/>
            <a:ext cx="2503805" cy="2657475"/>
          </a:xfrm>
          <a:prstGeom prst="rect">
            <a:avLst/>
          </a:prstGeom>
        </p:spPr>
      </p:pic>
      <p:pic>
        <p:nvPicPr>
          <p:cNvPr id="6" name="图片 5"/>
          <p:cNvPicPr>
            <a:picLocks noChangeAspect="1"/>
          </p:cNvPicPr>
          <p:nvPr/>
        </p:nvPicPr>
        <p:blipFill>
          <a:blip r:embed="rId3"/>
          <a:stretch>
            <a:fillRect/>
          </a:stretch>
        </p:blipFill>
        <p:spPr>
          <a:xfrm>
            <a:off x="8815070" y="988060"/>
            <a:ext cx="2503805" cy="2667000"/>
          </a:xfrm>
          <a:prstGeom prst="rect">
            <a:avLst/>
          </a:prstGeom>
        </p:spPr>
      </p:pic>
      <p:sp>
        <p:nvSpPr>
          <p:cNvPr id="7" name="文本框 6"/>
          <p:cNvSpPr txBox="1"/>
          <p:nvPr/>
        </p:nvSpPr>
        <p:spPr>
          <a:xfrm>
            <a:off x="9263380" y="477520"/>
            <a:ext cx="1550035" cy="368300"/>
          </a:xfrm>
          <a:prstGeom prst="rect">
            <a:avLst/>
          </a:prstGeom>
          <a:noFill/>
        </p:spPr>
        <p:txBody>
          <a:bodyPr wrap="square" rtlCol="0">
            <a:spAutoFit/>
          </a:bodyPr>
          <a:p>
            <a:r>
              <a:rPr lang="zh-CN" altLang="en-US"/>
              <a:t>常数部分</a:t>
            </a:r>
            <a:endParaRPr lang="zh-CN" altLang="en-US"/>
          </a:p>
        </p:txBody>
      </p:sp>
      <p:sp>
        <p:nvSpPr>
          <p:cNvPr id="8" name="文本框 7"/>
          <p:cNvSpPr txBox="1"/>
          <p:nvPr/>
        </p:nvSpPr>
        <p:spPr>
          <a:xfrm>
            <a:off x="5271135" y="619760"/>
            <a:ext cx="1481455" cy="368300"/>
          </a:xfrm>
          <a:prstGeom prst="rect">
            <a:avLst/>
          </a:prstGeom>
          <a:noFill/>
        </p:spPr>
        <p:txBody>
          <a:bodyPr wrap="square" rtlCol="0">
            <a:spAutoFit/>
          </a:bodyPr>
          <a:p>
            <a:r>
              <a:rPr lang="zh-CN" altLang="en-US"/>
              <a:t>非常数部分</a:t>
            </a:r>
            <a:endParaRPr lang="zh-CN" altLang="en-US"/>
          </a:p>
        </p:txBody>
      </p:sp>
      <p:pic>
        <p:nvPicPr>
          <p:cNvPr id="9" name="图片 8"/>
          <p:cNvPicPr>
            <a:picLocks noChangeAspect="1"/>
          </p:cNvPicPr>
          <p:nvPr/>
        </p:nvPicPr>
        <p:blipFill>
          <a:blip r:embed="rId4"/>
          <a:stretch>
            <a:fillRect/>
          </a:stretch>
        </p:blipFill>
        <p:spPr>
          <a:xfrm>
            <a:off x="4931410" y="988060"/>
            <a:ext cx="2518410" cy="2667000"/>
          </a:xfrm>
          <a:prstGeom prst="rect">
            <a:avLst/>
          </a:prstGeom>
        </p:spPr>
      </p:pic>
      <p:pic>
        <p:nvPicPr>
          <p:cNvPr id="10" name="图片 9"/>
          <p:cNvPicPr>
            <a:picLocks noChangeAspect="1"/>
          </p:cNvPicPr>
          <p:nvPr/>
        </p:nvPicPr>
        <p:blipFill>
          <a:blip r:embed="rId5"/>
          <a:stretch>
            <a:fillRect/>
          </a:stretch>
        </p:blipFill>
        <p:spPr>
          <a:xfrm>
            <a:off x="4931410" y="3738245"/>
            <a:ext cx="2461895" cy="2620645"/>
          </a:xfrm>
          <a:prstGeom prst="rect">
            <a:avLst/>
          </a:prstGeom>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稀疏矩阵压缩</a:t>
            </a:r>
            <a:r>
              <a:rPr lang="en-US" altLang="zh-CN"/>
              <a:t>1</a:t>
            </a:r>
            <a:r>
              <a:rPr lang="zh-CN" altLang="en-US"/>
              <a:t>：三元组表示</a:t>
            </a:r>
            <a:endParaRPr lang="zh-CN" altLang="en-US"/>
          </a:p>
        </p:txBody>
      </p:sp>
      <p:pic>
        <p:nvPicPr>
          <p:cNvPr id="3" name="图片 2"/>
          <p:cNvPicPr>
            <a:picLocks noChangeAspect="1"/>
          </p:cNvPicPr>
          <p:nvPr/>
        </p:nvPicPr>
        <p:blipFill>
          <a:blip r:embed="rId1"/>
          <a:stretch>
            <a:fillRect/>
          </a:stretch>
        </p:blipFill>
        <p:spPr>
          <a:xfrm>
            <a:off x="7859395" y="1466850"/>
            <a:ext cx="3067050" cy="5175250"/>
          </a:xfrm>
          <a:prstGeom prst="rect">
            <a:avLst/>
          </a:prstGeom>
        </p:spPr>
      </p:pic>
      <p:pic>
        <p:nvPicPr>
          <p:cNvPr id="4" name="图片 3"/>
          <p:cNvPicPr>
            <a:picLocks noChangeAspect="1"/>
          </p:cNvPicPr>
          <p:nvPr/>
        </p:nvPicPr>
        <p:blipFill>
          <a:blip r:embed="rId2"/>
          <a:stretch>
            <a:fillRect/>
          </a:stretch>
        </p:blipFill>
        <p:spPr>
          <a:xfrm>
            <a:off x="1250315" y="2764790"/>
            <a:ext cx="5613400" cy="2838450"/>
          </a:xfrm>
          <a:prstGeom prst="rect">
            <a:avLst/>
          </a:prstGeom>
        </p:spPr>
      </p:pic>
      <p:sp>
        <p:nvSpPr>
          <p:cNvPr id="5" name="文本框 4"/>
          <p:cNvSpPr txBox="1"/>
          <p:nvPr/>
        </p:nvSpPr>
        <p:spPr>
          <a:xfrm>
            <a:off x="1250315" y="2205990"/>
            <a:ext cx="1580515" cy="368300"/>
          </a:xfrm>
          <a:prstGeom prst="rect">
            <a:avLst/>
          </a:prstGeom>
          <a:noFill/>
        </p:spPr>
        <p:txBody>
          <a:bodyPr wrap="square" rtlCol="0">
            <a:spAutoFit/>
          </a:bodyPr>
          <a:p>
            <a:r>
              <a:rPr lang="zh-CN" altLang="en-US"/>
              <a:t>原理</a:t>
            </a:r>
            <a:endParaRPr lang="zh-CN" altLang="en-US"/>
          </a:p>
        </p:txBody>
      </p:sp>
      <p:sp>
        <p:nvSpPr>
          <p:cNvPr id="6" name="文本框 5"/>
          <p:cNvSpPr txBox="1"/>
          <p:nvPr/>
        </p:nvSpPr>
        <p:spPr>
          <a:xfrm>
            <a:off x="8796655" y="1003300"/>
            <a:ext cx="1192530" cy="368300"/>
          </a:xfrm>
          <a:prstGeom prst="rect">
            <a:avLst/>
          </a:prstGeom>
          <a:noFill/>
        </p:spPr>
        <p:txBody>
          <a:bodyPr wrap="square" rtlCol="0">
            <a:spAutoFit/>
          </a:bodyPr>
          <a:p>
            <a:r>
              <a:rPr lang="zh-CN" altLang="en-US"/>
              <a:t>实现代码</a:t>
            </a:r>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3275" y="347345"/>
            <a:ext cx="1073150" cy="645160"/>
          </a:xfrm>
          <a:prstGeom prst="rect">
            <a:avLst/>
          </a:prstGeom>
          <a:noFill/>
        </p:spPr>
        <p:txBody>
          <a:bodyPr wrap="square" rtlCol="0">
            <a:spAutoFit/>
          </a:bodyPr>
          <a:p>
            <a:r>
              <a:rPr lang="zh-CN" altLang="en-US"/>
              <a:t>相关操作</a:t>
            </a:r>
            <a:endParaRPr lang="zh-CN" altLang="en-US"/>
          </a:p>
        </p:txBody>
      </p:sp>
      <p:pic>
        <p:nvPicPr>
          <p:cNvPr id="3" name="图片 2"/>
          <p:cNvPicPr>
            <a:picLocks noChangeAspect="1"/>
          </p:cNvPicPr>
          <p:nvPr/>
        </p:nvPicPr>
        <p:blipFill>
          <a:blip r:embed="rId1"/>
          <a:stretch>
            <a:fillRect/>
          </a:stretch>
        </p:blipFill>
        <p:spPr>
          <a:xfrm>
            <a:off x="901065" y="1347470"/>
            <a:ext cx="4406265" cy="4852035"/>
          </a:xfrm>
          <a:prstGeom prst="rect">
            <a:avLst/>
          </a:prstGeom>
        </p:spPr>
      </p:pic>
      <p:pic>
        <p:nvPicPr>
          <p:cNvPr id="4" name="图片 3"/>
          <p:cNvPicPr>
            <a:picLocks noChangeAspect="1"/>
          </p:cNvPicPr>
          <p:nvPr/>
        </p:nvPicPr>
        <p:blipFill>
          <a:blip r:embed="rId2"/>
          <a:stretch>
            <a:fillRect/>
          </a:stretch>
        </p:blipFill>
        <p:spPr>
          <a:xfrm>
            <a:off x="5882005" y="1347470"/>
            <a:ext cx="5501640" cy="485267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27050" y="125730"/>
            <a:ext cx="2265680" cy="645160"/>
          </a:xfrm>
          <a:prstGeom prst="rect">
            <a:avLst/>
          </a:prstGeom>
          <a:noFill/>
        </p:spPr>
        <p:txBody>
          <a:bodyPr wrap="square" rtlCol="0">
            <a:spAutoFit/>
          </a:bodyPr>
          <a:p>
            <a:r>
              <a:rPr lang="zh-CN" altLang="en-US"/>
              <a:t>测试实况（太长了，省略</a:t>
            </a:r>
            <a:r>
              <a:rPr lang="zh-CN" altLang="en-US"/>
              <a:t>）</a:t>
            </a:r>
            <a:endParaRPr lang="zh-CN" altLang="en-US"/>
          </a:p>
        </p:txBody>
      </p:sp>
      <p:pic>
        <p:nvPicPr>
          <p:cNvPr id="4" name="图片 3"/>
          <p:cNvPicPr>
            <a:picLocks noChangeAspect="1"/>
          </p:cNvPicPr>
          <p:nvPr/>
        </p:nvPicPr>
        <p:blipFill>
          <a:blip r:embed="rId1"/>
          <a:stretch>
            <a:fillRect/>
          </a:stretch>
        </p:blipFill>
        <p:spPr>
          <a:xfrm>
            <a:off x="527050" y="770890"/>
            <a:ext cx="10680700" cy="600773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附加：三元组稀疏矩阵转置</a:t>
            </a:r>
            <a:endParaRPr lang="zh-CN" altLang="en-US"/>
          </a:p>
        </p:txBody>
      </p:sp>
      <p:pic>
        <p:nvPicPr>
          <p:cNvPr id="3" name="图片 2"/>
          <p:cNvPicPr>
            <a:picLocks noChangeAspect="1"/>
          </p:cNvPicPr>
          <p:nvPr/>
        </p:nvPicPr>
        <p:blipFill>
          <a:blip r:embed="rId1"/>
          <a:stretch>
            <a:fillRect/>
          </a:stretch>
        </p:blipFill>
        <p:spPr>
          <a:xfrm>
            <a:off x="838200" y="1427480"/>
            <a:ext cx="3534410" cy="1931670"/>
          </a:xfrm>
          <a:prstGeom prst="rect">
            <a:avLst/>
          </a:prstGeom>
        </p:spPr>
      </p:pic>
      <p:sp>
        <p:nvSpPr>
          <p:cNvPr id="4" name="文本框 3"/>
          <p:cNvSpPr txBox="1"/>
          <p:nvPr/>
        </p:nvSpPr>
        <p:spPr>
          <a:xfrm>
            <a:off x="79375" y="2574290"/>
            <a:ext cx="1262380" cy="368300"/>
          </a:xfrm>
          <a:prstGeom prst="rect">
            <a:avLst/>
          </a:prstGeom>
          <a:noFill/>
        </p:spPr>
        <p:txBody>
          <a:bodyPr wrap="square" rtlCol="0">
            <a:spAutoFit/>
          </a:bodyPr>
          <a:p>
            <a:r>
              <a:rPr lang="zh-CN" altLang="en-US"/>
              <a:t>概念</a:t>
            </a:r>
            <a:endParaRPr lang="zh-CN" altLang="en-US"/>
          </a:p>
        </p:txBody>
      </p:sp>
      <p:pic>
        <p:nvPicPr>
          <p:cNvPr id="5" name="图片 4"/>
          <p:cNvPicPr>
            <a:picLocks noChangeAspect="1"/>
          </p:cNvPicPr>
          <p:nvPr/>
        </p:nvPicPr>
        <p:blipFill>
          <a:blip r:embed="rId2"/>
          <a:stretch>
            <a:fillRect/>
          </a:stretch>
        </p:blipFill>
        <p:spPr>
          <a:xfrm>
            <a:off x="838200" y="3561715"/>
            <a:ext cx="4486910" cy="2240915"/>
          </a:xfrm>
          <a:prstGeom prst="rect">
            <a:avLst/>
          </a:prstGeom>
        </p:spPr>
      </p:pic>
      <p:sp>
        <p:nvSpPr>
          <p:cNvPr id="6" name="文本框 5"/>
          <p:cNvSpPr txBox="1"/>
          <p:nvPr/>
        </p:nvSpPr>
        <p:spPr>
          <a:xfrm>
            <a:off x="223520" y="6071870"/>
            <a:ext cx="1739265" cy="645160"/>
          </a:xfrm>
          <a:prstGeom prst="rect">
            <a:avLst/>
          </a:prstGeom>
          <a:noFill/>
        </p:spPr>
        <p:txBody>
          <a:bodyPr wrap="square" rtlCol="0">
            <a:spAutoFit/>
          </a:bodyPr>
          <a:p>
            <a:r>
              <a:rPr lang="zh-CN" altLang="en-US"/>
              <a:t>一种</a:t>
            </a:r>
            <a:r>
              <a:rPr lang="zh-CN" altLang="en-US"/>
              <a:t>非高效算法</a:t>
            </a:r>
            <a:endParaRPr lang="zh-CN" altLang="en-US"/>
          </a:p>
        </p:txBody>
      </p:sp>
      <p:pic>
        <p:nvPicPr>
          <p:cNvPr id="7" name="图片 6"/>
          <p:cNvPicPr>
            <a:picLocks noChangeAspect="1"/>
          </p:cNvPicPr>
          <p:nvPr/>
        </p:nvPicPr>
        <p:blipFill>
          <a:blip r:embed="rId3"/>
          <a:stretch>
            <a:fillRect/>
          </a:stretch>
        </p:blipFill>
        <p:spPr>
          <a:xfrm>
            <a:off x="7548245" y="1847215"/>
            <a:ext cx="3408680" cy="4730750"/>
          </a:xfrm>
          <a:prstGeom prst="rect">
            <a:avLst/>
          </a:prstGeom>
        </p:spPr>
      </p:pic>
      <p:sp>
        <p:nvSpPr>
          <p:cNvPr id="8" name="文本框 7"/>
          <p:cNvSpPr txBox="1"/>
          <p:nvPr/>
        </p:nvSpPr>
        <p:spPr>
          <a:xfrm>
            <a:off x="8009255" y="1360805"/>
            <a:ext cx="1410970" cy="368300"/>
          </a:xfrm>
          <a:prstGeom prst="rect">
            <a:avLst/>
          </a:prstGeom>
          <a:noFill/>
        </p:spPr>
        <p:txBody>
          <a:bodyPr wrap="square" rtlCol="0">
            <a:spAutoFit/>
          </a:bodyPr>
          <a:p>
            <a:r>
              <a:rPr lang="zh-CN" altLang="en-US"/>
              <a:t>测试结果</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稀疏数组压缩</a:t>
            </a:r>
            <a:r>
              <a:rPr lang="en-US" altLang="zh-CN"/>
              <a:t>2</a:t>
            </a:r>
            <a:r>
              <a:rPr lang="zh-CN" altLang="en-US"/>
              <a:t>：十字链表表示</a:t>
            </a:r>
            <a:endParaRPr lang="zh-CN" altLang="en-US"/>
          </a:p>
        </p:txBody>
      </p:sp>
      <p:pic>
        <p:nvPicPr>
          <p:cNvPr id="4" name="图片 3"/>
          <p:cNvPicPr>
            <a:picLocks noChangeAspect="1"/>
          </p:cNvPicPr>
          <p:nvPr/>
        </p:nvPicPr>
        <p:blipFill>
          <a:blip r:embed="rId1"/>
          <a:stretch>
            <a:fillRect/>
          </a:stretch>
        </p:blipFill>
        <p:spPr>
          <a:xfrm>
            <a:off x="1102995" y="1499870"/>
            <a:ext cx="8515350" cy="4533900"/>
          </a:xfrm>
          <a:prstGeom prst="rect">
            <a:avLst/>
          </a:prstGeom>
        </p:spPr>
      </p:pic>
      <p:sp>
        <p:nvSpPr>
          <p:cNvPr id="5" name="文本框 4"/>
          <p:cNvSpPr txBox="1"/>
          <p:nvPr/>
        </p:nvSpPr>
        <p:spPr>
          <a:xfrm>
            <a:off x="10086340" y="5237480"/>
            <a:ext cx="1361440" cy="922020"/>
          </a:xfrm>
          <a:prstGeom prst="rect">
            <a:avLst/>
          </a:prstGeom>
          <a:noFill/>
        </p:spPr>
        <p:txBody>
          <a:bodyPr wrap="square" rtlCol="0">
            <a:spAutoFit/>
          </a:bodyPr>
          <a:p>
            <a:r>
              <a:rPr lang="en-US" altLang="zh-CN"/>
              <a:t>PS</a:t>
            </a:r>
            <a:r>
              <a:rPr lang="zh-CN" altLang="en-US"/>
              <a:t>：</a:t>
            </a:r>
            <a:r>
              <a:rPr lang="zh-CN" altLang="en-US"/>
              <a:t>认真搞还可以再</a:t>
            </a:r>
            <a:r>
              <a:rPr lang="zh-CN" altLang="en-US"/>
              <a:t>搞两天</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前言</a:t>
            </a:r>
            <a:endParaRPr lang="zh-CN" altLang="en-US"/>
          </a:p>
        </p:txBody>
      </p:sp>
      <p:sp>
        <p:nvSpPr>
          <p:cNvPr id="3" name="内容占位符 2"/>
          <p:cNvSpPr>
            <a:spLocks noGrp="1"/>
          </p:cNvSpPr>
          <p:nvPr>
            <p:ph idx="1"/>
          </p:nvPr>
        </p:nvSpPr>
        <p:spPr/>
        <p:txBody>
          <a:bodyPr/>
          <a:p>
            <a:r>
              <a:rPr lang="zh-CN" altLang="en-US"/>
              <a:t>平常数组都是直接用的，不过现在为了学习数据结构的思想，我自己把数组写成了一种数据类型。没有太大的实用性，仅仅有学习用途</a:t>
            </a:r>
            <a:r>
              <a:rPr lang="zh-CN" altLang="en-US"/>
              <a:t>。</a:t>
            </a:r>
            <a:endParaRPr lang="zh-CN" altLang="en-US"/>
          </a:p>
          <a:p>
            <a:r>
              <a:rPr lang="zh-CN" altLang="en-US"/>
              <a:t>压缩特殊</a:t>
            </a:r>
            <a:r>
              <a:rPr lang="zh-CN" altLang="en-US"/>
              <a:t>矩阵代码自己写，所涉及矩阵均为方阵，均选取行优先的算法进行压缩</a:t>
            </a:r>
            <a:r>
              <a:rPr lang="zh-CN" altLang="en-US"/>
              <a:t>。配套设计的部分相关操作只有测试价值，没有使用价值。</a:t>
            </a:r>
            <a:endParaRPr lang="zh-CN" altLang="en-US"/>
          </a:p>
          <a:p>
            <a:r>
              <a:rPr lang="zh-CN" altLang="en-US"/>
              <a:t>压缩稀疏矩阵代码抄资料的</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结语</a:t>
            </a:r>
            <a:endParaRPr lang="zh-CN" altLang="en-US"/>
          </a:p>
        </p:txBody>
      </p:sp>
      <p:sp>
        <p:nvSpPr>
          <p:cNvPr id="4" name="内容占位符 3"/>
          <p:cNvSpPr>
            <a:spLocks noGrp="1"/>
          </p:cNvSpPr>
          <p:nvPr>
            <p:ph idx="1"/>
          </p:nvPr>
        </p:nvSpPr>
        <p:spPr/>
        <p:txBody>
          <a:bodyPr/>
          <a:p>
            <a:r>
              <a:rPr lang="zh-CN" altLang="en-US"/>
              <a:t>写矩阵压缩部分的时候深感需要按照实际情况设计具体的自定义结构类型</a:t>
            </a:r>
            <a:endParaRPr lang="zh-CN" altLang="en-US"/>
          </a:p>
          <a:p>
            <a:r>
              <a:rPr lang="zh-CN" altLang="en-US"/>
              <a:t>十字链表思考了一会，觉得完全可以再消耗我两天的时间，放到以后。</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一维数组实现</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671060" y="149225"/>
            <a:ext cx="3012440" cy="6377940"/>
          </a:xfrm>
          <a:prstGeom prst="rect">
            <a:avLst/>
          </a:prstGeom>
        </p:spPr>
      </p:pic>
      <p:pic>
        <p:nvPicPr>
          <p:cNvPr id="5" name="图片 4"/>
          <p:cNvPicPr>
            <a:picLocks noChangeAspect="1"/>
          </p:cNvPicPr>
          <p:nvPr/>
        </p:nvPicPr>
        <p:blipFill>
          <a:blip r:embed="rId3"/>
          <a:stretch>
            <a:fillRect/>
          </a:stretch>
        </p:blipFill>
        <p:spPr>
          <a:xfrm>
            <a:off x="838200" y="1691005"/>
            <a:ext cx="2990850" cy="3759200"/>
          </a:xfrm>
          <a:prstGeom prst="rect">
            <a:avLst/>
          </a:prstGeom>
        </p:spPr>
      </p:pic>
      <p:pic>
        <p:nvPicPr>
          <p:cNvPr id="6" name="图片 5"/>
          <p:cNvPicPr>
            <a:picLocks noChangeAspect="1"/>
          </p:cNvPicPr>
          <p:nvPr/>
        </p:nvPicPr>
        <p:blipFill>
          <a:blip r:embed="rId4"/>
          <a:stretch>
            <a:fillRect/>
          </a:stretch>
        </p:blipFill>
        <p:spPr>
          <a:xfrm>
            <a:off x="8392795" y="149225"/>
            <a:ext cx="2961005" cy="2209165"/>
          </a:xfrm>
          <a:prstGeom prst="rect">
            <a:avLst/>
          </a:prstGeom>
        </p:spPr>
      </p:pic>
      <p:sp>
        <p:nvSpPr>
          <p:cNvPr id="7" name="文本框 6"/>
          <p:cNvSpPr txBox="1"/>
          <p:nvPr/>
        </p:nvSpPr>
        <p:spPr>
          <a:xfrm>
            <a:off x="8903335" y="3464560"/>
            <a:ext cx="2296795" cy="1476375"/>
          </a:xfrm>
          <a:prstGeom prst="rect">
            <a:avLst/>
          </a:prstGeom>
          <a:noFill/>
        </p:spPr>
        <p:txBody>
          <a:bodyPr wrap="square" rtlCol="0">
            <a:spAutoFit/>
          </a:bodyPr>
          <a:p>
            <a:r>
              <a:rPr lang="zh-CN" altLang="en-US"/>
              <a:t>注：数组具有随机存储特性，因而虽然可以看作是线性表的推广，但并不等同与线性表</a:t>
            </a:r>
            <a:endParaRPr lang="zh-CN" altLang="en-US"/>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二维数组实现</a:t>
            </a:r>
            <a:endParaRPr lang="zh-CN" altLang="en-US"/>
          </a:p>
        </p:txBody>
      </p:sp>
      <p:pic>
        <p:nvPicPr>
          <p:cNvPr id="3" name="图片 2"/>
          <p:cNvPicPr>
            <a:picLocks noChangeAspect="1"/>
          </p:cNvPicPr>
          <p:nvPr/>
        </p:nvPicPr>
        <p:blipFill>
          <a:blip r:embed="rId1"/>
          <a:stretch>
            <a:fillRect/>
          </a:stretch>
        </p:blipFill>
        <p:spPr>
          <a:xfrm>
            <a:off x="0" y="1839595"/>
            <a:ext cx="2851150" cy="2355850"/>
          </a:xfrm>
          <a:prstGeom prst="rect">
            <a:avLst/>
          </a:prstGeom>
        </p:spPr>
      </p:pic>
      <p:pic>
        <p:nvPicPr>
          <p:cNvPr id="4" name="图片 3"/>
          <p:cNvPicPr>
            <a:picLocks noChangeAspect="1"/>
          </p:cNvPicPr>
          <p:nvPr>
            <p:custDataLst>
              <p:tags r:id="rId2"/>
            </p:custDataLst>
          </p:nvPr>
        </p:nvPicPr>
        <p:blipFill>
          <a:blip r:embed="rId3"/>
          <a:stretch>
            <a:fillRect/>
          </a:stretch>
        </p:blipFill>
        <p:spPr>
          <a:xfrm>
            <a:off x="2873375" y="1372870"/>
            <a:ext cx="5232400" cy="3543300"/>
          </a:xfrm>
          <a:prstGeom prst="rect">
            <a:avLst/>
          </a:prstGeom>
        </p:spPr>
      </p:pic>
      <p:pic>
        <p:nvPicPr>
          <p:cNvPr id="5" name="图片 4"/>
          <p:cNvPicPr>
            <a:picLocks noChangeAspect="1"/>
          </p:cNvPicPr>
          <p:nvPr/>
        </p:nvPicPr>
        <p:blipFill>
          <a:blip r:embed="rId4"/>
          <a:stretch>
            <a:fillRect/>
          </a:stretch>
        </p:blipFill>
        <p:spPr>
          <a:xfrm>
            <a:off x="8105775" y="1372870"/>
            <a:ext cx="3949700" cy="490220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290955" y="787400"/>
            <a:ext cx="4680585" cy="5882640"/>
          </a:xfrm>
          <a:prstGeom prst="rect">
            <a:avLst/>
          </a:prstGeom>
        </p:spPr>
      </p:pic>
      <p:pic>
        <p:nvPicPr>
          <p:cNvPr id="3" name="图片 2"/>
          <p:cNvPicPr>
            <a:picLocks noChangeAspect="1"/>
          </p:cNvPicPr>
          <p:nvPr/>
        </p:nvPicPr>
        <p:blipFill>
          <a:blip r:embed="rId2"/>
          <a:stretch>
            <a:fillRect/>
          </a:stretch>
        </p:blipFill>
        <p:spPr>
          <a:xfrm>
            <a:off x="7126605" y="787400"/>
            <a:ext cx="2669540" cy="446468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特殊矩阵的压缩存储</a:t>
            </a:r>
            <a:r>
              <a:rPr lang="en-US" altLang="zh-CN"/>
              <a:t>1</a:t>
            </a:r>
            <a:r>
              <a:rPr lang="zh-CN" altLang="en-US"/>
              <a:t>：对称矩阵的压缩存储</a:t>
            </a:r>
            <a:endParaRPr lang="zh-CN" altLang="en-US"/>
          </a:p>
        </p:txBody>
      </p:sp>
      <p:pic>
        <p:nvPicPr>
          <p:cNvPr id="4" name="图片 3"/>
          <p:cNvPicPr>
            <a:picLocks noChangeAspect="1"/>
          </p:cNvPicPr>
          <p:nvPr/>
        </p:nvPicPr>
        <p:blipFill>
          <a:blip r:embed="rId1"/>
          <a:stretch>
            <a:fillRect/>
          </a:stretch>
        </p:blipFill>
        <p:spPr>
          <a:xfrm>
            <a:off x="1133475" y="1397000"/>
            <a:ext cx="4622800" cy="2609850"/>
          </a:xfrm>
          <a:prstGeom prst="rect">
            <a:avLst/>
          </a:prstGeom>
        </p:spPr>
      </p:pic>
      <p:pic>
        <p:nvPicPr>
          <p:cNvPr id="5" name="图片 4"/>
          <p:cNvPicPr>
            <a:picLocks noChangeAspect="1"/>
          </p:cNvPicPr>
          <p:nvPr/>
        </p:nvPicPr>
        <p:blipFill>
          <a:blip r:embed="rId2"/>
          <a:stretch>
            <a:fillRect/>
          </a:stretch>
        </p:blipFill>
        <p:spPr>
          <a:xfrm>
            <a:off x="1133475" y="4222750"/>
            <a:ext cx="4597400" cy="2635250"/>
          </a:xfrm>
          <a:prstGeom prst="rect">
            <a:avLst/>
          </a:prstGeom>
        </p:spPr>
      </p:pic>
      <p:pic>
        <p:nvPicPr>
          <p:cNvPr id="6" name="图片 5"/>
          <p:cNvPicPr>
            <a:picLocks noChangeAspect="1"/>
          </p:cNvPicPr>
          <p:nvPr/>
        </p:nvPicPr>
        <p:blipFill>
          <a:blip r:embed="rId3"/>
          <a:stretch>
            <a:fillRect/>
          </a:stretch>
        </p:blipFill>
        <p:spPr>
          <a:xfrm>
            <a:off x="6180455" y="1416050"/>
            <a:ext cx="4641850" cy="2590800"/>
          </a:xfrm>
          <a:prstGeom prst="rect">
            <a:avLst/>
          </a:prstGeom>
        </p:spPr>
      </p:pic>
      <p:pic>
        <p:nvPicPr>
          <p:cNvPr id="7" name="图片 6"/>
          <p:cNvPicPr>
            <a:picLocks noChangeAspect="1"/>
          </p:cNvPicPr>
          <p:nvPr/>
        </p:nvPicPr>
        <p:blipFill>
          <a:blip r:embed="rId4"/>
          <a:stretch>
            <a:fillRect/>
          </a:stretch>
        </p:blipFill>
        <p:spPr>
          <a:xfrm>
            <a:off x="6320155" y="4006850"/>
            <a:ext cx="2730500" cy="889000"/>
          </a:xfrm>
          <a:prstGeom prst="rect">
            <a:avLst/>
          </a:prstGeom>
        </p:spPr>
      </p:pic>
      <p:sp>
        <p:nvSpPr>
          <p:cNvPr id="8" name="文本框 7"/>
          <p:cNvSpPr txBox="1"/>
          <p:nvPr/>
        </p:nvSpPr>
        <p:spPr>
          <a:xfrm>
            <a:off x="7005320" y="5634990"/>
            <a:ext cx="1729105" cy="368300"/>
          </a:xfrm>
          <a:prstGeom prst="rect">
            <a:avLst/>
          </a:prstGeom>
          <a:noFill/>
        </p:spPr>
        <p:txBody>
          <a:bodyPr wrap="square" rtlCol="0">
            <a:spAutoFit/>
          </a:bodyPr>
          <a:p>
            <a:r>
              <a:rPr lang="zh-CN" altLang="en-US"/>
              <a:t>压缩原理</a:t>
            </a: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4670" y="287655"/>
            <a:ext cx="1421130" cy="368300"/>
          </a:xfrm>
          <a:prstGeom prst="rect">
            <a:avLst/>
          </a:prstGeom>
          <a:noFill/>
        </p:spPr>
        <p:txBody>
          <a:bodyPr wrap="square" rtlCol="0">
            <a:spAutoFit/>
          </a:bodyPr>
          <a:p>
            <a:r>
              <a:rPr lang="zh-CN" altLang="en-US"/>
              <a:t>代码实现</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63830" y="735330"/>
            <a:ext cx="4330700" cy="320040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8059420" y="735330"/>
            <a:ext cx="3467100" cy="5086350"/>
          </a:xfrm>
          <a:prstGeom prst="rect">
            <a:avLst/>
          </a:prstGeom>
        </p:spPr>
      </p:pic>
      <p:pic>
        <p:nvPicPr>
          <p:cNvPr id="7" name="图片 6"/>
          <p:cNvPicPr>
            <a:picLocks noChangeAspect="1"/>
          </p:cNvPicPr>
          <p:nvPr/>
        </p:nvPicPr>
        <p:blipFill>
          <a:blip r:embed="rId5"/>
          <a:stretch>
            <a:fillRect/>
          </a:stretch>
        </p:blipFill>
        <p:spPr>
          <a:xfrm>
            <a:off x="4494530" y="735330"/>
            <a:ext cx="3282950" cy="5010150"/>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2960" y="317500"/>
            <a:ext cx="1292225" cy="368300"/>
          </a:xfrm>
          <a:prstGeom prst="rect">
            <a:avLst/>
          </a:prstGeom>
          <a:noFill/>
        </p:spPr>
        <p:txBody>
          <a:bodyPr wrap="square" rtlCol="0">
            <a:spAutoFit/>
          </a:bodyPr>
          <a:p>
            <a:r>
              <a:rPr lang="zh-CN" altLang="en-US"/>
              <a:t>测试结果</a:t>
            </a:r>
            <a:endParaRPr lang="zh-CN" altLang="en-US"/>
          </a:p>
        </p:txBody>
      </p:sp>
      <p:pic>
        <p:nvPicPr>
          <p:cNvPr id="3" name="图片 2"/>
          <p:cNvPicPr>
            <a:picLocks noChangeAspect="1"/>
          </p:cNvPicPr>
          <p:nvPr/>
        </p:nvPicPr>
        <p:blipFill>
          <a:blip r:embed="rId1"/>
          <a:stretch>
            <a:fillRect/>
          </a:stretch>
        </p:blipFill>
        <p:spPr>
          <a:xfrm>
            <a:off x="746760" y="970280"/>
            <a:ext cx="2872740" cy="2811145"/>
          </a:xfrm>
          <a:prstGeom prst="rect">
            <a:avLst/>
          </a:prstGeom>
        </p:spPr>
      </p:pic>
      <p:pic>
        <p:nvPicPr>
          <p:cNvPr id="5" name="图片 4"/>
          <p:cNvPicPr>
            <a:picLocks noChangeAspect="1"/>
          </p:cNvPicPr>
          <p:nvPr/>
        </p:nvPicPr>
        <p:blipFill>
          <a:blip r:embed="rId2"/>
          <a:stretch>
            <a:fillRect/>
          </a:stretch>
        </p:blipFill>
        <p:spPr>
          <a:xfrm>
            <a:off x="746760" y="3966845"/>
            <a:ext cx="2796540" cy="2792095"/>
          </a:xfrm>
          <a:prstGeom prst="rect">
            <a:avLst/>
          </a:prstGeom>
        </p:spPr>
      </p:pic>
      <p:pic>
        <p:nvPicPr>
          <p:cNvPr id="6" name="图片 5"/>
          <p:cNvPicPr>
            <a:picLocks noChangeAspect="1"/>
          </p:cNvPicPr>
          <p:nvPr/>
        </p:nvPicPr>
        <p:blipFill>
          <a:blip r:embed="rId3"/>
          <a:stretch>
            <a:fillRect/>
          </a:stretch>
        </p:blipFill>
        <p:spPr>
          <a:xfrm>
            <a:off x="6734810" y="970915"/>
            <a:ext cx="2843530" cy="2730500"/>
          </a:xfrm>
          <a:prstGeom prst="rect">
            <a:avLst/>
          </a:prstGeom>
        </p:spPr>
      </p:pic>
      <p:pic>
        <p:nvPicPr>
          <p:cNvPr id="7" name="图片 6"/>
          <p:cNvPicPr>
            <a:picLocks noChangeAspect="1"/>
          </p:cNvPicPr>
          <p:nvPr/>
        </p:nvPicPr>
        <p:blipFill>
          <a:blip r:embed="rId4"/>
          <a:stretch>
            <a:fillRect/>
          </a:stretch>
        </p:blipFill>
        <p:spPr>
          <a:xfrm>
            <a:off x="6777990" y="3966845"/>
            <a:ext cx="2756535" cy="2787015"/>
          </a:xfrm>
          <a:prstGeom prst="rect">
            <a:avLst/>
          </a:prstGeom>
        </p:spPr>
      </p:pic>
      <p:sp>
        <p:nvSpPr>
          <p:cNvPr id="8" name="文本框 7"/>
          <p:cNvSpPr txBox="1"/>
          <p:nvPr/>
        </p:nvSpPr>
        <p:spPr>
          <a:xfrm>
            <a:off x="3824605" y="1997075"/>
            <a:ext cx="626110" cy="922020"/>
          </a:xfrm>
          <a:prstGeom prst="rect">
            <a:avLst/>
          </a:prstGeom>
          <a:noFill/>
        </p:spPr>
        <p:txBody>
          <a:bodyPr wrap="square" rtlCol="0">
            <a:spAutoFit/>
          </a:bodyPr>
          <a:p>
            <a:r>
              <a:rPr lang="zh-CN" altLang="en-US"/>
              <a:t>下三角</a:t>
            </a:r>
            <a:endParaRPr lang="zh-CN" altLang="en-US"/>
          </a:p>
        </p:txBody>
      </p:sp>
      <p:sp>
        <p:nvSpPr>
          <p:cNvPr id="9" name="文本框 8"/>
          <p:cNvSpPr txBox="1"/>
          <p:nvPr/>
        </p:nvSpPr>
        <p:spPr>
          <a:xfrm>
            <a:off x="3824605" y="4632325"/>
            <a:ext cx="288925" cy="922020"/>
          </a:xfrm>
          <a:prstGeom prst="rect">
            <a:avLst/>
          </a:prstGeom>
          <a:noFill/>
        </p:spPr>
        <p:txBody>
          <a:bodyPr wrap="square" rtlCol="0">
            <a:spAutoFit/>
          </a:bodyPr>
          <a:p>
            <a:r>
              <a:rPr lang="zh-CN" altLang="en-US"/>
              <a:t>上三角</a:t>
            </a:r>
            <a:endParaRPr lang="zh-CN" altLang="en-US"/>
          </a:p>
        </p:txBody>
      </p:sp>
      <p:sp>
        <p:nvSpPr>
          <p:cNvPr id="10" name="文本框 9"/>
          <p:cNvSpPr txBox="1"/>
          <p:nvPr/>
        </p:nvSpPr>
        <p:spPr>
          <a:xfrm>
            <a:off x="10026650" y="2037080"/>
            <a:ext cx="427355" cy="922020"/>
          </a:xfrm>
          <a:prstGeom prst="rect">
            <a:avLst/>
          </a:prstGeom>
          <a:noFill/>
        </p:spPr>
        <p:txBody>
          <a:bodyPr wrap="square" rtlCol="0">
            <a:spAutoFit/>
          </a:bodyPr>
          <a:p>
            <a:r>
              <a:rPr lang="zh-CN" altLang="en-US"/>
              <a:t>对角线</a:t>
            </a:r>
            <a:endParaRPr lang="zh-CN" altLang="en-US"/>
          </a:p>
        </p:txBody>
      </p:sp>
      <p:sp>
        <p:nvSpPr>
          <p:cNvPr id="11" name="文本框 10"/>
          <p:cNvSpPr txBox="1"/>
          <p:nvPr/>
        </p:nvSpPr>
        <p:spPr>
          <a:xfrm>
            <a:off x="10026650" y="4570730"/>
            <a:ext cx="526415" cy="1198880"/>
          </a:xfrm>
          <a:prstGeom prst="rect">
            <a:avLst/>
          </a:prstGeom>
          <a:noFill/>
        </p:spPr>
        <p:txBody>
          <a:bodyPr wrap="square" rtlCol="0">
            <a:spAutoFit/>
          </a:bodyPr>
          <a:p>
            <a:r>
              <a:rPr lang="zh-CN" altLang="en-US"/>
              <a:t>错误输入</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特殊矩阵的压缩存储</a:t>
            </a:r>
            <a:r>
              <a:rPr lang="en-US" altLang="zh-CN">
                <a:sym typeface="+mn-ea"/>
              </a:rPr>
              <a:t>2</a:t>
            </a:r>
            <a:r>
              <a:rPr lang="zh-CN" altLang="en-US">
                <a:sym typeface="+mn-ea"/>
              </a:rPr>
              <a:t>：三角矩阵的压缩存储</a:t>
            </a:r>
            <a:endParaRPr lang="zh-CN" altLang="en-US">
              <a:sym typeface="+mn-ea"/>
            </a:endParaRPr>
          </a:p>
        </p:txBody>
      </p:sp>
      <p:pic>
        <p:nvPicPr>
          <p:cNvPr id="4" name="图片 3"/>
          <p:cNvPicPr>
            <a:picLocks noChangeAspect="1"/>
          </p:cNvPicPr>
          <p:nvPr/>
        </p:nvPicPr>
        <p:blipFill>
          <a:blip r:embed="rId1"/>
          <a:stretch>
            <a:fillRect/>
          </a:stretch>
        </p:blipFill>
        <p:spPr>
          <a:xfrm>
            <a:off x="5707380" y="2258695"/>
            <a:ext cx="5890260" cy="3017520"/>
          </a:xfrm>
          <a:prstGeom prst="rect">
            <a:avLst/>
          </a:prstGeom>
        </p:spPr>
      </p:pic>
      <p:pic>
        <p:nvPicPr>
          <p:cNvPr id="5" name="图片 4"/>
          <p:cNvPicPr>
            <a:picLocks noChangeAspect="1"/>
          </p:cNvPicPr>
          <p:nvPr/>
        </p:nvPicPr>
        <p:blipFill>
          <a:blip r:embed="rId2"/>
          <a:stretch>
            <a:fillRect/>
          </a:stretch>
        </p:blipFill>
        <p:spPr>
          <a:xfrm>
            <a:off x="435610" y="2321560"/>
            <a:ext cx="5108575" cy="3018155"/>
          </a:xfrm>
          <a:prstGeom prst="rect">
            <a:avLst/>
          </a:prstGeom>
        </p:spPr>
      </p:pic>
      <p:sp>
        <p:nvSpPr>
          <p:cNvPr id="6" name="文本框 5"/>
          <p:cNvSpPr txBox="1"/>
          <p:nvPr/>
        </p:nvSpPr>
        <p:spPr>
          <a:xfrm>
            <a:off x="1081405" y="6062345"/>
            <a:ext cx="1550670" cy="368300"/>
          </a:xfrm>
          <a:prstGeom prst="rect">
            <a:avLst/>
          </a:prstGeom>
          <a:noFill/>
        </p:spPr>
        <p:txBody>
          <a:bodyPr wrap="square" rtlCol="0">
            <a:spAutoFit/>
          </a:bodyPr>
          <a:p>
            <a:r>
              <a:rPr lang="zh-CN" altLang="en-US"/>
              <a:t>压缩原理</a:t>
            </a:r>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PLACING_PICTURE_USER_VIEWPORT" val="{&quot;height&quot;:5040,&quot;width&quot;:6820}"/>
</p:tagLst>
</file>

<file path=ppt/tags/tag12.xml><?xml version="1.0" encoding="utf-8"?>
<p:tagLst xmlns:p="http://schemas.openxmlformats.org/presentationml/2006/main">
  <p:tag name="REFSHAPE" val="383790284"/>
  <p:tag name="KSO_WM_UNIT_PLACING_PICTURE_USER_VIEWPORT" val="{&quot;height&quot;:8010,&quot;width&quot;:5460}"/>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BEAUTIFY_FLAG" val="#wm#"/>
  <p:tag name="KSO_WM_TEMPLATE_CATEGORY" val="custom"/>
  <p:tag name="KSO_WM_TEMPLATE_INDEX" val="20205081"/>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0.xml><?xml version="1.0" encoding="utf-8"?>
<p:tagLst xmlns:p="http://schemas.openxmlformats.org/presentationml/2006/main">
  <p:tag name="KSO_WM_BEAUTIFY_FLAG" val="#wm#"/>
  <p:tag name="KSO_WM_TEMPLATE_CATEGORY" val="custom"/>
  <p:tag name="KSO_WM_TEMPLATE_INDEX" val="20205081"/>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BEAUTIFY_FLAG" val="#wm#"/>
  <p:tag name="KSO_WM_TEMPLATE_CATEGORY" val="custom"/>
  <p:tag name="KSO_WM_TEMPLATE_INDEX" val="20205081"/>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26.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KSO_WM_UNIT_PLACING_PICTURE_USER_VIEWPORT" val="{&quot;height&quot;:7770,&quot;width&quot;:3670}"/>
</p:tagLst>
</file>

<file path=ppt/tags/tag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REFSHAPE" val="355646812"/>
</p:tagLst>
</file>

<file path=ppt/tags/tag8.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Words>
  <Application>WPS 演示</Application>
  <PresentationFormat>宽屏</PresentationFormat>
  <Paragraphs>91</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微软雅黑</vt:lpstr>
      <vt:lpstr>Calibri</vt:lpstr>
      <vt:lpstr>Arial Unicode MS</vt:lpstr>
      <vt:lpstr>Office 主题</vt:lpstr>
      <vt:lpstr>数据结构与算法</vt:lpstr>
      <vt:lpstr>前言</vt:lpstr>
      <vt:lpstr>一维数组实现</vt:lpstr>
      <vt:lpstr>二维数组实现</vt:lpstr>
      <vt:lpstr>PowerPoint 演示文稿</vt:lpstr>
      <vt:lpstr>特殊矩阵的压缩存储1：对称矩阵的压缩存储</vt:lpstr>
      <vt:lpstr>PowerPoint 演示文稿</vt:lpstr>
      <vt:lpstr>PowerPoint 演示文稿</vt:lpstr>
      <vt:lpstr>特殊矩阵的压缩存储2：三角矩阵的压缩存储</vt:lpstr>
      <vt:lpstr>PowerPoint 演示文稿</vt:lpstr>
      <vt:lpstr>PowerPoint 演示文稿</vt:lpstr>
      <vt:lpstr>特殊矩阵的压缩存储3：对角矩阵的压缩存储</vt:lpstr>
      <vt:lpstr>PowerPoint 演示文稿</vt:lpstr>
      <vt:lpstr>PowerPoint 演示文稿</vt:lpstr>
      <vt:lpstr>稀疏矩阵压缩1：三元组表示</vt:lpstr>
      <vt:lpstr>PowerPoint 演示文稿</vt:lpstr>
      <vt:lpstr>PowerPoint 演示文稿</vt:lpstr>
      <vt:lpstr>附加：三元组稀疏矩阵转置</vt:lpstr>
      <vt:lpstr>稀疏数组压缩2：十字链表表示</vt:lpstr>
      <vt:lpstr>结语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丁家恳</dc:creator>
  <cp:lastModifiedBy>guaiu</cp:lastModifiedBy>
  <cp:revision>15</cp:revision>
  <dcterms:created xsi:type="dcterms:W3CDTF">2020-03-10T03:00:00Z</dcterms:created>
  <dcterms:modified xsi:type="dcterms:W3CDTF">2020-03-11T15:28:53Z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