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72" r:id="rId4"/>
    <p:sldId id="273" r:id="rId5"/>
    <p:sldId id="256" r:id="rId6"/>
    <p:sldId id="276" r:id="rId7"/>
    <p:sldId id="257" r:id="rId8"/>
    <p:sldId id="258" r:id="rId9"/>
    <p:sldId id="274" r:id="rId10"/>
    <p:sldId id="275" r:id="rId11"/>
    <p:sldId id="259" r:id="rId12"/>
    <p:sldId id="260" r:id="rId13"/>
    <p:sldId id="263" r:id="rId14"/>
    <p:sldId id="262" r:id="rId15"/>
    <p:sldId id="261" r:id="rId16"/>
    <p:sldId id="267" r:id="rId17"/>
    <p:sldId id="268" r:id="rId18"/>
    <p:sldId id="269" r:id="rId19"/>
    <p:sldId id="264" r:id="rId20"/>
    <p:sldId id="265" r:id="rId21"/>
    <p:sldId id="266" r:id="rId22"/>
    <p:sldId id="270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4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6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附：邻接矩阵的简易构造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50810" y="247650"/>
            <a:ext cx="1938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邻接表的部分在上一个</a:t>
            </a:r>
            <a:r>
              <a:rPr lang="en-US" altLang="zh-CN"/>
              <a:t>ppt</a:t>
            </a:r>
            <a:r>
              <a:rPr lang="zh-CN" altLang="en-US"/>
              <a:t>，此</a:t>
            </a:r>
            <a:r>
              <a:rPr lang="en-US" altLang="zh-CN"/>
              <a:t>ppt</a:t>
            </a:r>
            <a:r>
              <a:rPr lang="zh-CN" altLang="en-US"/>
              <a:t>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730" y="1512570"/>
            <a:ext cx="6574155" cy="4633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连通图与非连通图（邻接表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105" y="1991995"/>
            <a:ext cx="5696585" cy="3070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30" y="2472690"/>
            <a:ext cx="5843905" cy="21094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6555" y="464820"/>
            <a:ext cx="4232275" cy="6193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90" y="464820"/>
            <a:ext cx="2206625" cy="6109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深度遍历算法的应用（</a:t>
            </a:r>
            <a:r>
              <a:rPr lang="en-US" altLang="zh-CN"/>
              <a:t>1</a:t>
            </a:r>
            <a:r>
              <a:rPr lang="zh-CN" altLang="en-US"/>
              <a:t>）路径问题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415" y="1934845"/>
            <a:ext cx="5972175" cy="3695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90" y="1934845"/>
            <a:ext cx="5092065" cy="34842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3335" y="1474470"/>
            <a:ext cx="5572760" cy="3832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370" y="1475105"/>
            <a:ext cx="5789930" cy="39077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组合 38"/>
          <p:cNvGrpSpPr/>
          <p:nvPr/>
        </p:nvGrpSpPr>
        <p:grpSpPr>
          <a:xfrm>
            <a:off x="5060315" y="176530"/>
            <a:ext cx="3450590" cy="2672715"/>
            <a:chOff x="728" y="6117"/>
            <a:chExt cx="5434" cy="4209"/>
          </a:xfrm>
        </p:grpSpPr>
        <p:sp>
          <p:nvSpPr>
            <p:cNvPr id="3" name="文本框 2"/>
            <p:cNvSpPr txBox="1"/>
            <p:nvPr/>
          </p:nvSpPr>
          <p:spPr>
            <a:xfrm>
              <a:off x="2748" y="7774"/>
              <a:ext cx="1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D(3)</a:t>
              </a:r>
              <a:endParaRPr lang="en-US" altLang="zh-CN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48" y="6117"/>
              <a:ext cx="1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B(1)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8" y="7774"/>
              <a:ext cx="1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C(2)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48" y="9746"/>
              <a:ext cx="1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E(4)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142" y="7774"/>
              <a:ext cx="1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A(0)</a:t>
              </a:r>
              <a:endParaRPr lang="en-US" altLang="zh-CN"/>
            </a:p>
          </p:txBody>
        </p:sp>
        <p:cxnSp>
          <p:nvCxnSpPr>
            <p:cNvPr id="5" name="直接连接符 4"/>
            <p:cNvCxnSpPr>
              <a:stCxn id="4" idx="3"/>
            </p:cNvCxnSpPr>
            <p:nvPr/>
          </p:nvCxnSpPr>
          <p:spPr>
            <a:xfrm>
              <a:off x="3768" y="6407"/>
              <a:ext cx="1388" cy="1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8" idx="1"/>
              <a:endCxn id="3" idx="3"/>
            </p:cNvCxnSpPr>
            <p:nvPr/>
          </p:nvCxnSpPr>
          <p:spPr>
            <a:xfrm flipH="1">
              <a:off x="3768" y="8064"/>
              <a:ext cx="13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3" idx="1"/>
            </p:cNvCxnSpPr>
            <p:nvPr/>
          </p:nvCxnSpPr>
          <p:spPr>
            <a:xfrm flipH="1" flipV="1">
              <a:off x="1618" y="8062"/>
              <a:ext cx="1130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0"/>
              <a:endCxn id="4" idx="1"/>
            </p:cNvCxnSpPr>
            <p:nvPr/>
          </p:nvCxnSpPr>
          <p:spPr>
            <a:xfrm flipV="1">
              <a:off x="1238" y="6407"/>
              <a:ext cx="1510" cy="1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6" idx="2"/>
              <a:endCxn id="7" idx="1"/>
            </p:cNvCxnSpPr>
            <p:nvPr/>
          </p:nvCxnSpPr>
          <p:spPr>
            <a:xfrm>
              <a:off x="1238" y="8354"/>
              <a:ext cx="1510" cy="1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3" idx="2"/>
              <a:endCxn id="7" idx="0"/>
            </p:cNvCxnSpPr>
            <p:nvPr/>
          </p:nvCxnSpPr>
          <p:spPr>
            <a:xfrm>
              <a:off x="3258" y="8354"/>
              <a:ext cx="0" cy="1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0905" y="551180"/>
            <a:ext cx="3361690" cy="575564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760095"/>
            <a:ext cx="5128260" cy="4848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）判断问题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1868805"/>
            <a:ext cx="5047615" cy="2752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680" y="1103630"/>
            <a:ext cx="4751070" cy="4651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765" y="1539875"/>
            <a:ext cx="99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</a:t>
            </a:r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80" y="1778000"/>
            <a:ext cx="5179695" cy="3033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914525"/>
            <a:ext cx="5409565" cy="2760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225" y="1261745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283210"/>
            <a:ext cx="4074160" cy="6292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95" y="595630"/>
            <a:ext cx="2442845" cy="5983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广度遍历算法的应用（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9125" y="194945"/>
            <a:ext cx="3759200" cy="6468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1482090"/>
            <a:ext cx="3375025" cy="1061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3067685"/>
            <a:ext cx="5086350" cy="2590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3120" y="5992495"/>
            <a:ext cx="242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</a:t>
            </a:r>
            <a:r>
              <a:rPr lang="en-US" altLang="zh-CN"/>
              <a:t>1</a:t>
            </a:r>
            <a:r>
              <a:rPr lang="zh-CN" altLang="en-US"/>
              <a:t>：路径问题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组合 38"/>
          <p:cNvGrpSpPr/>
          <p:nvPr/>
        </p:nvGrpSpPr>
        <p:grpSpPr>
          <a:xfrm>
            <a:off x="1084580" y="1637665"/>
            <a:ext cx="3450590" cy="2672715"/>
            <a:chOff x="728" y="6117"/>
            <a:chExt cx="5434" cy="4209"/>
          </a:xfrm>
        </p:grpSpPr>
        <p:sp>
          <p:nvSpPr>
            <p:cNvPr id="3" name="文本框 2"/>
            <p:cNvSpPr txBox="1"/>
            <p:nvPr/>
          </p:nvSpPr>
          <p:spPr>
            <a:xfrm>
              <a:off x="2748" y="7774"/>
              <a:ext cx="1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D(3)</a:t>
              </a:r>
              <a:endParaRPr lang="en-US" altLang="zh-CN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48" y="6117"/>
              <a:ext cx="1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B(1)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8" y="7774"/>
              <a:ext cx="1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C(2)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48" y="9746"/>
              <a:ext cx="1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E(4)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142" y="7774"/>
              <a:ext cx="1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A(0)</a:t>
              </a:r>
              <a:endParaRPr lang="en-US" altLang="zh-CN"/>
            </a:p>
          </p:txBody>
        </p:sp>
        <p:cxnSp>
          <p:nvCxnSpPr>
            <p:cNvPr id="5" name="直接连接符 4"/>
            <p:cNvCxnSpPr>
              <a:stCxn id="4" idx="3"/>
            </p:cNvCxnSpPr>
            <p:nvPr/>
          </p:nvCxnSpPr>
          <p:spPr>
            <a:xfrm>
              <a:off x="3768" y="6407"/>
              <a:ext cx="1388" cy="1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8" idx="1"/>
              <a:endCxn id="3" idx="3"/>
            </p:cNvCxnSpPr>
            <p:nvPr/>
          </p:nvCxnSpPr>
          <p:spPr>
            <a:xfrm flipH="1">
              <a:off x="3768" y="8064"/>
              <a:ext cx="13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3" idx="1"/>
            </p:cNvCxnSpPr>
            <p:nvPr/>
          </p:nvCxnSpPr>
          <p:spPr>
            <a:xfrm flipH="1" flipV="1">
              <a:off x="1618" y="8062"/>
              <a:ext cx="1130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0"/>
              <a:endCxn id="4" idx="1"/>
            </p:cNvCxnSpPr>
            <p:nvPr/>
          </p:nvCxnSpPr>
          <p:spPr>
            <a:xfrm flipV="1">
              <a:off x="1238" y="6407"/>
              <a:ext cx="1510" cy="1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6" idx="2"/>
              <a:endCxn id="7" idx="1"/>
            </p:cNvCxnSpPr>
            <p:nvPr/>
          </p:nvCxnSpPr>
          <p:spPr>
            <a:xfrm>
              <a:off x="1238" y="8354"/>
              <a:ext cx="1510" cy="1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3" idx="2"/>
              <a:endCxn id="7" idx="0"/>
            </p:cNvCxnSpPr>
            <p:nvPr/>
          </p:nvCxnSpPr>
          <p:spPr>
            <a:xfrm>
              <a:off x="3258" y="8354"/>
              <a:ext cx="0" cy="1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315" y="1304925"/>
            <a:ext cx="2809240" cy="3437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310515"/>
            <a:ext cx="6099810" cy="6236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90" y="243840"/>
            <a:ext cx="4591050" cy="177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90" y="2353310"/>
            <a:ext cx="4689475" cy="41586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" y="1564640"/>
            <a:ext cx="5092700" cy="215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95" y="828040"/>
            <a:ext cx="5704205" cy="4510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877060"/>
            <a:ext cx="5760720" cy="3021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70" y="1567815"/>
            <a:ext cx="3848735" cy="4452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同一个图的邻接矩阵唯一，邻接表不唯一。因此若同一个图采用矩阵存储，</a:t>
            </a:r>
            <a:r>
              <a:rPr lang="en-US" altLang="zh-CN"/>
              <a:t>DFS</a:t>
            </a:r>
            <a:r>
              <a:rPr lang="zh-CN" altLang="en-US"/>
              <a:t>与</a:t>
            </a:r>
            <a:r>
              <a:rPr lang="en-US" altLang="zh-CN"/>
              <a:t>BFS</a:t>
            </a:r>
            <a:r>
              <a:rPr lang="zh-CN" altLang="en-US"/>
              <a:t>得出的序列唯一；若采用邻接表存储，</a:t>
            </a:r>
            <a:r>
              <a:rPr lang="en-US" altLang="zh-CN"/>
              <a:t>DFS</a:t>
            </a:r>
            <a:r>
              <a:rPr lang="zh-CN" altLang="en-US"/>
              <a:t>与</a:t>
            </a:r>
            <a:r>
              <a:rPr lang="en-US" altLang="zh-CN"/>
              <a:t>BFS</a:t>
            </a:r>
            <a:r>
              <a:rPr lang="zh-CN" altLang="en-US"/>
              <a:t>得出的序列不唯一。</a:t>
            </a:r>
            <a:endParaRPr lang="zh-CN" altLang="en-US"/>
          </a:p>
          <a:p>
            <a:r>
              <a:rPr lang="zh-CN" altLang="en-US"/>
              <a:t>解决迷宫问题现在有五种方法，栈、队列、递归、</a:t>
            </a:r>
            <a:r>
              <a:rPr lang="en-US" altLang="zh-CN"/>
              <a:t>DFS</a:t>
            </a:r>
            <a:r>
              <a:rPr lang="zh-CN" altLang="en-US"/>
              <a:t>、</a:t>
            </a:r>
            <a:r>
              <a:rPr lang="en-US" altLang="zh-CN"/>
              <a:t>BFS</a:t>
            </a:r>
            <a:r>
              <a:rPr lang="zh-CN" altLang="en-US"/>
              <a:t>。其中栈、递归、</a:t>
            </a:r>
            <a:r>
              <a:rPr lang="en-US" altLang="zh-CN"/>
              <a:t>DFS</a:t>
            </a:r>
            <a:r>
              <a:rPr lang="zh-CN" altLang="en-US"/>
              <a:t>可以归为一类，队列、</a:t>
            </a:r>
            <a:r>
              <a:rPr lang="en-US" altLang="zh-CN"/>
              <a:t>BFS</a:t>
            </a:r>
            <a:r>
              <a:rPr lang="zh-CN" altLang="en-US"/>
              <a:t>可以归为一类。</a:t>
            </a:r>
            <a:endParaRPr lang="zh-CN" altLang="en-US"/>
          </a:p>
          <a:p>
            <a:r>
              <a:rPr lang="zh-CN" altLang="en-US"/>
              <a:t>目前为止的学习</a:t>
            </a:r>
            <a:r>
              <a:rPr lang="zh-CN" altLang="en-US"/>
              <a:t>对边的权重涉及不多，接下来的算法学习可能会有困难。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2082800"/>
            <a:ext cx="3822065" cy="282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85" y="1576705"/>
            <a:ext cx="3947795" cy="4260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10" y="1576705"/>
            <a:ext cx="3656965" cy="42551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图（中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89340" y="5531485"/>
            <a:ext cx="253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20200420-20200425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01580" y="601789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丁家恳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基本是体力活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图的深度遍历和广度遍历</a:t>
            </a:r>
            <a:r>
              <a:rPr lang="zh-CN" altLang="en-US"/>
              <a:t>（邻接表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2665095"/>
            <a:ext cx="5188585" cy="2360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175" y="1887220"/>
            <a:ext cx="6224270" cy="4216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" y="1156970"/>
            <a:ext cx="4828540" cy="3997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780" y="1426845"/>
            <a:ext cx="3021965" cy="37280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图的深度遍历和广度遍历（邻接矩阵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370965"/>
            <a:ext cx="5894705" cy="5330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1410335"/>
            <a:ext cx="4899025" cy="3834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60" y="1847215"/>
            <a:ext cx="4559300" cy="3397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REFSHAPE" val="400458516"/>
  <p:tag name="KSO_WM_UNIT_PLACING_PICTURE_USER_VIEWPORT" val="{&quot;height&quot;:4210,&quot;width&quot;:7810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REFSHAPE" val="387559884"/>
  <p:tag name="KSO_WM_UNIT_PLACING_PICTURE_USER_VIEWPORT" val="{&quot;height&quot;:7990,&quot;width&quot;:5460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REFSHAPE" val="617091932"/>
  <p:tag name="KSO_WM_UNIT_PLACING_PICTURE_USER_VIEWPORT" val="{&quot;height&quot;:4640,&quot;width&quot;:7500}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UNIT_PLACING_PICTURE_USER_VIEWPORT" val="{&quot;height&quot;:5370,&quot;width&quot;:781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62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数据结构与算法</vt:lpstr>
      <vt:lpstr>PowerPoint 演示文稿</vt:lpstr>
      <vt:lpstr>图的深度遍历和广度遍历（邻接表）</vt:lpstr>
      <vt:lpstr>PowerPoint 演示文稿</vt:lpstr>
      <vt:lpstr>PowerPoint 演示文稿</vt:lpstr>
      <vt:lpstr>PowerPoint 演示文稿</vt:lpstr>
      <vt:lpstr>连通图与非连通图（邻接表）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丁家恳</dc:creator>
  <cp:lastModifiedBy>guaiu</cp:lastModifiedBy>
  <cp:revision>16</cp:revision>
  <dcterms:created xsi:type="dcterms:W3CDTF">2020-04-20T12:05:00Z</dcterms:created>
  <dcterms:modified xsi:type="dcterms:W3CDTF">2020-04-25T13:20:52Z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