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6300787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338184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268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7120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3804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7120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3804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473480"/>
            <a:ext cx="9071640" cy="365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907164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39800" y="1213200"/>
            <a:ext cx="8599680" cy="982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473480"/>
            <a:ext cx="9071640" cy="365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338184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268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0400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3804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473480"/>
            <a:ext cx="9071640" cy="3653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907164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907164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39800" y="1213200"/>
            <a:ext cx="8599680" cy="982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5268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338184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15268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57120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638040" y="147348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0400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57120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638040" y="3381840"/>
            <a:ext cx="292068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39800" y="1213200"/>
            <a:ext cx="8599680" cy="982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C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2680" y="338184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473480"/>
            <a:ext cx="442692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381840"/>
            <a:ext cx="9071640" cy="1742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C" sz="17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795200" y="3497040"/>
            <a:ext cx="488520" cy="128880"/>
            <a:chOff x="4795200" y="3497040"/>
            <a:chExt cx="488520" cy="128880"/>
          </a:xfrm>
        </p:grpSpPr>
        <p:sp>
          <p:nvSpPr>
            <p:cNvPr id="1" name="CustomShape 2"/>
            <p:cNvSpPr/>
            <p:nvPr/>
          </p:nvSpPr>
          <p:spPr>
            <a:xfrm>
              <a:off x="4981320" y="3497040"/>
              <a:ext cx="115920" cy="1288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5167800" y="3497040"/>
              <a:ext cx="115920" cy="1288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795200" y="3497040"/>
              <a:ext cx="115920" cy="1288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39800" y="1213200"/>
            <a:ext cx="8599680" cy="21189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s-EC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9359280" y="5733000"/>
            <a:ext cx="604440" cy="481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505F393-DBCF-4028-8826-EECC2CCA1C8D}" type="slidenum">
              <a:rPr b="0" lang="es" sz="1000" spc="-1" strike="noStrike">
                <a:solidFill>
                  <a:srgbClr val="cacaca"/>
                </a:solidFill>
                <a:latin typeface="Average"/>
                <a:ea typeface="Average"/>
              </a:rPr>
              <a:t>3</a:t>
            </a:fld>
            <a:endParaRPr b="0" lang="es-EC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473480"/>
            <a:ext cx="9071640" cy="365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710" spc="-1" strike="noStrike">
                <a:solidFill>
                  <a:srgbClr val="000000"/>
                </a:solidFill>
                <a:latin typeface="Arial"/>
              </a:rPr>
              <a:t>Pulse para editar el formato de texto del </a:t>
            </a:r>
            <a:r>
              <a:rPr b="0" lang="es-EC" sz="171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C" sz="171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8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71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C" sz="171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0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71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C" sz="171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71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C" sz="171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50" spc="-1" strike="noStrike">
                <a:solidFill>
                  <a:srgbClr val="000000"/>
                </a:solidFill>
                <a:latin typeface="Arial"/>
              </a:rPr>
              <a:t>Quinto nivel del </a:t>
            </a:r>
            <a:r>
              <a:rPr b="0" lang="es-EC" sz="245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C" sz="24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50" spc="-1" strike="noStrike">
                <a:solidFill>
                  <a:srgbClr val="000000"/>
                </a:solidFill>
                <a:latin typeface="Arial"/>
              </a:rPr>
              <a:t>Sexto nivel </a:t>
            </a:r>
            <a:r>
              <a:rPr b="0" lang="es-EC" sz="2450" spc="-1" strike="noStrike">
                <a:solidFill>
                  <a:srgbClr val="000000"/>
                </a:solidFill>
                <a:latin typeface="Arial"/>
              </a:rPr>
              <a:t>del esquema</a:t>
            </a:r>
            <a:endParaRPr b="0" lang="es-EC" sz="24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2450" spc="-1" strike="noStrike">
                <a:solidFill>
                  <a:srgbClr val="000000"/>
                </a:solidFill>
                <a:latin typeface="Arial"/>
              </a:rPr>
              <a:t>Séptimo </a:t>
            </a:r>
            <a:r>
              <a:rPr b="0" lang="es-EC" sz="2450" spc="-1" strike="noStrike">
                <a:solidFill>
                  <a:srgbClr val="000000"/>
                </a:solidFill>
                <a:latin typeface="Arial"/>
              </a:rPr>
              <a:t>nivel del </a:t>
            </a:r>
            <a:r>
              <a:rPr b="0" lang="es-EC" sz="245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C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447360" y="5739120"/>
            <a:ext cx="3195000" cy="434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C" sz="1400" spc="-1" strike="noStrike">
                <a:latin typeface="Times New Roman"/>
              </a:rPr>
              <a:t>&lt;pie de página&gt;</a:t>
            </a:r>
            <a:endParaRPr b="0" lang="es-EC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440" y="544320"/>
            <a:ext cx="9392400" cy="7009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s-EC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3440" y="1411200"/>
            <a:ext cx="9392400" cy="4183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Pulse para editar el formato de texto del </a:t>
            </a: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38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10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68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Quinto nivel del </a:t>
            </a: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Sexto nivel del </a:t>
            </a: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esquema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Séptimo nivel </a:t>
            </a:r>
            <a:r>
              <a:rPr b="0" lang="es-EC" sz="1800" spc="-1" strike="noStrike">
                <a:solidFill>
                  <a:srgbClr val="000000"/>
                </a:solidFill>
                <a:latin typeface="Arial"/>
              </a:rPr>
              <a:t>del esquema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9359280" y="5733000"/>
            <a:ext cx="604440" cy="481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9327401-C595-4428-BE9D-23A737B94104}" type="slidenum">
              <a:rPr b="0" lang="es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&lt;número&gt;</a:t>
            </a:fld>
            <a:endParaRPr b="0" lang="es-EC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3640" y="4320000"/>
            <a:ext cx="9000000" cy="731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180" spc="-1" strike="noStrike">
                <a:latin typeface="Arial"/>
              </a:rPr>
              <a:t>Pulse </a:t>
            </a:r>
            <a:r>
              <a:rPr b="0" lang="es-EC" sz="4180" spc="-1" strike="noStrike">
                <a:latin typeface="Arial"/>
              </a:rPr>
              <a:t>para </a:t>
            </a:r>
            <a:r>
              <a:rPr b="0" lang="es-EC" sz="4180" spc="-1" strike="noStrike">
                <a:latin typeface="Arial"/>
              </a:rPr>
              <a:t>editar el </a:t>
            </a:r>
            <a:r>
              <a:rPr b="0" lang="es-EC" sz="4180" spc="-1" strike="noStrike">
                <a:latin typeface="Arial"/>
              </a:rPr>
              <a:t>formato </a:t>
            </a:r>
            <a:r>
              <a:rPr b="0" lang="es-EC" sz="4180" spc="-1" strike="noStrike">
                <a:latin typeface="Arial"/>
              </a:rPr>
              <a:t>del texto </a:t>
            </a:r>
            <a:r>
              <a:rPr b="0" lang="es-EC" sz="4180" spc="-1" strike="noStrike">
                <a:latin typeface="Arial"/>
              </a:rPr>
              <a:t>de título</a:t>
            </a:r>
            <a:endParaRPr b="0" lang="es-EC" sz="418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583640" y="720000"/>
            <a:ext cx="6479640" cy="511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spcBef>
                <a:spcPts val="1568"/>
              </a:spcBef>
            </a:pPr>
            <a:r>
              <a:rPr b="0" lang="es-EC" sz="3550" spc="-1" strike="noStrike">
                <a:latin typeface="Arial"/>
              </a:rPr>
              <a:t>Pulse para editar el </a:t>
            </a:r>
            <a:r>
              <a:rPr b="0" lang="es-EC" sz="3550" spc="-1" strike="noStrike">
                <a:latin typeface="Arial"/>
              </a:rPr>
              <a:t>formato de texto del </a:t>
            </a:r>
            <a:r>
              <a:rPr b="0" lang="es-EC" sz="3550" spc="-1" strike="noStrike">
                <a:latin typeface="Arial"/>
              </a:rPr>
              <a:t>esquema</a:t>
            </a:r>
            <a:endParaRPr b="0" lang="es-EC" sz="3550" spc="-1" strike="noStrike">
              <a:latin typeface="Arial"/>
            </a:endParaRPr>
          </a:p>
          <a:p>
            <a:pPr lvl="1">
              <a:spcBef>
                <a:spcPts val="1256"/>
              </a:spcBef>
            </a:pPr>
            <a:r>
              <a:rPr b="0" lang="es-EC" sz="3110" spc="-1" strike="noStrike">
                <a:latin typeface="Arial"/>
              </a:rPr>
              <a:t>Segundo nivel del </a:t>
            </a:r>
            <a:r>
              <a:rPr b="0" lang="es-EC" sz="3110" spc="-1" strike="noStrike">
                <a:latin typeface="Arial"/>
              </a:rPr>
              <a:t>esquema</a:t>
            </a:r>
            <a:endParaRPr b="0" lang="es-EC" sz="3110" spc="-1" strike="noStrike">
              <a:latin typeface="Arial"/>
            </a:endParaRPr>
          </a:p>
          <a:p>
            <a:pPr lvl="2">
              <a:spcBef>
                <a:spcPts val="941"/>
              </a:spcBef>
            </a:pPr>
            <a:r>
              <a:rPr b="0" lang="es-EC" sz="2670" spc="-1" strike="noStrike">
                <a:latin typeface="Arial"/>
              </a:rPr>
              <a:t>Tercer nivel del esquema</a:t>
            </a:r>
            <a:endParaRPr b="0" lang="es-EC" sz="2670" spc="-1" strike="noStrike">
              <a:latin typeface="Arial"/>
            </a:endParaRPr>
          </a:p>
          <a:p>
            <a:pPr lvl="3">
              <a:spcBef>
                <a:spcPts val="626"/>
              </a:spcBef>
            </a:pPr>
            <a:r>
              <a:rPr b="0" lang="es-EC" sz="2220" spc="-1" strike="noStrike">
                <a:latin typeface="Arial"/>
              </a:rPr>
              <a:t>Cuarto nivel del esquema</a:t>
            </a:r>
            <a:endParaRPr b="0" lang="es-EC" sz="2220" spc="-1" strike="noStrike">
              <a:latin typeface="Arial"/>
            </a:endParaRPr>
          </a:p>
          <a:p>
            <a:pPr lvl="4">
              <a:spcBef>
                <a:spcPts val="309"/>
              </a:spcBef>
            </a:pPr>
            <a:r>
              <a:rPr b="0" lang="es-EC" sz="2220" spc="-1" strike="noStrike">
                <a:latin typeface="Arial"/>
              </a:rPr>
              <a:t>Quinto nivel del esquema</a:t>
            </a:r>
            <a:endParaRPr b="0" lang="es-EC" sz="2220" spc="-1" strike="noStrike">
              <a:latin typeface="Arial"/>
            </a:endParaRPr>
          </a:p>
          <a:p>
            <a:pPr lvl="5">
              <a:spcBef>
                <a:spcPts val="309"/>
              </a:spcBef>
            </a:pPr>
            <a:r>
              <a:rPr b="0" lang="es-EC" sz="2220" spc="-1" strike="noStrike">
                <a:latin typeface="Arial"/>
              </a:rPr>
              <a:t>Sexto nivel del esquema</a:t>
            </a:r>
            <a:endParaRPr b="0" lang="es-EC" sz="2220" spc="-1" strike="noStrike">
              <a:latin typeface="Arial"/>
            </a:endParaRPr>
          </a:p>
          <a:p>
            <a:pPr lvl="6">
              <a:spcBef>
                <a:spcPts val="309"/>
              </a:spcBef>
            </a:pPr>
            <a:r>
              <a:rPr b="0" lang="es-EC" sz="2220" spc="-1" strike="noStrike">
                <a:latin typeface="Arial"/>
              </a:rPr>
              <a:t>Séptimo nivel del esquema</a:t>
            </a:r>
            <a:endParaRPr b="0" lang="es-EC" sz="222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4103640" y="5439600"/>
            <a:ext cx="4392000" cy="42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7A81371C-FAB1-4006-A0C7-8B63FEF73583}" type="author">
              <a:rPr b="0" lang="es-EC" sz="2000" spc="-1" strike="noStrike">
                <a:latin typeface="Arial"/>
              </a:rPr>
              <a:t> </a:t>
            </a:fld>
            <a:endParaRPr b="0" lang="es-EC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my.matterport.com/show/?m=iBfbj7ET4LT" TargetMode="External"/><Relationship Id="rId5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dsc.edu/news_and_events/glossary.html" TargetMode="External"/><Relationship Id="rId2" Type="http://schemas.openxmlformats.org/officeDocument/2006/relationships/hyperlink" Target="https://www.intel.com/content/www/us/en/support/topics/glossary.html#p" TargetMode="External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48560" y="1030320"/>
            <a:ext cx="9181800" cy="2118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R para </a:t>
            </a: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Compu</a:t>
            </a: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tación </a:t>
            </a: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de </a:t>
            </a: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Altas </a:t>
            </a: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Prestac</a:t>
            </a: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iones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39800" y="3607920"/>
            <a:ext cx="8599680" cy="970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100" spc="-1" strike="noStrike">
                <a:solidFill>
                  <a:srgbClr val="cacaca"/>
                </a:solidFill>
                <a:latin typeface="Average"/>
                <a:ea typeface="Average"/>
              </a:rPr>
              <a:t>Moisés Gualapuro – Cristina Ramos</a:t>
            </a:r>
            <a:endParaRPr b="0" lang="es-EC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43440" y="544320"/>
            <a:ext cx="939240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Oswald"/>
                <a:ea typeface="Oswald"/>
              </a:rPr>
              <a:t>¿Por qué usar </a:t>
            </a:r>
            <a:r>
              <a:rPr b="0" lang="es" sz="3000" spc="-1" strike="noStrike">
                <a:solidFill>
                  <a:srgbClr val="ffffff"/>
                </a:solidFill>
                <a:latin typeface="Oswald"/>
                <a:ea typeface="Oswald"/>
              </a:rPr>
              <a:t>HPC?</a:t>
            </a:r>
            <a:endParaRPr b="0" lang="es-EC" sz="3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200000" y="2392920"/>
            <a:ext cx="2520000" cy="348876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7225200" y="152640"/>
            <a:ext cx="2528280" cy="21513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252000" y="2160000"/>
            <a:ext cx="2484000" cy="936000"/>
          </a:xfrm>
          <a:custGeom>
            <a:avLst/>
            <a:gdLst/>
            <a:ahLst/>
            <a:rect l="0" t="0" r="r" b="b"/>
            <a:pathLst>
              <a:path w="6902" h="2602">
                <a:moveTo>
                  <a:pt x="0" y="0"/>
                </a:moveTo>
                <a:lnTo>
                  <a:pt x="5750" y="0"/>
                </a:lnTo>
                <a:lnTo>
                  <a:pt x="6901" y="1300"/>
                </a:lnTo>
                <a:lnTo>
                  <a:pt x="5750" y="2601"/>
                </a:lnTo>
                <a:lnTo>
                  <a:pt x="0" y="2601"/>
                </a:lnTo>
                <a:lnTo>
                  <a:pt x="0" y="0"/>
                </a:lnTo>
              </a:path>
            </a:pathLst>
          </a:custGeom>
          <a:solidFill>
            <a:srgbClr val="071d33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EC" sz="1800" spc="-1" strike="noStrike">
                <a:latin typeface="Arial"/>
              </a:rPr>
              <a:t>Procesamientos </a:t>
            </a:r>
            <a:endParaRPr b="0" lang="es-EC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EC" sz="1800" spc="-1" strike="noStrike">
                <a:latin typeface="Arial"/>
              </a:rPr>
              <a:t>requieren mucho </a:t>
            </a:r>
            <a:endParaRPr b="0" lang="es-EC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EC" sz="1800" spc="-1" strike="noStrike">
                <a:latin typeface="Arial"/>
              </a:rPr>
              <a:t>tiempo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744000" y="2160000"/>
            <a:ext cx="3240000" cy="936000"/>
          </a:xfrm>
          <a:custGeom>
            <a:avLst/>
            <a:gdLst/>
            <a:ahLst/>
            <a:rect l="0" t="0" r="r" b="b"/>
            <a:pathLst>
              <a:path w="9002" h="2602">
                <a:moveTo>
                  <a:pt x="0" y="0"/>
                </a:moveTo>
                <a:lnTo>
                  <a:pt x="7873" y="0"/>
                </a:lnTo>
                <a:lnTo>
                  <a:pt x="9001" y="1300"/>
                </a:lnTo>
                <a:lnTo>
                  <a:pt x="7873" y="2601"/>
                </a:lnTo>
                <a:lnTo>
                  <a:pt x="0" y="2601"/>
                </a:lnTo>
                <a:lnTo>
                  <a:pt x="1127" y="13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	</a:t>
            </a: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Ejecutar en paralelo 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	</a:t>
            </a: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en procesadores 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	</a:t>
            </a: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independientes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248040" y="1656000"/>
            <a:ext cx="277596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" sz="1800" spc="-1" strike="noStrike">
                <a:solidFill>
                  <a:srgbClr val="ffffff"/>
                </a:solidFill>
                <a:latin typeface="Average"/>
                <a:ea typeface="Average"/>
              </a:rPr>
              <a:t>Requerimiento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30" name="TextShape 5"/>
          <p:cNvSpPr txBox="1"/>
          <p:nvPr/>
        </p:nvSpPr>
        <p:spPr>
          <a:xfrm>
            <a:off x="4176000" y="1656000"/>
            <a:ext cx="2376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" sz="1800" spc="-1" strike="noStrike">
                <a:solidFill>
                  <a:srgbClr val="ffffff"/>
                </a:solidFill>
                <a:latin typeface="Average"/>
                <a:ea typeface="Average"/>
              </a:rPr>
              <a:t>Alternativa HPC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288000" y="3240000"/>
            <a:ext cx="2376000" cy="936000"/>
          </a:xfrm>
          <a:custGeom>
            <a:avLst/>
            <a:gdLst/>
            <a:ahLst/>
            <a:rect l="0" t="0" r="r" b="b"/>
            <a:pathLst>
              <a:path w="6602" h="2602">
                <a:moveTo>
                  <a:pt x="0" y="0"/>
                </a:moveTo>
                <a:lnTo>
                  <a:pt x="5449" y="0"/>
                </a:lnTo>
                <a:lnTo>
                  <a:pt x="6601" y="1300"/>
                </a:lnTo>
                <a:lnTo>
                  <a:pt x="5449" y="2601"/>
                </a:lnTo>
                <a:lnTo>
                  <a:pt x="0" y="2601"/>
                </a:lnTo>
                <a:lnTo>
                  <a:pt x="0" y="0"/>
                </a:lnTo>
              </a:path>
            </a:pathLst>
          </a:custGeom>
          <a:solidFill>
            <a:srgbClr val="3a0b14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EC" sz="1800" spc="-1" strike="noStrike">
                <a:latin typeface="Arial"/>
              </a:rPr>
              <a:t>Procesamientos </a:t>
            </a:r>
            <a:endParaRPr b="0" lang="es-EC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EC" sz="1800" spc="-1" strike="noStrike">
                <a:latin typeface="Arial"/>
              </a:rPr>
              <a:t>con alto volumen</a:t>
            </a:r>
            <a:endParaRPr b="0" lang="es-EC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EC" sz="1800" spc="-1" strike="noStrike">
                <a:latin typeface="Arial"/>
              </a:rPr>
              <a:t>de datos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3780000" y="3240000"/>
            <a:ext cx="3240000" cy="936000"/>
          </a:xfrm>
          <a:custGeom>
            <a:avLst/>
            <a:gdLst/>
            <a:ahLst/>
            <a:rect l="0" t="0" r="r" b="b"/>
            <a:pathLst>
              <a:path w="9002" h="2602">
                <a:moveTo>
                  <a:pt x="0" y="0"/>
                </a:moveTo>
                <a:lnTo>
                  <a:pt x="7873" y="0"/>
                </a:lnTo>
                <a:lnTo>
                  <a:pt x="9001" y="1300"/>
                </a:lnTo>
                <a:lnTo>
                  <a:pt x="7873" y="2601"/>
                </a:lnTo>
                <a:lnTo>
                  <a:pt x="0" y="2601"/>
                </a:lnTo>
                <a:lnTo>
                  <a:pt x="1127" y="1300"/>
                </a:lnTo>
                <a:lnTo>
                  <a:pt x="0" y="0"/>
                </a:lnTo>
              </a:path>
            </a:pathLst>
          </a:custGeom>
          <a:solidFill>
            <a:srgbClr val="ff6d6d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	</a:t>
            </a: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Cargar data a 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	</a:t>
            </a: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múltiples PC para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	</a:t>
            </a:r>
            <a:r>
              <a:rPr b="0" lang="es" sz="1800" spc="-1" strike="noStrike">
                <a:solidFill>
                  <a:srgbClr val="000000"/>
                </a:solidFill>
                <a:latin typeface="Average"/>
                <a:ea typeface="Average"/>
              </a:rPr>
              <a:t>procesar en paralelo</a:t>
            </a:r>
            <a:endParaRPr b="0" lang="es-EC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8"/>
          <p:cNvSpPr txBox="1"/>
          <p:nvPr/>
        </p:nvSpPr>
        <p:spPr>
          <a:xfrm>
            <a:off x="2664000" y="2448000"/>
            <a:ext cx="116964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" sz="1800" spc="-1" strike="noStrike">
                <a:solidFill>
                  <a:srgbClr val="ffffff"/>
                </a:solidFill>
                <a:latin typeface="Average"/>
                <a:ea typeface="Average"/>
              </a:rPr>
              <a:t>esperar</a:t>
            </a:r>
            <a:endParaRPr b="0" lang="es-EC" sz="1800" spc="-1" strike="noStrike">
              <a:latin typeface="Arial"/>
            </a:endParaRPr>
          </a:p>
        </p:txBody>
      </p:sp>
      <p:sp>
        <p:nvSpPr>
          <p:cNvPr id="134" name="TextShape 9"/>
          <p:cNvSpPr txBox="1"/>
          <p:nvPr/>
        </p:nvSpPr>
        <p:spPr>
          <a:xfrm>
            <a:off x="2708280" y="3459960"/>
            <a:ext cx="117972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s" sz="1800" spc="-1" strike="noStrike">
                <a:solidFill>
                  <a:srgbClr val="ffffff"/>
                </a:solidFill>
                <a:latin typeface="Average"/>
                <a:ea typeface="Average"/>
              </a:rPr>
              <a:t>reducir datos</a:t>
            </a:r>
            <a:endParaRPr b="0" lang="es-EC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43440" y="605880"/>
            <a:ext cx="939240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Oswald"/>
                <a:ea typeface="Oswald"/>
              </a:rPr>
              <a:t>¿Cómo luce un HPC?</a:t>
            </a:r>
            <a:br/>
            <a:endParaRPr b="0" lang="es-EC" sz="3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rcRect l="0" t="35636" r="0" b="0"/>
          <a:stretch/>
        </p:blipFill>
        <p:spPr>
          <a:xfrm>
            <a:off x="91440" y="2634480"/>
            <a:ext cx="6748560" cy="206748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7056000" y="234720"/>
            <a:ext cx="3017160" cy="25142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/>
        </p:blipFill>
        <p:spPr>
          <a:xfrm>
            <a:off x="7056000" y="2983680"/>
            <a:ext cx="2972520" cy="2972520"/>
          </a:xfrm>
          <a:prstGeom prst="rect">
            <a:avLst/>
          </a:prstGeom>
          <a:ln>
            <a:noFill/>
          </a:ln>
        </p:spPr>
      </p:pic>
      <p:sp>
        <p:nvSpPr>
          <p:cNvPr id="139" name="TextShape 2"/>
          <p:cNvSpPr txBox="1"/>
          <p:nvPr/>
        </p:nvSpPr>
        <p:spPr>
          <a:xfrm>
            <a:off x="6480000" y="5904000"/>
            <a:ext cx="352224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C" sz="1200" spc="-1" strike="noStrike">
                <a:latin typeface="Arial"/>
                <a:hlinkClick r:id="rId4"/>
              </a:rPr>
              <a:t>https://my.matterport.com/show/?m=iBfbj7ET4LT</a:t>
            </a:r>
            <a:r>
              <a:rPr b="0" lang="es-EC" sz="1200" spc="-1" strike="noStrike">
                <a:latin typeface="Arial"/>
              </a:rPr>
              <a:t> </a:t>
            </a:r>
            <a:endParaRPr b="0" lang="es-EC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43440" y="544320"/>
            <a:ext cx="939240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Oswald"/>
                <a:ea typeface="Oswald"/>
              </a:rPr>
              <a:t>Definiciones</a:t>
            </a:r>
            <a:endParaRPr b="0" lang="es-EC" sz="30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43440" y="1411200"/>
            <a:ext cx="4696560" cy="362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Computación de altas prestaciones </a:t>
            </a: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(HPC).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 Área de ciencias de la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computación que desarrolla software y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computadoras para el procesamiento de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altas prestaciones.</a:t>
            </a:r>
            <a:endParaRPr b="0" lang="es-EC" sz="16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Computación en paralelo (</a:t>
            </a: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Parallel </a:t>
            </a: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computing).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 Desarrollo de algoritmos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que se ejecutan en paralelo.</a:t>
            </a:r>
            <a:endParaRPr b="0" lang="es-EC" sz="16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59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Paralelismo.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Procesamiento simultáneo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de múltiples hilos o procesos para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aumentar el rendimiento.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5256000" y="1411200"/>
            <a:ext cx="4696560" cy="418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32000" indent="-324000">
              <a:spcBef>
                <a:spcPts val="172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Computación distribuida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. Desarrollo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de algoritmos que se ejecutan en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paralelo en diferentes computadores.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72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Cores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. Unidades de procesamiento. 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Procesadores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72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Nodes</a:t>
            </a: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.  Cada "computadora".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72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" sz="1600" spc="-1" strike="noStrike">
                <a:solidFill>
                  <a:srgbClr val="cacaca"/>
                </a:solidFill>
                <a:latin typeface="Average"/>
                <a:ea typeface="Average"/>
              </a:rPr>
              <a:t>Multicore vs Cluster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1" lang="es" sz="1600" spc="-1" strike="noStrike">
                <a:solidFill>
                  <a:srgbClr val="2a6099"/>
                </a:solidFill>
                <a:latin typeface="Average"/>
                <a:ea typeface="Average"/>
              </a:rPr>
              <a:t>Más definiciones: </a:t>
            </a:r>
            <a:endParaRPr b="0" lang="es-EC" sz="16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s" sz="1600" spc="-1" strike="noStrike" u="sng">
                <a:solidFill>
                  <a:srgbClr val="ffd966"/>
                </a:solidFill>
                <a:uFillTx/>
                <a:latin typeface="Arial"/>
                <a:ea typeface="Arial"/>
                <a:hlinkClick r:id="rId1"/>
              </a:rPr>
              <a:t>https://www.sdsc.edu/news_and_events/glossary.html</a:t>
            </a:r>
            <a:endParaRPr b="0" lang="es-EC" sz="16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s" sz="1600" spc="-1" strike="noStrike" u="sng">
                <a:solidFill>
                  <a:srgbClr val="ffd966"/>
                </a:solidFill>
                <a:uFillTx/>
                <a:latin typeface="Arial"/>
                <a:ea typeface="Arial"/>
                <a:hlinkClick r:id="rId2"/>
              </a:rPr>
              <a:t>https://www.intel.com/content/www/us/en/support/topics/glossary.html#p</a:t>
            </a:r>
            <a:endParaRPr b="0" lang="es-EC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43440" y="544320"/>
            <a:ext cx="939240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Oswald"/>
                <a:ea typeface="Oswald"/>
              </a:rPr>
              <a:t>¿Qué se logra con el HPC?</a:t>
            </a:r>
            <a:endParaRPr b="0" lang="es-EC" sz="3000" spc="-1" strike="noStrike">
              <a:latin typeface="Arial"/>
            </a:endParaRPr>
          </a:p>
        </p:txBody>
      </p:sp>
      <p:pic>
        <p:nvPicPr>
          <p:cNvPr id="144" name="Google Shape;113;p21" descr=""/>
          <p:cNvPicPr/>
          <p:nvPr/>
        </p:nvPicPr>
        <p:blipFill>
          <a:blip r:embed="rId1"/>
          <a:stretch/>
        </p:blipFill>
        <p:spPr>
          <a:xfrm>
            <a:off x="1351800" y="1411200"/>
            <a:ext cx="6946200" cy="454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43440" y="544320"/>
            <a:ext cx="939240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3000" spc="-1" strike="noStrike">
                <a:solidFill>
                  <a:srgbClr val="ffffff"/>
                </a:solidFill>
                <a:latin typeface="Oswald"/>
                <a:ea typeface="Oswald"/>
              </a:rPr>
              <a:t>En este curso</a:t>
            </a:r>
            <a:endParaRPr b="0" lang="es-EC" sz="3000" spc="-1" strike="noStrike"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43440" y="1510560"/>
            <a:ext cx="4696560" cy="3628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SEMANA 1</a:t>
            </a:r>
            <a:endParaRPr b="0" lang="es-EC" sz="1600" spc="-1" strike="noStrike"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Introducción a R</a:t>
            </a:r>
            <a:endParaRPr b="0" lang="es-EC" sz="16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256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Tipos de datos</a:t>
            </a:r>
            <a:endParaRPr b="0" lang="es-EC" sz="16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256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Estructuras de control</a:t>
            </a:r>
            <a:endParaRPr b="0" lang="es-EC" sz="16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256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Funciones*</a:t>
            </a:r>
            <a:endParaRPr b="0" lang="es-EC" sz="16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256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Manipulación de datos</a:t>
            </a:r>
            <a:endParaRPr b="0" lang="es-EC" sz="16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256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Visualización</a:t>
            </a:r>
            <a:endParaRPr b="0" lang="es-EC" sz="1600" spc="-1" strike="noStrike"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256"/>
              </a:spcBef>
              <a:buClr>
                <a:srgbClr val="ffffff"/>
              </a:buClr>
              <a:buSzPct val="4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Estadística**</a:t>
            </a:r>
            <a:endParaRPr b="0" lang="es-EC" sz="16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5256000" y="1510560"/>
            <a:ext cx="4696560" cy="4183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32000" indent="-324000">
              <a:spcBef>
                <a:spcPts val="172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SEMANA 2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72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Paralelización en R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80"/>
              </a:spcBef>
              <a:buClr>
                <a:srgbClr val="ffffff"/>
              </a:buClr>
              <a:buSzPct val="7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Optimización de funciones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80"/>
              </a:spcBef>
              <a:buClr>
                <a:srgbClr val="ffffff"/>
              </a:buClr>
              <a:buSzPct val="7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Paralelización en PC personal***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80"/>
              </a:spcBef>
              <a:buClr>
                <a:srgbClr val="ffffff"/>
              </a:buClr>
              <a:buSzPct val="75000"/>
              <a:buFont typeface="Wingdings" charset="2"/>
              <a:buChar char=""/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Paralelización en clúster CEDIA****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568"/>
              </a:spcBef>
              <a:tabLst>
                <a:tab algn="l" pos="0"/>
              </a:tabLst>
            </a:pPr>
            <a:endParaRPr b="0" lang="es-EC" sz="1600" spc="-1" strike="noStrike">
              <a:latin typeface="Arial"/>
            </a:endParaRPr>
          </a:p>
          <a:p>
            <a:pPr marL="432000" indent="-324000">
              <a:spcBef>
                <a:spcPts val="1729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Trabajos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8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Actividades de refuerzo (4x15%)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80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s" sz="1600" spc="-1" strike="noStrike">
                <a:solidFill>
                  <a:srgbClr val="ffffff"/>
                </a:solidFill>
                <a:latin typeface="Average"/>
                <a:ea typeface="Average"/>
              </a:rPr>
              <a:t>Trabajo final (40%)</a:t>
            </a:r>
            <a:endParaRPr b="0" lang="es-EC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48560" y="1030320"/>
            <a:ext cx="9181800" cy="2118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BIENVENIDOS AL CURSO</a:t>
            </a:r>
            <a:br/>
            <a:r>
              <a:rPr b="0" lang="es" sz="4800" spc="-1" strike="noStrike">
                <a:solidFill>
                  <a:srgbClr val="ffffff"/>
                </a:solidFill>
                <a:latin typeface="Oswald"/>
                <a:ea typeface="Oswald"/>
              </a:rPr>
              <a:t>CAPR-Inv 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39800" y="3607920"/>
            <a:ext cx="8599680" cy="970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2100" spc="-1" strike="noStrike">
                <a:solidFill>
                  <a:srgbClr val="cacaca"/>
                </a:solidFill>
                <a:latin typeface="Average"/>
                <a:ea typeface="Average"/>
              </a:rPr>
              <a:t>Moisés Gualapuro – Cristina Ramos</a:t>
            </a:r>
            <a:endParaRPr b="0" lang="es-EC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es-EC</dc:language>
  <cp:lastModifiedBy/>
  <dcterms:modified xsi:type="dcterms:W3CDTF">2020-10-05T11:46:00Z</dcterms:modified>
  <cp:revision>2</cp:revision>
  <dc:subject/>
  <dc:title/>
</cp:coreProperties>
</file>