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79" r:id="rId2"/>
    <p:sldId id="274" r:id="rId3"/>
    <p:sldId id="270" r:id="rId4"/>
    <p:sldId id="271" r:id="rId5"/>
    <p:sldId id="278" r:id="rId6"/>
    <p:sldId id="265" r:id="rId7"/>
    <p:sldId id="277" r:id="rId8"/>
    <p:sldId id="280" r:id="rId9"/>
    <p:sldId id="275" r:id="rId10"/>
    <p:sldId id="281" r:id="rId11"/>
    <p:sldId id="268" r:id="rId12"/>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p:scale>
          <a:sx n="100" d="100"/>
          <a:sy n="100" d="100"/>
        </p:scale>
        <p:origin x="22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78D41D-4E34-4B6F-B3E9-6A70F9C53384}"/>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GB" sz="1400" b="0" i="0" u="none" strike="noStrike" kern="1200" cap="none">
              <a:ln>
                <a:noFill/>
              </a:ln>
              <a:latin typeface="Liberation Sans" pitchFamily="18"/>
              <a:ea typeface="Noto Sans CJK SC Regular" pitchFamily="2"/>
              <a:cs typeface="FreeSans" pitchFamily="2"/>
            </a:endParaRPr>
          </a:p>
        </p:txBody>
      </p:sp>
      <p:sp>
        <p:nvSpPr>
          <p:cNvPr id="3" name="Date Placeholder 2">
            <a:extLst>
              <a:ext uri="{FF2B5EF4-FFF2-40B4-BE49-F238E27FC236}">
                <a16:creationId xmlns:a16="http://schemas.microsoft.com/office/drawing/2014/main" id="{82BCF053-6EC9-4348-9A6B-7C70DDE6C396}"/>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GB" sz="1400" b="0" i="0" u="none" strike="noStrike" kern="1200" cap="none">
              <a:ln>
                <a:noFill/>
              </a:ln>
              <a:latin typeface="Liberation Sans" pitchFamily="18"/>
              <a:ea typeface="Noto Sans CJK SC Regular" pitchFamily="2"/>
              <a:cs typeface="FreeSans" pitchFamily="2"/>
            </a:endParaRPr>
          </a:p>
        </p:txBody>
      </p:sp>
      <p:sp>
        <p:nvSpPr>
          <p:cNvPr id="4" name="Footer Placeholder 3">
            <a:extLst>
              <a:ext uri="{FF2B5EF4-FFF2-40B4-BE49-F238E27FC236}">
                <a16:creationId xmlns:a16="http://schemas.microsoft.com/office/drawing/2014/main" id="{57F1A348-56FA-49F0-B3E4-6CEB251EA38B}"/>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GB" sz="1400" b="0" i="0" u="none" strike="noStrike" kern="1200" cap="none">
              <a:ln>
                <a:noFill/>
              </a:ln>
              <a:latin typeface="Liberation Sans" pitchFamily="18"/>
              <a:ea typeface="Noto Sans CJK SC Regular" pitchFamily="2"/>
              <a:cs typeface="FreeSans" pitchFamily="2"/>
            </a:endParaRPr>
          </a:p>
        </p:txBody>
      </p:sp>
      <p:sp>
        <p:nvSpPr>
          <p:cNvPr id="5" name="Slide Number Placeholder 4">
            <a:extLst>
              <a:ext uri="{FF2B5EF4-FFF2-40B4-BE49-F238E27FC236}">
                <a16:creationId xmlns:a16="http://schemas.microsoft.com/office/drawing/2014/main" id="{A07CB298-C853-4877-9EE5-E85C522DE061}"/>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8190906-2733-46CE-B66C-C5EE9481F2BC}" type="slidenum">
              <a:t>‹#›</a:t>
            </a:fld>
            <a:endParaRPr lang="en-GB"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995292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E2B96-4991-4567-BBBA-FD1C9CA902DC}"/>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025C2F07-8BCD-4904-9E2C-084397E826EA}"/>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GB"/>
          </a:p>
        </p:txBody>
      </p:sp>
      <p:sp>
        <p:nvSpPr>
          <p:cNvPr id="4" name="Header Placeholder 3">
            <a:extLst>
              <a:ext uri="{FF2B5EF4-FFF2-40B4-BE49-F238E27FC236}">
                <a16:creationId xmlns:a16="http://schemas.microsoft.com/office/drawing/2014/main" id="{8A3C3899-3263-480F-A1F9-839E67193588}"/>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GB" sz="1400" kern="1200">
                <a:latin typeface="Liberation Serif" pitchFamily="18"/>
                <a:ea typeface="DejaVu Sans" pitchFamily="2"/>
                <a:cs typeface="DejaVu Sans" pitchFamily="2"/>
              </a:defRPr>
            </a:lvl1pPr>
          </a:lstStyle>
          <a:p>
            <a:pPr lvl="0"/>
            <a:endParaRPr lang="en-GB"/>
          </a:p>
        </p:txBody>
      </p:sp>
      <p:sp>
        <p:nvSpPr>
          <p:cNvPr id="5" name="Date Placeholder 4">
            <a:extLst>
              <a:ext uri="{FF2B5EF4-FFF2-40B4-BE49-F238E27FC236}">
                <a16:creationId xmlns:a16="http://schemas.microsoft.com/office/drawing/2014/main" id="{86D7A5D1-B5AD-4057-8E5D-7033A376E64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GB" sz="1400" kern="1200">
                <a:latin typeface="Liberation Serif" pitchFamily="18"/>
                <a:ea typeface="DejaVu Sans" pitchFamily="2"/>
                <a:cs typeface="DejaVu Sans" pitchFamily="2"/>
              </a:defRPr>
            </a:lvl1pPr>
          </a:lstStyle>
          <a:p>
            <a:pPr lvl="0"/>
            <a:endParaRPr lang="en-GB"/>
          </a:p>
        </p:txBody>
      </p:sp>
      <p:sp>
        <p:nvSpPr>
          <p:cNvPr id="6" name="Footer Placeholder 5">
            <a:extLst>
              <a:ext uri="{FF2B5EF4-FFF2-40B4-BE49-F238E27FC236}">
                <a16:creationId xmlns:a16="http://schemas.microsoft.com/office/drawing/2014/main" id="{9F8D80E0-885E-4BAA-97C2-55B841BA1FBE}"/>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GB" sz="1400" kern="1200">
                <a:latin typeface="Liberation Serif" pitchFamily="18"/>
                <a:ea typeface="DejaVu Sans" pitchFamily="2"/>
                <a:cs typeface="DejaVu Sans" pitchFamily="2"/>
              </a:defRPr>
            </a:lvl1pPr>
          </a:lstStyle>
          <a:p>
            <a:pPr lvl="0"/>
            <a:endParaRPr lang="en-GB"/>
          </a:p>
        </p:txBody>
      </p:sp>
      <p:sp>
        <p:nvSpPr>
          <p:cNvPr id="7" name="Slide Number Placeholder 6">
            <a:extLst>
              <a:ext uri="{FF2B5EF4-FFF2-40B4-BE49-F238E27FC236}">
                <a16:creationId xmlns:a16="http://schemas.microsoft.com/office/drawing/2014/main" id="{A0AF4294-ADF5-40F4-8ACB-BD65CB42F7F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GB" sz="1400" kern="1200">
                <a:latin typeface="Liberation Serif" pitchFamily="18"/>
                <a:ea typeface="DejaVu Sans" pitchFamily="2"/>
                <a:cs typeface="DejaVu Sans" pitchFamily="2"/>
              </a:defRPr>
            </a:lvl1pPr>
          </a:lstStyle>
          <a:p>
            <a:pPr lvl="0"/>
            <a:fld id="{BB37F722-3A79-41EC-A6EC-AC5E1EEFBB3B}" type="slidenum">
              <a:t>‹#›</a:t>
            </a:fld>
            <a:endParaRPr lang="en-GB"/>
          </a:p>
        </p:txBody>
      </p:sp>
    </p:spTree>
    <p:extLst>
      <p:ext uri="{BB962C8B-B14F-4D97-AF65-F5344CB8AC3E}">
        <p14:creationId xmlns:p14="http://schemas.microsoft.com/office/powerpoint/2010/main" val="336615820"/>
      </p:ext>
    </p:extLst>
  </p:cSld>
  <p:clrMap bg1="lt1" tx1="dk1" bg2="lt2" tx2="dk2" accent1="accent1" accent2="accent2" accent3="accent3" accent4="accent4" accent5="accent5" accent6="accent6" hlink="hlink" folHlink="folHlink"/>
  <p:notesStyle>
    <a:lvl1pPr marL="216000" marR="0" indent="-216000" rtl="0" hangingPunct="0">
      <a:tabLst/>
      <a:defRPr lang="en-GB"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6007C3-4EAE-4B05-84CF-47D1BB662E50}"/>
              </a:ext>
            </a:extLst>
          </p:cNvPr>
          <p:cNvSpPr txBox="1">
            <a:spLocks noGrp="1"/>
          </p:cNvSpPr>
          <p:nvPr>
            <p:ph type="sldNum" sz="quarter" idx="5"/>
          </p:nvPr>
        </p:nvSpPr>
        <p:spPr>
          <a:ln/>
        </p:spPr>
        <p:txBody>
          <a:bodyPr lIns="0" tIns="0" rIns="0" bIns="0" anchor="b" anchorCtr="0">
            <a:noAutofit/>
          </a:bodyPr>
          <a:lstStyle/>
          <a:p>
            <a:pPr lvl="0"/>
            <a:fld id="{B4D7032F-90E4-4017-9BFA-32C7B7FB6BF0}" type="slidenum">
              <a:t>3</a:t>
            </a:fld>
            <a:endParaRPr lang="en-GB"/>
          </a:p>
        </p:txBody>
      </p:sp>
      <p:sp>
        <p:nvSpPr>
          <p:cNvPr id="2" name="Slide Image Placeholder 1">
            <a:extLst>
              <a:ext uri="{FF2B5EF4-FFF2-40B4-BE49-F238E27FC236}">
                <a16:creationId xmlns:a16="http://schemas.microsoft.com/office/drawing/2014/main" id="{E289E212-D038-46FC-89BC-7501E177CB5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20946D4-2DFB-42B0-A80B-8BB42902252A}"/>
              </a:ext>
            </a:extLst>
          </p:cNvPr>
          <p:cNvSpPr txBox="1">
            <a:spLocks noGrp="1"/>
          </p:cNvSpPr>
          <p:nvPr>
            <p:ph type="body" sz="quarter" idx="1"/>
          </p:nvPr>
        </p:nvSpPr>
        <p:spPr/>
        <p:txBody>
          <a:bodyPr/>
          <a:lstStyle/>
          <a:p>
            <a:r>
              <a:rPr lang="en-GB" dirty="0"/>
              <a:t>Figure 1</a:t>
            </a:r>
          </a:p>
        </p:txBody>
      </p:sp>
    </p:spTree>
    <p:extLst>
      <p:ext uri="{BB962C8B-B14F-4D97-AF65-F5344CB8AC3E}">
        <p14:creationId xmlns:p14="http://schemas.microsoft.com/office/powerpoint/2010/main" val="59708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GB" dirty="0"/>
              <a:t>Figure 2</a:t>
            </a:r>
          </a:p>
        </p:txBody>
      </p:sp>
      <p:sp>
        <p:nvSpPr>
          <p:cNvPr id="4" name="Slide Number Placeholder 3"/>
          <p:cNvSpPr>
            <a:spLocks noGrp="1"/>
          </p:cNvSpPr>
          <p:nvPr>
            <p:ph type="sldNum" sz="quarter" idx="5"/>
          </p:nvPr>
        </p:nvSpPr>
        <p:spPr/>
        <p:txBody>
          <a:bodyPr/>
          <a:lstStyle/>
          <a:p>
            <a:pPr lvl="0"/>
            <a:fld id="{BB37F722-3A79-41EC-A6EC-AC5E1EEFBB3B}" type="slidenum">
              <a:rPr lang="en-GB" smtClean="0"/>
              <a:t>4</a:t>
            </a:fld>
            <a:endParaRPr lang="en-GB"/>
          </a:p>
        </p:txBody>
      </p:sp>
    </p:spTree>
    <p:extLst>
      <p:ext uri="{BB962C8B-B14F-4D97-AF65-F5344CB8AC3E}">
        <p14:creationId xmlns:p14="http://schemas.microsoft.com/office/powerpoint/2010/main" val="202103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B2DC9E-D0D8-4074-85ED-9A6B1D04330E}"/>
              </a:ext>
            </a:extLst>
          </p:cNvPr>
          <p:cNvSpPr txBox="1">
            <a:spLocks noGrp="1"/>
          </p:cNvSpPr>
          <p:nvPr>
            <p:ph type="sldNum" sz="quarter" idx="5"/>
          </p:nvPr>
        </p:nvSpPr>
        <p:spPr>
          <a:ln/>
        </p:spPr>
        <p:txBody>
          <a:bodyPr lIns="0" tIns="0" rIns="0" bIns="0" anchor="b" anchorCtr="0">
            <a:noAutofit/>
          </a:bodyPr>
          <a:lstStyle/>
          <a:p>
            <a:pPr lvl="0"/>
            <a:fld id="{DDBC4F59-18DF-4884-A5C3-3EDAC51204BC}" type="slidenum">
              <a:t>6</a:t>
            </a:fld>
            <a:endParaRPr lang="en-GB"/>
          </a:p>
        </p:txBody>
      </p:sp>
      <p:sp>
        <p:nvSpPr>
          <p:cNvPr id="2" name="Slide Image Placeholder 1">
            <a:extLst>
              <a:ext uri="{FF2B5EF4-FFF2-40B4-BE49-F238E27FC236}">
                <a16:creationId xmlns:a16="http://schemas.microsoft.com/office/drawing/2014/main" id="{D1C7D7E5-5DF5-4AD4-87CA-D85FCABA818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5B734F4-02CA-4D29-8CA5-62791A92DA07}"/>
              </a:ext>
            </a:extLst>
          </p:cNvPr>
          <p:cNvSpPr txBox="1">
            <a:spLocks noGrp="1"/>
          </p:cNvSpPr>
          <p:nvPr>
            <p:ph type="body" sz="quarter" idx="1"/>
          </p:nvPr>
        </p:nvSpPr>
        <p:spPr/>
        <p:txBody>
          <a:bodyPr/>
          <a:lstStyle/>
          <a:p>
            <a:endParaRPr lang="en-GB" dirty="0"/>
          </a:p>
        </p:txBody>
      </p:sp>
    </p:spTree>
    <p:extLst>
      <p:ext uri="{BB962C8B-B14F-4D97-AF65-F5344CB8AC3E}">
        <p14:creationId xmlns:p14="http://schemas.microsoft.com/office/powerpoint/2010/main" val="390983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B2DC9E-D0D8-4074-85ED-9A6B1D04330E}"/>
              </a:ext>
            </a:extLst>
          </p:cNvPr>
          <p:cNvSpPr txBox="1">
            <a:spLocks noGrp="1"/>
          </p:cNvSpPr>
          <p:nvPr>
            <p:ph type="sldNum" sz="quarter" idx="5"/>
          </p:nvPr>
        </p:nvSpPr>
        <p:spPr>
          <a:ln/>
        </p:spPr>
        <p:txBody>
          <a:bodyPr lIns="0" tIns="0" rIns="0" bIns="0" anchor="b" anchorCtr="0">
            <a:noAutofit/>
          </a:bodyPr>
          <a:lstStyle/>
          <a:p>
            <a:pPr lvl="0"/>
            <a:fld id="{DDBC4F59-18DF-4884-A5C3-3EDAC51204BC}" type="slidenum">
              <a:t>11</a:t>
            </a:fld>
            <a:endParaRPr lang="en-GB"/>
          </a:p>
        </p:txBody>
      </p:sp>
      <p:sp>
        <p:nvSpPr>
          <p:cNvPr id="2" name="Slide Image Placeholder 1">
            <a:extLst>
              <a:ext uri="{FF2B5EF4-FFF2-40B4-BE49-F238E27FC236}">
                <a16:creationId xmlns:a16="http://schemas.microsoft.com/office/drawing/2014/main" id="{D1C7D7E5-5DF5-4AD4-87CA-D85FCABA818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5B734F4-02CA-4D29-8CA5-62791A92DA07}"/>
              </a:ext>
            </a:extLst>
          </p:cNvPr>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73407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37197"/>
            <a:ext cx="856853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260078" y="3970580"/>
            <a:ext cx="7560469"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CF268305-09CD-46CD-85F2-6B5A638D3B89}" type="slidenum">
              <a:rPr lang="en-GB" smtClean="0"/>
              <a:t>‹#›</a:t>
            </a:fld>
            <a:endParaRPr lang="en-GB"/>
          </a:p>
        </p:txBody>
      </p:sp>
    </p:spTree>
    <p:extLst>
      <p:ext uri="{BB962C8B-B14F-4D97-AF65-F5344CB8AC3E}">
        <p14:creationId xmlns:p14="http://schemas.microsoft.com/office/powerpoint/2010/main" val="35464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297C83F3-1F04-42CD-964D-3A4C5D92A288}" type="slidenum">
              <a:rPr lang="en-GB" smtClean="0"/>
              <a:t>‹#›</a:t>
            </a:fld>
            <a:endParaRPr lang="en-GB"/>
          </a:p>
        </p:txBody>
      </p:sp>
    </p:spTree>
    <p:extLst>
      <p:ext uri="{BB962C8B-B14F-4D97-AF65-F5344CB8AC3E}">
        <p14:creationId xmlns:p14="http://schemas.microsoft.com/office/powerpoint/2010/main" val="133854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4FB7DF05-1774-4D63-8602-0CC896375DEE}" type="slidenum">
              <a:rPr lang="en-GB" smtClean="0"/>
              <a:t>‹#›</a:t>
            </a:fld>
            <a:endParaRPr lang="en-GB"/>
          </a:p>
        </p:txBody>
      </p:sp>
    </p:spTree>
    <p:extLst>
      <p:ext uri="{BB962C8B-B14F-4D97-AF65-F5344CB8AC3E}">
        <p14:creationId xmlns:p14="http://schemas.microsoft.com/office/powerpoint/2010/main" val="276354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8F4F6B16-89F1-4254-95A3-A8506CC870B2}" type="slidenum">
              <a:rPr lang="en-GB" smtClean="0"/>
              <a:t>‹#›</a:t>
            </a:fld>
            <a:endParaRPr lang="en-GB"/>
          </a:p>
        </p:txBody>
      </p:sp>
    </p:spTree>
    <p:extLst>
      <p:ext uri="{BB962C8B-B14F-4D97-AF65-F5344CB8AC3E}">
        <p14:creationId xmlns:p14="http://schemas.microsoft.com/office/powerpoint/2010/main" val="58476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1"/>
            <a:ext cx="869453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687793" y="5059035"/>
            <a:ext cx="869453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5833AF2F-59FB-4771-8043-58CCCB0DD6A7}" type="slidenum">
              <a:rPr lang="en-GB" smtClean="0"/>
              <a:t>‹#›</a:t>
            </a:fld>
            <a:endParaRPr lang="en-GB"/>
          </a:p>
        </p:txBody>
      </p:sp>
    </p:spTree>
    <p:extLst>
      <p:ext uri="{BB962C8B-B14F-4D97-AF65-F5344CB8AC3E}">
        <p14:creationId xmlns:p14="http://schemas.microsoft.com/office/powerpoint/2010/main" val="33208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D71910EA-6E20-434F-97A2-C97A828AD07D}" type="slidenum">
              <a:rPr lang="en-GB" smtClean="0"/>
              <a:t>‹#›</a:t>
            </a:fld>
            <a:endParaRPr lang="en-GB"/>
          </a:p>
        </p:txBody>
      </p:sp>
    </p:spTree>
    <p:extLst>
      <p:ext uri="{BB962C8B-B14F-4D97-AF65-F5344CB8AC3E}">
        <p14:creationId xmlns:p14="http://schemas.microsoft.com/office/powerpoint/2010/main" val="225291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5103317" y="2761381"/>
            <a:ext cx="4285579"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5613B88B-2EB2-455D-8D7A-4EAFBE9D620E}" type="slidenum">
              <a:rPr lang="en-GB" smtClean="0"/>
              <a:t>‹#›</a:t>
            </a:fld>
            <a:endParaRPr lang="en-GB"/>
          </a:p>
        </p:txBody>
      </p:sp>
    </p:spTree>
    <p:extLst>
      <p:ext uri="{BB962C8B-B14F-4D97-AF65-F5344CB8AC3E}">
        <p14:creationId xmlns:p14="http://schemas.microsoft.com/office/powerpoint/2010/main" val="429440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4BF65F3E-A852-4D61-A649-9C6C6FEAB984}" type="slidenum">
              <a:rPr lang="en-GB" smtClean="0"/>
              <a:t>‹#›</a:t>
            </a:fld>
            <a:endParaRPr lang="en-GB"/>
          </a:p>
        </p:txBody>
      </p:sp>
    </p:spTree>
    <p:extLst>
      <p:ext uri="{BB962C8B-B14F-4D97-AF65-F5344CB8AC3E}">
        <p14:creationId xmlns:p14="http://schemas.microsoft.com/office/powerpoint/2010/main" val="52145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13CF3BF9-1D67-46A2-B955-A9558C4A1F0C}" type="slidenum">
              <a:rPr lang="en-GB" smtClean="0"/>
              <a:t>‹#›</a:t>
            </a:fld>
            <a:endParaRPr lang="en-GB"/>
          </a:p>
        </p:txBody>
      </p:sp>
    </p:spTree>
    <p:extLst>
      <p:ext uri="{BB962C8B-B14F-4D97-AF65-F5344CB8AC3E}">
        <p14:creationId xmlns:p14="http://schemas.microsoft.com/office/powerpoint/2010/main" val="8559462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14DECF2F-58A4-4FA2-8707-9DC33FC73928}" type="slidenum">
              <a:rPr lang="en-GB" smtClean="0"/>
              <a:t>‹#›</a:t>
            </a:fld>
            <a:endParaRPr lang="en-GB"/>
          </a:p>
        </p:txBody>
      </p:sp>
    </p:spTree>
    <p:extLst>
      <p:ext uri="{BB962C8B-B14F-4D97-AF65-F5344CB8AC3E}">
        <p14:creationId xmlns:p14="http://schemas.microsoft.com/office/powerpoint/2010/main" val="109704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B2152C8C-0539-4F7F-A95C-8DAB88215832}" type="slidenum">
              <a:rPr lang="en-GB" smtClean="0"/>
              <a:t>‹#›</a:t>
            </a:fld>
            <a:endParaRPr lang="en-GB"/>
          </a:p>
        </p:txBody>
      </p:sp>
    </p:spTree>
    <p:extLst>
      <p:ext uri="{BB962C8B-B14F-4D97-AF65-F5344CB8AC3E}">
        <p14:creationId xmlns:p14="http://schemas.microsoft.com/office/powerpoint/2010/main" val="339293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4"/>
            <a:ext cx="869453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3043" y="7006700"/>
            <a:ext cx="2268141"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lvl="0"/>
            <a:endParaRPr lang="en-GB"/>
          </a:p>
        </p:txBody>
      </p:sp>
      <p:sp>
        <p:nvSpPr>
          <p:cNvPr id="5" name="Footer Placeholder 4"/>
          <p:cNvSpPr>
            <a:spLocks noGrp="1"/>
          </p:cNvSpPr>
          <p:nvPr>
            <p:ph type="ftr" sz="quarter" idx="3"/>
          </p:nvPr>
        </p:nvSpPr>
        <p:spPr>
          <a:xfrm>
            <a:off x="3339207" y="7006700"/>
            <a:ext cx="3402211"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lvl="0"/>
            <a:endParaRPr lang="en-GB"/>
          </a:p>
        </p:txBody>
      </p:sp>
      <p:sp>
        <p:nvSpPr>
          <p:cNvPr id="6" name="Slide Number Placeholder 5"/>
          <p:cNvSpPr>
            <a:spLocks noGrp="1"/>
          </p:cNvSpPr>
          <p:nvPr>
            <p:ph type="sldNum" sz="quarter" idx="4"/>
          </p:nvPr>
        </p:nvSpPr>
        <p:spPr>
          <a:xfrm>
            <a:off x="7119441" y="7006700"/>
            <a:ext cx="2268141"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lvl="0"/>
            <a:fld id="{8C9CFD15-D990-4BFE-B388-A835CEE7B790}" type="slidenum">
              <a:rPr lang="en-GB" smtClean="0"/>
              <a:t>‹#›</a:t>
            </a:fld>
            <a:endParaRPr lang="en-GB"/>
          </a:p>
        </p:txBody>
      </p:sp>
    </p:spTree>
    <p:extLst>
      <p:ext uri="{BB962C8B-B14F-4D97-AF65-F5344CB8AC3E}">
        <p14:creationId xmlns:p14="http://schemas.microsoft.com/office/powerpoint/2010/main" val="3394165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8BE97-63E4-4CB4-8A16-AADDABB585FE}"/>
              </a:ext>
            </a:extLst>
          </p:cNvPr>
          <p:cNvSpPr txBox="1"/>
          <p:nvPr/>
        </p:nvSpPr>
        <p:spPr>
          <a:xfrm>
            <a:off x="3276601" y="2790825"/>
            <a:ext cx="3933824" cy="369332"/>
          </a:xfrm>
          <a:prstGeom prst="rect">
            <a:avLst/>
          </a:prstGeom>
          <a:noFill/>
        </p:spPr>
        <p:txBody>
          <a:bodyPr wrap="square" rtlCol="0">
            <a:spAutoFit/>
          </a:bodyPr>
          <a:lstStyle/>
          <a:p>
            <a:r>
              <a:rPr lang="en-GB" dirty="0"/>
              <a:t>List of figures</a:t>
            </a:r>
          </a:p>
        </p:txBody>
      </p:sp>
    </p:spTree>
    <p:extLst>
      <p:ext uri="{BB962C8B-B14F-4D97-AF65-F5344CB8AC3E}">
        <p14:creationId xmlns:p14="http://schemas.microsoft.com/office/powerpoint/2010/main" val="125563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AF7DA1-6C2A-4B72-B75C-5A585873394D}"/>
              </a:ext>
            </a:extLst>
          </p:cNvPr>
          <p:cNvPicPr>
            <a:picLocks noChangeAspect="1"/>
          </p:cNvPicPr>
          <p:nvPr/>
        </p:nvPicPr>
        <p:blipFill>
          <a:blip r:embed="rId3"/>
          <a:stretch>
            <a:fillRect/>
          </a:stretch>
        </p:blipFill>
        <p:spPr>
          <a:xfrm>
            <a:off x="2946332" y="-1"/>
            <a:ext cx="4187959" cy="7559675"/>
          </a:xfrm>
          <a:prstGeom prst="rect">
            <a:avLst/>
          </a:prstGeom>
        </p:spPr>
      </p:pic>
    </p:spTree>
    <p:extLst>
      <p:ext uri="{BB962C8B-B14F-4D97-AF65-F5344CB8AC3E}">
        <p14:creationId xmlns:p14="http://schemas.microsoft.com/office/powerpoint/2010/main" val="382713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AD29D1A-0C77-4ACB-AE84-528BEFE616FE}"/>
              </a:ext>
            </a:extLst>
          </p:cNvPr>
          <p:cNvSpPr/>
          <p:nvPr/>
        </p:nvSpPr>
        <p:spPr>
          <a:xfrm>
            <a:off x="104775" y="6248400"/>
            <a:ext cx="9848850" cy="1444113"/>
          </a:xfrm>
          <a:prstGeom prst="rect">
            <a:avLst/>
          </a:prstGeom>
        </p:spPr>
        <p:txBody>
          <a:bodyPr wrap="square">
            <a:spAutoFit/>
          </a:bodyPr>
          <a:lstStyle/>
          <a:p>
            <a:pPr>
              <a:lnSpc>
                <a:spcPct val="150000"/>
              </a:lnSpc>
              <a:spcAft>
                <a:spcPts val="0"/>
              </a:spcAft>
            </a:pPr>
            <a:r>
              <a:rPr lang="en-GB" sz="1200" dirty="0">
                <a:latin typeface="Times New Roman" panose="02020603050405020304" pitchFamily="18" charset="0"/>
                <a:ea typeface="Arial" panose="020B0604020202020204" pitchFamily="34" charset="0"/>
                <a:cs typeface="Times New Roman" panose="02020603050405020304" pitchFamily="18" charset="0"/>
              </a:rPr>
              <a:t>Table 2. Fold change of pathways abundance from MDS compared to </a:t>
            </a:r>
            <a:r>
              <a:rPr lang="en-GB" sz="1200" dirty="0" err="1">
                <a:latin typeface="Times New Roman" panose="02020603050405020304" pitchFamily="18" charset="0"/>
                <a:ea typeface="Arial" panose="020B0604020202020204" pitchFamily="34" charset="0"/>
                <a:cs typeface="Times New Roman" panose="02020603050405020304" pitchFamily="18" charset="0"/>
              </a:rPr>
              <a:t>nonMDS</a:t>
            </a:r>
            <a:r>
              <a:rPr lang="en-GB" sz="1200" dirty="0">
                <a:latin typeface="Times New Roman" panose="02020603050405020304" pitchFamily="18" charset="0"/>
                <a:ea typeface="Arial" panose="020B0604020202020204" pitchFamily="34" charset="0"/>
                <a:cs typeface="Times New Roman" panose="02020603050405020304" pitchFamily="18" charset="0"/>
              </a:rPr>
              <a:t> set, where proportions are significantly different (Fisher test, p-value &lt;0.05). Each box shows the log10 of fold change. In </a:t>
            </a:r>
            <a:r>
              <a:rPr lang="en-GB" sz="1200" b="1" dirty="0">
                <a:latin typeface="Times New Roman" panose="02020603050405020304" pitchFamily="18" charset="0"/>
                <a:ea typeface="Arial" panose="020B0604020202020204" pitchFamily="34" charset="0"/>
                <a:cs typeface="Times New Roman" panose="02020603050405020304" pitchFamily="18" charset="0"/>
              </a:rPr>
              <a:t>bold </a:t>
            </a:r>
            <a:r>
              <a:rPr lang="en-GB" sz="1200" dirty="0">
                <a:latin typeface="Times New Roman" panose="02020603050405020304" pitchFamily="18" charset="0"/>
                <a:ea typeface="Arial" panose="020B0604020202020204" pitchFamily="34" charset="0"/>
                <a:cs typeface="Times New Roman" panose="02020603050405020304" pitchFamily="18" charset="0"/>
              </a:rPr>
              <a:t>are pathways where MDS method and Health state are significantly correlated (Fisher test, p-value &lt;0.05). Red </a:t>
            </a:r>
            <a:r>
              <a:rPr lang="en-GB" sz="1200" dirty="0" err="1">
                <a:latin typeface="Times New Roman" panose="02020603050405020304" pitchFamily="18" charset="0"/>
                <a:ea typeface="Arial" panose="020B0604020202020204" pitchFamily="34" charset="0"/>
                <a:cs typeface="Times New Roman" panose="02020603050405020304" pitchFamily="18" charset="0"/>
              </a:rPr>
              <a:t>color</a:t>
            </a:r>
            <a:r>
              <a:rPr lang="en-GB" sz="1200" dirty="0">
                <a:latin typeface="Times New Roman" panose="02020603050405020304" pitchFamily="18" charset="0"/>
                <a:ea typeface="Arial" panose="020B0604020202020204" pitchFamily="34" charset="0"/>
                <a:cs typeface="Times New Roman" panose="02020603050405020304" pitchFamily="18" charset="0"/>
              </a:rPr>
              <a:t> scale:  reduction in pathway abundance in MDS sets, Blue </a:t>
            </a:r>
            <a:r>
              <a:rPr lang="en-GB" sz="1200" dirty="0" err="1">
                <a:latin typeface="Times New Roman" panose="02020603050405020304" pitchFamily="18" charset="0"/>
                <a:ea typeface="Arial" panose="020B0604020202020204" pitchFamily="34" charset="0"/>
                <a:cs typeface="Times New Roman" panose="02020603050405020304" pitchFamily="18" charset="0"/>
              </a:rPr>
              <a:t>color</a:t>
            </a:r>
            <a:r>
              <a:rPr lang="en-GB" sz="1200" dirty="0">
                <a:latin typeface="Times New Roman" panose="02020603050405020304" pitchFamily="18" charset="0"/>
                <a:ea typeface="Arial" panose="020B0604020202020204" pitchFamily="34" charset="0"/>
                <a:cs typeface="Times New Roman" panose="02020603050405020304" pitchFamily="18" charset="0"/>
              </a:rPr>
              <a:t> scale: increment in pathway abundance in MDS sets. £ Metabolic pathways associated to cancer pathogenesis by </a:t>
            </a:r>
            <a:r>
              <a:rPr lang="en-GB" sz="1200" dirty="0" err="1">
                <a:latin typeface="Times New Roman" panose="02020603050405020304" pitchFamily="18" charset="0"/>
                <a:ea typeface="Arial" panose="020B0604020202020204" pitchFamily="34" charset="0"/>
                <a:cs typeface="Times New Roman" panose="02020603050405020304" pitchFamily="18" charset="0"/>
              </a:rPr>
              <a:t>Gatto</a:t>
            </a:r>
            <a:r>
              <a:rPr lang="en-GB" sz="1200" dirty="0">
                <a:latin typeface="Times New Roman" panose="02020603050405020304" pitchFamily="18" charset="0"/>
                <a:ea typeface="Arial" panose="020B0604020202020204" pitchFamily="34" charset="0"/>
                <a:cs typeface="Times New Roman" panose="02020603050405020304" pitchFamily="18" charset="0"/>
              </a:rPr>
              <a:t>(</a:t>
            </a:r>
            <a:r>
              <a:rPr lang="en-GB" sz="1200" dirty="0" err="1">
                <a:latin typeface="Times New Roman" panose="02020603050405020304" pitchFamily="18" charset="0"/>
                <a:ea typeface="Arial" panose="020B0604020202020204" pitchFamily="34" charset="0"/>
                <a:cs typeface="Times New Roman" panose="02020603050405020304" pitchFamily="18" charset="0"/>
              </a:rPr>
              <a:t>Gatto</a:t>
            </a:r>
            <a:r>
              <a:rPr lang="en-GB" sz="1200" dirty="0">
                <a:latin typeface="Times New Roman" panose="02020603050405020304" pitchFamily="18" charset="0"/>
                <a:ea typeface="Arial" panose="020B0604020202020204" pitchFamily="34" charset="0"/>
                <a:cs typeface="Times New Roman" panose="02020603050405020304" pitchFamily="18" charset="0"/>
              </a:rPr>
              <a:t> </a:t>
            </a:r>
            <a:r>
              <a:rPr lang="en-GB" sz="1200" i="1" dirty="0">
                <a:latin typeface="Times New Roman" panose="02020603050405020304" pitchFamily="18" charset="0"/>
                <a:ea typeface="Arial" panose="020B0604020202020204" pitchFamily="34" charset="0"/>
                <a:cs typeface="Times New Roman" panose="02020603050405020304" pitchFamily="18" charset="0"/>
              </a:rPr>
              <a:t>et al.</a:t>
            </a:r>
            <a:r>
              <a:rPr lang="en-GB" sz="1200" dirty="0">
                <a:latin typeface="Times New Roman" panose="02020603050405020304" pitchFamily="18" charset="0"/>
                <a:ea typeface="Arial" panose="020B0604020202020204" pitchFamily="34" charset="0"/>
                <a:cs typeface="Times New Roman" panose="02020603050405020304" pitchFamily="18" charset="0"/>
              </a:rPr>
              <a:t>, 2014). BC: Breast Cancer, BH: Breast Healthy, LC: Lung Cancer, LH: Lung Healthy, RC: Renal Cancer, RH: Kidney (renal) Healthy, UC: Urothelial Cancer, UH: Urothelial Healthy. </a:t>
            </a:r>
            <a:endParaRPr lang="en-GB" sz="1200" dirty="0">
              <a:latin typeface="Times New Roman" panose="02020603050405020304" pitchFamily="18" charset="0"/>
              <a:ea typeface="Arial" panose="020B0604020202020204" pitchFamily="34" charset="0"/>
              <a:cs typeface="Arial" panose="020B0604020202020204" pitchFamily="34" charset="0"/>
            </a:endParaRPr>
          </a:p>
        </p:txBody>
      </p:sp>
      <p:pic>
        <p:nvPicPr>
          <p:cNvPr id="44" name="Picture 43">
            <a:extLst>
              <a:ext uri="{FF2B5EF4-FFF2-40B4-BE49-F238E27FC236}">
                <a16:creationId xmlns:a16="http://schemas.microsoft.com/office/drawing/2014/main" id="{BB055733-5B5B-4634-A9A6-1F7964516F96}"/>
              </a:ext>
            </a:extLst>
          </p:cNvPr>
          <p:cNvPicPr>
            <a:picLocks noChangeAspect="1"/>
          </p:cNvPicPr>
          <p:nvPr/>
        </p:nvPicPr>
        <p:blipFill>
          <a:blip r:embed="rId4"/>
          <a:stretch>
            <a:fillRect/>
          </a:stretch>
        </p:blipFill>
        <p:spPr>
          <a:xfrm>
            <a:off x="3381375" y="0"/>
            <a:ext cx="4187713" cy="6259498"/>
          </a:xfrm>
          <a:prstGeom prst="rect">
            <a:avLst/>
          </a:prstGeom>
        </p:spPr>
      </p:pic>
    </p:spTree>
    <p:extLst>
      <p:ext uri="{BB962C8B-B14F-4D97-AF65-F5344CB8AC3E}">
        <p14:creationId xmlns:p14="http://schemas.microsoft.com/office/powerpoint/2010/main" val="410416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7" descr="nature10011-f1">
            <a:extLst>
              <a:ext uri="{FF2B5EF4-FFF2-40B4-BE49-F238E27FC236}">
                <a16:creationId xmlns:a16="http://schemas.microsoft.com/office/drawing/2014/main" id="{183F1A64-0454-494E-A462-D7167789C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7" r="47786" b="67998"/>
          <a:stretch/>
        </p:blipFill>
        <p:spPr bwMode="auto">
          <a:xfrm>
            <a:off x="2152370" y="76816"/>
            <a:ext cx="5040000" cy="19565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C5285EF-631C-450F-8065-7D1C2708797B}"/>
              </a:ext>
            </a:extLst>
          </p:cNvPr>
          <p:cNvPicPr>
            <a:picLocks noChangeAspect="1"/>
          </p:cNvPicPr>
          <p:nvPr/>
        </p:nvPicPr>
        <p:blipFill>
          <a:blip r:embed="rId3"/>
          <a:stretch>
            <a:fillRect/>
          </a:stretch>
        </p:blipFill>
        <p:spPr>
          <a:xfrm>
            <a:off x="2152371" y="2252103"/>
            <a:ext cx="5040000" cy="2018765"/>
          </a:xfrm>
          <a:prstGeom prst="rect">
            <a:avLst/>
          </a:prstGeom>
        </p:spPr>
      </p:pic>
      <p:sp>
        <p:nvSpPr>
          <p:cNvPr id="5" name="Rectangle 4">
            <a:extLst>
              <a:ext uri="{FF2B5EF4-FFF2-40B4-BE49-F238E27FC236}">
                <a16:creationId xmlns:a16="http://schemas.microsoft.com/office/drawing/2014/main" id="{FCCA196C-E84D-4D9C-94B8-F7DEDC29600C}"/>
              </a:ext>
            </a:extLst>
          </p:cNvPr>
          <p:cNvSpPr/>
          <p:nvPr/>
        </p:nvSpPr>
        <p:spPr bwMode="auto">
          <a:xfrm>
            <a:off x="2059022" y="2283059"/>
            <a:ext cx="304800" cy="228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499BD09-20E6-4CD5-8116-B4FDC54504B1}"/>
              </a:ext>
            </a:extLst>
          </p:cNvPr>
          <p:cNvSpPr/>
          <p:nvPr/>
        </p:nvSpPr>
        <p:spPr bwMode="auto">
          <a:xfrm>
            <a:off x="4921338" y="2283059"/>
            <a:ext cx="304800" cy="228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B3650DC-0879-420E-80A8-46C2578A5295}"/>
              </a:ext>
            </a:extLst>
          </p:cNvPr>
          <p:cNvSpPr txBox="1"/>
          <p:nvPr/>
        </p:nvSpPr>
        <p:spPr>
          <a:xfrm>
            <a:off x="2059022" y="159541"/>
            <a:ext cx="653143" cy="369332"/>
          </a:xfrm>
          <a:prstGeom prst="rect">
            <a:avLst/>
          </a:prstGeom>
          <a:noFill/>
        </p:spPr>
        <p:txBody>
          <a:bodyPr wrap="square" rtlCol="0">
            <a:spAutoFit/>
          </a:bodyPr>
          <a:lstStyle/>
          <a:p>
            <a:pPr algn="ctr"/>
            <a:r>
              <a:rPr lang="en-GB" dirty="0"/>
              <a:t>A</a:t>
            </a:r>
          </a:p>
        </p:txBody>
      </p:sp>
      <p:sp>
        <p:nvSpPr>
          <p:cNvPr id="8" name="TextBox 7">
            <a:extLst>
              <a:ext uri="{FF2B5EF4-FFF2-40B4-BE49-F238E27FC236}">
                <a16:creationId xmlns:a16="http://schemas.microsoft.com/office/drawing/2014/main" id="{10500FCC-8DCA-4232-979A-589BB760D2DB}"/>
              </a:ext>
            </a:extLst>
          </p:cNvPr>
          <p:cNvSpPr txBox="1"/>
          <p:nvPr/>
        </p:nvSpPr>
        <p:spPr>
          <a:xfrm>
            <a:off x="2059022" y="2147350"/>
            <a:ext cx="653143" cy="369332"/>
          </a:xfrm>
          <a:prstGeom prst="rect">
            <a:avLst/>
          </a:prstGeom>
          <a:noFill/>
        </p:spPr>
        <p:txBody>
          <a:bodyPr wrap="square" rtlCol="0">
            <a:spAutoFit/>
          </a:bodyPr>
          <a:lstStyle/>
          <a:p>
            <a:pPr algn="ctr"/>
            <a:r>
              <a:rPr lang="en-GB" dirty="0"/>
              <a:t>B</a:t>
            </a:r>
          </a:p>
        </p:txBody>
      </p:sp>
      <p:sp>
        <p:nvSpPr>
          <p:cNvPr id="9" name="TextBox 8">
            <a:extLst>
              <a:ext uri="{FF2B5EF4-FFF2-40B4-BE49-F238E27FC236}">
                <a16:creationId xmlns:a16="http://schemas.microsoft.com/office/drawing/2014/main" id="{C4238230-D74B-4B39-8393-591828997A0B}"/>
              </a:ext>
            </a:extLst>
          </p:cNvPr>
          <p:cNvSpPr txBox="1"/>
          <p:nvPr/>
        </p:nvSpPr>
        <p:spPr>
          <a:xfrm>
            <a:off x="2148012" y="3950493"/>
            <a:ext cx="564153" cy="369332"/>
          </a:xfrm>
          <a:prstGeom prst="rect">
            <a:avLst/>
          </a:prstGeom>
          <a:noFill/>
        </p:spPr>
        <p:txBody>
          <a:bodyPr wrap="square" rtlCol="0">
            <a:spAutoFit/>
          </a:bodyPr>
          <a:lstStyle/>
          <a:p>
            <a:pPr algn="ctr"/>
            <a:r>
              <a:rPr lang="en-GB" dirty="0"/>
              <a:t>C</a:t>
            </a:r>
          </a:p>
        </p:txBody>
      </p:sp>
      <p:pic>
        <p:nvPicPr>
          <p:cNvPr id="17" name="Picture 16">
            <a:extLst>
              <a:ext uri="{FF2B5EF4-FFF2-40B4-BE49-F238E27FC236}">
                <a16:creationId xmlns:a16="http://schemas.microsoft.com/office/drawing/2014/main" id="{0A80DCD4-82F3-4CF9-A41F-C9139BB8EFA6}"/>
              </a:ext>
            </a:extLst>
          </p:cNvPr>
          <p:cNvPicPr>
            <a:picLocks noChangeAspect="1"/>
          </p:cNvPicPr>
          <p:nvPr/>
        </p:nvPicPr>
        <p:blipFill rotWithShape="1">
          <a:blip r:embed="rId4"/>
          <a:srcRect l="5226" t="45557" r="24663" b="29019"/>
          <a:stretch/>
        </p:blipFill>
        <p:spPr>
          <a:xfrm>
            <a:off x="2152370" y="4236338"/>
            <a:ext cx="5040000" cy="1933263"/>
          </a:xfrm>
          <a:prstGeom prst="rect">
            <a:avLst/>
          </a:prstGeom>
        </p:spPr>
      </p:pic>
      <p:sp>
        <p:nvSpPr>
          <p:cNvPr id="18" name="Rectangle 17">
            <a:extLst>
              <a:ext uri="{FF2B5EF4-FFF2-40B4-BE49-F238E27FC236}">
                <a16:creationId xmlns:a16="http://schemas.microsoft.com/office/drawing/2014/main" id="{D3444DA0-BA86-466B-A525-5EB7F413963A}"/>
              </a:ext>
            </a:extLst>
          </p:cNvPr>
          <p:cNvSpPr/>
          <p:nvPr/>
        </p:nvSpPr>
        <p:spPr>
          <a:xfrm>
            <a:off x="1" y="6255103"/>
            <a:ext cx="10182224" cy="1200329"/>
          </a:xfrm>
          <a:prstGeom prst="rect">
            <a:avLst/>
          </a:prstGeom>
        </p:spPr>
        <p:txBody>
          <a:bodyPr wrap="square">
            <a:spAutoFit/>
          </a:bodyPr>
          <a:lstStyle/>
          <a:p>
            <a:pPr algn="just"/>
            <a:r>
              <a:rPr lang="en-GB" sz="1200" b="1" dirty="0"/>
              <a:t>Figure 1</a:t>
            </a:r>
            <a:r>
              <a:rPr lang="en-GB" sz="1200" dirty="0"/>
              <a:t>. Controllability of networks. (A) Input vector  u(t) formed by input signals u_1 (t) and  u_2 (t) controls the small network (left). Input control vector u(t) allows to move from an initial state to some desired final state in the state space (right). (B) Example of two network topologies of nodes N = 24 and edges E = 26; random network (left), scale-free network (right). Each green node (dominated) is adjacent to at least one red node (controller). (C) Driver node identification and controllability; MM model (left) and MDS model (right). The grey </a:t>
            </a:r>
            <a:r>
              <a:rPr lang="en-GB" sz="1200" dirty="0" err="1"/>
              <a:t>colored</a:t>
            </a:r>
            <a:r>
              <a:rPr lang="en-GB" sz="1200" dirty="0"/>
              <a:t> circles are driver nodes, </a:t>
            </a:r>
            <a:r>
              <a:rPr lang="en-GB" sz="1200" dirty="0" err="1"/>
              <a:t>uncolored</a:t>
            </a:r>
            <a:r>
              <a:rPr lang="en-GB" sz="1200" dirty="0"/>
              <a:t> circles are controlled nodes. In MM controlling is through external signals, while in MDS driver nodes control links individually. Figures were taken from (A), (B) Liu Y.-Y (Liu et al., 2011); (C), (D) from </a:t>
            </a:r>
            <a:r>
              <a:rPr lang="en-GB" sz="1200" dirty="0" err="1"/>
              <a:t>Nacher</a:t>
            </a:r>
            <a:r>
              <a:rPr lang="en-GB" sz="1200" dirty="0"/>
              <a:t> J. (</a:t>
            </a:r>
            <a:r>
              <a:rPr lang="en-GB" sz="1200" dirty="0" err="1"/>
              <a:t>Nacher</a:t>
            </a:r>
            <a:r>
              <a:rPr lang="en-GB" sz="1200" dirty="0"/>
              <a:t> and </a:t>
            </a:r>
            <a:r>
              <a:rPr lang="en-GB" sz="1200" dirty="0" err="1"/>
              <a:t>Akutsu</a:t>
            </a:r>
            <a:r>
              <a:rPr lang="en-GB" sz="1200" dirty="0"/>
              <a:t>, 2012) and (E), (F) from Ravindran V. (Ravindran et al., 2019).</a:t>
            </a:r>
          </a:p>
        </p:txBody>
      </p:sp>
    </p:spTree>
    <p:extLst>
      <p:ext uri="{BB962C8B-B14F-4D97-AF65-F5344CB8AC3E}">
        <p14:creationId xmlns:p14="http://schemas.microsoft.com/office/powerpoint/2010/main" val="234433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id="{4796060F-9012-4040-8113-17010898D7AC}"/>
              </a:ext>
            </a:extLst>
          </p:cNvPr>
          <p:cNvGraphicFramePr>
            <a:graphicFrameLocks noGrp="1"/>
          </p:cNvGraphicFramePr>
          <p:nvPr>
            <p:extLst>
              <p:ext uri="{D42A27DB-BD31-4B8C-83A1-F6EECF244321}">
                <p14:modId xmlns:p14="http://schemas.microsoft.com/office/powerpoint/2010/main" val="2281678575"/>
              </p:ext>
            </p:extLst>
          </p:nvPr>
        </p:nvGraphicFramePr>
        <p:xfrm>
          <a:off x="6255656" y="790632"/>
          <a:ext cx="3315020" cy="2194560"/>
        </p:xfrm>
        <a:graphic>
          <a:graphicData uri="http://schemas.openxmlformats.org/drawingml/2006/table">
            <a:tbl>
              <a:tblPr firstRow="1" bandRow="1">
                <a:tableStyleId>{5940675A-B579-460E-94D1-54222C63F5DA}</a:tableStyleId>
              </a:tblPr>
              <a:tblGrid>
                <a:gridCol w="740918">
                  <a:extLst>
                    <a:ext uri="{9D8B030D-6E8A-4147-A177-3AD203B41FA5}">
                      <a16:colId xmlns:a16="http://schemas.microsoft.com/office/drawing/2014/main" val="623728503"/>
                    </a:ext>
                  </a:extLst>
                </a:gridCol>
                <a:gridCol w="2574102">
                  <a:extLst>
                    <a:ext uri="{9D8B030D-6E8A-4147-A177-3AD203B41FA5}">
                      <a16:colId xmlns:a16="http://schemas.microsoft.com/office/drawing/2014/main" val="1424729914"/>
                    </a:ext>
                  </a:extLst>
                </a:gridCol>
              </a:tblGrid>
              <a:tr h="252916">
                <a:tc>
                  <a:txBody>
                    <a:bodyPr/>
                    <a:lstStyle/>
                    <a:p>
                      <a:pPr marL="0" algn="l" defTabSz="1007943" rtl="0" eaLnBrk="1" latinLnBrk="0" hangingPunct="1"/>
                      <a:r>
                        <a:rPr lang="en-GB" sz="1200" kern="1200" dirty="0">
                          <a:solidFill>
                            <a:schemeClr val="tx1"/>
                          </a:solidFill>
                          <a:latin typeface="+mn-lt"/>
                          <a:ea typeface="+mn-ea"/>
                          <a:cs typeface="+mn-cs"/>
                        </a:rPr>
                        <a:t>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defTabSz="1007943" rtl="0" eaLnBrk="1" latinLnBrk="0" hangingPunct="1"/>
                      <a:r>
                        <a:rPr lang="en-GB" sz="1200" kern="1200" dirty="0">
                          <a:solidFill>
                            <a:schemeClr val="tx1"/>
                          </a:solidFill>
                          <a:latin typeface="+mn-lt"/>
                          <a:ea typeface="+mn-ea"/>
                          <a:cs typeface="+mn-cs"/>
                        </a:rPr>
                        <a:t>EC 2.7.1.2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77254369"/>
                  </a:ext>
                </a:extLst>
              </a:tr>
              <a:tr h="252916">
                <a:tc>
                  <a:txBody>
                    <a:bodyPr/>
                    <a:lstStyle/>
                    <a:p>
                      <a:pPr marL="0" algn="l" defTabSz="1007943" rtl="0" eaLnBrk="1" latinLnBrk="0" hangingPunct="1"/>
                      <a:r>
                        <a:rPr lang="en-GB" sz="1200" b="0" kern="1200" dirty="0">
                          <a:solidFill>
                            <a:schemeClr val="tx1"/>
                          </a:solidFill>
                          <a:latin typeface="+mn-lt"/>
                          <a:ea typeface="+mn-ea"/>
                          <a:cs typeface="+mn-cs"/>
                        </a:rPr>
                        <a:t>Name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l" defTabSz="1007943" rtl="0" eaLnBrk="1" latinLnBrk="0" hangingPunct="1"/>
                      <a:r>
                        <a:rPr lang="en-GB" sz="1200" b="0" kern="1200" dirty="0">
                          <a:solidFill>
                            <a:schemeClr val="tx1"/>
                          </a:solidFill>
                          <a:latin typeface="+mn-lt"/>
                          <a:ea typeface="+mn-ea"/>
                          <a:cs typeface="+mn-cs"/>
                        </a:rPr>
                        <a:t>Glucokinase,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044660968"/>
                  </a:ext>
                </a:extLst>
              </a:tr>
              <a:tr h="252916">
                <a:tc>
                  <a:txBody>
                    <a:bodyPr/>
                    <a:lstStyle/>
                    <a:p>
                      <a:pPr marL="0" algn="l" defTabSz="1007943" rtl="0" eaLnBrk="1" latinLnBrk="0" hangingPunct="1"/>
                      <a:r>
                        <a:rPr lang="en-GB" sz="1200" b="0" kern="1200" dirty="0">
                          <a:solidFill>
                            <a:schemeClr val="tx1"/>
                          </a:solidFill>
                          <a:latin typeface="+mn-lt"/>
                          <a:ea typeface="+mn-ea"/>
                          <a:cs typeface="+mn-cs"/>
                        </a:rPr>
                        <a:t>Class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l" defTabSz="1007943" rtl="0" eaLnBrk="1" latinLnBrk="0" hangingPunct="1"/>
                      <a:r>
                        <a:rPr lang="en-GB" sz="1200" b="0" kern="1200" dirty="0">
                          <a:solidFill>
                            <a:schemeClr val="tx1"/>
                          </a:solidFill>
                          <a:latin typeface="+mn-lt"/>
                          <a:ea typeface="+mn-ea"/>
                          <a:cs typeface="+mn-cs"/>
                        </a:rPr>
                        <a:t>Transferases;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93623587"/>
                  </a:ext>
                </a:extLst>
              </a:tr>
              <a:tr h="252916">
                <a:tc>
                  <a:txBody>
                    <a:bodyPr/>
                    <a:lstStyle/>
                    <a:p>
                      <a:pPr marL="0" algn="l" defTabSz="1007943" rtl="0" eaLnBrk="1" latinLnBrk="0" hangingPunct="1"/>
                      <a:r>
                        <a:rPr lang="en-GB" sz="1200" b="0" kern="1200" dirty="0">
                          <a:solidFill>
                            <a:schemeClr val="tx1"/>
                          </a:solidFill>
                          <a:latin typeface="+mn-lt"/>
                          <a:ea typeface="+mn-ea"/>
                          <a:cs typeface="+mn-cs"/>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007943" rtl="0" eaLnBrk="1" latinLnBrk="0" hangingPunct="1"/>
                      <a:r>
                        <a:rPr lang="en-GB" sz="1200" b="0" kern="1200" dirty="0">
                          <a:solidFill>
                            <a:schemeClr val="tx1"/>
                          </a:solidFill>
                          <a:latin typeface="+mn-lt"/>
                          <a:ea typeface="+mn-ea"/>
                          <a:cs typeface="+mn-cs"/>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980117"/>
                  </a:ext>
                </a:extLst>
              </a:tr>
              <a:tr h="758747">
                <a:tc>
                  <a:txBody>
                    <a:bodyPr/>
                    <a:lstStyle/>
                    <a:p>
                      <a:pPr marL="0" algn="l" defTabSz="1007943" rtl="0" eaLnBrk="1" latinLnBrk="0" hangingPunct="1"/>
                      <a:r>
                        <a:rPr lang="en-GB" sz="1200" b="0" kern="1200" dirty="0">
                          <a:solidFill>
                            <a:schemeClr val="tx1"/>
                          </a:solidFill>
                          <a:latin typeface="+mn-lt"/>
                          <a:ea typeface="+mn-ea"/>
                          <a:cs typeface="+mn-cs"/>
                        </a:rPr>
                        <a:t>Pathway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1007943" rtl="0" eaLnBrk="1" latinLnBrk="0" hangingPunct="1"/>
                      <a:r>
                        <a:rPr lang="en-GB" sz="1200" b="0" kern="1200" dirty="0">
                          <a:solidFill>
                            <a:schemeClr val="tx1"/>
                          </a:solidFill>
                          <a:latin typeface="+mn-lt"/>
                          <a:ea typeface="+mn-ea"/>
                          <a:cs typeface="+mn-cs"/>
                        </a:rPr>
                        <a:t>ec00010 Glycolysis/Gluconeogenesis</a:t>
                      </a:r>
                    </a:p>
                    <a:p>
                      <a:pPr marL="0" algn="l" defTabSz="1007943" rtl="0" eaLnBrk="1" latinLnBrk="0" hangingPunct="1"/>
                      <a:r>
                        <a:rPr lang="en-GB" sz="1200" b="0" kern="1200" dirty="0">
                          <a:solidFill>
                            <a:schemeClr val="tx1"/>
                          </a:solidFill>
                          <a:latin typeface="+mn-lt"/>
                          <a:ea typeface="+mn-ea"/>
                          <a:cs typeface="+mn-cs"/>
                        </a:rPr>
                        <a:t>ec00052 Galactose metabolism</a:t>
                      </a:r>
                    </a:p>
                    <a:p>
                      <a:pPr marL="0" algn="l" defTabSz="1007943" rtl="0" eaLnBrk="1" latinLnBrk="0" hangingPunct="1"/>
                      <a:r>
                        <a:rPr lang="en-GB" sz="1200" b="0" kern="1200" dirty="0">
                          <a:solidFill>
                            <a:schemeClr val="tx1"/>
                          </a:solidFill>
                          <a:latin typeface="+mn-lt"/>
                          <a:ea typeface="+mn-ea"/>
                          <a:cs typeface="+mn-cs"/>
                        </a:rPr>
                        <a:t>…</a:t>
                      </a:r>
                    </a:p>
                    <a:p>
                      <a:pPr marL="0" algn="l" defTabSz="1007943" rtl="0" eaLnBrk="1" latinLnBrk="0" hangingPunct="1"/>
                      <a:r>
                        <a:rPr lang="en-GB" sz="1200" b="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07475711"/>
                  </a:ext>
                </a:extLst>
              </a:tr>
              <a:tr h="252916">
                <a:tc>
                  <a:txBody>
                    <a:bodyPr/>
                    <a:lstStyle/>
                    <a:p>
                      <a:pPr marL="0" algn="l" defTabSz="1007943" rtl="0" eaLnBrk="1" latinLnBrk="0" hangingPunct="1"/>
                      <a:r>
                        <a:rPr lang="en-GB" sz="1200" b="0" kern="1200" dirty="0">
                          <a:solidFill>
                            <a:schemeClr val="tx1"/>
                          </a:solidFill>
                          <a:latin typeface="+mn-lt"/>
                          <a:ea typeface="+mn-ea"/>
                          <a:cs typeface="+mn-cs"/>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l" defTabSz="1007943" rtl="0" eaLnBrk="1" latinLnBrk="0" hangingPunct="1"/>
                      <a:r>
                        <a:rPr lang="en-GB" sz="1200" b="0" kern="1200" dirty="0">
                          <a:solidFill>
                            <a:schemeClr val="tx1"/>
                          </a:solidFill>
                          <a:latin typeface="+mn-lt"/>
                          <a:ea typeface="+mn-ea"/>
                          <a:cs typeface="+mn-cs"/>
                        </a:rPr>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7963188"/>
                  </a:ext>
                </a:extLst>
              </a:tr>
            </a:tbl>
          </a:graphicData>
        </a:graphic>
      </p:graphicFrame>
      <p:sp>
        <p:nvSpPr>
          <p:cNvPr id="51" name="Rectangle 50">
            <a:extLst>
              <a:ext uri="{FF2B5EF4-FFF2-40B4-BE49-F238E27FC236}">
                <a16:creationId xmlns:a16="http://schemas.microsoft.com/office/drawing/2014/main" id="{454008E3-18A5-45A2-AB21-A15056EC465C}"/>
              </a:ext>
            </a:extLst>
          </p:cNvPr>
          <p:cNvSpPr/>
          <p:nvPr/>
        </p:nvSpPr>
        <p:spPr>
          <a:xfrm>
            <a:off x="4582684" y="726427"/>
            <a:ext cx="1332000" cy="180000"/>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AF82079A-D4DA-47CE-BBC3-18835B52D639}"/>
              </a:ext>
            </a:extLst>
          </p:cNvPr>
          <p:cNvSpPr/>
          <p:nvPr/>
        </p:nvSpPr>
        <p:spPr>
          <a:xfrm>
            <a:off x="4582684" y="1279331"/>
            <a:ext cx="1332000" cy="180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317AE5F-BCA3-4B86-82DF-035498763719}"/>
              </a:ext>
            </a:extLst>
          </p:cNvPr>
          <p:cNvSpPr/>
          <p:nvPr/>
        </p:nvSpPr>
        <p:spPr>
          <a:xfrm>
            <a:off x="4526639" y="686654"/>
            <a:ext cx="5149404" cy="2375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hangingPunct="0"/>
            <a:r>
              <a:rPr lang="en-GB" sz="1200" dirty="0">
                <a:solidFill>
                  <a:schemeClr val="tx1"/>
                </a:solidFill>
                <a:latin typeface="Liberation Sans" pitchFamily="18"/>
                <a:ea typeface="Noto Sans CJK SC Regular" pitchFamily="2"/>
                <a:cs typeface="FreeSans" pitchFamily="2"/>
              </a:rPr>
              <a:t>KEGG PATHWAY</a:t>
            </a:r>
          </a:p>
          <a:p>
            <a:pPr lvl="0" hangingPunct="0"/>
            <a:r>
              <a:rPr lang="en-GB" sz="1200" dirty="0">
                <a:solidFill>
                  <a:schemeClr val="tx1"/>
                </a:solidFill>
                <a:latin typeface="Liberation Sans" pitchFamily="18"/>
                <a:ea typeface="Noto Sans CJK SC Regular" pitchFamily="2"/>
                <a:cs typeface="FreeSans" pitchFamily="2"/>
              </a:rPr>
              <a:t>KEGG….</a:t>
            </a:r>
          </a:p>
          <a:p>
            <a:pPr lvl="0" hangingPunct="0"/>
            <a:r>
              <a:rPr lang="en-GB" sz="1200" dirty="0">
                <a:solidFill>
                  <a:schemeClr val="tx1"/>
                </a:solidFill>
                <a:latin typeface="Liberation Sans" pitchFamily="18"/>
                <a:ea typeface="Noto Sans CJK SC Regular" pitchFamily="2"/>
                <a:cs typeface="FreeSans" pitchFamily="2"/>
              </a:rPr>
              <a:t>…..</a:t>
            </a:r>
          </a:p>
          <a:p>
            <a:pPr lvl="0" hangingPunct="0"/>
            <a:r>
              <a:rPr lang="en-GB" sz="1200" dirty="0">
                <a:solidFill>
                  <a:schemeClr val="tx1"/>
                </a:solidFill>
                <a:latin typeface="Liberation Sans" pitchFamily="18"/>
                <a:ea typeface="Noto Sans CJK SC Regular" pitchFamily="2"/>
                <a:cs typeface="FreeSans" pitchFamily="2"/>
              </a:rPr>
              <a:t>KEGG ENZYME</a:t>
            </a:r>
          </a:p>
          <a:p>
            <a:pPr lvl="0" hangingPunct="0"/>
            <a:r>
              <a:rPr lang="en-GB" sz="1200" dirty="0">
                <a:solidFill>
                  <a:schemeClr val="tx1"/>
                </a:solidFill>
                <a:latin typeface="Liberation Sans" pitchFamily="18"/>
                <a:ea typeface="Noto Sans CJK SC Regular" pitchFamily="2"/>
                <a:cs typeface="FreeSans" pitchFamily="2"/>
              </a:rPr>
              <a:t>KEGG…..</a:t>
            </a:r>
          </a:p>
          <a:p>
            <a:r>
              <a:rPr lang="en-GB" sz="1200" dirty="0">
                <a:solidFill>
                  <a:schemeClr val="tx1"/>
                </a:solidFill>
              </a:rPr>
              <a:t>……</a:t>
            </a:r>
          </a:p>
        </p:txBody>
      </p:sp>
      <p:sp>
        <p:nvSpPr>
          <p:cNvPr id="84" name="Rectangle 83">
            <a:extLst>
              <a:ext uri="{FF2B5EF4-FFF2-40B4-BE49-F238E27FC236}">
                <a16:creationId xmlns:a16="http://schemas.microsoft.com/office/drawing/2014/main" id="{E7839DE4-04DA-4FA0-A87D-74009F694F9B}"/>
              </a:ext>
            </a:extLst>
          </p:cNvPr>
          <p:cNvSpPr/>
          <p:nvPr/>
        </p:nvSpPr>
        <p:spPr>
          <a:xfrm>
            <a:off x="600628" y="633712"/>
            <a:ext cx="2489100" cy="14906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787D8E5D-B955-4015-91A9-CB97E2CF4BAE}"/>
              </a:ext>
            </a:extLst>
          </p:cNvPr>
          <p:cNvSpPr/>
          <p:nvPr/>
        </p:nvSpPr>
        <p:spPr>
          <a:xfrm>
            <a:off x="4463140" y="240087"/>
            <a:ext cx="1348500" cy="3063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8000">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r>
              <a:rPr lang="en-GB" sz="1400" b="0" i="0" u="none" strike="noStrike" kern="1200" cap="none" dirty="0">
                <a:ln>
                  <a:noFill/>
                </a:ln>
                <a:latin typeface="Liberation Sans" pitchFamily="18"/>
                <a:ea typeface="Noto Sans CJK SC Regular" pitchFamily="2"/>
                <a:cs typeface="FreeSans" pitchFamily="2"/>
              </a:rPr>
              <a:t>(2) KEGG</a:t>
            </a:r>
          </a:p>
          <a:p>
            <a:pPr marL="0" marR="0" lvl="0" indent="0" rtl="0" hangingPunct="0">
              <a:lnSpc>
                <a:spcPct val="100000"/>
              </a:lnSpc>
              <a:spcBef>
                <a:spcPts val="0"/>
              </a:spcBef>
              <a:spcAft>
                <a:spcPts val="0"/>
              </a:spcAft>
              <a:buNone/>
              <a:tabLst/>
            </a:pPr>
            <a:endParaRPr lang="en-GB" sz="1400" b="0" i="0" u="none" strike="noStrike" kern="1200" cap="none" dirty="0">
              <a:ln>
                <a:noFill/>
              </a:ln>
              <a:latin typeface="Liberation Sans" pitchFamily="18"/>
              <a:ea typeface="Noto Sans CJK SC Regular" pitchFamily="2"/>
              <a:cs typeface="FreeSans" pitchFamily="2"/>
            </a:endParaRPr>
          </a:p>
        </p:txBody>
      </p:sp>
      <p:sp>
        <p:nvSpPr>
          <p:cNvPr id="6" name="Freeform: Shape 5">
            <a:extLst>
              <a:ext uri="{FF2B5EF4-FFF2-40B4-BE49-F238E27FC236}">
                <a16:creationId xmlns:a16="http://schemas.microsoft.com/office/drawing/2014/main" id="{DBD275BD-BF3D-48C9-8A12-018FDEB1445B}"/>
              </a:ext>
            </a:extLst>
          </p:cNvPr>
          <p:cNvSpPr/>
          <p:nvPr/>
        </p:nvSpPr>
        <p:spPr>
          <a:xfrm>
            <a:off x="600627" y="2211427"/>
            <a:ext cx="2489099" cy="23197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40000"/>
            </a:srgbClr>
          </a:solidFill>
          <a:ln w="18000">
            <a:solidFill>
              <a:schemeClr val="accent1"/>
            </a:solidFill>
            <a:prstDash val="solid"/>
          </a:ln>
        </p:spPr>
        <p:txBody>
          <a:bodyPr vert="horz" wrap="square" lIns="90000" tIns="45000" rIns="90000" bIns="45000" anchor="t" anchorCtr="0" compatLnSpc="0">
            <a:noAutofit/>
          </a:bodyPr>
          <a:lstStyle/>
          <a:p>
            <a:pPr marL="0" marR="0" lvl="0" indent="0" algn="ctr" rtl="0" hangingPunct="0">
              <a:lnSpc>
                <a:spcPct val="100000"/>
              </a:lnSpc>
              <a:spcBef>
                <a:spcPts val="0"/>
              </a:spcBef>
              <a:spcAft>
                <a:spcPts val="0"/>
              </a:spcAft>
              <a:buNone/>
              <a:tabLst/>
            </a:pPr>
            <a:r>
              <a:rPr lang="en-GB" sz="1400" b="0" i="0" u="none" strike="noStrike" kern="1200" cap="none" dirty="0">
                <a:ln>
                  <a:noFill/>
                </a:ln>
                <a:latin typeface="Liberation Sans" pitchFamily="18"/>
                <a:ea typeface="Noto Sans CJK SC Regular" pitchFamily="2"/>
                <a:cs typeface="FreeSans" pitchFamily="2"/>
              </a:rPr>
              <a:t>KEGGREST</a:t>
            </a:r>
          </a:p>
          <a:p>
            <a:pPr marL="0" marR="0" lvl="0" indent="0" algn="ctr" rtl="0" hangingPunct="0">
              <a:lnSpc>
                <a:spcPct val="100000"/>
              </a:lnSpc>
              <a:spcBef>
                <a:spcPts val="0"/>
              </a:spcBef>
              <a:spcAft>
                <a:spcPts val="0"/>
              </a:spcAft>
              <a:buNone/>
              <a:tabLst/>
            </a:pPr>
            <a:endParaRPr lang="en-GB" sz="1400" dirty="0">
              <a:latin typeface="Liberation Sans" pitchFamily="18"/>
              <a:ea typeface="Noto Sans CJK SC Regular" pitchFamily="2"/>
              <a:cs typeface="FreeSans" pitchFamily="2"/>
            </a:endParaRPr>
          </a:p>
          <a:p>
            <a:pPr marL="0" marR="0" lvl="0" indent="0" algn="ctr" rtl="0" hangingPunct="0">
              <a:lnSpc>
                <a:spcPct val="100000"/>
              </a:lnSpc>
              <a:spcBef>
                <a:spcPts val="0"/>
              </a:spcBef>
              <a:spcAft>
                <a:spcPts val="0"/>
              </a:spcAft>
              <a:buNone/>
              <a:tabLst/>
            </a:pPr>
            <a:endParaRPr lang="en-GB" sz="1400" b="0" i="0" u="none" strike="noStrike" kern="1200" cap="none" dirty="0">
              <a:ln>
                <a:noFill/>
              </a:ln>
              <a:latin typeface="Liberation Sans" pitchFamily="18"/>
              <a:ea typeface="Noto Sans CJK SC Regular" pitchFamily="2"/>
              <a:cs typeface="FreeSans" pitchFamily="2"/>
            </a:endParaRPr>
          </a:p>
        </p:txBody>
      </p:sp>
      <p:cxnSp>
        <p:nvCxnSpPr>
          <p:cNvPr id="7" name="Connector: Elbow 6">
            <a:extLst>
              <a:ext uri="{FF2B5EF4-FFF2-40B4-BE49-F238E27FC236}">
                <a16:creationId xmlns:a16="http://schemas.microsoft.com/office/drawing/2014/main" id="{1E5E28CC-E118-429C-A19C-DAF38B5CBA88}"/>
              </a:ext>
            </a:extLst>
          </p:cNvPr>
          <p:cNvCxnSpPr>
            <a:cxnSpLocks/>
            <a:stCxn id="22" idx="3"/>
            <a:endCxn id="43" idx="1"/>
          </p:cNvCxnSpPr>
          <p:nvPr/>
        </p:nvCxnSpPr>
        <p:spPr>
          <a:xfrm flipV="1">
            <a:off x="2989181" y="1369331"/>
            <a:ext cx="1593503" cy="13954"/>
          </a:xfrm>
          <a:prstGeom prst="bentConnector3">
            <a:avLst>
              <a:gd name="adj1" fmla="val 50000"/>
            </a:avLst>
          </a:prstGeom>
          <a:noFill/>
          <a:ln w="12700">
            <a:solidFill>
              <a:schemeClr val="tx1"/>
            </a:solidFill>
            <a:prstDash val="solid"/>
            <a:tailEnd type="arrow"/>
          </a:ln>
        </p:spPr>
      </p:cxnSp>
      <p:sp>
        <p:nvSpPr>
          <p:cNvPr id="8" name="Freeform: Shape 7">
            <a:extLst>
              <a:ext uri="{FF2B5EF4-FFF2-40B4-BE49-F238E27FC236}">
                <a16:creationId xmlns:a16="http://schemas.microsoft.com/office/drawing/2014/main" id="{D7B245FF-A43D-4541-9602-B1FE709456E8}"/>
              </a:ext>
            </a:extLst>
          </p:cNvPr>
          <p:cNvSpPr/>
          <p:nvPr/>
        </p:nvSpPr>
        <p:spPr>
          <a:xfrm>
            <a:off x="600629" y="256096"/>
            <a:ext cx="1181000" cy="274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8000">
            <a:noFill/>
            <a:prstDash val="solid"/>
          </a:ln>
        </p:spPr>
        <p:txBody>
          <a:bodyPr vert="horz" wrap="square" lIns="90000" tIns="45000" rIns="90000" bIns="45000" anchor="t" anchorCtr="0" compatLnSpc="0">
            <a:noAutofit/>
          </a:bodyPr>
          <a:lstStyle/>
          <a:p>
            <a:pPr marL="0" marR="0" lvl="0" indent="0" algn="ctr" rtl="0" hangingPunct="0">
              <a:lnSpc>
                <a:spcPct val="100000"/>
              </a:lnSpc>
              <a:spcBef>
                <a:spcPts val="0"/>
              </a:spcBef>
              <a:spcAft>
                <a:spcPts val="0"/>
              </a:spcAft>
              <a:buNone/>
              <a:tabLst/>
            </a:pPr>
            <a:r>
              <a:rPr lang="en-GB" sz="1400" b="0" i="0" u="none" strike="noStrike" kern="1200" cap="none" dirty="0">
                <a:ln>
                  <a:noFill/>
                </a:ln>
                <a:latin typeface="Liberation Sans" pitchFamily="18"/>
                <a:ea typeface="Noto Sans CJK SC Regular" pitchFamily="2"/>
                <a:cs typeface="FreeSans" pitchFamily="2"/>
              </a:rPr>
              <a:t>(1) </a:t>
            </a:r>
            <a:r>
              <a:rPr lang="en-GB" sz="1400" b="0" i="0" u="none" strike="noStrike" kern="1200" cap="none" dirty="0" err="1">
                <a:ln>
                  <a:noFill/>
                </a:ln>
                <a:latin typeface="Liberation Sans" pitchFamily="18"/>
                <a:ea typeface="Noto Sans CJK SC Regular" pitchFamily="2"/>
                <a:cs typeface="FreeSans" pitchFamily="2"/>
              </a:rPr>
              <a:t>InputFile</a:t>
            </a:r>
            <a:endParaRPr lang="en-GB" sz="1400" b="0" i="0" u="none" strike="noStrike" kern="1200" cap="none" dirty="0">
              <a:ln>
                <a:noFill/>
              </a:ln>
              <a:latin typeface="Liberation Sans" pitchFamily="18"/>
              <a:ea typeface="Noto Sans CJK SC Regular" pitchFamily="2"/>
              <a:cs typeface="FreeSans" pitchFamily="2"/>
            </a:endParaRPr>
          </a:p>
        </p:txBody>
      </p:sp>
      <p:graphicFrame>
        <p:nvGraphicFramePr>
          <p:cNvPr id="22" name="Table 21">
            <a:extLst>
              <a:ext uri="{FF2B5EF4-FFF2-40B4-BE49-F238E27FC236}">
                <a16:creationId xmlns:a16="http://schemas.microsoft.com/office/drawing/2014/main" id="{9CA599EC-848B-4A25-AE4C-275EBE08732E}"/>
              </a:ext>
            </a:extLst>
          </p:cNvPr>
          <p:cNvGraphicFramePr>
            <a:graphicFrameLocks noGrp="1"/>
          </p:cNvGraphicFramePr>
          <p:nvPr>
            <p:extLst>
              <p:ext uri="{D42A27DB-BD31-4B8C-83A1-F6EECF244321}">
                <p14:modId xmlns:p14="http://schemas.microsoft.com/office/powerpoint/2010/main" val="1885845059"/>
              </p:ext>
            </p:extLst>
          </p:nvPr>
        </p:nvGraphicFramePr>
        <p:xfrm>
          <a:off x="676828" y="697485"/>
          <a:ext cx="2312353" cy="1371600"/>
        </p:xfrm>
        <a:graphic>
          <a:graphicData uri="http://schemas.openxmlformats.org/drawingml/2006/table">
            <a:tbl>
              <a:tblPr firstRow="1" bandRow="1">
                <a:tableStyleId>{5940675A-B579-460E-94D1-54222C63F5DA}</a:tableStyleId>
              </a:tblPr>
              <a:tblGrid>
                <a:gridCol w="1071880">
                  <a:extLst>
                    <a:ext uri="{9D8B030D-6E8A-4147-A177-3AD203B41FA5}">
                      <a16:colId xmlns:a16="http://schemas.microsoft.com/office/drawing/2014/main" val="623728503"/>
                    </a:ext>
                  </a:extLst>
                </a:gridCol>
                <a:gridCol w="597218">
                  <a:extLst>
                    <a:ext uri="{9D8B030D-6E8A-4147-A177-3AD203B41FA5}">
                      <a16:colId xmlns:a16="http://schemas.microsoft.com/office/drawing/2014/main" val="2910861414"/>
                    </a:ext>
                  </a:extLst>
                </a:gridCol>
                <a:gridCol w="643255">
                  <a:extLst>
                    <a:ext uri="{9D8B030D-6E8A-4147-A177-3AD203B41FA5}">
                      <a16:colId xmlns:a16="http://schemas.microsoft.com/office/drawing/2014/main" val="1424729914"/>
                    </a:ext>
                  </a:extLst>
                </a:gridCol>
              </a:tblGrid>
              <a:tr h="0">
                <a:tc>
                  <a:txBody>
                    <a:bodyPr/>
                    <a:lstStyle/>
                    <a:p>
                      <a:r>
                        <a:rPr lang="en-GB" sz="1200" dirty="0"/>
                        <a:t>R_HMR_1638</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GB" sz="1200" dirty="0"/>
                        <a:t>v732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GB" sz="1200" dirty="0"/>
                        <a:t>1.3.3.6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48522465"/>
                  </a:ext>
                </a:extLst>
              </a:tr>
              <a:tr h="0">
                <a:tc>
                  <a:txBody>
                    <a:bodyPr/>
                    <a:lstStyle/>
                    <a:p>
                      <a:r>
                        <a:rPr lang="pt-BR" sz="1200" dirty="0"/>
                        <a:t>R_HMR_4394</a:t>
                      </a:r>
                      <a:endParaRPr lang="en-GB"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pt-BR" sz="1200" dirty="0"/>
                        <a:t>v2205</a:t>
                      </a:r>
                      <a:endParaRPr lang="en-GB"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pt-BR" sz="1200" dirty="0"/>
                        <a:t>2.7.1.1</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5249694"/>
                  </a:ext>
                </a:extLst>
              </a:tr>
              <a:tr h="0">
                <a:tc>
                  <a:txBody>
                    <a:bodyPr/>
                    <a:lstStyle/>
                    <a:p>
                      <a:r>
                        <a:rPr lang="pt-BR" sz="1200" dirty="0"/>
                        <a:t>R_HMR_4394</a:t>
                      </a:r>
                      <a:endParaRPr lang="en-GB"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pt-BR" sz="1200" dirty="0"/>
                        <a:t>v2205</a:t>
                      </a:r>
                      <a:endParaRPr lang="en-GB"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pt-BR" sz="1200" dirty="0"/>
                        <a:t>2.7.1.2</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56687474"/>
                  </a:ext>
                </a:extLst>
              </a:tr>
              <a:tr h="0">
                <a:tc>
                  <a:txBody>
                    <a:bodyPr/>
                    <a:lstStyle/>
                    <a:p>
                      <a:r>
                        <a:rPr lang="en-GB" sz="1200" dirty="0"/>
                        <a:t>R_HMR_4143</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pt-BR" sz="1200" dirty="0"/>
                        <a:t>v2072</a:t>
                      </a:r>
                      <a:endParaRPr lang="en-GB"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pt-BR" sz="1200" dirty="0"/>
                        <a:t>6.4.1.1</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58980117"/>
                  </a:ext>
                </a:extLst>
              </a:tr>
              <a:tr h="0">
                <a:tc>
                  <a:txBody>
                    <a:bodyPr/>
                    <a:lstStyle/>
                    <a:p>
                      <a:r>
                        <a:rPr lang="en-GB" sz="1200" dirty="0"/>
                        <a:t>R_HMR_1841</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GB" sz="1200" dirty="0"/>
                        <a:t>v786</a:t>
                      </a:r>
                    </a:p>
                  </a:txBody>
                  <a:tcPr>
                    <a:lnL w="12700" cap="flat" cmpd="sng" algn="ctr">
                      <a:solidFill>
                        <a:schemeClr val="bg1">
                          <a:lumMod val="8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GB" sz="1200" dirty="0"/>
                        <a:t>6.2.1.-</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343761728"/>
                  </a:ext>
                </a:extLst>
              </a:tr>
            </a:tbl>
          </a:graphicData>
        </a:graphic>
      </p:graphicFrame>
      <p:cxnSp>
        <p:nvCxnSpPr>
          <p:cNvPr id="48" name="Connector: Elbow 47">
            <a:extLst>
              <a:ext uri="{FF2B5EF4-FFF2-40B4-BE49-F238E27FC236}">
                <a16:creationId xmlns:a16="http://schemas.microsoft.com/office/drawing/2014/main" id="{6110DE36-B9C2-4FE0-A1A1-F8460E2E9E0F}"/>
              </a:ext>
            </a:extLst>
          </p:cNvPr>
          <p:cNvCxnSpPr>
            <a:cxnSpLocks/>
            <a:stCxn id="43" idx="3"/>
            <a:endCxn id="46" idx="1"/>
          </p:cNvCxnSpPr>
          <p:nvPr/>
        </p:nvCxnSpPr>
        <p:spPr>
          <a:xfrm>
            <a:off x="5914684" y="1369331"/>
            <a:ext cx="340972" cy="5185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Table 66">
            <a:extLst>
              <a:ext uri="{FF2B5EF4-FFF2-40B4-BE49-F238E27FC236}">
                <a16:creationId xmlns:a16="http://schemas.microsoft.com/office/drawing/2014/main" id="{FD0EDE2D-F467-45E2-8354-039B3AF85A28}"/>
              </a:ext>
            </a:extLst>
          </p:cNvPr>
          <p:cNvGraphicFramePr>
            <a:graphicFrameLocks noGrp="1"/>
          </p:cNvGraphicFramePr>
          <p:nvPr>
            <p:extLst>
              <p:ext uri="{D42A27DB-BD31-4B8C-83A1-F6EECF244321}">
                <p14:modId xmlns:p14="http://schemas.microsoft.com/office/powerpoint/2010/main" val="1828424573"/>
              </p:ext>
            </p:extLst>
          </p:nvPr>
        </p:nvGraphicFramePr>
        <p:xfrm>
          <a:off x="1275438" y="2429063"/>
          <a:ext cx="1071880" cy="1920240"/>
        </p:xfrm>
        <a:graphic>
          <a:graphicData uri="http://schemas.openxmlformats.org/drawingml/2006/table">
            <a:tbl>
              <a:tblPr firstRow="1" bandRow="1">
                <a:tableStyleId>{5940675A-B579-460E-94D1-54222C63F5DA}</a:tableStyleId>
              </a:tblPr>
              <a:tblGrid>
                <a:gridCol w="1071880">
                  <a:extLst>
                    <a:ext uri="{9D8B030D-6E8A-4147-A177-3AD203B41FA5}">
                      <a16:colId xmlns:a16="http://schemas.microsoft.com/office/drawing/2014/main" val="683041530"/>
                    </a:ext>
                  </a:extLst>
                </a:gridCol>
              </a:tblGrid>
              <a:tr h="0">
                <a:tc>
                  <a:txBody>
                    <a:bodyPr/>
                    <a:lstStyle/>
                    <a:p>
                      <a:r>
                        <a:rPr lang="en-GB" sz="1200" dirty="0" err="1"/>
                        <a:t>keggInfo</a:t>
                      </a:r>
                      <a:r>
                        <a:rPr lang="en-GB" sz="1200" dirty="0"/>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4875699"/>
                  </a:ext>
                </a:extLst>
              </a:tr>
              <a:tr h="0">
                <a:tc>
                  <a:txBody>
                    <a:bodyPr/>
                    <a:lstStyle/>
                    <a:p>
                      <a:r>
                        <a:rPr lang="en-GB" sz="1200" dirty="0" err="1"/>
                        <a:t>keggList</a:t>
                      </a:r>
                      <a:r>
                        <a:rPr lang="en-GB" sz="1200" dirty="0"/>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42242722"/>
                  </a:ext>
                </a:extLst>
              </a:tr>
              <a:tr h="0">
                <a:tc>
                  <a:txBody>
                    <a:bodyPr/>
                    <a:lstStyle/>
                    <a:p>
                      <a:r>
                        <a:rPr lang="en-GB" sz="1200" dirty="0" err="1"/>
                        <a:t>keggFind</a:t>
                      </a:r>
                      <a:r>
                        <a:rPr lang="en-GB" sz="1200" dirty="0"/>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106991"/>
                  </a:ext>
                </a:extLst>
              </a:tr>
              <a:tr h="0">
                <a:tc>
                  <a:txBody>
                    <a:bodyPr/>
                    <a:lstStyle/>
                    <a:p>
                      <a:r>
                        <a:rPr lang="en-GB" sz="1200" dirty="0" err="1"/>
                        <a:t>keggGet</a:t>
                      </a:r>
                      <a:r>
                        <a:rPr lang="en-GB"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08771423"/>
                  </a:ext>
                </a:extLst>
              </a:tr>
              <a:tr h="0">
                <a:tc>
                  <a:txBody>
                    <a:bodyPr/>
                    <a:lstStyle/>
                    <a:p>
                      <a:r>
                        <a:rPr lang="en-GB" sz="1200" dirty="0" err="1"/>
                        <a:t>keggConv</a:t>
                      </a:r>
                      <a:r>
                        <a:rPr lang="en-GB" sz="1200" dirty="0"/>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3948508"/>
                  </a:ext>
                </a:extLst>
              </a:tr>
              <a:tr h="0">
                <a:tc>
                  <a:txBody>
                    <a:bodyPr/>
                    <a:lstStyle/>
                    <a:p>
                      <a:r>
                        <a:rPr lang="en-GB" sz="1200" dirty="0" err="1"/>
                        <a:t>keggLink</a:t>
                      </a:r>
                      <a:r>
                        <a:rPr lang="en-GB" sz="1200" dirty="0"/>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4539110"/>
                  </a:ext>
                </a:extLst>
              </a:tr>
              <a:tr h="0">
                <a:tc>
                  <a:txBody>
                    <a:bodyPr/>
                    <a:lstStyle/>
                    <a:p>
                      <a:r>
                        <a:rPr lang="en-GB" sz="1200" dirty="0" err="1"/>
                        <a:t>keggDdi</a:t>
                      </a:r>
                      <a:r>
                        <a:rPr lang="en-GB" sz="1200" dirty="0"/>
                        <a: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00614320"/>
                  </a:ext>
                </a:extLst>
              </a:tr>
            </a:tbl>
          </a:graphicData>
        </a:graphic>
      </p:graphicFrame>
      <p:cxnSp>
        <p:nvCxnSpPr>
          <p:cNvPr id="72" name="Connector: Curved 71">
            <a:extLst>
              <a:ext uri="{FF2B5EF4-FFF2-40B4-BE49-F238E27FC236}">
                <a16:creationId xmlns:a16="http://schemas.microsoft.com/office/drawing/2014/main" id="{A301DCD6-3E48-4E2B-B8AB-149BF07E0F60}"/>
              </a:ext>
            </a:extLst>
          </p:cNvPr>
          <p:cNvCxnSpPr>
            <a:cxnSpLocks/>
            <a:stCxn id="67" idx="3"/>
            <a:endCxn id="77" idx="1"/>
          </p:cNvCxnSpPr>
          <p:nvPr/>
        </p:nvCxnSpPr>
        <p:spPr>
          <a:xfrm flipV="1">
            <a:off x="2347318" y="1368110"/>
            <a:ext cx="1527117" cy="2021073"/>
          </a:xfrm>
          <a:prstGeom prst="curvedConnector3">
            <a:avLst>
              <a:gd name="adj1" fmla="val 50000"/>
            </a:avLst>
          </a:prstGeom>
          <a:noFill/>
          <a:ln w="18000">
            <a:solidFill>
              <a:srgbClr val="000000"/>
            </a:solidFill>
            <a:prstDash val="solid"/>
            <a:tailEnd type="arrow"/>
          </a:ln>
        </p:spPr>
      </p:cxnSp>
      <p:sp>
        <p:nvSpPr>
          <p:cNvPr id="77" name="Rectangle 76">
            <a:extLst>
              <a:ext uri="{FF2B5EF4-FFF2-40B4-BE49-F238E27FC236}">
                <a16:creationId xmlns:a16="http://schemas.microsoft.com/office/drawing/2014/main" id="{A4351EF6-8A46-438D-A9D9-2450465F2BEA}"/>
              </a:ext>
            </a:extLst>
          </p:cNvPr>
          <p:cNvSpPr/>
          <p:nvPr/>
        </p:nvSpPr>
        <p:spPr>
          <a:xfrm>
            <a:off x="3874435" y="1213756"/>
            <a:ext cx="336640" cy="308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85" name="Rectangle 84">
            <a:extLst>
              <a:ext uri="{FF2B5EF4-FFF2-40B4-BE49-F238E27FC236}">
                <a16:creationId xmlns:a16="http://schemas.microsoft.com/office/drawing/2014/main" id="{F5F1DACA-3CA8-4481-AF22-DDFB7A82621F}"/>
              </a:ext>
            </a:extLst>
          </p:cNvPr>
          <p:cNvSpPr/>
          <p:nvPr/>
        </p:nvSpPr>
        <p:spPr>
          <a:xfrm>
            <a:off x="4526639" y="3627945"/>
            <a:ext cx="5149404" cy="237554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hangingPunct="0"/>
            <a:r>
              <a:rPr lang="en-GB" sz="1200" dirty="0" err="1">
                <a:solidFill>
                  <a:schemeClr val="tx1"/>
                </a:solidFill>
              </a:rPr>
              <a:t>BreastCancer_MDS</a:t>
            </a:r>
            <a:r>
              <a:rPr lang="en-GB" sz="1200" dirty="0">
                <a:solidFill>
                  <a:schemeClr val="tx1"/>
                </a:solidFill>
              </a:rPr>
              <a:t> 	  </a:t>
            </a:r>
            <a:r>
              <a:rPr lang="en-GB" sz="1200" dirty="0" err="1">
                <a:solidFill>
                  <a:schemeClr val="tx1"/>
                </a:solidFill>
              </a:rPr>
              <a:t>BreastCancer_nonMDS</a:t>
            </a:r>
            <a:r>
              <a:rPr lang="en-GB" sz="1200" dirty="0">
                <a:solidFill>
                  <a:schemeClr val="tx1"/>
                </a:solidFill>
              </a:rPr>
              <a:t>          </a:t>
            </a:r>
            <a:r>
              <a:rPr lang="en-GB" sz="1200" dirty="0" err="1">
                <a:solidFill>
                  <a:schemeClr val="tx1"/>
                </a:solidFill>
              </a:rPr>
              <a:t>UrothelialHealthy_nonMDS</a:t>
            </a:r>
            <a:endParaRPr lang="en-GB" sz="1200" dirty="0">
              <a:solidFill>
                <a:schemeClr val="tx1"/>
              </a:solidFill>
            </a:endParaRPr>
          </a:p>
        </p:txBody>
      </p:sp>
      <p:sp>
        <p:nvSpPr>
          <p:cNvPr id="87" name="Rectangle 86">
            <a:extLst>
              <a:ext uri="{FF2B5EF4-FFF2-40B4-BE49-F238E27FC236}">
                <a16:creationId xmlns:a16="http://schemas.microsoft.com/office/drawing/2014/main" id="{77837AE2-91BE-47D4-A97F-A4445F5DFE36}"/>
              </a:ext>
            </a:extLst>
          </p:cNvPr>
          <p:cNvSpPr/>
          <p:nvPr/>
        </p:nvSpPr>
        <p:spPr>
          <a:xfrm>
            <a:off x="4582684" y="3723478"/>
            <a:ext cx="1332000" cy="19812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hangingPunct="0"/>
            <a:r>
              <a:rPr lang="en-GB" sz="1200" dirty="0">
                <a:solidFill>
                  <a:schemeClr val="tx1"/>
                </a:solidFill>
                <a:latin typeface="Liberation Sans" pitchFamily="18"/>
              </a:rPr>
              <a:t>List of pathways</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p:txBody>
      </p:sp>
      <p:sp>
        <p:nvSpPr>
          <p:cNvPr id="88" name="Rectangle 87">
            <a:extLst>
              <a:ext uri="{FF2B5EF4-FFF2-40B4-BE49-F238E27FC236}">
                <a16:creationId xmlns:a16="http://schemas.microsoft.com/office/drawing/2014/main" id="{6A363452-4586-4531-A709-348470DDABA1}"/>
              </a:ext>
            </a:extLst>
          </p:cNvPr>
          <p:cNvSpPr/>
          <p:nvPr/>
        </p:nvSpPr>
        <p:spPr>
          <a:xfrm>
            <a:off x="6087271" y="3723478"/>
            <a:ext cx="1332000" cy="19812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hangingPunct="0"/>
            <a:r>
              <a:rPr lang="en-GB" sz="1200" dirty="0">
                <a:solidFill>
                  <a:schemeClr val="tx1"/>
                </a:solidFill>
                <a:latin typeface="Liberation Sans" pitchFamily="18"/>
              </a:rPr>
              <a:t>List of pathways</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p:txBody>
      </p:sp>
      <p:sp>
        <p:nvSpPr>
          <p:cNvPr id="89" name="Rectangle 88">
            <a:extLst>
              <a:ext uri="{FF2B5EF4-FFF2-40B4-BE49-F238E27FC236}">
                <a16:creationId xmlns:a16="http://schemas.microsoft.com/office/drawing/2014/main" id="{913D089D-1CD4-4259-8269-92BBEA7FD4DB}"/>
              </a:ext>
            </a:extLst>
          </p:cNvPr>
          <p:cNvSpPr/>
          <p:nvPr/>
        </p:nvSpPr>
        <p:spPr>
          <a:xfrm>
            <a:off x="7953624" y="3723478"/>
            <a:ext cx="1332000" cy="19812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hangingPunct="0"/>
            <a:r>
              <a:rPr lang="en-GB" sz="1200" dirty="0">
                <a:solidFill>
                  <a:schemeClr val="tx1"/>
                </a:solidFill>
                <a:latin typeface="Liberation Sans" pitchFamily="18"/>
              </a:rPr>
              <a:t>List of pathways</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a:p>
            <a:pPr hangingPunct="0"/>
            <a:r>
              <a:rPr lang="en-GB" sz="1200" dirty="0">
                <a:solidFill>
                  <a:schemeClr val="tx1"/>
                </a:solidFill>
                <a:latin typeface="Liberation Sans" pitchFamily="18"/>
              </a:rPr>
              <a:t>………………</a:t>
            </a:r>
          </a:p>
        </p:txBody>
      </p:sp>
      <p:cxnSp>
        <p:nvCxnSpPr>
          <p:cNvPr id="91" name="Connector: Elbow 90">
            <a:extLst>
              <a:ext uri="{FF2B5EF4-FFF2-40B4-BE49-F238E27FC236}">
                <a16:creationId xmlns:a16="http://schemas.microsoft.com/office/drawing/2014/main" id="{B6BB9E82-B31F-41A2-B3CD-7375A87162AA}"/>
              </a:ext>
            </a:extLst>
          </p:cNvPr>
          <p:cNvCxnSpPr>
            <a:cxnSpLocks/>
          </p:cNvCxnSpPr>
          <p:nvPr/>
        </p:nvCxnSpPr>
        <p:spPr>
          <a:xfrm rot="5400000">
            <a:off x="6104303" y="1874157"/>
            <a:ext cx="993703" cy="2704940"/>
          </a:xfrm>
          <a:prstGeom prst="bentConnector3">
            <a:avLst>
              <a:gd name="adj1" fmla="val 719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F0AD9022-E058-40CC-8E1A-C1A3532B9C92}"/>
              </a:ext>
            </a:extLst>
          </p:cNvPr>
          <p:cNvCxnSpPr>
            <a:cxnSpLocks/>
            <a:stCxn id="100" idx="2"/>
            <a:endCxn id="88" idx="0"/>
          </p:cNvCxnSpPr>
          <p:nvPr/>
        </p:nvCxnSpPr>
        <p:spPr>
          <a:xfrm rot="5400000">
            <a:off x="6856597" y="2626450"/>
            <a:ext cx="993703" cy="1200353"/>
          </a:xfrm>
          <a:prstGeom prst="bentConnector3">
            <a:avLst>
              <a:gd name="adj1" fmla="val 7191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D637DB04-148F-4FEA-B3B5-A132C2F919BF}"/>
              </a:ext>
            </a:extLst>
          </p:cNvPr>
          <p:cNvCxnSpPr>
            <a:cxnSpLocks/>
            <a:stCxn id="100" idx="2"/>
            <a:endCxn id="89" idx="0"/>
          </p:cNvCxnSpPr>
          <p:nvPr/>
        </p:nvCxnSpPr>
        <p:spPr>
          <a:xfrm rot="16200000" flipH="1">
            <a:off x="7789773" y="2893626"/>
            <a:ext cx="993703" cy="666000"/>
          </a:xfrm>
          <a:prstGeom prst="bentConnector3">
            <a:avLst>
              <a:gd name="adj1" fmla="val 7191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Freeform: Shape 131">
            <a:extLst>
              <a:ext uri="{FF2B5EF4-FFF2-40B4-BE49-F238E27FC236}">
                <a16:creationId xmlns:a16="http://schemas.microsoft.com/office/drawing/2014/main" id="{44E8A47F-0945-481E-AB51-C6498F16020D}"/>
              </a:ext>
            </a:extLst>
          </p:cNvPr>
          <p:cNvSpPr/>
          <p:nvPr/>
        </p:nvSpPr>
        <p:spPr>
          <a:xfrm>
            <a:off x="4463140" y="3146753"/>
            <a:ext cx="1856790" cy="2761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8000">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r>
              <a:rPr lang="en-GB" sz="1400" b="0" i="0" u="none" strike="noStrike" kern="1200" cap="none" dirty="0">
                <a:ln>
                  <a:noFill/>
                </a:ln>
                <a:latin typeface="Liberation Sans" pitchFamily="18"/>
                <a:ea typeface="Noto Sans CJK SC Regular" pitchFamily="2"/>
                <a:cs typeface="FreeSans" pitchFamily="2"/>
              </a:rPr>
              <a:t>(3) Lists of pathways</a:t>
            </a:r>
          </a:p>
          <a:p>
            <a:pPr marL="0" marR="0" lvl="0" indent="0" rtl="0" hangingPunct="0">
              <a:lnSpc>
                <a:spcPct val="100000"/>
              </a:lnSpc>
              <a:spcBef>
                <a:spcPts val="0"/>
              </a:spcBef>
              <a:spcAft>
                <a:spcPts val="0"/>
              </a:spcAft>
              <a:buNone/>
              <a:tabLst/>
            </a:pPr>
            <a:endParaRPr lang="en-GB" sz="1400" b="0" i="0" u="none" strike="noStrike" kern="1200" cap="none" dirty="0">
              <a:ln>
                <a:noFill/>
              </a:ln>
              <a:latin typeface="Liberation Sans" pitchFamily="18"/>
              <a:ea typeface="Noto Sans CJK SC Regular" pitchFamily="2"/>
              <a:cs typeface="FreeSans" pitchFamily="2"/>
            </a:endParaRPr>
          </a:p>
        </p:txBody>
      </p:sp>
      <p:sp>
        <p:nvSpPr>
          <p:cNvPr id="133" name="Rectangle 132">
            <a:extLst>
              <a:ext uri="{FF2B5EF4-FFF2-40B4-BE49-F238E27FC236}">
                <a16:creationId xmlns:a16="http://schemas.microsoft.com/office/drawing/2014/main" id="{5FFCE73B-0D27-4193-9F24-25A22EBBBDA1}"/>
              </a:ext>
            </a:extLst>
          </p:cNvPr>
          <p:cNvSpPr/>
          <p:nvPr/>
        </p:nvSpPr>
        <p:spPr>
          <a:xfrm>
            <a:off x="435428" y="162293"/>
            <a:ext cx="577279" cy="619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133">
            <a:extLst>
              <a:ext uri="{FF2B5EF4-FFF2-40B4-BE49-F238E27FC236}">
                <a16:creationId xmlns:a16="http://schemas.microsoft.com/office/drawing/2014/main" id="{E53CDF87-BDAA-4983-B93C-EA24156BA32F}"/>
              </a:ext>
            </a:extLst>
          </p:cNvPr>
          <p:cNvSpPr/>
          <p:nvPr/>
        </p:nvSpPr>
        <p:spPr>
          <a:xfrm>
            <a:off x="9242698" y="5529953"/>
            <a:ext cx="577279" cy="619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423ABF3A-6C6A-4BC7-BD37-039308B187C5}"/>
              </a:ext>
            </a:extLst>
          </p:cNvPr>
          <p:cNvSpPr/>
          <p:nvPr/>
        </p:nvSpPr>
        <p:spPr>
          <a:xfrm>
            <a:off x="3179564" y="1090932"/>
            <a:ext cx="1380506" cy="253916"/>
          </a:xfrm>
          <a:prstGeom prst="rect">
            <a:avLst/>
          </a:prstGeom>
        </p:spPr>
        <p:txBody>
          <a:bodyPr wrap="none">
            <a:spAutoFit/>
          </a:bodyPr>
          <a:lstStyle/>
          <a:p>
            <a:r>
              <a:rPr lang="en-GB" sz="1050" dirty="0" err="1"/>
              <a:t>keggGet</a:t>
            </a:r>
            <a:r>
              <a:rPr lang="en-GB" sz="1050" dirty="0"/>
              <a:t>(“EC:</a:t>
            </a:r>
            <a:r>
              <a:rPr lang="pt-BR" sz="1050" dirty="0"/>
              <a:t>2.7.1.2”</a:t>
            </a:r>
            <a:r>
              <a:rPr lang="en-GB" sz="1050" dirty="0"/>
              <a:t>)</a:t>
            </a:r>
          </a:p>
        </p:txBody>
      </p:sp>
      <p:sp>
        <p:nvSpPr>
          <p:cNvPr id="139" name="Freeform: Shape 138">
            <a:extLst>
              <a:ext uri="{FF2B5EF4-FFF2-40B4-BE49-F238E27FC236}">
                <a16:creationId xmlns:a16="http://schemas.microsoft.com/office/drawing/2014/main" id="{529C6051-0481-47F3-8006-2FF406BEA40D}"/>
              </a:ext>
            </a:extLst>
          </p:cNvPr>
          <p:cNvSpPr/>
          <p:nvPr/>
        </p:nvSpPr>
        <p:spPr>
          <a:xfrm>
            <a:off x="600628" y="4938585"/>
            <a:ext cx="3100514" cy="10649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40000"/>
            </a:srgbClr>
          </a:solidFill>
          <a:ln w="18000">
            <a:solidFill>
              <a:schemeClr val="accent1"/>
            </a:solidFill>
            <a:prstDash val="solid"/>
          </a:ln>
        </p:spPr>
        <p:txBody>
          <a:bodyPr vert="horz" wrap="square" lIns="90000" tIns="45000" rIns="90000" bIns="45000" anchor="t" anchorCtr="0" compatLnSpc="0">
            <a:noAutofit/>
          </a:bodyPr>
          <a:lstStyle/>
          <a:p>
            <a:pPr marL="285750" marR="0" lvl="0" indent="-285750" rtl="0" hangingPunct="0">
              <a:lnSpc>
                <a:spcPct val="100000"/>
              </a:lnSpc>
              <a:spcBef>
                <a:spcPts val="0"/>
              </a:spcBef>
              <a:spcAft>
                <a:spcPts val="0"/>
              </a:spcAft>
              <a:buFont typeface="Arial" panose="020B0604020202020204" pitchFamily="34" charset="0"/>
              <a:buChar char="•"/>
              <a:tabLst/>
            </a:pPr>
            <a:r>
              <a:rPr lang="en-GB" sz="1400" dirty="0">
                <a:latin typeface="Liberation Sans" pitchFamily="18"/>
                <a:ea typeface="Noto Sans CJK SC Regular" pitchFamily="2"/>
                <a:cs typeface="FreeSans" pitchFamily="2"/>
              </a:rPr>
              <a:t>Unique pathway names,</a:t>
            </a:r>
          </a:p>
          <a:p>
            <a:pPr marL="285750" indent="-285750" hangingPunct="0">
              <a:buFont typeface="Arial" panose="020B0604020202020204" pitchFamily="34" charset="0"/>
              <a:buChar char="•"/>
            </a:pPr>
            <a:r>
              <a:rPr lang="en-GB" sz="1400" dirty="0">
                <a:latin typeface="Liberation Sans" pitchFamily="18"/>
                <a:ea typeface="Noto Sans CJK SC Regular" pitchFamily="2"/>
                <a:cs typeface="FreeSans" pitchFamily="2"/>
              </a:rPr>
              <a:t>Abundance of pathways,</a:t>
            </a:r>
          </a:p>
          <a:p>
            <a:pPr marL="285750" indent="-285750" hangingPunct="0">
              <a:buFont typeface="Arial" panose="020B0604020202020204" pitchFamily="34" charset="0"/>
              <a:buChar char="•"/>
            </a:pPr>
            <a:r>
              <a:rPr lang="en-GB" sz="1400" dirty="0">
                <a:latin typeface="Liberation Sans" pitchFamily="18"/>
                <a:ea typeface="Noto Sans CJK SC Regular" pitchFamily="2"/>
                <a:cs typeface="FreeSans" pitchFamily="2"/>
              </a:rPr>
              <a:t>Significantly different pathways, </a:t>
            </a:r>
          </a:p>
          <a:p>
            <a:pPr marL="285750" indent="-285750" hangingPunct="0">
              <a:buFont typeface="Arial" panose="020B0604020202020204" pitchFamily="34" charset="0"/>
              <a:buChar char="•"/>
            </a:pPr>
            <a:r>
              <a:rPr lang="en-GB" sz="1400" dirty="0">
                <a:latin typeface="Liberation Sans" pitchFamily="18"/>
                <a:ea typeface="Noto Sans CJK SC Regular" pitchFamily="2"/>
                <a:cs typeface="FreeSans" pitchFamily="2"/>
              </a:rPr>
              <a:t>Association of MDS method and health state</a:t>
            </a:r>
          </a:p>
          <a:p>
            <a:pPr marL="285750" marR="0" lvl="0" indent="-285750" rtl="0" hangingPunct="0">
              <a:lnSpc>
                <a:spcPct val="100000"/>
              </a:lnSpc>
              <a:spcBef>
                <a:spcPts val="0"/>
              </a:spcBef>
              <a:spcAft>
                <a:spcPts val="0"/>
              </a:spcAft>
              <a:buFont typeface="Arial" panose="020B0604020202020204" pitchFamily="34" charset="0"/>
              <a:buChar char="•"/>
              <a:tabLst/>
            </a:pPr>
            <a:endParaRPr lang="en-GB" sz="1400" dirty="0">
              <a:latin typeface="Liberation Sans" pitchFamily="18"/>
              <a:ea typeface="Noto Sans CJK SC Regular" pitchFamily="2"/>
              <a:cs typeface="FreeSans" pitchFamily="2"/>
            </a:endParaRPr>
          </a:p>
          <a:p>
            <a:pPr marL="285750" marR="0" lvl="0" indent="-285750" algn="ctr" rtl="0" hangingPunct="0">
              <a:lnSpc>
                <a:spcPct val="100000"/>
              </a:lnSpc>
              <a:spcBef>
                <a:spcPts val="0"/>
              </a:spcBef>
              <a:spcAft>
                <a:spcPts val="0"/>
              </a:spcAft>
              <a:buFont typeface="Arial" panose="020B0604020202020204" pitchFamily="34" charset="0"/>
              <a:buChar char="•"/>
              <a:tabLst/>
            </a:pPr>
            <a:endParaRPr lang="en-GB" sz="1400" b="0" i="0" u="none" strike="noStrike" kern="1200" cap="none" dirty="0">
              <a:ln>
                <a:noFill/>
              </a:ln>
              <a:latin typeface="Liberation Sans" pitchFamily="18"/>
              <a:ea typeface="Noto Sans CJK SC Regular" pitchFamily="2"/>
              <a:cs typeface="FreeSans" pitchFamily="2"/>
            </a:endParaRPr>
          </a:p>
        </p:txBody>
      </p:sp>
      <p:sp>
        <p:nvSpPr>
          <p:cNvPr id="140" name="Freeform: Shape 139">
            <a:extLst>
              <a:ext uri="{FF2B5EF4-FFF2-40B4-BE49-F238E27FC236}">
                <a16:creationId xmlns:a16="http://schemas.microsoft.com/office/drawing/2014/main" id="{D9E12270-D91B-49AE-B670-D1D674CB6E19}"/>
              </a:ext>
            </a:extLst>
          </p:cNvPr>
          <p:cNvSpPr/>
          <p:nvPr/>
        </p:nvSpPr>
        <p:spPr>
          <a:xfrm>
            <a:off x="625658" y="4658530"/>
            <a:ext cx="2105250" cy="2280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8000">
            <a:noFill/>
            <a:prstDash val="soli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r>
              <a:rPr lang="en-GB" sz="1400" b="0" i="0" u="none" strike="noStrike" kern="1200" cap="none" dirty="0">
                <a:ln>
                  <a:noFill/>
                </a:ln>
                <a:latin typeface="Liberation Sans" pitchFamily="18"/>
                <a:ea typeface="Noto Sans CJK SC Regular" pitchFamily="2"/>
                <a:cs typeface="FreeSans" pitchFamily="2"/>
              </a:rPr>
              <a:t>(4) Analysis</a:t>
            </a:r>
          </a:p>
        </p:txBody>
      </p:sp>
      <p:cxnSp>
        <p:nvCxnSpPr>
          <p:cNvPr id="142" name="Connector: Elbow 141">
            <a:extLst>
              <a:ext uri="{FF2B5EF4-FFF2-40B4-BE49-F238E27FC236}">
                <a16:creationId xmlns:a16="http://schemas.microsoft.com/office/drawing/2014/main" id="{AB322BCB-4F4A-4C9E-85C8-5C49AEDE5224}"/>
              </a:ext>
            </a:extLst>
          </p:cNvPr>
          <p:cNvCxnSpPr>
            <a:cxnSpLocks/>
            <a:stCxn id="85" idx="1"/>
            <a:endCxn id="139" idx="1"/>
          </p:cNvCxnSpPr>
          <p:nvPr/>
        </p:nvCxnSpPr>
        <p:spPr>
          <a:xfrm rot="10800000" flipV="1">
            <a:off x="3701143" y="4815716"/>
            <a:ext cx="825497" cy="6553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D0D368FC-50BB-4A87-9E4F-BB113B7EC643}"/>
              </a:ext>
            </a:extLst>
          </p:cNvPr>
          <p:cNvSpPr/>
          <p:nvPr/>
        </p:nvSpPr>
        <p:spPr>
          <a:xfrm>
            <a:off x="7559923" y="2403512"/>
            <a:ext cx="787401" cy="32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Rectangle 162">
            <a:extLst>
              <a:ext uri="{FF2B5EF4-FFF2-40B4-BE49-F238E27FC236}">
                <a16:creationId xmlns:a16="http://schemas.microsoft.com/office/drawing/2014/main" id="{54B1C662-DE82-49F3-809F-0D3901BFB67A}"/>
              </a:ext>
            </a:extLst>
          </p:cNvPr>
          <p:cNvSpPr/>
          <p:nvPr/>
        </p:nvSpPr>
        <p:spPr>
          <a:xfrm>
            <a:off x="560535" y="6106782"/>
            <a:ext cx="9376298" cy="646331"/>
          </a:xfrm>
          <a:prstGeom prst="rect">
            <a:avLst/>
          </a:prstGeom>
        </p:spPr>
        <p:txBody>
          <a:bodyPr wrap="square">
            <a:spAutoFit/>
          </a:bodyPr>
          <a:lstStyle/>
          <a:p>
            <a:r>
              <a:rPr lang="en-GB" sz="1200" b="1" dirty="0"/>
              <a:t>Figure 2</a:t>
            </a:r>
            <a:r>
              <a:rPr lang="en-GB" sz="1200" dirty="0"/>
              <a:t>. Flow chart to get a list of pathways using EC numbers as entries for </a:t>
            </a:r>
            <a:r>
              <a:rPr lang="en-GB" sz="1200" dirty="0" err="1"/>
              <a:t>keggGet</a:t>
            </a:r>
            <a:r>
              <a:rPr lang="en-GB" sz="1200" dirty="0"/>
              <a:t>() function in KEGGREST package. Dark grey indicates the fields or options used in this project, light red example of enzyme number to be skipped, and light grey indicates fields with secondary relevant information.</a:t>
            </a:r>
          </a:p>
        </p:txBody>
      </p:sp>
    </p:spTree>
    <p:extLst>
      <p:ext uri="{BB962C8B-B14F-4D97-AF65-F5344CB8AC3E}">
        <p14:creationId xmlns:p14="http://schemas.microsoft.com/office/powerpoint/2010/main" val="53680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8D8389-9B60-4554-9922-00B61B414B1E}"/>
              </a:ext>
            </a:extLst>
          </p:cNvPr>
          <p:cNvPicPr/>
          <p:nvPr/>
        </p:nvPicPr>
        <p:blipFill>
          <a:blip r:embed="rId3"/>
          <a:stretch>
            <a:fillRect/>
          </a:stretch>
        </p:blipFill>
        <p:spPr>
          <a:xfrm>
            <a:off x="2136548" y="3627665"/>
            <a:ext cx="5943600" cy="3254375"/>
          </a:xfrm>
          <a:prstGeom prst="rect">
            <a:avLst/>
          </a:prstGeom>
        </p:spPr>
      </p:pic>
      <p:pic>
        <p:nvPicPr>
          <p:cNvPr id="5" name="Picture 4">
            <a:extLst>
              <a:ext uri="{FF2B5EF4-FFF2-40B4-BE49-F238E27FC236}">
                <a16:creationId xmlns:a16="http://schemas.microsoft.com/office/drawing/2014/main" id="{C291E53B-98A8-4B88-B677-81FDA7DCAC46}"/>
              </a:ext>
            </a:extLst>
          </p:cNvPr>
          <p:cNvPicPr>
            <a:picLocks noChangeAspect="1"/>
          </p:cNvPicPr>
          <p:nvPr/>
        </p:nvPicPr>
        <p:blipFill>
          <a:blip r:embed="rId4"/>
          <a:stretch>
            <a:fillRect/>
          </a:stretch>
        </p:blipFill>
        <p:spPr>
          <a:xfrm>
            <a:off x="2136548" y="373032"/>
            <a:ext cx="5943600" cy="3254633"/>
          </a:xfrm>
          <a:prstGeom prst="rect">
            <a:avLst/>
          </a:prstGeom>
        </p:spPr>
      </p:pic>
      <p:sp>
        <p:nvSpPr>
          <p:cNvPr id="6" name="Rectangle 5">
            <a:extLst>
              <a:ext uri="{FF2B5EF4-FFF2-40B4-BE49-F238E27FC236}">
                <a16:creationId xmlns:a16="http://schemas.microsoft.com/office/drawing/2014/main" id="{483DCB28-59BD-4989-9B9B-3B142C404AD2}"/>
              </a:ext>
            </a:extLst>
          </p:cNvPr>
          <p:cNvSpPr/>
          <p:nvPr/>
        </p:nvSpPr>
        <p:spPr>
          <a:xfrm>
            <a:off x="2136548" y="6756830"/>
            <a:ext cx="5943601" cy="461665"/>
          </a:xfrm>
          <a:prstGeom prst="rect">
            <a:avLst/>
          </a:prstGeom>
        </p:spPr>
        <p:txBody>
          <a:bodyPr wrap="square">
            <a:spAutoFit/>
          </a:bodyPr>
          <a:lstStyle/>
          <a:p>
            <a:pPr algn="just"/>
            <a:r>
              <a:rPr lang="en-GB" sz="1200" b="1" dirty="0"/>
              <a:t>Figure 3. </a:t>
            </a:r>
            <a:r>
              <a:rPr lang="en-GB" sz="1200" dirty="0"/>
              <a:t>Number of records and abundance. (A) Enzyme codes. (B) Pathway names. Abundance refers to total number of records for each item (enzyme or pathway).</a:t>
            </a:r>
          </a:p>
        </p:txBody>
      </p:sp>
    </p:spTree>
    <p:extLst>
      <p:ext uri="{BB962C8B-B14F-4D97-AF65-F5344CB8AC3E}">
        <p14:creationId xmlns:p14="http://schemas.microsoft.com/office/powerpoint/2010/main" val="13945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E7CA87-3F60-4273-B7D0-3DCA7A107CF4}"/>
              </a:ext>
            </a:extLst>
          </p:cNvPr>
          <p:cNvSpPr/>
          <p:nvPr/>
        </p:nvSpPr>
        <p:spPr>
          <a:xfrm>
            <a:off x="495300" y="7045363"/>
            <a:ext cx="9585325" cy="616772"/>
          </a:xfrm>
          <a:prstGeom prst="rect">
            <a:avLst/>
          </a:prstGeom>
        </p:spPr>
        <p:txBody>
          <a:bodyPr wrap="square">
            <a:spAutoFit/>
          </a:bodyPr>
          <a:lstStyle/>
          <a:p>
            <a:pPr>
              <a:lnSpc>
                <a:spcPct val="150000"/>
              </a:lnSpc>
              <a:spcAft>
                <a:spcPts val="1000"/>
              </a:spcAft>
            </a:pPr>
            <a:r>
              <a:rPr lang="en-GB" sz="1200" b="1" dirty="0"/>
              <a:t>Figure 4</a:t>
            </a:r>
            <a:r>
              <a:rPr lang="en-GB" sz="1200" dirty="0"/>
              <a:t>. Proportional abundance of pathways by cell-type, health state and set. (A) The ten most enriched pathways. (B) Distribution as percentage of abundance. </a:t>
            </a:r>
            <a:endParaRPr lang="en-GB" sz="1200" dirty="0">
              <a:effectLst/>
              <a:latin typeface="Times New Roman" panose="02020603050405020304" pitchFamily="18" charset="0"/>
              <a:ea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3A5F3C4-3F14-40CA-A108-865A7C140860}"/>
              </a:ext>
            </a:extLst>
          </p:cNvPr>
          <p:cNvPicPr>
            <a:picLocks noChangeAspect="1"/>
          </p:cNvPicPr>
          <p:nvPr/>
        </p:nvPicPr>
        <p:blipFill>
          <a:blip r:embed="rId2"/>
          <a:stretch>
            <a:fillRect/>
          </a:stretch>
        </p:blipFill>
        <p:spPr>
          <a:xfrm>
            <a:off x="1643545" y="13094"/>
            <a:ext cx="5400000" cy="4409114"/>
          </a:xfrm>
          <a:prstGeom prst="rect">
            <a:avLst/>
          </a:prstGeom>
        </p:spPr>
      </p:pic>
      <p:pic>
        <p:nvPicPr>
          <p:cNvPr id="12" name="Picture 11">
            <a:extLst>
              <a:ext uri="{FF2B5EF4-FFF2-40B4-BE49-F238E27FC236}">
                <a16:creationId xmlns:a16="http://schemas.microsoft.com/office/drawing/2014/main" id="{987CE28D-3726-4C67-940E-A85BED8377A6}"/>
              </a:ext>
            </a:extLst>
          </p:cNvPr>
          <p:cNvPicPr>
            <a:picLocks noChangeAspect="1"/>
          </p:cNvPicPr>
          <p:nvPr/>
        </p:nvPicPr>
        <p:blipFill>
          <a:blip r:embed="rId3"/>
          <a:stretch>
            <a:fillRect/>
          </a:stretch>
        </p:blipFill>
        <p:spPr>
          <a:xfrm>
            <a:off x="1643545" y="4412096"/>
            <a:ext cx="5400000" cy="2770379"/>
          </a:xfrm>
          <a:prstGeom prst="rect">
            <a:avLst/>
          </a:prstGeom>
        </p:spPr>
      </p:pic>
    </p:spTree>
    <p:extLst>
      <p:ext uri="{BB962C8B-B14F-4D97-AF65-F5344CB8AC3E}">
        <p14:creationId xmlns:p14="http://schemas.microsoft.com/office/powerpoint/2010/main" val="229696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EB99E00F-5A8B-4821-AB77-4953AD6C4C21}"/>
              </a:ext>
            </a:extLst>
          </p:cNvPr>
          <p:cNvSpPr txBox="1"/>
          <p:nvPr/>
        </p:nvSpPr>
        <p:spPr>
          <a:xfrm>
            <a:off x="3306582" y="4041841"/>
            <a:ext cx="308098" cy="369332"/>
          </a:xfrm>
          <a:prstGeom prst="rect">
            <a:avLst/>
          </a:prstGeom>
          <a:noFill/>
        </p:spPr>
        <p:txBody>
          <a:bodyPr wrap="none" rtlCol="0">
            <a:spAutoFit/>
          </a:bodyPr>
          <a:lstStyle/>
          <a:p>
            <a:r>
              <a:rPr lang="en-GB" dirty="0"/>
              <a:t>C</a:t>
            </a:r>
          </a:p>
        </p:txBody>
      </p:sp>
      <p:sp>
        <p:nvSpPr>
          <p:cNvPr id="33" name="TextBox 32">
            <a:extLst>
              <a:ext uri="{FF2B5EF4-FFF2-40B4-BE49-F238E27FC236}">
                <a16:creationId xmlns:a16="http://schemas.microsoft.com/office/drawing/2014/main" id="{4B3597C4-6569-4A2A-82E9-C3834F08102B}"/>
              </a:ext>
            </a:extLst>
          </p:cNvPr>
          <p:cNvSpPr txBox="1"/>
          <p:nvPr/>
        </p:nvSpPr>
        <p:spPr>
          <a:xfrm>
            <a:off x="6267365" y="4041841"/>
            <a:ext cx="317716" cy="369332"/>
          </a:xfrm>
          <a:prstGeom prst="rect">
            <a:avLst/>
          </a:prstGeom>
          <a:noFill/>
        </p:spPr>
        <p:txBody>
          <a:bodyPr wrap="square" rtlCol="0">
            <a:spAutoFit/>
          </a:bodyPr>
          <a:lstStyle/>
          <a:p>
            <a:r>
              <a:rPr lang="en-GB" dirty="0"/>
              <a:t>D</a:t>
            </a:r>
          </a:p>
        </p:txBody>
      </p:sp>
      <p:sp>
        <p:nvSpPr>
          <p:cNvPr id="34" name="TextBox 33">
            <a:extLst>
              <a:ext uri="{FF2B5EF4-FFF2-40B4-BE49-F238E27FC236}">
                <a16:creationId xmlns:a16="http://schemas.microsoft.com/office/drawing/2014/main" id="{C5E1C368-6566-4BB9-9443-C856D85A964F}"/>
              </a:ext>
            </a:extLst>
          </p:cNvPr>
          <p:cNvSpPr txBox="1"/>
          <p:nvPr/>
        </p:nvSpPr>
        <p:spPr>
          <a:xfrm>
            <a:off x="6277785" y="6363348"/>
            <a:ext cx="296876" cy="369332"/>
          </a:xfrm>
          <a:prstGeom prst="rect">
            <a:avLst/>
          </a:prstGeom>
          <a:noFill/>
        </p:spPr>
        <p:txBody>
          <a:bodyPr wrap="none" rtlCol="0">
            <a:spAutoFit/>
          </a:bodyPr>
          <a:lstStyle/>
          <a:p>
            <a:r>
              <a:rPr lang="en-GB" dirty="0"/>
              <a:t>F</a:t>
            </a:r>
          </a:p>
        </p:txBody>
      </p:sp>
      <p:sp>
        <p:nvSpPr>
          <p:cNvPr id="35" name="TextBox 34">
            <a:extLst>
              <a:ext uri="{FF2B5EF4-FFF2-40B4-BE49-F238E27FC236}">
                <a16:creationId xmlns:a16="http://schemas.microsoft.com/office/drawing/2014/main" id="{365ED7EC-661F-4DD6-A35F-FB724098E027}"/>
              </a:ext>
            </a:extLst>
          </p:cNvPr>
          <p:cNvSpPr txBox="1"/>
          <p:nvPr/>
        </p:nvSpPr>
        <p:spPr>
          <a:xfrm>
            <a:off x="3312193" y="6363348"/>
            <a:ext cx="296876" cy="369332"/>
          </a:xfrm>
          <a:prstGeom prst="rect">
            <a:avLst/>
          </a:prstGeom>
          <a:noFill/>
        </p:spPr>
        <p:txBody>
          <a:bodyPr wrap="none" rtlCol="0">
            <a:spAutoFit/>
          </a:bodyPr>
          <a:lstStyle/>
          <a:p>
            <a:r>
              <a:rPr lang="en-GB" dirty="0"/>
              <a:t>E</a:t>
            </a:r>
          </a:p>
        </p:txBody>
      </p:sp>
      <p:sp>
        <p:nvSpPr>
          <p:cNvPr id="122" name="TextBox 121">
            <a:extLst>
              <a:ext uri="{FF2B5EF4-FFF2-40B4-BE49-F238E27FC236}">
                <a16:creationId xmlns:a16="http://schemas.microsoft.com/office/drawing/2014/main" id="{FEB43706-5A0D-4434-BBDF-91A584345452}"/>
              </a:ext>
            </a:extLst>
          </p:cNvPr>
          <p:cNvSpPr txBox="1"/>
          <p:nvPr/>
        </p:nvSpPr>
        <p:spPr>
          <a:xfrm>
            <a:off x="3301773" y="1782992"/>
            <a:ext cx="317716" cy="369332"/>
          </a:xfrm>
          <a:prstGeom prst="rect">
            <a:avLst/>
          </a:prstGeom>
          <a:noFill/>
        </p:spPr>
        <p:txBody>
          <a:bodyPr wrap="none" rtlCol="0">
            <a:spAutoFit/>
          </a:bodyPr>
          <a:lstStyle/>
          <a:p>
            <a:r>
              <a:rPr lang="en-GB" dirty="0"/>
              <a:t>A</a:t>
            </a:r>
          </a:p>
        </p:txBody>
      </p:sp>
      <p:sp>
        <p:nvSpPr>
          <p:cNvPr id="125" name="Rectangle 124">
            <a:extLst>
              <a:ext uri="{FF2B5EF4-FFF2-40B4-BE49-F238E27FC236}">
                <a16:creationId xmlns:a16="http://schemas.microsoft.com/office/drawing/2014/main" id="{94A2D325-2082-49A7-BB70-3F4423A73616}"/>
              </a:ext>
            </a:extLst>
          </p:cNvPr>
          <p:cNvSpPr/>
          <p:nvPr/>
        </p:nvSpPr>
        <p:spPr>
          <a:xfrm>
            <a:off x="1200150" y="6643707"/>
            <a:ext cx="7677150" cy="830997"/>
          </a:xfrm>
          <a:prstGeom prst="rect">
            <a:avLst/>
          </a:prstGeom>
        </p:spPr>
        <p:txBody>
          <a:bodyPr wrap="square">
            <a:spAutoFit/>
          </a:bodyPr>
          <a:lstStyle/>
          <a:p>
            <a:pPr algn="just"/>
            <a:r>
              <a:rPr lang="en-GB" sz="1200" b="1" dirty="0"/>
              <a:t>Figure 5. </a:t>
            </a:r>
            <a:r>
              <a:rPr lang="en-GB" sz="1200" dirty="0"/>
              <a:t>Pathways and distribution on sets. (A) Histogram of pathways shared by networks. (B - F) Venn diagrams with number of shared pathways between datasets. (B) Healthy and cancer tissues. (C – F) Comparison between health status (Cancer, Healthy) by MDS method (MDS, </a:t>
            </a:r>
            <a:r>
              <a:rPr lang="en-GB" sz="1200" dirty="0" err="1"/>
              <a:t>nonMDS</a:t>
            </a:r>
            <a:r>
              <a:rPr lang="en-GB" sz="1200" dirty="0"/>
              <a:t>). (C) Breast. (D) Lung. (E) Renal. (F) Urothelial. CM: Cancer MDS, CNM: Cancer </a:t>
            </a:r>
            <a:r>
              <a:rPr lang="en-GB" sz="1200" dirty="0" err="1"/>
              <a:t>nonMDS</a:t>
            </a:r>
            <a:r>
              <a:rPr lang="en-GB" sz="1200" dirty="0"/>
              <a:t>, HM: Healthy MDS, HNM: Healthy </a:t>
            </a:r>
            <a:r>
              <a:rPr lang="en-GB" sz="1200" dirty="0" err="1"/>
              <a:t>nonMDS</a:t>
            </a:r>
            <a:r>
              <a:rPr lang="en-GB" sz="1200" dirty="0"/>
              <a:t>. </a:t>
            </a:r>
          </a:p>
        </p:txBody>
      </p:sp>
      <p:pic>
        <p:nvPicPr>
          <p:cNvPr id="4" name="Picture 3">
            <a:extLst>
              <a:ext uri="{FF2B5EF4-FFF2-40B4-BE49-F238E27FC236}">
                <a16:creationId xmlns:a16="http://schemas.microsoft.com/office/drawing/2014/main" id="{EAE5E82D-EEFC-4EF1-A166-E139B218D89F}"/>
              </a:ext>
            </a:extLst>
          </p:cNvPr>
          <p:cNvPicPr>
            <a:picLocks noChangeAspect="1"/>
          </p:cNvPicPr>
          <p:nvPr/>
        </p:nvPicPr>
        <p:blipFill>
          <a:blip r:embed="rId3"/>
          <a:stretch>
            <a:fillRect/>
          </a:stretch>
        </p:blipFill>
        <p:spPr>
          <a:xfrm>
            <a:off x="2164631" y="62732"/>
            <a:ext cx="2085889" cy="1822622"/>
          </a:xfrm>
          <a:prstGeom prst="rect">
            <a:avLst/>
          </a:prstGeom>
        </p:spPr>
      </p:pic>
      <p:sp>
        <p:nvSpPr>
          <p:cNvPr id="17" name="TextBox 16">
            <a:extLst>
              <a:ext uri="{FF2B5EF4-FFF2-40B4-BE49-F238E27FC236}">
                <a16:creationId xmlns:a16="http://schemas.microsoft.com/office/drawing/2014/main" id="{ACE78AD9-4B1C-444A-8A6F-0D87329AD6CD}"/>
              </a:ext>
            </a:extLst>
          </p:cNvPr>
          <p:cNvSpPr txBox="1"/>
          <p:nvPr/>
        </p:nvSpPr>
        <p:spPr>
          <a:xfrm>
            <a:off x="6267365" y="1782992"/>
            <a:ext cx="317716" cy="369332"/>
          </a:xfrm>
          <a:prstGeom prst="rect">
            <a:avLst/>
          </a:prstGeom>
          <a:noFill/>
        </p:spPr>
        <p:txBody>
          <a:bodyPr wrap="none" rtlCol="0">
            <a:spAutoFit/>
          </a:bodyPr>
          <a:lstStyle/>
          <a:p>
            <a:r>
              <a:rPr lang="en-GB" dirty="0"/>
              <a:t>B</a:t>
            </a:r>
          </a:p>
        </p:txBody>
      </p:sp>
      <p:pic>
        <p:nvPicPr>
          <p:cNvPr id="11" name="Picture 10">
            <a:extLst>
              <a:ext uri="{FF2B5EF4-FFF2-40B4-BE49-F238E27FC236}">
                <a16:creationId xmlns:a16="http://schemas.microsoft.com/office/drawing/2014/main" id="{81CAF2DB-6B36-4DBF-8864-D303DF442769}"/>
              </a:ext>
            </a:extLst>
          </p:cNvPr>
          <p:cNvPicPr>
            <a:picLocks noChangeAspect="1"/>
          </p:cNvPicPr>
          <p:nvPr/>
        </p:nvPicPr>
        <p:blipFill>
          <a:blip r:embed="rId4"/>
          <a:stretch>
            <a:fillRect/>
          </a:stretch>
        </p:blipFill>
        <p:spPr>
          <a:xfrm>
            <a:off x="4446223" y="62732"/>
            <a:ext cx="3276000" cy="1726276"/>
          </a:xfrm>
          <a:prstGeom prst="rect">
            <a:avLst/>
          </a:prstGeom>
        </p:spPr>
      </p:pic>
      <p:pic>
        <p:nvPicPr>
          <p:cNvPr id="13" name="Picture 12">
            <a:extLst>
              <a:ext uri="{FF2B5EF4-FFF2-40B4-BE49-F238E27FC236}">
                <a16:creationId xmlns:a16="http://schemas.microsoft.com/office/drawing/2014/main" id="{B9173440-CDA7-4337-A0EA-770EE657EB4C}"/>
              </a:ext>
            </a:extLst>
          </p:cNvPr>
          <p:cNvPicPr>
            <a:picLocks noChangeAspect="1"/>
          </p:cNvPicPr>
          <p:nvPr/>
        </p:nvPicPr>
        <p:blipFill>
          <a:blip r:embed="rId5"/>
          <a:stretch>
            <a:fillRect/>
          </a:stretch>
        </p:blipFill>
        <p:spPr>
          <a:xfrm>
            <a:off x="5283416" y="2025745"/>
            <a:ext cx="2325711" cy="2088000"/>
          </a:xfrm>
          <a:prstGeom prst="rect">
            <a:avLst/>
          </a:prstGeom>
        </p:spPr>
      </p:pic>
      <p:pic>
        <p:nvPicPr>
          <p:cNvPr id="14" name="Picture 13">
            <a:extLst>
              <a:ext uri="{FF2B5EF4-FFF2-40B4-BE49-F238E27FC236}">
                <a16:creationId xmlns:a16="http://schemas.microsoft.com/office/drawing/2014/main" id="{4475E6F5-73AC-44DC-B364-1A9B4BB3237B}"/>
              </a:ext>
            </a:extLst>
          </p:cNvPr>
          <p:cNvPicPr>
            <a:picLocks noChangeAspect="1"/>
          </p:cNvPicPr>
          <p:nvPr/>
        </p:nvPicPr>
        <p:blipFill>
          <a:blip r:embed="rId6"/>
          <a:stretch>
            <a:fillRect/>
          </a:stretch>
        </p:blipFill>
        <p:spPr>
          <a:xfrm>
            <a:off x="2315002" y="2025745"/>
            <a:ext cx="2347398" cy="2088000"/>
          </a:xfrm>
          <a:prstGeom prst="rect">
            <a:avLst/>
          </a:prstGeom>
        </p:spPr>
      </p:pic>
      <p:pic>
        <p:nvPicPr>
          <p:cNvPr id="15" name="Picture 14">
            <a:extLst>
              <a:ext uri="{FF2B5EF4-FFF2-40B4-BE49-F238E27FC236}">
                <a16:creationId xmlns:a16="http://schemas.microsoft.com/office/drawing/2014/main" id="{1CE4BF7C-FEC0-4DAC-8626-77F43E97D3D0}"/>
              </a:ext>
            </a:extLst>
          </p:cNvPr>
          <p:cNvPicPr>
            <a:picLocks noChangeAspect="1"/>
          </p:cNvPicPr>
          <p:nvPr/>
        </p:nvPicPr>
        <p:blipFill>
          <a:blip r:embed="rId7"/>
          <a:stretch>
            <a:fillRect/>
          </a:stretch>
        </p:blipFill>
        <p:spPr>
          <a:xfrm>
            <a:off x="2314015" y="4317312"/>
            <a:ext cx="2349404" cy="2088000"/>
          </a:xfrm>
          <a:prstGeom prst="rect">
            <a:avLst/>
          </a:prstGeom>
        </p:spPr>
      </p:pic>
      <p:pic>
        <p:nvPicPr>
          <p:cNvPr id="16" name="Picture 15">
            <a:extLst>
              <a:ext uri="{FF2B5EF4-FFF2-40B4-BE49-F238E27FC236}">
                <a16:creationId xmlns:a16="http://schemas.microsoft.com/office/drawing/2014/main" id="{5A947880-792F-46BF-A27C-F6A94F112332}"/>
              </a:ext>
            </a:extLst>
          </p:cNvPr>
          <p:cNvPicPr>
            <a:picLocks noChangeAspect="1"/>
          </p:cNvPicPr>
          <p:nvPr/>
        </p:nvPicPr>
        <p:blipFill>
          <a:blip r:embed="rId8"/>
          <a:stretch>
            <a:fillRect/>
          </a:stretch>
        </p:blipFill>
        <p:spPr>
          <a:xfrm>
            <a:off x="5288666" y="4317312"/>
            <a:ext cx="2315026" cy="2088000"/>
          </a:xfrm>
          <a:prstGeom prst="rect">
            <a:avLst/>
          </a:prstGeom>
        </p:spPr>
      </p:pic>
    </p:spTree>
    <p:extLst>
      <p:ext uri="{BB962C8B-B14F-4D97-AF65-F5344CB8AC3E}">
        <p14:creationId xmlns:p14="http://schemas.microsoft.com/office/powerpoint/2010/main" val="412091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22E82B-61E5-481E-A7B3-BD3C9C8051C8}"/>
              </a:ext>
            </a:extLst>
          </p:cNvPr>
          <p:cNvPicPr>
            <a:picLocks noChangeAspect="1"/>
          </p:cNvPicPr>
          <p:nvPr/>
        </p:nvPicPr>
        <p:blipFill>
          <a:blip r:embed="rId2"/>
          <a:stretch>
            <a:fillRect/>
          </a:stretch>
        </p:blipFill>
        <p:spPr>
          <a:xfrm>
            <a:off x="1224813" y="276999"/>
            <a:ext cx="6353175" cy="6353175"/>
          </a:xfrm>
          <a:prstGeom prst="rect">
            <a:avLst/>
          </a:prstGeom>
        </p:spPr>
      </p:pic>
      <p:sp>
        <p:nvSpPr>
          <p:cNvPr id="3" name="Rectangle 2">
            <a:extLst>
              <a:ext uri="{FF2B5EF4-FFF2-40B4-BE49-F238E27FC236}">
                <a16:creationId xmlns:a16="http://schemas.microsoft.com/office/drawing/2014/main" id="{AB065C65-54F3-426D-A9AD-4EAAB4D6A2F3}"/>
              </a:ext>
            </a:extLst>
          </p:cNvPr>
          <p:cNvSpPr/>
          <p:nvPr/>
        </p:nvSpPr>
        <p:spPr>
          <a:xfrm>
            <a:off x="1085850" y="6946558"/>
            <a:ext cx="6378573" cy="336118"/>
          </a:xfrm>
          <a:prstGeom prst="rect">
            <a:avLst/>
          </a:prstGeom>
        </p:spPr>
        <p:txBody>
          <a:bodyPr wrap="square">
            <a:spAutoFit/>
          </a:bodyPr>
          <a:lstStyle/>
          <a:p>
            <a:pPr>
              <a:lnSpc>
                <a:spcPct val="150000"/>
              </a:lnSpc>
              <a:spcAft>
                <a:spcPts val="0"/>
              </a:spcAft>
            </a:pPr>
            <a:r>
              <a:rPr lang="en-GB" sz="1200" b="1" dirty="0">
                <a:latin typeface="Times New Roman" panose="02020603050405020304" pitchFamily="18" charset="0"/>
                <a:ea typeface="Arial" panose="020B0604020202020204" pitchFamily="34" charset="0"/>
                <a:cs typeface="Times New Roman" panose="02020603050405020304" pitchFamily="18" charset="0"/>
              </a:rPr>
              <a:t>Figure 6.</a:t>
            </a:r>
            <a:r>
              <a:rPr lang="en-GB"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ea typeface="Times New Roman" panose="02020603050405020304" pitchFamily="18" charset="0"/>
                <a:cs typeface="Times New Roman" panose="02020603050405020304" pitchFamily="18" charset="0"/>
              </a:rPr>
              <a:t>Significantly different pathways between MDS sets (Fisher test, p &lt; 0.05).</a:t>
            </a:r>
            <a:endParaRPr lang="en-GB" sz="1200" dirty="0">
              <a:latin typeface="Times New Roman" panose="02020603050405020304"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09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8BE97-63E4-4CB4-8A16-AADDABB585FE}"/>
              </a:ext>
            </a:extLst>
          </p:cNvPr>
          <p:cNvSpPr txBox="1"/>
          <p:nvPr/>
        </p:nvSpPr>
        <p:spPr>
          <a:xfrm>
            <a:off x="3276601" y="2790825"/>
            <a:ext cx="3933824" cy="369332"/>
          </a:xfrm>
          <a:prstGeom prst="rect">
            <a:avLst/>
          </a:prstGeom>
          <a:noFill/>
        </p:spPr>
        <p:txBody>
          <a:bodyPr wrap="square" rtlCol="0">
            <a:spAutoFit/>
          </a:bodyPr>
          <a:lstStyle/>
          <a:p>
            <a:r>
              <a:rPr lang="en-GB" dirty="0"/>
              <a:t>List of tables</a:t>
            </a:r>
          </a:p>
        </p:txBody>
      </p:sp>
    </p:spTree>
    <p:extLst>
      <p:ext uri="{BB962C8B-B14F-4D97-AF65-F5344CB8AC3E}">
        <p14:creationId xmlns:p14="http://schemas.microsoft.com/office/powerpoint/2010/main" val="7150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51A64D-6F96-43A0-8606-A9AD1527D1E6}"/>
              </a:ext>
            </a:extLst>
          </p:cNvPr>
          <p:cNvGraphicFramePr>
            <a:graphicFrameLocks noGrp="1"/>
          </p:cNvGraphicFramePr>
          <p:nvPr>
            <p:extLst>
              <p:ext uri="{D42A27DB-BD31-4B8C-83A1-F6EECF244321}">
                <p14:modId xmlns:p14="http://schemas.microsoft.com/office/powerpoint/2010/main" val="2719895368"/>
              </p:ext>
            </p:extLst>
          </p:nvPr>
        </p:nvGraphicFramePr>
        <p:xfrm>
          <a:off x="2455863" y="2067239"/>
          <a:ext cx="5464493" cy="1225235"/>
        </p:xfrm>
        <a:graphic>
          <a:graphicData uri="http://schemas.openxmlformats.org/drawingml/2006/table">
            <a:tbl>
              <a:tblPr firstRow="1" firstCol="1" bandRow="1">
                <a:tableStyleId>{5940675A-B579-460E-94D1-54222C63F5DA}</a:tableStyleId>
              </a:tblPr>
              <a:tblGrid>
                <a:gridCol w="1218565">
                  <a:extLst>
                    <a:ext uri="{9D8B030D-6E8A-4147-A177-3AD203B41FA5}">
                      <a16:colId xmlns:a16="http://schemas.microsoft.com/office/drawing/2014/main" val="599741607"/>
                    </a:ext>
                  </a:extLst>
                </a:gridCol>
                <a:gridCol w="715264">
                  <a:extLst>
                    <a:ext uri="{9D8B030D-6E8A-4147-A177-3AD203B41FA5}">
                      <a16:colId xmlns:a16="http://schemas.microsoft.com/office/drawing/2014/main" val="4136519409"/>
                    </a:ext>
                  </a:extLst>
                </a:gridCol>
                <a:gridCol w="1364107">
                  <a:extLst>
                    <a:ext uri="{9D8B030D-6E8A-4147-A177-3AD203B41FA5}">
                      <a16:colId xmlns:a16="http://schemas.microsoft.com/office/drawing/2014/main" val="3447932928"/>
                    </a:ext>
                  </a:extLst>
                </a:gridCol>
                <a:gridCol w="757301">
                  <a:extLst>
                    <a:ext uri="{9D8B030D-6E8A-4147-A177-3AD203B41FA5}">
                      <a16:colId xmlns:a16="http://schemas.microsoft.com/office/drawing/2014/main" val="631632541"/>
                    </a:ext>
                  </a:extLst>
                </a:gridCol>
                <a:gridCol w="1409256">
                  <a:extLst>
                    <a:ext uri="{9D8B030D-6E8A-4147-A177-3AD203B41FA5}">
                      <a16:colId xmlns:a16="http://schemas.microsoft.com/office/drawing/2014/main" val="494436465"/>
                    </a:ext>
                  </a:extLst>
                </a:gridCol>
              </a:tblGrid>
              <a:tr h="0">
                <a:tc>
                  <a:txBody>
                    <a:bodyPr/>
                    <a:lstStyle/>
                    <a:p>
                      <a:pPr algn="just">
                        <a:lnSpc>
                          <a:spcPct val="150000"/>
                        </a:lnSpc>
                        <a:spcAft>
                          <a:spcPts val="0"/>
                        </a:spcAft>
                      </a:pPr>
                      <a:r>
                        <a:rPr lang="en-GB" sz="1200">
                          <a:effectLst/>
                        </a:rPr>
                        <a:t>Category</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dirty="0">
                          <a:effectLst/>
                        </a:rPr>
                        <a:t>Enzymes</a:t>
                      </a:r>
                      <a:endParaRPr lang="en-GB" sz="12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Records by enzyme</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Pathways</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Records by pathway</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44116048"/>
                  </a:ext>
                </a:extLst>
              </a:tr>
              <a:tr h="0">
                <a:tc>
                  <a:txBody>
                    <a:bodyPr/>
                    <a:lstStyle/>
                    <a:p>
                      <a:pPr algn="just">
                        <a:lnSpc>
                          <a:spcPct val="150000"/>
                        </a:lnSpc>
                        <a:spcAft>
                          <a:spcPts val="0"/>
                        </a:spcAft>
                      </a:pPr>
                      <a:r>
                        <a:rPr lang="en-GB" sz="1200">
                          <a:effectLst/>
                        </a:rPr>
                        <a:t>Healthy MDS</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dirty="0">
                          <a:effectLst/>
                        </a:rPr>
                        <a:t>328</a:t>
                      </a:r>
                      <a:endParaRPr lang="en-GB" sz="12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1.87</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108</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13.66</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07967402"/>
                  </a:ext>
                </a:extLst>
              </a:tr>
              <a:tr h="0">
                <a:tc>
                  <a:txBody>
                    <a:bodyPr/>
                    <a:lstStyle/>
                    <a:p>
                      <a:pPr algn="just">
                        <a:lnSpc>
                          <a:spcPct val="150000"/>
                        </a:lnSpc>
                        <a:spcAft>
                          <a:spcPts val="0"/>
                        </a:spcAft>
                      </a:pPr>
                      <a:r>
                        <a:rPr lang="en-GB" sz="1200">
                          <a:effectLst/>
                        </a:rPr>
                        <a:t>Healthy nonMDS</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636</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4.68</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121</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78.35</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561688864"/>
                  </a:ext>
                </a:extLst>
              </a:tr>
              <a:tr h="0">
                <a:tc>
                  <a:txBody>
                    <a:bodyPr/>
                    <a:lstStyle/>
                    <a:p>
                      <a:pPr algn="just">
                        <a:lnSpc>
                          <a:spcPct val="150000"/>
                        </a:lnSpc>
                        <a:spcAft>
                          <a:spcPts val="0"/>
                        </a:spcAft>
                      </a:pPr>
                      <a:r>
                        <a:rPr lang="en-GB" sz="1200">
                          <a:effectLst/>
                        </a:rPr>
                        <a:t>Cancer MDS</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281</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1.66</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106</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11.48</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01520343"/>
                  </a:ext>
                </a:extLst>
              </a:tr>
              <a:tr h="0">
                <a:tc>
                  <a:txBody>
                    <a:bodyPr/>
                    <a:lstStyle/>
                    <a:p>
                      <a:pPr algn="just">
                        <a:lnSpc>
                          <a:spcPct val="150000"/>
                        </a:lnSpc>
                        <a:spcAft>
                          <a:spcPts val="0"/>
                        </a:spcAft>
                      </a:pPr>
                      <a:r>
                        <a:rPr lang="en-GB" sz="1200">
                          <a:effectLst/>
                        </a:rPr>
                        <a:t>Cancer nonMDS</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596</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dirty="0">
                          <a:effectLst/>
                        </a:rPr>
                        <a:t>3.75</a:t>
                      </a:r>
                      <a:endParaRPr lang="en-GB" sz="12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a:effectLst/>
                        </a:rPr>
                        <a:t>118</a:t>
                      </a:r>
                      <a:endParaRPr lang="en-GB" sz="12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GB" sz="1200" dirty="0">
                          <a:effectLst/>
                        </a:rPr>
                        <a:t>60.00</a:t>
                      </a:r>
                      <a:endParaRPr lang="en-GB" sz="12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916385942"/>
                  </a:ext>
                </a:extLst>
              </a:tr>
            </a:tbl>
          </a:graphicData>
        </a:graphic>
      </p:graphicFrame>
      <p:sp>
        <p:nvSpPr>
          <p:cNvPr id="5" name="Rectangle 4">
            <a:extLst>
              <a:ext uri="{FF2B5EF4-FFF2-40B4-BE49-F238E27FC236}">
                <a16:creationId xmlns:a16="http://schemas.microsoft.com/office/drawing/2014/main" id="{542EAFF6-88A5-485B-9127-9824A65D5CE5}"/>
              </a:ext>
            </a:extLst>
          </p:cNvPr>
          <p:cNvSpPr/>
          <p:nvPr/>
        </p:nvSpPr>
        <p:spPr>
          <a:xfrm>
            <a:off x="2520950" y="3456673"/>
            <a:ext cx="5038725" cy="276999"/>
          </a:xfrm>
          <a:prstGeom prst="rect">
            <a:avLst/>
          </a:prstGeom>
        </p:spPr>
        <p:txBody>
          <a:bodyPr>
            <a:spAutoFit/>
          </a:bodyPr>
          <a:lstStyle/>
          <a:p>
            <a:r>
              <a:rPr lang="en-GB" sz="1200" b="1" dirty="0">
                <a:latin typeface="Times New Roman" panose="02020603050405020304" pitchFamily="18" charset="0"/>
                <a:ea typeface="Arial" panose="020B0604020202020204" pitchFamily="34" charset="0"/>
              </a:rPr>
              <a:t>Table 1. </a:t>
            </a:r>
            <a:r>
              <a:rPr lang="en-GB" sz="1200" dirty="0">
                <a:latin typeface="Times New Roman" panose="02020603050405020304" pitchFamily="18" charset="0"/>
                <a:ea typeface="Arial" panose="020B0604020202020204" pitchFamily="34" charset="0"/>
              </a:rPr>
              <a:t>Number of enzyme codes, pathway names and abundance</a:t>
            </a:r>
            <a:endParaRPr lang="en-GB" sz="1200" dirty="0"/>
          </a:p>
        </p:txBody>
      </p:sp>
    </p:spTree>
    <p:extLst>
      <p:ext uri="{BB962C8B-B14F-4D97-AF65-F5344CB8AC3E}">
        <p14:creationId xmlns:p14="http://schemas.microsoft.com/office/powerpoint/2010/main" val="4090387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14505</TotalTime>
  <Words>836</Words>
  <Application>Microsoft Office PowerPoint</Application>
  <PresentationFormat>Custom</PresentationFormat>
  <Paragraphs>128</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DejaVu Sans</vt:lpstr>
      <vt:lpstr>FreeSans</vt:lpstr>
      <vt:lpstr>Liberation Sans</vt:lpstr>
      <vt:lpstr>Liberation Serif</vt:lpstr>
      <vt:lpstr>Noto Sans CJK SC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MoisesG</dc:creator>
  <cp:lastModifiedBy>Moises Gualapuro</cp:lastModifiedBy>
  <cp:revision>96</cp:revision>
  <dcterms:created xsi:type="dcterms:W3CDTF">2019-03-08T09:53:07Z</dcterms:created>
  <dcterms:modified xsi:type="dcterms:W3CDTF">2019-04-25T11:10:27Z</dcterms:modified>
</cp:coreProperties>
</file>