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id.g337ca0de2d_2_4871" TargetMode="External"/><Relationship Id="rId3" Type="http://schemas.openxmlformats.org/officeDocument/2006/relationships/hyperlink" Target="#slide=id.g337ca0de2d_2_4871" TargetMode="External"/><Relationship Id="rId4" Type="http://schemas.openxmlformats.org/officeDocument/2006/relationships/hyperlink" Target="#slide=id.g337ca0de2d_2_4871" TargetMode="External"/><Relationship Id="rId5" Type="http://schemas.openxmlformats.org/officeDocument/2006/relationships/hyperlink" Target="#slide=id.g337ca0de2d_2_4871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Shape 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Shape 10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3" name="Shape 1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Shape 15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Shape 157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>
            <a:hlinkClick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>
            <a:hlinkClick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>
            <a:hlinkClick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Shape 1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Shape 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Shape 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Shape 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Shape 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Shape 6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Shape 7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Shape 9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Shape 10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36875" y="329287"/>
            <a:ext cx="804150" cy="804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7Z7xDL0asKUT8WL1_bYqUCbgfh6alvg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545025" y="1011325"/>
            <a:ext cx="5312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Conception Centrée-Utilisateur</a:t>
            </a:r>
            <a:endParaRPr/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B.Thanh Luong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Gualtiero Mottola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Hans Thirunavukarasu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Tristan de Blauwe</a:t>
            </a:r>
            <a:endParaRPr/>
          </a:p>
        </p:txBody>
      </p:sp>
      <p:sp>
        <p:nvSpPr>
          <p:cNvPr id="172" name="Shape 172"/>
          <p:cNvSpPr txBox="1"/>
          <p:nvPr>
            <p:ph type="ctrTitle"/>
          </p:nvPr>
        </p:nvSpPr>
        <p:spPr>
          <a:xfrm>
            <a:off x="3883700" y="2436050"/>
            <a:ext cx="4474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CCCC"/>
                </a:solidFill>
              </a:rPr>
              <a:t>Projet d’IHM - Fresh Foods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4294967295" type="title"/>
          </p:nvPr>
        </p:nvSpPr>
        <p:spPr>
          <a:xfrm>
            <a:off x="434700" y="1924850"/>
            <a:ext cx="284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Food choose Activity</a:t>
            </a:r>
            <a:endParaRPr sz="1800"/>
          </a:p>
        </p:txBody>
      </p:sp>
      <p:grpSp>
        <p:nvGrpSpPr>
          <p:cNvPr id="371" name="Shape 371"/>
          <p:cNvGrpSpPr/>
          <p:nvPr/>
        </p:nvGrpSpPr>
        <p:grpSpPr>
          <a:xfrm>
            <a:off x="3282345" y="975470"/>
            <a:ext cx="3417347" cy="3280140"/>
            <a:chOff x="3983627" y="1697804"/>
            <a:chExt cx="2980158" cy="2860504"/>
          </a:xfrm>
        </p:grpSpPr>
        <p:sp>
          <p:nvSpPr>
            <p:cNvPr id="372" name="Shape 372"/>
            <p:cNvSpPr/>
            <p:nvPr/>
          </p:nvSpPr>
          <p:spPr>
            <a:xfrm rot="-5400000">
              <a:off x="3276827" y="2404608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 rot="-5400000">
              <a:off x="4810085" y="2404604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473243" y="4300359"/>
              <a:ext cx="472800" cy="76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375" name="Shape 375"/>
          <p:cNvPicPr preferRelativeResize="0"/>
          <p:nvPr/>
        </p:nvPicPr>
        <p:blipFill rotWithShape="1">
          <a:blip r:embed="rId3">
            <a:alphaModFix/>
          </a:blip>
          <a:srcRect b="24455" l="37035" r="37029" t="24455"/>
          <a:stretch/>
        </p:blipFill>
        <p:spPr>
          <a:xfrm>
            <a:off x="3282449" y="950743"/>
            <a:ext cx="1659300" cy="2833500"/>
          </a:xfrm>
          <a:prstGeom prst="round2SameRect">
            <a:avLst>
              <a:gd fmla="val 4129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 flipH="1">
            <a:off x="3282467" y="1018184"/>
            <a:ext cx="1659300" cy="2765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600" y="911263"/>
            <a:ext cx="1662174" cy="291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975" y="887870"/>
            <a:ext cx="1659301" cy="294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5600563" y="3961820"/>
            <a:ext cx="542100" cy="882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-5400000">
            <a:off x="5991032" y="1785880"/>
            <a:ext cx="3280200" cy="1659300"/>
          </a:xfrm>
          <a:prstGeom prst="roundRect">
            <a:avLst>
              <a:gd fmla="val 4551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725" y="911250"/>
            <a:ext cx="1659301" cy="294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7360063" y="3961820"/>
            <a:ext cx="542100" cy="882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34700" y="1924850"/>
            <a:ext cx="284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Cart</a:t>
            </a:r>
            <a:r>
              <a:rPr lang="en-GB"/>
              <a:t> Activity</a:t>
            </a: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2252820" y="1016682"/>
            <a:ext cx="1662185" cy="3304690"/>
            <a:chOff x="3983627" y="1676395"/>
            <a:chExt cx="1449538" cy="2881914"/>
          </a:xfrm>
        </p:grpSpPr>
        <p:sp>
          <p:nvSpPr>
            <p:cNvPr id="389" name="Shape 389"/>
            <p:cNvSpPr/>
            <p:nvPr/>
          </p:nvSpPr>
          <p:spPr>
            <a:xfrm rot="-5400000">
              <a:off x="3276827" y="2404608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 rot="-5400000">
              <a:off x="3279465" y="2383195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473243" y="4300359"/>
              <a:ext cx="472800" cy="76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25" y="1016675"/>
            <a:ext cx="1662174" cy="28665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Shape 393"/>
          <p:cNvGrpSpPr/>
          <p:nvPr/>
        </p:nvGrpSpPr>
        <p:grpSpPr>
          <a:xfrm>
            <a:off x="5127345" y="1030495"/>
            <a:ext cx="1662185" cy="3304690"/>
            <a:chOff x="3983627" y="1676395"/>
            <a:chExt cx="1449538" cy="2881914"/>
          </a:xfrm>
        </p:grpSpPr>
        <p:sp>
          <p:nvSpPr>
            <p:cNvPr id="394" name="Shape 394"/>
            <p:cNvSpPr/>
            <p:nvPr/>
          </p:nvSpPr>
          <p:spPr>
            <a:xfrm rot="-5400000">
              <a:off x="3276827" y="2404608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 rot="-5400000">
              <a:off x="3279465" y="2383195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473243" y="4300359"/>
              <a:ext cx="472800" cy="76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600" y="1002863"/>
            <a:ext cx="1662174" cy="29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6786775" y="1770375"/>
            <a:ext cx="23571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Pay Activity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Fonctionnalitées</a:t>
            </a:r>
            <a:r>
              <a:rPr lang="en-GB"/>
              <a:t> </a:t>
            </a:r>
            <a:r>
              <a:rPr lang="en-GB"/>
              <a:t>implémentés</a:t>
            </a:r>
            <a:r>
              <a:rPr lang="en-GB"/>
              <a:t> 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Ajouter un plat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Retirer un plat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Visualiser les informations détaillées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Visualiser la commande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Spécifier une demande spéciale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Commander &amp; Payer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Appeler le serveur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297525" y="32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Cycle de la conception </a:t>
            </a:r>
            <a:r>
              <a:rPr b="1" lang="en-GB"/>
              <a:t>...</a:t>
            </a:r>
            <a:r>
              <a:rPr b="1" lang="en-GB"/>
              <a:t>.</a:t>
            </a:r>
            <a:endParaRPr b="1"/>
          </a:p>
        </p:txBody>
      </p:sp>
      <p:sp>
        <p:nvSpPr>
          <p:cNvPr id="410" name="Shape 410"/>
          <p:cNvSpPr/>
          <p:nvPr/>
        </p:nvSpPr>
        <p:spPr>
          <a:xfrm>
            <a:off x="3297500" y="140569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1010325" y="1235975"/>
            <a:ext cx="2772300" cy="669600"/>
            <a:chOff x="1010325" y="996025"/>
            <a:chExt cx="2772300" cy="669600"/>
          </a:xfrm>
        </p:grpSpPr>
        <p:cxnSp>
          <p:nvCxnSpPr>
            <p:cNvPr id="412" name="Shape 412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13" name="Shape 413"/>
            <p:cNvSpPr txBox="1"/>
            <p:nvPr/>
          </p:nvSpPr>
          <p:spPr>
            <a:xfrm>
              <a:off x="1010325" y="996025"/>
              <a:ext cx="23850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Comprendre et spécifier le contexte d’utilisation</a:t>
              </a:r>
              <a:endParaRPr b="1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918475" y="3392250"/>
            <a:ext cx="2862975" cy="669600"/>
            <a:chOff x="918475" y="3152300"/>
            <a:chExt cx="2862975" cy="669600"/>
          </a:xfrm>
        </p:grpSpPr>
        <p:cxnSp>
          <p:nvCxnSpPr>
            <p:cNvPr id="415" name="Shape 415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16" name="Shape 416"/>
            <p:cNvSpPr txBox="1"/>
            <p:nvPr/>
          </p:nvSpPr>
          <p:spPr>
            <a:xfrm>
              <a:off x="918475" y="3152300"/>
              <a:ext cx="2476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Evaluer les solutions au regard des exigences prédéfinies</a:t>
              </a:r>
              <a:endParaRPr b="1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17" name="Shape 417"/>
          <p:cNvSpPr/>
          <p:nvPr/>
        </p:nvSpPr>
        <p:spPr>
          <a:xfrm flipH="1" rot="-1800047">
            <a:off x="3221956" y="132638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Shape 418"/>
          <p:cNvGrpSpPr/>
          <p:nvPr/>
        </p:nvGrpSpPr>
        <p:grpSpPr>
          <a:xfrm>
            <a:off x="5343425" y="3392250"/>
            <a:ext cx="2575924" cy="669600"/>
            <a:chOff x="5343425" y="3152300"/>
            <a:chExt cx="2575924" cy="669600"/>
          </a:xfrm>
        </p:grpSpPr>
        <p:cxnSp>
          <p:nvCxnSpPr>
            <p:cNvPr id="419" name="Shape 419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20" name="Shape 420"/>
            <p:cNvSpPr txBox="1"/>
            <p:nvPr/>
          </p:nvSpPr>
          <p:spPr>
            <a:xfrm>
              <a:off x="5718549" y="3152300"/>
              <a:ext cx="2200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Produire des solutions de conception</a:t>
              </a:r>
              <a:endParaRPr b="1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5344775" y="1235975"/>
            <a:ext cx="2991575" cy="857700"/>
            <a:chOff x="5344775" y="996025"/>
            <a:chExt cx="2991575" cy="857700"/>
          </a:xfrm>
        </p:grpSpPr>
        <p:cxnSp>
          <p:nvCxnSpPr>
            <p:cNvPr id="422" name="Shape 422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23" name="Shape 423"/>
            <p:cNvSpPr txBox="1"/>
            <p:nvPr/>
          </p:nvSpPr>
          <p:spPr>
            <a:xfrm>
              <a:off x="5718550" y="996025"/>
              <a:ext cx="26178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Comprendre et spécifier les exigences utilisateurs  et organisationnelles</a:t>
              </a:r>
              <a:endParaRPr b="1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24" name="Shape 424"/>
          <p:cNvSpPr txBox="1"/>
          <p:nvPr/>
        </p:nvSpPr>
        <p:spPr>
          <a:xfrm>
            <a:off x="3704212" y="2296400"/>
            <a:ext cx="1742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Cycle de conception centrée-</a:t>
            </a:r>
            <a:r>
              <a:rPr b="1" lang="en-GB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utilisateur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5" name="Shape 425"/>
          <p:cNvSpPr/>
          <p:nvPr/>
        </p:nvSpPr>
        <p:spPr>
          <a:xfrm rot="1800047">
            <a:off x="3219843" y="132638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9000757">
            <a:off x="3213964" y="132597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 flipH="1" rot="-9000757">
            <a:off x="3221634" y="132672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 rot="8100000">
            <a:off x="3166119" y="2497400"/>
            <a:ext cx="363170" cy="36317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 rot="-2700000">
            <a:off x="5598628" y="2490238"/>
            <a:ext cx="363170" cy="36317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rot="2700000">
            <a:off x="4382023" y="3703011"/>
            <a:ext cx="363170" cy="363170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 rot="-8100000">
            <a:off x="4382715" y="1267343"/>
            <a:ext cx="363170" cy="363170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Merci 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votre attention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Sujet</a:t>
            </a:r>
            <a:endParaRPr sz="30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“Votre client est un restaurateur. Il veut </a:t>
            </a:r>
            <a:r>
              <a:rPr lang="en-GB" sz="3000"/>
              <a:t>remplacer les</a:t>
            </a:r>
            <a:r>
              <a:rPr lang="en-GB" sz="3000"/>
              <a:t> cartes imprimées sur papier utilisés actuellement dans son restaurant par une solution numérique.”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Utilisateurs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812750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restaurateur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(Le gérant)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812750" y="23505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2750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 cuisiniers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812750" y="37633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548585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 clients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6548585" y="23505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548585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 serveurs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548585" y="37633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Shape 192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BC5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201" name="Shape 201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BC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Shape 204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205" name="Shape 20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FC5E8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Shape 208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209" name="Shape 209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fmla="val 19686997" name="adj1"/>
                <a:gd fmla="val 7771013" name="adj2"/>
              </a:avLst>
            </a:prstGeom>
            <a:solidFill>
              <a:srgbClr val="6FA8D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2" name="Shape 212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213" name="Shape 21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6AA84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Shape 215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 d’usage</a:t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1660800" y="1171213"/>
            <a:ext cx="1942800" cy="1569600"/>
            <a:chOff x="1660800" y="1171213"/>
            <a:chExt cx="1942800" cy="1569600"/>
          </a:xfrm>
        </p:grpSpPr>
        <p:sp>
          <p:nvSpPr>
            <p:cNvPr id="223" name="Shape 223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Utilisateurs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715775" y="1786925"/>
              <a:ext cx="17799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Client du restaurants, Âge variable, Différents niveaux d’expertise, état de santé variable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3600600" y="1171213"/>
            <a:ext cx="1942800" cy="1569600"/>
            <a:chOff x="3600600" y="1170963"/>
            <a:chExt cx="1942800" cy="1569600"/>
          </a:xfrm>
        </p:grpSpPr>
        <p:sp>
          <p:nvSpPr>
            <p:cNvPr id="227" name="Shape 227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Restaurants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3776699" y="1873475"/>
              <a:ext cx="15939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Classique, européen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5539834" y="1188164"/>
            <a:ext cx="1942800" cy="1552648"/>
            <a:chOff x="5539816" y="1171213"/>
            <a:chExt cx="1942800" cy="1569600"/>
          </a:xfrm>
        </p:grpSpPr>
        <p:sp>
          <p:nvSpPr>
            <p:cNvPr id="231" name="Shape 231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5673407" y="1212570"/>
              <a:ext cx="1709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Facilité d’interaction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5715147" y="191870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Interaction rapide simple et intuitive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3473893" y="1927571"/>
            <a:ext cx="260366" cy="260366"/>
            <a:chOff x="3157188" y="909150"/>
            <a:chExt cx="470400" cy="470400"/>
          </a:xfrm>
        </p:grpSpPr>
        <p:sp>
          <p:nvSpPr>
            <p:cNvPr id="235" name="Shape 23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5413052" y="1927571"/>
            <a:ext cx="260366" cy="260366"/>
            <a:chOff x="3157188" y="909150"/>
            <a:chExt cx="470400" cy="470400"/>
          </a:xfrm>
        </p:grpSpPr>
        <p:sp>
          <p:nvSpPr>
            <p:cNvPr id="238" name="Shape 23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1660234" y="2723938"/>
            <a:ext cx="5822400" cy="1248600"/>
            <a:chOff x="1660800" y="2723938"/>
            <a:chExt cx="5822400" cy="1248600"/>
          </a:xfrm>
        </p:grpSpPr>
        <p:sp>
          <p:nvSpPr>
            <p:cNvPr id="241" name="Shape 241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Application Mobile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331950" y="314325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Besoin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652812" y="952562"/>
            <a:ext cx="2827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2188" y="952562"/>
            <a:ext cx="2380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1223123" y="2634250"/>
            <a:ext cx="7257468" cy="674450"/>
            <a:chOff x="943723" y="4469050"/>
            <a:chExt cx="7257468" cy="674450"/>
          </a:xfrm>
        </p:grpSpPr>
        <p:sp>
          <p:nvSpPr>
            <p:cNvPr id="252" name="Shape 252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i="1"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Accès aisé à l’informations</a:t>
              </a:r>
              <a:endParaRPr i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i="1"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Ingrédients / Allergies</a:t>
              </a:r>
              <a:endParaRPr i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i="1"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Informations nutritionnelles</a:t>
              </a:r>
              <a:endParaRPr i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i="1"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Disponibilité du plat</a:t>
              </a:r>
              <a:endParaRPr i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i="1"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Etat d’avancement du plat</a:t>
              </a:r>
              <a:endParaRPr i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Informations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1223123" y="4004800"/>
            <a:ext cx="7257468" cy="674450"/>
            <a:chOff x="943723" y="4469050"/>
            <a:chExt cx="7257468" cy="674450"/>
          </a:xfrm>
        </p:grpSpPr>
        <p:sp>
          <p:nvSpPr>
            <p:cNvPr id="259" name="Shape 259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Gestion de groupes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Paiement groupe / séparé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Coopération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265" name="Shape 265"/>
          <p:cNvSpPr/>
          <p:nvPr/>
        </p:nvSpPr>
        <p:spPr>
          <a:xfrm>
            <a:off x="3646566" y="952550"/>
            <a:ext cx="48339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Description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222188" y="952562"/>
            <a:ext cx="2380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Catégories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1223123" y="3319525"/>
            <a:ext cx="7257468" cy="674450"/>
            <a:chOff x="943723" y="4469050"/>
            <a:chExt cx="7257468" cy="674450"/>
          </a:xfrm>
        </p:grpSpPr>
        <p:sp>
          <p:nvSpPr>
            <p:cNvPr id="268" name="Shape 268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Modification des ingrédients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Demande spéciale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Signalement d’allergies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Choix de langues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Personnalisation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1223124" y="2162156"/>
            <a:ext cx="7257468" cy="464224"/>
            <a:chOff x="943723" y="3783775"/>
            <a:chExt cx="7257468" cy="674450"/>
          </a:xfrm>
        </p:grpSpPr>
        <p:sp>
          <p:nvSpPr>
            <p:cNvPr id="275" name="Shape 275"/>
            <p:cNvSpPr/>
            <p:nvPr/>
          </p:nvSpPr>
          <p:spPr>
            <a:xfrm>
              <a:off x="3367291" y="3783775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Visibilité de la commande (Côté client)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Limiter les erreurs de commande (Côté cuisine)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206423" y="3783796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Contrat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1223125" y="1259774"/>
            <a:ext cx="7257477" cy="895467"/>
            <a:chOff x="943723" y="3098500"/>
            <a:chExt cx="7257477" cy="674450"/>
          </a:xfrm>
        </p:grpSpPr>
        <p:sp>
          <p:nvSpPr>
            <p:cNvPr id="282" name="Shape 282"/>
            <p:cNvSpPr/>
            <p:nvPr/>
          </p:nvSpPr>
          <p:spPr>
            <a:xfrm>
              <a:off x="3367300" y="309850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Temps de réponse de l’application rapide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Durée d’apprentissage rapide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Facilité d’utilisation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Ré</a:t>
              </a: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</a:t>
              </a: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uction du temps d’attente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Appeler un serveur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Paiement rapide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Efficacité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343475" y="267725"/>
            <a:ext cx="703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Critères d’utilisabilités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652812" y="952562"/>
            <a:ext cx="2827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222188" y="952562"/>
            <a:ext cx="2380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1223123" y="2634250"/>
            <a:ext cx="7257468" cy="674450"/>
            <a:chOff x="943723" y="4469050"/>
            <a:chExt cx="7257468" cy="674450"/>
          </a:xfrm>
        </p:grpSpPr>
        <p:sp>
          <p:nvSpPr>
            <p:cNvPr id="296" name="Shape 296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Rapidité de prise en main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Facilité d’apprentissage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1223123" y="4004800"/>
            <a:ext cx="7257468" cy="674450"/>
            <a:chOff x="943723" y="4469050"/>
            <a:chExt cx="7257468" cy="674450"/>
          </a:xfrm>
        </p:grpSpPr>
        <p:sp>
          <p:nvSpPr>
            <p:cNvPr id="303" name="Shape 303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Buts atteints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Utilité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>
            <a:off x="3646566" y="952550"/>
            <a:ext cx="48339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Description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222188" y="952562"/>
            <a:ext cx="2380800" cy="300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Catégories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11" name="Shape 311"/>
          <p:cNvGrpSpPr/>
          <p:nvPr/>
        </p:nvGrpSpPr>
        <p:grpSpPr>
          <a:xfrm>
            <a:off x="1223123" y="3319525"/>
            <a:ext cx="7257468" cy="674450"/>
            <a:chOff x="943723" y="4469050"/>
            <a:chExt cx="7257468" cy="674450"/>
          </a:xfrm>
        </p:grpSpPr>
        <p:sp>
          <p:nvSpPr>
            <p:cNvPr id="312" name="Shape 312"/>
            <p:cNvSpPr/>
            <p:nvPr/>
          </p:nvSpPr>
          <p:spPr>
            <a:xfrm>
              <a:off x="3367291" y="446905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Rapidité d’adaptation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Facilité d’appropriation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1223126" y="1952914"/>
            <a:ext cx="7257468" cy="673101"/>
            <a:chOff x="943723" y="3783775"/>
            <a:chExt cx="7257468" cy="674450"/>
          </a:xfrm>
        </p:grpSpPr>
        <p:sp>
          <p:nvSpPr>
            <p:cNvPr id="319" name="Shape 319"/>
            <p:cNvSpPr/>
            <p:nvPr/>
          </p:nvSpPr>
          <p:spPr>
            <a:xfrm>
              <a:off x="3367291" y="3783775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Impression, vécu, ressenti, sentiments de satisfaction, ...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06423" y="3783796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Satisfaction	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223129" y="1256554"/>
            <a:ext cx="7257477" cy="665210"/>
            <a:chOff x="943723" y="3098500"/>
            <a:chExt cx="7257477" cy="674450"/>
          </a:xfrm>
        </p:grpSpPr>
        <p:sp>
          <p:nvSpPr>
            <p:cNvPr id="326" name="Shape 326"/>
            <p:cNvSpPr/>
            <p:nvPr/>
          </p:nvSpPr>
          <p:spPr>
            <a:xfrm>
              <a:off x="3367300" y="3098500"/>
              <a:ext cx="4833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Rapidité </a:t>
              </a: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d'exécution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Temps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279400" lvl="0" marL="457200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Slab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Performance</a:t>
              </a:r>
              <a:endPara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Efficience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 du prototype</a:t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1108625"/>
            <a:ext cx="2354650" cy="28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350" y="1108632"/>
            <a:ext cx="2354650" cy="279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435" y="1108625"/>
            <a:ext cx="2194616" cy="27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4385975" y="4237275"/>
            <a:ext cx="551400" cy="68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prototype raffiné</a:t>
            </a:r>
            <a:endParaRPr/>
          </a:p>
        </p:txBody>
      </p:sp>
      <p:sp>
        <p:nvSpPr>
          <p:cNvPr id="346" name="Shape 346" title="prototype_Groupe_2.mp4">
            <a:hlinkClick r:id="rId3"/>
          </p:cNvPr>
          <p:cNvSpPr/>
          <p:nvPr/>
        </p:nvSpPr>
        <p:spPr>
          <a:xfrm>
            <a:off x="1731125" y="544868"/>
            <a:ext cx="5681725" cy="42612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34700" y="1924850"/>
            <a:ext cx="284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Main Activity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5874275" y="1924850"/>
            <a:ext cx="284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Mode portrait</a:t>
            </a:r>
            <a:endParaRPr sz="1400"/>
          </a:p>
        </p:txBody>
      </p:sp>
      <p:grpSp>
        <p:nvGrpSpPr>
          <p:cNvPr id="353" name="Shape 353"/>
          <p:cNvGrpSpPr/>
          <p:nvPr/>
        </p:nvGrpSpPr>
        <p:grpSpPr>
          <a:xfrm>
            <a:off x="2600820" y="965432"/>
            <a:ext cx="1662185" cy="3304690"/>
            <a:chOff x="3983627" y="1676395"/>
            <a:chExt cx="1449538" cy="2881914"/>
          </a:xfrm>
        </p:grpSpPr>
        <p:sp>
          <p:nvSpPr>
            <p:cNvPr id="354" name="Shape 354"/>
            <p:cNvSpPr/>
            <p:nvPr/>
          </p:nvSpPr>
          <p:spPr>
            <a:xfrm rot="-5400000">
              <a:off x="3276827" y="2404608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rot="-5400000">
              <a:off x="3279465" y="2383195"/>
              <a:ext cx="2860500" cy="14469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473243" y="4300359"/>
              <a:ext cx="472800" cy="76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 flipH="1">
            <a:off x="7484692" y="2377797"/>
            <a:ext cx="1659300" cy="2765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38" y="873381"/>
            <a:ext cx="1671276" cy="2971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Shape 359"/>
          <p:cNvGrpSpPr/>
          <p:nvPr/>
        </p:nvGrpSpPr>
        <p:grpSpPr>
          <a:xfrm>
            <a:off x="4786436" y="1464341"/>
            <a:ext cx="4042004" cy="2072175"/>
            <a:chOff x="4654186" y="1785178"/>
            <a:chExt cx="4042004" cy="2072175"/>
          </a:xfrm>
        </p:grpSpPr>
        <p:sp>
          <p:nvSpPr>
            <p:cNvPr id="360" name="Shape 360"/>
            <p:cNvSpPr/>
            <p:nvPr/>
          </p:nvSpPr>
          <p:spPr>
            <a:xfrm>
              <a:off x="4657290" y="1813753"/>
              <a:ext cx="4038900" cy="20436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654186" y="1785178"/>
              <a:ext cx="4038900" cy="20436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00000">
              <a:off x="4590717" y="2763677"/>
              <a:ext cx="667200" cy="108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400" y="1478638"/>
            <a:ext cx="3633048" cy="20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1" type="body"/>
          </p:nvPr>
        </p:nvSpPr>
        <p:spPr>
          <a:xfrm>
            <a:off x="4572000" y="2983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Mode landscape</a:t>
            </a:r>
            <a:endParaRPr sz="1400"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238700" y="2983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Mode Portrait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