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 id="2147483683" r:id="rId2"/>
  </p:sldMasterIdLst>
  <p:notesMasterIdLst>
    <p:notesMasterId r:id="rId11"/>
  </p:notesMasterIdLst>
  <p:sldIdLst>
    <p:sldId id="285" r:id="rId3"/>
    <p:sldId id="287" r:id="rId4"/>
    <p:sldId id="288" r:id="rId5"/>
    <p:sldId id="290" r:id="rId6"/>
    <p:sldId id="291" r:id="rId7"/>
    <p:sldId id="292" r:id="rId8"/>
    <p:sldId id="293" r:id="rId9"/>
    <p:sldId id="294" r:id="rId10"/>
  </p:sldIdLst>
  <p:sldSz cx="9144000" cy="5143500" type="screen16x9"/>
  <p:notesSz cx="6858000" cy="9144000"/>
  <p:embeddedFontLst>
    <p:embeddedFont>
      <p:font typeface="Raleway"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Light"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760">
          <p15:clr>
            <a:srgbClr val="9AA0A6"/>
          </p15:clr>
        </p15:guide>
        <p15:guide id="2"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anfang" initials="g" lastIdx="8" clrIdx="0">
    <p:extLst>
      <p:ext uri="{19B8F6BF-5375-455C-9EA6-DF929625EA0E}">
        <p15:presenceInfo xmlns:p15="http://schemas.microsoft.com/office/powerpoint/2012/main" userId="guanf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9" autoAdjust="0"/>
    <p:restoredTop sz="81713" autoAdjust="0"/>
  </p:normalViewPr>
  <p:slideViewPr>
    <p:cSldViewPr snapToGrid="0">
      <p:cViewPr varScale="1">
        <p:scale>
          <a:sx n="84" d="100"/>
          <a:sy n="84" d="100"/>
        </p:scale>
        <p:origin x="88" y="96"/>
      </p:cViewPr>
      <p:guideLst>
        <p:guide pos="576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05T22:40:13.614" idx="3">
    <p:pos x="10" y="10"/>
    <p:text>原因1. 网络本身冗余信息。2. 算成个例，数据集可能比较简单。3.可能泛化场景需要更多研究。</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05T22:43:29.477" idx="4">
    <p:pos x="10" y="10"/>
    <p:text>时域和频域是对偶的。</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4BEFE07E-A16F-D7A8-24EF-74AEB1A24CE1}"/>
            </a:ext>
          </a:extLst>
        </p:cNvPr>
        <p:cNvGrpSpPr/>
        <p:nvPr/>
      </p:nvGrpSpPr>
      <p:grpSpPr>
        <a:xfrm>
          <a:off x="0" y="0"/>
          <a:ext cx="0" cy="0"/>
          <a:chOff x="0" y="0"/>
          <a:chExt cx="0" cy="0"/>
        </a:xfrm>
      </p:grpSpPr>
      <p:sp>
        <p:nvSpPr>
          <p:cNvPr id="300" name="Google Shape;300;g2c608dbf1b0_0_13:notes">
            <a:extLst>
              <a:ext uri="{FF2B5EF4-FFF2-40B4-BE49-F238E27FC236}">
                <a16:creationId xmlns:a16="http://schemas.microsoft.com/office/drawing/2014/main" id="{29632958-DB43-5063-9CBE-3988A7266A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c608dbf1b0_0_13:notes">
            <a:extLst>
              <a:ext uri="{FF2B5EF4-FFF2-40B4-BE49-F238E27FC236}">
                <a16:creationId xmlns:a16="http://schemas.microsoft.com/office/drawing/2014/main" id="{4C963EC7-7FF9-4CB7-4F19-0373B976A1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b="0" dirty="0"/>
              <a:t>The pruned frequency-domain parameters are passed through the Inverse Discrete Cosine Transform (IDCT) to reconstruct them back into the spatial domain. This allows us to continue performing standard convolution or fully connected operations in the spatial domain.</a:t>
            </a:r>
            <a:r>
              <a:rPr lang="zh-CN" altLang="en-US" b="0" dirty="0"/>
              <a:t> </a:t>
            </a:r>
            <a:r>
              <a:rPr lang="en-US" altLang="zh-CN" b="0" dirty="0"/>
              <a:t>It ensures that the model's training and inference processes remain unaffected. The entire frequency-domain representation and pruning process are fully differentiable. By introducing a differentiable mask matrix, we enable backpropagation to update the frequency-domain parameters during training. This ensures that the model retains its ability to learn parameters effectively in the frequency domain.</a:t>
            </a:r>
            <a:endParaRPr b="0" dirty="0"/>
          </a:p>
        </p:txBody>
      </p:sp>
    </p:spTree>
    <p:extLst>
      <p:ext uri="{BB962C8B-B14F-4D97-AF65-F5344CB8AC3E}">
        <p14:creationId xmlns:p14="http://schemas.microsoft.com/office/powerpoint/2010/main" val="269323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E3840AF7-C991-3A43-09E9-63B36DB7DC3E}"/>
            </a:ext>
          </a:extLst>
        </p:cNvPr>
        <p:cNvGrpSpPr/>
        <p:nvPr/>
      </p:nvGrpSpPr>
      <p:grpSpPr>
        <a:xfrm>
          <a:off x="0" y="0"/>
          <a:ext cx="0" cy="0"/>
          <a:chOff x="0" y="0"/>
          <a:chExt cx="0" cy="0"/>
        </a:xfrm>
      </p:grpSpPr>
      <p:sp>
        <p:nvSpPr>
          <p:cNvPr id="300" name="Google Shape;300;g2c608dbf1b0_0_13:notes">
            <a:extLst>
              <a:ext uri="{FF2B5EF4-FFF2-40B4-BE49-F238E27FC236}">
                <a16:creationId xmlns:a16="http://schemas.microsoft.com/office/drawing/2014/main" id="{3AD99C23-32CD-AA2C-E66E-2ACC38FA69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c608dbf1b0_0_13:notes">
            <a:extLst>
              <a:ext uri="{FF2B5EF4-FFF2-40B4-BE49-F238E27FC236}">
                <a16:creationId xmlns:a16="http://schemas.microsoft.com/office/drawing/2014/main" id="{B3C46BF3-1651-1016-0E1A-F497D0B614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b="0" dirty="0"/>
              <a:t>One big advantage of frequency regularization is its very high compression rate. In LeNet5, we compressed 0.4 million parameters down to just 776 parameters, achieving over 1000 compression. In </a:t>
            </a:r>
            <a:r>
              <a:rPr lang="en-US" altLang="zh-CN" b="0" dirty="0" err="1"/>
              <a:t>UNet</a:t>
            </a:r>
            <a:r>
              <a:rPr lang="en-US" altLang="zh-CN" b="0" dirty="0"/>
              <a:t>, we reduced 34 million parameters to only 759 parameters, reaching an 80,000x compression rate. Even though so many parameters are removed, the model’s performance stayed almost the same. For example, in the Carvana Image Masking dataset, the </a:t>
            </a:r>
            <a:r>
              <a:rPr lang="en-US" altLang="zh-CN" b="0" dirty="0" err="1"/>
              <a:t>UNet</a:t>
            </a:r>
            <a:r>
              <a:rPr lang="en-US" altLang="zh-CN" b="0" dirty="0"/>
              <a:t> model still has a Dice score of 97.19%. Of course, such extreme compression is due to multiple reasons. Besides the effectiveness of our method, the task itself is not very complex, meaning the original network had a lot of redundant information. </a:t>
            </a:r>
            <a:endParaRPr lang="zh-CN" altLang="en-US" b="0" dirty="0"/>
          </a:p>
        </p:txBody>
      </p:sp>
    </p:spTree>
    <p:extLst>
      <p:ext uri="{BB962C8B-B14F-4D97-AF65-F5344CB8AC3E}">
        <p14:creationId xmlns:p14="http://schemas.microsoft.com/office/powerpoint/2010/main" val="116077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DE54389E-9E1C-4EF0-CA31-FB63B8555B56}"/>
            </a:ext>
          </a:extLst>
        </p:cNvPr>
        <p:cNvGrpSpPr/>
        <p:nvPr/>
      </p:nvGrpSpPr>
      <p:grpSpPr>
        <a:xfrm>
          <a:off x="0" y="0"/>
          <a:ext cx="0" cy="0"/>
          <a:chOff x="0" y="0"/>
          <a:chExt cx="0" cy="0"/>
        </a:xfrm>
      </p:grpSpPr>
      <p:sp>
        <p:nvSpPr>
          <p:cNvPr id="300" name="Google Shape;300;g2c608dbf1b0_0_13:notes">
            <a:extLst>
              <a:ext uri="{FF2B5EF4-FFF2-40B4-BE49-F238E27FC236}">
                <a16:creationId xmlns:a16="http://schemas.microsoft.com/office/drawing/2014/main" id="{33BA2FA2-C643-1D15-F52B-5AAB6AB1A9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c608dbf1b0_0_13:notes">
            <a:extLst>
              <a:ext uri="{FF2B5EF4-FFF2-40B4-BE49-F238E27FC236}">
                <a16:creationId xmlns:a16="http://schemas.microsoft.com/office/drawing/2014/main" id="{FFB58200-F1A6-593F-68C3-3729BBD249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b="0" dirty="0"/>
              <a:t>Frequency regularization is a highly flexible method that can be used in almost all types of neural network architectures. We tested its effectiveness on many popular network architectures, including convolutional networks like </a:t>
            </a:r>
            <a:r>
              <a:rPr lang="en-US" altLang="zh-CN" b="0" dirty="0" err="1"/>
              <a:t>AlexNet</a:t>
            </a:r>
            <a:r>
              <a:rPr lang="en-US" altLang="zh-CN" b="0" dirty="0"/>
              <a:t>, VGG, and </a:t>
            </a:r>
            <a:r>
              <a:rPr lang="en-US" altLang="zh-CN" b="0" dirty="0" err="1"/>
              <a:t>ResNet</a:t>
            </a:r>
            <a:r>
              <a:rPr lang="en-US" altLang="zh-CN" b="0" dirty="0"/>
              <a:t>, self-attention networks like </a:t>
            </a:r>
            <a:r>
              <a:rPr lang="en-US" altLang="zh-CN" b="0" dirty="0" err="1"/>
              <a:t>ViT</a:t>
            </a:r>
            <a:r>
              <a:rPr lang="en-US" altLang="zh-CN" b="0" dirty="0"/>
              <a:t>, and generative models like GANs and VAEs. In all these architectures, frequency regularization works smoothly.</a:t>
            </a:r>
            <a:endParaRPr b="0" dirty="0"/>
          </a:p>
        </p:txBody>
      </p:sp>
    </p:spTree>
    <p:extLst>
      <p:ext uri="{BB962C8B-B14F-4D97-AF65-F5344CB8AC3E}">
        <p14:creationId xmlns:p14="http://schemas.microsoft.com/office/powerpoint/2010/main" val="166794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4009C722-EC74-3AFB-97CA-75B44AD46B8D}"/>
            </a:ext>
          </a:extLst>
        </p:cNvPr>
        <p:cNvGrpSpPr/>
        <p:nvPr/>
      </p:nvGrpSpPr>
      <p:grpSpPr>
        <a:xfrm>
          <a:off x="0" y="0"/>
          <a:ext cx="0" cy="0"/>
          <a:chOff x="0" y="0"/>
          <a:chExt cx="0" cy="0"/>
        </a:xfrm>
      </p:grpSpPr>
      <p:sp>
        <p:nvSpPr>
          <p:cNvPr id="300" name="Google Shape;300;g2c608dbf1b0_0_13:notes">
            <a:extLst>
              <a:ext uri="{FF2B5EF4-FFF2-40B4-BE49-F238E27FC236}">
                <a16:creationId xmlns:a16="http://schemas.microsoft.com/office/drawing/2014/main" id="{1719C212-F3B8-AF3E-89AC-4D8E1EA6A8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c608dbf1b0_0_13:notes">
            <a:extLst>
              <a:ext uri="{FF2B5EF4-FFF2-40B4-BE49-F238E27FC236}">
                <a16:creationId xmlns:a16="http://schemas.microsoft.com/office/drawing/2014/main" id="{D18AAB7F-F2A4-CD2E-89A3-AFB582F99E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dirty="0"/>
              <a:t>Although frequency regularization can effectively make parameters sparser during training, each layer still needs to perform Discrete Cosine Transform (DCT) and Inverse DCT (IDCT). This greatly limits the speed-up during inference. Additionally, nonlinear layers like </a:t>
            </a:r>
            <a:r>
              <a:rPr lang="en-US" altLang="zh-CN" dirty="0" err="1"/>
              <a:t>ReLU</a:t>
            </a:r>
            <a:r>
              <a:rPr lang="en-US" altLang="zh-CN" dirty="0"/>
              <a:t> and </a:t>
            </a:r>
            <a:r>
              <a:rPr lang="en-US" altLang="zh-CN" dirty="0" err="1"/>
              <a:t>BatchNorm</a:t>
            </a:r>
            <a:r>
              <a:rPr lang="en-US" altLang="zh-CN" dirty="0"/>
              <a:t> are important parts of deep learning networks, and they are usually designed for the spatial domain. To keep data consistent between training and inference, these operations often require converting data back to the spatial domain, which adds extra computation. To solve these challenges, our goal is to build a fully frequency-based inference pipeline, so that DCT and IDCT are only performed once—at the input and output of the network. We also propose a method to directly handle nonlinear operations in the frequency domain, reducing the need for switching between domains and minimizing computation costs.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22515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E9DF8A17-BFEB-8D04-9FAA-B5050C6EFA6F}"/>
            </a:ext>
          </a:extLst>
        </p:cNvPr>
        <p:cNvGrpSpPr/>
        <p:nvPr/>
      </p:nvGrpSpPr>
      <p:grpSpPr>
        <a:xfrm>
          <a:off x="0" y="0"/>
          <a:ext cx="0" cy="0"/>
          <a:chOff x="0" y="0"/>
          <a:chExt cx="0" cy="0"/>
        </a:xfrm>
      </p:grpSpPr>
      <p:sp>
        <p:nvSpPr>
          <p:cNvPr id="300" name="Google Shape;300;g2c608dbf1b0_0_13:notes">
            <a:extLst>
              <a:ext uri="{FF2B5EF4-FFF2-40B4-BE49-F238E27FC236}">
                <a16:creationId xmlns:a16="http://schemas.microsoft.com/office/drawing/2014/main" id="{8A431AB0-D71B-F7F3-237E-9EBA268C96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c608dbf1b0_0_13:notes">
            <a:extLst>
              <a:ext uri="{FF2B5EF4-FFF2-40B4-BE49-F238E27FC236}">
                <a16:creationId xmlns:a16="http://schemas.microsoft.com/office/drawing/2014/main" id="{3AC59C36-28C7-AE00-46DE-9F15705EA3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b="0" dirty="0"/>
              <a:t>The idea behind frequency inference </a:t>
            </a:r>
            <a:r>
              <a:rPr lang="en-US" altLang="zh-CN" sz="1100" b="0" dirty="0">
                <a:latin typeface="Times New Roman" panose="02020603050405020304" pitchFamily="18" charset="0"/>
                <a:cs typeface="Times New Roman" panose="02020603050405020304" pitchFamily="18" charset="0"/>
              </a:rPr>
              <a:t>Chain </a:t>
            </a:r>
            <a:r>
              <a:rPr lang="en-US" altLang="zh-CN" b="0" dirty="0"/>
              <a:t>comes from the convolution theorem, which states that convolution in the spatial domain is equal to element-wise multiplication in the frequency domain. Convolution in the frequency domain can be seen as first applying DCT to the input x. Then, multiply it by a 2D DCT-transformed kernel w. Finally, it is multiplied by a correction matrix.</a:t>
            </a:r>
            <a:endParaRPr b="0" dirty="0"/>
          </a:p>
        </p:txBody>
      </p:sp>
    </p:spTree>
    <p:extLst>
      <p:ext uri="{BB962C8B-B14F-4D97-AF65-F5344CB8AC3E}">
        <p14:creationId xmlns:p14="http://schemas.microsoft.com/office/powerpoint/2010/main" val="231359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6CD86620-09F5-E43C-2EA8-0E333A4A76BA}"/>
            </a:ext>
          </a:extLst>
        </p:cNvPr>
        <p:cNvGrpSpPr/>
        <p:nvPr/>
      </p:nvGrpSpPr>
      <p:grpSpPr>
        <a:xfrm>
          <a:off x="0" y="0"/>
          <a:ext cx="0" cy="0"/>
          <a:chOff x="0" y="0"/>
          <a:chExt cx="0" cy="0"/>
        </a:xfrm>
      </p:grpSpPr>
      <p:sp>
        <p:nvSpPr>
          <p:cNvPr id="300" name="Google Shape;300;g2c608dbf1b0_0_13:notes">
            <a:extLst>
              <a:ext uri="{FF2B5EF4-FFF2-40B4-BE49-F238E27FC236}">
                <a16:creationId xmlns:a16="http://schemas.microsoft.com/office/drawing/2014/main" id="{0FBE627C-94FA-3A78-B6D1-836FA30362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c608dbf1b0_0_13:notes">
            <a:extLst>
              <a:ext uri="{FF2B5EF4-FFF2-40B4-BE49-F238E27FC236}">
                <a16:creationId xmlns:a16="http://schemas.microsoft.com/office/drawing/2014/main" id="{124877B0-DB4B-3244-91CA-8852DCBDAF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Font typeface="Arial" panose="020B0604020202020204" pitchFamily="34" charset="0"/>
              <a:buNone/>
            </a:pPr>
            <a:r>
              <a:rPr lang="en-US" altLang="zh-CN" b="0" dirty="0"/>
              <a:t>Now, why is T necessary? Although the convolution theorem states that convolution in the spatial domain can be converted into element-wise multiplication in the frequency domain, the problem is that the output of the DCT transform is not strictly in the frequency domain. Instead, it exists in an “extended space” caused by the way DCT-II performs even extension.</a:t>
            </a:r>
            <a:r>
              <a:rPr lang="zh-CN" altLang="en-US" b="0" dirty="0"/>
              <a:t> </a:t>
            </a:r>
            <a:r>
              <a:rPr lang="en-US" altLang="zh-CN" b="0" dirty="0"/>
              <a:t>This means that the structure of the transformed data is slightly different from real frequency-domain data. The T matrix is introduced to correct the error caused by this even extension.</a:t>
            </a:r>
            <a:r>
              <a:rPr lang="zh-CN" altLang="en-US" b="0" dirty="0"/>
              <a:t> </a:t>
            </a:r>
            <a:r>
              <a:rPr lang="en-US" altLang="zh-CN" b="0" dirty="0"/>
              <a:t>One important thing to note is that some studies assume DCT is orthogonal, but in reality, DCT-II is not fully orthogonal unless it applies orthogonal normalization. This is why we need the T matrix to correct it. </a:t>
            </a:r>
          </a:p>
          <a:p>
            <a:pPr marL="158750" indent="0">
              <a:buFont typeface="Arial" panose="020B0604020202020204" pitchFamily="34" charset="0"/>
              <a:buNone/>
            </a:pPr>
            <a:r>
              <a:rPr lang="en-US" altLang="zh-CN" b="0" dirty="0"/>
              <a:t>The T matrix is defined as the (1,1) entry of the inverse DCT transformation matrix, multiplied by another matrix. This second matrix has 1/2 in the top-left corner, while the rest of it is an identity matrix.</a:t>
            </a:r>
          </a:p>
        </p:txBody>
      </p:sp>
    </p:spTree>
    <p:extLst>
      <p:ext uri="{BB962C8B-B14F-4D97-AF65-F5344CB8AC3E}">
        <p14:creationId xmlns:p14="http://schemas.microsoft.com/office/powerpoint/2010/main" val="3187141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0E317A34-58B2-D28E-9C68-C241154FFB93}"/>
            </a:ext>
          </a:extLst>
        </p:cNvPr>
        <p:cNvGrpSpPr/>
        <p:nvPr/>
      </p:nvGrpSpPr>
      <p:grpSpPr>
        <a:xfrm>
          <a:off x="0" y="0"/>
          <a:ext cx="0" cy="0"/>
          <a:chOff x="0" y="0"/>
          <a:chExt cx="0" cy="0"/>
        </a:xfrm>
      </p:grpSpPr>
      <p:sp>
        <p:nvSpPr>
          <p:cNvPr id="300" name="Google Shape;300;g2c608dbf1b0_0_13:notes">
            <a:extLst>
              <a:ext uri="{FF2B5EF4-FFF2-40B4-BE49-F238E27FC236}">
                <a16:creationId xmlns:a16="http://schemas.microsoft.com/office/drawing/2014/main" id="{CDCB0F90-A503-DF99-29DC-D49A29A7BD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c608dbf1b0_0_13:notes">
            <a:extLst>
              <a:ext uri="{FF2B5EF4-FFF2-40B4-BE49-F238E27FC236}">
                <a16:creationId xmlns:a16="http://schemas.microsoft.com/office/drawing/2014/main" id="{B609C68E-F2F2-4989-8782-C0D329460BB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zh-CN" b="0" dirty="0"/>
              <a:t>Finally, we get the final formula. First, we move the network from the spatial domain to the frequency domain. Then, we apply the transformations for each layer and include the T matrix in every layer. Just like before, we gradually prune the high-frequency components. This gives us the final formula for the frequency inference chain.</a:t>
            </a:r>
            <a:endParaRPr b="0" dirty="0"/>
          </a:p>
        </p:txBody>
      </p:sp>
    </p:spTree>
    <p:extLst>
      <p:ext uri="{BB962C8B-B14F-4D97-AF65-F5344CB8AC3E}">
        <p14:creationId xmlns:p14="http://schemas.microsoft.com/office/powerpoint/2010/main" val="291002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a:extLst>
            <a:ext uri="{FF2B5EF4-FFF2-40B4-BE49-F238E27FC236}">
              <a16:creationId xmlns:a16="http://schemas.microsoft.com/office/drawing/2014/main" id="{65B8DDA1-37FE-3676-C06C-4E7ED25105C9}"/>
            </a:ext>
          </a:extLst>
        </p:cNvPr>
        <p:cNvGrpSpPr/>
        <p:nvPr/>
      </p:nvGrpSpPr>
      <p:grpSpPr>
        <a:xfrm>
          <a:off x="0" y="0"/>
          <a:ext cx="0" cy="0"/>
          <a:chOff x="0" y="0"/>
          <a:chExt cx="0" cy="0"/>
        </a:xfrm>
      </p:grpSpPr>
      <p:sp>
        <p:nvSpPr>
          <p:cNvPr id="300" name="Google Shape;300;g2c608dbf1b0_0_13:notes">
            <a:extLst>
              <a:ext uri="{FF2B5EF4-FFF2-40B4-BE49-F238E27FC236}">
                <a16:creationId xmlns:a16="http://schemas.microsoft.com/office/drawing/2014/main" id="{AC1775A5-5F92-1CDF-7235-47D626ACBE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2c608dbf1b0_0_13:notes">
            <a:extLst>
              <a:ext uri="{FF2B5EF4-FFF2-40B4-BE49-F238E27FC236}">
                <a16:creationId xmlns:a16="http://schemas.microsoft.com/office/drawing/2014/main" id="{BF18481E-6038-BCA2-9CCF-AB9EA63921D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altLang="zh-CN" b="0" dirty="0"/>
              <a:t>Nonlinear layers like </a:t>
            </a:r>
            <a:r>
              <a:rPr lang="en-US" altLang="zh-CN" b="0" dirty="0" err="1"/>
              <a:t>ReLU</a:t>
            </a:r>
            <a:r>
              <a:rPr lang="en-US" altLang="zh-CN" b="0" dirty="0"/>
              <a:t> and </a:t>
            </a:r>
            <a:r>
              <a:rPr lang="en-US" altLang="zh-CN" b="0" dirty="0" err="1"/>
              <a:t>BatchNorm</a:t>
            </a:r>
            <a:r>
              <a:rPr lang="en-US" altLang="zh-CN" b="0" dirty="0"/>
              <a:t> are important parts of deep learning models. They help the network learn complex patterns. But these layers are designed for the spatial domain. When we move the entire network to the frequency domain, handling these layers becomes a challenge. We choose a compromise solution: applying nonlinear operations directly in the frequency domain. For </a:t>
            </a:r>
            <a:r>
              <a:rPr lang="en-US" altLang="zh-CN" b="0" dirty="0" err="1"/>
              <a:t>ReLU</a:t>
            </a:r>
            <a:r>
              <a:rPr lang="en-US" altLang="zh-CN" b="0" dirty="0"/>
              <a:t>, after converting the input data with DCT, we apply </a:t>
            </a:r>
            <a:r>
              <a:rPr lang="en-US" altLang="zh-CN" b="0" dirty="0" err="1"/>
              <a:t>ReLU</a:t>
            </a:r>
            <a:r>
              <a:rPr lang="en-US" altLang="zh-CN" b="0" dirty="0"/>
              <a:t> directly on the frequency data. This method assumes that the frequency data is similar to the spatial data. For </a:t>
            </a:r>
            <a:r>
              <a:rPr lang="en-US" altLang="zh-CN" b="0" dirty="0" err="1"/>
              <a:t>BatchNorm</a:t>
            </a:r>
            <a:r>
              <a:rPr lang="en-US" altLang="zh-CN" b="0" dirty="0"/>
              <a:t>, we do the same thing. This approach has some limitations, but experiments show that it works well in most cases.</a:t>
            </a:r>
            <a:r>
              <a:rPr lang="zh-CN" altLang="en-US" b="0" dirty="0"/>
              <a:t> </a:t>
            </a:r>
            <a:r>
              <a:rPr lang="en-US" altLang="zh-CN" b="0" dirty="0"/>
              <a:t>Since </a:t>
            </a:r>
            <a:r>
              <a:rPr lang="en-US" altLang="zh-CN" b="0" dirty="0" err="1"/>
              <a:t>ReLU</a:t>
            </a:r>
            <a:r>
              <a:rPr lang="en-US" altLang="zh-CN" b="0" dirty="0"/>
              <a:t> and </a:t>
            </a:r>
            <a:r>
              <a:rPr lang="en-US" altLang="zh-CN" b="0" dirty="0" err="1"/>
              <a:t>BatchNorm</a:t>
            </a:r>
            <a:r>
              <a:rPr lang="en-US" altLang="zh-CN" b="0" dirty="0"/>
              <a:t> were originally designed for the spatial domain, applying them directly in the frequency domain can lead to some information loss. When the inference speed is 10 times faster, the model's accuracy drops by about 3%. This happens because the frequency data does not fully match the original design of these layers. However, when the inference speed is 150 times faster, the benefits of using the frequency domain are much greater than the small mismatch in nonlinear operations. The future improvements could involve designing new nonlinear layers based on Fourier transform, since Fourier transforms can approximate any function.</a:t>
            </a:r>
          </a:p>
          <a:p>
            <a:pPr marL="0" lvl="0" indent="0" algn="l" rtl="0">
              <a:lnSpc>
                <a:spcPct val="100000"/>
              </a:lnSpc>
              <a:spcBef>
                <a:spcPts val="0"/>
              </a:spcBef>
              <a:spcAft>
                <a:spcPts val="0"/>
              </a:spcAft>
              <a:buSzPts val="1100"/>
              <a:buNone/>
            </a:pPr>
            <a:endParaRPr b="0" dirty="0"/>
          </a:p>
        </p:txBody>
      </p:sp>
    </p:spTree>
    <p:extLst>
      <p:ext uri="{BB962C8B-B14F-4D97-AF65-F5344CB8AC3E}">
        <p14:creationId xmlns:p14="http://schemas.microsoft.com/office/powerpoint/2010/main" val="176096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type="obj">
  <p:cSld name="OBJECT">
    <p:bg>
      <p:bgPr>
        <a:solidFill>
          <a:srgbClr val="275D38"/>
        </a:solidFill>
        <a:effectLst/>
      </p:bgPr>
    </p:bg>
    <p:spTree>
      <p:nvGrpSpPr>
        <p:cNvPr id="1" name="Shape 139"/>
        <p:cNvGrpSpPr/>
        <p:nvPr/>
      </p:nvGrpSpPr>
      <p:grpSpPr>
        <a:xfrm>
          <a:off x="0" y="0"/>
          <a:ext cx="0" cy="0"/>
          <a:chOff x="0" y="0"/>
          <a:chExt cx="0" cy="0"/>
        </a:xfrm>
      </p:grpSpPr>
      <p:sp>
        <p:nvSpPr>
          <p:cNvPr id="140" name="Google Shape;140;p33"/>
          <p:cNvSpPr/>
          <p:nvPr/>
        </p:nvSpPr>
        <p:spPr>
          <a:xfrm>
            <a:off x="4572000" y="0"/>
            <a:ext cx="4572000" cy="5143500"/>
          </a:xfrm>
          <a:prstGeom prst="rect">
            <a:avLst/>
          </a:prstGeom>
          <a:solidFill>
            <a:srgbClr val="F2CD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1" name="Google Shape;141;p33"/>
          <p:cNvPicPr preferRelativeResize="0"/>
          <p:nvPr/>
        </p:nvPicPr>
        <p:blipFill rotWithShape="1">
          <a:blip r:embed="rId2">
            <a:alphaModFix/>
          </a:blip>
          <a:srcRect/>
          <a:stretch/>
        </p:blipFill>
        <p:spPr>
          <a:xfrm>
            <a:off x="390550" y="4410000"/>
            <a:ext cx="1810581" cy="493400"/>
          </a:xfrm>
          <a:prstGeom prst="rect">
            <a:avLst/>
          </a:prstGeom>
          <a:noFill/>
          <a:ln>
            <a:noFill/>
          </a:ln>
        </p:spPr>
      </p:pic>
      <p:sp>
        <p:nvSpPr>
          <p:cNvPr id="142" name="Google Shape;142;p33"/>
          <p:cNvSpPr>
            <a:spLocks noGrp="1"/>
          </p:cNvSpPr>
          <p:nvPr>
            <p:ph type="pic" idx="2"/>
          </p:nvPr>
        </p:nvSpPr>
        <p:spPr>
          <a:xfrm>
            <a:off x="5192025" y="846400"/>
            <a:ext cx="3331800" cy="3527100"/>
          </a:xfrm>
          <a:prstGeom prst="rect">
            <a:avLst/>
          </a:prstGeom>
          <a:noFill/>
          <a:ln>
            <a:noFill/>
          </a:ln>
        </p:spPr>
      </p:sp>
      <p:sp>
        <p:nvSpPr>
          <p:cNvPr id="143" name="Google Shape;143;p33"/>
          <p:cNvSpPr txBox="1">
            <a:spLocks noGrp="1"/>
          </p:cNvSpPr>
          <p:nvPr>
            <p:ph type="title"/>
          </p:nvPr>
        </p:nvSpPr>
        <p:spPr>
          <a:xfrm>
            <a:off x="350850" y="2015800"/>
            <a:ext cx="3951000" cy="11883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2"/>
              </a:buClr>
              <a:buSzPts val="4100"/>
              <a:buNone/>
              <a:defRPr sz="4100">
                <a:solidFill>
                  <a:schemeClr val="lt2"/>
                </a:solidFill>
              </a:defRPr>
            </a:lvl1pPr>
            <a:lvl2pPr lvl="1" algn="l">
              <a:lnSpc>
                <a:spcPct val="100000"/>
              </a:lnSpc>
              <a:spcBef>
                <a:spcPts val="0"/>
              </a:spcBef>
              <a:spcAft>
                <a:spcPts val="0"/>
              </a:spcAft>
              <a:buSzPts val="4100"/>
              <a:buNone/>
              <a:defRPr sz="4100"/>
            </a:lvl2pPr>
            <a:lvl3pPr lvl="2" algn="l">
              <a:lnSpc>
                <a:spcPct val="100000"/>
              </a:lnSpc>
              <a:spcBef>
                <a:spcPts val="0"/>
              </a:spcBef>
              <a:spcAft>
                <a:spcPts val="0"/>
              </a:spcAft>
              <a:buSzPts val="4100"/>
              <a:buNone/>
              <a:defRPr sz="4100"/>
            </a:lvl3pPr>
            <a:lvl4pPr lvl="3" algn="l">
              <a:lnSpc>
                <a:spcPct val="100000"/>
              </a:lnSpc>
              <a:spcBef>
                <a:spcPts val="0"/>
              </a:spcBef>
              <a:spcAft>
                <a:spcPts val="0"/>
              </a:spcAft>
              <a:buSzPts val="4100"/>
              <a:buNone/>
              <a:defRPr sz="4100"/>
            </a:lvl4pPr>
            <a:lvl5pPr lvl="4" algn="l">
              <a:lnSpc>
                <a:spcPct val="100000"/>
              </a:lnSpc>
              <a:spcBef>
                <a:spcPts val="0"/>
              </a:spcBef>
              <a:spcAft>
                <a:spcPts val="0"/>
              </a:spcAft>
              <a:buSzPts val="4100"/>
              <a:buNone/>
              <a:defRPr sz="4100"/>
            </a:lvl5pPr>
            <a:lvl6pPr lvl="5" algn="l">
              <a:lnSpc>
                <a:spcPct val="100000"/>
              </a:lnSpc>
              <a:spcBef>
                <a:spcPts val="0"/>
              </a:spcBef>
              <a:spcAft>
                <a:spcPts val="0"/>
              </a:spcAft>
              <a:buSzPts val="4100"/>
              <a:buNone/>
              <a:defRPr sz="4100"/>
            </a:lvl6pPr>
            <a:lvl7pPr lvl="6" algn="l">
              <a:lnSpc>
                <a:spcPct val="100000"/>
              </a:lnSpc>
              <a:spcBef>
                <a:spcPts val="0"/>
              </a:spcBef>
              <a:spcAft>
                <a:spcPts val="0"/>
              </a:spcAft>
              <a:buSzPts val="4100"/>
              <a:buNone/>
              <a:defRPr sz="4100"/>
            </a:lvl7pPr>
            <a:lvl8pPr lvl="7" algn="l">
              <a:lnSpc>
                <a:spcPct val="100000"/>
              </a:lnSpc>
              <a:spcBef>
                <a:spcPts val="0"/>
              </a:spcBef>
              <a:spcAft>
                <a:spcPts val="0"/>
              </a:spcAft>
              <a:buSzPts val="4100"/>
              <a:buNone/>
              <a:defRPr sz="4100"/>
            </a:lvl8pPr>
            <a:lvl9pPr lvl="8" algn="l">
              <a:lnSpc>
                <a:spcPct val="100000"/>
              </a:lnSpc>
              <a:spcBef>
                <a:spcPts val="0"/>
              </a:spcBef>
              <a:spcAft>
                <a:spcPts val="0"/>
              </a:spcAft>
              <a:buSzPts val="4100"/>
              <a:buNone/>
              <a:defRPr sz="4100"/>
            </a:lvl9pPr>
          </a:lstStyle>
          <a:p>
            <a:endParaRPr/>
          </a:p>
        </p:txBody>
      </p:sp>
      <p:sp>
        <p:nvSpPr>
          <p:cNvPr id="144" name="Google Shape;144;p3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ontent 2">
  <p:cSld name="Title and Content">
    <p:bg>
      <p:bgPr>
        <a:solidFill>
          <a:schemeClr val="lt1"/>
        </a:solidFill>
        <a:effectLst/>
      </p:bgPr>
    </p:bg>
    <p:spTree>
      <p:nvGrpSpPr>
        <p:cNvPr id="1" name="Shape 150"/>
        <p:cNvGrpSpPr/>
        <p:nvPr/>
      </p:nvGrpSpPr>
      <p:grpSpPr>
        <a:xfrm>
          <a:off x="0" y="0"/>
          <a:ext cx="0" cy="0"/>
          <a:chOff x="0" y="0"/>
          <a:chExt cx="0" cy="0"/>
        </a:xfrm>
      </p:grpSpPr>
      <p:sp>
        <p:nvSpPr>
          <p:cNvPr id="151" name="Google Shape;151;p35"/>
          <p:cNvSpPr/>
          <p:nvPr/>
        </p:nvSpPr>
        <p:spPr>
          <a:xfrm>
            <a:off x="25" y="0"/>
            <a:ext cx="9144951" cy="942800"/>
          </a:xfrm>
          <a:custGeom>
            <a:avLst/>
            <a:gdLst/>
            <a:ahLst/>
            <a:cxnLst/>
            <a:rect l="l" t="t" r="r" b="b"/>
            <a:pathLst>
              <a:path w="6096634" h="6856730" extrusionOk="0">
                <a:moveTo>
                  <a:pt x="6096609" y="0"/>
                </a:moveTo>
                <a:lnTo>
                  <a:pt x="0" y="0"/>
                </a:lnTo>
                <a:lnTo>
                  <a:pt x="0" y="6856476"/>
                </a:lnTo>
                <a:lnTo>
                  <a:pt x="6096609" y="6856476"/>
                </a:lnTo>
                <a:lnTo>
                  <a:pt x="6096609" y="0"/>
                </a:lnTo>
                <a:close/>
              </a:path>
            </a:pathLst>
          </a:custGeom>
          <a:solidFill>
            <a:schemeClr val="lt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5"/>
          <p:cNvSpPr txBox="1">
            <a:spLocks noGrp="1"/>
          </p:cNvSpPr>
          <p:nvPr>
            <p:ph type="title"/>
          </p:nvPr>
        </p:nvSpPr>
        <p:spPr>
          <a:xfrm>
            <a:off x="350850" y="352500"/>
            <a:ext cx="8576100" cy="456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3200"/>
              <a:buNone/>
              <a:defRPr sz="3200" i="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53" name="Google Shape;153;p35"/>
          <p:cNvSpPr txBox="1">
            <a:spLocks noGrp="1"/>
          </p:cNvSpPr>
          <p:nvPr>
            <p:ph type="body" idx="1"/>
          </p:nvPr>
        </p:nvSpPr>
        <p:spPr>
          <a:xfrm>
            <a:off x="350850" y="1309500"/>
            <a:ext cx="8461500" cy="3268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Font typeface="Roboto Light"/>
              <a:buNone/>
              <a:defRPr b="0">
                <a:latin typeface="Roboto Light"/>
                <a:ea typeface="Roboto Light"/>
                <a:cs typeface="Roboto Light"/>
                <a:sym typeface="Roboto Light"/>
              </a:defRPr>
            </a:lvl1pPr>
            <a:lvl2pPr marL="914400" lvl="1" indent="-228600" algn="l">
              <a:lnSpc>
                <a:spcPct val="100000"/>
              </a:lnSpc>
              <a:spcBef>
                <a:spcPts val="0"/>
              </a:spcBef>
              <a:spcAft>
                <a:spcPts val="0"/>
              </a:spcAft>
              <a:buSzPts val="1800"/>
              <a:buFont typeface="Roboto Light"/>
              <a:buNone/>
              <a:defRPr>
                <a:latin typeface="Roboto Light"/>
                <a:ea typeface="Roboto Light"/>
                <a:cs typeface="Roboto Light"/>
                <a:sym typeface="Roboto Light"/>
              </a:defRPr>
            </a:lvl2pPr>
            <a:lvl3pPr marL="1371600" lvl="2" indent="-228600" algn="l">
              <a:lnSpc>
                <a:spcPct val="100000"/>
              </a:lnSpc>
              <a:spcBef>
                <a:spcPts val="0"/>
              </a:spcBef>
              <a:spcAft>
                <a:spcPts val="0"/>
              </a:spcAft>
              <a:buSzPts val="1100"/>
              <a:buNone/>
              <a:defRPr/>
            </a:lvl3pPr>
            <a:lvl4pPr marL="1828800" lvl="3" indent="-228600" algn="l">
              <a:lnSpc>
                <a:spcPct val="100000"/>
              </a:lnSpc>
              <a:spcBef>
                <a:spcPts val="0"/>
              </a:spcBef>
              <a:spcAft>
                <a:spcPts val="0"/>
              </a:spcAft>
              <a:buSzPts val="1100"/>
              <a:buNone/>
              <a:defRPr/>
            </a:lvl4pPr>
            <a:lvl5pPr marL="2286000" lvl="4" indent="-228600" algn="l">
              <a:lnSpc>
                <a:spcPct val="100000"/>
              </a:lnSpc>
              <a:spcBef>
                <a:spcPts val="0"/>
              </a:spcBef>
              <a:spcAft>
                <a:spcPts val="0"/>
              </a:spcAft>
              <a:buSzPts val="1100"/>
              <a:buNone/>
              <a:defRPr/>
            </a:lvl5pPr>
            <a:lvl6pPr marL="2743200" lvl="5" indent="-228600" algn="l">
              <a:lnSpc>
                <a:spcPct val="100000"/>
              </a:lnSpc>
              <a:spcBef>
                <a:spcPts val="0"/>
              </a:spcBef>
              <a:spcAft>
                <a:spcPts val="0"/>
              </a:spcAft>
              <a:buSzPts val="1100"/>
              <a:buNone/>
              <a:defRPr/>
            </a:lvl6pPr>
            <a:lvl7pPr marL="3200400" lvl="6" indent="-228600" algn="l">
              <a:lnSpc>
                <a:spcPct val="100000"/>
              </a:lnSpc>
              <a:spcBef>
                <a:spcPts val="0"/>
              </a:spcBef>
              <a:spcAft>
                <a:spcPts val="0"/>
              </a:spcAft>
              <a:buSzPts val="1100"/>
              <a:buNone/>
              <a:defRPr/>
            </a:lvl7pPr>
            <a:lvl8pPr marL="3657600" lvl="7" indent="-228600" algn="l">
              <a:lnSpc>
                <a:spcPct val="100000"/>
              </a:lnSpc>
              <a:spcBef>
                <a:spcPts val="0"/>
              </a:spcBef>
              <a:spcAft>
                <a:spcPts val="0"/>
              </a:spcAft>
              <a:buSzPts val="1100"/>
              <a:buNone/>
              <a:defRPr/>
            </a:lvl8pPr>
            <a:lvl9pPr marL="4114800" lvl="8" indent="-228600" algn="l">
              <a:lnSpc>
                <a:spcPct val="100000"/>
              </a:lnSpc>
              <a:spcBef>
                <a:spcPts val="0"/>
              </a:spcBef>
              <a:spcAft>
                <a:spcPts val="0"/>
              </a:spcAft>
              <a:buSzPts val="1100"/>
              <a:buNone/>
              <a:defRPr/>
            </a:lvl9pPr>
          </a:lstStyle>
          <a:p>
            <a:endParaRPr/>
          </a:p>
        </p:txBody>
      </p:sp>
      <p:sp>
        <p:nvSpPr>
          <p:cNvPr id="154" name="Google Shape;154;p3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2CD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3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00000"/>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CA"/>
              <a:t>‹#›</a:t>
            </a:fld>
            <a:endParaRPr/>
          </a:p>
        </p:txBody>
      </p:sp>
      <p:sp>
        <p:nvSpPr>
          <p:cNvPr id="137" name="Google Shape;137;p32"/>
          <p:cNvSpPr txBox="1">
            <a:spLocks noGrp="1"/>
          </p:cNvSpPr>
          <p:nvPr>
            <p:ph type="title"/>
          </p:nvPr>
        </p:nvSpPr>
        <p:spPr>
          <a:xfrm>
            <a:off x="284000" y="383750"/>
            <a:ext cx="8576100" cy="622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3200"/>
              <a:buFont typeface="Roboto"/>
              <a:buNone/>
              <a:defRPr sz="32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rgbClr val="000000"/>
              </a:buClr>
              <a:buSzPts val="3200"/>
              <a:buFont typeface="Roboto"/>
              <a:buNone/>
              <a:defRPr sz="3200" b="1" i="0" u="none" strike="noStrike" cap="none">
                <a:solidFill>
                  <a:srgbClr val="000000"/>
                </a:solidFill>
                <a:latin typeface="Roboto"/>
                <a:ea typeface="Roboto"/>
                <a:cs typeface="Roboto"/>
                <a:sym typeface="Roboto"/>
              </a:defRPr>
            </a:lvl2pPr>
            <a:lvl3pPr marR="0" lvl="2" algn="l" rtl="0">
              <a:lnSpc>
                <a:spcPct val="100000"/>
              </a:lnSpc>
              <a:spcBef>
                <a:spcPts val="0"/>
              </a:spcBef>
              <a:spcAft>
                <a:spcPts val="0"/>
              </a:spcAft>
              <a:buClr>
                <a:srgbClr val="000000"/>
              </a:buClr>
              <a:buSzPts val="3200"/>
              <a:buFont typeface="Roboto"/>
              <a:buNone/>
              <a:defRPr sz="3200" b="1" i="0" u="none" strike="noStrike" cap="none">
                <a:solidFill>
                  <a:srgbClr val="000000"/>
                </a:solidFill>
                <a:latin typeface="Roboto"/>
                <a:ea typeface="Roboto"/>
                <a:cs typeface="Roboto"/>
                <a:sym typeface="Roboto"/>
              </a:defRPr>
            </a:lvl3pPr>
            <a:lvl4pPr marR="0" lvl="3" algn="l" rtl="0">
              <a:lnSpc>
                <a:spcPct val="100000"/>
              </a:lnSpc>
              <a:spcBef>
                <a:spcPts val="0"/>
              </a:spcBef>
              <a:spcAft>
                <a:spcPts val="0"/>
              </a:spcAft>
              <a:buClr>
                <a:srgbClr val="000000"/>
              </a:buClr>
              <a:buSzPts val="3200"/>
              <a:buFont typeface="Roboto"/>
              <a:buNone/>
              <a:defRPr sz="3200" b="1" i="0" u="none" strike="noStrike" cap="none">
                <a:solidFill>
                  <a:srgbClr val="000000"/>
                </a:solidFill>
                <a:latin typeface="Roboto"/>
                <a:ea typeface="Roboto"/>
                <a:cs typeface="Roboto"/>
                <a:sym typeface="Roboto"/>
              </a:defRPr>
            </a:lvl4pPr>
            <a:lvl5pPr marR="0" lvl="4" algn="l" rtl="0">
              <a:lnSpc>
                <a:spcPct val="100000"/>
              </a:lnSpc>
              <a:spcBef>
                <a:spcPts val="0"/>
              </a:spcBef>
              <a:spcAft>
                <a:spcPts val="0"/>
              </a:spcAft>
              <a:buClr>
                <a:srgbClr val="000000"/>
              </a:buClr>
              <a:buSzPts val="3200"/>
              <a:buFont typeface="Roboto"/>
              <a:buNone/>
              <a:defRPr sz="3200" b="1" i="0" u="none" strike="noStrike" cap="none">
                <a:solidFill>
                  <a:srgbClr val="000000"/>
                </a:solidFill>
                <a:latin typeface="Roboto"/>
                <a:ea typeface="Roboto"/>
                <a:cs typeface="Roboto"/>
                <a:sym typeface="Roboto"/>
              </a:defRPr>
            </a:lvl5pPr>
            <a:lvl6pPr marR="0" lvl="5" algn="l" rtl="0">
              <a:lnSpc>
                <a:spcPct val="100000"/>
              </a:lnSpc>
              <a:spcBef>
                <a:spcPts val="0"/>
              </a:spcBef>
              <a:spcAft>
                <a:spcPts val="0"/>
              </a:spcAft>
              <a:buClr>
                <a:srgbClr val="000000"/>
              </a:buClr>
              <a:buSzPts val="3200"/>
              <a:buFont typeface="Roboto"/>
              <a:buNone/>
              <a:defRPr sz="3200" b="1" i="0" u="none" strike="noStrike" cap="none">
                <a:solidFill>
                  <a:srgbClr val="000000"/>
                </a:solidFill>
                <a:latin typeface="Roboto"/>
                <a:ea typeface="Roboto"/>
                <a:cs typeface="Roboto"/>
                <a:sym typeface="Roboto"/>
              </a:defRPr>
            </a:lvl6pPr>
            <a:lvl7pPr marR="0" lvl="6" algn="l" rtl="0">
              <a:lnSpc>
                <a:spcPct val="100000"/>
              </a:lnSpc>
              <a:spcBef>
                <a:spcPts val="0"/>
              </a:spcBef>
              <a:spcAft>
                <a:spcPts val="0"/>
              </a:spcAft>
              <a:buClr>
                <a:srgbClr val="000000"/>
              </a:buClr>
              <a:buSzPts val="3200"/>
              <a:buFont typeface="Roboto"/>
              <a:buNone/>
              <a:defRPr sz="3200" b="1" i="0" u="none" strike="noStrike" cap="none">
                <a:solidFill>
                  <a:srgbClr val="000000"/>
                </a:solidFill>
                <a:latin typeface="Roboto"/>
                <a:ea typeface="Roboto"/>
                <a:cs typeface="Roboto"/>
                <a:sym typeface="Roboto"/>
              </a:defRPr>
            </a:lvl7pPr>
            <a:lvl8pPr marR="0" lvl="7" algn="l" rtl="0">
              <a:lnSpc>
                <a:spcPct val="100000"/>
              </a:lnSpc>
              <a:spcBef>
                <a:spcPts val="0"/>
              </a:spcBef>
              <a:spcAft>
                <a:spcPts val="0"/>
              </a:spcAft>
              <a:buClr>
                <a:srgbClr val="000000"/>
              </a:buClr>
              <a:buSzPts val="3200"/>
              <a:buFont typeface="Roboto"/>
              <a:buNone/>
              <a:defRPr sz="3200" b="1" i="0" u="none" strike="noStrike" cap="none">
                <a:solidFill>
                  <a:srgbClr val="000000"/>
                </a:solidFill>
                <a:latin typeface="Roboto"/>
                <a:ea typeface="Roboto"/>
                <a:cs typeface="Roboto"/>
                <a:sym typeface="Roboto"/>
              </a:defRPr>
            </a:lvl8pPr>
            <a:lvl9pPr marR="0" lvl="8" algn="l" rtl="0">
              <a:lnSpc>
                <a:spcPct val="100000"/>
              </a:lnSpc>
              <a:spcBef>
                <a:spcPts val="0"/>
              </a:spcBef>
              <a:spcAft>
                <a:spcPts val="0"/>
              </a:spcAft>
              <a:buClr>
                <a:srgbClr val="000000"/>
              </a:buClr>
              <a:buSzPts val="3200"/>
              <a:buFont typeface="Roboto"/>
              <a:buNone/>
              <a:defRPr sz="3200" b="1" i="0" u="none" strike="noStrike" cap="none">
                <a:solidFill>
                  <a:srgbClr val="000000"/>
                </a:solidFill>
                <a:latin typeface="Roboto"/>
                <a:ea typeface="Roboto"/>
                <a:cs typeface="Roboto"/>
                <a:sym typeface="Roboto"/>
              </a:defRPr>
            </a:lvl9pPr>
          </a:lstStyle>
          <a:p>
            <a:endParaRPr/>
          </a:p>
        </p:txBody>
      </p:sp>
      <p:sp>
        <p:nvSpPr>
          <p:cNvPr id="138" name="Google Shape;138;p32"/>
          <p:cNvSpPr txBox="1">
            <a:spLocks noGrp="1"/>
          </p:cNvSpPr>
          <p:nvPr>
            <p:ph type="body" idx="1"/>
          </p:nvPr>
        </p:nvSpPr>
        <p:spPr>
          <a:xfrm>
            <a:off x="284000" y="1183000"/>
            <a:ext cx="8576100" cy="3394800"/>
          </a:xfrm>
          <a:prstGeom prst="rect">
            <a:avLst/>
          </a:prstGeom>
          <a:noFill/>
          <a:ln>
            <a:noFill/>
          </a:ln>
        </p:spPr>
        <p:txBody>
          <a:bodyPr spcFirstLastPara="1" wrap="square" lIns="0" tIns="0" rIns="0" bIns="0" anchor="t" anchorCtr="0">
            <a:noAutofit/>
          </a:bodyPr>
          <a:lstStyle>
            <a:lvl1pPr marL="457200" marR="0" lvl="0" indent="-355600" algn="l" rtl="0">
              <a:lnSpc>
                <a:spcPct val="95000"/>
              </a:lnSpc>
              <a:spcBef>
                <a:spcPts val="0"/>
              </a:spcBef>
              <a:spcAft>
                <a:spcPts val="0"/>
              </a:spcAft>
              <a:buClr>
                <a:srgbClr val="000000"/>
              </a:buClr>
              <a:buSzPts val="2000"/>
              <a:buFont typeface="Roboto Light"/>
              <a:buChar char="●"/>
              <a:defRPr sz="2000" b="0" i="0" u="none" strike="noStrike" cap="none">
                <a:solidFill>
                  <a:srgbClr val="000000"/>
                </a:solidFill>
                <a:latin typeface="Roboto Light"/>
                <a:ea typeface="Roboto Light"/>
                <a:cs typeface="Roboto Light"/>
                <a:sym typeface="Roboto Light"/>
              </a:defRPr>
            </a:lvl1pPr>
            <a:lvl2pPr marL="914400" marR="0" lvl="1" indent="-342900" algn="l" rtl="0">
              <a:lnSpc>
                <a:spcPct val="95000"/>
              </a:lnSpc>
              <a:spcBef>
                <a:spcPts val="0"/>
              </a:spcBef>
              <a:spcAft>
                <a:spcPts val="0"/>
              </a:spcAft>
              <a:buClr>
                <a:srgbClr val="000000"/>
              </a:buClr>
              <a:buSzPts val="1800"/>
              <a:buFont typeface="Roboto Light"/>
              <a:buChar char="○"/>
              <a:defRPr sz="1800" b="0" i="0" u="none" strike="noStrike" cap="none">
                <a:solidFill>
                  <a:srgbClr val="000000"/>
                </a:solidFill>
                <a:latin typeface="Roboto Light"/>
                <a:ea typeface="Roboto Light"/>
                <a:cs typeface="Roboto Light"/>
                <a:sym typeface="Roboto Light"/>
              </a:defRPr>
            </a:lvl2pPr>
            <a:lvl3pPr marL="1371600" marR="0" lvl="2" indent="-298450" algn="l" rtl="0">
              <a:lnSpc>
                <a:spcPct val="95000"/>
              </a:lnSpc>
              <a:spcBef>
                <a:spcPts val="0"/>
              </a:spcBef>
              <a:spcAft>
                <a:spcPts val="0"/>
              </a:spcAft>
              <a:buClr>
                <a:srgbClr val="000000"/>
              </a:buClr>
              <a:buSzPts val="1100"/>
              <a:buFont typeface="Roboto Light"/>
              <a:buChar char="■"/>
              <a:defRPr sz="1400" b="0" i="0" u="none" strike="noStrike" cap="none">
                <a:solidFill>
                  <a:srgbClr val="000000"/>
                </a:solidFill>
                <a:latin typeface="Roboto Light"/>
                <a:ea typeface="Roboto Light"/>
                <a:cs typeface="Roboto Light"/>
                <a:sym typeface="Roboto Light"/>
              </a:defRPr>
            </a:lvl3pPr>
            <a:lvl4pPr marL="1828800" marR="0" lvl="3" indent="-298450" algn="l" rtl="0">
              <a:lnSpc>
                <a:spcPct val="95000"/>
              </a:lnSpc>
              <a:spcBef>
                <a:spcPts val="0"/>
              </a:spcBef>
              <a:spcAft>
                <a:spcPts val="0"/>
              </a:spcAft>
              <a:buClr>
                <a:srgbClr val="000000"/>
              </a:buClr>
              <a:buSzPts val="1100"/>
              <a:buFont typeface="Roboto Light"/>
              <a:buChar char="●"/>
              <a:defRPr sz="1400" b="0" i="0" u="none" strike="noStrike" cap="none">
                <a:solidFill>
                  <a:srgbClr val="000000"/>
                </a:solidFill>
                <a:latin typeface="Roboto Light"/>
                <a:ea typeface="Roboto Light"/>
                <a:cs typeface="Roboto Light"/>
                <a:sym typeface="Roboto Light"/>
              </a:defRPr>
            </a:lvl4pPr>
            <a:lvl5pPr marL="2286000" marR="0" lvl="4" indent="-298450" algn="l" rtl="0">
              <a:lnSpc>
                <a:spcPct val="95000"/>
              </a:lnSpc>
              <a:spcBef>
                <a:spcPts val="0"/>
              </a:spcBef>
              <a:spcAft>
                <a:spcPts val="0"/>
              </a:spcAft>
              <a:buClr>
                <a:srgbClr val="000000"/>
              </a:buClr>
              <a:buSzPts val="1100"/>
              <a:buFont typeface="Roboto Light"/>
              <a:buChar char="○"/>
              <a:defRPr sz="1400" b="0" i="0" u="none" strike="noStrike" cap="none">
                <a:solidFill>
                  <a:srgbClr val="000000"/>
                </a:solidFill>
                <a:latin typeface="Roboto Light"/>
                <a:ea typeface="Roboto Light"/>
                <a:cs typeface="Roboto Light"/>
                <a:sym typeface="Roboto Light"/>
              </a:defRPr>
            </a:lvl5pPr>
            <a:lvl6pPr marL="2743200" marR="0" lvl="5" indent="-298450" algn="l" rtl="0">
              <a:lnSpc>
                <a:spcPct val="95000"/>
              </a:lnSpc>
              <a:spcBef>
                <a:spcPts val="0"/>
              </a:spcBef>
              <a:spcAft>
                <a:spcPts val="0"/>
              </a:spcAft>
              <a:buClr>
                <a:srgbClr val="000000"/>
              </a:buClr>
              <a:buSzPts val="1100"/>
              <a:buFont typeface="Roboto Light"/>
              <a:buChar char="■"/>
              <a:defRPr sz="1400" b="0" i="0" u="none" strike="noStrike" cap="none">
                <a:solidFill>
                  <a:srgbClr val="000000"/>
                </a:solidFill>
                <a:latin typeface="Roboto Light"/>
                <a:ea typeface="Roboto Light"/>
                <a:cs typeface="Roboto Light"/>
                <a:sym typeface="Roboto Light"/>
              </a:defRPr>
            </a:lvl6pPr>
            <a:lvl7pPr marL="3200400" marR="0" lvl="6" indent="-298450" algn="l" rtl="0">
              <a:lnSpc>
                <a:spcPct val="95000"/>
              </a:lnSpc>
              <a:spcBef>
                <a:spcPts val="0"/>
              </a:spcBef>
              <a:spcAft>
                <a:spcPts val="0"/>
              </a:spcAft>
              <a:buClr>
                <a:srgbClr val="000000"/>
              </a:buClr>
              <a:buSzPts val="1100"/>
              <a:buFont typeface="Roboto Light"/>
              <a:buChar char="●"/>
              <a:defRPr sz="1400" b="0" i="0" u="none" strike="noStrike" cap="none">
                <a:solidFill>
                  <a:srgbClr val="000000"/>
                </a:solidFill>
                <a:latin typeface="Roboto Light"/>
                <a:ea typeface="Roboto Light"/>
                <a:cs typeface="Roboto Light"/>
                <a:sym typeface="Roboto Light"/>
              </a:defRPr>
            </a:lvl7pPr>
            <a:lvl8pPr marL="3657600" marR="0" lvl="7" indent="-298450" algn="l" rtl="0">
              <a:lnSpc>
                <a:spcPct val="95000"/>
              </a:lnSpc>
              <a:spcBef>
                <a:spcPts val="0"/>
              </a:spcBef>
              <a:spcAft>
                <a:spcPts val="0"/>
              </a:spcAft>
              <a:buClr>
                <a:srgbClr val="000000"/>
              </a:buClr>
              <a:buSzPts val="1100"/>
              <a:buFont typeface="Roboto Light"/>
              <a:buChar char="○"/>
              <a:defRPr sz="1400" b="0" i="0" u="none" strike="noStrike" cap="none">
                <a:solidFill>
                  <a:srgbClr val="000000"/>
                </a:solidFill>
                <a:latin typeface="Roboto Light"/>
                <a:ea typeface="Roboto Light"/>
                <a:cs typeface="Roboto Light"/>
                <a:sym typeface="Roboto Light"/>
              </a:defRPr>
            </a:lvl8pPr>
            <a:lvl9pPr marL="4114800" marR="0" lvl="8" indent="-298450" algn="l" rtl="0">
              <a:lnSpc>
                <a:spcPct val="95000"/>
              </a:lnSpc>
              <a:spcBef>
                <a:spcPts val="0"/>
              </a:spcBef>
              <a:spcAft>
                <a:spcPts val="0"/>
              </a:spcAft>
              <a:buClr>
                <a:srgbClr val="000000"/>
              </a:buClr>
              <a:buSzPts val="1100"/>
              <a:buFont typeface="Roboto Light"/>
              <a:buChar char="■"/>
              <a:defRPr sz="1400" b="0" i="0" u="none" strike="noStrike" cap="none">
                <a:solidFill>
                  <a:srgbClr val="000000"/>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comments" Target="../comments/commen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B9E080E2-4769-236A-B9A7-1C46DD2F10F9}"/>
            </a:ext>
          </a:extLst>
        </p:cNvPr>
        <p:cNvGrpSpPr/>
        <p:nvPr/>
      </p:nvGrpSpPr>
      <p:grpSpPr>
        <a:xfrm>
          <a:off x="0" y="0"/>
          <a:ext cx="0" cy="0"/>
          <a:chOff x="0" y="0"/>
          <a:chExt cx="0" cy="0"/>
        </a:xfrm>
      </p:grpSpPr>
      <p:sp>
        <p:nvSpPr>
          <p:cNvPr id="303" name="Google Shape;303;p55">
            <a:extLst>
              <a:ext uri="{FF2B5EF4-FFF2-40B4-BE49-F238E27FC236}">
                <a16:creationId xmlns:a16="http://schemas.microsoft.com/office/drawing/2014/main" id="{CF05BCF2-F8E6-F914-148F-2FFC2141E51B}"/>
              </a:ext>
            </a:extLst>
          </p:cNvPr>
          <p:cNvSpPr txBox="1">
            <a:spLocks noGrp="1"/>
          </p:cNvSpPr>
          <p:nvPr>
            <p:ph type="title"/>
          </p:nvPr>
        </p:nvSpPr>
        <p:spPr>
          <a:xfrm>
            <a:off x="350850" y="106189"/>
            <a:ext cx="7827663" cy="456900"/>
          </a:xfrm>
          <a:prstGeom prst="rect">
            <a:avLst/>
          </a:prstGeom>
          <a:noFill/>
          <a:ln>
            <a:noFill/>
          </a:ln>
        </p:spPr>
        <p:txBody>
          <a:bodyPr spcFirstLastPara="1" wrap="square" lIns="0" tIns="0" rIns="0" bIns="0" anchor="t" anchorCtr="0">
            <a:noAutofit/>
          </a:bodyPr>
          <a:lstStyle/>
          <a:p>
            <a:r>
              <a:rPr lang="en-US" altLang="zh-CN" sz="2400" dirty="0">
                <a:solidFill>
                  <a:schemeClr val="dk2"/>
                </a:solidFill>
              </a:rPr>
              <a:t>Frequency Regularization: Reducing Information Redundancy in Convolutional Neural Networks</a:t>
            </a:r>
            <a:endParaRPr lang="en-US" sz="2400" dirty="0">
              <a:solidFill>
                <a:schemeClr val="dk2"/>
              </a:solidFill>
            </a:endParaRPr>
          </a:p>
        </p:txBody>
      </p:sp>
      <p:sp>
        <p:nvSpPr>
          <p:cNvPr id="304" name="Google Shape;304;p55">
            <a:extLst>
              <a:ext uri="{FF2B5EF4-FFF2-40B4-BE49-F238E27FC236}">
                <a16:creationId xmlns:a16="http://schemas.microsoft.com/office/drawing/2014/main" id="{1599E43B-E028-47E8-0DA6-33ABB613D22C}"/>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CA"/>
              <a:t>1</a:t>
            </a:fld>
            <a:endParaRPr/>
          </a:p>
        </p:txBody>
      </p:sp>
      <p:pic>
        <p:nvPicPr>
          <p:cNvPr id="2" name="图片 1">
            <a:extLst>
              <a:ext uri="{FF2B5EF4-FFF2-40B4-BE49-F238E27FC236}">
                <a16:creationId xmlns:a16="http://schemas.microsoft.com/office/drawing/2014/main" id="{EDBCBFBD-3DDD-1FE6-85F5-475803FEC3AA}"/>
              </a:ext>
            </a:extLst>
          </p:cNvPr>
          <p:cNvPicPr>
            <a:picLocks noChangeAspect="1"/>
          </p:cNvPicPr>
          <p:nvPr/>
        </p:nvPicPr>
        <p:blipFill>
          <a:blip r:embed="rId3"/>
          <a:stretch>
            <a:fillRect/>
          </a:stretch>
        </p:blipFill>
        <p:spPr>
          <a:xfrm>
            <a:off x="5220764" y="1433655"/>
            <a:ext cx="3336020" cy="2948940"/>
          </a:xfrm>
          <a:prstGeom prst="rect">
            <a:avLst/>
          </a:prstGeom>
        </p:spPr>
      </p:pic>
      <p:sp>
        <p:nvSpPr>
          <p:cNvPr id="4" name="文本框 3">
            <a:extLst>
              <a:ext uri="{FF2B5EF4-FFF2-40B4-BE49-F238E27FC236}">
                <a16:creationId xmlns:a16="http://schemas.microsoft.com/office/drawing/2014/main" id="{D86C889D-7AB4-E3B3-DE93-4A6B3E338197}"/>
              </a:ext>
            </a:extLst>
          </p:cNvPr>
          <p:cNvSpPr txBox="1"/>
          <p:nvPr/>
        </p:nvSpPr>
        <p:spPr>
          <a:xfrm>
            <a:off x="350850" y="1753963"/>
            <a:ext cx="4917274" cy="2308324"/>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Inverse Discrete Cosine Transform (IDCT)</a:t>
            </a:r>
          </a:p>
          <a:p>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Reconstruct parameters in the spatial domain.</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Enable conventional convolution or fully connected operations in the spatial domain.</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Ensure that model training and inference remain unaffected.</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entire frequency domain representation and pruning process is fully differentiable.</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90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7F20FE0B-292C-E8B1-0232-2862BFD5B8E5}"/>
            </a:ext>
          </a:extLst>
        </p:cNvPr>
        <p:cNvGrpSpPr/>
        <p:nvPr/>
      </p:nvGrpSpPr>
      <p:grpSpPr>
        <a:xfrm>
          <a:off x="0" y="0"/>
          <a:ext cx="0" cy="0"/>
          <a:chOff x="0" y="0"/>
          <a:chExt cx="0" cy="0"/>
        </a:xfrm>
      </p:grpSpPr>
      <p:sp>
        <p:nvSpPr>
          <p:cNvPr id="303" name="Google Shape;303;p55">
            <a:extLst>
              <a:ext uri="{FF2B5EF4-FFF2-40B4-BE49-F238E27FC236}">
                <a16:creationId xmlns:a16="http://schemas.microsoft.com/office/drawing/2014/main" id="{F4152F75-FAA6-92E6-21F9-0D91DF5100B7}"/>
              </a:ext>
            </a:extLst>
          </p:cNvPr>
          <p:cNvSpPr txBox="1">
            <a:spLocks noGrp="1"/>
          </p:cNvSpPr>
          <p:nvPr>
            <p:ph type="title"/>
          </p:nvPr>
        </p:nvSpPr>
        <p:spPr>
          <a:xfrm>
            <a:off x="350850" y="106189"/>
            <a:ext cx="7827663" cy="456900"/>
          </a:xfrm>
          <a:prstGeom prst="rect">
            <a:avLst/>
          </a:prstGeom>
          <a:noFill/>
          <a:ln>
            <a:noFill/>
          </a:ln>
        </p:spPr>
        <p:txBody>
          <a:bodyPr spcFirstLastPara="1" wrap="square" lIns="0" tIns="0" rIns="0" bIns="0" anchor="t" anchorCtr="0">
            <a:noAutofit/>
          </a:bodyPr>
          <a:lstStyle/>
          <a:p>
            <a:r>
              <a:rPr lang="en-US" altLang="zh-CN" sz="2400" dirty="0">
                <a:solidFill>
                  <a:schemeClr val="dk2"/>
                </a:solidFill>
              </a:rPr>
              <a:t>Frequency Regularization: Reducing Information Redundancy in Convolutional Neural Networks</a:t>
            </a:r>
            <a:endParaRPr lang="en-US" sz="2400" dirty="0">
              <a:solidFill>
                <a:schemeClr val="dk2"/>
              </a:solidFill>
            </a:endParaRPr>
          </a:p>
        </p:txBody>
      </p:sp>
      <p:sp>
        <p:nvSpPr>
          <p:cNvPr id="304" name="Google Shape;304;p55">
            <a:extLst>
              <a:ext uri="{FF2B5EF4-FFF2-40B4-BE49-F238E27FC236}">
                <a16:creationId xmlns:a16="http://schemas.microsoft.com/office/drawing/2014/main" id="{73D5C94D-FB80-F0E5-30E1-A9E00FF0F0E1}"/>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CA"/>
              <a:t>2</a:t>
            </a:fld>
            <a:endParaRPr/>
          </a:p>
        </p:txBody>
      </p:sp>
      <p:pic>
        <p:nvPicPr>
          <p:cNvPr id="2" name="图片 1">
            <a:extLst>
              <a:ext uri="{FF2B5EF4-FFF2-40B4-BE49-F238E27FC236}">
                <a16:creationId xmlns:a16="http://schemas.microsoft.com/office/drawing/2014/main" id="{B3F9A992-1A85-03CB-2030-017C05B7A54C}"/>
              </a:ext>
            </a:extLst>
          </p:cNvPr>
          <p:cNvPicPr>
            <a:picLocks noChangeAspect="1"/>
          </p:cNvPicPr>
          <p:nvPr/>
        </p:nvPicPr>
        <p:blipFill>
          <a:blip r:embed="rId3"/>
          <a:stretch>
            <a:fillRect/>
          </a:stretch>
        </p:blipFill>
        <p:spPr>
          <a:xfrm>
            <a:off x="5232075" y="980060"/>
            <a:ext cx="3734944" cy="4163391"/>
          </a:xfrm>
          <a:prstGeom prst="rect">
            <a:avLst/>
          </a:prstGeom>
        </p:spPr>
      </p:pic>
      <p:pic>
        <p:nvPicPr>
          <p:cNvPr id="4" name="图片 3">
            <a:extLst>
              <a:ext uri="{FF2B5EF4-FFF2-40B4-BE49-F238E27FC236}">
                <a16:creationId xmlns:a16="http://schemas.microsoft.com/office/drawing/2014/main" id="{CEF01AE0-823C-EEE8-7F91-CFDFB51C7C9E}"/>
              </a:ext>
            </a:extLst>
          </p:cNvPr>
          <p:cNvPicPr>
            <a:picLocks noChangeAspect="1"/>
          </p:cNvPicPr>
          <p:nvPr/>
        </p:nvPicPr>
        <p:blipFill>
          <a:blip r:embed="rId4"/>
          <a:stretch>
            <a:fillRect/>
          </a:stretch>
        </p:blipFill>
        <p:spPr>
          <a:xfrm>
            <a:off x="129731" y="2241707"/>
            <a:ext cx="5149405" cy="1422946"/>
          </a:xfrm>
          <a:prstGeom prst="rect">
            <a:avLst/>
          </a:prstGeom>
        </p:spPr>
      </p:pic>
    </p:spTree>
    <p:extLst>
      <p:ext uri="{BB962C8B-B14F-4D97-AF65-F5344CB8AC3E}">
        <p14:creationId xmlns:p14="http://schemas.microsoft.com/office/powerpoint/2010/main" val="9586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A3603167-5C2B-8E3C-BDCB-9405BAF13C3D}"/>
            </a:ext>
          </a:extLst>
        </p:cNvPr>
        <p:cNvGrpSpPr/>
        <p:nvPr/>
      </p:nvGrpSpPr>
      <p:grpSpPr>
        <a:xfrm>
          <a:off x="0" y="0"/>
          <a:ext cx="0" cy="0"/>
          <a:chOff x="0" y="0"/>
          <a:chExt cx="0" cy="0"/>
        </a:xfrm>
      </p:grpSpPr>
      <p:sp>
        <p:nvSpPr>
          <p:cNvPr id="303" name="Google Shape;303;p55">
            <a:extLst>
              <a:ext uri="{FF2B5EF4-FFF2-40B4-BE49-F238E27FC236}">
                <a16:creationId xmlns:a16="http://schemas.microsoft.com/office/drawing/2014/main" id="{9864243B-001A-54B4-05E5-D3AD548916F6}"/>
              </a:ext>
            </a:extLst>
          </p:cNvPr>
          <p:cNvSpPr txBox="1">
            <a:spLocks noGrp="1"/>
          </p:cNvSpPr>
          <p:nvPr>
            <p:ph type="title"/>
          </p:nvPr>
        </p:nvSpPr>
        <p:spPr>
          <a:xfrm>
            <a:off x="350850" y="106189"/>
            <a:ext cx="7827663" cy="456900"/>
          </a:xfrm>
          <a:prstGeom prst="rect">
            <a:avLst/>
          </a:prstGeom>
          <a:noFill/>
          <a:ln>
            <a:noFill/>
          </a:ln>
        </p:spPr>
        <p:txBody>
          <a:bodyPr spcFirstLastPara="1" wrap="square" lIns="0" tIns="0" rIns="0" bIns="0" anchor="t" anchorCtr="0">
            <a:noAutofit/>
          </a:bodyPr>
          <a:lstStyle/>
          <a:p>
            <a:r>
              <a:rPr lang="en-US" altLang="zh-CN" sz="2400" dirty="0">
                <a:solidFill>
                  <a:schemeClr val="dk2"/>
                </a:solidFill>
              </a:rPr>
              <a:t>Frequency Regularization: Reducing Information Redundancy in Convolutional Neural Networks</a:t>
            </a:r>
            <a:endParaRPr lang="en-US" sz="2400" dirty="0">
              <a:solidFill>
                <a:schemeClr val="dk2"/>
              </a:solidFill>
            </a:endParaRPr>
          </a:p>
        </p:txBody>
      </p:sp>
      <p:sp>
        <p:nvSpPr>
          <p:cNvPr id="304" name="Google Shape;304;p55">
            <a:extLst>
              <a:ext uri="{FF2B5EF4-FFF2-40B4-BE49-F238E27FC236}">
                <a16:creationId xmlns:a16="http://schemas.microsoft.com/office/drawing/2014/main" id="{D790ED64-B803-13FA-9E44-D53E2737CEFC}"/>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CA"/>
              <a:t>3</a:t>
            </a:fld>
            <a:endParaRPr/>
          </a:p>
        </p:txBody>
      </p:sp>
      <p:pic>
        <p:nvPicPr>
          <p:cNvPr id="3" name="图片 2">
            <a:extLst>
              <a:ext uri="{FF2B5EF4-FFF2-40B4-BE49-F238E27FC236}">
                <a16:creationId xmlns:a16="http://schemas.microsoft.com/office/drawing/2014/main" id="{6AEF649B-B40A-9BAC-B753-FC21C6952810}"/>
              </a:ext>
            </a:extLst>
          </p:cNvPr>
          <p:cNvPicPr>
            <a:picLocks noChangeAspect="1"/>
          </p:cNvPicPr>
          <p:nvPr/>
        </p:nvPicPr>
        <p:blipFill>
          <a:blip r:embed="rId3"/>
          <a:stretch>
            <a:fillRect/>
          </a:stretch>
        </p:blipFill>
        <p:spPr>
          <a:xfrm>
            <a:off x="4308253" y="1145330"/>
            <a:ext cx="4248531" cy="3736145"/>
          </a:xfrm>
          <a:prstGeom prst="rect">
            <a:avLst/>
          </a:prstGeom>
        </p:spPr>
      </p:pic>
      <p:pic>
        <p:nvPicPr>
          <p:cNvPr id="5" name="图片 4">
            <a:extLst>
              <a:ext uri="{FF2B5EF4-FFF2-40B4-BE49-F238E27FC236}">
                <a16:creationId xmlns:a16="http://schemas.microsoft.com/office/drawing/2014/main" id="{9300821E-EA23-7BC4-8695-3CEC0C0F0A97}"/>
              </a:ext>
            </a:extLst>
          </p:cNvPr>
          <p:cNvPicPr>
            <a:picLocks noChangeAspect="1"/>
          </p:cNvPicPr>
          <p:nvPr/>
        </p:nvPicPr>
        <p:blipFill>
          <a:blip r:embed="rId4"/>
          <a:stretch>
            <a:fillRect/>
          </a:stretch>
        </p:blipFill>
        <p:spPr>
          <a:xfrm>
            <a:off x="381381" y="1276524"/>
            <a:ext cx="4067175" cy="1504950"/>
          </a:xfrm>
          <a:prstGeom prst="rect">
            <a:avLst/>
          </a:prstGeom>
        </p:spPr>
      </p:pic>
      <p:pic>
        <p:nvPicPr>
          <p:cNvPr id="6" name="图片 5">
            <a:extLst>
              <a:ext uri="{FF2B5EF4-FFF2-40B4-BE49-F238E27FC236}">
                <a16:creationId xmlns:a16="http://schemas.microsoft.com/office/drawing/2014/main" id="{FE0620D1-55DB-FB86-23F3-DBF41F37F718}"/>
              </a:ext>
            </a:extLst>
          </p:cNvPr>
          <p:cNvPicPr>
            <a:picLocks noChangeAspect="1"/>
          </p:cNvPicPr>
          <p:nvPr/>
        </p:nvPicPr>
        <p:blipFill>
          <a:blip r:embed="rId5"/>
          <a:stretch>
            <a:fillRect/>
          </a:stretch>
        </p:blipFill>
        <p:spPr>
          <a:xfrm>
            <a:off x="688651" y="2852476"/>
            <a:ext cx="3313176" cy="2028999"/>
          </a:xfrm>
          <a:prstGeom prst="rect">
            <a:avLst/>
          </a:prstGeom>
        </p:spPr>
      </p:pic>
    </p:spTree>
    <p:extLst>
      <p:ext uri="{BB962C8B-B14F-4D97-AF65-F5344CB8AC3E}">
        <p14:creationId xmlns:p14="http://schemas.microsoft.com/office/powerpoint/2010/main" val="226329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5FC4F646-CCE9-9DE8-B6D5-4EA85C092B60}"/>
            </a:ext>
          </a:extLst>
        </p:cNvPr>
        <p:cNvGrpSpPr/>
        <p:nvPr/>
      </p:nvGrpSpPr>
      <p:grpSpPr>
        <a:xfrm>
          <a:off x="0" y="0"/>
          <a:ext cx="0" cy="0"/>
          <a:chOff x="0" y="0"/>
          <a:chExt cx="0" cy="0"/>
        </a:xfrm>
      </p:grpSpPr>
      <p:sp>
        <p:nvSpPr>
          <p:cNvPr id="303" name="Google Shape;303;p55">
            <a:extLst>
              <a:ext uri="{FF2B5EF4-FFF2-40B4-BE49-F238E27FC236}">
                <a16:creationId xmlns:a16="http://schemas.microsoft.com/office/drawing/2014/main" id="{3876F4A8-1265-3869-D71D-F6CB685E305D}"/>
              </a:ext>
            </a:extLst>
          </p:cNvPr>
          <p:cNvSpPr txBox="1">
            <a:spLocks noGrp="1"/>
          </p:cNvSpPr>
          <p:nvPr>
            <p:ph type="title"/>
          </p:nvPr>
        </p:nvSpPr>
        <p:spPr>
          <a:xfrm>
            <a:off x="291856" y="277270"/>
            <a:ext cx="8474585" cy="4569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altLang="zh-CN" sz="2400" dirty="0">
                <a:solidFill>
                  <a:schemeClr val="dk2"/>
                </a:solidFill>
              </a:rPr>
              <a:t>Accelerating Inference of Networks in the Frequency Domain</a:t>
            </a:r>
            <a:endParaRPr lang="en-US" altLang="zh-CN" sz="2400" dirty="0">
              <a:solidFill>
                <a:schemeClr val="dk2"/>
              </a:solidFill>
              <a:sym typeface="Raleway"/>
            </a:endParaRPr>
          </a:p>
        </p:txBody>
      </p:sp>
      <p:sp>
        <p:nvSpPr>
          <p:cNvPr id="304" name="Google Shape;304;p55">
            <a:extLst>
              <a:ext uri="{FF2B5EF4-FFF2-40B4-BE49-F238E27FC236}">
                <a16:creationId xmlns:a16="http://schemas.microsoft.com/office/drawing/2014/main" id="{D1EC1DEE-FDF5-3A5C-6425-A57CA1ED94D4}"/>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CA"/>
              <a:t>4</a:t>
            </a:fld>
            <a:endParaRPr/>
          </a:p>
        </p:txBody>
      </p:sp>
      <p:sp>
        <p:nvSpPr>
          <p:cNvPr id="4" name="文本框 3">
            <a:extLst>
              <a:ext uri="{FF2B5EF4-FFF2-40B4-BE49-F238E27FC236}">
                <a16:creationId xmlns:a16="http://schemas.microsoft.com/office/drawing/2014/main" id="{87A0AA16-77FD-A5C5-DB65-A8C9F73E3A46}"/>
              </a:ext>
            </a:extLst>
          </p:cNvPr>
          <p:cNvSpPr txBox="1"/>
          <p:nvPr/>
        </p:nvSpPr>
        <p:spPr>
          <a:xfrm>
            <a:off x="1521951" y="1511933"/>
            <a:ext cx="6014393" cy="2554545"/>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Challenges:</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Computational overhead caused by frequent domain transitions.</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Challenges in handling nonlinear layers.</a:t>
            </a:r>
          </a:p>
          <a:p>
            <a:pPr marL="285750" indent="-285750">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Solution:</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How can we ensure that the input and output of each layer remain in the frequency domain, thereby avoiding additional DCT and IDCT operations?</a:t>
            </a:r>
          </a:p>
          <a:p>
            <a:pPr marL="285750" indent="-285750">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Frequency Domain Inference Chain!</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59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CEE6F281-F69E-92B2-D22B-A94A519F03E1}"/>
            </a:ext>
          </a:extLst>
        </p:cNvPr>
        <p:cNvGrpSpPr/>
        <p:nvPr/>
      </p:nvGrpSpPr>
      <p:grpSpPr>
        <a:xfrm>
          <a:off x="0" y="0"/>
          <a:ext cx="0" cy="0"/>
          <a:chOff x="0" y="0"/>
          <a:chExt cx="0" cy="0"/>
        </a:xfrm>
      </p:grpSpPr>
      <p:sp>
        <p:nvSpPr>
          <p:cNvPr id="303" name="Google Shape;303;p55">
            <a:extLst>
              <a:ext uri="{FF2B5EF4-FFF2-40B4-BE49-F238E27FC236}">
                <a16:creationId xmlns:a16="http://schemas.microsoft.com/office/drawing/2014/main" id="{1A5537D1-F56F-DCFB-99CB-692A84DEC9D7}"/>
              </a:ext>
            </a:extLst>
          </p:cNvPr>
          <p:cNvSpPr txBox="1">
            <a:spLocks noGrp="1"/>
          </p:cNvSpPr>
          <p:nvPr>
            <p:ph type="title"/>
          </p:nvPr>
        </p:nvSpPr>
        <p:spPr>
          <a:xfrm>
            <a:off x="291856" y="277270"/>
            <a:ext cx="8474585" cy="4569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altLang="zh-CN" sz="2400" dirty="0">
                <a:solidFill>
                  <a:schemeClr val="dk2"/>
                </a:solidFill>
              </a:rPr>
              <a:t>Accelerating Inference of Networks in the Frequency Domain</a:t>
            </a:r>
            <a:endParaRPr lang="en-US" altLang="zh-CN" sz="2400" dirty="0">
              <a:solidFill>
                <a:schemeClr val="dk2"/>
              </a:solidFill>
              <a:sym typeface="Raleway"/>
            </a:endParaRPr>
          </a:p>
        </p:txBody>
      </p:sp>
      <p:sp>
        <p:nvSpPr>
          <p:cNvPr id="304" name="Google Shape;304;p55">
            <a:extLst>
              <a:ext uri="{FF2B5EF4-FFF2-40B4-BE49-F238E27FC236}">
                <a16:creationId xmlns:a16="http://schemas.microsoft.com/office/drawing/2014/main" id="{CE0C9687-C999-EE80-55DC-EA24DE4AD6A1}"/>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CA"/>
              <a:t>5</a:t>
            </a:fld>
            <a:endParaRPr/>
          </a:p>
        </p:txBody>
      </p:sp>
      <p:sp>
        <p:nvSpPr>
          <p:cNvPr id="4" name="文本框 3">
            <a:extLst>
              <a:ext uri="{FF2B5EF4-FFF2-40B4-BE49-F238E27FC236}">
                <a16:creationId xmlns:a16="http://schemas.microsoft.com/office/drawing/2014/main" id="{D949C58A-3B85-DD71-FEB4-A61EB76E8DB6}"/>
              </a:ext>
            </a:extLst>
          </p:cNvPr>
          <p:cNvSpPr txBox="1"/>
          <p:nvPr/>
        </p:nvSpPr>
        <p:spPr>
          <a:xfrm>
            <a:off x="418854" y="1329053"/>
            <a:ext cx="6285681" cy="830997"/>
          </a:xfrm>
          <a:prstGeom prst="rect">
            <a:avLst/>
          </a:prstGeom>
          <a:noFill/>
        </p:spPr>
        <p:txBody>
          <a:bodyPr wrap="square">
            <a:spAutoFit/>
          </a:bodyPr>
          <a:lstStyle/>
          <a:p>
            <a:pPr marL="342900" indent="-34290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Convolution Theorem:</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Convolution in the spatial domain is equivalent to element-wise multiplication in the frequency domain.</a:t>
            </a:r>
          </a:p>
        </p:txBody>
      </p:sp>
      <p:pic>
        <p:nvPicPr>
          <p:cNvPr id="2" name="图片 1">
            <a:extLst>
              <a:ext uri="{FF2B5EF4-FFF2-40B4-BE49-F238E27FC236}">
                <a16:creationId xmlns:a16="http://schemas.microsoft.com/office/drawing/2014/main" id="{9D45CFFC-756D-504D-8F0C-32A7764B20F0}"/>
              </a:ext>
            </a:extLst>
          </p:cNvPr>
          <p:cNvPicPr>
            <a:picLocks noChangeAspect="1"/>
          </p:cNvPicPr>
          <p:nvPr/>
        </p:nvPicPr>
        <p:blipFill>
          <a:blip r:embed="rId3"/>
          <a:stretch>
            <a:fillRect/>
          </a:stretch>
        </p:blipFill>
        <p:spPr>
          <a:xfrm>
            <a:off x="761105" y="2342080"/>
            <a:ext cx="6981186" cy="2051455"/>
          </a:xfrm>
          <a:prstGeom prst="rect">
            <a:avLst/>
          </a:prstGeom>
        </p:spPr>
      </p:pic>
    </p:spTree>
    <p:extLst>
      <p:ext uri="{BB962C8B-B14F-4D97-AF65-F5344CB8AC3E}">
        <p14:creationId xmlns:p14="http://schemas.microsoft.com/office/powerpoint/2010/main" val="270450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E392D2DA-54D6-4EDA-63F8-D4150832A33C}"/>
            </a:ext>
          </a:extLst>
        </p:cNvPr>
        <p:cNvGrpSpPr/>
        <p:nvPr/>
      </p:nvGrpSpPr>
      <p:grpSpPr>
        <a:xfrm>
          <a:off x="0" y="0"/>
          <a:ext cx="0" cy="0"/>
          <a:chOff x="0" y="0"/>
          <a:chExt cx="0" cy="0"/>
        </a:xfrm>
      </p:grpSpPr>
      <p:sp>
        <p:nvSpPr>
          <p:cNvPr id="303" name="Google Shape;303;p55">
            <a:extLst>
              <a:ext uri="{FF2B5EF4-FFF2-40B4-BE49-F238E27FC236}">
                <a16:creationId xmlns:a16="http://schemas.microsoft.com/office/drawing/2014/main" id="{2836859A-00A9-F69F-299C-994E353AB6BA}"/>
              </a:ext>
            </a:extLst>
          </p:cNvPr>
          <p:cNvSpPr txBox="1">
            <a:spLocks noGrp="1"/>
          </p:cNvSpPr>
          <p:nvPr>
            <p:ph type="title"/>
          </p:nvPr>
        </p:nvSpPr>
        <p:spPr>
          <a:xfrm>
            <a:off x="291856" y="277270"/>
            <a:ext cx="8474585" cy="4569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altLang="zh-CN" sz="2400" dirty="0">
                <a:solidFill>
                  <a:schemeClr val="dk2"/>
                </a:solidFill>
              </a:rPr>
              <a:t>Accelerating Inference of Networks in the Frequency Domain</a:t>
            </a:r>
            <a:endParaRPr lang="en-US" altLang="zh-CN" sz="2400" dirty="0">
              <a:solidFill>
                <a:schemeClr val="dk2"/>
              </a:solidFill>
              <a:sym typeface="Raleway"/>
            </a:endParaRPr>
          </a:p>
        </p:txBody>
      </p:sp>
      <p:sp>
        <p:nvSpPr>
          <p:cNvPr id="304" name="Google Shape;304;p55">
            <a:extLst>
              <a:ext uri="{FF2B5EF4-FFF2-40B4-BE49-F238E27FC236}">
                <a16:creationId xmlns:a16="http://schemas.microsoft.com/office/drawing/2014/main" id="{B9CC7FFE-8D0D-1C7F-A93F-182E03B72B4E}"/>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CA"/>
              <a:t>6</a:t>
            </a:fld>
            <a:endParaRPr/>
          </a:p>
        </p:txBody>
      </p:sp>
      <p:sp>
        <p:nvSpPr>
          <p:cNvPr id="4" name="文本框 3">
            <a:extLst>
              <a:ext uri="{FF2B5EF4-FFF2-40B4-BE49-F238E27FC236}">
                <a16:creationId xmlns:a16="http://schemas.microsoft.com/office/drawing/2014/main" id="{2BA55ED0-0C8B-2D8E-5354-7F935A7679EA}"/>
              </a:ext>
            </a:extLst>
          </p:cNvPr>
          <p:cNvSpPr txBox="1"/>
          <p:nvPr/>
        </p:nvSpPr>
        <p:spPr>
          <a:xfrm>
            <a:off x="418854" y="1329053"/>
            <a:ext cx="6285681" cy="830997"/>
          </a:xfrm>
          <a:prstGeom prst="rect">
            <a:avLst/>
          </a:prstGeom>
          <a:noFill/>
        </p:spPr>
        <p:txBody>
          <a:bodyPr wrap="square">
            <a:spAutoFit/>
          </a:bodyPr>
          <a:lstStyle/>
          <a:p>
            <a:pPr marL="342900" indent="-34290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Convolution Theorem:</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Convolution in the spatial domain is equivalent to element-wise multiplication in the frequency domain.</a:t>
            </a:r>
          </a:p>
        </p:txBody>
      </p:sp>
      <p:pic>
        <p:nvPicPr>
          <p:cNvPr id="3" name="图片 2">
            <a:extLst>
              <a:ext uri="{FF2B5EF4-FFF2-40B4-BE49-F238E27FC236}">
                <a16:creationId xmlns:a16="http://schemas.microsoft.com/office/drawing/2014/main" id="{29BF4B52-AD13-E495-6731-AF9EB13CE169}"/>
              </a:ext>
            </a:extLst>
          </p:cNvPr>
          <p:cNvPicPr>
            <a:picLocks noChangeAspect="1"/>
          </p:cNvPicPr>
          <p:nvPr/>
        </p:nvPicPr>
        <p:blipFill>
          <a:blip r:embed="rId3"/>
          <a:stretch>
            <a:fillRect/>
          </a:stretch>
        </p:blipFill>
        <p:spPr>
          <a:xfrm>
            <a:off x="1026470" y="2395138"/>
            <a:ext cx="7005356" cy="2264026"/>
          </a:xfrm>
          <a:prstGeom prst="rect">
            <a:avLst/>
          </a:prstGeom>
        </p:spPr>
      </p:pic>
    </p:spTree>
    <p:extLst>
      <p:ext uri="{BB962C8B-B14F-4D97-AF65-F5344CB8AC3E}">
        <p14:creationId xmlns:p14="http://schemas.microsoft.com/office/powerpoint/2010/main" val="65297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76ACC697-8CBE-1B4A-1131-0A9BD8A43865}"/>
            </a:ext>
          </a:extLst>
        </p:cNvPr>
        <p:cNvGrpSpPr/>
        <p:nvPr/>
      </p:nvGrpSpPr>
      <p:grpSpPr>
        <a:xfrm>
          <a:off x="0" y="0"/>
          <a:ext cx="0" cy="0"/>
          <a:chOff x="0" y="0"/>
          <a:chExt cx="0" cy="0"/>
        </a:xfrm>
      </p:grpSpPr>
      <p:sp>
        <p:nvSpPr>
          <p:cNvPr id="303" name="Google Shape;303;p55">
            <a:extLst>
              <a:ext uri="{FF2B5EF4-FFF2-40B4-BE49-F238E27FC236}">
                <a16:creationId xmlns:a16="http://schemas.microsoft.com/office/drawing/2014/main" id="{4B5DBB60-D1AF-82DB-D360-4C43C08BE068}"/>
              </a:ext>
            </a:extLst>
          </p:cNvPr>
          <p:cNvSpPr txBox="1">
            <a:spLocks noGrp="1"/>
          </p:cNvSpPr>
          <p:nvPr>
            <p:ph type="title"/>
          </p:nvPr>
        </p:nvSpPr>
        <p:spPr>
          <a:xfrm>
            <a:off x="291856" y="277270"/>
            <a:ext cx="8474585" cy="4569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altLang="zh-CN" sz="2400" dirty="0">
                <a:solidFill>
                  <a:schemeClr val="dk2"/>
                </a:solidFill>
              </a:rPr>
              <a:t>Accelerating Inference of Networks in the Frequency Domain</a:t>
            </a:r>
            <a:endParaRPr lang="en-US" altLang="zh-CN" sz="2400" dirty="0">
              <a:solidFill>
                <a:schemeClr val="dk2"/>
              </a:solidFill>
              <a:sym typeface="Raleway"/>
            </a:endParaRPr>
          </a:p>
        </p:txBody>
      </p:sp>
      <p:sp>
        <p:nvSpPr>
          <p:cNvPr id="304" name="Google Shape;304;p55">
            <a:extLst>
              <a:ext uri="{FF2B5EF4-FFF2-40B4-BE49-F238E27FC236}">
                <a16:creationId xmlns:a16="http://schemas.microsoft.com/office/drawing/2014/main" id="{C9AC3304-5FFD-BEAF-CA92-2325BAE7EFF1}"/>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CA"/>
              <a:t>7</a:t>
            </a:fld>
            <a:endParaRPr/>
          </a:p>
        </p:txBody>
      </p:sp>
      <p:pic>
        <p:nvPicPr>
          <p:cNvPr id="2" name="图片 1">
            <a:extLst>
              <a:ext uri="{FF2B5EF4-FFF2-40B4-BE49-F238E27FC236}">
                <a16:creationId xmlns:a16="http://schemas.microsoft.com/office/drawing/2014/main" id="{C734157C-0AC9-1A07-A16A-41A71F03829D}"/>
              </a:ext>
            </a:extLst>
          </p:cNvPr>
          <p:cNvPicPr>
            <a:picLocks noChangeAspect="1"/>
          </p:cNvPicPr>
          <p:nvPr/>
        </p:nvPicPr>
        <p:blipFill>
          <a:blip r:embed="rId3"/>
          <a:stretch>
            <a:fillRect/>
          </a:stretch>
        </p:blipFill>
        <p:spPr>
          <a:xfrm>
            <a:off x="2029378" y="1209523"/>
            <a:ext cx="5085244" cy="3605210"/>
          </a:xfrm>
          <a:prstGeom prst="rect">
            <a:avLst/>
          </a:prstGeom>
        </p:spPr>
      </p:pic>
    </p:spTree>
    <p:extLst>
      <p:ext uri="{BB962C8B-B14F-4D97-AF65-F5344CB8AC3E}">
        <p14:creationId xmlns:p14="http://schemas.microsoft.com/office/powerpoint/2010/main" val="421244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a:extLst>
            <a:ext uri="{FF2B5EF4-FFF2-40B4-BE49-F238E27FC236}">
              <a16:creationId xmlns:a16="http://schemas.microsoft.com/office/drawing/2014/main" id="{30A27859-FED5-50CC-91BF-929C3B7164DA}"/>
            </a:ext>
          </a:extLst>
        </p:cNvPr>
        <p:cNvGrpSpPr/>
        <p:nvPr/>
      </p:nvGrpSpPr>
      <p:grpSpPr>
        <a:xfrm>
          <a:off x="0" y="0"/>
          <a:ext cx="0" cy="0"/>
          <a:chOff x="0" y="0"/>
          <a:chExt cx="0" cy="0"/>
        </a:xfrm>
      </p:grpSpPr>
      <p:sp>
        <p:nvSpPr>
          <p:cNvPr id="303" name="Google Shape;303;p55">
            <a:extLst>
              <a:ext uri="{FF2B5EF4-FFF2-40B4-BE49-F238E27FC236}">
                <a16:creationId xmlns:a16="http://schemas.microsoft.com/office/drawing/2014/main" id="{32FF8091-97D3-EEDA-8DB5-A2B52EFF56F0}"/>
              </a:ext>
            </a:extLst>
          </p:cNvPr>
          <p:cNvSpPr txBox="1">
            <a:spLocks noGrp="1"/>
          </p:cNvSpPr>
          <p:nvPr>
            <p:ph type="title"/>
          </p:nvPr>
        </p:nvSpPr>
        <p:spPr>
          <a:xfrm>
            <a:off x="291856" y="277270"/>
            <a:ext cx="8474585" cy="456900"/>
          </a:xfrm>
          <a:prstGeom prst="rect">
            <a:avLst/>
          </a:prstGeom>
          <a:noFill/>
          <a:ln>
            <a:noFill/>
          </a:ln>
        </p:spPr>
        <p:txBody>
          <a:bodyPr spcFirstLastPara="1" wrap="square" lIns="0" tIns="0" rIns="0" bIns="0" anchor="t" anchorCtr="0">
            <a:noAutofit/>
          </a:bodyPr>
          <a:lstStyle/>
          <a:p>
            <a:pPr marL="0" lvl="0" indent="0" rtl="0">
              <a:spcBef>
                <a:spcPts val="0"/>
              </a:spcBef>
              <a:spcAft>
                <a:spcPts val="0"/>
              </a:spcAft>
              <a:buNone/>
            </a:pPr>
            <a:r>
              <a:rPr lang="en-US" altLang="zh-CN" sz="2400" dirty="0">
                <a:solidFill>
                  <a:schemeClr val="dk2"/>
                </a:solidFill>
              </a:rPr>
              <a:t>Accelerating Inference of Networks in the Frequency Domain</a:t>
            </a:r>
            <a:endParaRPr lang="en-US" altLang="zh-CN" sz="2400" dirty="0">
              <a:solidFill>
                <a:schemeClr val="dk2"/>
              </a:solidFill>
              <a:sym typeface="Raleway"/>
            </a:endParaRPr>
          </a:p>
        </p:txBody>
      </p:sp>
      <p:sp>
        <p:nvSpPr>
          <p:cNvPr id="304" name="Google Shape;304;p55">
            <a:extLst>
              <a:ext uri="{FF2B5EF4-FFF2-40B4-BE49-F238E27FC236}">
                <a16:creationId xmlns:a16="http://schemas.microsoft.com/office/drawing/2014/main" id="{14D5A8B2-7F65-DA45-4ED4-AC2CA8BC8615}"/>
              </a:ext>
            </a:extLst>
          </p:cNvPr>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CA"/>
              <a:t>8</a:t>
            </a:fld>
            <a:endParaRPr/>
          </a:p>
        </p:txBody>
      </p:sp>
      <p:sp>
        <p:nvSpPr>
          <p:cNvPr id="4" name="文本框 3">
            <a:extLst>
              <a:ext uri="{FF2B5EF4-FFF2-40B4-BE49-F238E27FC236}">
                <a16:creationId xmlns:a16="http://schemas.microsoft.com/office/drawing/2014/main" id="{23CB9944-CADF-C7DF-1274-B56B82B4A0F9}"/>
              </a:ext>
            </a:extLst>
          </p:cNvPr>
          <p:cNvSpPr txBox="1"/>
          <p:nvPr/>
        </p:nvSpPr>
        <p:spPr>
          <a:xfrm>
            <a:off x="463099" y="1465367"/>
            <a:ext cx="4869918" cy="584775"/>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Handling Nonlinear Layers in the Frequency Domain</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Compromise Solution</a:t>
            </a:r>
            <a:endParaRPr lang="en-US" altLang="zh-CN"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1128595-4EE3-9266-E008-981BE23BBAB7}"/>
              </a:ext>
            </a:extLst>
          </p:cNvPr>
          <p:cNvPicPr>
            <a:picLocks noChangeAspect="1"/>
          </p:cNvPicPr>
          <p:nvPr/>
        </p:nvPicPr>
        <p:blipFill>
          <a:blip r:embed="rId3"/>
          <a:stretch>
            <a:fillRect/>
          </a:stretch>
        </p:blipFill>
        <p:spPr>
          <a:xfrm>
            <a:off x="1009778" y="2050142"/>
            <a:ext cx="2335158" cy="342775"/>
          </a:xfrm>
          <a:prstGeom prst="rect">
            <a:avLst/>
          </a:prstGeom>
        </p:spPr>
      </p:pic>
      <p:pic>
        <p:nvPicPr>
          <p:cNvPr id="6" name="图片 5">
            <a:extLst>
              <a:ext uri="{FF2B5EF4-FFF2-40B4-BE49-F238E27FC236}">
                <a16:creationId xmlns:a16="http://schemas.microsoft.com/office/drawing/2014/main" id="{5D17BC0A-28DB-2ADB-1A91-8D446DB3B758}"/>
              </a:ext>
            </a:extLst>
          </p:cNvPr>
          <p:cNvPicPr>
            <a:picLocks noChangeAspect="1"/>
          </p:cNvPicPr>
          <p:nvPr/>
        </p:nvPicPr>
        <p:blipFill>
          <a:blip r:embed="rId4"/>
          <a:stretch>
            <a:fillRect/>
          </a:stretch>
        </p:blipFill>
        <p:spPr>
          <a:xfrm>
            <a:off x="1009778" y="2364094"/>
            <a:ext cx="3621217" cy="415311"/>
          </a:xfrm>
          <a:prstGeom prst="rect">
            <a:avLst/>
          </a:prstGeom>
        </p:spPr>
      </p:pic>
      <p:sp>
        <p:nvSpPr>
          <p:cNvPr id="8" name="文本框 7">
            <a:extLst>
              <a:ext uri="{FF2B5EF4-FFF2-40B4-BE49-F238E27FC236}">
                <a16:creationId xmlns:a16="http://schemas.microsoft.com/office/drawing/2014/main" id="{C66EE463-C903-7CE3-884B-469847582363}"/>
              </a:ext>
            </a:extLst>
          </p:cNvPr>
          <p:cNvSpPr txBox="1"/>
          <p:nvPr/>
        </p:nvSpPr>
        <p:spPr>
          <a:xfrm>
            <a:off x="463099" y="3097774"/>
            <a:ext cx="5801393" cy="584775"/>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Possible Improvement:</a:t>
            </a: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Approximating nonlinear functions using Fourier transform.</a:t>
            </a:r>
          </a:p>
        </p:txBody>
      </p:sp>
    </p:spTree>
    <p:extLst>
      <p:ext uri="{BB962C8B-B14F-4D97-AF65-F5344CB8AC3E}">
        <p14:creationId xmlns:p14="http://schemas.microsoft.com/office/powerpoint/2010/main" val="26554747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275D38"/>
      </a:dk2>
      <a:lt2>
        <a:srgbClr val="F2CD00"/>
      </a:lt2>
      <a:accent1>
        <a:srgbClr val="F68D2E"/>
      </a:accent1>
      <a:accent2>
        <a:srgbClr val="E56954"/>
      </a:accent2>
      <a:accent3>
        <a:srgbClr val="C86BA8"/>
      </a:accent3>
      <a:accent4>
        <a:srgbClr val="007933"/>
      </a:accent4>
      <a:accent5>
        <a:srgbClr val="6CC249"/>
      </a:accent5>
      <a:accent6>
        <a:srgbClr val="6BBBAE"/>
      </a:accent6>
      <a:hlink>
        <a:srgbClr val="7BA3DB"/>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1221</Words>
  <Application>Microsoft Office PowerPoint</Application>
  <PresentationFormat>全屏显示(16:9)</PresentationFormat>
  <Paragraphs>45</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8</vt:i4>
      </vt:variant>
    </vt:vector>
  </HeadingPairs>
  <TitlesOfParts>
    <vt:vector size="15" baseType="lpstr">
      <vt:lpstr>Raleway</vt:lpstr>
      <vt:lpstr>Roboto</vt:lpstr>
      <vt:lpstr>Times New Roman</vt:lpstr>
      <vt:lpstr>Arial</vt:lpstr>
      <vt:lpstr>Roboto Light</vt:lpstr>
      <vt:lpstr>Simple Light</vt:lpstr>
      <vt:lpstr>Office Theme</vt:lpstr>
      <vt:lpstr>Frequency Regularization: Reducing Information Redundancy in Convolutional Neural Networks</vt:lpstr>
      <vt:lpstr>Frequency Regularization: Reducing Information Redundancy in Convolutional Neural Networks</vt:lpstr>
      <vt:lpstr>Frequency Regularization: Reducing Information Redundancy in Convolutional Neural Networks</vt:lpstr>
      <vt:lpstr>Accelerating Inference of Networks in the Frequency Domain</vt:lpstr>
      <vt:lpstr>Accelerating Inference of Networks in the Frequency Domain</vt:lpstr>
      <vt:lpstr>Accelerating Inference of Networks in the Frequency Domain</vt:lpstr>
      <vt:lpstr>Accelerating Inference of Networks in the Frequency Domain</vt:lpstr>
      <vt:lpstr>Accelerating Inference of Networks in the Frequency Domain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Explainability, Distribution Learning, and Frequency Regularization in Multimedia Applications </dc:title>
  <cp:lastModifiedBy>GUANFNAG DONG</cp:lastModifiedBy>
  <cp:revision>198</cp:revision>
  <dcterms:modified xsi:type="dcterms:W3CDTF">2025-03-13T17:04:38Z</dcterms:modified>
</cp:coreProperties>
</file>