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  <p:sldMasterId id="2147483746" r:id="rId2"/>
  </p:sldMasterIdLst>
  <p:notesMasterIdLst>
    <p:notesMasterId r:id="rId27"/>
  </p:notesMasterIdLst>
  <p:handoutMasterIdLst>
    <p:handoutMasterId r:id="rId28"/>
  </p:handoutMasterIdLst>
  <p:sldIdLst>
    <p:sldId id="551" r:id="rId3"/>
    <p:sldId id="547" r:id="rId4"/>
    <p:sldId id="536" r:id="rId5"/>
    <p:sldId id="514" r:id="rId6"/>
    <p:sldId id="499" r:id="rId7"/>
    <p:sldId id="552" r:id="rId8"/>
    <p:sldId id="526" r:id="rId9"/>
    <p:sldId id="539" r:id="rId10"/>
    <p:sldId id="540" r:id="rId11"/>
    <p:sldId id="541" r:id="rId12"/>
    <p:sldId id="542" r:id="rId13"/>
    <p:sldId id="543" r:id="rId14"/>
    <p:sldId id="553" r:id="rId15"/>
    <p:sldId id="561" r:id="rId16"/>
    <p:sldId id="554" r:id="rId17"/>
    <p:sldId id="548" r:id="rId18"/>
    <p:sldId id="555" r:id="rId19"/>
    <p:sldId id="556" r:id="rId20"/>
    <p:sldId id="557" r:id="rId21"/>
    <p:sldId id="558" r:id="rId22"/>
    <p:sldId id="559" r:id="rId23"/>
    <p:sldId id="560" r:id="rId24"/>
    <p:sldId id="549" r:id="rId25"/>
    <p:sldId id="544" r:id="rId26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6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15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B198-4C4B-4AB9-A733-4C338E682368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5702B-6E0E-4276-A236-ECC04B5BF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704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5790"/>
            <a:ext cx="50292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1B59722C-C679-45AF-AF51-EECDAC15F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3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E0B4-89D5-4E5A-95C6-97B8E6221EC6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1882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E1023-EDD0-440A-83A2-88787A9BC917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a7e2ca77_0_7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5a7e2ca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29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E0B4-89D5-4E5A-95C6-97B8E6221EC6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01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E1023-EDD0-440A-83A2-88787A9BC917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a7e2ca77_0_0:notes"/>
          <p:cNvSpPr txBox="1">
            <a:spLocks noGrp="1"/>
          </p:cNvSpPr>
          <p:nvPr>
            <p:ph type="body" idx="1"/>
          </p:nvPr>
        </p:nvSpPr>
        <p:spPr>
          <a:xfrm>
            <a:off x="914400" y="4415790"/>
            <a:ext cx="5029200" cy="41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5a7e2c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954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E1023-EDD0-440A-83A2-88787A9BC917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E1023-EDD0-440A-83A2-88787A9BC917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E1023-EDD0-440A-83A2-88787A9BC917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E1023-EDD0-440A-83A2-88787A9BC917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68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E1023-EDD0-440A-83A2-88787A9BC917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9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AAE66A7-A1C4-4671-BF97-4FC775125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E7D7143-9A8F-4B58-A60E-4F3940A4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23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195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1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8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0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08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704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ECEDD1"/>
                </a:solidFill>
              </a:rPr>
              <a:t>1-</a:t>
            </a:r>
            <a:fld id="{00000000-1234-1234-1234-123412341234}" type="slidenum">
              <a:rPr lang="en-US" smtClean="0">
                <a:solidFill>
                  <a:srgbClr val="ECEDD1"/>
                </a:solidFill>
              </a:rPr>
              <a:pPr algn="l"/>
              <a:t>‹#›</a:t>
            </a:fld>
            <a:endParaRPr>
              <a:solidFill>
                <a:srgbClr val="ECE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38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r>
              <a:rPr lang="en-US" smtClean="0">
                <a:solidFill>
                  <a:srgbClr val="ECEDD1"/>
                </a:solidFill>
              </a:rPr>
              <a:t>1-</a:t>
            </a:r>
            <a:fld id="{00000000-1234-1234-1234-123412341234}" type="slidenum">
              <a:rPr lang="en-US" smtClean="0">
                <a:solidFill>
                  <a:srgbClr val="ECEDD1"/>
                </a:solidFill>
              </a:rPr>
              <a:pPr algn="l"/>
              <a:t>‹#›</a:t>
            </a:fld>
            <a:endParaRPr>
              <a:solidFill>
                <a:srgbClr val="ECE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5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397E94D-E9BB-45CC-A2B2-9378CAF65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7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234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mtClean="0"/>
              <a:t>1-</a:t>
            </a:r>
            <a:fld id="{00000000-1234-1234-1234-123412341234}" type="slidenum">
              <a:rPr lang="en-US"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70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0333D27-8FEC-495D-B5F6-5C2CCC5C9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C22113B-E428-40F5-8659-C245E6399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AEAAD3A-9878-42E2-9579-934E716D3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29B1722-15DF-4D34-9824-279B83023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22214F3-66F6-422C-93AC-134A6D75A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1A93844-31E2-4EAF-82E3-C36EB0FBA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608A9E0-51BD-48C8-9537-FD4C6F379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D885E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BB54AFB0-575A-4BFB-8332-F8CCEE1C8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kern="0"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kern="0"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 smtClean="0">
                <a:latin typeface="Arial"/>
                <a:cs typeface="Arial"/>
                <a:sym typeface="Arial"/>
              </a:rPr>
              <a:t>1-</a:t>
            </a:r>
            <a:fld id="{00000000-1234-1234-1234-123412341234}" type="slidenum">
              <a:rPr lang="en-US" kern="0" smtClean="0">
                <a:latin typeface="Arial"/>
                <a:cs typeface="Arial"/>
                <a:sym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latin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62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Programming I – 420-110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16 –more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++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 fontScale="92500" lnSpcReduction="20000"/>
          </a:bodyPr>
          <a:lstStyle/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count = count + 1;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can be shortened to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count += 1;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OR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count++;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OR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++count;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 smtClean="0"/>
              <a:t>Example</a:t>
            </a:r>
            <a:r>
              <a:rPr lang="en-CA" sz="2800" dirty="0"/>
              <a:t>: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 err="1"/>
              <a:t>int</a:t>
            </a:r>
            <a:r>
              <a:rPr lang="en-CA" sz="2800" dirty="0"/>
              <a:t> x = 10;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x++; // x is now 11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endParaRPr lang="en-CA" sz="2800" dirty="0"/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8912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--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count = count - 1;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can be shortened to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count -= </a:t>
            </a:r>
            <a:r>
              <a:rPr lang="en-CA" sz="2800" dirty="0" smtClean="0"/>
              <a:t>1;  OR  count--; OR --</a:t>
            </a:r>
            <a:r>
              <a:rPr lang="en-CA" sz="2800" dirty="0"/>
              <a:t>count;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 smtClean="0"/>
              <a:t>Example</a:t>
            </a:r>
            <a:r>
              <a:rPr lang="en-CA" sz="2800" dirty="0"/>
              <a:t>: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 err="1"/>
              <a:t>int</a:t>
            </a:r>
            <a:r>
              <a:rPr lang="en-CA" sz="2800" dirty="0"/>
              <a:t> x = 10;</a:t>
            </a:r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x--; // x is now 9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endParaRPr lang="en-CA" sz="2800" dirty="0"/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2510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What's different?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x++; and ++x; both mean the same thing when the statements are by themselves. This is recommended.</a:t>
            </a:r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If </a:t>
            </a:r>
            <a:r>
              <a:rPr lang="en-CA" sz="2800" dirty="0"/>
              <a:t>you choose to put them in a more involved statement, there is a slight difference:</a:t>
            </a:r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x</a:t>
            </a:r>
            <a:r>
              <a:rPr lang="en-CA" sz="2800" dirty="0"/>
              <a:t>++ -&gt; Add one to x, but use the *old* value inside the expression</a:t>
            </a:r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++x -&gt; Add one to x, but use the *new* value inside the expression.</a:t>
            </a:r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9504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What's different?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Example:</a:t>
            </a:r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 err="1" smtClean="0"/>
              <a:t>int</a:t>
            </a:r>
            <a:r>
              <a:rPr lang="en-CA" sz="2800" dirty="0" smtClean="0"/>
              <a:t> x = 3;</a:t>
            </a:r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 err="1" smtClean="0"/>
              <a:t>int</a:t>
            </a:r>
            <a:r>
              <a:rPr lang="en-CA" sz="2800" dirty="0" smtClean="0"/>
              <a:t> y = ++x; // x is 4, y is now 4 (the new value of x) also</a:t>
            </a:r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 err="1" smtClean="0"/>
              <a:t>int</a:t>
            </a:r>
            <a:r>
              <a:rPr lang="en-CA" sz="2800" dirty="0" smtClean="0"/>
              <a:t> z = 3;</a:t>
            </a:r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 err="1" smtClean="0"/>
              <a:t>int</a:t>
            </a:r>
            <a:r>
              <a:rPr lang="en-CA" sz="2800" dirty="0" smtClean="0"/>
              <a:t> a = z++; // z is 4, a is now 3 (the old value of z)</a:t>
            </a:r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1714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0704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9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38"/>
              </a:spcBef>
            </a:pPr>
            <a:r>
              <a:rPr lang="en-US" sz="2800" dirty="0"/>
              <a:t>There is a 2</a:t>
            </a:r>
            <a:r>
              <a:rPr lang="en-US" sz="2800" baseline="30000" dirty="0"/>
              <a:t>nd</a:t>
            </a:r>
            <a:r>
              <a:rPr lang="en-US" sz="2800" dirty="0"/>
              <a:t> syntax for loops, called a </a:t>
            </a:r>
            <a:r>
              <a:rPr lang="en-US" sz="2800" i="1" dirty="0"/>
              <a:t>for loop</a:t>
            </a:r>
            <a:r>
              <a:rPr lang="en-US" sz="2800" dirty="0"/>
              <a:t>. The idea is to take a lot of the </a:t>
            </a:r>
            <a:r>
              <a:rPr lang="en-US" sz="2800" i="1" dirty="0"/>
              <a:t>control</a:t>
            </a:r>
            <a:r>
              <a:rPr lang="en-US" sz="2800" dirty="0"/>
              <a:t> of the loop and the </a:t>
            </a:r>
            <a:r>
              <a:rPr lang="en-US" sz="2800" i="1" dirty="0"/>
              <a:t>counter</a:t>
            </a:r>
            <a:r>
              <a:rPr lang="en-US" sz="2800" dirty="0"/>
              <a:t> aspect of it, and move it outside the loop body.</a:t>
            </a:r>
          </a:p>
          <a:p>
            <a:pPr lvl="0">
              <a:spcBef>
                <a:spcPts val="638"/>
              </a:spcBef>
            </a:pPr>
            <a:endParaRPr lang="en-US" sz="2800" dirty="0"/>
          </a:p>
          <a:p>
            <a:pPr lvl="0">
              <a:spcBef>
                <a:spcPts val="638"/>
              </a:spcBef>
            </a:pPr>
            <a:r>
              <a:rPr lang="en-US" sz="2800" dirty="0"/>
              <a:t>The syntax for a for loop is more complex than a while loop.</a:t>
            </a:r>
          </a:p>
        </p:txBody>
      </p:sp>
    </p:spTree>
    <p:extLst>
      <p:ext uri="{BB962C8B-B14F-4D97-AF65-F5344CB8AC3E}">
        <p14:creationId xmlns:p14="http://schemas.microsoft.com/office/powerpoint/2010/main" val="309827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 idx="4294967295"/>
          </p:nvPr>
        </p:nvSpPr>
        <p:spPr>
          <a:xfrm>
            <a:off x="914400" y="-381000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for loop</a:t>
            </a: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idx="4294967295"/>
          </p:nvPr>
        </p:nvSpPr>
        <p:spPr>
          <a:xfrm>
            <a:off x="304800" y="914400"/>
            <a:ext cx="8686800" cy="5562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US" sz="2200" dirty="0"/>
              <a:t>Syntax:</a:t>
            </a:r>
            <a:endParaRPr sz="2200" dirty="0"/>
          </a:p>
          <a:p>
            <a:pPr marL="114300" indent="0">
              <a:spcBef>
                <a:spcPts val="600"/>
              </a:spcBef>
              <a:buClr>
                <a:schemeClr val="tx1">
                  <a:lumMod val="95000"/>
                </a:schemeClr>
              </a:buClr>
              <a:buNone/>
            </a:pPr>
            <a:r>
              <a:rPr lang="en-US" sz="2200" dirty="0">
                <a:sym typeface="Courier New"/>
              </a:rPr>
              <a:t>for(initialization; condition ; </a:t>
            </a:r>
            <a:r>
              <a:rPr lang="en-US" sz="2200" dirty="0" smtClean="0">
                <a:sym typeface="Courier New"/>
              </a:rPr>
              <a:t>update)</a:t>
            </a:r>
            <a:r>
              <a:rPr lang="en-US" sz="2200" dirty="0">
                <a:sym typeface="Courier New"/>
              </a:rPr>
              <a:t/>
            </a:r>
            <a:br>
              <a:rPr lang="en-US" sz="2200" dirty="0">
                <a:sym typeface="Courier New"/>
              </a:rPr>
            </a:br>
            <a:r>
              <a:rPr lang="en-US" sz="2200" dirty="0">
                <a:sym typeface="Courier New"/>
              </a:rPr>
              <a:t>{</a:t>
            </a:r>
            <a:br>
              <a:rPr lang="en-US" sz="2200" dirty="0">
                <a:sym typeface="Courier New"/>
              </a:rPr>
            </a:br>
            <a:r>
              <a:rPr lang="en-US" sz="2200" dirty="0">
                <a:sym typeface="Courier New"/>
              </a:rPr>
              <a:t>   statement(s);</a:t>
            </a:r>
            <a:br>
              <a:rPr lang="en-US" sz="2200" dirty="0">
                <a:sym typeface="Courier New"/>
              </a:rPr>
            </a:br>
            <a:r>
              <a:rPr lang="en-US" sz="2200" dirty="0">
                <a:sym typeface="Courier New"/>
              </a:rPr>
              <a:t>}</a:t>
            </a:r>
            <a:endParaRPr sz="2200" dirty="0">
              <a:sym typeface="Courier New"/>
            </a:endParaRPr>
          </a:p>
          <a:p>
            <a:pPr marL="628650" indent="-5143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200" dirty="0"/>
              <a:t>In a for loop, the initialization happens only once </a:t>
            </a:r>
            <a:r>
              <a:rPr lang="en-US" sz="2200" dirty="0" smtClean="0"/>
              <a:t>before </a:t>
            </a:r>
            <a:r>
              <a:rPr lang="en-US" sz="2200" dirty="0"/>
              <a:t>the loop is executed for the first time</a:t>
            </a:r>
            <a:r>
              <a:rPr lang="en-US" sz="2200" dirty="0" smtClean="0"/>
              <a:t>.</a:t>
            </a:r>
          </a:p>
          <a:p>
            <a:pPr marL="628650" indent="-5143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condition in a for loop is evaluated after each iteration, if the condition is true then the statements inside for loop body gets executed. When the condition evaluates to a false, the body of the for loop does not execute and jumps to the next statement in the program after the for loop</a:t>
            </a:r>
            <a:r>
              <a:rPr lang="en-US" sz="2200" dirty="0" smtClean="0"/>
              <a:t>.</a:t>
            </a:r>
          </a:p>
          <a:p>
            <a:pPr marL="628650" indent="-5143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200" dirty="0" smtClean="0"/>
              <a:t>After </a:t>
            </a:r>
            <a:r>
              <a:rPr lang="en-US" sz="2200" dirty="0"/>
              <a:t>every execution of the for loop’s body, the </a:t>
            </a:r>
            <a:r>
              <a:rPr lang="en-US" sz="2200" dirty="0" smtClean="0"/>
              <a:t>update </a:t>
            </a:r>
            <a:r>
              <a:rPr lang="en-US" sz="2200" dirty="0"/>
              <a:t>part of the for loop executes and updates the loop counter</a:t>
            </a:r>
            <a:r>
              <a:rPr lang="en-US" sz="2200" dirty="0" smtClean="0"/>
              <a:t>.</a:t>
            </a:r>
          </a:p>
          <a:p>
            <a:pPr marL="628650" indent="-514350">
              <a:spcBef>
                <a:spcPts val="600"/>
              </a:spcBef>
              <a:buClr>
                <a:schemeClr val="tx1">
                  <a:lumMod val="95000"/>
                </a:schemeClr>
              </a:buClr>
              <a:buFont typeface="+mj-lt"/>
              <a:buAutoNum type="arabicPeriod"/>
            </a:pPr>
            <a:r>
              <a:rPr lang="en-US" sz="2200" dirty="0"/>
              <a:t>After step 3, the control jumps to the step 2 and condition is re-evaluated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959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While loop vs For Loop syntax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1000" y="2057400"/>
            <a:ext cx="4038600" cy="4023360"/>
          </a:xfrm>
        </p:spPr>
        <p:txBody>
          <a:bodyPr/>
          <a:lstStyle/>
          <a:p>
            <a:pPr marL="0" lvl="0" indent="0">
              <a:spcBef>
                <a:spcPts val="638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0;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while( </a:t>
            </a:r>
            <a:r>
              <a:rPr lang="en-US" sz="2800" dirty="0" err="1"/>
              <a:t>i</a:t>
            </a:r>
            <a:r>
              <a:rPr lang="en-US" sz="2800" dirty="0"/>
              <a:t> &lt; 5){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++;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2133600"/>
            <a:ext cx="4076241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lvl="0" indent="0" algn="l" defTabSz="914400" eaLnBrk="1" latinLnBrk="0" hangingPunct="1">
              <a:lnSpc>
                <a:spcPct val="90000"/>
              </a:lnSpc>
              <a:spcBef>
                <a:spcPts val="638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  <a:lvl2pPr marL="384048" indent="-182880" algn="l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2pPr>
            <a:lvl3pPr marL="566928" indent="-182880" algn="l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3pPr>
            <a:lvl4pPr marL="749808" indent="-182880" algn="l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932688" indent="-182880" algn="l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9pPr>
          </a:lstStyle>
          <a:p>
            <a:r>
              <a:rPr lang="nn-NO" dirty="0"/>
              <a:t>for (int i = 0; i &lt; 5; i++) {</a:t>
            </a:r>
          </a:p>
          <a:p>
            <a:r>
              <a:rPr lang="nn-NO" dirty="0"/>
              <a:t>	System.out.println(i);</a:t>
            </a:r>
          </a:p>
          <a:p>
            <a:r>
              <a:rPr lang="nn-NO" dirty="0"/>
              <a:t>}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4572000" y="1737361"/>
            <a:ext cx="22860" cy="4587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0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While loop vs For Loop syntax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62001" y="2133600"/>
            <a:ext cx="4267200" cy="4023360"/>
          </a:xfrm>
        </p:spPr>
        <p:txBody>
          <a:bodyPr/>
          <a:lstStyle/>
          <a:p>
            <a:pPr marL="0" lvl="0" indent="0">
              <a:spcBef>
                <a:spcPts val="638"/>
              </a:spcBef>
              <a:buNone/>
            </a:pP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>
                <a:solidFill>
                  <a:srgbClr val="FFFF00"/>
                </a:solidFill>
              </a:rPr>
              <a:t> = 0;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while( </a:t>
            </a:r>
            <a:r>
              <a:rPr lang="en-US" sz="2800" dirty="0" err="1"/>
              <a:t>i</a:t>
            </a:r>
            <a:r>
              <a:rPr lang="en-US" sz="2800" dirty="0"/>
              <a:t> &lt; 5){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	</a:t>
            </a:r>
            <a:r>
              <a:rPr lang="en-US" sz="2800" dirty="0" err="1">
                <a:solidFill>
                  <a:srgbClr val="00B050"/>
                </a:solidFill>
              </a:rPr>
              <a:t>i</a:t>
            </a:r>
            <a:r>
              <a:rPr lang="en-US" sz="2800" dirty="0">
                <a:solidFill>
                  <a:srgbClr val="00B050"/>
                </a:solidFill>
              </a:rPr>
              <a:t>++;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77284" y="2057400"/>
            <a:ext cx="4076241" cy="4525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38"/>
              </a:spcBef>
            </a:pPr>
            <a:r>
              <a:rPr lang="nn-NO" sz="2800" dirty="0">
                <a:solidFill>
                  <a:schemeClr val="tx1"/>
                </a:solidFill>
              </a:rPr>
              <a:t>for (</a:t>
            </a:r>
            <a:r>
              <a:rPr lang="nn-NO" sz="2800" dirty="0">
                <a:solidFill>
                  <a:srgbClr val="FFFF00"/>
                </a:solidFill>
              </a:rPr>
              <a:t>int i = 0;</a:t>
            </a:r>
            <a:r>
              <a:rPr lang="nn-NO" sz="2800" dirty="0">
                <a:solidFill>
                  <a:schemeClr val="tx1"/>
                </a:solidFill>
              </a:rPr>
              <a:t> i &lt; 5; </a:t>
            </a:r>
            <a:r>
              <a:rPr lang="nn-NO" sz="2800" dirty="0">
                <a:solidFill>
                  <a:srgbClr val="00B050"/>
                </a:solidFill>
              </a:rPr>
              <a:t>i++</a:t>
            </a:r>
            <a:r>
              <a:rPr lang="nn-NO" sz="2800" dirty="0">
                <a:solidFill>
                  <a:schemeClr val="tx1"/>
                </a:solidFill>
              </a:rPr>
              <a:t>)</a:t>
            </a:r>
            <a:r>
              <a:rPr lang="nn-NO" sz="2800" dirty="0">
                <a:solidFill>
                  <a:srgbClr val="00B050"/>
                </a:solidFill>
              </a:rPr>
              <a:t> </a:t>
            </a:r>
            <a:r>
              <a:rPr lang="nn-NO" sz="2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638"/>
              </a:spcBef>
            </a:pPr>
            <a:r>
              <a:rPr lang="nn-NO" sz="2800" dirty="0"/>
              <a:t> </a:t>
            </a:r>
            <a:r>
              <a:rPr lang="nn-NO" sz="2800" dirty="0" smtClean="0"/>
              <a:t>    </a:t>
            </a:r>
            <a:r>
              <a:rPr lang="nn-NO" sz="2800" dirty="0" smtClean="0">
                <a:solidFill>
                  <a:schemeClr val="tx1"/>
                </a:solidFill>
              </a:rPr>
              <a:t>System.out.println(i</a:t>
            </a:r>
            <a:r>
              <a:rPr lang="nn-NO" sz="28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638"/>
              </a:spcBef>
            </a:pPr>
            <a:r>
              <a:rPr lang="nn-NO" sz="28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71600" y="685800"/>
            <a:ext cx="4876800" cy="1524000"/>
            <a:chOff x="1371600" y="685800"/>
            <a:chExt cx="4876800" cy="1524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371600" y="685800"/>
              <a:ext cx="12954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667000" y="685800"/>
              <a:ext cx="33528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019800" y="762000"/>
              <a:ext cx="228600" cy="121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981200" y="2438400"/>
            <a:ext cx="6934200" cy="3048000"/>
            <a:chOff x="1981200" y="2438400"/>
            <a:chExt cx="6934200" cy="30480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81200" y="4038600"/>
              <a:ext cx="2209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191000" y="4114800"/>
              <a:ext cx="47244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8839200" y="2667000"/>
              <a:ext cx="762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7848600" y="2438400"/>
              <a:ext cx="990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 flipH="1">
            <a:off x="4800600" y="1752600"/>
            <a:ext cx="22860" cy="4587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78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22959" y="1845734"/>
            <a:ext cx="8321041" cy="4023360"/>
          </a:xfrm>
        </p:spPr>
        <p:txBody>
          <a:bodyPr/>
          <a:lstStyle/>
          <a:p>
            <a:pPr lvl="0">
              <a:spcBef>
                <a:spcPts val="638"/>
              </a:spcBef>
            </a:pPr>
            <a:r>
              <a:rPr lang="en-US" sz="2800" dirty="0"/>
              <a:t>A for loop has all the same pieces as a while loop, but they are more formalized:</a:t>
            </a:r>
          </a:p>
          <a:p>
            <a:pPr lvl="0">
              <a:spcBef>
                <a:spcPts val="638"/>
              </a:spcBef>
            </a:pPr>
            <a:endParaRPr lang="en-US" sz="2800" dirty="0"/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for (initialization statement; condition; update statement) {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	</a:t>
            </a:r>
            <a:r>
              <a:rPr lang="en-US" sz="2800" i="1" dirty="0"/>
              <a:t>block of code</a:t>
            </a:r>
            <a:endParaRPr lang="en-US" sz="2800" dirty="0"/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22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Repetition in Java</a:t>
            </a:r>
          </a:p>
          <a:p>
            <a:pPr lvl="2"/>
            <a:r>
              <a:rPr lang="en-CA" sz="2400" dirty="0"/>
              <a:t>While loops</a:t>
            </a:r>
          </a:p>
        </p:txBody>
      </p:sp>
      <p:sp>
        <p:nvSpPr>
          <p:cNvPr id="4" name="Google Shape;90;p13"/>
          <p:cNvSpPr txBox="1"/>
          <p:nvPr/>
        </p:nvSpPr>
        <p:spPr>
          <a:xfrm>
            <a:off x="4800600" y="6435800"/>
            <a:ext cx="4031425" cy="1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Thanks to Dan </a:t>
            </a:r>
            <a:r>
              <a:rPr lang="en-US" sz="1400" kern="0" dirty="0" err="1">
                <a:solidFill>
                  <a:srgbClr val="999999"/>
                </a:solidFill>
                <a:latin typeface="Arial"/>
                <a:cs typeface="Arial"/>
                <a:sym typeface="Arial"/>
              </a:rPr>
              <a:t>Pomerantz</a:t>
            </a:r>
            <a:r>
              <a:rPr lang="en-US" sz="1400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 for the slides!</a:t>
            </a:r>
            <a:endParaRPr sz="1400" kern="0" dirty="0">
              <a:solidFill>
                <a:srgbClr val="999999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91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 loop condition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38"/>
              </a:spcBef>
            </a:pPr>
            <a:r>
              <a:rPr lang="en-US" sz="2800" dirty="0"/>
              <a:t>Condition is the same as what it was in a while loop. It can be any Boolean expression.</a:t>
            </a:r>
          </a:p>
          <a:p>
            <a:pPr lvl="0">
              <a:spcBef>
                <a:spcPts val="638"/>
              </a:spcBef>
            </a:pPr>
            <a:endParaRPr lang="en-US" sz="2800" dirty="0"/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for (initialization statement; </a:t>
            </a:r>
            <a:r>
              <a:rPr lang="en-US" sz="2800" dirty="0">
                <a:solidFill>
                  <a:srgbClr val="00B050"/>
                </a:solidFill>
              </a:rPr>
              <a:t>condition; </a:t>
            </a:r>
            <a:r>
              <a:rPr lang="en-US" sz="2800" dirty="0"/>
              <a:t>update statement) {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	</a:t>
            </a:r>
            <a:r>
              <a:rPr lang="en-US" sz="2800" i="1" dirty="0"/>
              <a:t>block of code</a:t>
            </a:r>
            <a:endParaRPr lang="en-US" sz="2800" dirty="0"/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109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 loop initialization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38"/>
              </a:spcBef>
            </a:pPr>
            <a:r>
              <a:rPr lang="en-US" sz="2800" dirty="0"/>
              <a:t>The initialization is any Java statement. This statement will happen </a:t>
            </a:r>
            <a:r>
              <a:rPr lang="en-US" sz="2800" i="1" dirty="0"/>
              <a:t>one time</a:t>
            </a:r>
            <a:r>
              <a:rPr lang="en-US" sz="2800" dirty="0"/>
              <a:t> before the very first iteration of the loop.</a:t>
            </a:r>
          </a:p>
          <a:p>
            <a:pPr lvl="0">
              <a:spcBef>
                <a:spcPts val="638"/>
              </a:spcBef>
            </a:pPr>
            <a:r>
              <a:rPr lang="en-US" sz="2800" dirty="0"/>
              <a:t>Other than variable scope, it is identical to putting a statement directly before the while condition.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for (</a:t>
            </a:r>
            <a:r>
              <a:rPr lang="en-US" sz="2800" dirty="0">
                <a:solidFill>
                  <a:srgbClr val="00B050"/>
                </a:solidFill>
              </a:rPr>
              <a:t>initialization statement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tx1"/>
                </a:solidFill>
              </a:rPr>
              <a:t>condition;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update statement) {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	</a:t>
            </a:r>
            <a:r>
              <a:rPr lang="en-US" sz="2800" i="1" dirty="0"/>
              <a:t>block of code</a:t>
            </a:r>
            <a:endParaRPr lang="en-US" sz="2800" dirty="0"/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74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 loop update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638"/>
              </a:spcBef>
            </a:pPr>
            <a:r>
              <a:rPr lang="en-US" sz="2800" dirty="0"/>
              <a:t>The update statement can also be any Java statement. It will happen </a:t>
            </a:r>
            <a:r>
              <a:rPr lang="en-US" sz="2800" i="1" dirty="0"/>
              <a:t>after</a:t>
            </a:r>
            <a:r>
              <a:rPr lang="en-US" sz="2800" dirty="0"/>
              <a:t> every single iteration of the for loop.</a:t>
            </a:r>
          </a:p>
          <a:p>
            <a:pPr lvl="0">
              <a:spcBef>
                <a:spcPts val="638"/>
              </a:spcBef>
            </a:pPr>
            <a:r>
              <a:rPr lang="en-US" sz="2800" dirty="0"/>
              <a:t>It is almost identical (except if you use </a:t>
            </a:r>
            <a:r>
              <a:rPr lang="en-US" sz="2800" i="1" dirty="0"/>
              <a:t>continue;</a:t>
            </a:r>
            <a:r>
              <a:rPr lang="en-US" sz="2800" dirty="0"/>
              <a:t>) to putting a statement right before the end of the while loop block. 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for </a:t>
            </a:r>
            <a:r>
              <a:rPr lang="en-US" sz="2800" dirty="0">
                <a:solidFill>
                  <a:schemeClr val="tx1"/>
                </a:solidFill>
              </a:rPr>
              <a:t>(initialization statement; condition;</a:t>
            </a:r>
            <a:r>
              <a:rPr lang="en-US" sz="2800" dirty="0">
                <a:solidFill>
                  <a:srgbClr val="00B050"/>
                </a:solidFill>
              </a:rPr>
              <a:t> update statement</a:t>
            </a:r>
            <a:r>
              <a:rPr lang="en-US" sz="2800" dirty="0"/>
              <a:t>) {</a:t>
            </a:r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	</a:t>
            </a:r>
            <a:r>
              <a:rPr lang="en-US" sz="2800" i="1" dirty="0"/>
              <a:t>block of code</a:t>
            </a:r>
            <a:endParaRPr lang="en-US" sz="2800" dirty="0"/>
          </a:p>
          <a:p>
            <a:pPr marL="0" lvl="0" indent="0">
              <a:spcBef>
                <a:spcPts val="638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597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for loop - example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800"/>
          </a:p>
          <a:p>
            <a:pPr marL="342900" lvl="0" indent="-3429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665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66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153;p23"/>
          <p:cNvSpPr txBox="1">
            <a:spLocks/>
          </p:cNvSpPr>
          <p:nvPr/>
        </p:nvSpPr>
        <p:spPr>
          <a:xfrm>
            <a:off x="685800" y="1905000"/>
            <a:ext cx="82296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lvl="0" indent="-91440" algn="l" defTabSz="914400" eaLnBrk="1" latinLnBrk="0" hangingPunct="1">
              <a:lnSpc>
                <a:spcPct val="90000"/>
              </a:lnSpc>
              <a:spcBef>
                <a:spcPts val="638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1pPr>
            <a:lvl2pPr marL="384048" indent="-182880" algn="l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2pPr>
            <a:lvl3pPr marL="566928" indent="-182880" algn="l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3pPr>
            <a:lvl4pPr marL="749808" indent="-182880" algn="l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932688" indent="-182880" algn="l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What does the following print?</a:t>
            </a:r>
          </a:p>
          <a:p>
            <a:endParaRPr lang="en-US" dirty="0"/>
          </a:p>
          <a:p>
            <a:r>
              <a:rPr lang="en-US" dirty="0">
                <a:sym typeface="Courier New"/>
              </a:rPr>
              <a:t> for(</a:t>
            </a:r>
            <a:r>
              <a:rPr lang="en-US" dirty="0" err="1">
                <a:sym typeface="Courier New"/>
              </a:rPr>
              <a:t>int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i</a:t>
            </a:r>
            <a:r>
              <a:rPr lang="en-US" dirty="0">
                <a:sym typeface="Courier New"/>
              </a:rPr>
              <a:t> = 1; </a:t>
            </a:r>
            <a:r>
              <a:rPr lang="en-US" dirty="0" err="1">
                <a:sym typeface="Courier New"/>
              </a:rPr>
              <a:t>i</a:t>
            </a:r>
            <a:r>
              <a:rPr lang="en-US" dirty="0">
                <a:sym typeface="Courier New"/>
              </a:rPr>
              <a:t>&lt;10; </a:t>
            </a:r>
            <a:r>
              <a:rPr lang="en-US" dirty="0" err="1">
                <a:sym typeface="Courier New"/>
              </a:rPr>
              <a:t>i</a:t>
            </a:r>
            <a:r>
              <a:rPr lang="en-US" dirty="0">
                <a:sym typeface="Courier New"/>
              </a:rPr>
              <a:t>++)</a:t>
            </a:r>
          </a:p>
          <a:p>
            <a:r>
              <a:rPr lang="en-US" dirty="0">
                <a:sym typeface="Courier New"/>
              </a:rPr>
              <a:t>      {</a:t>
            </a:r>
          </a:p>
          <a:p>
            <a:r>
              <a:rPr lang="en-US" dirty="0">
                <a:sym typeface="Courier New"/>
              </a:rPr>
              <a:t>         </a:t>
            </a:r>
            <a:r>
              <a:rPr lang="en-US" dirty="0" err="1">
                <a:sym typeface="Courier New"/>
              </a:rPr>
              <a:t>System.out.println</a:t>
            </a:r>
            <a:r>
              <a:rPr lang="en-US" dirty="0">
                <a:sym typeface="Courier New"/>
              </a:rPr>
              <a:t>(</a:t>
            </a:r>
            <a:r>
              <a:rPr lang="en-US" dirty="0" err="1">
                <a:sym typeface="Courier New"/>
              </a:rPr>
              <a:t>i</a:t>
            </a:r>
            <a:r>
              <a:rPr lang="en-US" dirty="0">
                <a:sym typeface="Courier New"/>
              </a:rPr>
              <a:t>);</a:t>
            </a:r>
          </a:p>
          <a:p>
            <a:r>
              <a:rPr lang="en-US" dirty="0">
                <a:sym typeface="Courier New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323605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fontAlgn="base">
              <a:spcBef>
                <a:spcPts val="638"/>
              </a:spcBef>
            </a:pPr>
            <a:r>
              <a:rPr lang="en-CA" sz="2800" dirty="0"/>
              <a:t>Write an algorithm which asks the user to enter a number n. The algorithm should then print n stars to the screen.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r>
              <a:rPr lang="en-CA" sz="2800" dirty="0"/>
              <a:t>n = 3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r>
              <a:rPr lang="en-CA" sz="2800" dirty="0"/>
              <a:t>***</a:t>
            </a:r>
          </a:p>
          <a:p>
            <a:pPr fontAlgn="base">
              <a:spcBef>
                <a:spcPts val="638"/>
              </a:spcBef>
            </a:pPr>
            <a:endParaRPr lang="en-CA" sz="2800" dirty="0"/>
          </a:p>
          <a:p>
            <a:pPr fontAlgn="base">
              <a:spcBef>
                <a:spcPts val="638"/>
              </a:spcBef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7499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Guessing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First have the computer generate a random number between 1 and 1000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Next, make a guess. The computer will tell you "higher" or "lower"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Continue doing this until you have made the guess at which point the computer will output how many guesses it took.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First flow chart, then program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 Java, you can use make random numbers using an object Random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First, you have to import the Random class, which is also inside </a:t>
            </a:r>
            <a:r>
              <a:rPr lang="en-US" sz="2800" dirty="0" err="1"/>
              <a:t>java.util</a:t>
            </a:r>
            <a:r>
              <a:rPr lang="en-US" sz="2800" dirty="0"/>
              <a:t> package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Then you have to create a variable of type Random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Once you do this, you can generate random numbers using commands such as </a:t>
            </a:r>
            <a:r>
              <a:rPr lang="en-US" sz="2800" dirty="0" err="1"/>
              <a:t>nextInt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6598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4-</a:t>
            </a:r>
            <a:fld id="{2F990698-5DAD-400C-8819-E5C321D13F93}" type="slidenum">
              <a:rPr lang="en-US">
                <a:latin typeface="+mj-lt"/>
              </a:rPr>
              <a:pPr>
                <a:defRPr/>
              </a:pPr>
              <a:t>5</a:t>
            </a:fld>
            <a:endParaRPr lang="en-US">
              <a:latin typeface="+mj-lt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533400"/>
            <a:ext cx="7543800" cy="1449387"/>
          </a:xfrm>
        </p:spPr>
        <p:txBody>
          <a:bodyPr>
            <a:norm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914400"/>
            <a:ext cx="8686800" cy="5257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import </a:t>
            </a:r>
            <a:r>
              <a:rPr lang="en-US" b="1" dirty="0" err="1" smtClean="0">
                <a:latin typeface="Courier New" pitchFamily="49" charset="0"/>
              </a:rPr>
              <a:t>java.util.Random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public class </a:t>
            </a:r>
            <a:r>
              <a:rPr lang="en-US" b="1" dirty="0" err="1" smtClean="0">
                <a:latin typeface="Courier New" pitchFamily="49" charset="0"/>
              </a:rPr>
              <a:t>RandomExamples</a:t>
            </a:r>
            <a:r>
              <a:rPr lang="en-US" b="1" dirty="0" smtClean="0">
                <a:latin typeface="Courier New" pitchFamily="49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public static void main(String[] </a:t>
            </a:r>
            <a:r>
              <a:rPr lang="en-US" b="1" dirty="0" err="1" smtClean="0">
                <a:latin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</a:rPr>
              <a:t>] ) {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	Random </a:t>
            </a:r>
            <a:r>
              <a:rPr lang="en-US" b="1" dirty="0" err="1" smtClean="0">
                <a:latin typeface="Courier New" pitchFamily="49" charset="0"/>
              </a:rPr>
              <a:t>randGen</a:t>
            </a:r>
            <a:r>
              <a:rPr lang="en-US" b="1" dirty="0" smtClean="0">
                <a:latin typeface="Courier New" pitchFamily="49" charset="0"/>
              </a:rPr>
              <a:t> = new Random();</a:t>
            </a: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 = </a:t>
            </a:r>
            <a:r>
              <a:rPr lang="en-US" b="1" dirty="0" err="1" smtClean="0">
                <a:latin typeface="Courier New" pitchFamily="49" charset="0"/>
              </a:rPr>
              <a:t>randGen.nextInt</a:t>
            </a:r>
            <a:r>
              <a:rPr lang="en-US" b="1" dirty="0" smtClean="0">
                <a:latin typeface="Courier New" pitchFamily="49" charset="0"/>
              </a:rPr>
              <a:t>(); // a random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	// a random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between 0 and 29 (inclusive)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y = </a:t>
            </a:r>
            <a:r>
              <a:rPr lang="en-US" b="1" dirty="0" err="1" smtClean="0">
                <a:latin typeface="Courier New" pitchFamily="49" charset="0"/>
              </a:rPr>
              <a:t>randGen.nextInt</a:t>
            </a:r>
            <a:r>
              <a:rPr lang="en-US" b="1" dirty="0" smtClean="0">
                <a:latin typeface="Courier New" pitchFamily="49" charset="0"/>
              </a:rPr>
              <a:t>(30);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b="1" dirty="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// a random double between 0 and 1</a:t>
            </a: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	double z = </a:t>
            </a:r>
            <a:r>
              <a:rPr lang="en-US" b="1" dirty="0" err="1" smtClean="0">
                <a:latin typeface="Courier New" pitchFamily="49" charset="0"/>
              </a:rPr>
              <a:t>randGen.nextDouble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b="1" dirty="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// a random double between 0 and 5</a:t>
            </a: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	double a = </a:t>
            </a:r>
            <a:r>
              <a:rPr lang="en-US" b="1" dirty="0" err="1" smtClean="0">
                <a:latin typeface="Courier New" pitchFamily="49" charset="0"/>
              </a:rPr>
              <a:t>randGen.nextDouble</a:t>
            </a:r>
            <a:r>
              <a:rPr lang="en-US" b="1" dirty="0" smtClean="0">
                <a:latin typeface="Courier New" pitchFamily="49" charset="0"/>
              </a:rPr>
              <a:t>() * 5;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}</a:t>
            </a: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What does this style remind you of?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>
                <a:latin typeface="+mj-lt"/>
              </a:rPr>
              <a:t>4-</a:t>
            </a:r>
            <a:fld id="{2F990698-5DAD-400C-8819-E5C321D13F93}" type="slidenum">
              <a:rPr lang="en-US">
                <a:latin typeface="+mj-lt"/>
              </a:rPr>
              <a:pPr>
                <a:defRPr/>
              </a:pPr>
              <a:t>6</a:t>
            </a:fld>
            <a:endParaRPr lang="en-US">
              <a:latin typeface="+mj-lt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533400"/>
            <a:ext cx="7543800" cy="1449387"/>
          </a:xfrm>
        </p:spPr>
        <p:txBody>
          <a:bodyPr>
            <a:norm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914400"/>
            <a:ext cx="8686800" cy="5257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import </a:t>
            </a:r>
            <a:r>
              <a:rPr lang="en-US" b="1" dirty="0" err="1" smtClean="0">
                <a:latin typeface="Courier New" pitchFamily="49" charset="0"/>
              </a:rPr>
              <a:t>java.util.Random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public class </a:t>
            </a:r>
            <a:r>
              <a:rPr lang="en-US" b="1" dirty="0" err="1" smtClean="0">
                <a:latin typeface="Courier New" pitchFamily="49" charset="0"/>
              </a:rPr>
              <a:t>RandomExamples</a:t>
            </a:r>
            <a:r>
              <a:rPr lang="en-US" b="1" dirty="0" smtClean="0">
                <a:latin typeface="Courier New" pitchFamily="49" charset="0"/>
              </a:rPr>
              <a:t> {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public static void main(String[] </a:t>
            </a:r>
            <a:r>
              <a:rPr lang="en-US" b="1" dirty="0" err="1" smtClean="0">
                <a:latin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</a:rPr>
              <a:t>] ) {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	Random </a:t>
            </a:r>
            <a:r>
              <a:rPr lang="en-US" b="1" dirty="0" err="1" smtClean="0">
                <a:latin typeface="Courier New" pitchFamily="49" charset="0"/>
              </a:rPr>
              <a:t>randGen</a:t>
            </a:r>
            <a:r>
              <a:rPr lang="en-US" b="1" dirty="0" smtClean="0">
                <a:latin typeface="Courier New" pitchFamily="49" charset="0"/>
              </a:rPr>
              <a:t> = new Random();</a:t>
            </a: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x = </a:t>
            </a:r>
            <a:r>
              <a:rPr lang="en-US" b="1" dirty="0" err="1" smtClean="0">
                <a:latin typeface="Courier New" pitchFamily="49" charset="0"/>
              </a:rPr>
              <a:t>randGen.nextInt</a:t>
            </a:r>
            <a:r>
              <a:rPr lang="en-US" b="1" dirty="0" smtClean="0">
                <a:latin typeface="Courier New" pitchFamily="49" charset="0"/>
              </a:rPr>
              <a:t>(); // a random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	// a random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between 0 and 29 (inclusive)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y = </a:t>
            </a:r>
            <a:r>
              <a:rPr lang="en-US" b="1" dirty="0" err="1" smtClean="0">
                <a:latin typeface="Courier New" pitchFamily="49" charset="0"/>
              </a:rPr>
              <a:t>randGen.nextInt</a:t>
            </a:r>
            <a:r>
              <a:rPr lang="en-US" b="1" dirty="0" smtClean="0">
                <a:latin typeface="Courier New" pitchFamily="49" charset="0"/>
              </a:rPr>
              <a:t>(30);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b="1" dirty="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// a random double between 0 and 1</a:t>
            </a: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	double z = </a:t>
            </a:r>
            <a:r>
              <a:rPr lang="en-US" b="1" dirty="0" err="1" smtClean="0">
                <a:latin typeface="Courier New" pitchFamily="49" charset="0"/>
              </a:rPr>
              <a:t>randGen.nextDouble</a:t>
            </a:r>
            <a:r>
              <a:rPr lang="en-US" b="1" dirty="0" smtClean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b="1" dirty="0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// a random double between 0 and 5</a:t>
            </a: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	double a = </a:t>
            </a:r>
            <a:r>
              <a:rPr lang="en-US" b="1" dirty="0" err="1" smtClean="0">
                <a:latin typeface="Courier New" pitchFamily="49" charset="0"/>
              </a:rPr>
              <a:t>randGen.nextDouble</a:t>
            </a:r>
            <a:r>
              <a:rPr lang="en-US" b="1" dirty="0" smtClean="0">
                <a:latin typeface="Courier New" pitchFamily="49" charset="0"/>
              </a:rPr>
              <a:t>() * 5;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	}</a:t>
            </a:r>
            <a:endParaRPr lang="en-US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</a:rPr>
              <a:t>What does this style remind you of?</a:t>
            </a:r>
          </a:p>
          <a:p>
            <a:pPr marL="0" indent="0"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</a:rPr>
              <a:t>Very similar to Scanner! import, create object, use it.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Useful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 fontScale="85000" lnSpcReduction="20000"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Very often, in a loop, there will be a statement such as: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count = count + 1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or 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result = result + sum;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There are short hand operators to do these.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7668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+=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 fontScale="85000" lnSpcReduction="20000"/>
          </a:bodyPr>
          <a:lstStyle/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count = count + sum;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can also be written as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count += sum;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Example</a:t>
            </a:r>
            <a:r>
              <a:rPr lang="en-CA" sz="2800" dirty="0"/>
              <a:t>: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 err="1"/>
              <a:t>int</a:t>
            </a:r>
            <a:r>
              <a:rPr lang="en-CA" sz="2800" dirty="0"/>
              <a:t> x = 10;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 err="1"/>
              <a:t>int</a:t>
            </a:r>
            <a:r>
              <a:rPr lang="en-CA" sz="2800" dirty="0"/>
              <a:t> y = 5;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800" dirty="0"/>
              <a:t>x += y; // x is now 15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99581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-</a:t>
            </a:r>
            <a:r>
              <a:rPr lang="en-CA" dirty="0" smtClean="0"/>
              <a:t>=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 fontScale="92500" lnSpcReduction="10000"/>
          </a:bodyPr>
          <a:lstStyle/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count = count - sum;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 smtClean="0"/>
              <a:t>can </a:t>
            </a:r>
            <a:r>
              <a:rPr lang="en-CA" sz="2800" dirty="0"/>
              <a:t>also be written as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CA" sz="3900" dirty="0" smtClean="0"/>
              <a:t>count </a:t>
            </a:r>
            <a:r>
              <a:rPr lang="en-CA" sz="3900" dirty="0"/>
              <a:t>-= sum;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 smtClean="0"/>
              <a:t>Example</a:t>
            </a:r>
            <a:r>
              <a:rPr lang="en-CA" sz="2800" dirty="0"/>
              <a:t>: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 err="1"/>
              <a:t>int</a:t>
            </a:r>
            <a:r>
              <a:rPr lang="en-CA" sz="2800" dirty="0"/>
              <a:t> x = 10;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 err="1"/>
              <a:t>int</a:t>
            </a:r>
            <a:r>
              <a:rPr lang="en-CA" sz="2800" dirty="0"/>
              <a:t> y = 4;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/>
              <a:t>x -= y; // x is now 6</a:t>
            </a:r>
          </a:p>
          <a:p>
            <a:pPr marL="114300" indent="0">
              <a:buClr>
                <a:schemeClr val="tx1">
                  <a:lumMod val="95000"/>
                </a:schemeClr>
              </a:buClr>
              <a:buNone/>
            </a:pPr>
            <a:r>
              <a:rPr lang="en-CA" sz="2800" dirty="0" smtClean="0"/>
              <a:t>There </a:t>
            </a:r>
            <a:r>
              <a:rPr lang="en-CA" sz="2800" dirty="0"/>
              <a:t>are also *= and /= operators</a:t>
            </a:r>
          </a:p>
          <a:p>
            <a:pPr marL="285750" indent="-171450">
              <a:buClr>
                <a:schemeClr val="tx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00416334"/>
      </p:ext>
    </p:extLst>
  </p:cSld>
  <p:clrMapOvr>
    <a:masterClrMapping/>
  </p:clrMapOvr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5989</TotalTime>
  <Words>876</Words>
  <Application>Microsoft Office PowerPoint</Application>
  <PresentationFormat>On-screen Show (4:3)</PresentationFormat>
  <Paragraphs>191</Paragraphs>
  <Slides>24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Microsoft YaHei</vt:lpstr>
      <vt:lpstr>Arial</vt:lpstr>
      <vt:lpstr>Calibri</vt:lpstr>
      <vt:lpstr>Calibri Light</vt:lpstr>
      <vt:lpstr>Courier New</vt:lpstr>
      <vt:lpstr>Mangal</vt:lpstr>
      <vt:lpstr>Times New Roman</vt:lpstr>
      <vt:lpstr>2_Gaddis_CntrlStrc</vt:lpstr>
      <vt:lpstr>Retrospect</vt:lpstr>
      <vt:lpstr>Programming I – 420-110</vt:lpstr>
      <vt:lpstr>Last Class</vt:lpstr>
      <vt:lpstr>Example: Guessing Game</vt:lpstr>
      <vt:lpstr>Random numbers</vt:lpstr>
      <vt:lpstr>Random</vt:lpstr>
      <vt:lpstr>Random</vt:lpstr>
      <vt:lpstr>Useful operators</vt:lpstr>
      <vt:lpstr>+= operator</vt:lpstr>
      <vt:lpstr>-= operator</vt:lpstr>
      <vt:lpstr>++ operator</vt:lpstr>
      <vt:lpstr>-- operator</vt:lpstr>
      <vt:lpstr>What's different?</vt:lpstr>
      <vt:lpstr>What's different?</vt:lpstr>
      <vt:lpstr>For Loop</vt:lpstr>
      <vt:lpstr>For loop</vt:lpstr>
      <vt:lpstr>for loop</vt:lpstr>
      <vt:lpstr>While loop vs For Loop syntax</vt:lpstr>
      <vt:lpstr>While loop vs For Loop syntax</vt:lpstr>
      <vt:lpstr>For loop</vt:lpstr>
      <vt:lpstr>For loop condition</vt:lpstr>
      <vt:lpstr>For loop initialization</vt:lpstr>
      <vt:lpstr>For loop update</vt:lpstr>
      <vt:lpstr>for loop - example</vt:lpstr>
      <vt:lpstr>Example</vt:lpstr>
    </vt:vector>
  </TitlesOfParts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lastModifiedBy>Sriswetha Rajagopal</cp:lastModifiedBy>
  <cp:revision>368</cp:revision>
  <cp:lastPrinted>2012-10-25T15:11:58Z</cp:lastPrinted>
  <dcterms:created xsi:type="dcterms:W3CDTF">2003-06-09T20:51:31Z</dcterms:created>
  <dcterms:modified xsi:type="dcterms:W3CDTF">2019-10-29T13:50:56Z</dcterms:modified>
</cp:coreProperties>
</file>