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75" r:id="rId2"/>
    <p:sldId id="257" r:id="rId3"/>
    <p:sldId id="258" r:id="rId4"/>
    <p:sldId id="259" r:id="rId5"/>
    <p:sldId id="260" r:id="rId6"/>
    <p:sldId id="276" r:id="rId7"/>
    <p:sldId id="272" r:id="rId8"/>
    <p:sldId id="277" r:id="rId9"/>
    <p:sldId id="278" r:id="rId10"/>
    <p:sldId id="279" r:id="rId11"/>
    <p:sldId id="269" r:id="rId12"/>
    <p:sldId id="274" r:id="rId13"/>
    <p:sldId id="281" r:id="rId14"/>
    <p:sldId id="271" r:id="rId15"/>
    <p:sldId id="270" r:id="rId16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956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84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38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11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55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7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3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32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93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0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1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301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9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8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5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1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Programming I – 420-110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 –nested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Nested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fontAlgn="base">
              <a:spcBef>
                <a:spcPts val="638"/>
              </a:spcBef>
            </a:pPr>
            <a:r>
              <a:rPr lang="en-CA" sz="2800" dirty="0"/>
              <a:t>A nested loop happens when you have a loop inside of a loop.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These are somewhat confusing!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289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Methods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Very often, writing a helper method can help simplify a nested loop.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Recall that one of the main motives for writing a method is so we can use a sequence of commands by writing just 1 command. With nested loops, this is useful. We can take the inner loop and write a method. Then our code will be much easier to read.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/>
              <a:t>Nested </a:t>
            </a:r>
            <a:r>
              <a:rPr lang="en-CA" dirty="0" smtClean="0"/>
              <a:t>loops - exercise</a:t>
            </a:r>
            <a:endParaRPr dirty="0"/>
          </a:p>
        </p:txBody>
      </p:sp>
      <p:sp>
        <p:nvSpPr>
          <p:cNvPr id="165" name="Google Shape;165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ym typeface="Courier New"/>
              </a:rPr>
              <a:t>In one of the lab exercises you wrote a method to print the following pattern: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US" sz="2800" dirty="0">
                <a:sym typeface="Courier New"/>
              </a:rPr>
              <a:t>	*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US" sz="2800" dirty="0">
                <a:sym typeface="Courier New"/>
              </a:rPr>
              <a:t>	**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US" sz="2800" dirty="0">
                <a:sym typeface="Courier New"/>
              </a:rPr>
              <a:t>	***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US" sz="2800" dirty="0">
                <a:sym typeface="Courier New"/>
              </a:rPr>
              <a:t>	****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US" sz="2800" dirty="0">
                <a:sym typeface="Courier New"/>
              </a:rPr>
              <a:t>	*****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Courier New"/>
              </a:rPr>
              <a:t>Write </a:t>
            </a:r>
            <a:r>
              <a:rPr lang="en-US" sz="2800" dirty="0">
                <a:sym typeface="Courier New"/>
              </a:rPr>
              <a:t>a program (first a flowchart) to draw the above pattern using nested loops.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2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Warm-up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Write a method </a:t>
            </a:r>
            <a:r>
              <a:rPr lang="en-US" sz="2800" dirty="0" err="1" smtClean="0"/>
              <a:t>isCharInWord</a:t>
            </a:r>
            <a:r>
              <a:rPr lang="en-US" sz="2800" dirty="0" smtClean="0"/>
              <a:t> that takes two inputs: a String and a char. The method must check if the char is in the String. If yes, it must return the first position of the char, if not it must return -1.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Hint: use </a:t>
            </a:r>
            <a:r>
              <a:rPr lang="en-US" sz="2800" dirty="0" err="1" smtClean="0"/>
              <a:t>charAt</a:t>
            </a:r>
            <a:r>
              <a:rPr lang="en-US" sz="2800" dirty="0"/>
              <a:t> </a:t>
            </a:r>
            <a:r>
              <a:rPr lang="en-US" sz="2800" dirty="0" smtClean="0"/>
              <a:t>to get the char at any 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9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Strings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If we have a String variable s, we can fetch the various characters of s in a few ways: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 smtClean="0">
                <a:sym typeface="Courier New"/>
              </a:rPr>
              <a:t>s.length</a:t>
            </a:r>
            <a:r>
              <a:rPr lang="en-CA" sz="2400" dirty="0">
                <a:sym typeface="Courier New"/>
              </a:rPr>
              <a:t>()  -&gt; the number of characters total in the String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s.charAt</a:t>
            </a:r>
            <a:r>
              <a:rPr lang="en-CA" sz="2400" dirty="0">
                <a:sym typeface="Courier New"/>
              </a:rPr>
              <a:t>(n) -&gt; retrieves the nth character, starting from 0.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smtClean="0">
                <a:sym typeface="Courier New"/>
              </a:rPr>
              <a:t>String </a:t>
            </a:r>
            <a:r>
              <a:rPr lang="en-CA" sz="2400" dirty="0">
                <a:sym typeface="Courier New"/>
              </a:rPr>
              <a:t>s = “hello world”;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x = </a:t>
            </a:r>
            <a:r>
              <a:rPr lang="en-CA" sz="2400" dirty="0" err="1">
                <a:sym typeface="Courier New"/>
              </a:rPr>
              <a:t>s.length</a:t>
            </a:r>
            <a:r>
              <a:rPr lang="en-CA" sz="2400" dirty="0">
                <a:sym typeface="Courier New"/>
              </a:rPr>
              <a:t>(); // x is 11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char c = </a:t>
            </a:r>
            <a:r>
              <a:rPr lang="en-CA" sz="2400" dirty="0" err="1">
                <a:sym typeface="Courier New"/>
              </a:rPr>
              <a:t>s.charAt</a:t>
            </a:r>
            <a:r>
              <a:rPr lang="en-CA" sz="2400" dirty="0">
                <a:sym typeface="Courier New"/>
              </a:rPr>
              <a:t>(0); // c stores ‘h’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char c2 = </a:t>
            </a:r>
            <a:r>
              <a:rPr lang="en-CA" sz="2400" dirty="0" err="1">
                <a:sym typeface="Courier New"/>
              </a:rPr>
              <a:t>s.charAt</a:t>
            </a:r>
            <a:r>
              <a:rPr lang="en-CA" sz="2400" dirty="0">
                <a:sym typeface="Courier New"/>
              </a:rPr>
              <a:t>(1); // c stores ‘e’;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char c3 = </a:t>
            </a:r>
            <a:r>
              <a:rPr lang="en-CA" sz="2400" dirty="0" err="1">
                <a:sym typeface="Courier New"/>
              </a:rPr>
              <a:t>s.charAt</a:t>
            </a:r>
            <a:r>
              <a:rPr lang="en-CA" sz="2400" dirty="0">
                <a:sym typeface="Courier New"/>
              </a:rPr>
              <a:t>(5); // c stores ‘ ‘;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smtClean="0"/>
              <a:t>More loops with Strings: Getting </a:t>
            </a:r>
            <a:r>
              <a:rPr lang="en-CA" dirty="0"/>
              <a:t>letter counts</a:t>
            </a:r>
            <a:endParaRPr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Write an algorithm to ask the user to enter a word. Assume it is lowercase. You should then display for all 26 letters (from a-z) the number of times each letter occurs.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i.e. hello: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a:0, b:0, c:0, d:0, e:1, f:0, …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>
                <a:sym typeface="Courier New"/>
              </a:rPr>
              <a:t>Hint: Let’s start by figuring out how to count the number of times the letter ‘a’ appears inside the String.</a:t>
            </a:r>
            <a:endParaRPr sz="28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Last Class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Guessing game</a:t>
            </a:r>
            <a:endParaRPr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Increment operators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Review Exercise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What are the values of </a:t>
            </a:r>
            <a:r>
              <a:rPr lang="en-CA" sz="2400" dirty="0" err="1">
                <a:sym typeface="Courier New"/>
              </a:rPr>
              <a:t>x,y,z</a:t>
            </a:r>
            <a:r>
              <a:rPr lang="en-CA" sz="2400" dirty="0">
                <a:sym typeface="Courier New"/>
              </a:rPr>
              <a:t> after the code executes?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 smtClean="0">
                <a:sym typeface="Courier New"/>
              </a:rPr>
              <a:t>int</a:t>
            </a:r>
            <a:r>
              <a:rPr lang="en-CA" sz="2400" dirty="0" smtClean="0">
                <a:sym typeface="Courier New"/>
              </a:rPr>
              <a:t> </a:t>
            </a:r>
            <a:r>
              <a:rPr lang="en-CA" sz="2400" dirty="0">
                <a:sym typeface="Courier New"/>
              </a:rPr>
              <a:t>x = 5;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y = 4;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x++;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y++;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z = x++ + --y;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x--;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y--;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Review Exercise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What are the values of </a:t>
            </a:r>
            <a:r>
              <a:rPr lang="en-CA" sz="2400" dirty="0" err="1">
                <a:sym typeface="Courier New"/>
              </a:rPr>
              <a:t>x,y,z</a:t>
            </a:r>
            <a:r>
              <a:rPr lang="en-CA" sz="2400" dirty="0">
                <a:sym typeface="Courier New"/>
              </a:rPr>
              <a:t> after the code executes?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 smtClean="0">
                <a:sym typeface="Courier New"/>
              </a:rPr>
              <a:t>int</a:t>
            </a:r>
            <a:r>
              <a:rPr lang="en-CA" sz="2400" dirty="0" smtClean="0">
                <a:sym typeface="Courier New"/>
              </a:rPr>
              <a:t> </a:t>
            </a:r>
            <a:r>
              <a:rPr lang="en-CA" sz="2400" dirty="0">
                <a:sym typeface="Courier New"/>
              </a:rPr>
              <a:t>x = 5;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y = 4;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x++;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y++; // x and y are now 6 and 5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z = x++ + --y; // makes x=7, y = 4, sets z = 6 + 4 = 10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x--; // makes x = 6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y--; // makes y = 3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smtClean="0">
                <a:sym typeface="Courier New"/>
              </a:rPr>
              <a:t>So </a:t>
            </a:r>
            <a:r>
              <a:rPr lang="en-CA" sz="2400" dirty="0">
                <a:sym typeface="Courier New"/>
              </a:rPr>
              <a:t>total, x = 6, y = 3, z = 10</a:t>
            </a:r>
            <a:endParaRPr sz="24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Review Exercise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What are the values of </a:t>
            </a:r>
            <a:r>
              <a:rPr lang="en-CA" sz="2400" dirty="0" err="1">
                <a:sym typeface="Courier New"/>
              </a:rPr>
              <a:t>x,y,z</a:t>
            </a:r>
            <a:r>
              <a:rPr lang="en-CA" sz="2400" dirty="0">
                <a:sym typeface="Courier New"/>
              </a:rPr>
              <a:t> after the code executes?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 smtClean="0">
                <a:sym typeface="Courier New"/>
              </a:rPr>
              <a:t>int</a:t>
            </a:r>
            <a:r>
              <a:rPr lang="en-CA" sz="2400" dirty="0" smtClean="0">
                <a:sym typeface="Courier New"/>
              </a:rPr>
              <a:t> </a:t>
            </a:r>
            <a:r>
              <a:rPr lang="en-CA" sz="2400" dirty="0">
                <a:sym typeface="Courier New"/>
              </a:rPr>
              <a:t>x = 5;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y = 4</a:t>
            </a:r>
            <a:r>
              <a:rPr lang="en-CA" sz="2400" dirty="0" smtClean="0">
                <a:sym typeface="Courier New"/>
              </a:rPr>
              <a:t>;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x++;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y++; // x and y are now 6 and 5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z = x++ + --y; // makes x=7, y = 4, sets z = 6 + 4 = 10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x--; // makes x = 6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y--; // makes y = 3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 smtClean="0">
                <a:sym typeface="Courier New"/>
              </a:rPr>
              <a:t>The </a:t>
            </a:r>
            <a:r>
              <a:rPr lang="en-CA" sz="2400" dirty="0">
                <a:sym typeface="Courier New"/>
              </a:rPr>
              <a:t>statements here with ++ and -- by themselves are much clearer because only one variable gets set.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ym typeface="Courier New"/>
              </a:rPr>
              <a:t>Remember a statement </a:t>
            </a:r>
            <a:r>
              <a:rPr lang="en-CA" sz="2400" dirty="0" err="1">
                <a:sym typeface="Courier New"/>
              </a:rPr>
              <a:t>int</a:t>
            </a:r>
            <a:r>
              <a:rPr lang="en-CA" sz="2400" dirty="0">
                <a:sym typeface="Courier New"/>
              </a:rPr>
              <a:t> z = x++ + --y actually sets 3 variables at a time!</a:t>
            </a:r>
            <a:endParaRPr sz="2400" dirty="0"/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  <a:p>
            <a:pPr marL="285750" indent="-171450">
              <a:spcBef>
                <a:spcPts val="2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While loop vs For Loop syntax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62001" y="2133600"/>
            <a:ext cx="4267200" cy="4023360"/>
          </a:xfrm>
        </p:spPr>
        <p:txBody>
          <a:bodyPr/>
          <a:lstStyle/>
          <a:p>
            <a:pPr marL="0" lvl="0" indent="0">
              <a:spcBef>
                <a:spcPts val="638"/>
              </a:spcBef>
              <a:buNone/>
            </a:pP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>
                <a:solidFill>
                  <a:srgbClr val="FFFF00"/>
                </a:solidFill>
              </a:rPr>
              <a:t> = 0;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while( </a:t>
            </a:r>
            <a:r>
              <a:rPr lang="en-US" sz="2800" dirty="0" err="1"/>
              <a:t>i</a:t>
            </a:r>
            <a:r>
              <a:rPr lang="en-US" sz="2800" dirty="0"/>
              <a:t> &lt; 5){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dirty="0">
                <a:solidFill>
                  <a:srgbClr val="00B050"/>
                </a:solidFill>
              </a:rPr>
              <a:t>++;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7284" y="2057400"/>
            <a:ext cx="4076241" cy="4525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38"/>
              </a:spcBef>
            </a:pPr>
            <a:r>
              <a:rPr lang="nn-NO" sz="2800" dirty="0">
                <a:solidFill>
                  <a:schemeClr val="tx1"/>
                </a:solidFill>
              </a:rPr>
              <a:t>for (</a:t>
            </a:r>
            <a:r>
              <a:rPr lang="nn-NO" sz="2800" dirty="0">
                <a:solidFill>
                  <a:srgbClr val="FFFF00"/>
                </a:solidFill>
              </a:rPr>
              <a:t>int i = 0;</a:t>
            </a:r>
            <a:r>
              <a:rPr lang="nn-NO" sz="2800" dirty="0">
                <a:solidFill>
                  <a:schemeClr val="tx1"/>
                </a:solidFill>
              </a:rPr>
              <a:t> i &lt; 5; </a:t>
            </a:r>
            <a:r>
              <a:rPr lang="nn-NO" sz="2800" dirty="0">
                <a:solidFill>
                  <a:srgbClr val="00B050"/>
                </a:solidFill>
              </a:rPr>
              <a:t>i++</a:t>
            </a:r>
            <a:r>
              <a:rPr lang="nn-NO" sz="2800" dirty="0">
                <a:solidFill>
                  <a:schemeClr val="tx1"/>
                </a:solidFill>
              </a:rPr>
              <a:t>)</a:t>
            </a:r>
            <a:r>
              <a:rPr lang="nn-NO" sz="2800" dirty="0">
                <a:solidFill>
                  <a:srgbClr val="00B050"/>
                </a:solidFill>
              </a:rPr>
              <a:t> </a:t>
            </a:r>
            <a:r>
              <a:rPr lang="nn-NO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638"/>
              </a:spcBef>
            </a:pPr>
            <a:r>
              <a:rPr lang="nn-NO" sz="2800" dirty="0"/>
              <a:t> </a:t>
            </a:r>
            <a:r>
              <a:rPr lang="nn-NO" sz="2800" dirty="0" smtClean="0"/>
              <a:t>    </a:t>
            </a:r>
            <a:r>
              <a:rPr lang="nn-NO" sz="2800" dirty="0" smtClean="0">
                <a:solidFill>
                  <a:schemeClr val="tx1"/>
                </a:solidFill>
              </a:rPr>
              <a:t>System.out.println(i</a:t>
            </a:r>
            <a:r>
              <a:rPr lang="nn-NO" sz="28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638"/>
              </a:spcBef>
            </a:pPr>
            <a:r>
              <a:rPr lang="nn-NO" sz="28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1600" y="685800"/>
            <a:ext cx="4876800" cy="1524000"/>
            <a:chOff x="1371600" y="685800"/>
            <a:chExt cx="4876800" cy="1524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371600" y="685800"/>
              <a:ext cx="12954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67000" y="685800"/>
              <a:ext cx="33528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19800" y="762000"/>
              <a:ext cx="2286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81200" y="2438400"/>
            <a:ext cx="6934200" cy="3048000"/>
            <a:chOff x="1981200" y="2438400"/>
            <a:chExt cx="6934200" cy="3048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81200" y="4038600"/>
              <a:ext cx="2209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191000" y="4114800"/>
              <a:ext cx="47244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8839200" y="2667000"/>
              <a:ext cx="762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7848600" y="2438400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flipH="1">
            <a:off x="4800600" y="1752600"/>
            <a:ext cx="22860" cy="458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Example: Prime numbers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>
                <a:sym typeface="Courier New"/>
              </a:rPr>
              <a:t>Let’s write a method to determine if a given number n is prime. (Remember that a number is prime if it is at least 2 and the only divisors are 1 and itself. For example, 2,3,5,7,11 are all prime numbers)</a:t>
            </a:r>
            <a:endParaRPr sz="240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sz="2400"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fontAlgn="base">
              <a:spcBef>
                <a:spcPts val="638"/>
              </a:spcBef>
            </a:pPr>
            <a:r>
              <a:rPr lang="en-CA" sz="2800" dirty="0"/>
              <a:t>Write an algorithm which asks the user to enter a number n. The algorithm should then print n stars to the screen.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n = 3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010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85000" lnSpcReduction="20000"/>
          </a:bodyPr>
          <a:lstStyle/>
          <a:p>
            <a:pPr fontAlgn="base">
              <a:spcBef>
                <a:spcPts val="638"/>
              </a:spcBef>
            </a:pPr>
            <a:r>
              <a:rPr lang="en-CA" sz="2800" dirty="0"/>
              <a:t>Write an algorithm which asks the user to enter two numbers, n and m. The algorithm should then print n stars to the screen. It should then add a new line and repeat this m times.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 smtClean="0"/>
              <a:t>n </a:t>
            </a:r>
            <a:r>
              <a:rPr lang="en-CA" sz="2800" dirty="0"/>
              <a:t>= 3, m = 4;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90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779</Words>
  <Application>Microsoft Office PowerPoint</Application>
  <PresentationFormat>On-screen Show (4:3)</PresentationFormat>
  <Paragraphs>103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Courier New</vt:lpstr>
      <vt:lpstr>Mangal</vt:lpstr>
      <vt:lpstr>Times New Roman</vt:lpstr>
      <vt:lpstr>Retrospect</vt:lpstr>
      <vt:lpstr>Programming I – 420-110</vt:lpstr>
      <vt:lpstr>Last Class</vt:lpstr>
      <vt:lpstr>Review Exercise</vt:lpstr>
      <vt:lpstr>Review Exercise</vt:lpstr>
      <vt:lpstr>Review Exercise</vt:lpstr>
      <vt:lpstr>While loop vs For Loop syntax</vt:lpstr>
      <vt:lpstr>Example: Prime numbers</vt:lpstr>
      <vt:lpstr>Example</vt:lpstr>
      <vt:lpstr>Example</vt:lpstr>
      <vt:lpstr>Nested loops</vt:lpstr>
      <vt:lpstr>Methods</vt:lpstr>
      <vt:lpstr>Nested loops - exercise</vt:lpstr>
      <vt:lpstr>Strings: Warm-up exercise</vt:lpstr>
      <vt:lpstr>Strings</vt:lpstr>
      <vt:lpstr>More loops with Strings: Getting letter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Tentative schedule</dc:title>
  <cp:lastModifiedBy>Sriswetha Rajagopal</cp:lastModifiedBy>
  <cp:revision>10</cp:revision>
  <dcterms:modified xsi:type="dcterms:W3CDTF">2019-11-01T13:56:00Z</dcterms:modified>
</cp:coreProperties>
</file>