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 id="2147483698" r:id="rId2"/>
  </p:sldMasterIdLst>
  <p:notesMasterIdLst>
    <p:notesMasterId r:id="rId38"/>
  </p:notesMasterIdLst>
  <p:sldIdLst>
    <p:sldId id="858" r:id="rId3"/>
    <p:sldId id="643" r:id="rId4"/>
    <p:sldId id="753" r:id="rId5"/>
    <p:sldId id="868" r:id="rId6"/>
    <p:sldId id="831" r:id="rId7"/>
    <p:sldId id="799" r:id="rId8"/>
    <p:sldId id="832" r:id="rId9"/>
    <p:sldId id="833" r:id="rId10"/>
    <p:sldId id="802" r:id="rId11"/>
    <p:sldId id="803" r:id="rId12"/>
    <p:sldId id="834" r:id="rId13"/>
    <p:sldId id="835" r:id="rId14"/>
    <p:sldId id="836" r:id="rId15"/>
    <p:sldId id="859" r:id="rId16"/>
    <p:sldId id="860" r:id="rId17"/>
    <p:sldId id="839" r:id="rId18"/>
    <p:sldId id="840" r:id="rId19"/>
    <p:sldId id="861" r:id="rId20"/>
    <p:sldId id="862" r:id="rId21"/>
    <p:sldId id="863" r:id="rId22"/>
    <p:sldId id="843" r:id="rId23"/>
    <p:sldId id="864" r:id="rId24"/>
    <p:sldId id="865" r:id="rId25"/>
    <p:sldId id="846" r:id="rId26"/>
    <p:sldId id="847" r:id="rId27"/>
    <p:sldId id="848" r:id="rId28"/>
    <p:sldId id="849" r:id="rId29"/>
    <p:sldId id="866" r:id="rId30"/>
    <p:sldId id="851" r:id="rId31"/>
    <p:sldId id="852" r:id="rId32"/>
    <p:sldId id="867" r:id="rId33"/>
    <p:sldId id="853" r:id="rId34"/>
    <p:sldId id="854" r:id="rId35"/>
    <p:sldId id="855" r:id="rId36"/>
    <p:sldId id="857" r:id="rId37"/>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Arial" pitchFamily="34" charset="0"/>
      </a:defRPr>
    </a:lvl1pPr>
    <a:lvl2pPr marL="457200" algn="ctr"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ctr"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ctr"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ctr"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16" autoAdjust="0"/>
    <p:restoredTop sz="94625" autoAdjust="0"/>
  </p:normalViewPr>
  <p:slideViewPr>
    <p:cSldViewPr>
      <p:cViewPr varScale="1">
        <p:scale>
          <a:sx n="109" d="100"/>
          <a:sy n="109" d="100"/>
        </p:scale>
        <p:origin x="1572"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 charset="0"/>
                <a:cs typeface="+mn-cs"/>
              </a:defRPr>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 charset="0"/>
                <a:cs typeface="+mn-cs"/>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 charset="0"/>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 charset="0"/>
                <a:cs typeface="+mn-cs"/>
              </a:defRPr>
            </a:lvl1pPr>
          </a:lstStyle>
          <a:p>
            <a:pPr>
              <a:defRPr/>
            </a:pPr>
            <a:fld id="{1B59722C-C679-45AF-AF51-EECDAC15F2D8}" type="slidenum">
              <a:rPr lang="en-US"/>
              <a:pPr>
                <a:defRPr/>
              </a:pPr>
              <a:t>‹#›</a:t>
            </a:fld>
            <a:endParaRPr lang="en-US"/>
          </a:p>
        </p:txBody>
      </p:sp>
    </p:spTree>
    <p:extLst>
      <p:ext uri="{BB962C8B-B14F-4D97-AF65-F5344CB8AC3E}">
        <p14:creationId xmlns:p14="http://schemas.microsoft.com/office/powerpoint/2010/main" val="28537532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0" name="Google Shape;18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419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p:spPr>
        <p:txBody>
          <a:bodyPr/>
          <a:lstStyle/>
          <a:p>
            <a:pPr eaLnBrk="1" hangingPunct="1"/>
            <a:endParaRPr lang="en-US"/>
          </a:p>
        </p:txBody>
      </p:sp>
      <p:sp>
        <p:nvSpPr>
          <p:cNvPr id="158724" name="Slide Number Placeholder 3"/>
          <p:cNvSpPr>
            <a:spLocks noGrp="1"/>
          </p:cNvSpPr>
          <p:nvPr>
            <p:ph type="sldNum" sz="quarter" idx="5"/>
          </p:nvPr>
        </p:nvSpPr>
        <p:spPr>
          <a:noFill/>
        </p:spPr>
        <p:txBody>
          <a:bodyPr/>
          <a:lstStyle/>
          <a:p>
            <a:fld id="{EEE6C12D-8391-481B-9987-6D745838588E}" type="slidenum">
              <a:rPr lang="en-US" smtClean="0"/>
              <a:pPr/>
              <a:t>31</a:t>
            </a:fld>
            <a:endParaRPr lang="en-US"/>
          </a:p>
        </p:txBody>
      </p:sp>
    </p:spTree>
    <p:extLst>
      <p:ext uri="{BB962C8B-B14F-4D97-AF65-F5344CB8AC3E}">
        <p14:creationId xmlns:p14="http://schemas.microsoft.com/office/powerpoint/2010/main" val="3021960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p:spPr>
        <p:txBody>
          <a:bodyPr/>
          <a:lstStyle/>
          <a:p>
            <a:pPr eaLnBrk="1" hangingPunct="1"/>
            <a:endParaRPr lang="en-US"/>
          </a:p>
        </p:txBody>
      </p:sp>
      <p:sp>
        <p:nvSpPr>
          <p:cNvPr id="159748" name="Slide Number Placeholder 3"/>
          <p:cNvSpPr>
            <a:spLocks noGrp="1"/>
          </p:cNvSpPr>
          <p:nvPr>
            <p:ph type="sldNum" sz="quarter" idx="5"/>
          </p:nvPr>
        </p:nvSpPr>
        <p:spPr>
          <a:noFill/>
        </p:spPr>
        <p:txBody>
          <a:bodyPr/>
          <a:lstStyle/>
          <a:p>
            <a:fld id="{CB871B11-3588-4814-A4EC-43948435490E}" type="slidenum">
              <a:rPr lang="en-US" smtClean="0"/>
              <a:pPr/>
              <a:t>32</a:t>
            </a:fld>
            <a:endParaRPr lang="en-US"/>
          </a:p>
        </p:txBody>
      </p:sp>
    </p:spTree>
    <p:extLst>
      <p:ext uri="{BB962C8B-B14F-4D97-AF65-F5344CB8AC3E}">
        <p14:creationId xmlns:p14="http://schemas.microsoft.com/office/powerpoint/2010/main" val="84343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pPr eaLnBrk="1" hangingPunct="1"/>
            <a:endParaRPr lang="en-US"/>
          </a:p>
        </p:txBody>
      </p:sp>
      <p:sp>
        <p:nvSpPr>
          <p:cNvPr id="92164" name="Slide Number Placeholder 3"/>
          <p:cNvSpPr>
            <a:spLocks noGrp="1"/>
          </p:cNvSpPr>
          <p:nvPr>
            <p:ph type="sldNum" sz="quarter" idx="5"/>
          </p:nvPr>
        </p:nvSpPr>
        <p:spPr>
          <a:noFill/>
        </p:spPr>
        <p:txBody>
          <a:bodyPr/>
          <a:lstStyle/>
          <a:p>
            <a:fld id="{299A12FB-8119-48B4-A368-8F3F9B0519CB}" type="slidenum">
              <a:rPr lang="en-US" smtClean="0"/>
              <a:pPr/>
              <a:t>5</a:t>
            </a:fld>
            <a:endParaRPr lang="en-US"/>
          </a:p>
        </p:txBody>
      </p:sp>
    </p:spTree>
    <p:extLst>
      <p:ext uri="{BB962C8B-B14F-4D97-AF65-F5344CB8AC3E}">
        <p14:creationId xmlns:p14="http://schemas.microsoft.com/office/powerpoint/2010/main" val="1424337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p:spPr>
        <p:txBody>
          <a:bodyPr/>
          <a:lstStyle/>
          <a:p>
            <a:pPr eaLnBrk="1" hangingPunct="1"/>
            <a:endParaRPr lang="en-US"/>
          </a:p>
        </p:txBody>
      </p:sp>
      <p:sp>
        <p:nvSpPr>
          <p:cNvPr id="158724" name="Slide Number Placeholder 3"/>
          <p:cNvSpPr>
            <a:spLocks noGrp="1"/>
          </p:cNvSpPr>
          <p:nvPr>
            <p:ph type="sldNum" sz="quarter" idx="5"/>
          </p:nvPr>
        </p:nvSpPr>
        <p:spPr>
          <a:noFill/>
        </p:spPr>
        <p:txBody>
          <a:bodyPr/>
          <a:lstStyle/>
          <a:p>
            <a:fld id="{EEE6C12D-8391-481B-9987-6D745838588E}" type="slidenum">
              <a:rPr lang="en-US" smtClean="0"/>
              <a:pPr/>
              <a:t>24</a:t>
            </a:fld>
            <a:endParaRPr lang="en-US"/>
          </a:p>
        </p:txBody>
      </p:sp>
    </p:spTree>
    <p:extLst>
      <p:ext uri="{BB962C8B-B14F-4D97-AF65-F5344CB8AC3E}">
        <p14:creationId xmlns:p14="http://schemas.microsoft.com/office/powerpoint/2010/main" val="1721660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p:spPr>
        <p:txBody>
          <a:bodyPr/>
          <a:lstStyle/>
          <a:p>
            <a:pPr eaLnBrk="1" hangingPunct="1"/>
            <a:endParaRPr lang="en-US"/>
          </a:p>
        </p:txBody>
      </p:sp>
      <p:sp>
        <p:nvSpPr>
          <p:cNvPr id="158724" name="Slide Number Placeholder 3"/>
          <p:cNvSpPr>
            <a:spLocks noGrp="1"/>
          </p:cNvSpPr>
          <p:nvPr>
            <p:ph type="sldNum" sz="quarter" idx="5"/>
          </p:nvPr>
        </p:nvSpPr>
        <p:spPr>
          <a:noFill/>
        </p:spPr>
        <p:txBody>
          <a:bodyPr/>
          <a:lstStyle/>
          <a:p>
            <a:fld id="{EEE6C12D-8391-481B-9987-6D745838588E}" type="slidenum">
              <a:rPr lang="en-US" smtClean="0"/>
              <a:pPr/>
              <a:t>25</a:t>
            </a:fld>
            <a:endParaRPr lang="en-US"/>
          </a:p>
        </p:txBody>
      </p:sp>
    </p:spTree>
    <p:extLst>
      <p:ext uri="{BB962C8B-B14F-4D97-AF65-F5344CB8AC3E}">
        <p14:creationId xmlns:p14="http://schemas.microsoft.com/office/powerpoint/2010/main" val="3838538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p:spPr>
        <p:txBody>
          <a:bodyPr/>
          <a:lstStyle/>
          <a:p>
            <a:pPr eaLnBrk="1" hangingPunct="1"/>
            <a:endParaRPr lang="en-US"/>
          </a:p>
        </p:txBody>
      </p:sp>
      <p:sp>
        <p:nvSpPr>
          <p:cNvPr id="158724" name="Slide Number Placeholder 3"/>
          <p:cNvSpPr>
            <a:spLocks noGrp="1"/>
          </p:cNvSpPr>
          <p:nvPr>
            <p:ph type="sldNum" sz="quarter" idx="5"/>
          </p:nvPr>
        </p:nvSpPr>
        <p:spPr>
          <a:noFill/>
        </p:spPr>
        <p:txBody>
          <a:bodyPr/>
          <a:lstStyle/>
          <a:p>
            <a:fld id="{EEE6C12D-8391-481B-9987-6D745838588E}" type="slidenum">
              <a:rPr lang="en-US" smtClean="0"/>
              <a:pPr/>
              <a:t>26</a:t>
            </a:fld>
            <a:endParaRPr lang="en-US"/>
          </a:p>
        </p:txBody>
      </p:sp>
    </p:spTree>
    <p:extLst>
      <p:ext uri="{BB962C8B-B14F-4D97-AF65-F5344CB8AC3E}">
        <p14:creationId xmlns:p14="http://schemas.microsoft.com/office/powerpoint/2010/main" val="18948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p:spPr>
        <p:txBody>
          <a:bodyPr/>
          <a:lstStyle/>
          <a:p>
            <a:pPr eaLnBrk="1" hangingPunct="1"/>
            <a:endParaRPr lang="en-US"/>
          </a:p>
        </p:txBody>
      </p:sp>
      <p:sp>
        <p:nvSpPr>
          <p:cNvPr id="158724" name="Slide Number Placeholder 3"/>
          <p:cNvSpPr>
            <a:spLocks noGrp="1"/>
          </p:cNvSpPr>
          <p:nvPr>
            <p:ph type="sldNum" sz="quarter" idx="5"/>
          </p:nvPr>
        </p:nvSpPr>
        <p:spPr>
          <a:noFill/>
        </p:spPr>
        <p:txBody>
          <a:bodyPr/>
          <a:lstStyle/>
          <a:p>
            <a:fld id="{EEE6C12D-8391-481B-9987-6D745838588E}" type="slidenum">
              <a:rPr lang="en-US" smtClean="0"/>
              <a:pPr/>
              <a:t>27</a:t>
            </a:fld>
            <a:endParaRPr lang="en-US"/>
          </a:p>
        </p:txBody>
      </p:sp>
    </p:spTree>
    <p:extLst>
      <p:ext uri="{BB962C8B-B14F-4D97-AF65-F5344CB8AC3E}">
        <p14:creationId xmlns:p14="http://schemas.microsoft.com/office/powerpoint/2010/main" val="1730556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p:spPr>
        <p:txBody>
          <a:bodyPr/>
          <a:lstStyle/>
          <a:p>
            <a:pPr eaLnBrk="1" hangingPunct="1"/>
            <a:endParaRPr lang="en-US"/>
          </a:p>
        </p:txBody>
      </p:sp>
      <p:sp>
        <p:nvSpPr>
          <p:cNvPr id="158724" name="Slide Number Placeholder 3"/>
          <p:cNvSpPr>
            <a:spLocks noGrp="1"/>
          </p:cNvSpPr>
          <p:nvPr>
            <p:ph type="sldNum" sz="quarter" idx="5"/>
          </p:nvPr>
        </p:nvSpPr>
        <p:spPr>
          <a:noFill/>
        </p:spPr>
        <p:txBody>
          <a:bodyPr/>
          <a:lstStyle/>
          <a:p>
            <a:fld id="{EEE6C12D-8391-481B-9987-6D745838588E}" type="slidenum">
              <a:rPr lang="en-US" smtClean="0"/>
              <a:pPr/>
              <a:t>28</a:t>
            </a:fld>
            <a:endParaRPr lang="en-US"/>
          </a:p>
        </p:txBody>
      </p:sp>
    </p:spTree>
    <p:extLst>
      <p:ext uri="{BB962C8B-B14F-4D97-AF65-F5344CB8AC3E}">
        <p14:creationId xmlns:p14="http://schemas.microsoft.com/office/powerpoint/2010/main" val="1175732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p:spPr>
        <p:txBody>
          <a:bodyPr/>
          <a:lstStyle/>
          <a:p>
            <a:pPr eaLnBrk="1" hangingPunct="1"/>
            <a:endParaRPr lang="en-US"/>
          </a:p>
        </p:txBody>
      </p:sp>
      <p:sp>
        <p:nvSpPr>
          <p:cNvPr id="158724" name="Slide Number Placeholder 3"/>
          <p:cNvSpPr>
            <a:spLocks noGrp="1"/>
          </p:cNvSpPr>
          <p:nvPr>
            <p:ph type="sldNum" sz="quarter" idx="5"/>
          </p:nvPr>
        </p:nvSpPr>
        <p:spPr>
          <a:noFill/>
        </p:spPr>
        <p:txBody>
          <a:bodyPr/>
          <a:lstStyle/>
          <a:p>
            <a:fld id="{EEE6C12D-8391-481B-9987-6D745838588E}" type="slidenum">
              <a:rPr lang="en-US" smtClean="0"/>
              <a:pPr/>
              <a:t>29</a:t>
            </a:fld>
            <a:endParaRPr lang="en-US"/>
          </a:p>
        </p:txBody>
      </p:sp>
    </p:spTree>
    <p:extLst>
      <p:ext uri="{BB962C8B-B14F-4D97-AF65-F5344CB8AC3E}">
        <p14:creationId xmlns:p14="http://schemas.microsoft.com/office/powerpoint/2010/main" val="411628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p:spPr>
        <p:txBody>
          <a:bodyPr/>
          <a:lstStyle/>
          <a:p>
            <a:pPr eaLnBrk="1" hangingPunct="1"/>
            <a:endParaRPr lang="en-US"/>
          </a:p>
        </p:txBody>
      </p:sp>
      <p:sp>
        <p:nvSpPr>
          <p:cNvPr id="158724" name="Slide Number Placeholder 3"/>
          <p:cNvSpPr>
            <a:spLocks noGrp="1"/>
          </p:cNvSpPr>
          <p:nvPr>
            <p:ph type="sldNum" sz="quarter" idx="5"/>
          </p:nvPr>
        </p:nvSpPr>
        <p:spPr>
          <a:noFill/>
        </p:spPr>
        <p:txBody>
          <a:bodyPr/>
          <a:lstStyle/>
          <a:p>
            <a:fld id="{EEE6C12D-8391-481B-9987-6D745838588E}" type="slidenum">
              <a:rPr lang="en-US" smtClean="0"/>
              <a:pPr/>
              <a:t>30</a:t>
            </a:fld>
            <a:endParaRPr lang="en-US"/>
          </a:p>
        </p:txBody>
      </p:sp>
    </p:spTree>
    <p:extLst>
      <p:ext uri="{BB962C8B-B14F-4D97-AF65-F5344CB8AC3E}">
        <p14:creationId xmlns:p14="http://schemas.microsoft.com/office/powerpoint/2010/main" val="1011608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DAAE66A7-A1C4-4671-BF97-4FC77512549F}" type="slidenum">
              <a:rPr lang="en-US"/>
              <a:pPr>
                <a:defRPr/>
              </a:pPr>
              <a:t>‹#›</a:t>
            </a:fld>
            <a:endParaRPr lang="en-US"/>
          </a:p>
        </p:txBody>
      </p:sp>
    </p:spTree>
    <p:extLst>
      <p:ext uri="{BB962C8B-B14F-4D97-AF65-F5344CB8AC3E}">
        <p14:creationId xmlns:p14="http://schemas.microsoft.com/office/powerpoint/2010/main" val="100954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2E7D7143-9A8F-4B58-A60E-4F3940A47DE8}" type="slidenum">
              <a:rPr lang="en-US"/>
              <a:pPr>
                <a:defRPr/>
              </a:pPr>
              <a:t>‹#›</a:t>
            </a:fld>
            <a:endParaRPr lang="en-US"/>
          </a:p>
        </p:txBody>
      </p:sp>
    </p:spTree>
    <p:extLst>
      <p:ext uri="{BB962C8B-B14F-4D97-AF65-F5344CB8AC3E}">
        <p14:creationId xmlns:p14="http://schemas.microsoft.com/office/powerpoint/2010/main" val="1785367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l"/>
            <a:r>
              <a:rPr lang="en-US" smtClean="0"/>
              <a:t>1-</a:t>
            </a:r>
            <a:fld id="{00000000-1234-1234-1234-123412341234}" type="slidenum">
              <a:rPr lang="en-US" smtClean="0"/>
              <a:pPr algn="l"/>
              <a:t>‹#›</a:t>
            </a:fld>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975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l"/>
            <a:r>
              <a:rPr lang="en-US" smtClean="0"/>
              <a:t>1-</a:t>
            </a:r>
            <a:fld id="{00000000-1234-1234-1234-123412341234}" type="slidenum">
              <a:rPr lang="en-US" smtClean="0"/>
              <a:pPr algn="l"/>
              <a:t>‹#›</a:t>
            </a:fld>
            <a:endParaRPr/>
          </a:p>
        </p:txBody>
      </p:sp>
    </p:spTree>
    <p:extLst>
      <p:ext uri="{BB962C8B-B14F-4D97-AF65-F5344CB8AC3E}">
        <p14:creationId xmlns:p14="http://schemas.microsoft.com/office/powerpoint/2010/main" val="2260762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l"/>
            <a:r>
              <a:rPr lang="en-US" smtClean="0"/>
              <a:t>1-</a:t>
            </a:r>
            <a:fld id="{00000000-1234-1234-1234-123412341234}" type="slidenum">
              <a:rPr lang="en-US" smtClean="0"/>
              <a:pPr algn="l"/>
              <a:t>‹#›</a:t>
            </a:fld>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731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l"/>
            <a:r>
              <a:rPr lang="en-US" smtClean="0"/>
              <a:t>1-</a:t>
            </a:r>
            <a:fld id="{00000000-1234-1234-1234-123412341234}" type="slidenum">
              <a:rPr lang="en-US" smtClean="0"/>
              <a:pPr algn="l"/>
              <a:t>‹#›</a:t>
            </a:fld>
            <a:endParaRPr/>
          </a:p>
        </p:txBody>
      </p:sp>
    </p:spTree>
    <p:extLst>
      <p:ext uri="{BB962C8B-B14F-4D97-AF65-F5344CB8AC3E}">
        <p14:creationId xmlns:p14="http://schemas.microsoft.com/office/powerpoint/2010/main" val="9115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l"/>
            <a:r>
              <a:rPr lang="en-US" smtClean="0"/>
              <a:t>1-</a:t>
            </a:r>
            <a:fld id="{00000000-1234-1234-1234-123412341234}" type="slidenum">
              <a:rPr lang="en-US" smtClean="0"/>
              <a:pPr algn="l"/>
              <a:t>‹#›</a:t>
            </a:fld>
            <a:endParaRPr/>
          </a:p>
        </p:txBody>
      </p:sp>
    </p:spTree>
    <p:extLst>
      <p:ext uri="{BB962C8B-B14F-4D97-AF65-F5344CB8AC3E}">
        <p14:creationId xmlns:p14="http://schemas.microsoft.com/office/powerpoint/2010/main" val="2261213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l"/>
            <a:r>
              <a:rPr lang="en-US" smtClean="0"/>
              <a:t>1-</a:t>
            </a:r>
            <a:fld id="{00000000-1234-1234-1234-123412341234}" type="slidenum">
              <a:rPr lang="en-US" smtClean="0"/>
              <a:pPr algn="l"/>
              <a:t>‹#›</a:t>
            </a:fld>
            <a:endParaRPr/>
          </a:p>
        </p:txBody>
      </p:sp>
    </p:spTree>
    <p:extLst>
      <p:ext uri="{BB962C8B-B14F-4D97-AF65-F5344CB8AC3E}">
        <p14:creationId xmlns:p14="http://schemas.microsoft.com/office/powerpoint/2010/main" val="2348572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algn="l"/>
            <a:r>
              <a:rPr lang="en-US" smtClean="0"/>
              <a:t>1-</a:t>
            </a:r>
            <a:fld id="{00000000-1234-1234-1234-123412341234}" type="slidenum">
              <a:rPr lang="en-US" smtClean="0"/>
              <a:pPr algn="l"/>
              <a:t>‹#›</a:t>
            </a:fld>
            <a:endParaRPr/>
          </a:p>
        </p:txBody>
      </p:sp>
    </p:spTree>
    <p:extLst>
      <p:ext uri="{BB962C8B-B14F-4D97-AF65-F5344CB8AC3E}">
        <p14:creationId xmlns:p14="http://schemas.microsoft.com/office/powerpoint/2010/main" val="2867223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 y="0"/>
            <a:ext cx="303809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solidFill>
                <a:srgbClr val="ECEDD1"/>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l"/>
            <a:r>
              <a:rPr lang="en-US" smtClean="0">
                <a:solidFill>
                  <a:srgbClr val="ECEDD1"/>
                </a:solidFill>
              </a:rPr>
              <a:t>1-</a:t>
            </a:r>
            <a:fld id="{00000000-1234-1234-1234-123412341234}" type="slidenum">
              <a:rPr lang="en-US" smtClean="0">
                <a:solidFill>
                  <a:srgbClr val="ECEDD1"/>
                </a:solidFill>
              </a:rPr>
              <a:pPr algn="l"/>
              <a:t>‹#›</a:t>
            </a:fld>
            <a:endParaRPr>
              <a:solidFill>
                <a:srgbClr val="ECEDD1"/>
              </a:solidFill>
            </a:endParaRPr>
          </a:p>
        </p:txBody>
      </p:sp>
    </p:spTree>
    <p:extLst>
      <p:ext uri="{BB962C8B-B14F-4D97-AF65-F5344CB8AC3E}">
        <p14:creationId xmlns:p14="http://schemas.microsoft.com/office/powerpoint/2010/main" val="3620189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3"/>
            <a:ext cx="7589520"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endParaRPr lang="en-US">
              <a:solidFill>
                <a:srgbClr val="ECEDD1"/>
              </a:solidFill>
            </a:endParaRP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solidFill>
                <a:srgbClr val="ECEDD1"/>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l"/>
            <a:r>
              <a:rPr lang="en-US" smtClean="0">
                <a:solidFill>
                  <a:srgbClr val="ECEDD1"/>
                </a:solidFill>
              </a:rPr>
              <a:t>1-</a:t>
            </a:r>
            <a:fld id="{00000000-1234-1234-1234-123412341234}" type="slidenum">
              <a:rPr lang="en-US" smtClean="0">
                <a:solidFill>
                  <a:srgbClr val="ECEDD1"/>
                </a:solidFill>
              </a:rPr>
              <a:pPr algn="l"/>
              <a:t>‹#›</a:t>
            </a:fld>
            <a:endParaRPr>
              <a:solidFill>
                <a:srgbClr val="ECEDD1"/>
              </a:solidFill>
            </a:endParaRPr>
          </a:p>
        </p:txBody>
      </p:sp>
    </p:spTree>
    <p:extLst>
      <p:ext uri="{BB962C8B-B14F-4D97-AF65-F5344CB8AC3E}">
        <p14:creationId xmlns:p14="http://schemas.microsoft.com/office/powerpoint/2010/main" val="1878152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9397E94D-E9BB-45CC-A2B2-9378CAF65118}" type="slidenum">
              <a:rPr lang="en-US"/>
              <a:pPr>
                <a:defRPr/>
              </a:pPr>
              <a:t>‹#›</a:t>
            </a:fld>
            <a:endParaRPr lang="en-US"/>
          </a:p>
        </p:txBody>
      </p:sp>
    </p:spTree>
    <p:extLst>
      <p:ext uri="{BB962C8B-B14F-4D97-AF65-F5344CB8AC3E}">
        <p14:creationId xmlns:p14="http://schemas.microsoft.com/office/powerpoint/2010/main" val="1255367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91440" rIns="45720" bIns="9144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l"/>
            <a:r>
              <a:rPr lang="en-US" smtClean="0"/>
              <a:t>1-</a:t>
            </a:r>
            <a:fld id="{00000000-1234-1234-1234-123412341234}" type="slidenum">
              <a:rPr lang="en-US" smtClean="0"/>
              <a:pPr algn="l"/>
              <a:t>‹#›</a:t>
            </a:fld>
            <a:endParaRPr/>
          </a:p>
        </p:txBody>
      </p:sp>
    </p:spTree>
    <p:extLst>
      <p:ext uri="{BB962C8B-B14F-4D97-AF65-F5344CB8AC3E}">
        <p14:creationId xmlns:p14="http://schemas.microsoft.com/office/powerpoint/2010/main" val="622667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91440" rIns="45720" bIns="9144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l"/>
            <a:r>
              <a:rPr lang="en-US" smtClean="0"/>
              <a:t>1-</a:t>
            </a:r>
            <a:fld id="{00000000-1234-1234-1234-123412341234}" type="slidenum">
              <a:rPr lang="en-US" smtClean="0"/>
              <a:pPr algn="l"/>
              <a:t>‹#›</a:t>
            </a:fld>
            <a:endParaRPr/>
          </a:p>
        </p:txBody>
      </p:sp>
    </p:spTree>
    <p:extLst>
      <p:ext uri="{BB962C8B-B14F-4D97-AF65-F5344CB8AC3E}">
        <p14:creationId xmlns:p14="http://schemas.microsoft.com/office/powerpoint/2010/main" val="49104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90333D27-8FEC-495D-B5F6-5C2CCC5C9507}" type="slidenum">
              <a:rPr lang="en-US"/>
              <a:pPr>
                <a:defRPr/>
              </a:pPr>
              <a:t>‹#›</a:t>
            </a:fld>
            <a:endParaRPr lang="en-US"/>
          </a:p>
        </p:txBody>
      </p:sp>
    </p:spTree>
    <p:extLst>
      <p:ext uri="{BB962C8B-B14F-4D97-AF65-F5344CB8AC3E}">
        <p14:creationId xmlns:p14="http://schemas.microsoft.com/office/powerpoint/2010/main" val="2891981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sz="quarter" idx="10"/>
          </p:nvPr>
        </p:nvSpPr>
        <p:spPr>
          <a:ln/>
        </p:spPr>
        <p:txBody>
          <a:bodyPr/>
          <a:lstStyle>
            <a:lvl1pPr>
              <a:defRPr/>
            </a:lvl1pPr>
          </a:lstStyle>
          <a:p>
            <a:pPr>
              <a:defRPr/>
            </a:pPr>
            <a:r>
              <a:rPr lang="en-US"/>
              <a:t>1-</a:t>
            </a:r>
            <a:fld id="{4C22113B-E428-40F5-8659-C245E63997AC}" type="slidenum">
              <a:rPr lang="en-US"/>
              <a:pPr>
                <a:defRPr/>
              </a:pPr>
              <a:t>‹#›</a:t>
            </a:fld>
            <a:endParaRPr lang="en-US"/>
          </a:p>
        </p:txBody>
      </p:sp>
    </p:spTree>
    <p:extLst>
      <p:ext uri="{BB962C8B-B14F-4D97-AF65-F5344CB8AC3E}">
        <p14:creationId xmlns:p14="http://schemas.microsoft.com/office/powerpoint/2010/main" val="17873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sldNum" sz="quarter" idx="10"/>
          </p:nvPr>
        </p:nvSpPr>
        <p:spPr>
          <a:ln/>
        </p:spPr>
        <p:txBody>
          <a:bodyPr/>
          <a:lstStyle>
            <a:lvl1pPr>
              <a:defRPr/>
            </a:lvl1pPr>
          </a:lstStyle>
          <a:p>
            <a:pPr>
              <a:defRPr/>
            </a:pPr>
            <a:r>
              <a:rPr lang="en-US"/>
              <a:t>1-</a:t>
            </a:r>
            <a:fld id="{BAEAAD3A-9878-42E2-9579-934E716D3484}" type="slidenum">
              <a:rPr lang="en-US"/>
              <a:pPr>
                <a:defRPr/>
              </a:pPr>
              <a:t>‹#›</a:t>
            </a:fld>
            <a:endParaRPr lang="en-US"/>
          </a:p>
        </p:txBody>
      </p:sp>
    </p:spTree>
    <p:extLst>
      <p:ext uri="{BB962C8B-B14F-4D97-AF65-F5344CB8AC3E}">
        <p14:creationId xmlns:p14="http://schemas.microsoft.com/office/powerpoint/2010/main" val="285726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t>1-</a:t>
            </a:r>
            <a:fld id="{429B1722-15DF-4D34-9824-279B830232E4}" type="slidenum">
              <a:rPr lang="en-US"/>
              <a:pPr>
                <a:defRPr/>
              </a:pPr>
              <a:t>‹#›</a:t>
            </a:fld>
            <a:endParaRPr lang="en-US"/>
          </a:p>
        </p:txBody>
      </p:sp>
    </p:spTree>
    <p:extLst>
      <p:ext uri="{BB962C8B-B14F-4D97-AF65-F5344CB8AC3E}">
        <p14:creationId xmlns:p14="http://schemas.microsoft.com/office/powerpoint/2010/main" val="2383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122214F3-66F6-422C-93AC-134A6D75A5DF}" type="slidenum">
              <a:rPr lang="en-US"/>
              <a:pPr>
                <a:defRPr/>
              </a:pPr>
              <a:t>‹#›</a:t>
            </a:fld>
            <a:endParaRPr lang="en-US"/>
          </a:p>
        </p:txBody>
      </p:sp>
    </p:spTree>
    <p:extLst>
      <p:ext uri="{BB962C8B-B14F-4D97-AF65-F5344CB8AC3E}">
        <p14:creationId xmlns:p14="http://schemas.microsoft.com/office/powerpoint/2010/main" val="165200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41A93844-31E2-4EAF-82E3-C36EB0FBA91E}" type="slidenum">
              <a:rPr lang="en-US"/>
              <a:pPr>
                <a:defRPr/>
              </a:pPr>
              <a:t>‹#›</a:t>
            </a:fld>
            <a:endParaRPr lang="en-US"/>
          </a:p>
        </p:txBody>
      </p:sp>
    </p:spTree>
    <p:extLst>
      <p:ext uri="{BB962C8B-B14F-4D97-AF65-F5344CB8AC3E}">
        <p14:creationId xmlns:p14="http://schemas.microsoft.com/office/powerpoint/2010/main" val="397178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B608A9E0-51BD-48C8-9537-FD4C6F379FA2}" type="slidenum">
              <a:rPr lang="en-US"/>
              <a:pPr>
                <a:defRPr/>
              </a:pPr>
              <a:t>‹#›</a:t>
            </a:fld>
            <a:endParaRPr lang="en-US"/>
          </a:p>
        </p:txBody>
      </p:sp>
    </p:spTree>
    <p:extLst>
      <p:ext uri="{BB962C8B-B14F-4D97-AF65-F5344CB8AC3E}">
        <p14:creationId xmlns:p14="http://schemas.microsoft.com/office/powerpoint/2010/main" val="349308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utoShape 2"/>
          <p:cNvSpPr>
            <a:spLocks noChangeArrowheads="1"/>
          </p:cNvSpPr>
          <p:nvPr/>
        </p:nvSpPr>
        <p:spPr bwMode="auto">
          <a:xfrm flipH="1">
            <a:off x="-1588" y="-9525"/>
            <a:ext cx="9140826" cy="2133600"/>
          </a:xfrm>
          <a:prstGeom prst="homePlate">
            <a:avLst>
              <a:gd name="adj" fmla="val 0"/>
            </a:avLst>
          </a:prstGeom>
          <a:gradFill rotWithShape="1">
            <a:gsLst>
              <a:gs pos="0">
                <a:srgbClr val="D885E3"/>
              </a:gs>
              <a:gs pos="100000">
                <a:srgbClr val="FFFFFF"/>
              </a:gs>
            </a:gsLst>
            <a:lin ang="5400000" scaled="1"/>
          </a:gradFill>
          <a:ln>
            <a:noFill/>
          </a:ln>
          <a:effectLst/>
          <a:extLs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9027" name="Rectangle 3"/>
          <p:cNvSpPr>
            <a:spLocks noGrp="1" noChangeArrowheads="1"/>
          </p:cNvSpPr>
          <p:nvPr>
            <p:ph type="sldNum" sz="quarter" idx="4"/>
          </p:nvPr>
        </p:nvSpPr>
        <p:spPr bwMode="auto">
          <a:xfrm>
            <a:off x="70866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mj-lt"/>
                <a:cs typeface="+mn-cs"/>
              </a:defRPr>
            </a:lvl1pPr>
          </a:lstStyle>
          <a:p>
            <a:pPr>
              <a:defRPr/>
            </a:pPr>
            <a:r>
              <a:rPr lang="en-US"/>
              <a:t>1-</a:t>
            </a:r>
            <a:fld id="{BB54AFB0-575A-4BFB-8332-F8CCEE1C8B98}" type="slidenum">
              <a:rPr lang="en-US"/>
              <a:pPr>
                <a:defRPr/>
              </a:pPr>
              <a:t>‹#›</a:t>
            </a:fld>
            <a:endParaRPr lang="en-US"/>
          </a:p>
        </p:txBody>
      </p:sp>
      <p:sp>
        <p:nvSpPr>
          <p:cNvPr id="1028" name="Rectangle 5"/>
          <p:cNvSpPr>
            <a:spLocks noGrp="1" noChangeArrowheads="1"/>
          </p:cNvSpPr>
          <p:nvPr>
            <p:ph type="title"/>
          </p:nvPr>
        </p:nvSpPr>
        <p:spPr bwMode="auto">
          <a:xfrm>
            <a:off x="304800" y="303213"/>
            <a:ext cx="8610600"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6"/>
          <p:cNvSpPr>
            <a:spLocks noGrp="1" noChangeArrowheads="1"/>
          </p:cNvSpPr>
          <p:nvPr>
            <p:ph type="body" idx="1"/>
          </p:nvPr>
        </p:nvSpPr>
        <p:spPr bwMode="auto">
          <a:xfrm>
            <a:off x="304800" y="1600200"/>
            <a:ext cx="829468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7"/>
          <p:cNvSpPr>
            <a:spLocks noChangeArrowheads="1"/>
          </p:cNvSpPr>
          <p:nvPr/>
        </p:nvSpPr>
        <p:spPr bwMode="auto">
          <a:xfrm>
            <a:off x="0" y="2349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Lst>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cs typeface="Arial" charset="0"/>
        </a:defRPr>
      </a:lvl2pPr>
      <a:lvl3pPr algn="l" rtl="0" eaLnBrk="0" fontAlgn="base" hangingPunct="0">
        <a:spcBef>
          <a:spcPct val="0"/>
        </a:spcBef>
        <a:spcAft>
          <a:spcPct val="0"/>
        </a:spcAft>
        <a:defRPr sz="3600">
          <a:solidFill>
            <a:schemeClr val="tx1"/>
          </a:solidFill>
          <a:latin typeface="Arial" charset="0"/>
          <a:cs typeface="Arial" charset="0"/>
        </a:defRPr>
      </a:lvl3pPr>
      <a:lvl4pPr algn="l" rtl="0" eaLnBrk="0" fontAlgn="base" hangingPunct="0">
        <a:spcBef>
          <a:spcPct val="0"/>
        </a:spcBef>
        <a:spcAft>
          <a:spcPct val="0"/>
        </a:spcAft>
        <a:defRPr sz="3600">
          <a:solidFill>
            <a:schemeClr val="tx1"/>
          </a:solidFill>
          <a:latin typeface="Arial" charset="0"/>
          <a:cs typeface="Arial" charset="0"/>
        </a:defRPr>
      </a:lvl4pPr>
      <a:lvl5pPr algn="l" rtl="0" eaLnBrk="0" fontAlgn="base" hangingPunct="0">
        <a:spcBef>
          <a:spcPct val="0"/>
        </a:spcBef>
        <a:spcAft>
          <a:spcPct val="0"/>
        </a:spcAft>
        <a:defRPr sz="3600">
          <a:solidFill>
            <a:schemeClr val="tx1"/>
          </a:solidFill>
          <a:latin typeface="Arial" charset="0"/>
          <a:cs typeface="Arial" charset="0"/>
        </a:defRPr>
      </a:lvl5pPr>
      <a:lvl6pPr marL="457200" algn="l" rtl="0" fontAlgn="base">
        <a:spcBef>
          <a:spcPct val="0"/>
        </a:spcBef>
        <a:spcAft>
          <a:spcPct val="0"/>
        </a:spcAft>
        <a:defRPr sz="3600">
          <a:solidFill>
            <a:schemeClr val="tx1"/>
          </a:solidFill>
          <a:latin typeface="Arial" charset="0"/>
          <a:cs typeface="Arial" charset="0"/>
        </a:defRPr>
      </a:lvl6pPr>
      <a:lvl7pPr marL="914400" algn="l" rtl="0" fontAlgn="base">
        <a:spcBef>
          <a:spcPct val="0"/>
        </a:spcBef>
        <a:spcAft>
          <a:spcPct val="0"/>
        </a:spcAft>
        <a:defRPr sz="3600">
          <a:solidFill>
            <a:schemeClr val="tx1"/>
          </a:solidFill>
          <a:latin typeface="Arial" charset="0"/>
          <a:cs typeface="Arial" charset="0"/>
        </a:defRPr>
      </a:lvl7pPr>
      <a:lvl8pPr marL="1371600" algn="l" rtl="0" fontAlgn="base">
        <a:spcBef>
          <a:spcPct val="0"/>
        </a:spcBef>
        <a:spcAft>
          <a:spcPct val="0"/>
        </a:spcAft>
        <a:defRPr sz="3600">
          <a:solidFill>
            <a:schemeClr val="tx1"/>
          </a:solidFill>
          <a:latin typeface="Arial" charset="0"/>
          <a:cs typeface="Arial" charset="0"/>
        </a:defRPr>
      </a:lvl8pPr>
      <a:lvl9pPr marL="1828800" algn="l" rtl="0" fontAlgn="base">
        <a:spcBef>
          <a:spcPct val="0"/>
        </a:spcBef>
        <a:spcAft>
          <a:spcPct val="0"/>
        </a:spcAft>
        <a:defRPr sz="36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rgbClr val="D885E3"/>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885E3"/>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D885E3"/>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D885E3"/>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D885E3"/>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2" y="6400800"/>
            <a:ext cx="914398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fontAlgn="auto">
              <a:spcBef>
                <a:spcPts val="0"/>
              </a:spcBef>
              <a:spcAft>
                <a:spcPts val="0"/>
              </a:spcAft>
              <a:buClr>
                <a:srgbClr val="000000"/>
              </a:buClr>
              <a:buFont typeface="Arial"/>
              <a:buNone/>
            </a:pPr>
            <a:endParaRPr lang="en-US" kern="0">
              <a:latin typeface="Arial"/>
              <a:cs typeface="Arial"/>
              <a:sym typeface="Arial"/>
            </a:endParaRP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fontAlgn="auto">
              <a:spcBef>
                <a:spcPts val="0"/>
              </a:spcBef>
              <a:spcAft>
                <a:spcPts val="0"/>
              </a:spcAft>
              <a:buClr>
                <a:srgbClr val="000000"/>
              </a:buClr>
              <a:buFont typeface="Arial"/>
              <a:buNone/>
            </a:pPr>
            <a:endParaRPr lang="en-US" kern="0">
              <a:latin typeface="Arial"/>
              <a:cs typeface="Arial"/>
              <a:sym typeface="Arial"/>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lgn="l" fontAlgn="auto">
              <a:spcBef>
                <a:spcPts val="0"/>
              </a:spcBef>
              <a:spcAft>
                <a:spcPts val="0"/>
              </a:spcAft>
              <a:buClr>
                <a:srgbClr val="000000"/>
              </a:buClr>
              <a:buFont typeface="Arial"/>
              <a:buNone/>
            </a:pPr>
            <a:r>
              <a:rPr lang="en-US" kern="0" smtClean="0">
                <a:latin typeface="Arial"/>
                <a:cs typeface="Arial"/>
                <a:sym typeface="Arial"/>
              </a:rPr>
              <a:t>1-</a:t>
            </a:r>
            <a:fld id="{00000000-1234-1234-1234-123412341234}" type="slidenum">
              <a:rPr lang="en-US" kern="0" smtClean="0">
                <a:latin typeface="Arial"/>
                <a:cs typeface="Arial"/>
                <a:sym typeface="Arial"/>
              </a:rPr>
              <a:pPr algn="l" fontAlgn="auto">
                <a:spcBef>
                  <a:spcPts val="0"/>
                </a:spcBef>
                <a:spcAft>
                  <a:spcPts val="0"/>
                </a:spcAft>
                <a:buClr>
                  <a:srgbClr val="000000"/>
                </a:buClr>
                <a:buFont typeface="Arial"/>
                <a:buNone/>
              </a:pPr>
              <a:t>‹#›</a:t>
            </a:fld>
            <a:endParaRPr kern="0">
              <a:latin typeface="Arial"/>
              <a:cs typeface="Arial"/>
              <a:sym typeface="Arial"/>
            </a:endParaRP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344279"/>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lumMod val="95000"/>
                  </a:schemeClr>
                </a:solidFill>
                <a:latin typeface="Calibri"/>
                <a:ea typeface="Calibri"/>
                <a:cs typeface="Calibri"/>
                <a:sym typeface="Calibri"/>
              </a:rPr>
              <a:t>Programming I – 420-110</a:t>
            </a:r>
            <a:endParaRPr lang="en-US" dirty="0"/>
          </a:p>
        </p:txBody>
      </p:sp>
      <p:sp>
        <p:nvSpPr>
          <p:cNvPr id="3" name="Subtitle 2"/>
          <p:cNvSpPr>
            <a:spLocks noGrp="1"/>
          </p:cNvSpPr>
          <p:nvPr>
            <p:ph type="subTitle" idx="1"/>
          </p:nvPr>
        </p:nvSpPr>
        <p:spPr/>
        <p:txBody>
          <a:bodyPr/>
          <a:lstStyle/>
          <a:p>
            <a:r>
              <a:rPr lang="en-US" dirty="0" smtClean="0"/>
              <a:t>Lecture 13 –char</a:t>
            </a:r>
            <a:endParaRPr lang="en-US" dirty="0"/>
          </a:p>
        </p:txBody>
      </p:sp>
    </p:spTree>
    <p:extLst>
      <p:ext uri="{BB962C8B-B14F-4D97-AF65-F5344CB8AC3E}">
        <p14:creationId xmlns:p14="http://schemas.microsoft.com/office/powerpoint/2010/main" val="3648131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boolean</a:t>
            </a:r>
            <a:r>
              <a:rPr lang="en-US" dirty="0"/>
              <a:t>, char</a:t>
            </a:r>
          </a:p>
        </p:txBody>
      </p:sp>
      <p:sp>
        <p:nvSpPr>
          <p:cNvPr id="3" name="Content Placeholder 2"/>
          <p:cNvSpPr>
            <a:spLocks noGrp="1"/>
          </p:cNvSpPr>
          <p:nvPr>
            <p:ph idx="1"/>
          </p:nvPr>
        </p:nvSpPr>
        <p:spPr/>
        <p:txBody>
          <a:bodyPr>
            <a:normAutofit/>
          </a:bodyPr>
          <a:lstStyle/>
          <a:p>
            <a:r>
              <a:rPr lang="en-US" b="1" dirty="0" err="1"/>
              <a:t>boolean</a:t>
            </a:r>
            <a:r>
              <a:rPr lang="en-US" dirty="0"/>
              <a:t>: The </a:t>
            </a:r>
            <a:r>
              <a:rPr lang="en-US" dirty="0" err="1"/>
              <a:t>boolean</a:t>
            </a:r>
            <a:r>
              <a:rPr lang="en-US" dirty="0"/>
              <a:t> data type has only two possible values: true and false.</a:t>
            </a:r>
          </a:p>
          <a:p>
            <a:pPr lvl="1"/>
            <a:r>
              <a:rPr lang="en-US" dirty="0"/>
              <a:t>Use this data type for simple flags that track true/false conditions. </a:t>
            </a:r>
          </a:p>
          <a:p>
            <a:pPr lvl="1"/>
            <a:r>
              <a:rPr lang="en-US" dirty="0"/>
              <a:t>This data type represents one bit of information, but its "size" in Java is still 1 byte</a:t>
            </a:r>
          </a:p>
          <a:p>
            <a:r>
              <a:rPr lang="en-US" b="1" dirty="0"/>
              <a:t>char</a:t>
            </a:r>
            <a:r>
              <a:rPr lang="en-US" dirty="0"/>
              <a:t>: The char data type is 2 bytes – unsigned numeric used to represent a Unicode character. </a:t>
            </a:r>
          </a:p>
          <a:p>
            <a:pPr lvl="1"/>
            <a:r>
              <a:rPr lang="en-US" dirty="0"/>
              <a:t>Example: char letter = ‘r’;</a:t>
            </a:r>
          </a:p>
          <a:p>
            <a:r>
              <a:rPr lang="en-US" dirty="0"/>
              <a:t>A String is NOT a primitive type. It consists of chars.</a:t>
            </a:r>
          </a:p>
          <a:p>
            <a:pPr lvl="1"/>
            <a:r>
              <a:rPr lang="en-US" dirty="0"/>
              <a:t>String literals are double quotes</a:t>
            </a:r>
          </a:p>
          <a:p>
            <a:pPr lvl="1"/>
            <a:r>
              <a:rPr lang="en-US" dirty="0"/>
              <a:t>char literals are single quotes</a:t>
            </a:r>
          </a:p>
        </p:txBody>
      </p:sp>
    </p:spTree>
    <p:extLst>
      <p:ext uri="{BB962C8B-B14F-4D97-AF65-F5344CB8AC3E}">
        <p14:creationId xmlns:p14="http://schemas.microsoft.com/office/powerpoint/2010/main" val="2688727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Internally</a:t>
            </a:r>
          </a:p>
        </p:txBody>
      </p:sp>
      <p:sp>
        <p:nvSpPr>
          <p:cNvPr id="3" name="Content Placeholder 2"/>
          <p:cNvSpPr>
            <a:spLocks noGrp="1"/>
          </p:cNvSpPr>
          <p:nvPr>
            <p:ph idx="1"/>
          </p:nvPr>
        </p:nvSpPr>
        <p:spPr/>
        <p:txBody>
          <a:bodyPr vert="horz" lIns="0" tIns="45720" rIns="0" bIns="45720" rtlCol="0">
            <a:normAutofit/>
          </a:bodyPr>
          <a:lstStyle/>
          <a:p>
            <a:r>
              <a:rPr lang="en-US" sz="2800" dirty="0"/>
              <a:t>A char is stored using 2 bytes</a:t>
            </a:r>
          </a:p>
          <a:p>
            <a:r>
              <a:rPr lang="en-US" sz="2800" dirty="0"/>
              <a:t>Every symbol is mapped to a number using a table called the Unicode table.</a:t>
            </a:r>
          </a:p>
          <a:p>
            <a:r>
              <a:rPr lang="en-US" sz="2800" dirty="0"/>
              <a:t>A variable of type char really stores the number that is mapped.</a:t>
            </a:r>
          </a:p>
        </p:txBody>
      </p:sp>
    </p:spTree>
    <p:extLst>
      <p:ext uri="{BB962C8B-B14F-4D97-AF65-F5344CB8AC3E}">
        <p14:creationId xmlns:p14="http://schemas.microsoft.com/office/powerpoint/2010/main" val="959961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287" y="-533400"/>
            <a:ext cx="7543800" cy="1449387"/>
          </a:xfrm>
        </p:spPr>
        <p:txBody>
          <a:bodyPr/>
          <a:lstStyle/>
          <a:p>
            <a:r>
              <a:rPr lang="en-US" dirty="0"/>
              <a:t>Some of the table</a:t>
            </a:r>
          </a:p>
        </p:txBody>
      </p:sp>
      <p:pic>
        <p:nvPicPr>
          <p:cNvPr id="1026" name="Picture 2" descr="Image result for unicode table">
            <a:extLst>
              <a:ext uri="{FF2B5EF4-FFF2-40B4-BE49-F238E27FC236}">
                <a16:creationId xmlns:a16="http://schemas.microsoft.com/office/drawing/2014/main" id="{0DB8DB53-8F03-4C08-93B7-02C1CD769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8991600" cy="54659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7C6F4E-8B11-4888-ADE4-940893BD887D}"/>
              </a:ext>
            </a:extLst>
          </p:cNvPr>
          <p:cNvSpPr txBox="1"/>
          <p:nvPr/>
        </p:nvSpPr>
        <p:spPr>
          <a:xfrm>
            <a:off x="-38100" y="6400800"/>
            <a:ext cx="9067800" cy="338554"/>
          </a:xfrm>
          <a:prstGeom prst="rect">
            <a:avLst/>
          </a:prstGeom>
          <a:noFill/>
        </p:spPr>
        <p:txBody>
          <a:bodyPr wrap="square" rtlCol="0">
            <a:spAutoFit/>
          </a:bodyPr>
          <a:lstStyle/>
          <a:p>
            <a:r>
              <a:rPr lang="en-US" sz="1600" dirty="0"/>
              <a:t>Source: http://bjc.edc.org/June2017/bjc-r/cur/programming/4-internet/4-cybersecurity/3-caesar-cipher.html</a:t>
            </a:r>
          </a:p>
        </p:txBody>
      </p:sp>
    </p:spTree>
    <p:extLst>
      <p:ext uri="{BB962C8B-B14F-4D97-AF65-F5344CB8AC3E}">
        <p14:creationId xmlns:p14="http://schemas.microsoft.com/office/powerpoint/2010/main" val="4214619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457200"/>
            <a:ext cx="7543800" cy="1449387"/>
          </a:xfrm>
        </p:spPr>
        <p:txBody>
          <a:bodyPr/>
          <a:lstStyle/>
          <a:p>
            <a:r>
              <a:rPr lang="en-US" dirty="0"/>
              <a:t>Some of the table</a:t>
            </a:r>
          </a:p>
        </p:txBody>
      </p:sp>
      <p:pic>
        <p:nvPicPr>
          <p:cNvPr id="1026" name="Picture 2" descr="Image result for unicode table">
            <a:extLst>
              <a:ext uri="{FF2B5EF4-FFF2-40B4-BE49-F238E27FC236}">
                <a16:creationId xmlns:a16="http://schemas.microsoft.com/office/drawing/2014/main" id="{0DB8DB53-8F03-4C08-93B7-02C1CD769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599"/>
            <a:ext cx="7391400" cy="449319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7C6F4E-8B11-4888-ADE4-940893BD887D}"/>
              </a:ext>
            </a:extLst>
          </p:cNvPr>
          <p:cNvSpPr txBox="1"/>
          <p:nvPr/>
        </p:nvSpPr>
        <p:spPr>
          <a:xfrm>
            <a:off x="152400" y="5410200"/>
            <a:ext cx="8763000" cy="1047466"/>
          </a:xfrm>
          <a:prstGeom prst="rect">
            <a:avLst/>
          </a:prstGeom>
        </p:spPr>
        <p:txBody>
          <a:bodyPr vert="horz" lIns="0" tIns="45720" rIns="0" bIns="45720" rtlCol="0">
            <a:normAutofit/>
          </a:bodyPr>
          <a:lstStyle>
            <a:lvl1pPr marL="91440" indent="-91440" algn="l" defTabSz="91440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800">
                <a:solidFill>
                  <a:schemeClr val="tx1">
                    <a:lumMod val="75000"/>
                    <a:lumOff val="25000"/>
                  </a:schemeClr>
                </a:solidFill>
                <a:latin typeface="+mn-lt"/>
                <a:cs typeface="+mn-cs"/>
              </a:defRPr>
            </a:lvl1pPr>
            <a:lvl2pPr marL="384048" indent="-182880" algn="l" defTabSz="914400" eaLnBrk="1" latinLnBrk="0" hangingPunct="1">
              <a:lnSpc>
                <a:spcPct val="90000"/>
              </a:lnSpc>
              <a:spcBef>
                <a:spcPts val="200"/>
              </a:spcBef>
              <a:spcAft>
                <a:spcPts val="400"/>
              </a:spcAft>
              <a:buClr>
                <a:schemeClr val="accent3"/>
              </a:buClr>
              <a:buFont typeface="Calibri" pitchFamily="34" charset="0"/>
              <a:buChar char="◦"/>
              <a:defRPr sz="1800">
                <a:solidFill>
                  <a:schemeClr val="tx1">
                    <a:lumMod val="75000"/>
                    <a:lumOff val="25000"/>
                  </a:schemeClr>
                </a:solidFill>
                <a:latin typeface="+mn-lt"/>
                <a:cs typeface="+mn-cs"/>
              </a:defRPr>
            </a:lvl2pPr>
            <a:lvl3pPr marL="56692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3pPr>
            <a:lvl4pPr marL="74980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4pPr>
            <a:lvl5pPr marL="93268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5pPr>
            <a:lvl6pPr marL="11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6pPr>
            <a:lvl7pPr marL="13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7pPr>
            <a:lvl8pPr marL="15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8pPr>
            <a:lvl9pPr marL="17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9pPr>
          </a:lstStyle>
          <a:p>
            <a:r>
              <a:rPr lang="en-US" dirty="0"/>
              <a:t>char c = ‘h’;</a:t>
            </a:r>
          </a:p>
          <a:p>
            <a:r>
              <a:rPr lang="en-US" dirty="0"/>
              <a:t>The computer will store this as the number 104</a:t>
            </a:r>
          </a:p>
        </p:txBody>
      </p:sp>
    </p:spTree>
    <p:extLst>
      <p:ext uri="{BB962C8B-B14F-4D97-AF65-F5344CB8AC3E}">
        <p14:creationId xmlns:p14="http://schemas.microsoft.com/office/powerpoint/2010/main" val="23353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unicode table">
            <a:extLst>
              <a:ext uri="{FF2B5EF4-FFF2-40B4-BE49-F238E27FC236}">
                <a16:creationId xmlns:a16="http://schemas.microsoft.com/office/drawing/2014/main" id="{0DB8DB53-8F03-4C08-93B7-02C1CD769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0"/>
            <a:ext cx="8115300" cy="49332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7C6F4E-8B11-4888-ADE4-940893BD887D}"/>
              </a:ext>
            </a:extLst>
          </p:cNvPr>
          <p:cNvSpPr txBox="1"/>
          <p:nvPr/>
        </p:nvSpPr>
        <p:spPr>
          <a:xfrm>
            <a:off x="152400" y="5105400"/>
            <a:ext cx="8991600" cy="1219200"/>
          </a:xfrm>
          <a:prstGeom prst="rect">
            <a:avLst/>
          </a:prstGeom>
        </p:spPr>
        <p:txBody>
          <a:bodyPr vert="horz" lIns="0" tIns="45720" rIns="0" bIns="45720" rtlCol="0">
            <a:normAutofit fontScale="85000" lnSpcReduction="20000"/>
          </a:bodyPr>
          <a:lstStyle>
            <a:lvl1pPr marL="91440" indent="-91440" algn="l" defTabSz="91440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800">
                <a:solidFill>
                  <a:schemeClr val="tx1">
                    <a:lumMod val="75000"/>
                    <a:lumOff val="25000"/>
                  </a:schemeClr>
                </a:solidFill>
                <a:latin typeface="+mn-lt"/>
                <a:cs typeface="+mn-cs"/>
              </a:defRPr>
            </a:lvl1pPr>
            <a:lvl2pPr marL="384048" indent="-182880" algn="l" defTabSz="914400" eaLnBrk="1" latinLnBrk="0" hangingPunct="1">
              <a:lnSpc>
                <a:spcPct val="90000"/>
              </a:lnSpc>
              <a:spcBef>
                <a:spcPts val="200"/>
              </a:spcBef>
              <a:spcAft>
                <a:spcPts val="400"/>
              </a:spcAft>
              <a:buClr>
                <a:schemeClr val="accent3"/>
              </a:buClr>
              <a:buFont typeface="Calibri" pitchFamily="34" charset="0"/>
              <a:buChar char="◦"/>
              <a:defRPr sz="1800">
                <a:solidFill>
                  <a:schemeClr val="tx1">
                    <a:lumMod val="75000"/>
                    <a:lumOff val="25000"/>
                  </a:schemeClr>
                </a:solidFill>
                <a:latin typeface="+mn-lt"/>
                <a:cs typeface="+mn-cs"/>
              </a:defRPr>
            </a:lvl2pPr>
            <a:lvl3pPr marL="56692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3pPr>
            <a:lvl4pPr marL="74980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4pPr>
            <a:lvl5pPr marL="93268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5pPr>
            <a:lvl6pPr marL="11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6pPr>
            <a:lvl7pPr marL="13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7pPr>
            <a:lvl8pPr marL="15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8pPr>
            <a:lvl9pPr marL="17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9pPr>
          </a:lstStyle>
          <a:p>
            <a:pPr>
              <a:spcBef>
                <a:spcPts val="0"/>
              </a:spcBef>
            </a:pPr>
            <a:r>
              <a:rPr lang="en-US" dirty="0"/>
              <a:t>In fact, you can always write either the code or the symbol:</a:t>
            </a:r>
          </a:p>
          <a:p>
            <a:pPr>
              <a:spcBef>
                <a:spcPts val="0"/>
              </a:spcBef>
            </a:pPr>
            <a:r>
              <a:rPr lang="en-US" dirty="0"/>
              <a:t>char c = 104;</a:t>
            </a:r>
          </a:p>
          <a:p>
            <a:pPr>
              <a:spcBef>
                <a:spcPts val="0"/>
              </a:spcBef>
            </a:pPr>
            <a:r>
              <a:rPr lang="en-US" dirty="0"/>
              <a:t>char d = ‘h’; </a:t>
            </a:r>
          </a:p>
          <a:p>
            <a:pPr>
              <a:spcBef>
                <a:spcPts val="0"/>
              </a:spcBef>
            </a:pPr>
            <a:r>
              <a:rPr lang="en-US" dirty="0"/>
              <a:t>Both of these do the same thing.</a:t>
            </a:r>
          </a:p>
        </p:txBody>
      </p:sp>
    </p:spTree>
    <p:extLst>
      <p:ext uri="{BB962C8B-B14F-4D97-AF65-F5344CB8AC3E}">
        <p14:creationId xmlns:p14="http://schemas.microsoft.com/office/powerpoint/2010/main" val="508595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unicode table">
            <a:extLst>
              <a:ext uri="{FF2B5EF4-FFF2-40B4-BE49-F238E27FC236}">
                <a16:creationId xmlns:a16="http://schemas.microsoft.com/office/drawing/2014/main" id="{0DB8DB53-8F03-4C08-93B7-02C1CD769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0"/>
            <a:ext cx="8115300" cy="49332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7C6F4E-8B11-4888-ADE4-940893BD887D}"/>
              </a:ext>
            </a:extLst>
          </p:cNvPr>
          <p:cNvSpPr txBox="1"/>
          <p:nvPr/>
        </p:nvSpPr>
        <p:spPr>
          <a:xfrm>
            <a:off x="152400" y="5105400"/>
            <a:ext cx="8991600" cy="1219200"/>
          </a:xfrm>
          <a:prstGeom prst="rect">
            <a:avLst/>
          </a:prstGeom>
        </p:spPr>
        <p:txBody>
          <a:bodyPr vert="horz" lIns="0" tIns="45720" rIns="0" bIns="45720" rtlCol="0">
            <a:normAutofit fontScale="92500" lnSpcReduction="20000"/>
          </a:bodyPr>
          <a:lstStyle>
            <a:lvl1pPr marL="91440" indent="-91440" algn="l" defTabSz="91440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800">
                <a:solidFill>
                  <a:schemeClr val="tx1">
                    <a:lumMod val="75000"/>
                    <a:lumOff val="25000"/>
                  </a:schemeClr>
                </a:solidFill>
                <a:latin typeface="+mn-lt"/>
                <a:cs typeface="+mn-cs"/>
              </a:defRPr>
            </a:lvl1pPr>
            <a:lvl2pPr marL="384048" indent="-182880" algn="l" defTabSz="914400" eaLnBrk="1" latinLnBrk="0" hangingPunct="1">
              <a:lnSpc>
                <a:spcPct val="90000"/>
              </a:lnSpc>
              <a:spcBef>
                <a:spcPts val="200"/>
              </a:spcBef>
              <a:spcAft>
                <a:spcPts val="400"/>
              </a:spcAft>
              <a:buClr>
                <a:schemeClr val="accent3"/>
              </a:buClr>
              <a:buFont typeface="Calibri" pitchFamily="34" charset="0"/>
              <a:buChar char="◦"/>
              <a:defRPr sz="1800">
                <a:solidFill>
                  <a:schemeClr val="tx1">
                    <a:lumMod val="75000"/>
                    <a:lumOff val="25000"/>
                  </a:schemeClr>
                </a:solidFill>
                <a:latin typeface="+mn-lt"/>
                <a:cs typeface="+mn-cs"/>
              </a:defRPr>
            </a:lvl2pPr>
            <a:lvl3pPr marL="56692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3pPr>
            <a:lvl4pPr marL="74980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4pPr>
            <a:lvl5pPr marL="93268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5pPr>
            <a:lvl6pPr marL="11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6pPr>
            <a:lvl7pPr marL="13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7pPr>
            <a:lvl8pPr marL="15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8pPr>
            <a:lvl9pPr marL="17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9pPr>
          </a:lstStyle>
          <a:p>
            <a:r>
              <a:rPr lang="en-US" dirty="0"/>
              <a:t>Because the chart is ordered, you can actually use arithmetic with chars:</a:t>
            </a:r>
          </a:p>
          <a:p>
            <a:r>
              <a:rPr lang="en-US" dirty="0"/>
              <a:t>char d = ‘h’ + 3 -&gt;  the result is ‘k’ with code 107</a:t>
            </a:r>
          </a:p>
        </p:txBody>
      </p:sp>
    </p:spTree>
    <p:extLst>
      <p:ext uri="{BB962C8B-B14F-4D97-AF65-F5344CB8AC3E}">
        <p14:creationId xmlns:p14="http://schemas.microsoft.com/office/powerpoint/2010/main" val="3434660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trick: </a:t>
            </a:r>
            <a:r>
              <a:rPr lang="en-US" dirty="0" err="1"/>
              <a:t>isLowerCase</a:t>
            </a:r>
            <a:r>
              <a:rPr lang="en-US" dirty="0"/>
              <a:t> letter</a:t>
            </a:r>
          </a:p>
        </p:txBody>
      </p:sp>
      <p:pic>
        <p:nvPicPr>
          <p:cNvPr id="1026" name="Picture 2" descr="Image result for unicode table">
            <a:extLst>
              <a:ext uri="{FF2B5EF4-FFF2-40B4-BE49-F238E27FC236}">
                <a16:creationId xmlns:a16="http://schemas.microsoft.com/office/drawing/2014/main" id="{0DB8DB53-8F03-4C08-93B7-02C1CD769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5486400" cy="33351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7C6F4E-8B11-4888-ADE4-940893BD887D}"/>
              </a:ext>
            </a:extLst>
          </p:cNvPr>
          <p:cNvSpPr txBox="1"/>
          <p:nvPr/>
        </p:nvSpPr>
        <p:spPr>
          <a:xfrm>
            <a:off x="304800" y="5105400"/>
            <a:ext cx="8077200" cy="1200329"/>
          </a:xfrm>
          <a:prstGeom prst="rect">
            <a:avLst/>
          </a:prstGeom>
        </p:spPr>
        <p:txBody>
          <a:bodyPr vert="horz" lIns="0" tIns="45720" rIns="0" bIns="45720" rtlCol="0">
            <a:normAutofit/>
          </a:bodyPr>
          <a:lstStyle>
            <a:defPPr>
              <a:defRPr lang="en-US"/>
            </a:defPPr>
            <a:lvl1pPr marL="91440" indent="-91440" algn="l" defTabSz="91440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200">
                <a:solidFill>
                  <a:schemeClr val="tx1">
                    <a:lumMod val="75000"/>
                    <a:lumOff val="25000"/>
                  </a:schemeClr>
                </a:solidFill>
                <a:latin typeface="+mn-lt"/>
                <a:cs typeface="+mn-cs"/>
              </a:defRPr>
            </a:lvl1pPr>
            <a:lvl2pPr marL="384048" indent="-182880" algn="l" defTabSz="914400" eaLnBrk="1" latinLnBrk="0" hangingPunct="1">
              <a:lnSpc>
                <a:spcPct val="90000"/>
              </a:lnSpc>
              <a:spcBef>
                <a:spcPts val="200"/>
              </a:spcBef>
              <a:spcAft>
                <a:spcPts val="400"/>
              </a:spcAft>
              <a:buClr>
                <a:schemeClr val="accent3"/>
              </a:buClr>
              <a:buFont typeface="Calibri" pitchFamily="34" charset="0"/>
              <a:buChar char="◦"/>
              <a:defRPr sz="1800">
                <a:solidFill>
                  <a:schemeClr val="tx1">
                    <a:lumMod val="75000"/>
                    <a:lumOff val="25000"/>
                  </a:schemeClr>
                </a:solidFill>
                <a:latin typeface="+mn-lt"/>
                <a:cs typeface="+mn-cs"/>
              </a:defRPr>
            </a:lvl2pPr>
            <a:lvl3pPr marL="56692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3pPr>
            <a:lvl4pPr marL="74980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4pPr>
            <a:lvl5pPr marL="93268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5pPr>
            <a:lvl6pPr marL="11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6pPr>
            <a:lvl7pPr marL="13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7pPr>
            <a:lvl8pPr marL="15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8pPr>
            <a:lvl9pPr marL="17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9pPr>
          </a:lstStyle>
          <a:p>
            <a:r>
              <a:rPr lang="en-US" dirty="0"/>
              <a:t>All lowercase letters have a code &gt;= 97 and &lt;= 122</a:t>
            </a:r>
          </a:p>
          <a:p>
            <a:r>
              <a:rPr lang="en-US" dirty="0"/>
              <a:t>If we have a char variable symbol how can we check if it is a lowercase letter?</a:t>
            </a:r>
          </a:p>
        </p:txBody>
      </p:sp>
    </p:spTree>
    <p:extLst>
      <p:ext uri="{BB962C8B-B14F-4D97-AF65-F5344CB8AC3E}">
        <p14:creationId xmlns:p14="http://schemas.microsoft.com/office/powerpoint/2010/main" val="482085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7543800" cy="1449387"/>
          </a:xfrm>
        </p:spPr>
        <p:txBody>
          <a:bodyPr/>
          <a:lstStyle/>
          <a:p>
            <a:r>
              <a:rPr lang="en-US" dirty="0"/>
              <a:t>Useful trick: </a:t>
            </a:r>
            <a:r>
              <a:rPr lang="en-US" dirty="0" err="1"/>
              <a:t>isLowerCase</a:t>
            </a:r>
            <a:r>
              <a:rPr lang="en-US" dirty="0"/>
              <a:t> letter</a:t>
            </a:r>
          </a:p>
        </p:txBody>
      </p:sp>
      <p:pic>
        <p:nvPicPr>
          <p:cNvPr id="1026" name="Picture 2" descr="Image result for unicode table">
            <a:extLst>
              <a:ext uri="{FF2B5EF4-FFF2-40B4-BE49-F238E27FC236}">
                <a16:creationId xmlns:a16="http://schemas.microsoft.com/office/drawing/2014/main" id="{0DB8DB53-8F03-4C08-93B7-02C1CD769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6096000" cy="37057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7C6F4E-8B11-4888-ADE4-940893BD887D}"/>
              </a:ext>
            </a:extLst>
          </p:cNvPr>
          <p:cNvSpPr txBox="1"/>
          <p:nvPr/>
        </p:nvSpPr>
        <p:spPr>
          <a:xfrm>
            <a:off x="152400" y="4419600"/>
            <a:ext cx="8991600" cy="2569934"/>
          </a:xfrm>
          <a:prstGeom prst="rect">
            <a:avLst/>
          </a:prstGeom>
        </p:spPr>
        <p:txBody>
          <a:bodyPr vert="horz" lIns="0" tIns="45720" rIns="0" bIns="45720" rtlCol="0">
            <a:normAutofit/>
          </a:bodyPr>
          <a:lstStyle>
            <a:defPPr>
              <a:defRPr lang="en-US"/>
            </a:defPPr>
            <a:lvl1pPr marL="91440" indent="-91440" algn="l" defTabSz="91440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800">
                <a:solidFill>
                  <a:schemeClr val="tx1">
                    <a:lumMod val="75000"/>
                    <a:lumOff val="25000"/>
                  </a:schemeClr>
                </a:solidFill>
                <a:latin typeface="+mn-lt"/>
                <a:cs typeface="+mn-cs"/>
              </a:defRPr>
            </a:lvl1pPr>
            <a:lvl2pPr marL="384048" indent="-182880" algn="l" defTabSz="914400" eaLnBrk="1" latinLnBrk="0" hangingPunct="1">
              <a:lnSpc>
                <a:spcPct val="90000"/>
              </a:lnSpc>
              <a:spcBef>
                <a:spcPts val="200"/>
              </a:spcBef>
              <a:spcAft>
                <a:spcPts val="400"/>
              </a:spcAft>
              <a:buClr>
                <a:schemeClr val="accent3"/>
              </a:buClr>
              <a:buFont typeface="Calibri" pitchFamily="34" charset="0"/>
              <a:buChar char="◦"/>
              <a:defRPr sz="1800">
                <a:solidFill>
                  <a:schemeClr val="tx1">
                    <a:lumMod val="75000"/>
                    <a:lumOff val="25000"/>
                  </a:schemeClr>
                </a:solidFill>
                <a:latin typeface="+mn-lt"/>
                <a:cs typeface="+mn-cs"/>
              </a:defRPr>
            </a:lvl2pPr>
            <a:lvl3pPr marL="56692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3pPr>
            <a:lvl4pPr marL="74980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4pPr>
            <a:lvl5pPr marL="93268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5pPr>
            <a:lvl6pPr marL="11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6pPr>
            <a:lvl7pPr marL="13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7pPr>
            <a:lvl8pPr marL="15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8pPr>
            <a:lvl9pPr marL="17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9pPr>
          </a:lstStyle>
          <a:p>
            <a:r>
              <a:rPr lang="en-US" sz="2200" dirty="0"/>
              <a:t>All lowercase letters have a code &gt;= 97 and &lt;= 122</a:t>
            </a:r>
          </a:p>
          <a:p>
            <a:r>
              <a:rPr lang="en-US" sz="2200" dirty="0"/>
              <a:t>If we have a char variable symbol how can we check if it is a lowercase letter?</a:t>
            </a:r>
          </a:p>
          <a:p>
            <a:r>
              <a:rPr lang="en-US" sz="2200" dirty="0"/>
              <a:t>Option 1:</a:t>
            </a:r>
          </a:p>
          <a:p>
            <a:r>
              <a:rPr lang="en-US" sz="2200" dirty="0"/>
              <a:t>symbol &gt;= 97 &amp;&amp; symbol &lt;= 122</a:t>
            </a:r>
          </a:p>
        </p:txBody>
      </p:sp>
    </p:spTree>
    <p:extLst>
      <p:ext uri="{BB962C8B-B14F-4D97-AF65-F5344CB8AC3E}">
        <p14:creationId xmlns:p14="http://schemas.microsoft.com/office/powerpoint/2010/main" val="3408290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7543800" cy="1449387"/>
          </a:xfrm>
        </p:spPr>
        <p:txBody>
          <a:bodyPr/>
          <a:lstStyle/>
          <a:p>
            <a:r>
              <a:rPr lang="en-US" dirty="0"/>
              <a:t>Useful trick: </a:t>
            </a:r>
            <a:r>
              <a:rPr lang="en-US" dirty="0" err="1"/>
              <a:t>isLowerCase</a:t>
            </a:r>
            <a:r>
              <a:rPr lang="en-US" dirty="0"/>
              <a:t> letter</a:t>
            </a:r>
          </a:p>
        </p:txBody>
      </p:sp>
      <p:pic>
        <p:nvPicPr>
          <p:cNvPr id="1026" name="Picture 2" descr="Image result for unicode table">
            <a:extLst>
              <a:ext uri="{FF2B5EF4-FFF2-40B4-BE49-F238E27FC236}">
                <a16:creationId xmlns:a16="http://schemas.microsoft.com/office/drawing/2014/main" id="{0DB8DB53-8F03-4C08-93B7-02C1CD769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6096000" cy="37057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7C6F4E-8B11-4888-ADE4-940893BD887D}"/>
              </a:ext>
            </a:extLst>
          </p:cNvPr>
          <p:cNvSpPr txBox="1"/>
          <p:nvPr/>
        </p:nvSpPr>
        <p:spPr>
          <a:xfrm>
            <a:off x="152400" y="4419600"/>
            <a:ext cx="8991600" cy="2569934"/>
          </a:xfrm>
          <a:prstGeom prst="rect">
            <a:avLst/>
          </a:prstGeom>
        </p:spPr>
        <p:txBody>
          <a:bodyPr vert="horz" lIns="0" tIns="45720" rIns="0" bIns="45720" rtlCol="0">
            <a:normAutofit/>
          </a:bodyPr>
          <a:lstStyle>
            <a:defPPr>
              <a:defRPr lang="en-US"/>
            </a:defPPr>
            <a:lvl1pPr marL="91440" indent="-91440" algn="l" defTabSz="91440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800">
                <a:solidFill>
                  <a:schemeClr val="tx1">
                    <a:lumMod val="75000"/>
                    <a:lumOff val="25000"/>
                  </a:schemeClr>
                </a:solidFill>
                <a:latin typeface="+mn-lt"/>
                <a:cs typeface="+mn-cs"/>
              </a:defRPr>
            </a:lvl1pPr>
            <a:lvl2pPr marL="384048" indent="-182880" algn="l" defTabSz="914400" eaLnBrk="1" latinLnBrk="0" hangingPunct="1">
              <a:lnSpc>
                <a:spcPct val="90000"/>
              </a:lnSpc>
              <a:spcBef>
                <a:spcPts val="200"/>
              </a:spcBef>
              <a:spcAft>
                <a:spcPts val="400"/>
              </a:spcAft>
              <a:buClr>
                <a:schemeClr val="accent3"/>
              </a:buClr>
              <a:buFont typeface="Calibri" pitchFamily="34" charset="0"/>
              <a:buChar char="◦"/>
              <a:defRPr sz="1800">
                <a:solidFill>
                  <a:schemeClr val="tx1">
                    <a:lumMod val="75000"/>
                    <a:lumOff val="25000"/>
                  </a:schemeClr>
                </a:solidFill>
                <a:latin typeface="+mn-lt"/>
                <a:cs typeface="+mn-cs"/>
              </a:defRPr>
            </a:lvl2pPr>
            <a:lvl3pPr marL="56692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3pPr>
            <a:lvl4pPr marL="74980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4pPr>
            <a:lvl5pPr marL="93268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5pPr>
            <a:lvl6pPr marL="11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6pPr>
            <a:lvl7pPr marL="13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7pPr>
            <a:lvl8pPr marL="15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8pPr>
            <a:lvl9pPr marL="17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9pPr>
          </a:lstStyle>
          <a:p>
            <a:r>
              <a:rPr lang="en-US" sz="2200" dirty="0"/>
              <a:t>All lowercase letters have a code &gt;= 97 and &lt;= 122</a:t>
            </a:r>
          </a:p>
          <a:p>
            <a:r>
              <a:rPr lang="en-US" sz="2200" dirty="0"/>
              <a:t>If we have a char variable symbol how can we check if it is a lowercase letter?</a:t>
            </a:r>
          </a:p>
          <a:p>
            <a:r>
              <a:rPr lang="en-US" sz="2200" dirty="0" smtClean="0"/>
              <a:t>Option </a:t>
            </a:r>
            <a:r>
              <a:rPr lang="en-US" sz="2200" dirty="0"/>
              <a:t>2:</a:t>
            </a:r>
          </a:p>
          <a:p>
            <a:r>
              <a:rPr lang="en-US" sz="2200" dirty="0"/>
              <a:t>symbol &gt;= ‘a’ &amp;&amp; symbol &lt;= ‘z’  easier to remember!</a:t>
            </a:r>
          </a:p>
        </p:txBody>
      </p:sp>
    </p:spTree>
    <p:extLst>
      <p:ext uri="{BB962C8B-B14F-4D97-AF65-F5344CB8AC3E}">
        <p14:creationId xmlns:p14="http://schemas.microsoft.com/office/powerpoint/2010/main" val="943468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7543800" cy="1449387"/>
          </a:xfrm>
        </p:spPr>
        <p:txBody>
          <a:bodyPr/>
          <a:lstStyle/>
          <a:p>
            <a:r>
              <a:rPr lang="en-US" dirty="0" smtClean="0"/>
              <a:t>Example</a:t>
            </a:r>
            <a:endParaRPr lang="en-US" dirty="0"/>
          </a:p>
        </p:txBody>
      </p:sp>
      <p:pic>
        <p:nvPicPr>
          <p:cNvPr id="1026" name="Picture 2" descr="Image result for unicode table">
            <a:extLst>
              <a:ext uri="{FF2B5EF4-FFF2-40B4-BE49-F238E27FC236}">
                <a16:creationId xmlns:a16="http://schemas.microsoft.com/office/drawing/2014/main" id="{0DB8DB53-8F03-4C08-93B7-02C1CD769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6894284" cy="4191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7C6F4E-8B11-4888-ADE4-940893BD887D}"/>
              </a:ext>
            </a:extLst>
          </p:cNvPr>
          <p:cNvSpPr txBox="1"/>
          <p:nvPr/>
        </p:nvSpPr>
        <p:spPr>
          <a:xfrm>
            <a:off x="152400" y="5005387"/>
            <a:ext cx="8991600" cy="1828800"/>
          </a:xfrm>
          <a:prstGeom prst="rect">
            <a:avLst/>
          </a:prstGeom>
        </p:spPr>
        <p:txBody>
          <a:bodyPr vert="horz" lIns="0" tIns="45720" rIns="0" bIns="45720" rtlCol="0">
            <a:normAutofit/>
          </a:bodyPr>
          <a:lstStyle>
            <a:defPPr>
              <a:defRPr lang="en-US"/>
            </a:defPPr>
            <a:lvl1pPr marL="91440" indent="-91440" algn="l" defTabSz="91440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800">
                <a:solidFill>
                  <a:schemeClr val="tx1">
                    <a:lumMod val="75000"/>
                    <a:lumOff val="25000"/>
                  </a:schemeClr>
                </a:solidFill>
                <a:latin typeface="+mn-lt"/>
                <a:cs typeface="+mn-cs"/>
              </a:defRPr>
            </a:lvl1pPr>
            <a:lvl2pPr marL="384048" indent="-182880" algn="l" defTabSz="914400" eaLnBrk="1" latinLnBrk="0" hangingPunct="1">
              <a:lnSpc>
                <a:spcPct val="90000"/>
              </a:lnSpc>
              <a:spcBef>
                <a:spcPts val="200"/>
              </a:spcBef>
              <a:spcAft>
                <a:spcPts val="400"/>
              </a:spcAft>
              <a:buClr>
                <a:schemeClr val="accent3"/>
              </a:buClr>
              <a:buFont typeface="Calibri" pitchFamily="34" charset="0"/>
              <a:buChar char="◦"/>
              <a:defRPr sz="1800">
                <a:solidFill>
                  <a:schemeClr val="tx1">
                    <a:lumMod val="75000"/>
                    <a:lumOff val="25000"/>
                  </a:schemeClr>
                </a:solidFill>
                <a:latin typeface="+mn-lt"/>
                <a:cs typeface="+mn-cs"/>
              </a:defRPr>
            </a:lvl2pPr>
            <a:lvl3pPr marL="56692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3pPr>
            <a:lvl4pPr marL="74980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4pPr>
            <a:lvl5pPr marL="93268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5pPr>
            <a:lvl6pPr marL="11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6pPr>
            <a:lvl7pPr marL="13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7pPr>
            <a:lvl8pPr marL="15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8pPr>
            <a:lvl9pPr marL="17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9pPr>
          </a:lstStyle>
          <a:p>
            <a:r>
              <a:rPr lang="en-US" sz="2200" dirty="0"/>
              <a:t>Write a method </a:t>
            </a:r>
            <a:r>
              <a:rPr lang="en-US" sz="2200" dirty="0" err="1"/>
              <a:t>isLetter</a:t>
            </a:r>
            <a:r>
              <a:rPr lang="en-US" sz="2200" dirty="0"/>
              <a:t> that takes as input a char value symbol and returns whether or not the char value stored into symbol represents a letter (either upper case or lowercase)</a:t>
            </a:r>
          </a:p>
        </p:txBody>
      </p:sp>
    </p:spTree>
    <p:extLst>
      <p:ext uri="{BB962C8B-B14F-4D97-AF65-F5344CB8AC3E}">
        <p14:creationId xmlns:p14="http://schemas.microsoft.com/office/powerpoint/2010/main" val="3361586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Last class</a:t>
            </a:r>
          </a:p>
        </p:txBody>
      </p:sp>
      <p:sp>
        <p:nvSpPr>
          <p:cNvPr id="3" name="Content Placeholder 2"/>
          <p:cNvSpPr>
            <a:spLocks noGrp="1"/>
          </p:cNvSpPr>
          <p:nvPr>
            <p:ph idx="1"/>
          </p:nvPr>
        </p:nvSpPr>
        <p:spPr/>
        <p:txBody>
          <a:bodyPr>
            <a:normAutofit/>
          </a:bodyPr>
          <a:lstStyle/>
          <a:p>
            <a:r>
              <a:rPr lang="en-CA" sz="2800" dirty="0"/>
              <a:t>Indentation</a:t>
            </a:r>
          </a:p>
          <a:p>
            <a:r>
              <a:rPr lang="en-CA" sz="2800" dirty="0"/>
              <a:t>Boolean type</a:t>
            </a:r>
          </a:p>
          <a:p>
            <a:r>
              <a:rPr lang="en-CA" sz="2800" dirty="0"/>
              <a:t>&amp;&amp; || ! operators</a:t>
            </a:r>
          </a:p>
        </p:txBody>
      </p:sp>
      <p:sp>
        <p:nvSpPr>
          <p:cNvPr id="4" name="Google Shape;90;p13"/>
          <p:cNvSpPr txBox="1"/>
          <p:nvPr/>
        </p:nvSpPr>
        <p:spPr>
          <a:xfrm>
            <a:off x="4800600" y="6435800"/>
            <a:ext cx="4031425" cy="193600"/>
          </a:xfrm>
          <a:prstGeom prst="rect">
            <a:avLst/>
          </a:prstGeom>
          <a:noFill/>
          <a:ln>
            <a:noFill/>
          </a:ln>
        </p:spPr>
        <p:txBody>
          <a:bodyPr spcFirstLastPara="1" wrap="square" lIns="91425" tIns="91425" rIns="91425" bIns="91425" anchor="t" anchorCtr="0">
            <a:noAutofit/>
          </a:bodyPr>
          <a:lstStyle/>
          <a:p>
            <a:pPr algn="l" fontAlgn="auto">
              <a:spcBef>
                <a:spcPts val="0"/>
              </a:spcBef>
              <a:spcAft>
                <a:spcPts val="0"/>
              </a:spcAft>
              <a:buClr>
                <a:srgbClr val="000000"/>
              </a:buClr>
              <a:buFont typeface="Arial"/>
              <a:buNone/>
            </a:pPr>
            <a:r>
              <a:rPr lang="en-US" sz="1400" kern="0" dirty="0">
                <a:solidFill>
                  <a:srgbClr val="999999"/>
                </a:solidFill>
                <a:latin typeface="Arial"/>
                <a:cs typeface="Arial"/>
                <a:sym typeface="Arial"/>
              </a:rPr>
              <a:t>Thanks to Dan </a:t>
            </a:r>
            <a:r>
              <a:rPr lang="en-US" sz="1400" kern="0" dirty="0" err="1">
                <a:solidFill>
                  <a:srgbClr val="999999"/>
                </a:solidFill>
                <a:latin typeface="Arial"/>
                <a:cs typeface="Arial"/>
                <a:sym typeface="Arial"/>
              </a:rPr>
              <a:t>Pomerantz</a:t>
            </a:r>
            <a:r>
              <a:rPr lang="en-US" sz="1400" kern="0" dirty="0">
                <a:solidFill>
                  <a:srgbClr val="999999"/>
                </a:solidFill>
                <a:latin typeface="Arial"/>
                <a:cs typeface="Arial"/>
                <a:sym typeface="Arial"/>
              </a:rPr>
              <a:t> for the slides!</a:t>
            </a:r>
            <a:endParaRPr sz="1400" kern="0" dirty="0">
              <a:solidFill>
                <a:srgbClr val="999999"/>
              </a:solidFill>
              <a:latin typeface="Arial"/>
              <a:cs typeface="Arial"/>
              <a:sym typeface="Arial"/>
            </a:endParaRPr>
          </a:p>
        </p:txBody>
      </p:sp>
    </p:spTree>
    <p:extLst>
      <p:ext uri="{BB962C8B-B14F-4D97-AF65-F5344CB8AC3E}">
        <p14:creationId xmlns:p14="http://schemas.microsoft.com/office/powerpoint/2010/main" val="2504555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7543800" cy="1449387"/>
          </a:xfrm>
        </p:spPr>
        <p:txBody>
          <a:bodyPr/>
          <a:lstStyle/>
          <a:p>
            <a:r>
              <a:rPr lang="en-US" dirty="0" smtClean="0"/>
              <a:t>Example</a:t>
            </a:r>
            <a:endParaRPr lang="en-US" dirty="0"/>
          </a:p>
        </p:txBody>
      </p:sp>
      <p:pic>
        <p:nvPicPr>
          <p:cNvPr id="1026" name="Picture 2" descr="Image result for unicode table">
            <a:extLst>
              <a:ext uri="{FF2B5EF4-FFF2-40B4-BE49-F238E27FC236}">
                <a16:creationId xmlns:a16="http://schemas.microsoft.com/office/drawing/2014/main" id="{0DB8DB53-8F03-4C08-93B7-02C1CD769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6894284" cy="4191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7C6F4E-8B11-4888-ADE4-940893BD887D}"/>
              </a:ext>
            </a:extLst>
          </p:cNvPr>
          <p:cNvSpPr txBox="1"/>
          <p:nvPr/>
        </p:nvSpPr>
        <p:spPr>
          <a:xfrm>
            <a:off x="152400" y="5005387"/>
            <a:ext cx="8991600" cy="1828800"/>
          </a:xfrm>
          <a:prstGeom prst="rect">
            <a:avLst/>
          </a:prstGeom>
        </p:spPr>
        <p:txBody>
          <a:bodyPr vert="horz" lIns="0" tIns="45720" rIns="0" bIns="45720" rtlCol="0">
            <a:normAutofit/>
          </a:bodyPr>
          <a:lstStyle>
            <a:defPPr>
              <a:defRPr lang="en-US"/>
            </a:defPPr>
            <a:lvl1pPr marL="91440" indent="-91440" algn="l" defTabSz="91440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800">
                <a:solidFill>
                  <a:schemeClr val="tx1">
                    <a:lumMod val="75000"/>
                    <a:lumOff val="25000"/>
                  </a:schemeClr>
                </a:solidFill>
                <a:latin typeface="+mn-lt"/>
                <a:cs typeface="+mn-cs"/>
              </a:defRPr>
            </a:lvl1pPr>
            <a:lvl2pPr marL="384048" indent="-182880" algn="l" defTabSz="914400" eaLnBrk="1" latinLnBrk="0" hangingPunct="1">
              <a:lnSpc>
                <a:spcPct val="90000"/>
              </a:lnSpc>
              <a:spcBef>
                <a:spcPts val="200"/>
              </a:spcBef>
              <a:spcAft>
                <a:spcPts val="400"/>
              </a:spcAft>
              <a:buClr>
                <a:schemeClr val="accent3"/>
              </a:buClr>
              <a:buFont typeface="Calibri" pitchFamily="34" charset="0"/>
              <a:buChar char="◦"/>
              <a:defRPr sz="1800">
                <a:solidFill>
                  <a:schemeClr val="tx1">
                    <a:lumMod val="75000"/>
                    <a:lumOff val="25000"/>
                  </a:schemeClr>
                </a:solidFill>
                <a:latin typeface="+mn-lt"/>
                <a:cs typeface="+mn-cs"/>
              </a:defRPr>
            </a:lvl2pPr>
            <a:lvl3pPr marL="56692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3pPr>
            <a:lvl4pPr marL="74980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4pPr>
            <a:lvl5pPr marL="93268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5pPr>
            <a:lvl6pPr marL="11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6pPr>
            <a:lvl7pPr marL="13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7pPr>
            <a:lvl8pPr marL="15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8pPr>
            <a:lvl9pPr marL="17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9pPr>
          </a:lstStyle>
          <a:p>
            <a:r>
              <a:rPr lang="en-US" sz="2200" dirty="0"/>
              <a:t>Write a method </a:t>
            </a:r>
            <a:r>
              <a:rPr lang="en-US" sz="2200" dirty="0" err="1"/>
              <a:t>isLetter</a:t>
            </a:r>
            <a:r>
              <a:rPr lang="en-US" sz="2200" dirty="0"/>
              <a:t> that takes as input a char value symbol and returns whether or not the char value stored into symbol represents a letter (either upper case or lowercase)</a:t>
            </a:r>
          </a:p>
        </p:txBody>
      </p:sp>
    </p:spTree>
    <p:extLst>
      <p:ext uri="{BB962C8B-B14F-4D97-AF65-F5344CB8AC3E}">
        <p14:creationId xmlns:p14="http://schemas.microsoft.com/office/powerpoint/2010/main" val="2634112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63" y="-609600"/>
            <a:ext cx="7543800" cy="1449387"/>
          </a:xfrm>
        </p:spPr>
        <p:txBody>
          <a:bodyPr/>
          <a:lstStyle/>
          <a:p>
            <a:r>
              <a:rPr lang="en-US" dirty="0"/>
              <a:t>Useful trick: Converting</a:t>
            </a:r>
          </a:p>
        </p:txBody>
      </p:sp>
      <p:pic>
        <p:nvPicPr>
          <p:cNvPr id="1026" name="Picture 2" descr="Image result for unicode table">
            <a:extLst>
              <a:ext uri="{FF2B5EF4-FFF2-40B4-BE49-F238E27FC236}">
                <a16:creationId xmlns:a16="http://schemas.microsoft.com/office/drawing/2014/main" id="{0DB8DB53-8F03-4C08-93B7-02C1CD769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38200"/>
            <a:ext cx="6142181" cy="3733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7C6F4E-8B11-4888-ADE4-940893BD887D}"/>
              </a:ext>
            </a:extLst>
          </p:cNvPr>
          <p:cNvSpPr txBox="1"/>
          <p:nvPr/>
        </p:nvSpPr>
        <p:spPr>
          <a:xfrm>
            <a:off x="0" y="4648200"/>
            <a:ext cx="8077200" cy="1828800"/>
          </a:xfrm>
          <a:prstGeom prst="rect">
            <a:avLst/>
          </a:prstGeom>
        </p:spPr>
        <p:txBody>
          <a:bodyPr vert="horz" lIns="0" tIns="45720" rIns="0" bIns="45720" rtlCol="0">
            <a:normAutofit lnSpcReduction="10000"/>
          </a:bodyPr>
          <a:lstStyle>
            <a:defPPr>
              <a:defRPr lang="en-US"/>
            </a:defPPr>
            <a:lvl1pPr marL="91440" indent="-91440" algn="l" defTabSz="91440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200">
                <a:solidFill>
                  <a:schemeClr val="tx1">
                    <a:lumMod val="75000"/>
                    <a:lumOff val="25000"/>
                  </a:schemeClr>
                </a:solidFill>
                <a:latin typeface="+mn-lt"/>
                <a:cs typeface="+mn-cs"/>
              </a:defRPr>
            </a:lvl1pPr>
            <a:lvl2pPr marL="384048" indent="-182880" algn="l" defTabSz="914400" eaLnBrk="1" latinLnBrk="0" hangingPunct="1">
              <a:lnSpc>
                <a:spcPct val="90000"/>
              </a:lnSpc>
              <a:spcBef>
                <a:spcPts val="200"/>
              </a:spcBef>
              <a:spcAft>
                <a:spcPts val="400"/>
              </a:spcAft>
              <a:buClr>
                <a:schemeClr val="accent3"/>
              </a:buClr>
              <a:buFont typeface="Calibri" pitchFamily="34" charset="0"/>
              <a:buChar char="◦"/>
              <a:defRPr sz="1800">
                <a:solidFill>
                  <a:schemeClr val="tx1">
                    <a:lumMod val="75000"/>
                    <a:lumOff val="25000"/>
                  </a:schemeClr>
                </a:solidFill>
                <a:latin typeface="+mn-lt"/>
                <a:cs typeface="+mn-cs"/>
              </a:defRPr>
            </a:lvl2pPr>
            <a:lvl3pPr marL="56692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3pPr>
            <a:lvl4pPr marL="74980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4pPr>
            <a:lvl5pPr marL="93268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5pPr>
            <a:lvl6pPr marL="11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6pPr>
            <a:lvl7pPr marL="13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7pPr>
            <a:lvl8pPr marL="15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8pPr>
            <a:lvl9pPr marL="17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9pPr>
          </a:lstStyle>
          <a:p>
            <a:r>
              <a:rPr lang="en-US" dirty="0"/>
              <a:t>Another useful trick is to convert between uppercase and lowercase.</a:t>
            </a:r>
          </a:p>
          <a:p>
            <a:r>
              <a:rPr lang="en-US" dirty="0"/>
              <a:t>Notice that ‘a’ is 32 more than ‘A’ </a:t>
            </a:r>
          </a:p>
          <a:p>
            <a:r>
              <a:rPr lang="en-US" dirty="0"/>
              <a:t>‘b’ is 32 more than ‘B’</a:t>
            </a:r>
          </a:p>
          <a:p>
            <a:r>
              <a:rPr lang="en-US" dirty="0"/>
              <a:t>etc.</a:t>
            </a:r>
          </a:p>
          <a:p>
            <a:endParaRPr lang="en-US" dirty="0"/>
          </a:p>
        </p:txBody>
      </p:sp>
    </p:spTree>
    <p:extLst>
      <p:ext uri="{BB962C8B-B14F-4D97-AF65-F5344CB8AC3E}">
        <p14:creationId xmlns:p14="http://schemas.microsoft.com/office/powerpoint/2010/main" val="3518573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63" y="-609600"/>
            <a:ext cx="7543800" cy="1449387"/>
          </a:xfrm>
        </p:spPr>
        <p:txBody>
          <a:bodyPr/>
          <a:lstStyle/>
          <a:p>
            <a:r>
              <a:rPr lang="en-US" dirty="0"/>
              <a:t>Useful trick: Converting</a:t>
            </a:r>
          </a:p>
        </p:txBody>
      </p:sp>
      <p:pic>
        <p:nvPicPr>
          <p:cNvPr id="1026" name="Picture 2" descr="Image result for unicode table">
            <a:extLst>
              <a:ext uri="{FF2B5EF4-FFF2-40B4-BE49-F238E27FC236}">
                <a16:creationId xmlns:a16="http://schemas.microsoft.com/office/drawing/2014/main" id="{0DB8DB53-8F03-4C08-93B7-02C1CD769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38200"/>
            <a:ext cx="6518233" cy="3962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7C6F4E-8B11-4888-ADE4-940893BD887D}"/>
              </a:ext>
            </a:extLst>
          </p:cNvPr>
          <p:cNvSpPr txBox="1"/>
          <p:nvPr/>
        </p:nvSpPr>
        <p:spPr>
          <a:xfrm>
            <a:off x="14288" y="4819650"/>
            <a:ext cx="8077200" cy="1828800"/>
          </a:xfrm>
          <a:prstGeom prst="rect">
            <a:avLst/>
          </a:prstGeom>
        </p:spPr>
        <p:txBody>
          <a:bodyPr vert="horz" lIns="0" tIns="45720" rIns="0" bIns="45720" rtlCol="0">
            <a:normAutofit/>
          </a:bodyPr>
          <a:lstStyle>
            <a:defPPr>
              <a:defRPr lang="en-US"/>
            </a:defPPr>
            <a:lvl1pPr marL="91440" indent="-91440" algn="l" defTabSz="91440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200">
                <a:solidFill>
                  <a:schemeClr val="tx1">
                    <a:lumMod val="75000"/>
                    <a:lumOff val="25000"/>
                  </a:schemeClr>
                </a:solidFill>
                <a:latin typeface="+mn-lt"/>
                <a:cs typeface="+mn-cs"/>
              </a:defRPr>
            </a:lvl1pPr>
            <a:lvl2pPr marL="384048" indent="-182880" algn="l" defTabSz="914400" eaLnBrk="1" latinLnBrk="0" hangingPunct="1">
              <a:lnSpc>
                <a:spcPct val="90000"/>
              </a:lnSpc>
              <a:spcBef>
                <a:spcPts val="200"/>
              </a:spcBef>
              <a:spcAft>
                <a:spcPts val="400"/>
              </a:spcAft>
              <a:buClr>
                <a:schemeClr val="accent3"/>
              </a:buClr>
              <a:buFont typeface="Calibri" pitchFamily="34" charset="0"/>
              <a:buChar char="◦"/>
              <a:defRPr sz="1800">
                <a:solidFill>
                  <a:schemeClr val="tx1">
                    <a:lumMod val="75000"/>
                    <a:lumOff val="25000"/>
                  </a:schemeClr>
                </a:solidFill>
                <a:latin typeface="+mn-lt"/>
                <a:cs typeface="+mn-cs"/>
              </a:defRPr>
            </a:lvl2pPr>
            <a:lvl3pPr marL="56692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3pPr>
            <a:lvl4pPr marL="74980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4pPr>
            <a:lvl5pPr marL="93268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5pPr>
            <a:lvl6pPr marL="11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6pPr>
            <a:lvl7pPr marL="13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7pPr>
            <a:lvl8pPr marL="15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8pPr>
            <a:lvl9pPr marL="17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9pPr>
          </a:lstStyle>
          <a:p>
            <a:r>
              <a:rPr lang="en-US" dirty="0"/>
              <a:t>Another useful trick is to convert between uppercase and lowercase.</a:t>
            </a:r>
          </a:p>
          <a:p>
            <a:r>
              <a:rPr lang="en-US" dirty="0" smtClean="0"/>
              <a:t>Option </a:t>
            </a:r>
            <a:r>
              <a:rPr lang="en-US" dirty="0"/>
              <a:t>1: If we have a variable </a:t>
            </a:r>
            <a:r>
              <a:rPr lang="en-US" dirty="0" err="1"/>
              <a:t>uppercaseLetter</a:t>
            </a:r>
            <a:r>
              <a:rPr lang="en-US" dirty="0"/>
              <a:t> which we know stores a code for an upper case letter, we can add 32 to it to get the lower case version</a:t>
            </a:r>
          </a:p>
          <a:p>
            <a:endParaRPr lang="en-US" dirty="0"/>
          </a:p>
        </p:txBody>
      </p:sp>
    </p:spTree>
    <p:extLst>
      <p:ext uri="{BB962C8B-B14F-4D97-AF65-F5344CB8AC3E}">
        <p14:creationId xmlns:p14="http://schemas.microsoft.com/office/powerpoint/2010/main" val="2529924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63" y="-609600"/>
            <a:ext cx="7543800" cy="1449387"/>
          </a:xfrm>
        </p:spPr>
        <p:txBody>
          <a:bodyPr/>
          <a:lstStyle/>
          <a:p>
            <a:r>
              <a:rPr lang="en-US" dirty="0"/>
              <a:t>Useful trick: Converting</a:t>
            </a:r>
          </a:p>
        </p:txBody>
      </p:sp>
      <p:pic>
        <p:nvPicPr>
          <p:cNvPr id="1026" name="Picture 2" descr="Image result for unicode table">
            <a:extLst>
              <a:ext uri="{FF2B5EF4-FFF2-40B4-BE49-F238E27FC236}">
                <a16:creationId xmlns:a16="http://schemas.microsoft.com/office/drawing/2014/main" id="{0DB8DB53-8F03-4C08-93B7-02C1CD769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38200"/>
            <a:ext cx="6768934" cy="4114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7C6F4E-8B11-4888-ADE4-940893BD887D}"/>
              </a:ext>
            </a:extLst>
          </p:cNvPr>
          <p:cNvSpPr txBox="1"/>
          <p:nvPr/>
        </p:nvSpPr>
        <p:spPr>
          <a:xfrm>
            <a:off x="0" y="5029200"/>
            <a:ext cx="8077200" cy="1828800"/>
          </a:xfrm>
          <a:prstGeom prst="rect">
            <a:avLst/>
          </a:prstGeom>
        </p:spPr>
        <p:txBody>
          <a:bodyPr vert="horz" lIns="0" tIns="45720" rIns="0" bIns="45720" rtlCol="0">
            <a:normAutofit/>
          </a:bodyPr>
          <a:lstStyle>
            <a:defPPr>
              <a:defRPr lang="en-US"/>
            </a:defPPr>
            <a:lvl1pPr marL="91440" indent="-91440" algn="l" defTabSz="91440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200">
                <a:solidFill>
                  <a:schemeClr val="tx1">
                    <a:lumMod val="75000"/>
                    <a:lumOff val="25000"/>
                  </a:schemeClr>
                </a:solidFill>
                <a:latin typeface="+mn-lt"/>
                <a:cs typeface="+mn-cs"/>
              </a:defRPr>
            </a:lvl1pPr>
            <a:lvl2pPr marL="384048" indent="-182880" algn="l" defTabSz="914400" eaLnBrk="1" latinLnBrk="0" hangingPunct="1">
              <a:lnSpc>
                <a:spcPct val="90000"/>
              </a:lnSpc>
              <a:spcBef>
                <a:spcPts val="200"/>
              </a:spcBef>
              <a:spcAft>
                <a:spcPts val="400"/>
              </a:spcAft>
              <a:buClr>
                <a:schemeClr val="accent3"/>
              </a:buClr>
              <a:buFont typeface="Calibri" pitchFamily="34" charset="0"/>
              <a:buChar char="◦"/>
              <a:defRPr sz="1800">
                <a:solidFill>
                  <a:schemeClr val="tx1">
                    <a:lumMod val="75000"/>
                    <a:lumOff val="25000"/>
                  </a:schemeClr>
                </a:solidFill>
                <a:latin typeface="+mn-lt"/>
                <a:cs typeface="+mn-cs"/>
              </a:defRPr>
            </a:lvl2pPr>
            <a:lvl3pPr marL="56692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3pPr>
            <a:lvl4pPr marL="74980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4pPr>
            <a:lvl5pPr marL="932688" indent="-182880" algn="l" defTabSz="914400" eaLnBrk="1" latinLnBrk="0" hangingPunct="1">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5pPr>
            <a:lvl6pPr marL="11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6pPr>
            <a:lvl7pPr marL="13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7pPr>
            <a:lvl8pPr marL="15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8pPr>
            <a:lvl9pPr marL="1700000" indent="-228600">
              <a:lnSpc>
                <a:spcPct val="90000"/>
              </a:lnSpc>
              <a:spcBef>
                <a:spcPts val="200"/>
              </a:spcBef>
              <a:spcAft>
                <a:spcPts val="400"/>
              </a:spcAft>
              <a:buClr>
                <a:schemeClr val="accent3"/>
              </a:buClr>
              <a:buFont typeface="Calibri" pitchFamily="34" charset="0"/>
              <a:buChar char="◦"/>
              <a:defRPr sz="1400">
                <a:solidFill>
                  <a:schemeClr val="tx1">
                    <a:lumMod val="75000"/>
                    <a:lumOff val="25000"/>
                  </a:schemeClr>
                </a:solidFill>
                <a:latin typeface="+mn-lt"/>
                <a:cs typeface="+mn-cs"/>
              </a:defRPr>
            </a:lvl9pPr>
          </a:lstStyle>
          <a:p>
            <a:r>
              <a:rPr lang="en-US" dirty="0"/>
              <a:t>Option 2:  ‘a’ – ‘A’ is equal to 32</a:t>
            </a:r>
          </a:p>
          <a:p>
            <a:r>
              <a:rPr lang="en-US" dirty="0"/>
              <a:t>char lowercase = uppercase + ‘a’ – ‘A’;</a:t>
            </a:r>
          </a:p>
          <a:p>
            <a:r>
              <a:rPr lang="en-US" dirty="0" smtClean="0"/>
              <a:t>The </a:t>
            </a:r>
            <a:r>
              <a:rPr lang="en-US" dirty="0"/>
              <a:t>above is the same as adding 32, and again is easier to remember.</a:t>
            </a:r>
          </a:p>
          <a:p>
            <a:endParaRPr lang="en-US" dirty="0"/>
          </a:p>
        </p:txBody>
      </p:sp>
    </p:spTree>
    <p:extLst>
      <p:ext uri="{BB962C8B-B14F-4D97-AF65-F5344CB8AC3E}">
        <p14:creationId xmlns:p14="http://schemas.microsoft.com/office/powerpoint/2010/main" val="1304772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ctrTitle"/>
          </p:nvPr>
        </p:nvSpPr>
        <p:spPr/>
        <p:txBody>
          <a:bodyPr/>
          <a:lstStyle/>
          <a:p>
            <a:r>
              <a:rPr lang="en-US" dirty="0"/>
              <a:t>Constants</a:t>
            </a:r>
          </a:p>
        </p:txBody>
      </p:sp>
      <p:sp>
        <p:nvSpPr>
          <p:cNvPr id="4" name="Slide Number Placeholder 3"/>
          <p:cNvSpPr>
            <a:spLocks noGrp="1"/>
          </p:cNvSpPr>
          <p:nvPr>
            <p:ph type="sldNum" sz="quarter" idx="12"/>
          </p:nvPr>
        </p:nvSpPr>
        <p:spPr>
          <a:noFill/>
        </p:spPr>
        <p:txBody>
          <a:bodyPr/>
          <a:lstStyle/>
          <a:p>
            <a:pPr>
              <a:defRPr/>
            </a:pPr>
            <a:r>
              <a:rPr lang="en-US">
                <a:latin typeface="+mj-lt"/>
              </a:rPr>
              <a:t>2-</a:t>
            </a:r>
            <a:fld id="{A3DB8DA9-39A1-46A7-A92F-E160ACBAC566}" type="slidenum">
              <a:rPr lang="en-US">
                <a:latin typeface="+mj-lt"/>
              </a:rPr>
              <a:pPr>
                <a:defRPr/>
              </a:pPr>
              <a:t>24</a:t>
            </a:fld>
            <a:endParaRPr lang="en-US">
              <a:latin typeface="+mj-lt"/>
            </a:endParaRPr>
          </a:p>
        </p:txBody>
      </p:sp>
    </p:spTree>
    <p:extLst>
      <p:ext uri="{BB962C8B-B14F-4D97-AF65-F5344CB8AC3E}">
        <p14:creationId xmlns:p14="http://schemas.microsoft.com/office/powerpoint/2010/main" val="2566084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en-US"/>
              <a:t>Example: Customer support</a:t>
            </a:r>
            <a:endParaRPr lang="en-US" dirty="0"/>
          </a:p>
        </p:txBody>
      </p:sp>
      <p:sp>
        <p:nvSpPr>
          <p:cNvPr id="69636" name="Rectangle 3"/>
          <p:cNvSpPr>
            <a:spLocks noGrp="1" noChangeArrowheads="1"/>
          </p:cNvSpPr>
          <p:nvPr>
            <p:ph idx="1"/>
          </p:nvPr>
        </p:nvSpPr>
        <p:spPr/>
        <p:txBody>
          <a:bodyPr>
            <a:noAutofit/>
          </a:bodyPr>
          <a:lstStyle/>
          <a:p>
            <a:pPr marL="0" indent="0">
              <a:lnSpc>
                <a:spcPct val="90000"/>
              </a:lnSpc>
              <a:buNone/>
            </a:pPr>
            <a:r>
              <a:rPr lang="en-US" dirty="0"/>
              <a:t>public class </a:t>
            </a:r>
            <a:r>
              <a:rPr lang="en-US" dirty="0" err="1"/>
              <a:t>VideotronCustomerSupport</a:t>
            </a:r>
            <a:r>
              <a:rPr lang="en-US" dirty="0"/>
              <a:t> {</a:t>
            </a:r>
          </a:p>
          <a:p>
            <a:pPr marL="0" indent="0">
              <a:lnSpc>
                <a:spcPct val="90000"/>
              </a:lnSpc>
              <a:buNone/>
            </a:pPr>
            <a:r>
              <a:rPr lang="en-US" dirty="0"/>
              <a:t>public static void main(String[] </a:t>
            </a:r>
            <a:r>
              <a:rPr lang="en-US" dirty="0" err="1"/>
              <a:t>args</a:t>
            </a:r>
            <a:r>
              <a:rPr lang="en-US" dirty="0"/>
              <a:t>) {</a:t>
            </a:r>
          </a:p>
          <a:p>
            <a:pPr marL="0" indent="0">
              <a:lnSpc>
                <a:spcPct val="90000"/>
              </a:lnSpc>
              <a:buNone/>
            </a:pPr>
            <a:r>
              <a:rPr lang="en-US" dirty="0" smtClean="0"/>
              <a:t>// </a:t>
            </a:r>
            <a:r>
              <a:rPr lang="en-US" dirty="0"/>
              <a:t>Note: Should be on one line in Java code as String literal</a:t>
            </a:r>
          </a:p>
          <a:p>
            <a:pPr marL="0" indent="0">
              <a:lnSpc>
                <a:spcPct val="90000"/>
              </a:lnSpc>
              <a:buNone/>
            </a:pPr>
            <a:r>
              <a:rPr lang="en-US" dirty="0"/>
              <a:t>// cannot be split this way (or use multiple " " with + between)</a:t>
            </a:r>
          </a:p>
          <a:p>
            <a:pPr marL="0" indent="0">
              <a:lnSpc>
                <a:spcPct val="90000"/>
              </a:lnSpc>
              <a:buNone/>
            </a:pPr>
            <a:r>
              <a:rPr lang="en-US" dirty="0" err="1"/>
              <a:t>System.out.println</a:t>
            </a:r>
            <a:r>
              <a:rPr lang="en-US" dirty="0"/>
              <a:t>("Your call is very important to us at Videotron. Please stay at the line and a Videotron customer representative will be with you shortly. Your call really is important to us even though we at Videotron rip you off all the time and take all of your money. Videotron is currently experiencing a high volume of customer complaints, which is not surprising because all we at Videotron do is steal your money. Have a nice day!");</a:t>
            </a:r>
          </a:p>
          <a:p>
            <a:pPr marL="0" indent="0">
              <a:lnSpc>
                <a:spcPct val="90000"/>
              </a:lnSpc>
              <a:buNone/>
            </a:pPr>
            <a:r>
              <a:rPr lang="en-US" dirty="0"/>
              <a:t>}</a:t>
            </a:r>
          </a:p>
          <a:p>
            <a:pPr marL="0" indent="0">
              <a:lnSpc>
                <a:spcPct val="90000"/>
              </a:lnSpc>
              <a:buNone/>
            </a:pPr>
            <a:r>
              <a:rPr lang="en-US" dirty="0"/>
              <a:t>}</a:t>
            </a:r>
          </a:p>
        </p:txBody>
      </p:sp>
      <p:sp>
        <p:nvSpPr>
          <p:cNvPr id="4" name="Slide Number Placeholder 3"/>
          <p:cNvSpPr>
            <a:spLocks noGrp="1"/>
          </p:cNvSpPr>
          <p:nvPr>
            <p:ph type="sldNum" sz="quarter" idx="12"/>
          </p:nvPr>
        </p:nvSpPr>
        <p:spPr>
          <a:noFill/>
        </p:spPr>
        <p:txBody>
          <a:bodyPr/>
          <a:lstStyle/>
          <a:p>
            <a:pPr>
              <a:defRPr/>
            </a:pPr>
            <a:r>
              <a:rPr lang="en-US">
                <a:latin typeface="+mj-lt"/>
              </a:rPr>
              <a:t>2-</a:t>
            </a:r>
            <a:fld id="{A3DB8DA9-39A1-46A7-A92F-E160ACBAC566}" type="slidenum">
              <a:rPr lang="en-US">
                <a:latin typeface="+mj-lt"/>
              </a:rPr>
              <a:pPr>
                <a:defRPr/>
              </a:pPr>
              <a:t>25</a:t>
            </a:fld>
            <a:endParaRPr lang="en-US">
              <a:latin typeface="+mj-lt"/>
            </a:endParaRPr>
          </a:p>
        </p:txBody>
      </p:sp>
    </p:spTree>
    <p:extLst>
      <p:ext uri="{BB962C8B-B14F-4D97-AF65-F5344CB8AC3E}">
        <p14:creationId xmlns:p14="http://schemas.microsoft.com/office/powerpoint/2010/main" val="348700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en-US"/>
              <a:t>Example: Customer support</a:t>
            </a:r>
            <a:endParaRPr lang="en-US" dirty="0"/>
          </a:p>
        </p:txBody>
      </p:sp>
      <p:sp>
        <p:nvSpPr>
          <p:cNvPr id="69636" name="Rectangle 3"/>
          <p:cNvSpPr>
            <a:spLocks noGrp="1" noChangeArrowheads="1"/>
          </p:cNvSpPr>
          <p:nvPr>
            <p:ph idx="1"/>
          </p:nvPr>
        </p:nvSpPr>
        <p:spPr/>
        <p:txBody>
          <a:bodyPr>
            <a:normAutofit/>
          </a:bodyPr>
          <a:lstStyle/>
          <a:p>
            <a:pPr marL="0" indent="0">
              <a:lnSpc>
                <a:spcPct val="90000"/>
              </a:lnSpc>
              <a:buNone/>
            </a:pPr>
            <a:r>
              <a:rPr lang="en-US" sz="2800" dirty="0"/>
              <a:t>Now, after we wrote this great system and Videotron is very happy with us for it, let’s say Bell contacts us requesting we write a similar system.</a:t>
            </a:r>
          </a:p>
          <a:p>
            <a:pPr marL="0" indent="0">
              <a:lnSpc>
                <a:spcPct val="90000"/>
              </a:lnSpc>
              <a:buNone/>
            </a:pPr>
            <a:endParaRPr lang="en-US" sz="2800" dirty="0"/>
          </a:p>
          <a:p>
            <a:pPr marL="0" indent="0">
              <a:lnSpc>
                <a:spcPct val="90000"/>
              </a:lnSpc>
              <a:buNone/>
            </a:pPr>
            <a:r>
              <a:rPr lang="en-US" sz="2800" dirty="0"/>
              <a:t>What would we do?</a:t>
            </a:r>
          </a:p>
        </p:txBody>
      </p:sp>
      <p:sp>
        <p:nvSpPr>
          <p:cNvPr id="4" name="Slide Number Placeholder 3"/>
          <p:cNvSpPr>
            <a:spLocks noGrp="1"/>
          </p:cNvSpPr>
          <p:nvPr>
            <p:ph type="sldNum" sz="quarter" idx="12"/>
          </p:nvPr>
        </p:nvSpPr>
        <p:spPr>
          <a:noFill/>
        </p:spPr>
        <p:txBody>
          <a:bodyPr/>
          <a:lstStyle/>
          <a:p>
            <a:pPr>
              <a:defRPr/>
            </a:pPr>
            <a:r>
              <a:rPr lang="en-US">
                <a:latin typeface="+mj-lt"/>
              </a:rPr>
              <a:t>2-</a:t>
            </a:r>
            <a:fld id="{A3DB8DA9-39A1-46A7-A92F-E160ACBAC566}" type="slidenum">
              <a:rPr lang="en-US">
                <a:latin typeface="+mj-lt"/>
              </a:rPr>
              <a:pPr>
                <a:defRPr/>
              </a:pPr>
              <a:t>26</a:t>
            </a:fld>
            <a:endParaRPr lang="en-US">
              <a:latin typeface="+mj-lt"/>
            </a:endParaRPr>
          </a:p>
        </p:txBody>
      </p:sp>
    </p:spTree>
    <p:extLst>
      <p:ext uri="{BB962C8B-B14F-4D97-AF65-F5344CB8AC3E}">
        <p14:creationId xmlns:p14="http://schemas.microsoft.com/office/powerpoint/2010/main" val="986028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en-US"/>
              <a:t>Example: Customer support</a:t>
            </a:r>
            <a:endParaRPr lang="en-US" dirty="0"/>
          </a:p>
        </p:txBody>
      </p:sp>
      <p:sp>
        <p:nvSpPr>
          <p:cNvPr id="69636" name="Rectangle 3"/>
          <p:cNvSpPr>
            <a:spLocks noGrp="1" noChangeArrowheads="1"/>
          </p:cNvSpPr>
          <p:nvPr>
            <p:ph idx="1"/>
          </p:nvPr>
        </p:nvSpPr>
        <p:spPr/>
        <p:txBody>
          <a:bodyPr>
            <a:noAutofit/>
          </a:bodyPr>
          <a:lstStyle/>
          <a:p>
            <a:pPr marL="0" indent="0">
              <a:lnSpc>
                <a:spcPct val="90000"/>
              </a:lnSpc>
              <a:buNone/>
            </a:pPr>
            <a:r>
              <a:rPr lang="en-US" dirty="0"/>
              <a:t>public class </a:t>
            </a:r>
            <a:r>
              <a:rPr lang="en-US" dirty="0" err="1">
                <a:solidFill>
                  <a:srgbClr val="FFC000"/>
                </a:solidFill>
              </a:rPr>
              <a:t>Bell</a:t>
            </a:r>
            <a:r>
              <a:rPr lang="en-US" dirty="0" err="1"/>
              <a:t>CustomerSupport</a:t>
            </a:r>
            <a:r>
              <a:rPr lang="en-US" dirty="0"/>
              <a:t> {</a:t>
            </a:r>
          </a:p>
          <a:p>
            <a:pPr marL="0" indent="0">
              <a:lnSpc>
                <a:spcPct val="90000"/>
              </a:lnSpc>
              <a:buNone/>
            </a:pPr>
            <a:r>
              <a:rPr lang="en-US" dirty="0"/>
              <a:t>public static void main(String[] </a:t>
            </a:r>
            <a:r>
              <a:rPr lang="en-US" dirty="0" err="1"/>
              <a:t>args</a:t>
            </a:r>
            <a:r>
              <a:rPr lang="en-US" dirty="0"/>
              <a:t>) {</a:t>
            </a:r>
          </a:p>
          <a:p>
            <a:pPr marL="0" indent="0">
              <a:lnSpc>
                <a:spcPct val="90000"/>
              </a:lnSpc>
              <a:buNone/>
            </a:pPr>
            <a:r>
              <a:rPr lang="en-US" dirty="0" smtClean="0"/>
              <a:t>// </a:t>
            </a:r>
            <a:r>
              <a:rPr lang="en-US" dirty="0"/>
              <a:t>Note: Should be on one line in Java code as String literal</a:t>
            </a:r>
          </a:p>
          <a:p>
            <a:pPr marL="0" indent="0">
              <a:lnSpc>
                <a:spcPct val="90000"/>
              </a:lnSpc>
              <a:buNone/>
            </a:pPr>
            <a:r>
              <a:rPr lang="en-US" dirty="0"/>
              <a:t>// cannot be split this way (or use multiple " " with + between)</a:t>
            </a:r>
          </a:p>
          <a:p>
            <a:pPr marL="0" indent="0">
              <a:lnSpc>
                <a:spcPct val="90000"/>
              </a:lnSpc>
              <a:buNone/>
            </a:pPr>
            <a:r>
              <a:rPr lang="en-US" dirty="0" err="1"/>
              <a:t>System.out.println</a:t>
            </a:r>
            <a:r>
              <a:rPr lang="en-US" dirty="0"/>
              <a:t>("Your call is very important to us at </a:t>
            </a:r>
            <a:r>
              <a:rPr lang="en-US" dirty="0">
                <a:solidFill>
                  <a:srgbClr val="FFC000"/>
                </a:solidFill>
              </a:rPr>
              <a:t>Bell</a:t>
            </a:r>
            <a:r>
              <a:rPr lang="en-US" dirty="0"/>
              <a:t>. Please stay at the line and a </a:t>
            </a:r>
            <a:r>
              <a:rPr lang="en-US" dirty="0">
                <a:solidFill>
                  <a:srgbClr val="FFC000"/>
                </a:solidFill>
              </a:rPr>
              <a:t>Bell</a:t>
            </a:r>
            <a:r>
              <a:rPr lang="en-US" dirty="0"/>
              <a:t> customer representative will be with you shortly. Your call really is important to us even though we at </a:t>
            </a:r>
            <a:r>
              <a:rPr lang="en-US" dirty="0">
                <a:solidFill>
                  <a:srgbClr val="FFC000"/>
                </a:solidFill>
              </a:rPr>
              <a:t>Bell</a:t>
            </a:r>
            <a:r>
              <a:rPr lang="en-US" dirty="0"/>
              <a:t> rip you off all the time and take all of your money. </a:t>
            </a:r>
            <a:r>
              <a:rPr lang="en-US" dirty="0">
                <a:solidFill>
                  <a:srgbClr val="FFC000"/>
                </a:solidFill>
              </a:rPr>
              <a:t>Bell</a:t>
            </a:r>
            <a:r>
              <a:rPr lang="en-US" dirty="0"/>
              <a:t> is currently experiencing a high volume of customer complaints, which is not surprising because all we at </a:t>
            </a:r>
            <a:r>
              <a:rPr lang="en-US" dirty="0">
                <a:solidFill>
                  <a:schemeClr val="tx1"/>
                </a:solidFill>
              </a:rPr>
              <a:t>Videotron </a:t>
            </a:r>
            <a:r>
              <a:rPr lang="en-US" dirty="0"/>
              <a:t>do is steal your money. Have a nice day!");</a:t>
            </a:r>
          </a:p>
          <a:p>
            <a:pPr marL="0" indent="0">
              <a:lnSpc>
                <a:spcPct val="90000"/>
              </a:lnSpc>
              <a:buNone/>
            </a:pPr>
            <a:r>
              <a:rPr lang="en-US" dirty="0"/>
              <a:t>}</a:t>
            </a:r>
          </a:p>
          <a:p>
            <a:pPr marL="0" indent="0">
              <a:lnSpc>
                <a:spcPct val="90000"/>
              </a:lnSpc>
              <a:buNone/>
            </a:pPr>
            <a:r>
              <a:rPr lang="en-US" dirty="0"/>
              <a:t>}</a:t>
            </a:r>
          </a:p>
        </p:txBody>
      </p:sp>
      <p:sp>
        <p:nvSpPr>
          <p:cNvPr id="4" name="Slide Number Placeholder 3"/>
          <p:cNvSpPr>
            <a:spLocks noGrp="1"/>
          </p:cNvSpPr>
          <p:nvPr>
            <p:ph type="sldNum" sz="quarter" idx="12"/>
          </p:nvPr>
        </p:nvSpPr>
        <p:spPr>
          <a:noFill/>
        </p:spPr>
        <p:txBody>
          <a:bodyPr/>
          <a:lstStyle/>
          <a:p>
            <a:pPr>
              <a:defRPr/>
            </a:pPr>
            <a:r>
              <a:rPr lang="en-US">
                <a:latin typeface="+mj-lt"/>
              </a:rPr>
              <a:t>2-</a:t>
            </a:r>
            <a:fld id="{A3DB8DA9-39A1-46A7-A92F-E160ACBAC566}" type="slidenum">
              <a:rPr lang="en-US">
                <a:latin typeface="+mj-lt"/>
              </a:rPr>
              <a:pPr>
                <a:defRPr/>
              </a:pPr>
              <a:t>27</a:t>
            </a:fld>
            <a:endParaRPr lang="en-US">
              <a:latin typeface="+mj-lt"/>
            </a:endParaRPr>
          </a:p>
        </p:txBody>
      </p:sp>
    </p:spTree>
    <p:extLst>
      <p:ext uri="{BB962C8B-B14F-4D97-AF65-F5344CB8AC3E}">
        <p14:creationId xmlns:p14="http://schemas.microsoft.com/office/powerpoint/2010/main" val="2115468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en-US" dirty="0"/>
              <a:t>Oops, we forgot to change one!</a:t>
            </a:r>
          </a:p>
        </p:txBody>
      </p:sp>
      <p:sp>
        <p:nvSpPr>
          <p:cNvPr id="69636" name="Rectangle 3"/>
          <p:cNvSpPr>
            <a:spLocks noGrp="1" noChangeArrowheads="1"/>
          </p:cNvSpPr>
          <p:nvPr>
            <p:ph idx="1"/>
          </p:nvPr>
        </p:nvSpPr>
        <p:spPr/>
        <p:txBody>
          <a:bodyPr>
            <a:noAutofit/>
          </a:bodyPr>
          <a:lstStyle/>
          <a:p>
            <a:pPr marL="0" indent="0">
              <a:lnSpc>
                <a:spcPct val="90000"/>
              </a:lnSpc>
              <a:buNone/>
            </a:pPr>
            <a:r>
              <a:rPr lang="en-US" dirty="0"/>
              <a:t>public class </a:t>
            </a:r>
            <a:r>
              <a:rPr lang="en-US" dirty="0" err="1">
                <a:solidFill>
                  <a:srgbClr val="FFC000"/>
                </a:solidFill>
              </a:rPr>
              <a:t>Bell</a:t>
            </a:r>
            <a:r>
              <a:rPr lang="en-US" dirty="0" err="1"/>
              <a:t>CustomerSupport</a:t>
            </a:r>
            <a:r>
              <a:rPr lang="en-US" dirty="0"/>
              <a:t> {</a:t>
            </a:r>
          </a:p>
          <a:p>
            <a:pPr marL="0" indent="0">
              <a:lnSpc>
                <a:spcPct val="90000"/>
              </a:lnSpc>
              <a:buNone/>
            </a:pPr>
            <a:r>
              <a:rPr lang="en-US" dirty="0"/>
              <a:t>public static void main(String[] </a:t>
            </a:r>
            <a:r>
              <a:rPr lang="en-US" dirty="0" err="1"/>
              <a:t>args</a:t>
            </a:r>
            <a:r>
              <a:rPr lang="en-US" dirty="0"/>
              <a:t>) {</a:t>
            </a:r>
          </a:p>
          <a:p>
            <a:pPr marL="0" indent="0">
              <a:lnSpc>
                <a:spcPct val="90000"/>
              </a:lnSpc>
              <a:buNone/>
            </a:pPr>
            <a:r>
              <a:rPr lang="en-US" dirty="0" smtClean="0"/>
              <a:t>// </a:t>
            </a:r>
            <a:r>
              <a:rPr lang="en-US" dirty="0"/>
              <a:t>Note: Should be on one line in Java code as String literal</a:t>
            </a:r>
          </a:p>
          <a:p>
            <a:pPr marL="0" indent="0">
              <a:lnSpc>
                <a:spcPct val="90000"/>
              </a:lnSpc>
              <a:buNone/>
            </a:pPr>
            <a:r>
              <a:rPr lang="en-US" dirty="0"/>
              <a:t>// cannot be split this way (or use multiple " " with + between)</a:t>
            </a:r>
          </a:p>
          <a:p>
            <a:pPr marL="0" indent="0">
              <a:lnSpc>
                <a:spcPct val="90000"/>
              </a:lnSpc>
              <a:buNone/>
            </a:pPr>
            <a:r>
              <a:rPr lang="en-US" dirty="0" err="1"/>
              <a:t>System.out.println</a:t>
            </a:r>
            <a:r>
              <a:rPr lang="en-US" dirty="0"/>
              <a:t>("Your call is very important to us at </a:t>
            </a:r>
            <a:r>
              <a:rPr lang="en-US" dirty="0">
                <a:solidFill>
                  <a:srgbClr val="FFC000"/>
                </a:solidFill>
              </a:rPr>
              <a:t>Bell</a:t>
            </a:r>
            <a:r>
              <a:rPr lang="en-US" dirty="0"/>
              <a:t>. Please stay at the line and a </a:t>
            </a:r>
            <a:r>
              <a:rPr lang="en-US" dirty="0">
                <a:solidFill>
                  <a:srgbClr val="FFC000"/>
                </a:solidFill>
              </a:rPr>
              <a:t>Bell</a:t>
            </a:r>
            <a:r>
              <a:rPr lang="en-US" dirty="0"/>
              <a:t> customer representative will be with you shortly. Your call really is important to us even though we at </a:t>
            </a:r>
            <a:r>
              <a:rPr lang="en-US" dirty="0">
                <a:solidFill>
                  <a:srgbClr val="FFC000"/>
                </a:solidFill>
              </a:rPr>
              <a:t>Bell</a:t>
            </a:r>
            <a:r>
              <a:rPr lang="en-US" dirty="0"/>
              <a:t> rip you off all the time and take all of your money. </a:t>
            </a:r>
            <a:r>
              <a:rPr lang="en-US" dirty="0">
                <a:solidFill>
                  <a:srgbClr val="FFC000"/>
                </a:solidFill>
              </a:rPr>
              <a:t>Bell</a:t>
            </a:r>
            <a:r>
              <a:rPr lang="en-US" dirty="0"/>
              <a:t> is currently experiencing a high volume of customer complaints, which is not surprising because all we at </a:t>
            </a:r>
            <a:r>
              <a:rPr lang="en-US" dirty="0">
                <a:solidFill>
                  <a:srgbClr val="00B0F0"/>
                </a:solidFill>
              </a:rPr>
              <a:t>Videotron</a:t>
            </a:r>
            <a:r>
              <a:rPr lang="en-US" dirty="0"/>
              <a:t> do is steal your money. Have a nice day!");</a:t>
            </a:r>
          </a:p>
          <a:p>
            <a:pPr marL="0" indent="0">
              <a:lnSpc>
                <a:spcPct val="90000"/>
              </a:lnSpc>
              <a:buNone/>
            </a:pPr>
            <a:r>
              <a:rPr lang="en-US" dirty="0"/>
              <a:t>}</a:t>
            </a:r>
          </a:p>
          <a:p>
            <a:pPr marL="0" indent="0">
              <a:lnSpc>
                <a:spcPct val="90000"/>
              </a:lnSpc>
              <a:buNone/>
            </a:pPr>
            <a:r>
              <a:rPr lang="en-US" dirty="0"/>
              <a:t>}</a:t>
            </a:r>
          </a:p>
        </p:txBody>
      </p:sp>
      <p:sp>
        <p:nvSpPr>
          <p:cNvPr id="4" name="Slide Number Placeholder 3"/>
          <p:cNvSpPr>
            <a:spLocks noGrp="1"/>
          </p:cNvSpPr>
          <p:nvPr>
            <p:ph type="sldNum" sz="quarter" idx="12"/>
          </p:nvPr>
        </p:nvSpPr>
        <p:spPr>
          <a:noFill/>
        </p:spPr>
        <p:txBody>
          <a:bodyPr/>
          <a:lstStyle/>
          <a:p>
            <a:pPr>
              <a:defRPr/>
            </a:pPr>
            <a:r>
              <a:rPr lang="en-US">
                <a:latin typeface="+mj-lt"/>
              </a:rPr>
              <a:t>2-</a:t>
            </a:r>
            <a:fld id="{A3DB8DA9-39A1-46A7-A92F-E160ACBAC566}" type="slidenum">
              <a:rPr lang="en-US">
                <a:latin typeface="+mj-lt"/>
              </a:rPr>
              <a:pPr>
                <a:defRPr/>
              </a:pPr>
              <a:t>28</a:t>
            </a:fld>
            <a:endParaRPr lang="en-US">
              <a:latin typeface="+mj-lt"/>
            </a:endParaRPr>
          </a:p>
        </p:txBody>
      </p:sp>
    </p:spTree>
    <p:extLst>
      <p:ext uri="{BB962C8B-B14F-4D97-AF65-F5344CB8AC3E}">
        <p14:creationId xmlns:p14="http://schemas.microsoft.com/office/powerpoint/2010/main" val="718432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en-US"/>
              <a:t>Using a variable instead</a:t>
            </a:r>
            <a:endParaRPr lang="en-US" dirty="0"/>
          </a:p>
        </p:txBody>
      </p:sp>
      <p:sp>
        <p:nvSpPr>
          <p:cNvPr id="69636" name="Rectangle 3"/>
          <p:cNvSpPr>
            <a:spLocks noGrp="1" noChangeArrowheads="1"/>
          </p:cNvSpPr>
          <p:nvPr>
            <p:ph idx="1"/>
          </p:nvPr>
        </p:nvSpPr>
        <p:spPr/>
        <p:txBody>
          <a:bodyPr>
            <a:noAutofit/>
          </a:bodyPr>
          <a:lstStyle/>
          <a:p>
            <a:pPr marL="0" indent="0">
              <a:lnSpc>
                <a:spcPct val="90000"/>
              </a:lnSpc>
              <a:buNone/>
            </a:pPr>
            <a:r>
              <a:rPr lang="en-US" dirty="0"/>
              <a:t>public class </a:t>
            </a:r>
            <a:r>
              <a:rPr lang="en-US" dirty="0" err="1"/>
              <a:t>CustomerSupport</a:t>
            </a:r>
            <a:r>
              <a:rPr lang="en-US" dirty="0"/>
              <a:t> {</a:t>
            </a:r>
          </a:p>
          <a:p>
            <a:pPr marL="0" indent="0">
              <a:lnSpc>
                <a:spcPct val="90000"/>
              </a:lnSpc>
              <a:buNone/>
            </a:pPr>
            <a:r>
              <a:rPr lang="en-US" dirty="0"/>
              <a:t>public static void main(String[] </a:t>
            </a:r>
            <a:r>
              <a:rPr lang="en-US" dirty="0" err="1"/>
              <a:t>args</a:t>
            </a:r>
            <a:r>
              <a:rPr lang="en-US" dirty="0"/>
              <a:t>) {</a:t>
            </a:r>
          </a:p>
          <a:p>
            <a:pPr marL="0" indent="0">
              <a:lnSpc>
                <a:spcPct val="90000"/>
              </a:lnSpc>
              <a:buNone/>
            </a:pPr>
            <a:r>
              <a:rPr lang="en-US" dirty="0">
                <a:solidFill>
                  <a:schemeClr val="tx1"/>
                </a:solidFill>
              </a:rPr>
              <a:t>String </a:t>
            </a:r>
            <a:r>
              <a:rPr lang="en-US" dirty="0" err="1">
                <a:solidFill>
                  <a:schemeClr val="tx1"/>
                </a:solidFill>
              </a:rPr>
              <a:t>companyName</a:t>
            </a:r>
            <a:r>
              <a:rPr lang="en-US" dirty="0">
                <a:solidFill>
                  <a:schemeClr val="tx1"/>
                </a:solidFill>
              </a:rPr>
              <a:t> = "Videotron";</a:t>
            </a:r>
          </a:p>
          <a:p>
            <a:pPr marL="0" indent="0">
              <a:lnSpc>
                <a:spcPct val="90000"/>
              </a:lnSpc>
              <a:buNone/>
            </a:pPr>
            <a:r>
              <a:rPr lang="en-US" dirty="0" err="1" smtClean="0"/>
              <a:t>System.out.println</a:t>
            </a:r>
            <a:r>
              <a:rPr lang="en-US" dirty="0"/>
              <a:t>("Your call is very important to us at " + </a:t>
            </a:r>
            <a:r>
              <a:rPr lang="en-US" dirty="0" err="1">
                <a:solidFill>
                  <a:srgbClr val="FFC000"/>
                </a:solidFill>
              </a:rPr>
              <a:t>companyName</a:t>
            </a:r>
            <a:r>
              <a:rPr lang="en-US" dirty="0">
                <a:solidFill>
                  <a:srgbClr val="FFC000"/>
                </a:solidFill>
              </a:rPr>
              <a:t> </a:t>
            </a:r>
            <a:r>
              <a:rPr lang="en-US" dirty="0"/>
              <a:t>+ ". Please stay at the line and a " + </a:t>
            </a:r>
            <a:r>
              <a:rPr lang="en-US" dirty="0" err="1">
                <a:solidFill>
                  <a:srgbClr val="FFC000"/>
                </a:solidFill>
              </a:rPr>
              <a:t>companyName</a:t>
            </a:r>
            <a:r>
              <a:rPr lang="en-US" dirty="0"/>
              <a:t> + " customer representative will be with you shortly. Your call really is important to us even though we at  + </a:t>
            </a:r>
            <a:r>
              <a:rPr lang="en-US" dirty="0" err="1">
                <a:solidFill>
                  <a:srgbClr val="FFC000"/>
                </a:solidFill>
              </a:rPr>
              <a:t>companyName</a:t>
            </a:r>
            <a:r>
              <a:rPr lang="en-US" dirty="0"/>
              <a:t> + " rip you off all the time and take all of your money. " + </a:t>
            </a:r>
            <a:r>
              <a:rPr lang="en-US" dirty="0" err="1">
                <a:solidFill>
                  <a:srgbClr val="FFC000"/>
                </a:solidFill>
              </a:rPr>
              <a:t>companyName</a:t>
            </a:r>
            <a:r>
              <a:rPr lang="en-US" dirty="0"/>
              <a:t> + " is currently experiencing a high volume of customer complaints, which is not surprising because all we at " + </a:t>
            </a:r>
            <a:r>
              <a:rPr lang="en-US" dirty="0" err="1">
                <a:solidFill>
                  <a:srgbClr val="FFC000"/>
                </a:solidFill>
              </a:rPr>
              <a:t>companyName</a:t>
            </a:r>
            <a:r>
              <a:rPr lang="en-US" dirty="0"/>
              <a:t> + " do is steal your money. Have a nice day!");</a:t>
            </a:r>
          </a:p>
          <a:p>
            <a:pPr marL="0" indent="0">
              <a:lnSpc>
                <a:spcPct val="90000"/>
              </a:lnSpc>
              <a:buNone/>
            </a:pPr>
            <a:r>
              <a:rPr lang="en-US" dirty="0"/>
              <a:t>}</a:t>
            </a:r>
          </a:p>
          <a:p>
            <a:pPr marL="0" indent="0">
              <a:lnSpc>
                <a:spcPct val="90000"/>
              </a:lnSpc>
              <a:buNone/>
            </a:pPr>
            <a:r>
              <a:rPr lang="en-US" dirty="0"/>
              <a:t>}</a:t>
            </a:r>
          </a:p>
        </p:txBody>
      </p:sp>
      <p:sp>
        <p:nvSpPr>
          <p:cNvPr id="4" name="Slide Number Placeholder 3"/>
          <p:cNvSpPr>
            <a:spLocks noGrp="1"/>
          </p:cNvSpPr>
          <p:nvPr>
            <p:ph type="sldNum" sz="quarter" idx="12"/>
          </p:nvPr>
        </p:nvSpPr>
        <p:spPr>
          <a:noFill/>
        </p:spPr>
        <p:txBody>
          <a:bodyPr/>
          <a:lstStyle/>
          <a:p>
            <a:pPr>
              <a:defRPr/>
            </a:pPr>
            <a:r>
              <a:rPr lang="en-US">
                <a:latin typeface="+mj-lt"/>
              </a:rPr>
              <a:t>2-</a:t>
            </a:r>
            <a:fld id="{A3DB8DA9-39A1-46A7-A92F-E160ACBAC566}" type="slidenum">
              <a:rPr lang="en-US">
                <a:latin typeface="+mj-lt"/>
              </a:rPr>
              <a:pPr>
                <a:defRPr/>
              </a:pPr>
              <a:t>29</a:t>
            </a:fld>
            <a:endParaRPr lang="en-US">
              <a:latin typeface="+mj-lt"/>
            </a:endParaRPr>
          </a:p>
        </p:txBody>
      </p:sp>
    </p:spTree>
    <p:extLst>
      <p:ext uri="{BB962C8B-B14F-4D97-AF65-F5344CB8AC3E}">
        <p14:creationId xmlns:p14="http://schemas.microsoft.com/office/powerpoint/2010/main" val="2328589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Today</a:t>
            </a:r>
          </a:p>
        </p:txBody>
      </p:sp>
      <p:sp>
        <p:nvSpPr>
          <p:cNvPr id="3" name="Content Placeholder 2"/>
          <p:cNvSpPr>
            <a:spLocks noGrp="1"/>
          </p:cNvSpPr>
          <p:nvPr>
            <p:ph idx="1"/>
          </p:nvPr>
        </p:nvSpPr>
        <p:spPr/>
        <p:txBody>
          <a:bodyPr vert="horz" lIns="0" tIns="45720" rIns="0" bIns="45720" rtlCol="0">
            <a:normAutofit/>
          </a:bodyPr>
          <a:lstStyle/>
          <a:p>
            <a:r>
              <a:rPr lang="en-CA" sz="2800" dirty="0"/>
              <a:t>Char type</a:t>
            </a:r>
          </a:p>
          <a:p>
            <a:r>
              <a:rPr lang="en-CA" sz="2800" dirty="0"/>
              <a:t>Constants</a:t>
            </a:r>
          </a:p>
        </p:txBody>
      </p:sp>
    </p:spTree>
    <p:extLst>
      <p:ext uri="{BB962C8B-B14F-4D97-AF65-F5344CB8AC3E}">
        <p14:creationId xmlns:p14="http://schemas.microsoft.com/office/powerpoint/2010/main" val="3168247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noFill/>
        </p:spPr>
        <p:txBody>
          <a:bodyPr/>
          <a:lstStyle/>
          <a:p>
            <a:pPr>
              <a:defRPr/>
            </a:pPr>
            <a:r>
              <a:rPr lang="en-US">
                <a:latin typeface="+mj-lt"/>
              </a:rPr>
              <a:t>2-</a:t>
            </a:r>
            <a:fld id="{A3DB8DA9-39A1-46A7-A92F-E160ACBAC566}" type="slidenum">
              <a:rPr lang="en-US">
                <a:latin typeface="+mj-lt"/>
              </a:rPr>
              <a:pPr>
                <a:defRPr/>
              </a:pPr>
              <a:t>30</a:t>
            </a:fld>
            <a:endParaRPr lang="en-US">
              <a:latin typeface="+mj-lt"/>
            </a:endParaRPr>
          </a:p>
        </p:txBody>
      </p:sp>
      <p:sp>
        <p:nvSpPr>
          <p:cNvPr id="69635" name="Rectangle 2"/>
          <p:cNvSpPr>
            <a:spLocks noGrp="1" noChangeArrowheads="1"/>
          </p:cNvSpPr>
          <p:nvPr>
            <p:ph type="title" idx="4294967295"/>
          </p:nvPr>
        </p:nvSpPr>
        <p:spPr>
          <a:xfrm>
            <a:off x="0" y="-724694"/>
            <a:ext cx="8534400" cy="1449387"/>
          </a:xfrm>
        </p:spPr>
        <p:txBody>
          <a:bodyPr/>
          <a:lstStyle/>
          <a:p>
            <a:r>
              <a:rPr lang="en-US" dirty="0"/>
              <a:t>Now we can change in one place!</a:t>
            </a:r>
          </a:p>
        </p:txBody>
      </p:sp>
      <p:sp>
        <p:nvSpPr>
          <p:cNvPr id="69636" name="Rectangle 3"/>
          <p:cNvSpPr>
            <a:spLocks noGrp="1" noChangeArrowheads="1"/>
          </p:cNvSpPr>
          <p:nvPr>
            <p:ph idx="4294967295"/>
          </p:nvPr>
        </p:nvSpPr>
        <p:spPr>
          <a:xfrm>
            <a:off x="304800" y="838200"/>
            <a:ext cx="8169275" cy="4022725"/>
          </a:xfrm>
        </p:spPr>
        <p:txBody>
          <a:bodyPr vert="horz" lIns="0" tIns="45720" rIns="0" bIns="45720" rtlCol="0">
            <a:noAutofit/>
          </a:bodyPr>
          <a:lstStyle/>
          <a:p>
            <a:pPr marL="0" indent="0">
              <a:spcBef>
                <a:spcPts val="600"/>
              </a:spcBef>
              <a:buNone/>
            </a:pPr>
            <a:r>
              <a:rPr lang="en-US" dirty="0"/>
              <a:t>public class </a:t>
            </a:r>
            <a:r>
              <a:rPr lang="en-US" dirty="0" err="1"/>
              <a:t>CustomerSupport</a:t>
            </a:r>
            <a:r>
              <a:rPr lang="en-US" dirty="0"/>
              <a:t> {</a:t>
            </a:r>
          </a:p>
          <a:p>
            <a:pPr marL="0" indent="0">
              <a:spcBef>
                <a:spcPts val="600"/>
              </a:spcBef>
              <a:buNone/>
            </a:pPr>
            <a:r>
              <a:rPr lang="en-US" dirty="0"/>
              <a:t>public static void main(String[] </a:t>
            </a:r>
            <a:r>
              <a:rPr lang="en-US" dirty="0" err="1"/>
              <a:t>args</a:t>
            </a:r>
            <a:r>
              <a:rPr lang="en-US" dirty="0"/>
              <a:t>) {</a:t>
            </a:r>
          </a:p>
          <a:p>
            <a:pPr marL="0" indent="0">
              <a:spcBef>
                <a:spcPts val="600"/>
              </a:spcBef>
              <a:buNone/>
            </a:pPr>
            <a:r>
              <a:rPr lang="en-US" dirty="0">
                <a:solidFill>
                  <a:schemeClr val="tx1"/>
                </a:solidFill>
              </a:rPr>
              <a:t>String </a:t>
            </a:r>
            <a:r>
              <a:rPr lang="en-US" dirty="0" err="1">
                <a:solidFill>
                  <a:schemeClr val="tx1"/>
                </a:solidFill>
              </a:rPr>
              <a:t>companyName</a:t>
            </a:r>
            <a:r>
              <a:rPr lang="en-US" dirty="0">
                <a:solidFill>
                  <a:schemeClr val="tx1"/>
                </a:solidFill>
              </a:rPr>
              <a:t> = "Videotron";</a:t>
            </a:r>
          </a:p>
          <a:p>
            <a:pPr marL="0" indent="0">
              <a:spcBef>
                <a:spcPts val="600"/>
              </a:spcBef>
              <a:buNone/>
            </a:pPr>
            <a:r>
              <a:rPr lang="en-US" dirty="0">
                <a:solidFill>
                  <a:schemeClr val="tx1"/>
                </a:solidFill>
              </a:rPr>
              <a:t>String </a:t>
            </a:r>
            <a:r>
              <a:rPr lang="en-US" dirty="0" err="1">
                <a:solidFill>
                  <a:schemeClr val="tx1"/>
                </a:solidFill>
              </a:rPr>
              <a:t>companyName</a:t>
            </a:r>
            <a:r>
              <a:rPr lang="en-US" dirty="0">
                <a:solidFill>
                  <a:schemeClr val="tx1"/>
                </a:solidFill>
              </a:rPr>
              <a:t> = "Bell";</a:t>
            </a:r>
          </a:p>
          <a:p>
            <a:pPr marL="0" indent="0">
              <a:spcBef>
                <a:spcPts val="600"/>
              </a:spcBef>
              <a:buNone/>
            </a:pPr>
            <a:r>
              <a:rPr lang="en-US" dirty="0" err="1" smtClean="0"/>
              <a:t>System.out.println</a:t>
            </a:r>
            <a:r>
              <a:rPr lang="en-US" dirty="0"/>
              <a:t>("Your call is very important to us at " + </a:t>
            </a:r>
            <a:r>
              <a:rPr lang="en-US" dirty="0" err="1">
                <a:solidFill>
                  <a:srgbClr val="FFC000"/>
                </a:solidFill>
              </a:rPr>
              <a:t>companyName</a:t>
            </a:r>
            <a:r>
              <a:rPr lang="en-US" dirty="0">
                <a:solidFill>
                  <a:srgbClr val="FFC000"/>
                </a:solidFill>
              </a:rPr>
              <a:t> </a:t>
            </a:r>
            <a:r>
              <a:rPr lang="en-US" dirty="0"/>
              <a:t>+ ". Please stay at the line and a " + </a:t>
            </a:r>
            <a:r>
              <a:rPr lang="en-US" dirty="0" err="1">
                <a:solidFill>
                  <a:srgbClr val="FFC000"/>
                </a:solidFill>
              </a:rPr>
              <a:t>companyName</a:t>
            </a:r>
            <a:r>
              <a:rPr lang="en-US" dirty="0">
                <a:solidFill>
                  <a:srgbClr val="FFC000"/>
                </a:solidFill>
              </a:rPr>
              <a:t> </a:t>
            </a:r>
            <a:r>
              <a:rPr lang="en-US" dirty="0"/>
              <a:t>+ " customer representative will be with you shortly. Your call really is important to us even though we at  + </a:t>
            </a:r>
            <a:r>
              <a:rPr lang="en-US" dirty="0" err="1">
                <a:solidFill>
                  <a:srgbClr val="FFC000"/>
                </a:solidFill>
              </a:rPr>
              <a:t>companyName</a:t>
            </a:r>
            <a:r>
              <a:rPr lang="en-US" dirty="0">
                <a:solidFill>
                  <a:srgbClr val="FFC000"/>
                </a:solidFill>
              </a:rPr>
              <a:t> </a:t>
            </a:r>
            <a:r>
              <a:rPr lang="en-US" dirty="0"/>
              <a:t>+ " rip you off all the time and take all of your money. " + </a:t>
            </a:r>
            <a:r>
              <a:rPr lang="en-US" dirty="0" err="1">
                <a:solidFill>
                  <a:srgbClr val="FFC000"/>
                </a:solidFill>
              </a:rPr>
              <a:t>companyName</a:t>
            </a:r>
            <a:r>
              <a:rPr lang="en-US" dirty="0">
                <a:solidFill>
                  <a:srgbClr val="FFC000"/>
                </a:solidFill>
              </a:rPr>
              <a:t> </a:t>
            </a:r>
            <a:r>
              <a:rPr lang="en-US" dirty="0"/>
              <a:t>+ " is currently experiencing a high volume of customer complaints, which is not surprising because all we at " + </a:t>
            </a:r>
            <a:r>
              <a:rPr lang="en-US" dirty="0" err="1">
                <a:solidFill>
                  <a:srgbClr val="FFC000"/>
                </a:solidFill>
              </a:rPr>
              <a:t>companyName</a:t>
            </a:r>
            <a:r>
              <a:rPr lang="en-US" dirty="0">
                <a:solidFill>
                  <a:srgbClr val="FFC000"/>
                </a:solidFill>
              </a:rPr>
              <a:t> </a:t>
            </a:r>
            <a:r>
              <a:rPr lang="en-US" dirty="0"/>
              <a:t>+ " do is steal your money. Have a nice day!");</a:t>
            </a:r>
          </a:p>
          <a:p>
            <a:pPr marL="0" indent="0">
              <a:spcBef>
                <a:spcPts val="600"/>
              </a:spcBef>
              <a:buNone/>
            </a:pPr>
            <a:r>
              <a:rPr lang="en-US" dirty="0"/>
              <a:t>}</a:t>
            </a:r>
          </a:p>
          <a:p>
            <a:pPr marL="0" indent="0">
              <a:spcBef>
                <a:spcPts val="600"/>
              </a:spcBef>
              <a:buNone/>
            </a:pPr>
            <a:r>
              <a:rPr lang="en-US" dirty="0"/>
              <a:t>}</a:t>
            </a:r>
          </a:p>
          <a:p>
            <a:pPr marL="0" indent="0">
              <a:buNone/>
            </a:pPr>
            <a:r>
              <a:rPr lang="en-US" dirty="0" smtClean="0"/>
              <a:t>When </a:t>
            </a:r>
            <a:r>
              <a:rPr lang="en-US" dirty="0"/>
              <a:t>you have a variable like this, that is not meant to ever be changed, you can add the word </a:t>
            </a:r>
            <a:r>
              <a:rPr lang="en-US" dirty="0">
                <a:solidFill>
                  <a:srgbClr val="00B0F0"/>
                </a:solidFill>
              </a:rPr>
              <a:t>final</a:t>
            </a:r>
            <a:r>
              <a:rPr lang="en-US" dirty="0"/>
              <a:t> before the variable type. This will make it so that any attempt to change it later on will result in a compiler error.</a:t>
            </a:r>
          </a:p>
        </p:txBody>
      </p:sp>
    </p:spTree>
    <p:extLst>
      <p:ext uri="{BB962C8B-B14F-4D97-AF65-F5344CB8AC3E}">
        <p14:creationId xmlns:p14="http://schemas.microsoft.com/office/powerpoint/2010/main" val="97326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noFill/>
        </p:spPr>
        <p:txBody>
          <a:bodyPr/>
          <a:lstStyle/>
          <a:p>
            <a:pPr>
              <a:defRPr/>
            </a:pPr>
            <a:r>
              <a:rPr lang="en-US">
                <a:latin typeface="+mj-lt"/>
              </a:rPr>
              <a:t>2-</a:t>
            </a:r>
            <a:fld id="{A3DB8DA9-39A1-46A7-A92F-E160ACBAC566}" type="slidenum">
              <a:rPr lang="en-US">
                <a:latin typeface="+mj-lt"/>
              </a:rPr>
              <a:pPr>
                <a:defRPr/>
              </a:pPr>
              <a:t>31</a:t>
            </a:fld>
            <a:endParaRPr lang="en-US">
              <a:latin typeface="+mj-lt"/>
            </a:endParaRPr>
          </a:p>
        </p:txBody>
      </p:sp>
      <p:sp>
        <p:nvSpPr>
          <p:cNvPr id="69635" name="Rectangle 2"/>
          <p:cNvSpPr>
            <a:spLocks noGrp="1" noChangeArrowheads="1"/>
          </p:cNvSpPr>
          <p:nvPr>
            <p:ph type="title" idx="4294967295"/>
          </p:nvPr>
        </p:nvSpPr>
        <p:spPr>
          <a:xfrm>
            <a:off x="0" y="-724694"/>
            <a:ext cx="8534400" cy="1449387"/>
          </a:xfrm>
        </p:spPr>
        <p:txBody>
          <a:bodyPr/>
          <a:lstStyle/>
          <a:p>
            <a:r>
              <a:rPr lang="en-US" dirty="0"/>
              <a:t>Now we can change in one place!</a:t>
            </a:r>
          </a:p>
        </p:txBody>
      </p:sp>
      <p:sp>
        <p:nvSpPr>
          <p:cNvPr id="69636" name="Rectangle 3"/>
          <p:cNvSpPr>
            <a:spLocks noGrp="1" noChangeArrowheads="1"/>
          </p:cNvSpPr>
          <p:nvPr>
            <p:ph idx="4294967295"/>
          </p:nvPr>
        </p:nvSpPr>
        <p:spPr>
          <a:xfrm>
            <a:off x="304800" y="838200"/>
            <a:ext cx="8169275" cy="4022725"/>
          </a:xfrm>
        </p:spPr>
        <p:txBody>
          <a:bodyPr vert="horz" lIns="0" tIns="45720" rIns="0" bIns="45720" rtlCol="0">
            <a:noAutofit/>
          </a:bodyPr>
          <a:lstStyle/>
          <a:p>
            <a:pPr marL="0" indent="0">
              <a:spcBef>
                <a:spcPts val="600"/>
              </a:spcBef>
              <a:buNone/>
            </a:pPr>
            <a:r>
              <a:rPr lang="en-US" dirty="0"/>
              <a:t>public class </a:t>
            </a:r>
            <a:r>
              <a:rPr lang="en-US" dirty="0" err="1"/>
              <a:t>CustomerSupport</a:t>
            </a:r>
            <a:r>
              <a:rPr lang="en-US" dirty="0"/>
              <a:t> {</a:t>
            </a:r>
          </a:p>
          <a:p>
            <a:pPr marL="0" indent="0">
              <a:spcBef>
                <a:spcPts val="600"/>
              </a:spcBef>
              <a:buNone/>
            </a:pPr>
            <a:r>
              <a:rPr lang="en-US" dirty="0"/>
              <a:t>public static void main(String[] </a:t>
            </a:r>
            <a:r>
              <a:rPr lang="en-US" dirty="0" err="1"/>
              <a:t>args</a:t>
            </a:r>
            <a:r>
              <a:rPr lang="en-US" dirty="0"/>
              <a:t>) {</a:t>
            </a:r>
          </a:p>
          <a:p>
            <a:pPr marL="0" indent="0">
              <a:buNone/>
            </a:pPr>
            <a:r>
              <a:rPr lang="en-US" strike="sngStrike" dirty="0">
                <a:solidFill>
                  <a:schemeClr val="tx2"/>
                </a:solidFill>
              </a:rPr>
              <a:t>String </a:t>
            </a:r>
            <a:r>
              <a:rPr lang="en-US" strike="sngStrike" dirty="0" err="1">
                <a:solidFill>
                  <a:schemeClr val="tx2"/>
                </a:solidFill>
              </a:rPr>
              <a:t>companyName</a:t>
            </a:r>
            <a:r>
              <a:rPr lang="en-US" strike="sngStrike" dirty="0">
                <a:solidFill>
                  <a:schemeClr val="tx2"/>
                </a:solidFill>
              </a:rPr>
              <a:t> = "Videotron";</a:t>
            </a:r>
          </a:p>
          <a:p>
            <a:pPr marL="0" indent="0">
              <a:buNone/>
            </a:pPr>
            <a:r>
              <a:rPr lang="en-US" b="1" dirty="0">
                <a:solidFill>
                  <a:schemeClr val="tx2"/>
                </a:solidFill>
              </a:rPr>
              <a:t>final </a:t>
            </a:r>
            <a:r>
              <a:rPr lang="en-US" dirty="0">
                <a:solidFill>
                  <a:schemeClr val="tx2"/>
                </a:solidFill>
              </a:rPr>
              <a:t>String </a:t>
            </a:r>
            <a:r>
              <a:rPr lang="en-US" dirty="0" err="1">
                <a:solidFill>
                  <a:schemeClr val="tx2"/>
                </a:solidFill>
              </a:rPr>
              <a:t>companyName</a:t>
            </a:r>
            <a:r>
              <a:rPr lang="en-US" dirty="0">
                <a:solidFill>
                  <a:schemeClr val="tx2"/>
                </a:solidFill>
              </a:rPr>
              <a:t> = "Bell";</a:t>
            </a:r>
          </a:p>
          <a:p>
            <a:pPr marL="0" indent="0">
              <a:spcBef>
                <a:spcPts val="600"/>
              </a:spcBef>
              <a:buNone/>
            </a:pPr>
            <a:r>
              <a:rPr lang="en-US" dirty="0" err="1" smtClean="0"/>
              <a:t>System.out.println</a:t>
            </a:r>
            <a:r>
              <a:rPr lang="en-US" dirty="0"/>
              <a:t>("Your call is very important to us at " + </a:t>
            </a:r>
            <a:r>
              <a:rPr lang="en-US" dirty="0" err="1">
                <a:solidFill>
                  <a:srgbClr val="FFC000"/>
                </a:solidFill>
              </a:rPr>
              <a:t>companyName</a:t>
            </a:r>
            <a:r>
              <a:rPr lang="en-US" dirty="0">
                <a:solidFill>
                  <a:srgbClr val="FFC000"/>
                </a:solidFill>
              </a:rPr>
              <a:t> </a:t>
            </a:r>
            <a:r>
              <a:rPr lang="en-US" dirty="0"/>
              <a:t>+ ". Please stay at the line and a " + </a:t>
            </a:r>
            <a:r>
              <a:rPr lang="en-US" dirty="0" err="1">
                <a:solidFill>
                  <a:srgbClr val="FFC000"/>
                </a:solidFill>
              </a:rPr>
              <a:t>companyName</a:t>
            </a:r>
            <a:r>
              <a:rPr lang="en-US" dirty="0">
                <a:solidFill>
                  <a:srgbClr val="FFC000"/>
                </a:solidFill>
              </a:rPr>
              <a:t> </a:t>
            </a:r>
            <a:r>
              <a:rPr lang="en-US" dirty="0"/>
              <a:t>+ " customer representative will be with you shortly. Your call really is important to us even though we at  + </a:t>
            </a:r>
            <a:r>
              <a:rPr lang="en-US" dirty="0" err="1">
                <a:solidFill>
                  <a:srgbClr val="FFC000"/>
                </a:solidFill>
              </a:rPr>
              <a:t>companyName</a:t>
            </a:r>
            <a:r>
              <a:rPr lang="en-US" dirty="0">
                <a:solidFill>
                  <a:srgbClr val="FFC000"/>
                </a:solidFill>
              </a:rPr>
              <a:t> </a:t>
            </a:r>
            <a:r>
              <a:rPr lang="en-US" dirty="0"/>
              <a:t>+ " rip you off all the time and take all of your money. " + </a:t>
            </a:r>
            <a:r>
              <a:rPr lang="en-US" dirty="0" err="1">
                <a:solidFill>
                  <a:srgbClr val="FFC000"/>
                </a:solidFill>
              </a:rPr>
              <a:t>companyName</a:t>
            </a:r>
            <a:r>
              <a:rPr lang="en-US" dirty="0">
                <a:solidFill>
                  <a:srgbClr val="FFC000"/>
                </a:solidFill>
              </a:rPr>
              <a:t> </a:t>
            </a:r>
            <a:r>
              <a:rPr lang="en-US" dirty="0"/>
              <a:t>+ " is currently experiencing a high volume of customer complaints, which is not surprising because all we at " + </a:t>
            </a:r>
            <a:r>
              <a:rPr lang="en-US" dirty="0" err="1">
                <a:solidFill>
                  <a:srgbClr val="FFC000"/>
                </a:solidFill>
              </a:rPr>
              <a:t>companyName</a:t>
            </a:r>
            <a:r>
              <a:rPr lang="en-US" dirty="0">
                <a:solidFill>
                  <a:srgbClr val="FFC000"/>
                </a:solidFill>
              </a:rPr>
              <a:t> </a:t>
            </a:r>
            <a:r>
              <a:rPr lang="en-US" dirty="0"/>
              <a:t>+ " do is steal your money. Have a nice day!");</a:t>
            </a:r>
          </a:p>
          <a:p>
            <a:pPr marL="0" indent="0">
              <a:spcBef>
                <a:spcPts val="600"/>
              </a:spcBef>
              <a:buNone/>
            </a:pPr>
            <a:r>
              <a:rPr lang="en-US" dirty="0"/>
              <a:t>}</a:t>
            </a:r>
          </a:p>
          <a:p>
            <a:pPr marL="0" indent="0">
              <a:spcBef>
                <a:spcPts val="600"/>
              </a:spcBef>
              <a:buNone/>
            </a:pPr>
            <a:r>
              <a:rPr lang="en-US" dirty="0"/>
              <a:t>}</a:t>
            </a:r>
          </a:p>
          <a:p>
            <a:pPr marL="0" indent="0">
              <a:buNone/>
            </a:pPr>
            <a:r>
              <a:rPr lang="en-US" dirty="0" smtClean="0"/>
              <a:t>When </a:t>
            </a:r>
            <a:r>
              <a:rPr lang="en-US" dirty="0"/>
              <a:t>you have a variable like this, that is not meant to ever be changed, you can add the word </a:t>
            </a:r>
            <a:r>
              <a:rPr lang="en-US" dirty="0">
                <a:solidFill>
                  <a:srgbClr val="00B0F0"/>
                </a:solidFill>
              </a:rPr>
              <a:t>final</a:t>
            </a:r>
            <a:r>
              <a:rPr lang="en-US" dirty="0"/>
              <a:t> before the variable type. This will make it so that any attempt to change it later on will result in a compiler error.</a:t>
            </a:r>
          </a:p>
        </p:txBody>
      </p:sp>
    </p:spTree>
    <p:extLst>
      <p:ext uri="{BB962C8B-B14F-4D97-AF65-F5344CB8AC3E}">
        <p14:creationId xmlns:p14="http://schemas.microsoft.com/office/powerpoint/2010/main" val="802855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en-US" dirty="0"/>
              <a:t>Creating Constants</a:t>
            </a:r>
          </a:p>
        </p:txBody>
      </p:sp>
      <p:sp>
        <p:nvSpPr>
          <p:cNvPr id="70660" name="Rectangle 3"/>
          <p:cNvSpPr>
            <a:spLocks noGrp="1" noChangeArrowheads="1"/>
          </p:cNvSpPr>
          <p:nvPr>
            <p:ph idx="1"/>
          </p:nvPr>
        </p:nvSpPr>
        <p:spPr/>
        <p:txBody>
          <a:bodyPr>
            <a:normAutofit fontScale="85000" lnSpcReduction="10000"/>
          </a:bodyPr>
          <a:lstStyle/>
          <a:p>
            <a:r>
              <a:rPr lang="en-US" sz="2800" dirty="0"/>
              <a:t>Constants are identifiers that can hold only a single value.</a:t>
            </a:r>
          </a:p>
          <a:p>
            <a:r>
              <a:rPr lang="en-US" sz="2800" dirty="0"/>
              <a:t>Constants are declared using the keyword </a:t>
            </a:r>
            <a:r>
              <a:rPr lang="en-US" sz="2800" b="1" dirty="0">
                <a:latin typeface="Courier New" pitchFamily="49" charset="0"/>
              </a:rPr>
              <a:t>final</a:t>
            </a:r>
            <a:r>
              <a:rPr lang="en-US" sz="2800" dirty="0"/>
              <a:t> before the data type</a:t>
            </a:r>
          </a:p>
          <a:p>
            <a:r>
              <a:rPr lang="en-US" sz="2800" dirty="0"/>
              <a:t>Constants need not be initialized when declared; however, they can be initialized only once.</a:t>
            </a:r>
          </a:p>
          <a:p>
            <a:pPr lvl="1"/>
            <a:r>
              <a:rPr lang="en-US" sz="2400" dirty="0"/>
              <a:t>Best practice is to initialize when declaring.</a:t>
            </a:r>
          </a:p>
          <a:p>
            <a:r>
              <a:rPr lang="en-US" sz="2800" dirty="0"/>
              <a:t>By convention, constants are all </a:t>
            </a:r>
            <a:r>
              <a:rPr lang="en-US" sz="2800" b="1" dirty="0"/>
              <a:t>upper case </a:t>
            </a:r>
            <a:r>
              <a:rPr lang="en-US" sz="2800" dirty="0"/>
              <a:t>and words are separated by the underscore character.</a:t>
            </a:r>
          </a:p>
          <a:p>
            <a:pPr lvl="1">
              <a:buFontTx/>
              <a:buNone/>
            </a:pPr>
            <a:r>
              <a:rPr lang="en-US" sz="2400" dirty="0">
                <a:solidFill>
                  <a:srgbClr val="FFC000"/>
                </a:solidFill>
                <a:latin typeface="Consolas" pitchFamily="49" charset="0"/>
                <a:cs typeface="Consolas" pitchFamily="49" charset="0"/>
              </a:rPr>
              <a:t>final double CAL_SALES_TAX = 0.725;</a:t>
            </a:r>
          </a:p>
          <a:p>
            <a:pPr lvl="1">
              <a:buFontTx/>
              <a:buNone/>
            </a:pPr>
            <a:r>
              <a:rPr lang="en-US" sz="2400" dirty="0">
                <a:solidFill>
                  <a:srgbClr val="FFC000"/>
                </a:solidFill>
                <a:latin typeface="Consolas" pitchFamily="49" charset="0"/>
                <a:cs typeface="Consolas" pitchFamily="49" charset="0"/>
              </a:rPr>
              <a:t>final </a:t>
            </a:r>
            <a:r>
              <a:rPr lang="en-US" sz="2400" dirty="0" err="1">
                <a:solidFill>
                  <a:srgbClr val="FFC000"/>
                </a:solidFill>
                <a:latin typeface="Consolas" pitchFamily="49" charset="0"/>
                <a:cs typeface="Consolas" pitchFamily="49" charset="0"/>
              </a:rPr>
              <a:t>int</a:t>
            </a:r>
            <a:r>
              <a:rPr lang="en-US" sz="2400" dirty="0">
                <a:solidFill>
                  <a:srgbClr val="FFC000"/>
                </a:solidFill>
                <a:latin typeface="Consolas" pitchFamily="49" charset="0"/>
                <a:cs typeface="Consolas" pitchFamily="49" charset="0"/>
              </a:rPr>
              <a:t> MONTHS;</a:t>
            </a:r>
          </a:p>
          <a:p>
            <a:pPr lvl="1">
              <a:buFontTx/>
              <a:buNone/>
            </a:pPr>
            <a:r>
              <a:rPr lang="en-US" sz="2400" dirty="0">
                <a:solidFill>
                  <a:srgbClr val="FFC000"/>
                </a:solidFill>
                <a:latin typeface="Consolas" pitchFamily="49" charset="0"/>
                <a:cs typeface="Consolas" pitchFamily="49" charset="0"/>
              </a:rPr>
              <a:t>MONTHS = 12;</a:t>
            </a:r>
          </a:p>
          <a:p>
            <a:endParaRPr lang="en-US" sz="2800" dirty="0"/>
          </a:p>
        </p:txBody>
      </p:sp>
      <p:sp>
        <p:nvSpPr>
          <p:cNvPr id="4" name="Slide Number Placeholder 3"/>
          <p:cNvSpPr>
            <a:spLocks noGrp="1"/>
          </p:cNvSpPr>
          <p:nvPr>
            <p:ph type="sldNum" sz="quarter" idx="12"/>
          </p:nvPr>
        </p:nvSpPr>
        <p:spPr>
          <a:noFill/>
        </p:spPr>
        <p:txBody>
          <a:bodyPr/>
          <a:lstStyle/>
          <a:p>
            <a:pPr>
              <a:defRPr/>
            </a:pPr>
            <a:r>
              <a:rPr lang="en-US">
                <a:latin typeface="+mj-lt"/>
              </a:rPr>
              <a:t>2-</a:t>
            </a:r>
            <a:fld id="{9E45E12A-633F-43F5-A7B7-EB30F2440AA9}" type="slidenum">
              <a:rPr lang="en-US">
                <a:latin typeface="+mj-lt"/>
              </a:rPr>
              <a:pPr>
                <a:defRPr/>
              </a:pPr>
              <a:t>32</a:t>
            </a:fld>
            <a:endParaRPr lang="en-US">
              <a:latin typeface="+mj-lt"/>
            </a:endParaRPr>
          </a:p>
        </p:txBody>
      </p:sp>
    </p:spTree>
    <p:extLst>
      <p:ext uri="{BB962C8B-B14F-4D97-AF65-F5344CB8AC3E}">
        <p14:creationId xmlns:p14="http://schemas.microsoft.com/office/powerpoint/2010/main" val="2397051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Compare – using literals vs constants</a:t>
            </a:r>
          </a:p>
        </p:txBody>
      </p:sp>
      <p:sp>
        <p:nvSpPr>
          <p:cNvPr id="4" name="Content Placeholder 3"/>
          <p:cNvSpPr>
            <a:spLocks noGrp="1"/>
          </p:cNvSpPr>
          <p:nvPr>
            <p:ph sz="half" idx="1"/>
          </p:nvPr>
        </p:nvSpPr>
        <p:spPr/>
        <p:txBody>
          <a:bodyPr>
            <a:normAutofit/>
          </a:bodyPr>
          <a:lstStyle/>
          <a:p>
            <a:pPr marL="0" indent="0">
              <a:buNone/>
            </a:pPr>
            <a:r>
              <a:rPr lang="en-US" dirty="0"/>
              <a:t>//payroll system</a:t>
            </a:r>
          </a:p>
          <a:p>
            <a:pPr marL="0" indent="0">
              <a:buNone/>
            </a:pPr>
            <a:r>
              <a:rPr lang="en-US" dirty="0"/>
              <a:t>salary = </a:t>
            </a:r>
            <a:r>
              <a:rPr lang="en-US" dirty="0" err="1"/>
              <a:t>hoursWorked</a:t>
            </a:r>
            <a:r>
              <a:rPr lang="en-US" dirty="0"/>
              <a:t> * 10.15;</a:t>
            </a:r>
          </a:p>
          <a:p>
            <a:pPr marL="0" indent="0">
              <a:buNone/>
            </a:pPr>
            <a:endParaRPr lang="en-US" dirty="0"/>
          </a:p>
          <a:p>
            <a:pPr marL="0" indent="0">
              <a:buNone/>
            </a:pPr>
            <a:endParaRPr lang="en-US" dirty="0"/>
          </a:p>
          <a:p>
            <a:pPr marL="0" indent="0">
              <a:buNone/>
            </a:pPr>
            <a:r>
              <a:rPr lang="en-US" dirty="0"/>
              <a:t>//coin counter</a:t>
            </a:r>
          </a:p>
          <a:p>
            <a:pPr marL="0" indent="0">
              <a:buNone/>
            </a:pPr>
            <a:r>
              <a:rPr lang="en-US" dirty="0" err="1"/>
              <a:t>numCents</a:t>
            </a:r>
            <a:r>
              <a:rPr lang="en-US" dirty="0"/>
              <a:t> = </a:t>
            </a:r>
            <a:r>
              <a:rPr lang="en-US" dirty="0" err="1"/>
              <a:t>numQuarters</a:t>
            </a:r>
            <a:r>
              <a:rPr lang="en-US" dirty="0"/>
              <a:t> * 25 + </a:t>
            </a:r>
            <a:r>
              <a:rPr lang="en-US" dirty="0" err="1"/>
              <a:t>numDimes</a:t>
            </a:r>
            <a:r>
              <a:rPr lang="en-US" dirty="0"/>
              <a:t>* 10;</a:t>
            </a:r>
          </a:p>
        </p:txBody>
      </p:sp>
      <p:sp>
        <p:nvSpPr>
          <p:cNvPr id="5" name="Content Placeholder 4"/>
          <p:cNvSpPr>
            <a:spLocks noGrp="1"/>
          </p:cNvSpPr>
          <p:nvPr>
            <p:ph sz="half" idx="2"/>
          </p:nvPr>
        </p:nvSpPr>
        <p:spPr/>
        <p:txBody>
          <a:bodyPr>
            <a:normAutofit/>
          </a:bodyPr>
          <a:lstStyle/>
          <a:p>
            <a:pPr marL="0" indent="0">
              <a:buNone/>
            </a:pPr>
            <a:r>
              <a:rPr lang="en-US" dirty="0"/>
              <a:t>//easy to change</a:t>
            </a:r>
          </a:p>
          <a:p>
            <a:pPr marL="0" indent="0">
              <a:buNone/>
            </a:pPr>
            <a:r>
              <a:rPr lang="en-US" dirty="0"/>
              <a:t>final double MIN_WAGE = 10.15;</a:t>
            </a:r>
          </a:p>
          <a:p>
            <a:pPr marL="0" indent="0">
              <a:buNone/>
            </a:pPr>
            <a:r>
              <a:rPr lang="en-US" dirty="0"/>
              <a:t>salary = </a:t>
            </a:r>
            <a:r>
              <a:rPr lang="en-US" dirty="0" err="1"/>
              <a:t>hoursWorked</a:t>
            </a:r>
            <a:r>
              <a:rPr lang="en-US" dirty="0"/>
              <a:t> * M</a:t>
            </a:r>
          </a:p>
          <a:p>
            <a:pPr marL="0" indent="0">
              <a:buNone/>
            </a:pPr>
            <a:r>
              <a:rPr lang="en-US" dirty="0"/>
              <a:t>IN_WAGE;</a:t>
            </a:r>
          </a:p>
          <a:p>
            <a:pPr marL="0" indent="0">
              <a:buNone/>
            </a:pPr>
            <a:r>
              <a:rPr lang="en-US" dirty="0"/>
              <a:t>//more readable</a:t>
            </a:r>
          </a:p>
          <a:p>
            <a:pPr marL="0" indent="0">
              <a:buNone/>
            </a:pPr>
            <a:r>
              <a:rPr lang="en-US" dirty="0"/>
              <a:t>final </a:t>
            </a:r>
            <a:r>
              <a:rPr lang="en-US" dirty="0" err="1"/>
              <a:t>int</a:t>
            </a:r>
            <a:r>
              <a:rPr lang="en-US" dirty="0"/>
              <a:t> QUARTER = 25;</a:t>
            </a:r>
          </a:p>
          <a:p>
            <a:pPr marL="0" indent="0">
              <a:buNone/>
            </a:pPr>
            <a:r>
              <a:rPr lang="en-US" dirty="0"/>
              <a:t>final </a:t>
            </a:r>
            <a:r>
              <a:rPr lang="en-US" dirty="0" err="1"/>
              <a:t>int</a:t>
            </a:r>
            <a:r>
              <a:rPr lang="en-US" dirty="0"/>
              <a:t> DIME = 10;</a:t>
            </a:r>
          </a:p>
          <a:p>
            <a:pPr marL="0" indent="0">
              <a:buNone/>
            </a:pPr>
            <a:r>
              <a:rPr lang="en-US" dirty="0" err="1"/>
              <a:t>numCents</a:t>
            </a:r>
            <a:r>
              <a:rPr lang="en-US" dirty="0"/>
              <a:t> = </a:t>
            </a:r>
            <a:r>
              <a:rPr lang="en-US" dirty="0" err="1"/>
              <a:t>numQuarters</a:t>
            </a:r>
            <a:r>
              <a:rPr lang="en-US" dirty="0"/>
              <a:t> * QUARTER+ </a:t>
            </a:r>
            <a:r>
              <a:rPr lang="en-US" dirty="0" err="1"/>
              <a:t>numDimes</a:t>
            </a:r>
            <a:r>
              <a:rPr lang="en-US" dirty="0"/>
              <a:t>* DIME;</a:t>
            </a:r>
          </a:p>
        </p:txBody>
      </p:sp>
    </p:spTree>
    <p:extLst>
      <p:ext uri="{BB962C8B-B14F-4D97-AF65-F5344CB8AC3E}">
        <p14:creationId xmlns:p14="http://schemas.microsoft.com/office/powerpoint/2010/main" val="2431049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Guideline: Avoid “magic” numbers</a:t>
            </a:r>
          </a:p>
        </p:txBody>
      </p:sp>
      <p:sp>
        <p:nvSpPr>
          <p:cNvPr id="5" name="Content Placeholder 4"/>
          <p:cNvSpPr>
            <a:spLocks noGrp="1"/>
          </p:cNvSpPr>
          <p:nvPr>
            <p:ph idx="1"/>
          </p:nvPr>
        </p:nvSpPr>
        <p:spPr/>
        <p:txBody>
          <a:bodyPr>
            <a:normAutofit/>
          </a:bodyPr>
          <a:lstStyle/>
          <a:p>
            <a:pPr marL="0" indent="0">
              <a:buNone/>
            </a:pPr>
            <a:r>
              <a:rPr lang="en-US" sz="2400" dirty="0"/>
              <a:t>We refer to a number as magic because it can’t be determined from the code itself. It’s an external value (e.g. a conversion between units, the number of provinces in Canada, the number of games in a hockey season, </a:t>
            </a:r>
            <a:r>
              <a:rPr lang="en-US" sz="2400" dirty="0" err="1"/>
              <a:t>etc</a:t>
            </a:r>
            <a:r>
              <a:rPr lang="en-US" sz="2400" dirty="0"/>
              <a:t>)</a:t>
            </a:r>
          </a:p>
          <a:p>
            <a:pPr marL="0" indent="0">
              <a:buNone/>
            </a:pPr>
            <a:endParaRPr lang="en-US" sz="2400" dirty="0"/>
          </a:p>
          <a:p>
            <a:pPr marL="0" indent="0">
              <a:buNone/>
            </a:pPr>
            <a:r>
              <a:rPr lang="en-US" sz="2400" dirty="0"/>
              <a:t>Generally in code, any number besides 0 or 1 should have a constant in its place. This will stop the programmer from having to guess its meaning. It also means if in the future that number changes, it will make the code much easier to manage.</a:t>
            </a:r>
          </a:p>
          <a:p>
            <a:pPr marL="0" indent="0">
              <a:buNone/>
            </a:pPr>
            <a:endParaRPr lang="en-US" dirty="0"/>
          </a:p>
        </p:txBody>
      </p:sp>
    </p:spTree>
    <p:extLst>
      <p:ext uri="{BB962C8B-B14F-4D97-AF65-F5344CB8AC3E}">
        <p14:creationId xmlns:p14="http://schemas.microsoft.com/office/powerpoint/2010/main" val="2842246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 useful constants</a:t>
            </a:r>
          </a:p>
        </p:txBody>
      </p:sp>
      <p:sp>
        <p:nvSpPr>
          <p:cNvPr id="5" name="Content Placeholder 4"/>
          <p:cNvSpPr>
            <a:spLocks noGrp="1"/>
          </p:cNvSpPr>
          <p:nvPr>
            <p:ph idx="1"/>
          </p:nvPr>
        </p:nvSpPr>
        <p:spPr/>
        <p:txBody>
          <a:bodyPr vert="horz" lIns="0" tIns="45720" rIns="0" bIns="45720" rtlCol="0">
            <a:normAutofit/>
          </a:bodyPr>
          <a:lstStyle/>
          <a:p>
            <a:pPr marL="0" indent="0">
              <a:buNone/>
            </a:pPr>
            <a:r>
              <a:rPr lang="en-US" sz="2800" dirty="0"/>
              <a:t>Defined for you already is </a:t>
            </a:r>
            <a:r>
              <a:rPr lang="en-US" sz="2800" dirty="0" err="1"/>
              <a:t>Math.E</a:t>
            </a:r>
            <a:r>
              <a:rPr lang="en-US" sz="2800" dirty="0"/>
              <a:t> and </a:t>
            </a:r>
            <a:r>
              <a:rPr lang="en-US" sz="2800" dirty="0" err="1"/>
              <a:t>Math.PI</a:t>
            </a:r>
            <a:endParaRPr lang="en-US" sz="2800" dirty="0"/>
          </a:p>
          <a:p>
            <a:pPr marL="0" indent="0">
              <a:buNone/>
            </a:pPr>
            <a:endParaRPr lang="en-US" sz="2800" dirty="0"/>
          </a:p>
          <a:p>
            <a:pPr marL="0" indent="0">
              <a:buNone/>
            </a:pPr>
            <a:endParaRPr lang="en-US" sz="2800" dirty="0"/>
          </a:p>
          <a:p>
            <a:pPr marL="0" indent="0">
              <a:buNone/>
            </a:pPr>
            <a:r>
              <a:rPr lang="en-US" sz="2800" dirty="0" err="1"/>
              <a:t>Math.E</a:t>
            </a:r>
            <a:endParaRPr lang="en-US" sz="2800" dirty="0"/>
          </a:p>
          <a:p>
            <a:pPr marL="0" indent="0">
              <a:buNone/>
            </a:pPr>
            <a:endParaRPr lang="en-US" sz="2800" dirty="0"/>
          </a:p>
          <a:p>
            <a:pPr marL="0" indent="0">
              <a:buNone/>
            </a:pPr>
            <a:r>
              <a:rPr lang="en-US" sz="2800" dirty="0" err="1"/>
              <a:t>Math.PI</a:t>
            </a:r>
            <a:endParaRPr lang="en-US" sz="2800" dirty="0"/>
          </a:p>
        </p:txBody>
      </p:sp>
    </p:spTree>
    <p:extLst>
      <p:ext uri="{BB962C8B-B14F-4D97-AF65-F5344CB8AC3E}">
        <p14:creationId xmlns:p14="http://schemas.microsoft.com/office/powerpoint/2010/main" val="3164565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prstGeom prst="rect">
            <a:avLst/>
          </a:prstGeom>
        </p:spPr>
        <p:txBody>
          <a:bodyPr vert="horz" lIns="91440" tIns="45720" rIns="91440" bIns="45720" rtlCol="0" anchor="b">
            <a:normAutofit/>
          </a:bodyPr>
          <a:lstStyle/>
          <a:p>
            <a:r>
              <a:rPr lang="en-US" dirty="0">
                <a:sym typeface="Calibri"/>
              </a:rPr>
              <a:t>String Equality</a:t>
            </a:r>
            <a:endParaRPr dirty="0"/>
          </a:p>
        </p:txBody>
      </p:sp>
      <p:sp>
        <p:nvSpPr>
          <p:cNvPr id="183" name="Google Shape;183;p27"/>
          <p:cNvSpPr txBox="1">
            <a:spLocks noGrp="1"/>
          </p:cNvSpPr>
          <p:nvPr>
            <p:ph idx="1"/>
          </p:nvPr>
        </p:nvSpPr>
        <p:spPr>
          <a:prstGeom prst="rect">
            <a:avLst/>
          </a:prstGeom>
          <a:noFill/>
          <a:ln>
            <a:noFill/>
          </a:ln>
        </p:spPr>
        <p:txBody>
          <a:bodyPr spcFirstLastPara="1" vert="horz" wrap="square" lIns="90000" tIns="45000" rIns="90000" bIns="45000" rtlCol="0" anchor="t" anchorCtr="0">
            <a:noAutofit/>
          </a:bodyPr>
          <a:lstStyle/>
          <a:p>
            <a:pPr marL="514350" indent="-285750">
              <a:lnSpc>
                <a:spcPct val="100000"/>
              </a:lnSpc>
              <a:spcBef>
                <a:spcPts val="0"/>
              </a:spcBef>
              <a:spcAft>
                <a:spcPts val="0"/>
              </a:spcAft>
              <a:buClr>
                <a:schemeClr val="tx1"/>
              </a:buClr>
              <a:buSzPts val="2400"/>
              <a:buFont typeface="Arial" panose="020B0604020202020204" pitchFamily="34" charset="0"/>
              <a:buChar char="•"/>
            </a:pPr>
            <a:r>
              <a:rPr lang="en-US" sz="2800" dirty="0">
                <a:solidFill>
                  <a:schemeClr val="tx1">
                    <a:lumMod val="95000"/>
                  </a:schemeClr>
                </a:solidFill>
                <a:ea typeface="Calibri"/>
                <a:cs typeface="Calibri"/>
                <a:sym typeface="Calibri"/>
              </a:rPr>
              <a:t>How to check if two String values are the same?</a:t>
            </a:r>
            <a:endParaRPr sz="2800" dirty="0">
              <a:solidFill>
                <a:schemeClr val="tx1">
                  <a:lumMod val="95000"/>
                </a:schemeClr>
              </a:solidFill>
              <a:ea typeface="Calibri"/>
              <a:cs typeface="Calibri"/>
            </a:endParaRPr>
          </a:p>
          <a:p>
            <a:pPr marL="514350" indent="-285750">
              <a:lnSpc>
                <a:spcPct val="100000"/>
              </a:lnSpc>
              <a:spcBef>
                <a:spcPts val="0"/>
              </a:spcBef>
              <a:spcAft>
                <a:spcPts val="0"/>
              </a:spcAft>
              <a:buClr>
                <a:schemeClr val="tx1"/>
              </a:buClr>
              <a:buSzPts val="2400"/>
              <a:buFont typeface="Arial" panose="020B0604020202020204" pitchFamily="34" charset="0"/>
              <a:buChar char="•"/>
            </a:pPr>
            <a:endParaRPr sz="2800" dirty="0">
              <a:solidFill>
                <a:schemeClr val="tx1">
                  <a:lumMod val="95000"/>
                </a:schemeClr>
              </a:solidFill>
              <a:ea typeface="Calibri"/>
              <a:cs typeface="Calibri"/>
              <a:sym typeface="Calibri"/>
            </a:endParaRPr>
          </a:p>
          <a:p>
            <a:pPr marL="514350" indent="-285750">
              <a:lnSpc>
                <a:spcPct val="100000"/>
              </a:lnSpc>
              <a:spcBef>
                <a:spcPts val="0"/>
              </a:spcBef>
              <a:spcAft>
                <a:spcPts val="0"/>
              </a:spcAft>
              <a:buClr>
                <a:schemeClr val="tx1"/>
              </a:buClr>
              <a:buSzPts val="2400"/>
              <a:buFont typeface="Arial" panose="020B0604020202020204" pitchFamily="34" charset="0"/>
              <a:buChar char="•"/>
            </a:pPr>
            <a:r>
              <a:rPr lang="en-US" sz="2800" dirty="0">
                <a:solidFill>
                  <a:schemeClr val="tx1">
                    <a:lumMod val="95000"/>
                  </a:schemeClr>
                </a:solidFill>
                <a:ea typeface="Calibri"/>
                <a:cs typeface="Calibri"/>
                <a:sym typeface="Calibri"/>
              </a:rPr>
              <a:t>String a = “test”;</a:t>
            </a:r>
          </a:p>
          <a:p>
            <a:pPr marL="514350" indent="-285750">
              <a:lnSpc>
                <a:spcPct val="100000"/>
              </a:lnSpc>
              <a:spcBef>
                <a:spcPts val="0"/>
              </a:spcBef>
              <a:spcAft>
                <a:spcPts val="0"/>
              </a:spcAft>
              <a:buClr>
                <a:schemeClr val="tx1"/>
              </a:buClr>
              <a:buSzPts val="2400"/>
              <a:buFont typeface="Arial" panose="020B0604020202020204" pitchFamily="34" charset="0"/>
              <a:buChar char="•"/>
            </a:pPr>
            <a:r>
              <a:rPr lang="en-US" sz="2800" dirty="0">
                <a:solidFill>
                  <a:schemeClr val="tx1">
                    <a:lumMod val="95000"/>
                  </a:schemeClr>
                </a:solidFill>
                <a:ea typeface="Calibri"/>
                <a:cs typeface="Calibri"/>
              </a:rPr>
              <a:t>String b = “test”;</a:t>
            </a:r>
          </a:p>
          <a:p>
            <a:pPr marL="514350" indent="-285750">
              <a:lnSpc>
                <a:spcPct val="100000"/>
              </a:lnSpc>
              <a:spcBef>
                <a:spcPts val="0"/>
              </a:spcBef>
              <a:spcAft>
                <a:spcPts val="0"/>
              </a:spcAft>
              <a:buClr>
                <a:schemeClr val="tx1"/>
              </a:buClr>
              <a:buSzPts val="2400"/>
              <a:buFont typeface="Arial" panose="020B0604020202020204" pitchFamily="34" charset="0"/>
              <a:buChar char="•"/>
            </a:pPr>
            <a:r>
              <a:rPr lang="en-US" sz="2800" dirty="0">
                <a:solidFill>
                  <a:schemeClr val="tx1">
                    <a:lumMod val="95000"/>
                  </a:schemeClr>
                </a:solidFill>
                <a:ea typeface="Calibri"/>
                <a:cs typeface="Calibri"/>
              </a:rPr>
              <a:t> Is b == a valid? -&gt; No! </a:t>
            </a:r>
          </a:p>
          <a:p>
            <a:pPr marL="514350" indent="-285750">
              <a:lnSpc>
                <a:spcPct val="100000"/>
              </a:lnSpc>
              <a:spcBef>
                <a:spcPts val="0"/>
              </a:spcBef>
              <a:spcAft>
                <a:spcPts val="0"/>
              </a:spcAft>
              <a:buClr>
                <a:schemeClr val="tx1"/>
              </a:buClr>
              <a:buSzPts val="2400"/>
              <a:buFont typeface="Arial" panose="020B0604020202020204" pitchFamily="34" charset="0"/>
              <a:buChar char="•"/>
            </a:pPr>
            <a:endParaRPr lang="en-US" sz="2800" dirty="0">
              <a:solidFill>
                <a:schemeClr val="tx1">
                  <a:lumMod val="95000"/>
                </a:schemeClr>
              </a:solidFill>
              <a:ea typeface="Calibri"/>
              <a:cs typeface="Calibri"/>
            </a:endParaRPr>
          </a:p>
          <a:p>
            <a:pPr marL="514350" indent="-285750">
              <a:lnSpc>
                <a:spcPct val="100000"/>
              </a:lnSpc>
              <a:spcBef>
                <a:spcPts val="0"/>
              </a:spcBef>
              <a:spcAft>
                <a:spcPts val="0"/>
              </a:spcAft>
              <a:buClr>
                <a:schemeClr val="tx1"/>
              </a:buClr>
              <a:buSzPts val="2400"/>
              <a:buFont typeface="Arial" panose="020B0604020202020204" pitchFamily="34" charset="0"/>
              <a:buChar char="•"/>
            </a:pPr>
            <a:r>
              <a:rPr lang="en-US" sz="2800" dirty="0">
                <a:solidFill>
                  <a:schemeClr val="tx1">
                    <a:lumMod val="95000"/>
                  </a:schemeClr>
                </a:solidFill>
                <a:ea typeface="Calibri"/>
                <a:cs typeface="Calibri"/>
              </a:rPr>
              <a:t>Use </a:t>
            </a:r>
            <a:r>
              <a:rPr lang="en-US" sz="2800" dirty="0" err="1">
                <a:solidFill>
                  <a:schemeClr val="tx1">
                    <a:lumMod val="95000"/>
                  </a:schemeClr>
                </a:solidFill>
                <a:ea typeface="Calibri"/>
                <a:cs typeface="Calibri"/>
              </a:rPr>
              <a:t>a.equals</a:t>
            </a:r>
            <a:r>
              <a:rPr lang="en-US" sz="2800" dirty="0">
                <a:solidFill>
                  <a:schemeClr val="tx1">
                    <a:lumMod val="95000"/>
                  </a:schemeClr>
                </a:solidFill>
                <a:ea typeface="Calibri"/>
                <a:cs typeface="Calibri"/>
              </a:rPr>
              <a:t>(b</a:t>
            </a:r>
            <a:r>
              <a:rPr lang="en-US" sz="2800">
                <a:solidFill>
                  <a:schemeClr val="tx1">
                    <a:lumMod val="95000"/>
                  </a:schemeClr>
                </a:solidFill>
                <a:ea typeface="Calibri"/>
                <a:cs typeface="Calibri"/>
              </a:rPr>
              <a:t>) instead!</a:t>
            </a:r>
            <a:endParaRPr sz="2800" dirty="0">
              <a:solidFill>
                <a:schemeClr val="tx1">
                  <a:lumMod val="95000"/>
                </a:schemeClr>
              </a:solidFill>
              <a:ea typeface="Calibri"/>
              <a:cs typeface="Calibri"/>
            </a:endParaRPr>
          </a:p>
        </p:txBody>
      </p:sp>
    </p:spTree>
    <p:extLst>
      <p:ext uri="{BB962C8B-B14F-4D97-AF65-F5344CB8AC3E}">
        <p14:creationId xmlns:p14="http://schemas.microsoft.com/office/powerpoint/2010/main" val="36551183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p:cNvSpPr>
            <a:spLocks noGrp="1"/>
          </p:cNvSpPr>
          <p:nvPr>
            <p:ph type="sldNum" sz="quarter" idx="12"/>
          </p:nvPr>
        </p:nvSpPr>
        <p:spPr>
          <a:noFill/>
        </p:spPr>
        <p:txBody>
          <a:bodyPr/>
          <a:lstStyle/>
          <a:p>
            <a:pPr>
              <a:defRPr/>
            </a:pPr>
            <a:r>
              <a:rPr lang="en-US">
                <a:latin typeface="+mj-lt"/>
              </a:rPr>
              <a:t>3-</a:t>
            </a:r>
            <a:fld id="{08DCE4B7-315D-4C31-A444-26652BA3CEF2}" type="slidenum">
              <a:rPr lang="en-US">
                <a:latin typeface="+mj-lt"/>
              </a:rPr>
              <a:pPr>
                <a:defRPr/>
              </a:pPr>
              <a:t>5</a:t>
            </a:fld>
            <a:endParaRPr lang="en-US">
              <a:latin typeface="+mj-lt"/>
            </a:endParaRPr>
          </a:p>
        </p:txBody>
      </p:sp>
      <p:sp>
        <p:nvSpPr>
          <p:cNvPr id="35843" name="Rectangle 2"/>
          <p:cNvSpPr>
            <a:spLocks noGrp="1" noChangeArrowheads="1"/>
          </p:cNvSpPr>
          <p:nvPr>
            <p:ph type="title" idx="4294967295"/>
          </p:nvPr>
        </p:nvSpPr>
        <p:spPr>
          <a:xfrm>
            <a:off x="0" y="274638"/>
            <a:ext cx="8229600" cy="1143000"/>
          </a:xfrm>
        </p:spPr>
        <p:txBody>
          <a:bodyPr/>
          <a:lstStyle/>
          <a:p>
            <a:r>
              <a:rPr lang="en-US"/>
              <a:t>Order of Precedence</a:t>
            </a:r>
          </a:p>
        </p:txBody>
      </p:sp>
      <p:graphicFrame>
        <p:nvGraphicFramePr>
          <p:cNvPr id="201790" name="Group 62"/>
          <p:cNvGraphicFramePr>
            <a:graphicFrameLocks noGrp="1"/>
          </p:cNvGraphicFramePr>
          <p:nvPr>
            <p:extLst>
              <p:ext uri="{D42A27DB-BD31-4B8C-83A1-F6EECF244321}">
                <p14:modId xmlns:p14="http://schemas.microsoft.com/office/powerpoint/2010/main" val="3215268609"/>
              </p:ext>
            </p:extLst>
          </p:nvPr>
        </p:nvGraphicFramePr>
        <p:xfrm>
          <a:off x="685800" y="1397000"/>
          <a:ext cx="7772400" cy="4227197"/>
        </p:xfrm>
        <a:graphic>
          <a:graphicData uri="http://schemas.openxmlformats.org/drawingml/2006/table">
            <a:tbl>
              <a:tblPr/>
              <a:tblGrid>
                <a:gridCol w="17526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45085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accent2"/>
                          </a:solidFill>
                          <a:effectLst/>
                          <a:latin typeface="Times New Roman" pitchFamily="18" charset="0"/>
                          <a:cs typeface="Arial" charset="0"/>
                        </a:rPr>
                        <a:t>Order of Precedence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accent2"/>
                          </a:solidFill>
                          <a:effectLst/>
                          <a:latin typeface="Times New Roman" pitchFamily="18" charset="0"/>
                          <a:cs typeface="Arial" charset="0"/>
                        </a:rPr>
                        <a:t>Operators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accent2"/>
                          </a:solidFill>
                          <a:effectLst/>
                          <a:latin typeface="Times New Roman" pitchFamily="18" charset="0"/>
                          <a:cs typeface="Arial" charset="0"/>
                        </a:rPr>
                        <a:t>Description</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extLst>
                  <a:ext uri="{0D108BD9-81ED-4DB2-BD59-A6C34878D82A}">
                    <a16:rowId xmlns:a16="http://schemas.microsoft.com/office/drawing/2014/main" val="10000"/>
                  </a:ext>
                </a:extLst>
              </a:tr>
              <a:tr h="452438">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Times New Roman" pitchFamily="18"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Times New Roman" pitchFamily="18" charset="0"/>
                          <a:cs typeface="Arial" charset="0"/>
                        </a:rPr>
                        <a:t>(unary negation) </a:t>
                      </a:r>
                      <a:r>
                        <a:rPr kumimoji="0" lang="en-US" sz="1800" b="1" i="0" u="none" strike="noStrike" cap="none" normalizeH="0" baseline="0">
                          <a:ln>
                            <a:noFill/>
                          </a:ln>
                          <a:solidFill>
                            <a:schemeClr val="tx1"/>
                          </a:solidFill>
                          <a:effectLst/>
                          <a:latin typeface="Courier New" pitchFamily="49" charset="0"/>
                          <a:cs typeface="Arial"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a:ln>
                            <a:noFill/>
                          </a:ln>
                          <a:solidFill>
                            <a:schemeClr val="tx1"/>
                          </a:solidFill>
                          <a:effectLst/>
                          <a:latin typeface="Times New Roman" pitchFamily="18" charset="0"/>
                          <a:cs typeface="Arial" charset="0"/>
                        </a:rPr>
                        <a:t>Unary negation, logical NOT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Times New Roman" pitchFamily="18" charset="0"/>
                          <a:cs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Courier New" pitchFamily="49" charset="0"/>
                          <a:cs typeface="Arial" charset="0"/>
                        </a:rPr>
                        <a:t>*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a:ln>
                            <a:noFill/>
                          </a:ln>
                          <a:solidFill>
                            <a:schemeClr val="tx1"/>
                          </a:solidFill>
                          <a:effectLst/>
                          <a:latin typeface="Times New Roman" pitchFamily="18" charset="0"/>
                          <a:cs typeface="Arial" charset="0"/>
                        </a:rPr>
                        <a:t>Multiplication, Division, Modulus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Times New Roman" pitchFamily="18" charset="0"/>
                          <a:cs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Courier New" pitchFamily="49" charset="0"/>
                          <a:cs typeface="Arial"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a:ln>
                            <a:noFill/>
                          </a:ln>
                          <a:solidFill>
                            <a:schemeClr val="tx1"/>
                          </a:solidFill>
                          <a:effectLst/>
                          <a:latin typeface="Times New Roman" pitchFamily="18" charset="0"/>
                          <a:cs typeface="Arial" charset="0"/>
                        </a:rPr>
                        <a:t>Addition, Subtraction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Times New Roman" pitchFamily="18" charset="0"/>
                          <a:cs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Courier New" pitchFamily="49" charset="0"/>
                          <a:cs typeface="Arial" charset="0"/>
                        </a:rPr>
                        <a:t>&lt; &gt; &lt;= &gt;=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a:ln>
                            <a:noFill/>
                          </a:ln>
                          <a:solidFill>
                            <a:schemeClr val="tx1"/>
                          </a:solidFill>
                          <a:effectLst/>
                          <a:latin typeface="Times New Roman" pitchFamily="18" charset="0"/>
                          <a:cs typeface="Arial" charset="0"/>
                        </a:rPr>
                        <a:t>Less-than, Greater-than, Less-than or equal to, Greater-than or equal to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Times New Roman" pitchFamily="18" charset="0"/>
                          <a:cs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Courier New" pitchFamily="49" charset="0"/>
                          <a:cs typeface="Arial"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a:ln>
                            <a:noFill/>
                          </a:ln>
                          <a:solidFill>
                            <a:schemeClr val="tx1"/>
                          </a:solidFill>
                          <a:effectLst/>
                          <a:latin typeface="Times New Roman" pitchFamily="18" charset="0"/>
                          <a:cs typeface="Arial" charset="0"/>
                        </a:rPr>
                        <a:t>Is equal to, Is not equal to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5288">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Times New Roman" pitchFamily="18" charset="0"/>
                          <a:cs typeface="Arial"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Courier New" pitchFamily="49" charset="0"/>
                          <a:cs typeface="Arial" charset="0"/>
                        </a:rPr>
                        <a:t>&amp;&amp;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a:ln>
                            <a:noFill/>
                          </a:ln>
                          <a:solidFill>
                            <a:schemeClr val="tx1"/>
                          </a:solidFill>
                          <a:effectLst/>
                          <a:latin typeface="Times New Roman" pitchFamily="18" charset="0"/>
                          <a:cs typeface="Arial" charset="0"/>
                        </a:rPr>
                        <a:t>Logical AND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Times New Roman" pitchFamily="18" charset="0"/>
                          <a:cs typeface="Arial"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Courier New" pitchFamily="49" charset="0"/>
                          <a:cs typeface="Arial"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a:ln>
                            <a:noFill/>
                          </a:ln>
                          <a:solidFill>
                            <a:schemeClr val="tx1"/>
                          </a:solidFill>
                          <a:effectLst/>
                          <a:latin typeface="Times New Roman" pitchFamily="18" charset="0"/>
                          <a:cs typeface="Arial" charset="0"/>
                        </a:rPr>
                        <a:t>Logical </a:t>
                      </a:r>
                      <a:r>
                        <a:rPr kumimoji="0" lang="en-US" sz="1800" b="0" i="0" u="none" strike="noStrike" cap="none" normalizeH="0" baseline="0" smtClean="0">
                          <a:ln>
                            <a:noFill/>
                          </a:ln>
                          <a:solidFill>
                            <a:schemeClr val="tx1"/>
                          </a:solidFill>
                          <a:effectLst/>
                          <a:latin typeface="Times New Roman" pitchFamily="18" charset="0"/>
                          <a:cs typeface="Arial" charset="0"/>
                        </a:rPr>
                        <a:t>OR</a:t>
                      </a:r>
                      <a:endParaRPr kumimoji="0" lang="en-US" sz="1800" b="0" i="0" u="none" strike="noStrike" cap="none" normalizeH="0" baseline="0" dirty="0">
                        <a:ln>
                          <a:noFill/>
                        </a:ln>
                        <a:solidFill>
                          <a:schemeClr val="tx1"/>
                        </a:solidFill>
                        <a:effectLst/>
                        <a:latin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085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a:ln>
                            <a:noFill/>
                          </a:ln>
                          <a:solidFill>
                            <a:schemeClr val="tx1"/>
                          </a:solidFill>
                          <a:effectLst/>
                          <a:latin typeface="Times New Roman" pitchFamily="18" charset="0"/>
                          <a:cs typeface="Arial"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Courier New" pitchFamily="49" charset="0"/>
                          <a:cs typeface="Arial"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Times New Roman" pitchFamily="18" charset="0"/>
                          <a:cs typeface="Arial" charset="0"/>
                        </a:rPr>
                        <a:t>Assignment operator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0775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Warm up exercise</a:t>
            </a:r>
          </a:p>
        </p:txBody>
      </p:sp>
      <p:sp>
        <p:nvSpPr>
          <p:cNvPr id="3" name="Content Placeholder 2"/>
          <p:cNvSpPr>
            <a:spLocks noGrp="1"/>
          </p:cNvSpPr>
          <p:nvPr>
            <p:ph idx="1"/>
          </p:nvPr>
        </p:nvSpPr>
        <p:spPr/>
        <p:txBody>
          <a:bodyPr vert="horz" lIns="0" tIns="45720" rIns="0" bIns="45720" rtlCol="0">
            <a:normAutofit/>
          </a:bodyPr>
          <a:lstStyle/>
          <a:p>
            <a:r>
              <a:rPr lang="en-CA" sz="2800" dirty="0"/>
              <a:t>Write a method </a:t>
            </a:r>
            <a:r>
              <a:rPr lang="en-CA" sz="2800" dirty="0" err="1"/>
              <a:t>isLeapYear</a:t>
            </a:r>
            <a:r>
              <a:rPr lang="en-CA" sz="2800" dirty="0"/>
              <a:t>() that takes as input an </a:t>
            </a:r>
            <a:r>
              <a:rPr lang="en-CA" sz="2800" dirty="0" err="1"/>
              <a:t>int</a:t>
            </a:r>
            <a:r>
              <a:rPr lang="en-CA" sz="2800" dirty="0"/>
              <a:t> year and returns true or false based on whether the year is a leap year.</a:t>
            </a:r>
          </a:p>
          <a:p>
            <a:endParaRPr lang="en-CA" sz="2800" dirty="0"/>
          </a:p>
          <a:p>
            <a:r>
              <a:rPr lang="en-CA" sz="2800" dirty="0"/>
              <a:t>Note: A leap year is normally every 4 years, but years that are multiples of 100 are skipped, unless they are multiples of 400.</a:t>
            </a:r>
          </a:p>
          <a:p>
            <a:r>
              <a:rPr lang="en-CA" sz="2800" dirty="0"/>
              <a:t>ex: 2016 is a leap year, 2100 is not, 2400 is</a:t>
            </a:r>
          </a:p>
        </p:txBody>
      </p:sp>
    </p:spTree>
    <p:extLst>
      <p:ext uri="{BB962C8B-B14F-4D97-AF65-F5344CB8AC3E}">
        <p14:creationId xmlns:p14="http://schemas.microsoft.com/office/powerpoint/2010/main" val="131935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vert="horz" lIns="0" tIns="45720" rIns="0" bIns="45720" rtlCol="0">
            <a:normAutofit/>
          </a:bodyPr>
          <a:lstStyle/>
          <a:p>
            <a:r>
              <a:rPr lang="en-CA" sz="2800" dirty="0"/>
              <a:t>A leap year is determined by :</a:t>
            </a:r>
          </a:p>
          <a:p>
            <a:pPr lvl="3"/>
            <a:r>
              <a:rPr lang="en-CA" sz="2400" dirty="0"/>
              <a:t>Year is evenly divisible by 4 but not divisible by 100 unless it is divisible by 400</a:t>
            </a:r>
          </a:p>
          <a:p>
            <a:pPr lvl="3"/>
            <a:r>
              <a:rPr lang="en-CA" sz="2400" dirty="0"/>
              <a:t>1 </a:t>
            </a:r>
            <a:r>
              <a:rPr lang="en-CA" sz="2400" dirty="0" err="1"/>
              <a:t>boolean</a:t>
            </a:r>
            <a:r>
              <a:rPr lang="en-CA" sz="2400" dirty="0"/>
              <a:t> expression</a:t>
            </a:r>
          </a:p>
          <a:p>
            <a:pPr lvl="3"/>
            <a:r>
              <a:rPr lang="en-CA" sz="2400" dirty="0"/>
              <a:t>Let's write this as one single if statement!</a:t>
            </a:r>
          </a:p>
        </p:txBody>
      </p:sp>
    </p:spTree>
    <p:extLst>
      <p:ext uri="{BB962C8B-B14F-4D97-AF65-F5344CB8AC3E}">
        <p14:creationId xmlns:p14="http://schemas.microsoft.com/office/powerpoint/2010/main" val="109511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vert="horz" lIns="0" tIns="45720" rIns="0" bIns="45720" rtlCol="0">
            <a:normAutofit/>
          </a:bodyPr>
          <a:lstStyle/>
          <a:p>
            <a:r>
              <a:rPr lang="en-CA" sz="2800" dirty="0"/>
              <a:t>A leap year is determined by :</a:t>
            </a:r>
          </a:p>
          <a:p>
            <a:pPr lvl="2"/>
            <a:r>
              <a:rPr lang="en-CA" sz="2400" dirty="0"/>
              <a:t>Year is evenly divisible by 4 but not divisible by 100 unless it is divisible by 400</a:t>
            </a:r>
          </a:p>
          <a:p>
            <a:pPr lvl="2"/>
            <a:r>
              <a:rPr lang="en-CA" sz="2400" dirty="0"/>
              <a:t>1 </a:t>
            </a:r>
            <a:r>
              <a:rPr lang="en-CA" sz="2400" dirty="0" err="1"/>
              <a:t>boolean</a:t>
            </a:r>
            <a:r>
              <a:rPr lang="en-CA" sz="2400" dirty="0"/>
              <a:t> expression</a:t>
            </a:r>
          </a:p>
          <a:p>
            <a:pPr lvl="2"/>
            <a:r>
              <a:rPr lang="en-CA" sz="2400" dirty="0"/>
              <a:t>((year % 4 == 0) &amp;&amp; (year % 100 != 0)) || (year % 400 == 0) </a:t>
            </a:r>
          </a:p>
          <a:p>
            <a:r>
              <a:rPr lang="en-CA" sz="2800" dirty="0"/>
              <a:t>Will this work?</a:t>
            </a:r>
          </a:p>
          <a:p>
            <a:pPr lvl="2"/>
            <a:r>
              <a:rPr lang="en-CA" sz="2400" dirty="0"/>
              <a:t>year % 4 == 0 &amp;&amp; year % 100 != 0 || year % 400 == 0</a:t>
            </a:r>
          </a:p>
        </p:txBody>
      </p:sp>
    </p:spTree>
    <p:extLst>
      <p:ext uri="{BB962C8B-B14F-4D97-AF65-F5344CB8AC3E}">
        <p14:creationId xmlns:p14="http://schemas.microsoft.com/office/powerpoint/2010/main" val="311582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and Char types</a:t>
            </a:r>
          </a:p>
        </p:txBody>
      </p:sp>
      <p:sp>
        <p:nvSpPr>
          <p:cNvPr id="3" name="Content Placeholder 2"/>
          <p:cNvSpPr>
            <a:spLocks noGrp="1"/>
          </p:cNvSpPr>
          <p:nvPr>
            <p:ph idx="1"/>
          </p:nvPr>
        </p:nvSpPr>
        <p:spPr/>
        <p:txBody>
          <a:bodyPr>
            <a:normAutofit fontScale="92500" lnSpcReduction="20000"/>
          </a:bodyPr>
          <a:lstStyle/>
          <a:p>
            <a:pPr marL="114300" indent="0">
              <a:buNone/>
            </a:pPr>
            <a:r>
              <a:rPr lang="en-US" sz="2900" dirty="0"/>
              <a:t>There are 8 </a:t>
            </a:r>
            <a:r>
              <a:rPr lang="en-US" sz="2900" i="1" dirty="0"/>
              <a:t>primitive </a:t>
            </a:r>
            <a:r>
              <a:rPr lang="en-US" sz="2900" dirty="0"/>
              <a:t>types in Java. We have seen 6 of them already:</a:t>
            </a:r>
          </a:p>
          <a:p>
            <a:pPr marL="114300" indent="0">
              <a:buNone/>
            </a:pPr>
            <a:endParaRPr lang="en-US" sz="2900" dirty="0"/>
          </a:p>
          <a:p>
            <a:pPr marL="114300" indent="0">
              <a:buNone/>
            </a:pPr>
            <a:r>
              <a:rPr lang="en-US" sz="2900" dirty="0"/>
              <a:t>-Integer types: </a:t>
            </a:r>
            <a:r>
              <a:rPr lang="en-US" sz="2900" dirty="0" err="1"/>
              <a:t>int</a:t>
            </a:r>
            <a:r>
              <a:rPr lang="en-US" sz="2900" dirty="0"/>
              <a:t>, long, short, byte</a:t>
            </a:r>
          </a:p>
          <a:p>
            <a:pPr marL="114300" indent="0">
              <a:buNone/>
            </a:pPr>
            <a:r>
              <a:rPr lang="en-US" sz="2900" dirty="0"/>
              <a:t>-Floating point types: double, float</a:t>
            </a:r>
          </a:p>
          <a:p>
            <a:pPr marL="114300" indent="0">
              <a:buNone/>
            </a:pPr>
            <a:endParaRPr lang="en-US" sz="2900" dirty="0"/>
          </a:p>
          <a:p>
            <a:pPr marL="114300" indent="0">
              <a:buNone/>
            </a:pPr>
            <a:r>
              <a:rPr lang="en-US" sz="2900" dirty="0"/>
              <a:t>There are two more </a:t>
            </a:r>
            <a:r>
              <a:rPr lang="en-US" sz="2900" i="1" dirty="0"/>
              <a:t>primitive</a:t>
            </a:r>
            <a:r>
              <a:rPr lang="en-US" sz="2900" dirty="0"/>
              <a:t> types:</a:t>
            </a:r>
          </a:p>
          <a:p>
            <a:pPr marL="114300" indent="0">
              <a:buNone/>
            </a:pPr>
            <a:r>
              <a:rPr lang="en-US" sz="2900" dirty="0"/>
              <a:t>-</a:t>
            </a:r>
            <a:r>
              <a:rPr lang="en-US" sz="2900" dirty="0" err="1"/>
              <a:t>boolean</a:t>
            </a:r>
            <a:endParaRPr lang="en-US" sz="2900" dirty="0"/>
          </a:p>
          <a:p>
            <a:pPr marL="114300" indent="0">
              <a:buNone/>
            </a:pPr>
            <a:r>
              <a:rPr lang="en-US" sz="2900" dirty="0"/>
              <a:t>-char</a:t>
            </a:r>
          </a:p>
        </p:txBody>
      </p:sp>
    </p:spTree>
    <p:extLst>
      <p:ext uri="{BB962C8B-B14F-4D97-AF65-F5344CB8AC3E}">
        <p14:creationId xmlns:p14="http://schemas.microsoft.com/office/powerpoint/2010/main" val="2837897454"/>
      </p:ext>
    </p:extLst>
  </p:cSld>
  <p:clrMapOvr>
    <a:masterClrMapping/>
  </p:clrMapOvr>
</p:sld>
</file>

<file path=ppt/theme/theme1.xml><?xml version="1.0" encoding="utf-8"?>
<a:theme xmlns:a="http://schemas.openxmlformats.org/drawingml/2006/main" name="2_Gaddis_CntrlStrc">
  <a:themeElements>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Gaddis_CntrlSt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addis_CntrlStr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Gaddis_CntrlStr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Gaddis_CntrlStr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addis_CntrlStr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Gaddis_CntrlStr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Gaddis_CntrlStr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Gaddis_CntrlStr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Gaddis_CntrlStr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Gaddis_CntrlStr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addis_CntrlStr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Gaddis_CntrlStr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6805</TotalTime>
  <Words>2160</Words>
  <Application>Microsoft Office PowerPoint</Application>
  <PresentationFormat>On-screen Show (4:3)</PresentationFormat>
  <Paragraphs>234</Paragraphs>
  <Slides>35</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Calibri</vt:lpstr>
      <vt:lpstr>Calibri Light</vt:lpstr>
      <vt:lpstr>Consolas</vt:lpstr>
      <vt:lpstr>Courier New</vt:lpstr>
      <vt:lpstr>Times New Roman</vt:lpstr>
      <vt:lpstr>2_Gaddis_CntrlStrc</vt:lpstr>
      <vt:lpstr>Retrospect</vt:lpstr>
      <vt:lpstr>Programming I – 420-110</vt:lpstr>
      <vt:lpstr>Last class</vt:lpstr>
      <vt:lpstr>Today</vt:lpstr>
      <vt:lpstr>String Equality</vt:lpstr>
      <vt:lpstr>Order of Precedence</vt:lpstr>
      <vt:lpstr>Warm up exercise</vt:lpstr>
      <vt:lpstr>Example</vt:lpstr>
      <vt:lpstr>Example</vt:lpstr>
      <vt:lpstr>Boolean and Char types</vt:lpstr>
      <vt:lpstr>boolean, char</vt:lpstr>
      <vt:lpstr>Internally</vt:lpstr>
      <vt:lpstr>Some of the table</vt:lpstr>
      <vt:lpstr>Some of the table</vt:lpstr>
      <vt:lpstr>PowerPoint Presentation</vt:lpstr>
      <vt:lpstr>PowerPoint Presentation</vt:lpstr>
      <vt:lpstr>Useful trick: isLowerCase letter</vt:lpstr>
      <vt:lpstr>Useful trick: isLowerCase letter</vt:lpstr>
      <vt:lpstr>Useful trick: isLowerCase letter</vt:lpstr>
      <vt:lpstr>Example</vt:lpstr>
      <vt:lpstr>Example</vt:lpstr>
      <vt:lpstr>Useful trick: Converting</vt:lpstr>
      <vt:lpstr>Useful trick: Converting</vt:lpstr>
      <vt:lpstr>Useful trick: Converting</vt:lpstr>
      <vt:lpstr>Constants</vt:lpstr>
      <vt:lpstr>Example: Customer support</vt:lpstr>
      <vt:lpstr>Example: Customer support</vt:lpstr>
      <vt:lpstr>Example: Customer support</vt:lpstr>
      <vt:lpstr>Oops, we forgot to change one!</vt:lpstr>
      <vt:lpstr>Using a variable instead</vt:lpstr>
      <vt:lpstr>Now we can change in one place!</vt:lpstr>
      <vt:lpstr>Now we can change in one place!</vt:lpstr>
      <vt:lpstr>Creating Constants</vt:lpstr>
      <vt:lpstr>Compare – using literals vs constants</vt:lpstr>
      <vt:lpstr>Guideline: Avoid “magic” numbers</vt:lpstr>
      <vt:lpstr>Two useful constants</vt:lpstr>
    </vt:vector>
  </TitlesOfParts>
  <Company>©2008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Introduction to Computers and Java</dc:subject>
  <dc:creator>Tony Gaddis</dc:creator>
  <cp:lastModifiedBy>Sriswetha Rajagopal</cp:lastModifiedBy>
  <cp:revision>323</cp:revision>
  <cp:lastPrinted>2009-04-22T19:24:48Z</cp:lastPrinted>
  <dcterms:created xsi:type="dcterms:W3CDTF">2003-06-09T20:51:31Z</dcterms:created>
  <dcterms:modified xsi:type="dcterms:W3CDTF">2019-10-11T12:27:01Z</dcterms:modified>
</cp:coreProperties>
</file>