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2"/>
  </p:notesMasterIdLst>
  <p:handoutMasterIdLst>
    <p:handoutMasterId r:id="rId53"/>
  </p:handoutMasterIdLst>
  <p:sldIdLst>
    <p:sldId id="668" r:id="rId2"/>
    <p:sldId id="669" r:id="rId3"/>
    <p:sldId id="670" r:id="rId4"/>
    <p:sldId id="671" r:id="rId5"/>
    <p:sldId id="672" r:id="rId6"/>
    <p:sldId id="673" r:id="rId7"/>
    <p:sldId id="674" r:id="rId8"/>
    <p:sldId id="675" r:id="rId9"/>
    <p:sldId id="676" r:id="rId10"/>
    <p:sldId id="677" r:id="rId11"/>
    <p:sldId id="678" r:id="rId12"/>
    <p:sldId id="679" r:id="rId13"/>
    <p:sldId id="680" r:id="rId14"/>
    <p:sldId id="681" r:id="rId15"/>
    <p:sldId id="682" r:id="rId16"/>
    <p:sldId id="683" r:id="rId17"/>
    <p:sldId id="620" r:id="rId18"/>
    <p:sldId id="623" r:id="rId19"/>
    <p:sldId id="629" r:id="rId20"/>
    <p:sldId id="580" r:id="rId21"/>
    <p:sldId id="622" r:id="rId22"/>
    <p:sldId id="593" r:id="rId23"/>
    <p:sldId id="630" r:id="rId24"/>
    <p:sldId id="631" r:id="rId25"/>
    <p:sldId id="632" r:id="rId26"/>
    <p:sldId id="633" r:id="rId27"/>
    <p:sldId id="634" r:id="rId28"/>
    <p:sldId id="635" r:id="rId29"/>
    <p:sldId id="636" r:id="rId30"/>
    <p:sldId id="637" r:id="rId31"/>
    <p:sldId id="638" r:id="rId32"/>
    <p:sldId id="639" r:id="rId33"/>
    <p:sldId id="641" r:id="rId34"/>
    <p:sldId id="640" r:id="rId35"/>
    <p:sldId id="642" r:id="rId36"/>
    <p:sldId id="643" r:id="rId37"/>
    <p:sldId id="644" r:id="rId38"/>
    <p:sldId id="645" r:id="rId39"/>
    <p:sldId id="646" r:id="rId40"/>
    <p:sldId id="648" r:id="rId41"/>
    <p:sldId id="649" r:id="rId42"/>
    <p:sldId id="650" r:id="rId43"/>
    <p:sldId id="651" r:id="rId44"/>
    <p:sldId id="652" r:id="rId45"/>
    <p:sldId id="653" r:id="rId46"/>
    <p:sldId id="684" r:id="rId47"/>
    <p:sldId id="689" r:id="rId48"/>
    <p:sldId id="686" r:id="rId49"/>
    <p:sldId id="687" r:id="rId50"/>
    <p:sldId id="688" r:id="rId51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C2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A9448C-B719-43C1-A74A-BB5D8593C251}" type="datetimeFigureOut">
              <a:rPr lang="en-CA" smtClean="0"/>
              <a:pPr/>
              <a:t>2019-09-16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5A1518-B458-4D46-B8A4-A150C82E2C6B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26070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3FB18-5769-4BA1-A1DB-F7AC4C6D15A5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11EA02-2218-4D3D-B80F-69CDDF06D0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844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:notes"/>
          <p:cNvSpPr txBox="1">
            <a:spLocks noGrp="1"/>
          </p:cNvSpPr>
          <p:nvPr>
            <p:ph type="body" idx="1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1525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2" name="Google Shape;352;p94:notes"/>
          <p:cNvSpPr txBox="1">
            <a:spLocks noGrp="1"/>
          </p:cNvSpPr>
          <p:nvPr>
            <p:ph type="body" idx="1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3" name="Google Shape;353;p94:notes"/>
          <p:cNvSpPr txBox="1">
            <a:spLocks noGrp="1"/>
          </p:cNvSpPr>
          <p:nvPr>
            <p:ph type="sldNum" idx="12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47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57541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1" name="Google Shape;221;p23:notes"/>
          <p:cNvSpPr txBox="1">
            <a:spLocks noGrp="1"/>
          </p:cNvSpPr>
          <p:nvPr>
            <p:ph type="body" idx="1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p23:notes"/>
          <p:cNvSpPr txBox="1">
            <a:spLocks noGrp="1"/>
          </p:cNvSpPr>
          <p:nvPr>
            <p:ph type="sldNum" idx="12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48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11565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8" name="Google Shape;228;p24:notes"/>
          <p:cNvSpPr txBox="1">
            <a:spLocks noGrp="1"/>
          </p:cNvSpPr>
          <p:nvPr>
            <p:ph type="body" idx="1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" name="Google Shape;229;p24:notes"/>
          <p:cNvSpPr txBox="1">
            <a:spLocks noGrp="1"/>
          </p:cNvSpPr>
          <p:nvPr>
            <p:ph type="sldNum" idx="12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49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01412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:notes"/>
          <p:cNvSpPr txBox="1">
            <a:spLocks noGrp="1"/>
          </p:cNvSpPr>
          <p:nvPr>
            <p:ph type="body" idx="1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1282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r>
              <a:rPr lang="en-US" smtClean="0"/>
              <a:t>1-</a:t>
            </a:r>
            <a:fld id="{00000000-1234-1234-1234-123412341234}" type="slidenum">
              <a:rPr lang="en-US" smtClean="0"/>
              <a:pPr algn="l"/>
              <a:t>‹#›</a:t>
            </a:fld>
            <a:endParaRPr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879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91440" rIns="45720" bIns="9144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r>
              <a:rPr lang="en-US" smtClean="0"/>
              <a:t>1-</a:t>
            </a:r>
            <a:fld id="{00000000-1234-1234-1234-123412341234}" type="slidenum">
              <a:rPr lang="en-US" smtClean="0"/>
              <a:pPr algn="l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1826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91440" rIns="45720" bIns="9144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r>
              <a:rPr lang="en-US" smtClean="0"/>
              <a:t>1-</a:t>
            </a:r>
            <a:fld id="{00000000-1234-1234-1234-123412341234}" type="slidenum">
              <a:rPr lang="en-US" smtClean="0"/>
              <a:pPr algn="l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4169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r>
              <a:rPr lang="en-US" smtClean="0"/>
              <a:t>1-</a:t>
            </a:r>
            <a:fld id="{00000000-1234-1234-1234-123412341234}" type="slidenum">
              <a:rPr lang="en-US" smtClean="0"/>
              <a:pPr algn="l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81469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r>
              <a:rPr lang="en-US" smtClean="0"/>
              <a:t>1-</a:t>
            </a:r>
            <a:fld id="{00000000-1234-1234-1234-123412341234}" type="slidenum">
              <a:rPr lang="en-US" smtClean="0"/>
              <a:pPr algn="l"/>
              <a:t>‹#›</a:t>
            </a:fld>
            <a:endParaRPr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1953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r>
              <a:rPr lang="en-US" smtClean="0"/>
              <a:t>1-</a:t>
            </a:r>
            <a:fld id="{00000000-1234-1234-1234-123412341234}" type="slidenum">
              <a:rPr lang="en-US" smtClean="0"/>
              <a:pPr algn="l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3562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r>
              <a:rPr lang="en-US" smtClean="0"/>
              <a:t>1-</a:t>
            </a:r>
            <a:fld id="{00000000-1234-1234-1234-123412341234}" type="slidenum">
              <a:rPr lang="en-US" smtClean="0"/>
              <a:pPr algn="l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6625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r>
              <a:rPr lang="en-US" smtClean="0"/>
              <a:t>1-</a:t>
            </a:r>
            <a:fld id="{00000000-1234-1234-1234-123412341234}" type="slidenum">
              <a:rPr lang="en-US" smtClean="0"/>
              <a:pPr algn="l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9249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r>
              <a:rPr lang="en-US" smtClean="0"/>
              <a:t>1-</a:t>
            </a:r>
            <a:fld id="{00000000-1234-1234-1234-123412341234}" type="slidenum">
              <a:rPr lang="en-US" smtClean="0"/>
              <a:pPr algn="l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1928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0"/>
            <a:ext cx="303809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ECEDD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l"/>
            <a:r>
              <a:rPr lang="en-US" smtClean="0">
                <a:solidFill>
                  <a:srgbClr val="ECEDD1"/>
                </a:solidFill>
              </a:rPr>
              <a:t>1-</a:t>
            </a:r>
            <a:fld id="{00000000-1234-1234-1234-123412341234}" type="slidenum">
              <a:rPr lang="en-US" smtClean="0">
                <a:solidFill>
                  <a:srgbClr val="ECEDD1"/>
                </a:solidFill>
              </a:rPr>
              <a:pPr algn="l"/>
              <a:t>‹#›</a:t>
            </a:fld>
            <a:endParaRPr>
              <a:solidFill>
                <a:srgbClr val="ECEDD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182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3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ECEDD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ECEDD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l"/>
            <a:r>
              <a:rPr lang="en-US" smtClean="0">
                <a:solidFill>
                  <a:srgbClr val="ECEDD1"/>
                </a:solidFill>
              </a:rPr>
              <a:t>1-</a:t>
            </a:r>
            <a:fld id="{00000000-1234-1234-1234-123412341234}" type="slidenum">
              <a:rPr lang="en-US" smtClean="0">
                <a:solidFill>
                  <a:srgbClr val="ECEDD1"/>
                </a:solidFill>
              </a:rPr>
              <a:pPr algn="l"/>
              <a:t>‹#›</a:t>
            </a:fld>
            <a:endParaRPr>
              <a:solidFill>
                <a:srgbClr val="ECEDD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15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" y="6400800"/>
            <a:ext cx="9143989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buClr>
                <a:srgbClr val="000000"/>
              </a:buClr>
              <a:buFont typeface="Arial"/>
              <a:buNone/>
            </a:pPr>
            <a:endParaRPr lang="en-US" kern="0">
              <a:latin typeface="Arial"/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buClr>
                <a:srgbClr val="000000"/>
              </a:buClr>
              <a:buFont typeface="Arial"/>
              <a:buNone/>
            </a:pPr>
            <a:endParaRPr lang="en-US" kern="0">
              <a:latin typeface="Arial"/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algn="l">
              <a:buClr>
                <a:srgbClr val="000000"/>
              </a:buClr>
              <a:buFont typeface="Arial"/>
              <a:buNone/>
            </a:pPr>
            <a:r>
              <a:rPr lang="en-US" kern="0" smtClean="0">
                <a:latin typeface="Arial"/>
                <a:cs typeface="Arial"/>
                <a:sym typeface="Arial"/>
              </a:rPr>
              <a:t>1-</a:t>
            </a:r>
            <a:fld id="{00000000-1234-1234-1234-123412341234}" type="slidenum">
              <a:rPr lang="en-US" kern="0" smtClean="0">
                <a:latin typeface="Arial"/>
                <a:cs typeface="Arial"/>
                <a:sym typeface="Arial"/>
              </a:rPr>
              <a:pPr algn="l"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>
              <a:latin typeface="Arial"/>
              <a:cs typeface="Arial"/>
              <a:sym typeface="Arial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464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Programming I – 420-110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</a:t>
            </a:r>
            <a:r>
              <a:rPr lang="en-US" dirty="0"/>
              <a:t>8</a:t>
            </a:r>
            <a:r>
              <a:rPr lang="en-US" dirty="0" smtClean="0"/>
              <a:t> – more numerical computations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77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Plagiarism in Programming</a:t>
            </a:r>
          </a:p>
        </p:txBody>
      </p:sp>
      <p:sp>
        <p:nvSpPr>
          <p:cNvPr id="38915" name="Content Placeholder 4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 spcFirstLastPara="1" vert="horz" wrap="square" lIns="90000" tIns="45000" rIns="90000" bIns="45000" rtlCol="0" anchor="t" anchorCtr="0">
            <a:noAutofit/>
          </a:bodyPr>
          <a:lstStyle/>
          <a:p>
            <a:pPr marL="5143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95000"/>
                  </a:schemeClr>
                </a:solidFill>
                <a:ea typeface="Calibri"/>
                <a:cs typeface="Calibri"/>
              </a:rPr>
              <a:t>Two students talk about the assignment together. Student A is confused what the instructions mean and asks Student B for clarification.</a:t>
            </a:r>
          </a:p>
          <a:p>
            <a:pPr marL="5143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>
                  <a:lumMod val="95000"/>
                </a:schemeClr>
              </a:solidFill>
              <a:ea typeface="Calibri"/>
              <a:cs typeface="Calibri"/>
            </a:endParaRPr>
          </a:p>
          <a:p>
            <a:pPr marL="5143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95000"/>
                  </a:schemeClr>
                </a:solidFill>
                <a:ea typeface="Calibri"/>
                <a:cs typeface="Calibri"/>
              </a:rPr>
              <a:t>Is this plagiarism? Of course not!</a:t>
            </a:r>
          </a:p>
        </p:txBody>
      </p:sp>
    </p:spTree>
    <p:extLst>
      <p:ext uri="{BB962C8B-B14F-4D97-AF65-F5344CB8AC3E}">
        <p14:creationId xmlns:p14="http://schemas.microsoft.com/office/powerpoint/2010/main" val="136984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Plagiarism in Programming</a:t>
            </a:r>
          </a:p>
        </p:txBody>
      </p:sp>
      <p:sp>
        <p:nvSpPr>
          <p:cNvPr id="38915" name="Content Placeholder 4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 spcFirstLastPara="1" vert="horz" wrap="square" lIns="90000" tIns="45000" rIns="90000" bIns="45000" rtlCol="0" anchor="t" anchorCtr="0">
            <a:noAutofit/>
          </a:bodyPr>
          <a:lstStyle/>
          <a:p>
            <a:pPr marL="5143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95000"/>
                  </a:schemeClr>
                </a:solidFill>
                <a:ea typeface="Calibri"/>
                <a:cs typeface="Calibri"/>
              </a:rPr>
              <a:t>So those are the more obvious extreme cases, let's look at more difficult cases.</a:t>
            </a:r>
          </a:p>
        </p:txBody>
      </p:sp>
    </p:spTree>
    <p:extLst>
      <p:ext uri="{BB962C8B-B14F-4D97-AF65-F5344CB8AC3E}">
        <p14:creationId xmlns:p14="http://schemas.microsoft.com/office/powerpoint/2010/main" val="197983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about these?</a:t>
            </a:r>
          </a:p>
        </p:txBody>
      </p:sp>
      <p:sp>
        <p:nvSpPr>
          <p:cNvPr id="38915" name="Content Placeholder 4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 spcFirstLastPara="1" vert="horz" wrap="square" lIns="90000" tIns="45000" rIns="90000" bIns="45000" rtlCol="0" anchor="t" anchorCtr="0">
            <a:noAutofit/>
          </a:bodyPr>
          <a:lstStyle/>
          <a:p>
            <a:pPr marL="5143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>
                    <a:lumMod val="95000"/>
                  </a:schemeClr>
                </a:solidFill>
                <a:ea typeface="Calibri"/>
                <a:cs typeface="Calibri"/>
              </a:rPr>
              <a:t>Two students talk about the assignment together. </a:t>
            </a:r>
            <a:r>
              <a:rPr lang="en-US" sz="2600" dirty="0">
                <a:solidFill>
                  <a:schemeClr val="tx1">
                    <a:lumMod val="95000"/>
                  </a:schemeClr>
                </a:solidFill>
                <a:ea typeface="Calibri"/>
                <a:cs typeface="Calibri"/>
              </a:rPr>
              <a:t>Student A is confused how to 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  <a:ea typeface="Calibri"/>
                <a:cs typeface="Calibri"/>
              </a:rPr>
              <a:t>calculate taxes and </a:t>
            </a:r>
            <a:r>
              <a:rPr lang="en-US" sz="2600" dirty="0">
                <a:solidFill>
                  <a:schemeClr val="tx1">
                    <a:lumMod val="95000"/>
                  </a:schemeClr>
                </a:solidFill>
                <a:ea typeface="Calibri"/>
                <a:cs typeface="Calibri"/>
              </a:rPr>
              <a:t>asks student B for help. Student B explains how 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  <a:ea typeface="Calibri"/>
                <a:cs typeface="Calibri"/>
              </a:rPr>
              <a:t>taxes are calculated in Canada.</a:t>
            </a:r>
            <a:endParaRPr lang="en-US" sz="2600" dirty="0">
              <a:solidFill>
                <a:schemeClr val="tx1">
                  <a:lumMod val="95000"/>
                </a:schemeClr>
              </a:solidFill>
              <a:ea typeface="Calibri"/>
              <a:cs typeface="Calibri"/>
            </a:endParaRPr>
          </a:p>
          <a:p>
            <a:pPr marL="5143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>
                    <a:lumMod val="95000"/>
                  </a:schemeClr>
                </a:solidFill>
                <a:ea typeface="Calibri"/>
                <a:cs typeface="Calibri"/>
              </a:rPr>
              <a:t>Student A is stuck how to 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  <a:ea typeface="Calibri"/>
                <a:cs typeface="Calibri"/>
              </a:rPr>
              <a:t>calculate the tax rate properly. </a:t>
            </a:r>
            <a:r>
              <a:rPr lang="en-US" sz="2600" dirty="0">
                <a:solidFill>
                  <a:schemeClr val="tx1">
                    <a:lumMod val="95000"/>
                  </a:schemeClr>
                </a:solidFill>
                <a:ea typeface="Calibri"/>
                <a:cs typeface="Calibri"/>
              </a:rPr>
              <a:t>Student B shows some sample algorithms that does something similar.</a:t>
            </a:r>
          </a:p>
          <a:p>
            <a:pPr marL="5143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>
                    <a:lumMod val="95000"/>
                  </a:schemeClr>
                </a:solidFill>
                <a:ea typeface="Calibri"/>
                <a:cs typeface="Calibri"/>
              </a:rPr>
              <a:t>Student A is stuck on how to calculate the tax rate. Student B shows Student A the solution and they copy it.</a:t>
            </a:r>
          </a:p>
        </p:txBody>
      </p:sp>
    </p:spTree>
    <p:extLst>
      <p:ext uri="{BB962C8B-B14F-4D97-AF65-F5344CB8AC3E}">
        <p14:creationId xmlns:p14="http://schemas.microsoft.com/office/powerpoint/2010/main" val="416041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about these?</a:t>
            </a:r>
          </a:p>
        </p:txBody>
      </p:sp>
      <p:sp>
        <p:nvSpPr>
          <p:cNvPr id="38915" name="Content Placeholder 4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 spcFirstLastPara="1" vert="horz" wrap="square" lIns="90000" tIns="45000" rIns="90000" bIns="45000" rtlCol="0" anchor="t" anchorCtr="0">
            <a:noAutofit/>
          </a:bodyPr>
          <a:lstStyle/>
          <a:p>
            <a:pPr marL="5143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>
                    <a:lumMod val="95000"/>
                  </a:schemeClr>
                </a:solidFill>
                <a:ea typeface="Calibri"/>
                <a:cs typeface="Calibri"/>
              </a:rPr>
              <a:t>Two students talk about the assignment together. Student A is confused how to calculate taxes and asks student B for help. Student B explains how taxes are calculated in Canada. </a:t>
            </a:r>
            <a:r>
              <a:rPr lang="en-US" sz="2600" dirty="0">
                <a:solidFill>
                  <a:srgbClr val="FFFF00"/>
                </a:solidFill>
                <a:ea typeface="Calibri"/>
                <a:cs typeface="Calibri"/>
              </a:rPr>
              <a:t>(not plagiarism)</a:t>
            </a:r>
          </a:p>
          <a:p>
            <a:pPr marL="5143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>
                    <a:lumMod val="95000"/>
                  </a:schemeClr>
                </a:solidFill>
                <a:ea typeface="Calibri"/>
                <a:cs typeface="Calibri"/>
              </a:rPr>
              <a:t>Student A is stuck how to calculate the tax rate properly. Student B shows some sample algorithms that does something similar. </a:t>
            </a:r>
            <a:r>
              <a:rPr lang="en-US" sz="2600" dirty="0">
                <a:solidFill>
                  <a:srgbClr val="FFFF00"/>
                </a:solidFill>
                <a:ea typeface="Calibri"/>
                <a:cs typeface="Calibri"/>
              </a:rPr>
              <a:t>(not plagiarism)</a:t>
            </a:r>
          </a:p>
          <a:p>
            <a:pPr marL="5143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>
                    <a:lumMod val="95000"/>
                  </a:schemeClr>
                </a:solidFill>
                <a:ea typeface="Calibri"/>
                <a:cs typeface="Calibri"/>
              </a:rPr>
              <a:t>Student A is stuck on how to calculate the tax rate. Student B shows Student A the solution and they copy it. </a:t>
            </a:r>
            <a:r>
              <a:rPr lang="en-US" sz="2600" dirty="0">
                <a:solidFill>
                  <a:srgbClr val="FFFF00"/>
                </a:solidFill>
                <a:ea typeface="Calibri"/>
                <a:cs typeface="Calibri"/>
              </a:rPr>
              <a:t>(plagiarism)</a:t>
            </a:r>
          </a:p>
        </p:txBody>
      </p:sp>
    </p:spTree>
    <p:extLst>
      <p:ext uri="{BB962C8B-B14F-4D97-AF65-F5344CB8AC3E}">
        <p14:creationId xmlns:p14="http://schemas.microsoft.com/office/powerpoint/2010/main" val="234358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plagiarize?</a:t>
            </a:r>
          </a:p>
        </p:txBody>
      </p:sp>
      <p:sp>
        <p:nvSpPr>
          <p:cNvPr id="38915" name="Content Placeholder 4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 spcFirstLastPara="1" vert="horz" wrap="square" lIns="90000" tIns="45000" rIns="90000" bIns="45000" rtlCol="0" anchor="t" anchorCtr="0">
            <a:noAutofit/>
          </a:bodyPr>
          <a:lstStyle/>
          <a:p>
            <a:pPr marL="5143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>
                    <a:lumMod val="95000"/>
                  </a:schemeClr>
                </a:solidFill>
                <a:ea typeface="Calibri"/>
                <a:cs typeface="Calibri"/>
              </a:rPr>
              <a:t>What are the motivations for plagiarizing?</a:t>
            </a:r>
          </a:p>
        </p:txBody>
      </p:sp>
    </p:spTree>
    <p:extLst>
      <p:ext uri="{BB962C8B-B14F-4D97-AF65-F5344CB8AC3E}">
        <p14:creationId xmlns:p14="http://schemas.microsoft.com/office/powerpoint/2010/main" val="64947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plagiarize?</a:t>
            </a:r>
          </a:p>
        </p:txBody>
      </p:sp>
      <p:sp>
        <p:nvSpPr>
          <p:cNvPr id="38915" name="Content Placeholder 4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 spcFirstLastPara="1" vert="horz" wrap="square" lIns="90000" tIns="45000" rIns="90000" bIns="45000" rtlCol="0" anchor="t" anchorCtr="0">
            <a:noAutofit/>
          </a:bodyPr>
          <a:lstStyle/>
          <a:p>
            <a:pPr marL="5143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>
                    <a:lumMod val="95000"/>
                  </a:schemeClr>
                </a:solidFill>
                <a:ea typeface="Calibri"/>
                <a:cs typeface="Calibri"/>
              </a:rPr>
              <a:t>What are the motivations for plagiarizing?</a:t>
            </a:r>
          </a:p>
          <a:p>
            <a:pPr marL="5143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>
                    <a:lumMod val="95000"/>
                  </a:schemeClr>
                </a:solidFill>
                <a:ea typeface="Calibri"/>
                <a:cs typeface="Calibri"/>
              </a:rPr>
              <a:t>Getting a good grade on an assignment.</a:t>
            </a:r>
          </a:p>
          <a:p>
            <a:pPr marL="5143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Arial" panose="020B0604020202020204" pitchFamily="34" charset="0"/>
              <a:buChar char="•"/>
            </a:pPr>
            <a:endParaRPr lang="en-US" sz="2600" dirty="0">
              <a:solidFill>
                <a:schemeClr val="tx1">
                  <a:lumMod val="95000"/>
                </a:schemeClr>
              </a:solidFill>
              <a:ea typeface="Calibri"/>
              <a:cs typeface="Calibri"/>
            </a:endParaRPr>
          </a:p>
          <a:p>
            <a:pPr marL="5143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>
                    <a:lumMod val="95000"/>
                  </a:schemeClr>
                </a:solidFill>
                <a:ea typeface="Calibri"/>
                <a:cs typeface="Calibri"/>
              </a:rPr>
              <a:t>Is this a good motive?</a:t>
            </a:r>
          </a:p>
        </p:txBody>
      </p:sp>
    </p:spTree>
    <p:extLst>
      <p:ext uri="{BB962C8B-B14F-4D97-AF65-F5344CB8AC3E}">
        <p14:creationId xmlns:p14="http://schemas.microsoft.com/office/powerpoint/2010/main" val="367132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plagiarize?</a:t>
            </a:r>
          </a:p>
        </p:txBody>
      </p:sp>
      <p:sp>
        <p:nvSpPr>
          <p:cNvPr id="38915" name="Content Placeholder 4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 spcFirstLastPara="1" vert="horz" wrap="square" lIns="90000" tIns="45000" rIns="90000" bIns="45000" rtlCol="0" anchor="t" anchorCtr="0">
            <a:noAutofit/>
          </a:bodyPr>
          <a:lstStyle/>
          <a:p>
            <a:pPr marL="5143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>
                    <a:lumMod val="95000"/>
                  </a:schemeClr>
                </a:solidFill>
                <a:ea typeface="Calibri"/>
                <a:cs typeface="Calibri"/>
              </a:rPr>
              <a:t>What are the motivations for plagiarizing?</a:t>
            </a:r>
          </a:p>
          <a:p>
            <a:pPr marL="5143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>
                    <a:lumMod val="95000"/>
                  </a:schemeClr>
                </a:solidFill>
                <a:ea typeface="Calibri"/>
                <a:cs typeface="Calibri"/>
              </a:rPr>
              <a:t>Getting a good grade on an assignment.</a:t>
            </a:r>
          </a:p>
          <a:p>
            <a:pPr marL="5143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Arial" panose="020B0604020202020204" pitchFamily="34" charset="0"/>
              <a:buChar char="•"/>
            </a:pPr>
            <a:endParaRPr lang="en-US" sz="2600" dirty="0">
              <a:solidFill>
                <a:schemeClr val="tx1">
                  <a:lumMod val="95000"/>
                </a:schemeClr>
              </a:solidFill>
              <a:ea typeface="Calibri"/>
              <a:cs typeface="Calibri"/>
            </a:endParaRPr>
          </a:p>
          <a:p>
            <a:pPr marL="5143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>
                    <a:lumMod val="95000"/>
                  </a:schemeClr>
                </a:solidFill>
                <a:ea typeface="Calibri"/>
                <a:cs typeface="Calibri"/>
              </a:rPr>
              <a:t>Is this a good motive?</a:t>
            </a:r>
          </a:p>
          <a:p>
            <a:pPr marL="5143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>
                    <a:lumMod val="95000"/>
                  </a:schemeClr>
                </a:solidFill>
                <a:ea typeface="Calibri"/>
                <a:cs typeface="Calibri"/>
              </a:rPr>
              <a:t>No, because even if you get a good grade, you are still falling behind and you won't be able to do well in future courses, jobs, etc.</a:t>
            </a:r>
          </a:p>
          <a:p>
            <a:pPr marL="5143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>
                    <a:lumMod val="95000"/>
                  </a:schemeClr>
                </a:solidFill>
                <a:ea typeface="Calibri"/>
                <a:cs typeface="Calibri"/>
              </a:rPr>
              <a:t>Plus, there can be very negative consequences for your degree (you can be expelled)</a:t>
            </a:r>
          </a:p>
        </p:txBody>
      </p:sp>
    </p:spTree>
    <p:extLst>
      <p:ext uri="{BB962C8B-B14F-4D97-AF65-F5344CB8AC3E}">
        <p14:creationId xmlns:p14="http://schemas.microsoft.com/office/powerpoint/2010/main" val="103135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Last Class</a:t>
            </a:r>
          </a:p>
        </p:txBody>
      </p:sp>
      <p:sp>
        <p:nvSpPr>
          <p:cNvPr id="38915" name="Content Placeholder 4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 spcFirstLastPara="1" vert="horz" wrap="square" lIns="90000" tIns="45000" rIns="90000" bIns="45000" rtlCol="0" anchor="t" anchorCtr="0">
            <a:noAutofit/>
          </a:bodyPr>
          <a:lstStyle/>
          <a:p>
            <a:pPr marL="5143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95000"/>
                  </a:schemeClr>
                </a:solidFill>
                <a:ea typeface="Calibri"/>
                <a:cs typeface="Calibri"/>
              </a:rPr>
              <a:t>Using fractions/decimals in Java</a:t>
            </a:r>
          </a:p>
          <a:p>
            <a:pPr marL="5143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95000"/>
                  </a:schemeClr>
                </a:solidFill>
                <a:ea typeface="Calibri"/>
                <a:cs typeface="Calibri"/>
              </a:rPr>
              <a:t>Math operations</a:t>
            </a:r>
          </a:p>
          <a:p>
            <a:pPr lvl="2"/>
            <a:r>
              <a:rPr lang="en-US" sz="2400" dirty="0"/>
              <a:t>Order of operations</a:t>
            </a:r>
          </a:p>
          <a:p>
            <a:pPr lvl="2"/>
            <a:r>
              <a:rPr lang="en-US" sz="2400" dirty="0"/>
              <a:t>Mixed type operations (e.g. double + </a:t>
            </a:r>
            <a:r>
              <a:rPr lang="en-US" sz="2400" dirty="0" err="1"/>
              <a:t>int</a:t>
            </a:r>
            <a:r>
              <a:rPr lang="en-US" sz="2400" dirty="0"/>
              <a:t> -&gt; double)</a:t>
            </a:r>
          </a:p>
          <a:p>
            <a:pPr lvl="2"/>
            <a:r>
              <a:rPr lang="en-US" sz="2400" dirty="0"/>
              <a:t>Integer Division (e.g. 13 / 2 = 6)</a:t>
            </a:r>
          </a:p>
          <a:p>
            <a:pPr lvl="2"/>
            <a:r>
              <a:rPr lang="en-US" sz="2400" dirty="0"/>
              <a:t>Modulo operator (% operator)</a:t>
            </a:r>
          </a:p>
          <a:p>
            <a:pPr marL="5143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>
                  <a:lumMod val="95000"/>
                </a:schemeClr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199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Summary: Where we are</a:t>
            </a:r>
          </a:p>
        </p:txBody>
      </p:sp>
      <p:sp>
        <p:nvSpPr>
          <p:cNvPr id="38915" name="Content Placeholder 4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 spcFirstLastPara="1" vert="horz" wrap="square" lIns="90000" tIns="45000" rIns="90000" bIns="45000" rtlCol="0" anchor="t" anchorCtr="0">
            <a:noAutofit/>
          </a:bodyPr>
          <a:lstStyle/>
          <a:p>
            <a:pPr marL="5143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95000"/>
                  </a:schemeClr>
                </a:solidFill>
                <a:ea typeface="Calibri"/>
                <a:cs typeface="Calibri"/>
              </a:rPr>
              <a:t>Java compilation process</a:t>
            </a:r>
          </a:p>
          <a:p>
            <a:pPr marL="5143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95000"/>
                  </a:schemeClr>
                </a:solidFill>
                <a:ea typeface="Calibri"/>
                <a:cs typeface="Calibri"/>
              </a:rPr>
              <a:t>Structure of a Java program</a:t>
            </a:r>
          </a:p>
          <a:p>
            <a:pPr marL="5143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95000"/>
                  </a:schemeClr>
                </a:solidFill>
                <a:ea typeface="Calibri"/>
                <a:cs typeface="Calibri"/>
              </a:rPr>
              <a:t>What is a variable, when do you use it, how do you use one?</a:t>
            </a:r>
          </a:p>
          <a:p>
            <a:pPr marL="5143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95000"/>
                  </a:schemeClr>
                </a:solidFill>
                <a:ea typeface="Calibri"/>
                <a:cs typeface="Calibri"/>
              </a:rPr>
              <a:t>Writing a Java program that interacts with a user, stores some values into memory, does some operations on those values, and spits out the result.</a:t>
            </a:r>
          </a:p>
          <a:p>
            <a:pPr marL="5143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>
                  <a:lumMod val="95000"/>
                </a:schemeClr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7204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What’s coming up</a:t>
            </a:r>
          </a:p>
        </p:txBody>
      </p:sp>
      <p:sp>
        <p:nvSpPr>
          <p:cNvPr id="38915" name="Content Placeholder 4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 spcFirstLastPara="1" vert="horz" wrap="square" lIns="90000" tIns="45000" rIns="90000" bIns="45000" rtlCol="0" anchor="t" anchorCtr="0">
            <a:noAutofit/>
          </a:bodyPr>
          <a:lstStyle/>
          <a:p>
            <a:pPr marL="5143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95000"/>
                  </a:schemeClr>
                </a:solidFill>
                <a:ea typeface="Calibri"/>
                <a:cs typeface="Calibri"/>
              </a:rPr>
              <a:t>Methods as a way to define new commands</a:t>
            </a:r>
          </a:p>
          <a:p>
            <a:pPr marL="5143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95000"/>
                  </a:schemeClr>
                </a:solidFill>
                <a:ea typeface="Calibri"/>
                <a:cs typeface="Calibri"/>
              </a:rPr>
              <a:t>If statements to “branch” our code</a:t>
            </a:r>
          </a:p>
          <a:p>
            <a:pPr marL="5143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95000"/>
                  </a:schemeClr>
                </a:solidFill>
                <a:ea typeface="Calibri"/>
                <a:cs typeface="Calibri"/>
              </a:rPr>
              <a:t>Loops as a way to “branch” our code with repetitions</a:t>
            </a:r>
          </a:p>
          <a:p>
            <a:pPr marL="5143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>
                  <a:lumMod val="95000"/>
                </a:schemeClr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560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Reminder</a:t>
            </a:r>
          </a:p>
        </p:txBody>
      </p:sp>
      <p:sp>
        <p:nvSpPr>
          <p:cNvPr id="38915" name="Content Placeholder 4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 spcFirstLastPara="1" vert="horz" wrap="square" lIns="90000" tIns="45000" rIns="90000" bIns="45000" rtlCol="0" anchor="t" anchorCtr="0">
            <a:noAutofit/>
          </a:bodyPr>
          <a:lstStyle/>
          <a:p>
            <a:pPr marL="5143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95000"/>
                  </a:schemeClr>
                </a:solidFill>
                <a:ea typeface="Calibri"/>
                <a:cs typeface="Calibri"/>
              </a:rPr>
              <a:t>Assignment 1 : Due September 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ea typeface="Calibri"/>
                <a:cs typeface="Calibri"/>
              </a:rPr>
              <a:t>27th</a:t>
            </a:r>
            <a:endParaRPr lang="en-US" sz="2800" dirty="0">
              <a:solidFill>
                <a:schemeClr val="tx1">
                  <a:lumMod val="95000"/>
                </a:schemeClr>
              </a:solidFill>
              <a:ea typeface="Calibri"/>
              <a:cs typeface="Calibri"/>
            </a:endParaRPr>
          </a:p>
        </p:txBody>
      </p:sp>
      <p:sp>
        <p:nvSpPr>
          <p:cNvPr id="4" name="Google Shape;90;p13"/>
          <p:cNvSpPr txBox="1"/>
          <p:nvPr/>
        </p:nvSpPr>
        <p:spPr>
          <a:xfrm>
            <a:off x="4800600" y="6435800"/>
            <a:ext cx="4031425" cy="1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999999"/>
                </a:solidFill>
              </a:rPr>
              <a:t>Thanks to Dan </a:t>
            </a:r>
            <a:r>
              <a:rPr lang="en-US" dirty="0" err="1">
                <a:solidFill>
                  <a:srgbClr val="999999"/>
                </a:solidFill>
              </a:rPr>
              <a:t>Pomerantz</a:t>
            </a:r>
            <a:r>
              <a:rPr lang="en-US" dirty="0">
                <a:solidFill>
                  <a:srgbClr val="999999"/>
                </a:solidFill>
              </a:rPr>
              <a:t> for the slides!</a:t>
            </a:r>
            <a:endParaRPr dirty="0">
              <a:solidFill>
                <a:srgbClr val="99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87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more thing about Scanner: import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 spcFirstLastPara="1" vert="horz" wrap="square" lIns="90000" tIns="45000" rIns="90000" bIns="45000" rtlCol="0" anchor="t" anchorCtr="0">
            <a:noAutofit/>
          </a:bodyPr>
          <a:lstStyle/>
          <a:p>
            <a:pPr marL="5143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ea typeface="Calibri"/>
                <a:cs typeface="Calibri"/>
              </a:rPr>
              <a:t>To avoid writing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  <a:ea typeface="Calibri"/>
                <a:cs typeface="Calibri"/>
              </a:rPr>
              <a:t>java.util.Scanner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  <a:ea typeface="Calibri"/>
                <a:cs typeface="Calibri"/>
              </a:rPr>
              <a:t>everytime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ea typeface="Calibri"/>
                <a:cs typeface="Calibri"/>
              </a:rPr>
              <a:t>, we can add an import statement at the top of our file.</a:t>
            </a:r>
          </a:p>
          <a:p>
            <a:pPr marL="5143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1">
                  <a:lumMod val="95000"/>
                </a:schemeClr>
              </a:solidFill>
              <a:ea typeface="Calibri"/>
              <a:cs typeface="Calibri"/>
            </a:endParaRPr>
          </a:p>
          <a:p>
            <a:pPr marL="5143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ea typeface="Calibri"/>
                <a:cs typeface="Calibri"/>
              </a:rPr>
              <a:t>import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  <a:ea typeface="Calibri"/>
                <a:cs typeface="Calibri"/>
              </a:rPr>
              <a:t>java.util.Scanner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ea typeface="Calibri"/>
                <a:cs typeface="Calibri"/>
              </a:rPr>
              <a:t>;</a:t>
            </a:r>
          </a:p>
          <a:p>
            <a:pPr marL="5143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ea typeface="Calibri"/>
                <a:cs typeface="Calibri"/>
              </a:rPr>
              <a:t>public class …..</a:t>
            </a:r>
          </a:p>
          <a:p>
            <a:pPr marL="5143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1">
                  <a:lumMod val="95000"/>
                </a:schemeClr>
              </a:solidFill>
              <a:ea typeface="Calibri"/>
              <a:cs typeface="Calibri"/>
            </a:endParaRPr>
          </a:p>
          <a:p>
            <a:pPr marL="5143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ea typeface="Calibri"/>
                <a:cs typeface="Calibri"/>
              </a:rPr>
              <a:t>An 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ea typeface="Calibri"/>
                <a:cs typeface="Calibri"/>
              </a:rPr>
              <a:t>import statement is one of the only lines of code you will write which goes outside of a class.</a:t>
            </a:r>
          </a:p>
          <a:p>
            <a:pPr marL="5143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1">
                  <a:lumMod val="95000"/>
                </a:schemeClr>
              </a:solidFill>
              <a:ea typeface="Calibri"/>
              <a:cs typeface="Calibri"/>
            </a:endParaRPr>
          </a:p>
          <a:p>
            <a:pPr marL="5143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ea typeface="Calibri"/>
                <a:cs typeface="Calibri"/>
              </a:rPr>
              <a:t>After 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ea typeface="Calibri"/>
                <a:cs typeface="Calibri"/>
              </a:rPr>
              <a:t>adding the import statement, you can write Scanner reader = new Scanner(System.in);</a:t>
            </a:r>
          </a:p>
        </p:txBody>
      </p:sp>
    </p:spTree>
    <p:extLst>
      <p:ext uri="{BB962C8B-B14F-4D97-AF65-F5344CB8AC3E}">
        <p14:creationId xmlns:p14="http://schemas.microsoft.com/office/powerpoint/2010/main" val="195884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Today</a:t>
            </a:r>
          </a:p>
        </p:txBody>
      </p:sp>
      <p:sp>
        <p:nvSpPr>
          <p:cNvPr id="38915" name="Content Placeholder 4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 spcFirstLastPara="1" vert="horz" wrap="square" lIns="90000" tIns="45000" rIns="90000" bIns="45000" rtlCol="0" anchor="t" anchorCtr="0">
            <a:noAutofit/>
          </a:bodyPr>
          <a:lstStyle/>
          <a:p>
            <a:pPr marL="5143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95000"/>
                  </a:schemeClr>
                </a:solidFill>
                <a:ea typeface="Calibri"/>
                <a:cs typeface="Calibri"/>
              </a:rPr>
              <a:t>More operations on types</a:t>
            </a:r>
          </a:p>
          <a:p>
            <a:pPr marL="5143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95000"/>
                  </a:schemeClr>
                </a:solidFill>
                <a:ea typeface="Calibri"/>
                <a:cs typeface="Calibri"/>
              </a:rPr>
              <a:t>Math class commands</a:t>
            </a:r>
          </a:p>
          <a:p>
            <a:pPr marL="5143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95000"/>
                  </a:schemeClr>
                </a:solidFill>
                <a:ea typeface="Calibri"/>
                <a:cs typeface="Calibri"/>
              </a:rPr>
              <a:t>Comments</a:t>
            </a:r>
          </a:p>
          <a:p>
            <a:pPr marL="5143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>
                  <a:lumMod val="95000"/>
                </a:schemeClr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321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Will this work?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 spcFirstLastPara="1" vert="horz" wrap="square" lIns="90000" tIns="45000" rIns="90000" bIns="45000" rtlCol="0" anchor="t" anchorCtr="0">
            <a:noAutofit/>
          </a:bodyPr>
          <a:lstStyle/>
          <a:p>
            <a:pPr marL="5143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Arial" panose="020B0604020202020204" pitchFamily="34" charset="0"/>
              <a:buChar char="•"/>
            </a:pPr>
            <a:r>
              <a:rPr lang="en-CA" sz="2800" dirty="0" err="1">
                <a:solidFill>
                  <a:schemeClr val="tx1">
                    <a:lumMod val="95000"/>
                  </a:schemeClr>
                </a:solidFill>
                <a:ea typeface="Calibri"/>
                <a:cs typeface="Calibri"/>
              </a:rPr>
              <a:t>int</a:t>
            </a:r>
            <a:r>
              <a:rPr lang="en-CA" sz="2800" dirty="0">
                <a:solidFill>
                  <a:schemeClr val="tx1">
                    <a:lumMod val="95000"/>
                  </a:schemeClr>
                </a:solidFill>
                <a:ea typeface="Calibri"/>
                <a:cs typeface="Calibri"/>
              </a:rPr>
              <a:t> x = 7.0;</a:t>
            </a:r>
          </a:p>
          <a:p>
            <a:pPr marL="5143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Arial" panose="020B0604020202020204" pitchFamily="34" charset="0"/>
              <a:buChar char="•"/>
            </a:pPr>
            <a:endParaRPr lang="en-CA" sz="2800" dirty="0">
              <a:solidFill>
                <a:schemeClr val="tx1">
                  <a:lumMod val="95000"/>
                </a:schemeClr>
              </a:solidFill>
              <a:ea typeface="Calibri"/>
              <a:cs typeface="Calibri"/>
            </a:endParaRPr>
          </a:p>
          <a:p>
            <a:pPr marL="5143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Arial" panose="020B0604020202020204" pitchFamily="34" charset="0"/>
              <a:buChar char="•"/>
            </a:pPr>
            <a:r>
              <a:rPr lang="en-CA" sz="2800" dirty="0">
                <a:solidFill>
                  <a:schemeClr val="tx1">
                    <a:lumMod val="95000"/>
                  </a:schemeClr>
                </a:solidFill>
                <a:ea typeface="Calibri"/>
                <a:cs typeface="Calibri"/>
              </a:rPr>
              <a:t>No, because the type on the right side is a double.</a:t>
            </a:r>
          </a:p>
          <a:p>
            <a:pPr marL="5143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Arial" panose="020B0604020202020204" pitchFamily="34" charset="0"/>
              <a:buChar char="•"/>
            </a:pPr>
            <a:endParaRPr lang="en-CA" sz="2800" dirty="0">
              <a:solidFill>
                <a:schemeClr val="tx1">
                  <a:lumMod val="95000"/>
                </a:schemeClr>
              </a:solidFill>
              <a:ea typeface="Calibri"/>
              <a:cs typeface="Calibri"/>
            </a:endParaRPr>
          </a:p>
          <a:p>
            <a:pPr marL="5143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Arial" panose="020B0604020202020204" pitchFamily="34" charset="0"/>
              <a:buChar char="•"/>
            </a:pPr>
            <a:r>
              <a:rPr lang="en-CA" sz="2800" dirty="0">
                <a:solidFill>
                  <a:schemeClr val="tx1">
                    <a:lumMod val="95000"/>
                  </a:schemeClr>
                </a:solidFill>
                <a:ea typeface="Calibri"/>
                <a:cs typeface="Calibri"/>
              </a:rPr>
              <a:t>It needs to be</a:t>
            </a:r>
          </a:p>
          <a:p>
            <a:pPr marL="5143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Arial" panose="020B0604020202020204" pitchFamily="34" charset="0"/>
              <a:buChar char="•"/>
            </a:pPr>
            <a:r>
              <a:rPr lang="en-CA" sz="2800" dirty="0" err="1">
                <a:solidFill>
                  <a:schemeClr val="tx1">
                    <a:lumMod val="95000"/>
                  </a:schemeClr>
                </a:solidFill>
                <a:ea typeface="Calibri"/>
                <a:cs typeface="Calibri"/>
              </a:rPr>
              <a:t>int</a:t>
            </a:r>
            <a:r>
              <a:rPr lang="en-CA" sz="2800" dirty="0">
                <a:solidFill>
                  <a:schemeClr val="tx1">
                    <a:lumMod val="95000"/>
                  </a:schemeClr>
                </a:solidFill>
                <a:ea typeface="Calibri"/>
                <a:cs typeface="Calibri"/>
              </a:rPr>
              <a:t> x = 7;</a:t>
            </a:r>
          </a:p>
          <a:p>
            <a:pPr marL="5143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Arial" panose="020B0604020202020204" pitchFamily="34" charset="0"/>
              <a:buChar char="•"/>
            </a:pPr>
            <a:r>
              <a:rPr lang="en-CA" sz="2800" dirty="0">
                <a:solidFill>
                  <a:schemeClr val="tx1">
                    <a:lumMod val="95000"/>
                  </a:schemeClr>
                </a:solidFill>
                <a:ea typeface="Calibri"/>
                <a:cs typeface="Calibri"/>
              </a:rPr>
              <a:t>OR</a:t>
            </a:r>
          </a:p>
          <a:p>
            <a:pPr marL="5143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Arial" panose="020B0604020202020204" pitchFamily="34" charset="0"/>
              <a:buChar char="•"/>
            </a:pPr>
            <a:r>
              <a:rPr lang="en-CA" sz="2800" dirty="0">
                <a:solidFill>
                  <a:schemeClr val="tx1">
                    <a:lumMod val="95000"/>
                  </a:schemeClr>
                </a:solidFill>
                <a:ea typeface="Calibri"/>
                <a:cs typeface="Calibri"/>
              </a:rPr>
              <a:t>double x = 7.0;</a:t>
            </a:r>
          </a:p>
        </p:txBody>
      </p:sp>
    </p:spTree>
    <p:extLst>
      <p:ext uri="{BB962C8B-B14F-4D97-AF65-F5344CB8AC3E}">
        <p14:creationId xmlns:p14="http://schemas.microsoft.com/office/powerpoint/2010/main" val="221303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Mixed-mode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 spcFirstLastPara="1" vert="horz" wrap="square" lIns="90000" tIns="45000" rIns="90000" bIns="45000" rtlCol="0" anchor="t" anchorCtr="0">
            <a:noAutofit/>
          </a:bodyPr>
          <a:lstStyle/>
          <a:p>
            <a:pPr marL="5143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Arial" panose="020B0604020202020204" pitchFamily="34" charset="0"/>
              <a:buChar char="•"/>
            </a:pPr>
            <a:r>
              <a:rPr lang="en-CA" sz="2800" dirty="0" err="1">
                <a:solidFill>
                  <a:schemeClr val="tx1">
                    <a:lumMod val="95000"/>
                  </a:schemeClr>
                </a:solidFill>
                <a:ea typeface="Calibri"/>
                <a:cs typeface="Calibri"/>
              </a:rPr>
              <a:t>lvalue</a:t>
            </a:r>
            <a:r>
              <a:rPr lang="en-CA" sz="2800" dirty="0">
                <a:solidFill>
                  <a:schemeClr val="tx1">
                    <a:lumMod val="95000"/>
                  </a:schemeClr>
                </a:solidFill>
                <a:ea typeface="Calibri"/>
                <a:cs typeface="Calibri"/>
              </a:rPr>
              <a:t> = expression;</a:t>
            </a:r>
          </a:p>
          <a:p>
            <a:pPr marL="5143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Arial" panose="020B0604020202020204" pitchFamily="34" charset="0"/>
              <a:buChar char="•"/>
            </a:pPr>
            <a:r>
              <a:rPr lang="en-CA" sz="2800" dirty="0">
                <a:solidFill>
                  <a:schemeClr val="tx1">
                    <a:lumMod val="95000"/>
                  </a:schemeClr>
                </a:solidFill>
                <a:ea typeface="Calibri"/>
                <a:cs typeface="Calibri"/>
              </a:rPr>
              <a:t>When </a:t>
            </a:r>
            <a:r>
              <a:rPr lang="en-CA" sz="2800" dirty="0" err="1">
                <a:solidFill>
                  <a:schemeClr val="tx1">
                    <a:lumMod val="95000"/>
                  </a:schemeClr>
                </a:solidFill>
                <a:ea typeface="Calibri"/>
                <a:cs typeface="Calibri"/>
              </a:rPr>
              <a:t>lvalue</a:t>
            </a:r>
            <a:r>
              <a:rPr lang="en-CA" sz="2800" dirty="0">
                <a:solidFill>
                  <a:schemeClr val="tx1">
                    <a:lumMod val="95000"/>
                  </a:schemeClr>
                </a:solidFill>
                <a:ea typeface="Calibri"/>
                <a:cs typeface="Calibri"/>
              </a:rPr>
              <a:t> (the variable) and expression have the same data type, there is no problem – non-mixed-mode</a:t>
            </a:r>
          </a:p>
          <a:p>
            <a:pPr marL="5143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Arial" panose="020B0604020202020204" pitchFamily="34" charset="0"/>
              <a:buChar char="•"/>
            </a:pPr>
            <a:r>
              <a:rPr lang="en-CA" sz="2800" dirty="0">
                <a:solidFill>
                  <a:schemeClr val="tx1">
                    <a:lumMod val="95000"/>
                  </a:schemeClr>
                </a:solidFill>
                <a:ea typeface="Calibri"/>
                <a:cs typeface="Calibri"/>
              </a:rPr>
              <a:t>When they are not the same data type, there can be issues:</a:t>
            </a:r>
          </a:p>
          <a:p>
            <a:pPr lvl="2"/>
            <a:r>
              <a:rPr lang="en-CA" sz="2400" dirty="0"/>
              <a:t>If </a:t>
            </a:r>
            <a:r>
              <a:rPr lang="en-CA" sz="2400" dirty="0" err="1"/>
              <a:t>lvalue</a:t>
            </a:r>
            <a:r>
              <a:rPr lang="en-CA" sz="2400" dirty="0"/>
              <a:t> data type is larger, then there is no error (for example, double x = 10; compiles)</a:t>
            </a:r>
          </a:p>
          <a:p>
            <a:pPr lvl="2"/>
            <a:r>
              <a:rPr lang="en-CA" sz="2400" dirty="0"/>
              <a:t>If </a:t>
            </a:r>
            <a:r>
              <a:rPr lang="en-CA" sz="2400" dirty="0" err="1"/>
              <a:t>lvalue</a:t>
            </a:r>
            <a:r>
              <a:rPr lang="en-CA" sz="2400" dirty="0"/>
              <a:t> data type is smaller, then the potential loss of data error (for example, </a:t>
            </a:r>
            <a:r>
              <a:rPr lang="en-CA" sz="2400" dirty="0" err="1"/>
              <a:t>int</a:t>
            </a:r>
            <a:r>
              <a:rPr lang="en-CA" sz="2400" dirty="0"/>
              <a:t> x = 10.0; does not compile)</a:t>
            </a:r>
          </a:p>
        </p:txBody>
      </p:sp>
    </p:spTree>
    <p:extLst>
      <p:ext uri="{BB962C8B-B14F-4D97-AF65-F5344CB8AC3E}">
        <p14:creationId xmlns:p14="http://schemas.microsoft.com/office/powerpoint/2010/main" val="184814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Widening conversions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 spcFirstLastPara="1" vert="horz" wrap="square" lIns="90000" tIns="45000" rIns="90000" bIns="45000" rtlCol="0" anchor="t" anchorCtr="0">
            <a:noAutofit/>
          </a:bodyPr>
          <a:lstStyle/>
          <a:p>
            <a:pPr marL="5143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Arial" panose="020B0604020202020204" pitchFamily="34" charset="0"/>
              <a:buChar char="•"/>
            </a:pPr>
            <a:r>
              <a:rPr lang="en-CA" sz="2800" dirty="0">
                <a:solidFill>
                  <a:schemeClr val="tx1">
                    <a:lumMod val="95000"/>
                  </a:schemeClr>
                </a:solidFill>
                <a:ea typeface="Calibri"/>
                <a:cs typeface="Calibri"/>
              </a:rPr>
              <a:t>Converting from a "smaller" data type to a "larger" data type</a:t>
            </a:r>
          </a:p>
          <a:p>
            <a:pPr marL="5143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Arial" panose="020B0604020202020204" pitchFamily="34" charset="0"/>
              <a:buChar char="•"/>
            </a:pPr>
            <a:r>
              <a:rPr lang="en-CA" sz="2800" dirty="0">
                <a:solidFill>
                  <a:schemeClr val="tx1">
                    <a:lumMod val="95000"/>
                  </a:schemeClr>
                </a:solidFill>
                <a:ea typeface="Calibri"/>
                <a:cs typeface="Calibri"/>
              </a:rPr>
              <a:t>Permitted conversions:</a:t>
            </a:r>
          </a:p>
          <a:p>
            <a:pPr marL="5143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Arial" panose="020B0604020202020204" pitchFamily="34" charset="0"/>
              <a:buChar char="•"/>
            </a:pPr>
            <a:r>
              <a:rPr lang="en-CA" sz="2800" dirty="0">
                <a:solidFill>
                  <a:schemeClr val="tx1">
                    <a:lumMod val="95000"/>
                  </a:schemeClr>
                </a:solidFill>
                <a:ea typeface="Calibri"/>
                <a:cs typeface="Calibri"/>
              </a:rPr>
              <a:t>byte -&gt; short -&gt; </a:t>
            </a:r>
            <a:r>
              <a:rPr lang="en-CA" sz="2800" dirty="0" err="1">
                <a:solidFill>
                  <a:schemeClr val="tx1">
                    <a:lumMod val="95000"/>
                  </a:schemeClr>
                </a:solidFill>
                <a:ea typeface="Calibri"/>
                <a:cs typeface="Calibri"/>
              </a:rPr>
              <a:t>int</a:t>
            </a:r>
            <a:r>
              <a:rPr lang="en-CA" sz="2800" dirty="0">
                <a:solidFill>
                  <a:schemeClr val="tx1">
                    <a:lumMod val="95000"/>
                  </a:schemeClr>
                </a:solidFill>
                <a:ea typeface="Calibri"/>
                <a:cs typeface="Calibri"/>
              </a:rPr>
              <a:t> -&gt; long -&gt; float -&gt; double</a:t>
            </a:r>
          </a:p>
          <a:p>
            <a:pPr marL="5143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Arial" panose="020B0604020202020204" pitchFamily="34" charset="0"/>
              <a:buChar char="•"/>
            </a:pPr>
            <a:r>
              <a:rPr lang="en-CA" sz="2800" dirty="0">
                <a:solidFill>
                  <a:schemeClr val="tx1">
                    <a:lumMod val="95000"/>
                  </a:schemeClr>
                </a:solidFill>
                <a:ea typeface="Calibri"/>
                <a:cs typeface="Calibri"/>
              </a:rPr>
              <a:t>char -&gt; </a:t>
            </a:r>
            <a:r>
              <a:rPr lang="en-CA" sz="2800" dirty="0" err="1">
                <a:solidFill>
                  <a:schemeClr val="tx1">
                    <a:lumMod val="95000"/>
                  </a:schemeClr>
                </a:solidFill>
                <a:ea typeface="Calibri"/>
                <a:cs typeface="Calibri"/>
              </a:rPr>
              <a:t>int</a:t>
            </a:r>
            <a:r>
              <a:rPr lang="en-CA" sz="2800" dirty="0">
                <a:solidFill>
                  <a:schemeClr val="tx1">
                    <a:lumMod val="95000"/>
                  </a:schemeClr>
                </a:solidFill>
                <a:ea typeface="Calibri"/>
                <a:cs typeface="Calibri"/>
              </a:rPr>
              <a:t> -&gt; long -&gt; float -&gt; double</a:t>
            </a:r>
          </a:p>
          <a:p>
            <a:pPr marL="5143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Arial" panose="020B0604020202020204" pitchFamily="34" charset="0"/>
              <a:buChar char="•"/>
            </a:pPr>
            <a:endParaRPr lang="en-CA" sz="2800" dirty="0">
              <a:solidFill>
                <a:schemeClr val="tx1">
                  <a:lumMod val="95000"/>
                </a:schemeClr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548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Cast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Allows a conversion even if it is narrowing</a:t>
            </a:r>
          </a:p>
          <a:p>
            <a:r>
              <a:rPr lang="en-CA" dirty="0"/>
              <a:t>Syntax:</a:t>
            </a:r>
          </a:p>
          <a:p>
            <a:pPr lvl="1"/>
            <a:r>
              <a:rPr lang="en-CA" dirty="0">
                <a:latin typeface="Consolas" pitchFamily="49" charset="0"/>
                <a:cs typeface="Consolas" pitchFamily="49" charset="0"/>
              </a:rPr>
              <a:t>(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targetDataType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variableToConvert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r>
              <a:rPr lang="en-CA" dirty="0">
                <a:cs typeface="Consolas" pitchFamily="49" charset="0"/>
              </a:rPr>
              <a:t>Example</a:t>
            </a:r>
          </a:p>
          <a:p>
            <a:pPr marL="457200" lvl="1" indent="0">
              <a:buNone/>
            </a:pPr>
            <a:r>
              <a:rPr lang="en-CA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x;</a:t>
            </a:r>
          </a:p>
          <a:p>
            <a:pPr marL="457200" lvl="1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short y;</a:t>
            </a:r>
          </a:p>
          <a:p>
            <a:pPr marL="457200" lvl="1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x = (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) y; -&gt;not required but OK</a:t>
            </a:r>
          </a:p>
          <a:p>
            <a:pPr marL="457200" lvl="1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y = (short) x; -&gt; required</a:t>
            </a:r>
          </a:p>
        </p:txBody>
      </p:sp>
    </p:spTree>
    <p:extLst>
      <p:ext uri="{BB962C8B-B14F-4D97-AF65-F5344CB8AC3E}">
        <p14:creationId xmlns:p14="http://schemas.microsoft.com/office/powerpoint/2010/main" val="23155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Cast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800" dirty="0">
                <a:latin typeface="Consolas" pitchFamily="49" charset="0"/>
                <a:cs typeface="Consolas" pitchFamily="49" charset="0"/>
              </a:rPr>
              <a:t>double </a:t>
            </a:r>
            <a:r>
              <a:rPr lang="en-CA" sz="2800" dirty="0" err="1">
                <a:latin typeface="Consolas" pitchFamily="49" charset="0"/>
                <a:cs typeface="Consolas" pitchFamily="49" charset="0"/>
              </a:rPr>
              <a:t>val</a:t>
            </a:r>
            <a:r>
              <a:rPr lang="en-CA" sz="2800" dirty="0">
                <a:latin typeface="Consolas" pitchFamily="49" charset="0"/>
                <a:cs typeface="Consolas" pitchFamily="49" charset="0"/>
              </a:rPr>
              <a:t> = 7.5;</a:t>
            </a:r>
          </a:p>
          <a:p>
            <a:pPr marL="0" indent="0">
              <a:buNone/>
            </a:pPr>
            <a:r>
              <a:rPr lang="en-CA" sz="28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CA" sz="2800" dirty="0">
                <a:latin typeface="Consolas" pitchFamily="49" charset="0"/>
                <a:cs typeface="Consolas" pitchFamily="49" charset="0"/>
              </a:rPr>
              <a:t> rounded = </a:t>
            </a:r>
            <a:r>
              <a:rPr lang="en-CA" sz="2800" dirty="0" err="1">
                <a:latin typeface="Consolas" pitchFamily="49" charset="0"/>
                <a:cs typeface="Consolas" pitchFamily="49" charset="0"/>
              </a:rPr>
              <a:t>val</a:t>
            </a:r>
            <a:r>
              <a:rPr lang="en-CA" sz="2800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CA" sz="28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</a:t>
            </a:r>
            <a:r>
              <a:rPr lang="en-CA" sz="2800" dirty="0">
                <a:latin typeface="Consolas" pitchFamily="49" charset="0"/>
                <a:cs typeface="Consolas" pitchFamily="49" charset="0"/>
              </a:rPr>
              <a:t> DOES NOT COMPILE</a:t>
            </a:r>
          </a:p>
          <a:p>
            <a:pPr marL="0" indent="0">
              <a:buNone/>
            </a:pPr>
            <a:endParaRPr lang="en-CA" sz="2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800" dirty="0">
                <a:latin typeface="Consolas" pitchFamily="49" charset="0"/>
                <a:cs typeface="Consolas" pitchFamily="49" charset="0"/>
              </a:rPr>
              <a:t>The following will store 7 into</a:t>
            </a:r>
          </a:p>
          <a:p>
            <a:pPr marL="0" indent="0">
              <a:buNone/>
            </a:pPr>
            <a:r>
              <a:rPr lang="en-CA" sz="2800" dirty="0">
                <a:latin typeface="Consolas" pitchFamily="49" charset="0"/>
                <a:cs typeface="Consolas" pitchFamily="49" charset="0"/>
              </a:rPr>
              <a:t>rounded</a:t>
            </a:r>
          </a:p>
          <a:p>
            <a:pPr marL="0" indent="0">
              <a:buNone/>
            </a:pPr>
            <a:r>
              <a:rPr lang="en-CA" sz="28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CA" sz="2800" dirty="0">
                <a:latin typeface="Consolas" pitchFamily="49" charset="0"/>
                <a:cs typeface="Consolas" pitchFamily="49" charset="0"/>
              </a:rPr>
              <a:t> rounded = (</a:t>
            </a:r>
            <a:r>
              <a:rPr lang="en-CA" sz="28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CA" sz="2800" dirty="0">
                <a:latin typeface="Consolas" pitchFamily="49" charset="0"/>
                <a:cs typeface="Consolas" pitchFamily="49" charset="0"/>
              </a:rPr>
              <a:t>)</a:t>
            </a:r>
            <a:r>
              <a:rPr lang="en-CA" sz="2800" dirty="0" err="1">
                <a:latin typeface="Consolas" pitchFamily="49" charset="0"/>
                <a:cs typeface="Consolas" pitchFamily="49" charset="0"/>
              </a:rPr>
              <a:t>val</a:t>
            </a:r>
            <a:r>
              <a:rPr lang="en-CA" sz="2800" dirty="0"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67736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 spcFirstLastPara="1" vert="horz" wrap="square" lIns="90000" tIns="45000" rIns="90000" bIns="45000" rtlCol="0" anchor="t" anchorCtr="0">
            <a:noAutofit/>
          </a:bodyPr>
          <a:lstStyle/>
          <a:p>
            <a:pPr marL="5143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Arial" panose="020B0604020202020204" pitchFamily="34" charset="0"/>
              <a:buChar char="•"/>
            </a:pPr>
            <a:r>
              <a:rPr lang="en-CA" sz="2800" dirty="0">
                <a:solidFill>
                  <a:schemeClr val="tx1">
                    <a:lumMod val="95000"/>
                  </a:schemeClr>
                </a:solidFill>
                <a:ea typeface="Calibri"/>
                <a:cs typeface="Calibri"/>
              </a:rPr>
              <a:t>Let’s write a snippet of code that will calculate how many goals against per game a goalie gives up.</a:t>
            </a:r>
          </a:p>
          <a:p>
            <a:pPr marL="5143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Arial" panose="020B0604020202020204" pitchFamily="34" charset="0"/>
              <a:buChar char="•"/>
            </a:pPr>
            <a:endParaRPr lang="en-CA" sz="2800" dirty="0">
              <a:solidFill>
                <a:schemeClr val="tx1">
                  <a:lumMod val="95000"/>
                </a:schemeClr>
              </a:solidFill>
              <a:ea typeface="Calibri"/>
              <a:cs typeface="Calibri"/>
            </a:endParaRPr>
          </a:p>
          <a:p>
            <a:pPr marL="5143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Arial" panose="020B0604020202020204" pitchFamily="34" charset="0"/>
              <a:buChar char="•"/>
            </a:pPr>
            <a:r>
              <a:rPr lang="en-CA" sz="2800" dirty="0" smtClean="0">
                <a:solidFill>
                  <a:schemeClr val="tx1">
                    <a:lumMod val="95000"/>
                  </a:schemeClr>
                </a:solidFill>
                <a:ea typeface="Calibri"/>
                <a:cs typeface="Calibri"/>
              </a:rPr>
              <a:t>We </a:t>
            </a:r>
            <a:r>
              <a:rPr lang="en-CA" sz="2800" dirty="0">
                <a:solidFill>
                  <a:schemeClr val="tx1">
                    <a:lumMod val="95000"/>
                  </a:schemeClr>
                </a:solidFill>
                <a:ea typeface="Calibri"/>
                <a:cs typeface="Calibri"/>
              </a:rPr>
              <a:t>need to know how many games a goalie played.</a:t>
            </a:r>
          </a:p>
          <a:p>
            <a:pPr marL="5143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Arial" panose="020B0604020202020204" pitchFamily="34" charset="0"/>
              <a:buChar char="•"/>
            </a:pPr>
            <a:r>
              <a:rPr lang="en-CA" sz="2800" dirty="0" smtClean="0">
                <a:solidFill>
                  <a:schemeClr val="tx1">
                    <a:lumMod val="95000"/>
                  </a:schemeClr>
                </a:solidFill>
                <a:ea typeface="Calibri"/>
                <a:cs typeface="Calibri"/>
              </a:rPr>
              <a:t>We </a:t>
            </a:r>
            <a:r>
              <a:rPr lang="en-CA" sz="2800" dirty="0">
                <a:solidFill>
                  <a:schemeClr val="tx1">
                    <a:lumMod val="95000"/>
                  </a:schemeClr>
                </a:solidFill>
                <a:ea typeface="Calibri"/>
                <a:cs typeface="Calibri"/>
              </a:rPr>
              <a:t>need to know how many goals a goalie gave up.</a:t>
            </a:r>
          </a:p>
          <a:p>
            <a:pPr marL="5143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Arial" panose="020B0604020202020204" pitchFamily="34" charset="0"/>
              <a:buChar char="•"/>
            </a:pPr>
            <a:r>
              <a:rPr lang="en-CA" sz="2800" dirty="0" smtClean="0">
                <a:solidFill>
                  <a:schemeClr val="tx1">
                    <a:lumMod val="95000"/>
                  </a:schemeClr>
                </a:solidFill>
                <a:ea typeface="Calibri"/>
                <a:cs typeface="Calibri"/>
              </a:rPr>
              <a:t>We </a:t>
            </a:r>
            <a:r>
              <a:rPr lang="en-CA" sz="2800" dirty="0">
                <a:solidFill>
                  <a:schemeClr val="tx1">
                    <a:lumMod val="95000"/>
                  </a:schemeClr>
                </a:solidFill>
                <a:ea typeface="Calibri"/>
                <a:cs typeface="Calibri"/>
              </a:rPr>
              <a:t>will produce an average.</a:t>
            </a:r>
          </a:p>
        </p:txBody>
      </p:sp>
    </p:spTree>
    <p:extLst>
      <p:ext uri="{BB962C8B-B14F-4D97-AF65-F5344CB8AC3E}">
        <p14:creationId xmlns:p14="http://schemas.microsoft.com/office/powerpoint/2010/main" val="106900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sz="2800" dirty="0">
                <a:latin typeface="Consolas" pitchFamily="49" charset="0"/>
                <a:cs typeface="Consolas" pitchFamily="49" charset="0"/>
              </a:rPr>
              <a:t>Ask user to enter a number for games played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800" dirty="0">
                <a:latin typeface="Consolas" pitchFamily="49" charset="0"/>
                <a:cs typeface="Consolas" pitchFamily="49" charset="0"/>
              </a:rPr>
              <a:t>Ask user to enter a number for goals given up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800" dirty="0">
                <a:latin typeface="Consolas" pitchFamily="49" charset="0"/>
                <a:cs typeface="Consolas" pitchFamily="49" charset="0"/>
              </a:rPr>
              <a:t>Calculate using division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800" dirty="0">
                <a:latin typeface="Consolas" pitchFamily="49" charset="0"/>
                <a:cs typeface="Consolas" pitchFamily="49" charset="0"/>
              </a:rPr>
              <a:t>Display result.</a:t>
            </a:r>
          </a:p>
        </p:txBody>
      </p:sp>
    </p:spTree>
    <p:extLst>
      <p:ext uri="{BB962C8B-B14F-4D97-AF65-F5344CB8AC3E}">
        <p14:creationId xmlns:p14="http://schemas.microsoft.com/office/powerpoint/2010/main" val="130821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CA" sz="2400" dirty="0">
                <a:latin typeface="Consolas" pitchFamily="49" charset="0"/>
                <a:cs typeface="Consolas" pitchFamily="49" charset="0"/>
              </a:rPr>
              <a:t>//snippet of code - assumes Scanner is imported</a:t>
            </a:r>
          </a:p>
          <a:p>
            <a:pPr marL="0" indent="0">
              <a:buNone/>
            </a:pPr>
            <a:r>
              <a:rPr lang="en-CA" sz="2400" dirty="0">
                <a:latin typeface="Consolas" pitchFamily="49" charset="0"/>
                <a:cs typeface="Consolas" pitchFamily="49" charset="0"/>
              </a:rPr>
              <a:t>Scanner reader = new Scanner(System.in);</a:t>
            </a:r>
          </a:p>
          <a:p>
            <a:pPr marL="0" indent="0">
              <a:buNone/>
            </a:pPr>
            <a:r>
              <a:rPr lang="en-CA" sz="2400" dirty="0" err="1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CA" sz="2400" dirty="0">
                <a:latin typeface="Consolas" pitchFamily="49" charset="0"/>
                <a:cs typeface="Consolas" pitchFamily="49" charset="0"/>
              </a:rPr>
              <a:t>("Enter games played:");</a:t>
            </a:r>
          </a:p>
          <a:p>
            <a:pPr marL="0" indent="0">
              <a:buNone/>
            </a:pPr>
            <a:r>
              <a:rPr lang="en-CA" sz="2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CA" sz="2400" dirty="0">
                <a:latin typeface="Consolas" pitchFamily="49" charset="0"/>
                <a:cs typeface="Consolas" pitchFamily="49" charset="0"/>
              </a:rPr>
              <a:t> games= </a:t>
            </a:r>
            <a:r>
              <a:rPr lang="en-CA" sz="2400" dirty="0" err="1">
                <a:latin typeface="Consolas" pitchFamily="49" charset="0"/>
                <a:cs typeface="Consolas" pitchFamily="49" charset="0"/>
              </a:rPr>
              <a:t>reader.nextInt</a:t>
            </a:r>
            <a:r>
              <a:rPr lang="en-CA" sz="2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CA" sz="2400" dirty="0" err="1" smtClean="0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CA" sz="2400" dirty="0">
                <a:latin typeface="Consolas" pitchFamily="49" charset="0"/>
                <a:cs typeface="Consolas" pitchFamily="49" charset="0"/>
              </a:rPr>
              <a:t>("Enter goals against");</a:t>
            </a:r>
          </a:p>
          <a:p>
            <a:pPr marL="0" indent="0">
              <a:buNone/>
            </a:pPr>
            <a:r>
              <a:rPr lang="en-CA" sz="2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CA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400" dirty="0" err="1">
                <a:latin typeface="Consolas" pitchFamily="49" charset="0"/>
                <a:cs typeface="Consolas" pitchFamily="49" charset="0"/>
              </a:rPr>
              <a:t>goalsAgainst</a:t>
            </a:r>
            <a:r>
              <a:rPr lang="en-CA" sz="2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CA" sz="2400" dirty="0" err="1">
                <a:latin typeface="Consolas" pitchFamily="49" charset="0"/>
                <a:cs typeface="Consolas" pitchFamily="49" charset="0"/>
              </a:rPr>
              <a:t>reader.nextInt</a:t>
            </a:r>
            <a:r>
              <a:rPr lang="en-CA" sz="2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CA" sz="2400" dirty="0" err="1" smtClean="0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CA" sz="2400" dirty="0">
                <a:latin typeface="Consolas" pitchFamily="49" charset="0"/>
                <a:cs typeface="Consolas" pitchFamily="49" charset="0"/>
              </a:rPr>
              <a:t>("The average is " + </a:t>
            </a:r>
            <a:r>
              <a:rPr lang="en-CA" sz="2400" dirty="0" err="1">
                <a:latin typeface="Consolas" pitchFamily="49" charset="0"/>
                <a:cs typeface="Consolas" pitchFamily="49" charset="0"/>
              </a:rPr>
              <a:t>goalsAgainst</a:t>
            </a:r>
            <a:r>
              <a:rPr lang="en-CA" sz="2400" dirty="0">
                <a:latin typeface="Consolas" pitchFamily="49" charset="0"/>
                <a:cs typeface="Consolas" pitchFamily="49" charset="0"/>
              </a:rPr>
              <a:t> / games);</a:t>
            </a:r>
          </a:p>
        </p:txBody>
      </p:sp>
    </p:spTree>
    <p:extLst>
      <p:ext uri="{BB962C8B-B14F-4D97-AF65-F5344CB8AC3E}">
        <p14:creationId xmlns:p14="http://schemas.microsoft.com/office/powerpoint/2010/main" val="177542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Plagiarism</a:t>
            </a:r>
          </a:p>
        </p:txBody>
      </p:sp>
      <p:sp>
        <p:nvSpPr>
          <p:cNvPr id="38915" name="Content Placeholder 4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 spcFirstLastPara="1" vert="horz" wrap="square" lIns="90000" tIns="45000" rIns="90000" bIns="45000" rtlCol="0" anchor="t" anchorCtr="0">
            <a:noAutofit/>
          </a:bodyPr>
          <a:lstStyle/>
          <a:p>
            <a:pPr marL="5143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95000"/>
                  </a:schemeClr>
                </a:solidFill>
                <a:ea typeface="Calibri"/>
                <a:cs typeface="Calibri"/>
              </a:rPr>
              <a:t>What is plagiarism?</a:t>
            </a:r>
          </a:p>
        </p:txBody>
      </p:sp>
    </p:spTree>
    <p:extLst>
      <p:ext uri="{BB962C8B-B14F-4D97-AF65-F5344CB8AC3E}">
        <p14:creationId xmlns:p14="http://schemas.microsoft.com/office/powerpoint/2010/main" val="299044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EEEKKKEEE…Integer division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>
                <a:latin typeface="Consolas" pitchFamily="49" charset="0"/>
                <a:cs typeface="Consolas" pitchFamily="49" charset="0"/>
              </a:rPr>
              <a:t>	</a:t>
            </a:r>
          </a:p>
          <a:p>
            <a:pPr marL="0" indent="0">
              <a:buNone/>
            </a:pPr>
            <a:r>
              <a:rPr lang="en-CA" sz="2400" dirty="0" err="1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CA" sz="2400" dirty="0">
                <a:latin typeface="Consolas" pitchFamily="49" charset="0"/>
                <a:cs typeface="Consolas" pitchFamily="49" charset="0"/>
              </a:rPr>
              <a:t>("The average is " + </a:t>
            </a:r>
            <a:r>
              <a:rPr lang="en-CA" sz="2400" dirty="0" err="1">
                <a:latin typeface="Consolas" pitchFamily="49" charset="0"/>
                <a:cs typeface="Consolas" pitchFamily="49" charset="0"/>
              </a:rPr>
              <a:t>goalsAgainst</a:t>
            </a:r>
            <a:r>
              <a:rPr lang="en-CA" sz="2400" dirty="0">
                <a:latin typeface="Consolas" pitchFamily="49" charset="0"/>
                <a:cs typeface="Consolas" pitchFamily="49" charset="0"/>
              </a:rPr>
              <a:t> / games);</a:t>
            </a:r>
          </a:p>
          <a:p>
            <a:pPr marL="0" indent="0">
              <a:buNone/>
            </a:pPr>
            <a:endParaRPr lang="en-CA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400" dirty="0">
                <a:latin typeface="Consolas" pitchFamily="49" charset="0"/>
                <a:cs typeface="Consolas" pitchFamily="49" charset="0"/>
              </a:rPr>
              <a:t>We just divided 2 </a:t>
            </a:r>
            <a:r>
              <a:rPr lang="en-CA" sz="2400" dirty="0" err="1">
                <a:latin typeface="Consolas" pitchFamily="49" charset="0"/>
                <a:cs typeface="Consolas" pitchFamily="49" charset="0"/>
              </a:rPr>
              <a:t>ints</a:t>
            </a:r>
            <a:r>
              <a:rPr lang="en-CA" sz="2400" dirty="0">
                <a:latin typeface="Consolas" pitchFamily="49" charset="0"/>
                <a:cs typeface="Consolas" pitchFamily="49" charset="0"/>
              </a:rPr>
              <a:t> by each other. What can we do?</a:t>
            </a:r>
          </a:p>
        </p:txBody>
      </p:sp>
    </p:spTree>
    <p:extLst>
      <p:ext uri="{BB962C8B-B14F-4D97-AF65-F5344CB8AC3E}">
        <p14:creationId xmlns:p14="http://schemas.microsoft.com/office/powerpoint/2010/main" val="5970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EEEKKKEEE…Integer division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>
                <a:latin typeface="Consolas" pitchFamily="49" charset="0"/>
                <a:cs typeface="Consolas" pitchFamily="49" charset="0"/>
              </a:rPr>
              <a:t>	</a:t>
            </a:r>
          </a:p>
          <a:p>
            <a:pPr marL="0" indent="0">
              <a:buNone/>
            </a:pPr>
            <a:r>
              <a:rPr lang="en-CA" sz="2400" dirty="0">
                <a:latin typeface="Consolas" pitchFamily="49" charset="0"/>
                <a:cs typeface="Consolas" pitchFamily="49" charset="0"/>
              </a:rPr>
              <a:t>// using "tricks"</a:t>
            </a:r>
          </a:p>
          <a:p>
            <a:pPr marL="0" indent="0">
              <a:buNone/>
            </a:pPr>
            <a:r>
              <a:rPr lang="en-CA" sz="2400" dirty="0" err="1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CA" sz="2400" dirty="0">
                <a:latin typeface="Consolas" pitchFamily="49" charset="0"/>
                <a:cs typeface="Consolas" pitchFamily="49" charset="0"/>
              </a:rPr>
              <a:t>("The average is " + (0.0 +</a:t>
            </a:r>
            <a:r>
              <a:rPr lang="en-CA" sz="2400" dirty="0" err="1">
                <a:latin typeface="Consolas" pitchFamily="49" charset="0"/>
                <a:cs typeface="Consolas" pitchFamily="49" charset="0"/>
              </a:rPr>
              <a:t>goalsAgainst</a:t>
            </a:r>
            <a:r>
              <a:rPr lang="en-CA" sz="2400" dirty="0">
                <a:latin typeface="Consolas" pitchFamily="49" charset="0"/>
                <a:cs typeface="Consolas" pitchFamily="49" charset="0"/>
              </a:rPr>
              <a:t>) / games);</a:t>
            </a:r>
          </a:p>
          <a:p>
            <a:pPr marL="0" indent="0">
              <a:buNone/>
            </a:pPr>
            <a:endParaRPr lang="en-CA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400" dirty="0">
                <a:latin typeface="Consolas" pitchFamily="49" charset="0"/>
                <a:cs typeface="Consolas" pitchFamily="49" charset="0"/>
              </a:rPr>
              <a:t>// casting</a:t>
            </a:r>
          </a:p>
          <a:p>
            <a:pPr marL="0" indent="0">
              <a:buNone/>
            </a:pPr>
            <a:r>
              <a:rPr lang="en-CA" sz="2400" dirty="0" err="1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CA" sz="2400" dirty="0">
                <a:latin typeface="Consolas" pitchFamily="49" charset="0"/>
                <a:cs typeface="Consolas" pitchFamily="49" charset="0"/>
              </a:rPr>
              <a:t>("The average is " + (double)</a:t>
            </a:r>
            <a:r>
              <a:rPr lang="en-CA" sz="2400" dirty="0" err="1">
                <a:latin typeface="Consolas" pitchFamily="49" charset="0"/>
                <a:cs typeface="Consolas" pitchFamily="49" charset="0"/>
              </a:rPr>
              <a:t>goalsAgainst</a:t>
            </a:r>
            <a:r>
              <a:rPr lang="en-CA" sz="2400" dirty="0">
                <a:latin typeface="Consolas" pitchFamily="49" charset="0"/>
                <a:cs typeface="Consolas" pitchFamily="49" charset="0"/>
              </a:rPr>
              <a:t> / games);</a:t>
            </a:r>
          </a:p>
        </p:txBody>
      </p:sp>
    </p:spTree>
    <p:extLst>
      <p:ext uri="{BB962C8B-B14F-4D97-AF65-F5344CB8AC3E}">
        <p14:creationId xmlns:p14="http://schemas.microsoft.com/office/powerpoint/2010/main" val="147588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More 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Fix the following problems: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short a, b, c;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c = a + b;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long b;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b = 12;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a = b + 15;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sumOfGrades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789;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numStudents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10;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double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classAvg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nsolas" pitchFamily="49" charset="0"/>
                <a:cs typeface="Consolas" pitchFamily="49" charset="0"/>
              </a:rPr>
              <a:t>classAvg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sumGrades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/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numStudents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CA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39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Math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 spcFirstLastPara="1" vert="horz" wrap="square" lIns="90000" tIns="45000" rIns="90000" bIns="45000" rtlCol="0" anchor="t" anchorCtr="0">
            <a:noAutofit/>
          </a:bodyPr>
          <a:lstStyle/>
          <a:p>
            <a:pPr marL="5143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ea typeface="Calibri"/>
                <a:cs typeface="Calibri"/>
              </a:rPr>
              <a:t>There are many commands you can use that are written in Java. These commands are part of the Math class which is why we will write Math. before them.</a:t>
            </a:r>
          </a:p>
          <a:p>
            <a:pPr marL="5143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95000"/>
                </a:schemeClr>
              </a:solidFill>
              <a:ea typeface="Calibri"/>
              <a:cs typeface="Calibri"/>
            </a:endParaRPr>
          </a:p>
          <a:p>
            <a:pPr marL="5143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ea typeface="Calibri"/>
                <a:cs typeface="Calibri"/>
              </a:rPr>
              <a:t>Maximum 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ea typeface="Calibri"/>
                <a:cs typeface="Calibri"/>
              </a:rPr>
              <a:t>values / Minimum values</a:t>
            </a:r>
          </a:p>
          <a:p>
            <a:pPr marL="5143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ea typeface="Calibri"/>
                <a:cs typeface="Calibri"/>
              </a:rPr>
              <a:t>Calculate 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ea typeface="Calibri"/>
                <a:cs typeface="Calibri"/>
              </a:rPr>
              <a:t>powers</a:t>
            </a:r>
          </a:p>
          <a:p>
            <a:pPr marL="5143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ea typeface="Calibri"/>
                <a:cs typeface="Calibri"/>
              </a:rPr>
              <a:t>Calculate 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ea typeface="Calibri"/>
                <a:cs typeface="Calibri"/>
              </a:rPr>
              <a:t>square roots</a:t>
            </a:r>
          </a:p>
          <a:p>
            <a:pPr marL="5143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ea typeface="Calibri"/>
                <a:cs typeface="Calibri"/>
              </a:rPr>
              <a:t>Round</a:t>
            </a:r>
            <a:endParaRPr lang="en-US" sz="2400" dirty="0">
              <a:solidFill>
                <a:schemeClr val="tx1">
                  <a:lumMod val="95000"/>
                </a:schemeClr>
              </a:solidFill>
              <a:ea typeface="Calibri"/>
              <a:cs typeface="Calibri"/>
            </a:endParaRPr>
          </a:p>
          <a:p>
            <a:pPr marL="5143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ea typeface="Calibri"/>
                <a:cs typeface="Calibri"/>
              </a:rPr>
              <a:t>Trigonometric 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ea typeface="Calibri"/>
                <a:cs typeface="Calibri"/>
              </a:rPr>
              <a:t>functions</a:t>
            </a:r>
          </a:p>
          <a:p>
            <a:pPr marL="5143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ea typeface="Calibri"/>
                <a:cs typeface="Calibri"/>
              </a:rPr>
              <a:t>Logarithms</a:t>
            </a:r>
            <a:endParaRPr lang="en-US" sz="2400" dirty="0">
              <a:solidFill>
                <a:schemeClr val="tx1">
                  <a:lumMod val="95000"/>
                </a:schemeClr>
              </a:solidFill>
              <a:ea typeface="Calibri"/>
              <a:cs typeface="Calibri"/>
            </a:endParaRPr>
          </a:p>
          <a:p>
            <a:pPr marL="5143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95000"/>
                </a:schemeClr>
              </a:solidFill>
              <a:ea typeface="Calibri"/>
              <a:cs typeface="Calibri"/>
            </a:endParaRPr>
          </a:p>
          <a:p>
            <a:pPr marL="5143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95000"/>
                </a:schemeClr>
              </a:solidFill>
              <a:ea typeface="Calibri"/>
              <a:cs typeface="Calibri"/>
            </a:endParaRPr>
          </a:p>
          <a:p>
            <a:pPr marL="5143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95000"/>
                </a:schemeClr>
              </a:solidFill>
              <a:ea typeface="Calibri"/>
              <a:cs typeface="Calibri"/>
            </a:endParaRPr>
          </a:p>
          <a:p>
            <a:pPr marL="5143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Arial" panose="020B0604020202020204" pitchFamily="34" charset="0"/>
              <a:buChar char="•"/>
            </a:pPr>
            <a:endParaRPr lang="en-CA" sz="2400" dirty="0">
              <a:solidFill>
                <a:schemeClr val="tx1">
                  <a:lumMod val="95000"/>
                </a:schemeClr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9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Max/Min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800" dirty="0">
                <a:cs typeface="Consolas" pitchFamily="49" charset="0"/>
              </a:rPr>
              <a:t>To take the max or min of 2 numbers, you will give the 2 numbers to the command </a:t>
            </a:r>
            <a:r>
              <a:rPr lang="en-US" sz="2800" dirty="0" err="1">
                <a:cs typeface="Consolas" pitchFamily="49" charset="0"/>
              </a:rPr>
              <a:t>Math.min</a:t>
            </a:r>
            <a:r>
              <a:rPr lang="en-US" sz="2800" dirty="0">
                <a:cs typeface="Consolas" pitchFamily="49" charset="0"/>
              </a:rPr>
              <a:t>. It will then </a:t>
            </a:r>
            <a:r>
              <a:rPr lang="en-US" sz="2800" i="1" dirty="0">
                <a:cs typeface="Consolas" pitchFamily="49" charset="0"/>
              </a:rPr>
              <a:t>return</a:t>
            </a:r>
            <a:r>
              <a:rPr lang="en-US" sz="2800" dirty="0">
                <a:cs typeface="Consolas" pitchFamily="49" charset="0"/>
              </a:rPr>
              <a:t> one number for you which is the smaller of the two.</a:t>
            </a:r>
          </a:p>
          <a:p>
            <a:pPr marL="0" indent="0">
              <a:buNone/>
            </a:pP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Example:</a:t>
            </a:r>
          </a:p>
          <a:p>
            <a:pPr marL="0" indent="0">
              <a:buNone/>
            </a:pP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double x = 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Math.min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(3.0, 4.1);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x now has the value 3.0</a:t>
            </a:r>
          </a:p>
          <a:p>
            <a:pPr marL="0" indent="0">
              <a:buNone/>
            </a:pP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61159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Max/Min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DAC2EC"/>
                </a:solidFill>
                <a:latin typeface="Consolas" pitchFamily="49" charset="0"/>
                <a:cs typeface="Consolas" pitchFamily="49" charset="0"/>
              </a:rPr>
              <a:t>double x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Math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8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min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3.0, 4.1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);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There are several pieces to this</a:t>
            </a:r>
          </a:p>
          <a:p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Math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is the class where this command is defined</a:t>
            </a:r>
          </a:p>
          <a:p>
            <a:r>
              <a:rPr lang="en-US" sz="24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min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is the </a:t>
            </a:r>
            <a:r>
              <a:rPr lang="en-US" sz="2400" i="1" dirty="0"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of the command (we will see they define a command by defining a method!)</a:t>
            </a:r>
          </a:p>
          <a:p>
            <a:r>
              <a:rPr lang="en-US" sz="24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3.0 and 4.1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are the </a:t>
            </a:r>
            <a:r>
              <a:rPr lang="en-US" sz="2400" i="1" dirty="0"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to the command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The </a:t>
            </a:r>
            <a:r>
              <a:rPr lang="en-US" sz="2400" dirty="0">
                <a:solidFill>
                  <a:srgbClr val="DAC2EC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of the command is stored into x.</a:t>
            </a:r>
          </a:p>
          <a:p>
            <a:pPr marL="0" indent="0">
              <a:buNone/>
            </a:pP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97150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Input to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DAC2EC"/>
                </a:solidFill>
                <a:latin typeface="Consolas" pitchFamily="49" charset="0"/>
                <a:cs typeface="Consolas" pitchFamily="49" charset="0"/>
              </a:rPr>
              <a:t>double x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Math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8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min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3.0, 4.1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);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You can give any expressions to methods as long as it is the correct number and type of expressions: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double x =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Math.min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(3.0, 4.1 + 10); -&gt; ok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double y =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Math.min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(x, 100); -&gt; ok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double z =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Math.min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(); -&gt; not ok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double z =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Math.min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(“hi there”, “bye”);-&gt;not ok</a:t>
            </a:r>
          </a:p>
          <a:p>
            <a:pPr marL="0" indent="0">
              <a:buNone/>
            </a:pP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63507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 from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DAC2EC"/>
                </a:solidFill>
                <a:latin typeface="Consolas" pitchFamily="49" charset="0"/>
                <a:cs typeface="Consolas" pitchFamily="49" charset="0"/>
              </a:rPr>
              <a:t>double x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Math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8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min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3.0, 4.1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);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The result of the command can be put anywhere that makes sense for the type it gives back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double x =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Math.min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(3.0, 4.1 + 10); -&gt; ok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double y =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Math.min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(3.0, 10) + x; -&gt; ok since adding doubles makes sense</a:t>
            </a:r>
          </a:p>
          <a:p>
            <a:pPr marL="0" indent="0">
              <a:buNone/>
            </a:pPr>
            <a:r>
              <a:rPr lang="en-US" sz="2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x =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Math.min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(2.0,10); -&gt; not OK</a:t>
            </a:r>
          </a:p>
          <a:p>
            <a:pPr marL="0" indent="0">
              <a:buNone/>
            </a:pPr>
            <a:r>
              <a:rPr lang="en-US" sz="2400" dirty="0" err="1">
                <a:latin typeface="Consolas" pitchFamily="49" charset="0"/>
                <a:cs typeface="Consolas" pitchFamily="49" charset="0"/>
              </a:rPr>
              <a:t>Math.min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(2.0, 3.0); -&gt; compiles but pointless</a:t>
            </a:r>
          </a:p>
          <a:p>
            <a:pPr marL="0" indent="0">
              <a:buNone/>
            </a:pP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74980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Other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/>
              <a:t>-</a:t>
            </a:r>
            <a:r>
              <a:rPr lang="en-CA" sz="2400" dirty="0" err="1"/>
              <a:t>Math.min</a:t>
            </a:r>
            <a:r>
              <a:rPr lang="en-CA" sz="2400" dirty="0"/>
              <a:t>(double, double) -&gt; double</a:t>
            </a:r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r>
              <a:rPr lang="en-CA" sz="2400" dirty="0"/>
              <a:t>This calculates the minimum of 2 numbers</a:t>
            </a:r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r>
              <a:rPr lang="en-CA" sz="2400" dirty="0"/>
              <a:t>The way to read this is </a:t>
            </a:r>
            <a:r>
              <a:rPr lang="en-CA" sz="2400" dirty="0" err="1"/>
              <a:t>Math.min</a:t>
            </a:r>
            <a:r>
              <a:rPr lang="en-CA" sz="2400" dirty="0"/>
              <a:t> is given 2 doubles and produces 1 double.</a:t>
            </a:r>
          </a:p>
        </p:txBody>
      </p:sp>
    </p:spTree>
    <p:extLst>
      <p:ext uri="{BB962C8B-B14F-4D97-AF65-F5344CB8AC3E}">
        <p14:creationId xmlns:p14="http://schemas.microsoft.com/office/powerpoint/2010/main" val="114491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Other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Arial" panose="020B0604020202020204" pitchFamily="34" charset="0"/>
              <a:buChar char="•"/>
            </a:pPr>
            <a:r>
              <a:rPr lang="en-CA" sz="2400" dirty="0" err="1" smtClean="0">
                <a:solidFill>
                  <a:schemeClr val="tx1">
                    <a:lumMod val="95000"/>
                  </a:schemeClr>
                </a:solidFill>
                <a:ea typeface="Calibri"/>
                <a:cs typeface="Calibri"/>
              </a:rPr>
              <a:t>Math.sin</a:t>
            </a:r>
            <a:r>
              <a:rPr lang="en-CA" sz="2400" dirty="0" smtClean="0">
                <a:solidFill>
                  <a:schemeClr val="tx1">
                    <a:lumMod val="95000"/>
                  </a:schemeClr>
                </a:solidFill>
                <a:ea typeface="Calibri"/>
                <a:cs typeface="Calibri"/>
              </a:rPr>
              <a:t>(double</a:t>
            </a:r>
            <a:r>
              <a:rPr lang="en-CA" sz="2400" dirty="0">
                <a:solidFill>
                  <a:schemeClr val="tx1">
                    <a:lumMod val="95000"/>
                  </a:schemeClr>
                </a:solidFill>
                <a:ea typeface="Calibri"/>
                <a:cs typeface="Calibri"/>
              </a:rPr>
              <a:t>) -&gt; double (for trigonometric function)</a:t>
            </a:r>
          </a:p>
          <a:p>
            <a:pPr marL="5143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Arial" panose="020B0604020202020204" pitchFamily="34" charset="0"/>
              <a:buChar char="•"/>
            </a:pPr>
            <a:r>
              <a:rPr lang="en-CA" sz="2400" dirty="0" err="1" smtClean="0">
                <a:solidFill>
                  <a:schemeClr val="tx1">
                    <a:lumMod val="95000"/>
                  </a:schemeClr>
                </a:solidFill>
                <a:ea typeface="Calibri"/>
                <a:cs typeface="Calibri"/>
              </a:rPr>
              <a:t>Math.pow</a:t>
            </a:r>
            <a:r>
              <a:rPr lang="en-CA" sz="2400" dirty="0" smtClean="0">
                <a:solidFill>
                  <a:schemeClr val="tx1">
                    <a:lumMod val="95000"/>
                  </a:schemeClr>
                </a:solidFill>
                <a:ea typeface="Calibri"/>
                <a:cs typeface="Calibri"/>
              </a:rPr>
              <a:t>(double</a:t>
            </a:r>
            <a:r>
              <a:rPr lang="en-CA" sz="2400" dirty="0">
                <a:solidFill>
                  <a:schemeClr val="tx1">
                    <a:lumMod val="95000"/>
                  </a:schemeClr>
                </a:solidFill>
                <a:ea typeface="Calibri"/>
                <a:cs typeface="Calibri"/>
              </a:rPr>
              <a:t>, double) -&gt; double (calculates </a:t>
            </a:r>
            <a:r>
              <a:rPr lang="en-CA" sz="2400" dirty="0" err="1">
                <a:solidFill>
                  <a:schemeClr val="tx1">
                    <a:lumMod val="95000"/>
                  </a:schemeClr>
                </a:solidFill>
                <a:ea typeface="Calibri"/>
                <a:cs typeface="Calibri"/>
              </a:rPr>
              <a:t>a^b</a:t>
            </a:r>
            <a:r>
              <a:rPr lang="en-CA" sz="2400" dirty="0">
                <a:solidFill>
                  <a:schemeClr val="tx1">
                    <a:lumMod val="95000"/>
                  </a:schemeClr>
                </a:solidFill>
                <a:ea typeface="Calibri"/>
                <a:cs typeface="Calibri"/>
              </a:rPr>
              <a:t>)</a:t>
            </a:r>
          </a:p>
          <a:p>
            <a:pPr marL="5143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Arial" panose="020B0604020202020204" pitchFamily="34" charset="0"/>
              <a:buChar char="•"/>
            </a:pPr>
            <a:r>
              <a:rPr lang="en-CA" sz="2400" dirty="0" err="1" smtClean="0">
                <a:solidFill>
                  <a:schemeClr val="tx1">
                    <a:lumMod val="95000"/>
                  </a:schemeClr>
                </a:solidFill>
                <a:ea typeface="Calibri"/>
                <a:cs typeface="Calibri"/>
              </a:rPr>
              <a:t>Math.sqrt</a:t>
            </a:r>
            <a:r>
              <a:rPr lang="en-CA" sz="2400" dirty="0" smtClean="0">
                <a:solidFill>
                  <a:schemeClr val="tx1">
                    <a:lumMod val="95000"/>
                  </a:schemeClr>
                </a:solidFill>
                <a:ea typeface="Calibri"/>
                <a:cs typeface="Calibri"/>
              </a:rPr>
              <a:t>(double</a:t>
            </a:r>
            <a:r>
              <a:rPr lang="en-CA" sz="2400" dirty="0">
                <a:solidFill>
                  <a:schemeClr val="tx1">
                    <a:lumMod val="95000"/>
                  </a:schemeClr>
                </a:solidFill>
                <a:ea typeface="Calibri"/>
                <a:cs typeface="Calibri"/>
              </a:rPr>
              <a:t>) -&gt; double (calculates square root)</a:t>
            </a:r>
          </a:p>
          <a:p>
            <a:pPr marL="0" indent="0">
              <a:buNone/>
            </a:pPr>
            <a:r>
              <a:rPr lang="en-CA" sz="2400" dirty="0"/>
              <a:t>…</a:t>
            </a:r>
          </a:p>
          <a:p>
            <a:pPr marL="0" indent="0">
              <a:buNone/>
            </a:pPr>
            <a:r>
              <a:rPr lang="en-CA" sz="2400" dirty="0"/>
              <a:t>You won’t be asked to memorize these functions in this class, but you </a:t>
            </a:r>
            <a:r>
              <a:rPr lang="en-CA" sz="2400" i="1" dirty="0"/>
              <a:t>will</a:t>
            </a:r>
            <a:r>
              <a:rPr lang="en-CA" sz="2400" dirty="0"/>
              <a:t> be expected to understand how to properly use them when given a description like the ones on this slide.</a:t>
            </a:r>
          </a:p>
        </p:txBody>
      </p:sp>
    </p:spTree>
    <p:extLst>
      <p:ext uri="{BB962C8B-B14F-4D97-AF65-F5344CB8AC3E}">
        <p14:creationId xmlns:p14="http://schemas.microsoft.com/office/powerpoint/2010/main" val="296641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Plagiarism</a:t>
            </a:r>
          </a:p>
        </p:txBody>
      </p:sp>
      <p:sp>
        <p:nvSpPr>
          <p:cNvPr id="38915" name="Content Placeholder 4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 spcFirstLastPara="1" vert="horz" wrap="square" lIns="90000" tIns="45000" rIns="90000" bIns="45000" rtlCol="0" anchor="t" anchorCtr="0">
            <a:noAutofit/>
          </a:bodyPr>
          <a:lstStyle/>
          <a:p>
            <a:pPr marL="5143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95000"/>
                  </a:schemeClr>
                </a:solidFill>
                <a:ea typeface="Calibri"/>
                <a:cs typeface="Calibri"/>
              </a:rPr>
              <a:t>What is plagiarism?</a:t>
            </a:r>
          </a:p>
          <a:p>
            <a:pPr marL="5143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>
                  <a:lumMod val="95000"/>
                </a:schemeClr>
              </a:solidFill>
              <a:ea typeface="Calibri"/>
              <a:cs typeface="Calibri"/>
            </a:endParaRPr>
          </a:p>
          <a:p>
            <a:pPr marL="5143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95000"/>
                  </a:schemeClr>
                </a:solidFill>
                <a:ea typeface="Calibri"/>
                <a:cs typeface="Calibri"/>
              </a:rPr>
              <a:t>the practice of taking someone else's work or ideas and passing them off as one's own.</a:t>
            </a:r>
          </a:p>
          <a:p>
            <a:pPr marL="5143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>
                  <a:lumMod val="95000"/>
                </a:schemeClr>
              </a:solidFill>
              <a:ea typeface="Calibri"/>
              <a:cs typeface="Calibri"/>
            </a:endParaRPr>
          </a:p>
          <a:p>
            <a:pPr marL="5143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95000"/>
                  </a:schemeClr>
                </a:solidFill>
                <a:ea typeface="Calibri"/>
                <a:cs typeface="Calibri"/>
              </a:rPr>
              <a:t>Source: https://www.google.ca/search?q=Dictionary#dobs=plagiarism</a:t>
            </a:r>
          </a:p>
        </p:txBody>
      </p:sp>
    </p:spTree>
    <p:extLst>
      <p:ext uri="{BB962C8B-B14F-4D97-AF65-F5344CB8AC3E}">
        <p14:creationId xmlns:p14="http://schemas.microsoft.com/office/powerpoint/2010/main" val="349411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Examples : Will it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 err="1"/>
              <a:t>Math.min</a:t>
            </a:r>
            <a:r>
              <a:rPr lang="en-CA" sz="2400" dirty="0"/>
              <a:t>(double, double) -&gt; double</a:t>
            </a:r>
          </a:p>
          <a:p>
            <a:pPr marL="0" indent="0">
              <a:buNone/>
            </a:pPr>
            <a:r>
              <a:rPr lang="en-CA" sz="2400" dirty="0"/>
              <a:t>(Assume you already have </a:t>
            </a:r>
            <a:r>
              <a:rPr lang="en-CA" sz="2400" dirty="0" err="1"/>
              <a:t>int</a:t>
            </a:r>
            <a:r>
              <a:rPr lang="en-CA" sz="2400" dirty="0"/>
              <a:t> variable called y and double variable called z)</a:t>
            </a:r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r>
              <a:rPr lang="en-CA" sz="2400" dirty="0"/>
              <a:t>double x = </a:t>
            </a:r>
            <a:r>
              <a:rPr lang="en-CA" sz="2400" dirty="0" err="1"/>
              <a:t>Math.min</a:t>
            </a:r>
            <a:r>
              <a:rPr lang="en-CA" sz="2400" dirty="0"/>
              <a:t>(3.0, 4.0 + 3.0);</a:t>
            </a:r>
          </a:p>
        </p:txBody>
      </p:sp>
    </p:spTree>
    <p:extLst>
      <p:ext uri="{BB962C8B-B14F-4D97-AF65-F5344CB8AC3E}">
        <p14:creationId xmlns:p14="http://schemas.microsoft.com/office/powerpoint/2010/main" val="340341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Examples : Will it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 err="1"/>
              <a:t>Math.min</a:t>
            </a:r>
            <a:r>
              <a:rPr lang="en-CA" sz="2400" dirty="0"/>
              <a:t>(double, double) -&gt; double</a:t>
            </a:r>
          </a:p>
          <a:p>
            <a:pPr marL="0" indent="0">
              <a:buNone/>
            </a:pPr>
            <a:r>
              <a:rPr lang="en-CA" sz="2400" dirty="0"/>
              <a:t>(Assume you already have </a:t>
            </a:r>
            <a:r>
              <a:rPr lang="en-CA" sz="2400" dirty="0" err="1"/>
              <a:t>int</a:t>
            </a:r>
            <a:r>
              <a:rPr lang="en-CA" sz="2400" dirty="0"/>
              <a:t> variable called y and double variable called z)</a:t>
            </a:r>
          </a:p>
          <a:p>
            <a:pPr marL="0" indent="0">
              <a:buNone/>
            </a:pPr>
            <a:r>
              <a:rPr lang="en-CA" sz="2400" dirty="0"/>
              <a:t>double x = </a:t>
            </a:r>
            <a:r>
              <a:rPr lang="en-CA" sz="2400" dirty="0" err="1"/>
              <a:t>Math.min</a:t>
            </a:r>
            <a:r>
              <a:rPr lang="en-CA" sz="2400" dirty="0"/>
              <a:t>(3.0, 4.0 + 3.0); -&gt; yes</a:t>
            </a:r>
          </a:p>
          <a:p>
            <a:pPr marL="0" indent="0">
              <a:buNone/>
            </a:pPr>
            <a:r>
              <a:rPr lang="en-CA" sz="2400" dirty="0"/>
              <a:t>double q = </a:t>
            </a:r>
            <a:r>
              <a:rPr lang="en-CA" sz="2400" dirty="0" err="1"/>
              <a:t>Math.min</a:t>
            </a:r>
            <a:r>
              <a:rPr lang="en-CA" sz="2400" dirty="0"/>
              <a:t>(y, z);</a:t>
            </a:r>
          </a:p>
        </p:txBody>
      </p:sp>
    </p:spTree>
    <p:extLst>
      <p:ext uri="{BB962C8B-B14F-4D97-AF65-F5344CB8AC3E}">
        <p14:creationId xmlns:p14="http://schemas.microsoft.com/office/powerpoint/2010/main" val="362279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Examples : Will it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 err="1"/>
              <a:t>Math.min</a:t>
            </a:r>
            <a:r>
              <a:rPr lang="en-CA" sz="2400" dirty="0"/>
              <a:t>(double, double) -&gt; double</a:t>
            </a:r>
          </a:p>
          <a:p>
            <a:pPr marL="0" indent="0">
              <a:buNone/>
            </a:pPr>
            <a:r>
              <a:rPr lang="en-CA" sz="2400" dirty="0"/>
              <a:t>(Assume you already have </a:t>
            </a:r>
            <a:r>
              <a:rPr lang="en-CA" sz="2400" dirty="0" err="1"/>
              <a:t>int</a:t>
            </a:r>
            <a:r>
              <a:rPr lang="en-CA" sz="2400" dirty="0"/>
              <a:t> variable called y and double variable called z)</a:t>
            </a:r>
          </a:p>
          <a:p>
            <a:pPr marL="0" indent="0">
              <a:buNone/>
            </a:pPr>
            <a:r>
              <a:rPr lang="en-CA" sz="2400" dirty="0"/>
              <a:t>double x = </a:t>
            </a:r>
            <a:r>
              <a:rPr lang="en-CA" sz="2400" dirty="0" err="1"/>
              <a:t>Math.min</a:t>
            </a:r>
            <a:r>
              <a:rPr lang="en-CA" sz="2400" dirty="0"/>
              <a:t>(3.0, 4.0 + 3.0); -&gt; yes</a:t>
            </a:r>
          </a:p>
          <a:p>
            <a:pPr marL="0" indent="0">
              <a:buNone/>
            </a:pPr>
            <a:r>
              <a:rPr lang="en-CA" sz="2400" dirty="0"/>
              <a:t>double q = </a:t>
            </a:r>
            <a:r>
              <a:rPr lang="en-CA" sz="2400" dirty="0" err="1"/>
              <a:t>Math.min</a:t>
            </a:r>
            <a:r>
              <a:rPr lang="en-CA" sz="2400" dirty="0"/>
              <a:t>(y, z); -&gt; yes</a:t>
            </a:r>
          </a:p>
          <a:p>
            <a:pPr marL="0" indent="0">
              <a:buNone/>
            </a:pPr>
            <a:r>
              <a:rPr lang="en-CA" sz="2400" dirty="0" err="1"/>
              <a:t>int</a:t>
            </a:r>
            <a:r>
              <a:rPr lang="en-CA" sz="2400" dirty="0"/>
              <a:t> r = </a:t>
            </a:r>
            <a:r>
              <a:rPr lang="en-CA" sz="2400" dirty="0" err="1"/>
              <a:t>Math.min</a:t>
            </a:r>
            <a:r>
              <a:rPr lang="en-CA" sz="2400" dirty="0"/>
              <a:t>(y, z);</a:t>
            </a:r>
          </a:p>
        </p:txBody>
      </p:sp>
    </p:spTree>
    <p:extLst>
      <p:ext uri="{BB962C8B-B14F-4D97-AF65-F5344CB8AC3E}">
        <p14:creationId xmlns:p14="http://schemas.microsoft.com/office/powerpoint/2010/main" val="12808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Examples : Will it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 err="1"/>
              <a:t>Math.min</a:t>
            </a:r>
            <a:r>
              <a:rPr lang="en-CA" sz="2400" dirty="0"/>
              <a:t>(double, double) -&gt; double</a:t>
            </a:r>
          </a:p>
          <a:p>
            <a:pPr marL="0" indent="0">
              <a:buNone/>
            </a:pPr>
            <a:r>
              <a:rPr lang="en-CA" sz="2400" dirty="0"/>
              <a:t>(Assume you already have </a:t>
            </a:r>
            <a:r>
              <a:rPr lang="en-CA" sz="2400" dirty="0" err="1"/>
              <a:t>int</a:t>
            </a:r>
            <a:r>
              <a:rPr lang="en-CA" sz="2400" dirty="0"/>
              <a:t> variable called y and double variable called z)</a:t>
            </a:r>
          </a:p>
          <a:p>
            <a:pPr marL="0" indent="0">
              <a:buNone/>
            </a:pPr>
            <a:r>
              <a:rPr lang="en-CA" sz="2400" dirty="0"/>
              <a:t>double x = </a:t>
            </a:r>
            <a:r>
              <a:rPr lang="en-CA" sz="2400" dirty="0" err="1"/>
              <a:t>Math.min</a:t>
            </a:r>
            <a:r>
              <a:rPr lang="en-CA" sz="2400" dirty="0"/>
              <a:t>(3.0, 4.0 + 3.0); -&gt; yes</a:t>
            </a:r>
          </a:p>
          <a:p>
            <a:pPr marL="0" indent="0">
              <a:buNone/>
            </a:pPr>
            <a:r>
              <a:rPr lang="en-CA" sz="2400" dirty="0"/>
              <a:t>double q = </a:t>
            </a:r>
            <a:r>
              <a:rPr lang="en-CA" sz="2400" dirty="0" err="1"/>
              <a:t>Math.min</a:t>
            </a:r>
            <a:r>
              <a:rPr lang="en-CA" sz="2400" dirty="0"/>
              <a:t>(y, z); -&gt; yes</a:t>
            </a:r>
          </a:p>
          <a:p>
            <a:pPr marL="0" indent="0">
              <a:buNone/>
            </a:pPr>
            <a:r>
              <a:rPr lang="en-CA" sz="2400" dirty="0" err="1"/>
              <a:t>int</a:t>
            </a:r>
            <a:r>
              <a:rPr lang="en-CA" sz="2400" dirty="0"/>
              <a:t> r = </a:t>
            </a:r>
            <a:r>
              <a:rPr lang="en-CA" sz="2400" dirty="0" err="1"/>
              <a:t>Math.min</a:t>
            </a:r>
            <a:r>
              <a:rPr lang="en-CA" sz="2400" dirty="0"/>
              <a:t>(y, z); -&gt; no</a:t>
            </a:r>
          </a:p>
          <a:p>
            <a:pPr marL="0" indent="0">
              <a:buNone/>
            </a:pPr>
            <a:r>
              <a:rPr lang="en-CA" sz="2400" dirty="0"/>
              <a:t>double t = </a:t>
            </a:r>
            <a:r>
              <a:rPr lang="en-CA" sz="2400" dirty="0" err="1"/>
              <a:t>Math.min</a:t>
            </a:r>
            <a:r>
              <a:rPr lang="en-CA" sz="2400" dirty="0"/>
              <a:t> ( </a:t>
            </a:r>
            <a:r>
              <a:rPr lang="en-CA" sz="2400" dirty="0" err="1"/>
              <a:t>Math.min</a:t>
            </a:r>
            <a:r>
              <a:rPr lang="en-CA" sz="2400" dirty="0"/>
              <a:t>(3.0, 4.0), 1.0);</a:t>
            </a:r>
          </a:p>
        </p:txBody>
      </p:sp>
    </p:spTree>
    <p:extLst>
      <p:ext uri="{BB962C8B-B14F-4D97-AF65-F5344CB8AC3E}">
        <p14:creationId xmlns:p14="http://schemas.microsoft.com/office/powerpoint/2010/main" val="56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Examples : Will it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 err="1"/>
              <a:t>Math.min</a:t>
            </a:r>
            <a:r>
              <a:rPr lang="en-CA" sz="2400" dirty="0"/>
              <a:t>(double, double) -&gt; double</a:t>
            </a:r>
          </a:p>
          <a:p>
            <a:pPr marL="0" indent="0">
              <a:buNone/>
            </a:pPr>
            <a:r>
              <a:rPr lang="en-CA" sz="2400" dirty="0"/>
              <a:t>(Assume you already have </a:t>
            </a:r>
            <a:r>
              <a:rPr lang="en-CA" sz="2400" dirty="0" err="1"/>
              <a:t>int</a:t>
            </a:r>
            <a:r>
              <a:rPr lang="en-CA" sz="2400" dirty="0"/>
              <a:t> variable called y and double variable called z)</a:t>
            </a:r>
          </a:p>
          <a:p>
            <a:pPr marL="0" indent="0">
              <a:buNone/>
            </a:pPr>
            <a:r>
              <a:rPr lang="en-CA" sz="2400" dirty="0"/>
              <a:t>double x = </a:t>
            </a:r>
            <a:r>
              <a:rPr lang="en-CA" sz="2400" dirty="0" err="1"/>
              <a:t>Math.min</a:t>
            </a:r>
            <a:r>
              <a:rPr lang="en-CA" sz="2400" dirty="0"/>
              <a:t>(3.0, 4.0 + 3.0); -&gt; yes</a:t>
            </a:r>
          </a:p>
          <a:p>
            <a:pPr marL="0" indent="0">
              <a:buNone/>
            </a:pPr>
            <a:r>
              <a:rPr lang="en-CA" sz="2400" dirty="0"/>
              <a:t>double q = </a:t>
            </a:r>
            <a:r>
              <a:rPr lang="en-CA" sz="2400" dirty="0" err="1"/>
              <a:t>Math.min</a:t>
            </a:r>
            <a:r>
              <a:rPr lang="en-CA" sz="2400" dirty="0"/>
              <a:t>(y, z); -&gt; yes</a:t>
            </a:r>
          </a:p>
          <a:p>
            <a:pPr marL="0" indent="0">
              <a:buNone/>
            </a:pPr>
            <a:r>
              <a:rPr lang="en-CA" sz="2400" dirty="0" err="1"/>
              <a:t>int</a:t>
            </a:r>
            <a:r>
              <a:rPr lang="en-CA" sz="2400" dirty="0"/>
              <a:t> r = </a:t>
            </a:r>
            <a:r>
              <a:rPr lang="en-CA" sz="2400" dirty="0" err="1"/>
              <a:t>Math.min</a:t>
            </a:r>
            <a:r>
              <a:rPr lang="en-CA" sz="2400" dirty="0"/>
              <a:t>(y, z); -&gt; no</a:t>
            </a:r>
          </a:p>
          <a:p>
            <a:pPr marL="0" indent="0">
              <a:buNone/>
            </a:pPr>
            <a:r>
              <a:rPr lang="en-CA" sz="2400" dirty="0"/>
              <a:t>double t = </a:t>
            </a:r>
            <a:r>
              <a:rPr lang="en-CA" sz="2400" dirty="0" err="1"/>
              <a:t>Math.min</a:t>
            </a:r>
            <a:r>
              <a:rPr lang="en-CA" sz="2400" dirty="0"/>
              <a:t> ( </a:t>
            </a:r>
            <a:r>
              <a:rPr lang="en-CA" sz="2400" dirty="0" err="1"/>
              <a:t>Math.min</a:t>
            </a:r>
            <a:r>
              <a:rPr lang="en-CA" sz="2400" dirty="0"/>
              <a:t>(3.0, 4.0), 1.0); -&gt; yes!</a:t>
            </a:r>
          </a:p>
          <a:p>
            <a:pPr marL="0" indent="0">
              <a:buNone/>
            </a:pPr>
            <a:r>
              <a:rPr lang="en-CA" sz="2400" dirty="0"/>
              <a:t>double </a:t>
            </a:r>
            <a:r>
              <a:rPr lang="en-CA" sz="2400" dirty="0" err="1"/>
              <a:t>tt</a:t>
            </a:r>
            <a:r>
              <a:rPr lang="en-CA" sz="2400" dirty="0"/>
              <a:t> = </a:t>
            </a:r>
            <a:r>
              <a:rPr lang="en-CA" sz="2400" dirty="0" err="1"/>
              <a:t>Math.min</a:t>
            </a:r>
            <a:r>
              <a:rPr lang="en-CA" sz="24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77603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Examples : Will it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 err="1"/>
              <a:t>Math.min</a:t>
            </a:r>
            <a:r>
              <a:rPr lang="en-CA" sz="2400" dirty="0"/>
              <a:t>(double, double) -&gt; double</a:t>
            </a:r>
          </a:p>
          <a:p>
            <a:pPr marL="0" indent="0">
              <a:buNone/>
            </a:pPr>
            <a:r>
              <a:rPr lang="en-CA" sz="2400" dirty="0"/>
              <a:t>(Assume you already have </a:t>
            </a:r>
            <a:r>
              <a:rPr lang="en-CA" sz="2400" dirty="0" err="1"/>
              <a:t>int</a:t>
            </a:r>
            <a:r>
              <a:rPr lang="en-CA" sz="2400" dirty="0"/>
              <a:t> variable called y and double variable called z)</a:t>
            </a:r>
          </a:p>
          <a:p>
            <a:pPr marL="0" indent="0">
              <a:buNone/>
            </a:pPr>
            <a:r>
              <a:rPr lang="en-CA" sz="2400" dirty="0"/>
              <a:t>double x = </a:t>
            </a:r>
            <a:r>
              <a:rPr lang="en-CA" sz="2400" dirty="0" err="1"/>
              <a:t>Math.min</a:t>
            </a:r>
            <a:r>
              <a:rPr lang="en-CA" sz="2400" dirty="0"/>
              <a:t>(3.0, 4.0 + 3.0); -&gt; yes</a:t>
            </a:r>
          </a:p>
          <a:p>
            <a:pPr marL="0" indent="0">
              <a:buNone/>
            </a:pPr>
            <a:r>
              <a:rPr lang="en-CA" sz="2400" dirty="0"/>
              <a:t>double q = </a:t>
            </a:r>
            <a:r>
              <a:rPr lang="en-CA" sz="2400" dirty="0" err="1"/>
              <a:t>Math.min</a:t>
            </a:r>
            <a:r>
              <a:rPr lang="en-CA" sz="2400" dirty="0"/>
              <a:t>(y, z); -&gt; yes</a:t>
            </a:r>
          </a:p>
          <a:p>
            <a:pPr marL="0" indent="0">
              <a:buNone/>
            </a:pPr>
            <a:r>
              <a:rPr lang="en-CA" sz="2400" dirty="0" err="1"/>
              <a:t>int</a:t>
            </a:r>
            <a:r>
              <a:rPr lang="en-CA" sz="2400" dirty="0"/>
              <a:t> r = </a:t>
            </a:r>
            <a:r>
              <a:rPr lang="en-CA" sz="2400" dirty="0" err="1"/>
              <a:t>Math.min</a:t>
            </a:r>
            <a:r>
              <a:rPr lang="en-CA" sz="2400" dirty="0"/>
              <a:t>(y, z); -&gt; no</a:t>
            </a:r>
          </a:p>
          <a:p>
            <a:pPr marL="0" indent="0">
              <a:buNone/>
            </a:pPr>
            <a:r>
              <a:rPr lang="en-CA" sz="2400" dirty="0"/>
              <a:t>double t = </a:t>
            </a:r>
            <a:r>
              <a:rPr lang="en-CA" sz="2400" dirty="0" err="1"/>
              <a:t>Math.min</a:t>
            </a:r>
            <a:r>
              <a:rPr lang="en-CA" sz="2400" dirty="0"/>
              <a:t> ( </a:t>
            </a:r>
            <a:r>
              <a:rPr lang="en-CA" sz="2400" dirty="0" err="1"/>
              <a:t>Math.min</a:t>
            </a:r>
            <a:r>
              <a:rPr lang="en-CA" sz="2400" dirty="0"/>
              <a:t>(3.0, 4.0), 1.0); -&gt; yes!</a:t>
            </a:r>
          </a:p>
          <a:p>
            <a:pPr marL="0" indent="0">
              <a:buNone/>
            </a:pPr>
            <a:r>
              <a:rPr lang="en-CA" sz="2400" dirty="0"/>
              <a:t>double </a:t>
            </a:r>
            <a:r>
              <a:rPr lang="en-CA" sz="2400" dirty="0" err="1"/>
              <a:t>tt</a:t>
            </a:r>
            <a:r>
              <a:rPr lang="en-CA" sz="2400" dirty="0"/>
              <a:t> = </a:t>
            </a:r>
            <a:r>
              <a:rPr lang="en-CA" sz="2400" dirty="0" err="1"/>
              <a:t>Math.min</a:t>
            </a:r>
            <a:r>
              <a:rPr lang="en-CA" sz="2400" dirty="0"/>
              <a:t>(); -&gt; no</a:t>
            </a:r>
          </a:p>
        </p:txBody>
      </p:sp>
    </p:spTree>
    <p:extLst>
      <p:ext uri="{BB962C8B-B14F-4D97-AF65-F5344CB8AC3E}">
        <p14:creationId xmlns:p14="http://schemas.microsoft.com/office/powerpoint/2010/main" val="59967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Comments</a:t>
            </a:r>
            <a:endParaRPr dirty="0">
              <a:solidFill>
                <a:schemeClr val="tx1">
                  <a:lumMod val="95000"/>
                </a:schemeClr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232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Comments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57" name="Google Shape;357;p53"/>
          <p:cNvSpPr txBox="1">
            <a:spLocks noGrp="1"/>
          </p:cNvSpPr>
          <p:nvPr>
            <p:ph idx="1"/>
          </p:nvPr>
        </p:nvSpPr>
        <p:spPr>
          <a:xfrm>
            <a:off x="822959" y="1845734"/>
            <a:ext cx="7949566" cy="402336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Comments are ignored by the Java compiler </a:t>
            </a:r>
            <a:endParaRPr sz="2800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they are not statements where the compiler needs to do something, so they don’t need semi-colons.</a:t>
            </a:r>
            <a:endParaRPr sz="2800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3 types of comments:</a:t>
            </a:r>
            <a:endParaRPr sz="2800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lvl="1"/>
            <a:r>
              <a:rPr lang="en-US" sz="2000" dirty="0">
                <a:sym typeface="Calibri"/>
              </a:rPr>
              <a:t>// all text on the line following the 2 slashes is a comment</a:t>
            </a:r>
            <a:endParaRPr sz="2000" dirty="0"/>
          </a:p>
          <a:p>
            <a:pPr lvl="1"/>
            <a:r>
              <a:rPr lang="en-US" sz="2000" dirty="0">
                <a:sym typeface="Calibri"/>
              </a:rPr>
              <a:t>/* start of a comment  </a:t>
            </a:r>
            <a:r>
              <a:rPr lang="en-US" sz="2000" dirty="0" err="1">
                <a:sym typeface="Calibri"/>
              </a:rPr>
              <a:t>upto</a:t>
            </a:r>
            <a:r>
              <a:rPr lang="en-US" sz="2000" dirty="0">
                <a:sym typeface="Calibri"/>
              </a:rPr>
              <a:t> end of a comment */</a:t>
            </a:r>
            <a:endParaRPr sz="2000" dirty="0"/>
          </a:p>
          <a:p>
            <a:pPr lvl="1"/>
            <a:r>
              <a:rPr lang="en-US" sz="2000" dirty="0">
                <a:sym typeface="Calibri"/>
              </a:rPr>
              <a:t>/** </a:t>
            </a:r>
            <a:r>
              <a:rPr lang="en-US" sz="2000" dirty="0" err="1">
                <a:sym typeface="Calibri"/>
              </a:rPr>
              <a:t>javadocs</a:t>
            </a:r>
            <a:r>
              <a:rPr lang="en-US" sz="2000" dirty="0">
                <a:sym typeface="Calibri"/>
              </a:rPr>
              <a:t> comment used for documentation */</a:t>
            </a:r>
            <a:endParaRPr sz="2000" dirty="0"/>
          </a:p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ReadyToProgram</a:t>
            </a:r>
            <a:r>
              <a:rPr lang="en-US" sz="2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is an Integrated Development Environment</a:t>
            </a:r>
            <a:endParaRPr sz="2800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lvl="1"/>
            <a:r>
              <a:rPr lang="en-US" sz="2000" dirty="0">
                <a:sym typeface="Calibri"/>
              </a:rPr>
              <a:t>It will change the </a:t>
            </a:r>
            <a:r>
              <a:rPr lang="en-US" sz="2000" dirty="0" err="1">
                <a:sym typeface="Calibri"/>
              </a:rPr>
              <a:t>colour</a:t>
            </a:r>
            <a:r>
              <a:rPr lang="en-US" sz="2000" dirty="0">
                <a:sym typeface="Calibri"/>
              </a:rPr>
              <a:t> of comment text to green</a:t>
            </a:r>
            <a:endParaRPr sz="2000" dirty="0"/>
          </a:p>
        </p:txBody>
      </p:sp>
      <p:sp>
        <p:nvSpPr>
          <p:cNvPr id="355" name="Google Shape;355;p5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2-</a:t>
            </a: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47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0290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tx1">
                    <a:lumMod val="9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Some other purposes….</a:t>
            </a:r>
            <a:endParaRPr>
              <a:solidFill>
                <a:schemeClr val="tx1">
                  <a:lumMod val="95000"/>
                </a:schemeClr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24" name="Google Shape;224;p3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2-</a:t>
            </a: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48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9293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4400"/>
              <a:buFont typeface="Calibri"/>
            </a:pPr>
            <a:r>
              <a:rPr lang="en-US" sz="4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Warning to other programmers!</a:t>
            </a:r>
            <a:endParaRPr sz="4400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33" name="Google Shape;233;p3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200"/>
              <a:buNone/>
            </a:pP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endParaRPr sz="2400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200"/>
              <a:buNone/>
            </a:pP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// Dear maintainer:</a:t>
            </a:r>
            <a:endParaRPr sz="2400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200"/>
              <a:buNone/>
            </a:pP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endParaRPr sz="2400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200"/>
              <a:buNone/>
            </a:pP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// Once you are done trying to 'optimize' this program,</a:t>
            </a:r>
            <a:endParaRPr sz="2400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200"/>
              <a:buNone/>
            </a:pP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// and have realized what a terrible mistake that was,</a:t>
            </a:r>
            <a:endParaRPr sz="2400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200"/>
              <a:buNone/>
            </a:pP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// please increment the following counter as a warning</a:t>
            </a:r>
            <a:endParaRPr sz="2400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200"/>
              <a:buNone/>
            </a:pP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// to the next guy:</a:t>
            </a:r>
            <a:endParaRPr sz="2400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200"/>
              <a:buNone/>
            </a:pP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endParaRPr sz="2400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200"/>
              <a:buNone/>
            </a:pP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total_hours_wasted_here</a:t>
            </a: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= 39</a:t>
            </a:r>
            <a:endParaRPr sz="2400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200"/>
              <a:buNone/>
            </a:pP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endParaRPr sz="2400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lvl="2"/>
            <a:endParaRPr dirty="0">
              <a:sym typeface="Calibri"/>
            </a:endParaRPr>
          </a:p>
        </p:txBody>
      </p:sp>
      <p:sp>
        <p:nvSpPr>
          <p:cNvPr id="231" name="Google Shape;231;p3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2-</a:t>
            </a: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49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445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Okay so what does that mean?</a:t>
            </a:r>
          </a:p>
        </p:txBody>
      </p:sp>
      <p:sp>
        <p:nvSpPr>
          <p:cNvPr id="38915" name="Content Placeholder 4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 spcFirstLastPara="1" vert="horz" wrap="square" lIns="90000" tIns="45000" rIns="90000" bIns="45000" rtlCol="0" anchor="t" anchorCtr="0">
            <a:noAutofit/>
          </a:bodyPr>
          <a:lstStyle/>
          <a:p>
            <a:pPr marL="5143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95000"/>
                  </a:schemeClr>
                </a:solidFill>
                <a:ea typeface="Calibri"/>
                <a:cs typeface="Calibri"/>
              </a:rPr>
              <a:t>Was the last slide plagiarism? I copied the definition from somewhere</a:t>
            </a:r>
          </a:p>
        </p:txBody>
      </p:sp>
    </p:spTree>
    <p:extLst>
      <p:ext uri="{BB962C8B-B14F-4D97-AF65-F5344CB8AC3E}">
        <p14:creationId xmlns:p14="http://schemas.microsoft.com/office/powerpoint/2010/main" val="363407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4400"/>
              <a:buFont typeface="Calibri"/>
            </a:pPr>
            <a:r>
              <a:rPr lang="en-US" sz="44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Purpose Of Comments: "Readability"</a:t>
            </a:r>
            <a:endParaRPr sz="440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3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Comments are meant only for humans looking at the code to see.</a:t>
            </a:r>
            <a:endParaRPr sz="2800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Their purpose is to make the code "readable"</a:t>
            </a:r>
            <a:endParaRPr sz="2800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It is important to remember "write once read forever"</a:t>
            </a:r>
            <a:endParaRPr sz="2800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lvl="3"/>
            <a:r>
              <a:rPr lang="en-US" sz="2400" dirty="0">
                <a:sym typeface="Calibri"/>
              </a:rPr>
              <a:t>Basically, any given code is read (dozens or hundreds of times) much more than it is written (just one time)</a:t>
            </a:r>
            <a:endParaRPr sz="2400" dirty="0"/>
          </a:p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There are many other ways to improve readability: One of these is with variable names.</a:t>
            </a:r>
            <a:endParaRPr sz="28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450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Okay so what does that mean?</a:t>
            </a:r>
          </a:p>
        </p:txBody>
      </p:sp>
      <p:sp>
        <p:nvSpPr>
          <p:cNvPr id="38915" name="Content Placeholder 4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 spcFirstLastPara="1" vert="horz" wrap="square" lIns="90000" tIns="45000" rIns="90000" bIns="45000" rtlCol="0" anchor="t" anchorCtr="0">
            <a:noAutofit/>
          </a:bodyPr>
          <a:lstStyle/>
          <a:p>
            <a:pPr marL="5143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95000"/>
                  </a:schemeClr>
                </a:solidFill>
                <a:ea typeface="Calibri"/>
                <a:cs typeface="Calibri"/>
              </a:rPr>
              <a:t>Was the last slide plagiarism? I copied the definition from somewhere</a:t>
            </a:r>
          </a:p>
          <a:p>
            <a:pPr marL="5143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>
                  <a:lumMod val="95000"/>
                </a:schemeClr>
              </a:solidFill>
              <a:ea typeface="Calibri"/>
              <a:cs typeface="Calibri"/>
            </a:endParaRPr>
          </a:p>
          <a:p>
            <a:pPr marL="5143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95000"/>
                  </a:schemeClr>
                </a:solidFill>
                <a:ea typeface="Calibri"/>
                <a:cs typeface="Calibri"/>
              </a:rPr>
              <a:t>No, because I sourced it.</a:t>
            </a:r>
          </a:p>
          <a:p>
            <a:pPr marL="5143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95000"/>
                  </a:schemeClr>
                </a:solidFill>
                <a:ea typeface="Calibri"/>
                <a:cs typeface="Calibri"/>
              </a:rPr>
              <a:t>"the practice of taking someone else's work or ideas and passing them off as one's own."</a:t>
            </a:r>
          </a:p>
        </p:txBody>
      </p:sp>
    </p:spTree>
    <p:extLst>
      <p:ext uri="{BB962C8B-B14F-4D97-AF65-F5344CB8AC3E}">
        <p14:creationId xmlns:p14="http://schemas.microsoft.com/office/powerpoint/2010/main" val="274363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Plagiarism in Programming</a:t>
            </a:r>
          </a:p>
        </p:txBody>
      </p:sp>
      <p:sp>
        <p:nvSpPr>
          <p:cNvPr id="38915" name="Content Placeholder 4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 spcFirstLastPara="1" vert="horz" wrap="square" lIns="90000" tIns="45000" rIns="90000" bIns="45000" rtlCol="0" anchor="t" anchorCtr="0">
            <a:noAutofit/>
          </a:bodyPr>
          <a:lstStyle/>
          <a:p>
            <a:pPr marL="5143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95000"/>
                  </a:schemeClr>
                </a:solidFill>
                <a:ea typeface="Calibri"/>
                <a:cs typeface="Calibri"/>
              </a:rPr>
              <a:t>Suppose a student is struggling with their homework and posts on </a:t>
            </a:r>
            <a:r>
              <a:rPr lang="en-US" sz="2800" dirty="0" err="1">
                <a:solidFill>
                  <a:schemeClr val="tx1">
                    <a:lumMod val="95000"/>
                  </a:schemeClr>
                </a:solidFill>
                <a:ea typeface="Calibri"/>
                <a:cs typeface="Calibri"/>
              </a:rPr>
              <a:t>StackOverflow</a:t>
            </a:r>
            <a:r>
              <a:rPr lang="en-US" sz="2800" dirty="0">
                <a:solidFill>
                  <a:schemeClr val="tx1">
                    <a:lumMod val="95000"/>
                  </a:schemeClr>
                </a:solidFill>
                <a:ea typeface="Calibri"/>
                <a:cs typeface="Calibri"/>
              </a:rPr>
              <a:t> for help with their assignment. The person then gives them the code to solve the problem, and they copy paste into their assignment (without sourcing).</a:t>
            </a:r>
          </a:p>
          <a:p>
            <a:pPr marL="5143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>
                  <a:lumMod val="95000"/>
                </a:schemeClr>
              </a:solidFill>
              <a:ea typeface="Calibri"/>
              <a:cs typeface="Calibri"/>
            </a:endParaRPr>
          </a:p>
          <a:p>
            <a:pPr marL="5143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95000"/>
                  </a:schemeClr>
                </a:solidFill>
                <a:ea typeface="Calibri"/>
                <a:cs typeface="Calibri"/>
              </a:rPr>
              <a:t>Is this plagiarism?</a:t>
            </a:r>
          </a:p>
        </p:txBody>
      </p:sp>
    </p:spTree>
    <p:extLst>
      <p:ext uri="{BB962C8B-B14F-4D97-AF65-F5344CB8AC3E}">
        <p14:creationId xmlns:p14="http://schemas.microsoft.com/office/powerpoint/2010/main" val="370952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Plagiarism in Programming</a:t>
            </a:r>
          </a:p>
        </p:txBody>
      </p:sp>
      <p:sp>
        <p:nvSpPr>
          <p:cNvPr id="38915" name="Content Placeholder 4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 spcFirstLastPara="1" vert="horz" wrap="square" lIns="90000" tIns="45000" rIns="90000" bIns="45000" rtlCol="0" anchor="t" anchorCtr="0">
            <a:noAutofit/>
          </a:bodyPr>
          <a:lstStyle/>
          <a:p>
            <a:pPr marL="5143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95000"/>
                  </a:schemeClr>
                </a:solidFill>
                <a:ea typeface="Calibri"/>
                <a:cs typeface="Calibri"/>
              </a:rPr>
              <a:t>Suppose a student is struggling with their homework and posts on </a:t>
            </a:r>
            <a:r>
              <a:rPr lang="en-US" sz="2800" dirty="0" err="1">
                <a:solidFill>
                  <a:schemeClr val="tx1">
                    <a:lumMod val="95000"/>
                  </a:schemeClr>
                </a:solidFill>
                <a:ea typeface="Calibri"/>
                <a:cs typeface="Calibri"/>
              </a:rPr>
              <a:t>StackOverflow</a:t>
            </a:r>
            <a:r>
              <a:rPr lang="en-US" sz="2800" dirty="0">
                <a:solidFill>
                  <a:schemeClr val="tx1">
                    <a:lumMod val="95000"/>
                  </a:schemeClr>
                </a:solidFill>
                <a:ea typeface="Calibri"/>
                <a:cs typeface="Calibri"/>
              </a:rPr>
              <a:t> for help with their assignment. The person then gives them the code to solve the problem, and they copy paste into their assignment (without sourcing).</a:t>
            </a:r>
          </a:p>
          <a:p>
            <a:pPr marL="5143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>
                  <a:lumMod val="95000"/>
                </a:schemeClr>
              </a:solidFill>
              <a:ea typeface="Calibri"/>
              <a:cs typeface="Calibri"/>
            </a:endParaRPr>
          </a:p>
          <a:p>
            <a:pPr marL="5143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95000"/>
                  </a:schemeClr>
                </a:solidFill>
                <a:ea typeface="Calibri"/>
                <a:cs typeface="Calibri"/>
              </a:rPr>
              <a:t>Is this plagiarism? Of course.</a:t>
            </a:r>
          </a:p>
        </p:txBody>
      </p:sp>
    </p:spTree>
    <p:extLst>
      <p:ext uri="{BB962C8B-B14F-4D97-AF65-F5344CB8AC3E}">
        <p14:creationId xmlns:p14="http://schemas.microsoft.com/office/powerpoint/2010/main" val="269688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Plagiarism in Programming</a:t>
            </a:r>
          </a:p>
        </p:txBody>
      </p:sp>
      <p:sp>
        <p:nvSpPr>
          <p:cNvPr id="38915" name="Content Placeholder 4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 spcFirstLastPara="1" vert="horz" wrap="square" lIns="90000" tIns="45000" rIns="90000" bIns="45000" rtlCol="0" anchor="t" anchorCtr="0">
            <a:noAutofit/>
          </a:bodyPr>
          <a:lstStyle/>
          <a:p>
            <a:pPr marL="5143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95000"/>
                  </a:schemeClr>
                </a:solidFill>
                <a:ea typeface="Calibri"/>
                <a:cs typeface="Calibri"/>
              </a:rPr>
              <a:t>Two students talk about the assignment together. Student A is confused what the instructions mean and asks Student B for clarification.</a:t>
            </a:r>
          </a:p>
          <a:p>
            <a:pPr marL="5143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>
                  <a:lumMod val="95000"/>
                </a:schemeClr>
              </a:solidFill>
              <a:ea typeface="Calibri"/>
              <a:cs typeface="Calibri"/>
            </a:endParaRPr>
          </a:p>
          <a:p>
            <a:pPr marL="5143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95000"/>
                  </a:schemeClr>
                </a:solidFill>
                <a:ea typeface="Calibri"/>
                <a:cs typeface="Calibri"/>
              </a:rPr>
              <a:t>Is this plagiarism?</a:t>
            </a:r>
          </a:p>
        </p:txBody>
      </p:sp>
    </p:spTree>
    <p:extLst>
      <p:ext uri="{BB962C8B-B14F-4D97-AF65-F5344CB8AC3E}">
        <p14:creationId xmlns:p14="http://schemas.microsoft.com/office/powerpoint/2010/main" val="91880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16479</TotalTime>
  <Words>2201</Words>
  <Application>Microsoft Office PowerPoint</Application>
  <PresentationFormat>On-screen Show (4:3)</PresentationFormat>
  <Paragraphs>303</Paragraphs>
  <Slides>50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Arial</vt:lpstr>
      <vt:lpstr>Calibri</vt:lpstr>
      <vt:lpstr>Calibri Light</vt:lpstr>
      <vt:lpstr>Consolas</vt:lpstr>
      <vt:lpstr>Times New Roman</vt:lpstr>
      <vt:lpstr>Wingdings</vt:lpstr>
      <vt:lpstr>Retrospect</vt:lpstr>
      <vt:lpstr>Programming I – 420-110</vt:lpstr>
      <vt:lpstr>Reminder</vt:lpstr>
      <vt:lpstr>Plagiarism</vt:lpstr>
      <vt:lpstr>Plagiarism</vt:lpstr>
      <vt:lpstr>Okay so what does that mean?</vt:lpstr>
      <vt:lpstr>Okay so what does that mean?</vt:lpstr>
      <vt:lpstr>Plagiarism in Programming</vt:lpstr>
      <vt:lpstr>Plagiarism in Programming</vt:lpstr>
      <vt:lpstr>Plagiarism in Programming</vt:lpstr>
      <vt:lpstr>Plagiarism in Programming</vt:lpstr>
      <vt:lpstr>Plagiarism in Programming</vt:lpstr>
      <vt:lpstr>What about these?</vt:lpstr>
      <vt:lpstr>What about these?</vt:lpstr>
      <vt:lpstr>Why plagiarize?</vt:lpstr>
      <vt:lpstr>Why plagiarize?</vt:lpstr>
      <vt:lpstr>Why plagiarize?</vt:lpstr>
      <vt:lpstr>Last Class</vt:lpstr>
      <vt:lpstr>Summary: Where we are</vt:lpstr>
      <vt:lpstr>What’s coming up</vt:lpstr>
      <vt:lpstr>One more thing about Scanner: import</vt:lpstr>
      <vt:lpstr>Today</vt:lpstr>
      <vt:lpstr>Will this work?</vt:lpstr>
      <vt:lpstr>Mixed-mode assignment</vt:lpstr>
      <vt:lpstr>Widening conversions</vt:lpstr>
      <vt:lpstr>Cast operator</vt:lpstr>
      <vt:lpstr>Cast operator</vt:lpstr>
      <vt:lpstr>Example</vt:lpstr>
      <vt:lpstr>Example</vt:lpstr>
      <vt:lpstr>Example</vt:lpstr>
      <vt:lpstr>EEEKKKEEE…Integer division</vt:lpstr>
      <vt:lpstr>EEEKKKEEE…Integer division</vt:lpstr>
      <vt:lpstr>More uses</vt:lpstr>
      <vt:lpstr>Math Commands</vt:lpstr>
      <vt:lpstr>Max/Min</vt:lpstr>
      <vt:lpstr>Max/Min</vt:lpstr>
      <vt:lpstr>Input to commands</vt:lpstr>
      <vt:lpstr>Result from command</vt:lpstr>
      <vt:lpstr>Other commands</vt:lpstr>
      <vt:lpstr>Other commands</vt:lpstr>
      <vt:lpstr>Examples : Will it work?</vt:lpstr>
      <vt:lpstr>Examples : Will it work?</vt:lpstr>
      <vt:lpstr>Examples : Will it work?</vt:lpstr>
      <vt:lpstr>Examples : Will it work?</vt:lpstr>
      <vt:lpstr>Examples : Will it work?</vt:lpstr>
      <vt:lpstr>Examples : Will it work?</vt:lpstr>
      <vt:lpstr>Comments</vt:lpstr>
      <vt:lpstr>Comments</vt:lpstr>
      <vt:lpstr>Some other purposes….</vt:lpstr>
      <vt:lpstr>Warning to other programmers!</vt:lpstr>
      <vt:lpstr>Purpose Of Comments: "Readability"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a computer works</dc:title>
  <dc:creator>Parents</dc:creator>
  <cp:lastModifiedBy>Swecha Raj</cp:lastModifiedBy>
  <cp:revision>99</cp:revision>
  <cp:lastPrinted>2014-08-29T12:15:55Z</cp:lastPrinted>
  <dcterms:created xsi:type="dcterms:W3CDTF">2012-01-17T17:47:16Z</dcterms:created>
  <dcterms:modified xsi:type="dcterms:W3CDTF">2019-09-17T02:50:03Z</dcterms:modified>
</cp:coreProperties>
</file>