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8" r:id="rId3"/>
    <p:sldId id="257" r:id="rId4"/>
    <p:sldId id="259" r:id="rId5"/>
    <p:sldId id="260" r:id="rId6"/>
    <p:sldId id="261" r:id="rId7"/>
    <p:sldId id="262" r:id="rId8"/>
    <p:sldId id="263" r:id="rId9"/>
    <p:sldId id="267" r:id="rId10"/>
    <p:sldId id="268"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p:scale>
          <a:sx n="87" d="100"/>
          <a:sy n="87" d="100"/>
        </p:scale>
        <p:origin x="87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762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55697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Smart buildings</a:t>
            </a:r>
          </a:p>
          <a:p>
            <a:pPr marL="171450" indent="-171450">
              <a:buFont typeface="Arial" panose="020B0604020202020204" pitchFamily="34" charset="0"/>
              <a:buChar char="•"/>
            </a:pPr>
            <a:r>
              <a:rPr lang="en-US" dirty="0"/>
              <a:t>Analytics and business intelligence</a:t>
            </a:r>
          </a:p>
          <a:p>
            <a:pPr marL="171450" indent="-171450">
              <a:buFont typeface="Arial" panose="020B0604020202020204" pitchFamily="34" charset="0"/>
              <a:buChar char="•"/>
            </a:pPr>
            <a:r>
              <a:rPr lang="en-US" dirty="0"/>
              <a:t>Education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78885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Smart buildings</a:t>
            </a:r>
          </a:p>
          <a:p>
            <a:pPr marL="171450" indent="-171450">
              <a:buFont typeface="Arial" panose="020B0604020202020204" pitchFamily="34" charset="0"/>
              <a:buChar char="•"/>
            </a:pPr>
            <a:r>
              <a:rPr lang="en-US" dirty="0"/>
              <a:t>Analytics and business intelligence</a:t>
            </a:r>
          </a:p>
          <a:p>
            <a:pPr marL="171450" indent="-171450">
              <a:buFont typeface="Arial" panose="020B0604020202020204" pitchFamily="34" charset="0"/>
              <a:buChar char="•"/>
            </a:pPr>
            <a:r>
              <a:rPr lang="en-US" dirty="0"/>
              <a:t>Education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7501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7/7/2023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7/7/2023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29564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18341" y="1818461"/>
            <a:ext cx="10955317" cy="1105894"/>
          </a:xfrm>
        </p:spPr>
        <p:txBody>
          <a:bodyPr anchor="ctr">
            <a:noAutofit/>
          </a:bodyPr>
          <a:lstStyle/>
          <a:p>
            <a:r>
              <a:rPr lang="en-US" sz="5400" b="1" dirty="0"/>
              <a:t>Salary expectation in Data Analytics  </a:t>
            </a:r>
          </a:p>
        </p:txBody>
      </p:sp>
      <p:sp>
        <p:nvSpPr>
          <p:cNvPr id="3" name="Content Placeholder 2"/>
          <p:cNvSpPr>
            <a:spLocks noGrp="1"/>
          </p:cNvSpPr>
          <p:nvPr>
            <p:ph type="subTitle" idx="1"/>
          </p:nvPr>
        </p:nvSpPr>
        <p:spPr>
          <a:xfrm>
            <a:off x="3718560" y="3113087"/>
            <a:ext cx="8258176" cy="631825"/>
          </a:xfrm>
        </p:spPr>
        <p:txBody>
          <a:bodyPr anchor="ctr">
            <a:normAutofit/>
          </a:bodyPr>
          <a:lstStyle/>
          <a:p>
            <a:r>
              <a:rPr lang="en-US" sz="2800" dirty="0"/>
              <a:t>----Analysis on data analytics jobs 2020-2023</a:t>
            </a:r>
            <a:endParaRPr sz="28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A741BEE6-3735-77A7-A90E-E67A1B615A22}"/>
              </a:ext>
            </a:extLst>
          </p:cNvPr>
          <p:cNvSpPr txBox="1">
            <a:spLocks/>
          </p:cNvSpPr>
          <p:nvPr/>
        </p:nvSpPr>
        <p:spPr>
          <a:xfrm>
            <a:off x="4181511" y="5721529"/>
            <a:ext cx="3570761" cy="631825"/>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t>Andrew Makowski</a:t>
            </a:r>
          </a:p>
          <a:p>
            <a:r>
              <a:rPr lang="en-US" sz="2800" dirty="0"/>
              <a:t>Guang Yang</a:t>
            </a:r>
          </a:p>
        </p:txBody>
      </p:sp>
    </p:spTree>
    <p:extLst>
      <p:ext uri="{BB962C8B-B14F-4D97-AF65-F5344CB8AC3E}">
        <p14:creationId xmlns:p14="http://schemas.microsoft.com/office/powerpoint/2010/main" val="249551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774" y="1188637"/>
            <a:ext cx="4012519" cy="4480726"/>
          </a:xfrm>
        </p:spPr>
        <p:txBody>
          <a:bodyPr>
            <a:normAutofit/>
          </a:bodyPr>
          <a:lstStyle/>
          <a:p>
            <a:r>
              <a:rPr lang="en-US" sz="5400" dirty="0"/>
              <a:t>Limitations of the Analysis</a:t>
            </a: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59" y="1648870"/>
            <a:ext cx="5758637" cy="3560260"/>
          </a:xfrm>
        </p:spPr>
        <p:txBody>
          <a:bodyPr anchor="ctr">
            <a:normAutofit/>
          </a:bodyPr>
          <a:lstStyle/>
          <a:p>
            <a:r>
              <a:rPr lang="en-US" sz="2400" dirty="0"/>
              <a:t>This data set and analysis does not include job location’s impact for salaries</a:t>
            </a:r>
          </a:p>
          <a:p>
            <a:r>
              <a:rPr lang="en-US" sz="2400" dirty="0"/>
              <a:t>This analysis is more discussing single factor impact on job salary, does not considering the potential relationships between factors</a:t>
            </a:r>
          </a:p>
        </p:txBody>
      </p:sp>
    </p:spTree>
    <p:extLst>
      <p:ext uri="{BB962C8B-B14F-4D97-AF65-F5344CB8AC3E}">
        <p14:creationId xmlns:p14="http://schemas.microsoft.com/office/powerpoint/2010/main" val="40126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F20987-27D3-5BBB-A60E-E340CC11B0BF}"/>
              </a:ext>
            </a:extLst>
          </p:cNvPr>
          <p:cNvSpPr>
            <a:spLocks noGrp="1"/>
          </p:cNvSpPr>
          <p:nvPr>
            <p:ph type="title"/>
          </p:nvPr>
        </p:nvSpPr>
        <p:spPr>
          <a:xfrm>
            <a:off x="132026" y="370015"/>
            <a:ext cx="5183231" cy="920903"/>
          </a:xfrm>
          <a:solidFill>
            <a:schemeClr val="accent2"/>
          </a:solidFill>
        </p:spPr>
        <p:txBody>
          <a:bodyPr>
            <a:normAutofit/>
          </a:bodyPr>
          <a:lstStyle/>
          <a:p>
            <a:r>
              <a:rPr lang="en-US" dirty="0">
                <a:solidFill>
                  <a:schemeClr val="bg1"/>
                </a:solidFill>
              </a:rPr>
              <a:t>Summary</a:t>
            </a:r>
          </a:p>
        </p:txBody>
      </p:sp>
      <p:sp>
        <p:nvSpPr>
          <p:cNvPr id="18"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32026" y="1331572"/>
            <a:ext cx="6264663" cy="5323500"/>
          </a:xfrm>
          <a:ln>
            <a:solidFill>
              <a:schemeClr val="tx1"/>
            </a:solidFill>
          </a:ln>
        </p:spPr>
        <p:txBody>
          <a:bodyPr>
            <a:noAutofit/>
          </a:bodyPr>
          <a:lstStyle/>
          <a:p>
            <a:pPr marL="0" indent="0">
              <a:buNone/>
            </a:pPr>
            <a:r>
              <a:rPr lang="en-US" sz="2400" dirty="0"/>
              <a:t>Using these data sets we are able to see the Data Analytics salaries though the past three year and the trends company are using since the start of covid-19. One popular trend that company using is the used of remote and hybrid jobs, which sound great, but will that change our expected salaries. Now we can use the charts form slid 8 what possible salaries could be if we go for remote jobs. The same can be done if we search for jobs with small or large companies, popular job title, and even how our experience level can impact our possible salaries. With this data base we can now have a better understanding of what we should expect in going into the Data Analytics job field. </a:t>
            </a:r>
          </a:p>
        </p:txBody>
      </p:sp>
      <p:sp>
        <p:nvSpPr>
          <p:cNvPr id="20"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42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188535" y="2009142"/>
            <a:ext cx="7447175" cy="2402603"/>
          </a:xfrm>
        </p:spPr>
        <p:txBody>
          <a:bodyPr vert="horz" lIns="91440" tIns="45720" rIns="91440" bIns="45720" rtlCol="0">
            <a:normAutofit/>
          </a:bodyPr>
          <a:lstStyle/>
          <a:p>
            <a:r>
              <a:rPr lang="en-US" sz="1800" dirty="0">
                <a:solidFill>
                  <a:schemeClr val="tx1"/>
                </a:solidFill>
                <a:latin typeface="+mn-lt"/>
                <a:cs typeface="+mn-cs"/>
              </a:rPr>
              <a:t>Interested in Data analytics jobs?</a:t>
            </a:r>
          </a:p>
          <a:p>
            <a:r>
              <a:rPr lang="en-US" sz="1800" dirty="0">
                <a:solidFill>
                  <a:schemeClr val="tx1"/>
                </a:solidFill>
                <a:latin typeface="+mn-lt"/>
                <a:cs typeface="+mn-cs"/>
              </a:rPr>
              <a:t>Feel confusing how much can data analytics job make?</a:t>
            </a:r>
          </a:p>
          <a:p>
            <a:r>
              <a:rPr lang="en-US" sz="1800" dirty="0">
                <a:solidFill>
                  <a:schemeClr val="tx1"/>
                </a:solidFill>
                <a:latin typeface="+mn-lt"/>
                <a:cs typeface="+mn-cs"/>
              </a:rPr>
              <a:t>What’s the salary expectation should we have after the bootcamp?</a:t>
            </a:r>
          </a:p>
          <a:p>
            <a:r>
              <a:rPr lang="en-US" sz="1800" dirty="0">
                <a:solidFill>
                  <a:schemeClr val="tx1"/>
                </a:solidFill>
                <a:latin typeface="+mn-lt"/>
                <a:cs typeface="+mn-cs"/>
              </a:rPr>
              <a:t>What’s the salary trend these years?</a:t>
            </a:r>
          </a:p>
          <a:p>
            <a:r>
              <a:rPr lang="en-US" sz="1800" dirty="0">
                <a:solidFill>
                  <a:schemeClr val="tx1"/>
                </a:solidFill>
                <a:latin typeface="+mn-lt"/>
                <a:cs typeface="+mn-cs"/>
              </a:rPr>
              <a:t>What are the main factors that are impacting the job salary?</a:t>
            </a:r>
          </a:p>
        </p:txBody>
      </p:sp>
      <p:pic>
        <p:nvPicPr>
          <p:cNvPr id="18" name="Picture Placeholder 28" descr="Group of students standing and sitting on the steps reading books">
            <a:extLst>
              <a:ext uri="{FF2B5EF4-FFF2-40B4-BE49-F238E27FC236}">
                <a16:creationId xmlns:a16="http://schemas.microsoft.com/office/drawing/2014/main" id="{16F8F9DC-BB5E-0B9B-5571-AFDD4F0334F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1" b="9339"/>
          <a:stretch/>
        </p:blipFill>
        <p:spPr>
          <a:xfrm>
            <a:off x="7199440" y="10"/>
            <a:ext cx="4992560" cy="6857990"/>
          </a:xfrm>
          <a:prstGeom prst="rect">
            <a:avLst/>
          </a:prstGeom>
          <a:effectLst/>
        </p:spPr>
      </p:pic>
      <p:sp>
        <p:nvSpPr>
          <p:cNvPr id="19" name="Title 1">
            <a:extLst>
              <a:ext uri="{FF2B5EF4-FFF2-40B4-BE49-F238E27FC236}">
                <a16:creationId xmlns:a16="http://schemas.microsoft.com/office/drawing/2014/main" id="{9D55737E-9E87-4136-5DAF-C3C0754B7C08}"/>
              </a:ext>
            </a:extLst>
          </p:cNvPr>
          <p:cNvSpPr txBox="1">
            <a:spLocks/>
          </p:cNvSpPr>
          <p:nvPr/>
        </p:nvSpPr>
        <p:spPr>
          <a:xfrm>
            <a:off x="260122" y="743806"/>
            <a:ext cx="10955317" cy="1105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D24726"/>
                </a:solidFill>
                <a:latin typeface="Segoe UI Light" panose="020B0502040204020203" pitchFamily="34" charset="0"/>
                <a:ea typeface="+mj-ea"/>
                <a:cs typeface="Segoe UI Light" panose="020B0502040204020203" pitchFamily="34" charset="0"/>
              </a:defRPr>
            </a:lvl1pPr>
          </a:lstStyle>
          <a:p>
            <a:r>
              <a:rPr lang="en-US" sz="4000" b="1" dirty="0"/>
              <a:t>Purpose of the Analysis</a:t>
            </a:r>
          </a:p>
        </p:txBody>
      </p:sp>
      <p:sp>
        <p:nvSpPr>
          <p:cNvPr id="22" name="Arrow: Down 21">
            <a:extLst>
              <a:ext uri="{FF2B5EF4-FFF2-40B4-BE49-F238E27FC236}">
                <a16:creationId xmlns:a16="http://schemas.microsoft.com/office/drawing/2014/main" id="{2B8C71BF-5C26-0CDE-BE57-9AE71970F80D}"/>
              </a:ext>
            </a:extLst>
          </p:cNvPr>
          <p:cNvSpPr/>
          <p:nvPr/>
        </p:nvSpPr>
        <p:spPr>
          <a:xfrm>
            <a:off x="3340749" y="4050146"/>
            <a:ext cx="517941" cy="838986"/>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55FC06B5-DEAC-C01B-40BD-3A79A5600CFF}"/>
              </a:ext>
            </a:extLst>
          </p:cNvPr>
          <p:cNvSpPr txBox="1">
            <a:spLocks/>
          </p:cNvSpPr>
          <p:nvPr/>
        </p:nvSpPr>
        <p:spPr>
          <a:xfrm>
            <a:off x="331095" y="4901126"/>
            <a:ext cx="6777072" cy="1105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D24726"/>
                </a:solidFill>
                <a:latin typeface="Segoe UI Light" panose="020B0502040204020203" pitchFamily="34" charset="0"/>
                <a:ea typeface="+mj-ea"/>
                <a:cs typeface="Segoe UI Light" panose="020B0502040204020203" pitchFamily="34" charset="0"/>
              </a:defRPr>
            </a:lvl1pPr>
          </a:lstStyle>
          <a:p>
            <a:pPr algn="ctr"/>
            <a:r>
              <a:rPr lang="en-US" sz="2000" b="1" dirty="0"/>
              <a:t>Provide a reference for the rest of the class</a:t>
            </a:r>
          </a:p>
          <a:p>
            <a:pPr algn="ctr"/>
            <a:r>
              <a:rPr lang="en-US" sz="2000" b="1" dirty="0"/>
              <a:t>/anyone new to this field an idea of salary expectation</a:t>
            </a:r>
          </a:p>
        </p:txBody>
      </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4858" y="2578114"/>
            <a:ext cx="2013234" cy="1701771"/>
          </a:xfrm>
        </p:spPr>
        <p:txBody>
          <a:bodyPr>
            <a:normAutofit/>
          </a:bodyPr>
          <a:lstStyle/>
          <a:p>
            <a:r>
              <a:rPr lang="en-US" dirty="0">
                <a:solidFill>
                  <a:srgbClr val="FFFFFF"/>
                </a:solidFill>
              </a:rPr>
              <a:t>Dataset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1659F7AB-2DBC-D3E8-967D-05F59E015469}"/>
              </a:ext>
            </a:extLst>
          </p:cNvPr>
          <p:cNvPicPr>
            <a:picLocks noChangeAspect="1"/>
          </p:cNvPicPr>
          <p:nvPr/>
        </p:nvPicPr>
        <p:blipFill>
          <a:blip r:embed="rId2"/>
          <a:stretch>
            <a:fillRect/>
          </a:stretch>
        </p:blipFill>
        <p:spPr>
          <a:xfrm>
            <a:off x="4278702" y="223886"/>
            <a:ext cx="6953259" cy="3012111"/>
          </a:xfrm>
          <a:prstGeom prst="rect">
            <a:avLst/>
          </a:prstGeom>
        </p:spPr>
      </p:pic>
      <p:pic>
        <p:nvPicPr>
          <p:cNvPr id="10" name="Picture 9">
            <a:extLst>
              <a:ext uri="{FF2B5EF4-FFF2-40B4-BE49-F238E27FC236}">
                <a16:creationId xmlns:a16="http://schemas.microsoft.com/office/drawing/2014/main" id="{E85A3314-20D7-1918-4350-FCDCC4C53DAA}"/>
              </a:ext>
            </a:extLst>
          </p:cNvPr>
          <p:cNvPicPr>
            <a:picLocks noChangeAspect="1"/>
          </p:cNvPicPr>
          <p:nvPr/>
        </p:nvPicPr>
        <p:blipFill>
          <a:blip r:embed="rId3"/>
          <a:stretch>
            <a:fillRect/>
          </a:stretch>
        </p:blipFill>
        <p:spPr>
          <a:xfrm>
            <a:off x="4278703" y="3302679"/>
            <a:ext cx="6883664" cy="3416337"/>
          </a:xfrm>
          <a:prstGeom prst="rect">
            <a:avLst/>
          </a:prstGeom>
        </p:spPr>
      </p:pic>
    </p:spTree>
    <p:extLst>
      <p:ext uri="{BB962C8B-B14F-4D97-AF65-F5344CB8AC3E}">
        <p14:creationId xmlns:p14="http://schemas.microsoft.com/office/powerpoint/2010/main" val="144871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237" y="2135458"/>
            <a:ext cx="3480438" cy="2107213"/>
          </a:xfrm>
        </p:spPr>
        <p:txBody>
          <a:bodyPr>
            <a:normAutofit/>
          </a:bodyPr>
          <a:lstStyle/>
          <a:p>
            <a:r>
              <a:rPr lang="en-US" dirty="0">
                <a:solidFill>
                  <a:srgbClr val="FFFFFF"/>
                </a:solidFill>
              </a:rPr>
              <a:t>The process of data cleaning</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094294" y="582168"/>
            <a:ext cx="7539541" cy="1152476"/>
          </a:xfrm>
        </p:spPr>
        <p:txBody>
          <a:bodyPr anchor="ctr">
            <a:normAutofit fontScale="92500" lnSpcReduction="20000"/>
          </a:bodyPr>
          <a:lstStyle/>
          <a:p>
            <a:r>
              <a:rPr lang="en-US" dirty="0"/>
              <a:t>Step 1:choose the related column for our analysis and adjust the column position</a:t>
            </a:r>
          </a:p>
          <a:p>
            <a:r>
              <a:rPr lang="en-US" dirty="0"/>
              <a:t>Step 2: drop empty values in Pandas Data Frame</a:t>
            </a:r>
          </a:p>
        </p:txBody>
      </p:sp>
      <p:pic>
        <p:nvPicPr>
          <p:cNvPr id="5" name="Picture 4">
            <a:extLst>
              <a:ext uri="{FF2B5EF4-FFF2-40B4-BE49-F238E27FC236}">
                <a16:creationId xmlns:a16="http://schemas.microsoft.com/office/drawing/2014/main" id="{E056E20E-A534-ACEA-E5D0-5B1FB84E0456}"/>
              </a:ext>
            </a:extLst>
          </p:cNvPr>
          <p:cNvPicPr>
            <a:picLocks noChangeAspect="1"/>
          </p:cNvPicPr>
          <p:nvPr/>
        </p:nvPicPr>
        <p:blipFill>
          <a:blip r:embed="rId3"/>
          <a:stretch>
            <a:fillRect/>
          </a:stretch>
        </p:blipFill>
        <p:spPr>
          <a:xfrm>
            <a:off x="4217840" y="2455479"/>
            <a:ext cx="7731566" cy="3574385"/>
          </a:xfrm>
          <a:prstGeom prst="rect">
            <a:avLst/>
          </a:prstGeom>
        </p:spPr>
      </p:pic>
    </p:spTree>
    <p:extLst>
      <p:ext uri="{BB962C8B-B14F-4D97-AF65-F5344CB8AC3E}">
        <p14:creationId xmlns:p14="http://schemas.microsoft.com/office/powerpoint/2010/main" val="148081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Content Placeholder 13">
            <a:extLst>
              <a:ext uri="{FF2B5EF4-FFF2-40B4-BE49-F238E27FC236}">
                <a16:creationId xmlns:a16="http://schemas.microsoft.com/office/drawing/2014/main" id="{9FB02857-9E38-A03C-9001-06EA3832175C}"/>
              </a:ext>
            </a:extLst>
          </p:cNvPr>
          <p:cNvPicPr>
            <a:picLocks noGrp="1" noChangeAspect="1"/>
          </p:cNvPicPr>
          <p:nvPr>
            <p:ph idx="1"/>
          </p:nvPr>
        </p:nvPicPr>
        <p:blipFill>
          <a:blip r:embed="rId2"/>
          <a:stretch>
            <a:fillRect/>
          </a:stretch>
        </p:blipFill>
        <p:spPr>
          <a:xfrm>
            <a:off x="7823223" y="154837"/>
            <a:ext cx="4027806" cy="3977108"/>
          </a:xfrm>
        </p:spPr>
      </p:pic>
      <p:sp>
        <p:nvSpPr>
          <p:cNvPr id="4" name="Title 1">
            <a:extLst>
              <a:ext uri="{FF2B5EF4-FFF2-40B4-BE49-F238E27FC236}">
                <a16:creationId xmlns:a16="http://schemas.microsoft.com/office/drawing/2014/main" id="{58AEB042-CE84-4790-8BF7-4489904B647E}"/>
              </a:ext>
            </a:extLst>
          </p:cNvPr>
          <p:cNvSpPr txBox="1">
            <a:spLocks/>
          </p:cNvSpPr>
          <p:nvPr/>
        </p:nvSpPr>
        <p:spPr>
          <a:xfrm>
            <a:off x="451148" y="2025039"/>
            <a:ext cx="2611229" cy="2807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Job title impact on salaries</a:t>
            </a:r>
          </a:p>
        </p:txBody>
      </p:sp>
      <p:pic>
        <p:nvPicPr>
          <p:cNvPr id="10" name="Picture 9">
            <a:extLst>
              <a:ext uri="{FF2B5EF4-FFF2-40B4-BE49-F238E27FC236}">
                <a16:creationId xmlns:a16="http://schemas.microsoft.com/office/drawing/2014/main" id="{48A64C6D-B37B-29AF-8E08-3169F22BEFA5}"/>
              </a:ext>
            </a:extLst>
          </p:cNvPr>
          <p:cNvPicPr>
            <a:picLocks noChangeAspect="1"/>
          </p:cNvPicPr>
          <p:nvPr/>
        </p:nvPicPr>
        <p:blipFill>
          <a:blip r:embed="rId3"/>
          <a:stretch>
            <a:fillRect/>
          </a:stretch>
        </p:blipFill>
        <p:spPr>
          <a:xfrm>
            <a:off x="4167272" y="154838"/>
            <a:ext cx="3640765" cy="3977108"/>
          </a:xfrm>
          <a:prstGeom prst="rect">
            <a:avLst/>
          </a:prstGeom>
        </p:spPr>
      </p:pic>
      <p:sp>
        <p:nvSpPr>
          <p:cNvPr id="15" name="TextBox 14">
            <a:extLst>
              <a:ext uri="{FF2B5EF4-FFF2-40B4-BE49-F238E27FC236}">
                <a16:creationId xmlns:a16="http://schemas.microsoft.com/office/drawing/2014/main" id="{35852789-589A-6030-BA7F-4D2CA45FFED8}"/>
              </a:ext>
            </a:extLst>
          </p:cNvPr>
          <p:cNvSpPr txBox="1"/>
          <p:nvPr/>
        </p:nvSpPr>
        <p:spPr>
          <a:xfrm>
            <a:off x="4440024" y="4479309"/>
            <a:ext cx="6938128" cy="2031325"/>
          </a:xfrm>
          <a:prstGeom prst="rect">
            <a:avLst/>
          </a:prstGeom>
          <a:noFill/>
        </p:spPr>
        <p:txBody>
          <a:bodyPr wrap="square" rtlCol="0">
            <a:spAutoFit/>
          </a:bodyPr>
          <a:lstStyle/>
          <a:p>
            <a:r>
              <a:rPr lang="en-US" dirty="0"/>
              <a:t>There are more than 93 different job titles in the data sets</a:t>
            </a:r>
          </a:p>
          <a:p>
            <a:r>
              <a:rPr lang="en-US" dirty="0"/>
              <a:t>Sorted out the most common job titles (&gt;=3%)</a:t>
            </a:r>
          </a:p>
          <a:p>
            <a:r>
              <a:rPr lang="en-US" dirty="0"/>
              <a:t>Discussion the most common 5 jobs</a:t>
            </a:r>
          </a:p>
          <a:p>
            <a:endParaRPr lang="en-US" dirty="0"/>
          </a:p>
          <a:p>
            <a:r>
              <a:rPr lang="en-US" dirty="0"/>
              <a:t>Data analyst salary is the lowest among all 5, in 100K range Per year</a:t>
            </a:r>
          </a:p>
          <a:p>
            <a:r>
              <a:rPr lang="en-US" dirty="0"/>
              <a:t>The other 4 job common job titles has no significant different in average &amp; Median salary, in 140-150K range</a:t>
            </a:r>
          </a:p>
        </p:txBody>
      </p:sp>
    </p:spTree>
    <p:extLst>
      <p:ext uri="{BB962C8B-B14F-4D97-AF65-F5344CB8AC3E}">
        <p14:creationId xmlns:p14="http://schemas.microsoft.com/office/powerpoint/2010/main" val="316121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8165" y="1153571"/>
            <a:ext cx="2922273" cy="4461163"/>
          </a:xfrm>
        </p:spPr>
        <p:txBody>
          <a:bodyPr>
            <a:normAutofit/>
          </a:bodyPr>
          <a:lstStyle/>
          <a:p>
            <a:r>
              <a:rPr lang="en-US" dirty="0">
                <a:solidFill>
                  <a:srgbClr val="FFFFFF"/>
                </a:solidFill>
              </a:rPr>
              <a:t>Work year impact on salaries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272" y="5673228"/>
            <a:ext cx="7217800" cy="975706"/>
          </a:xfrm>
        </p:spPr>
        <p:txBody>
          <a:bodyPr anchor="ctr">
            <a:normAutofit fontScale="92500" lnSpcReduction="10000"/>
          </a:bodyPr>
          <a:lstStyle/>
          <a:p>
            <a:pPr marL="0" indent="0">
              <a:buNone/>
            </a:pPr>
            <a:r>
              <a:rPr lang="en-US" sz="1800" dirty="0"/>
              <a:t>Average salary &amp; Median salary are going trending up since 2020</a:t>
            </a:r>
          </a:p>
          <a:p>
            <a:pPr marL="0" indent="0">
              <a:buNone/>
            </a:pPr>
            <a:endParaRPr lang="en-US" sz="1800" dirty="0"/>
          </a:p>
          <a:p>
            <a:pPr marL="0" indent="0">
              <a:buNone/>
            </a:pPr>
            <a:r>
              <a:rPr lang="en-US" sz="1800" dirty="0"/>
              <a:t>The average anticipated salary for data analytics in general is around 160K</a:t>
            </a:r>
            <a:endParaRPr sz="1800" dirty="0"/>
          </a:p>
        </p:txBody>
      </p:sp>
      <p:pic>
        <p:nvPicPr>
          <p:cNvPr id="5" name="Picture 4">
            <a:extLst>
              <a:ext uri="{FF2B5EF4-FFF2-40B4-BE49-F238E27FC236}">
                <a16:creationId xmlns:a16="http://schemas.microsoft.com/office/drawing/2014/main" id="{C74F8FF8-13FE-C910-071B-FB89E1149780}"/>
              </a:ext>
            </a:extLst>
          </p:cNvPr>
          <p:cNvPicPr>
            <a:picLocks noChangeAspect="1"/>
          </p:cNvPicPr>
          <p:nvPr/>
        </p:nvPicPr>
        <p:blipFill>
          <a:blip r:embed="rId2"/>
          <a:stretch>
            <a:fillRect/>
          </a:stretch>
        </p:blipFill>
        <p:spPr>
          <a:xfrm>
            <a:off x="3480438" y="48587"/>
            <a:ext cx="3713734" cy="2853171"/>
          </a:xfrm>
          <a:prstGeom prst="rect">
            <a:avLst/>
          </a:prstGeom>
        </p:spPr>
      </p:pic>
      <p:pic>
        <p:nvPicPr>
          <p:cNvPr id="7" name="Picture 6">
            <a:extLst>
              <a:ext uri="{FF2B5EF4-FFF2-40B4-BE49-F238E27FC236}">
                <a16:creationId xmlns:a16="http://schemas.microsoft.com/office/drawing/2014/main" id="{196C4829-314B-7977-DEF3-E1D98653CD77}"/>
              </a:ext>
            </a:extLst>
          </p:cNvPr>
          <p:cNvPicPr>
            <a:picLocks noChangeAspect="1"/>
          </p:cNvPicPr>
          <p:nvPr/>
        </p:nvPicPr>
        <p:blipFill>
          <a:blip r:embed="rId3"/>
          <a:stretch>
            <a:fillRect/>
          </a:stretch>
        </p:blipFill>
        <p:spPr>
          <a:xfrm>
            <a:off x="6402711" y="1321164"/>
            <a:ext cx="5671524" cy="4193455"/>
          </a:xfrm>
          <a:prstGeom prst="rect">
            <a:avLst/>
          </a:prstGeom>
        </p:spPr>
      </p:pic>
    </p:spTree>
    <p:extLst>
      <p:ext uri="{BB962C8B-B14F-4D97-AF65-F5344CB8AC3E}">
        <p14:creationId xmlns:p14="http://schemas.microsoft.com/office/powerpoint/2010/main" val="280290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707" y="1198418"/>
            <a:ext cx="3200400" cy="4461163"/>
          </a:xfrm>
        </p:spPr>
        <p:txBody>
          <a:bodyPr>
            <a:normAutofit/>
          </a:bodyPr>
          <a:lstStyle/>
          <a:p>
            <a:r>
              <a:rPr lang="en-US" dirty="0">
                <a:solidFill>
                  <a:srgbClr val="FFFFFF"/>
                </a:solidFill>
              </a:rPr>
              <a:t>Experience Level impact on salaries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F5BA0CCA-8F79-0C53-A0DE-F13E86B6F378}"/>
              </a:ext>
            </a:extLst>
          </p:cNvPr>
          <p:cNvPicPr>
            <a:picLocks noGrp="1" noChangeAspect="1"/>
          </p:cNvPicPr>
          <p:nvPr>
            <p:ph idx="1"/>
          </p:nvPr>
        </p:nvPicPr>
        <p:blipFill>
          <a:blip r:embed="rId2"/>
          <a:stretch>
            <a:fillRect/>
          </a:stretch>
        </p:blipFill>
        <p:spPr>
          <a:xfrm>
            <a:off x="6569531" y="91060"/>
            <a:ext cx="5309286" cy="4726037"/>
          </a:xfrm>
        </p:spPr>
      </p:pic>
      <p:pic>
        <p:nvPicPr>
          <p:cNvPr id="5" name="Picture 4">
            <a:extLst>
              <a:ext uri="{FF2B5EF4-FFF2-40B4-BE49-F238E27FC236}">
                <a16:creationId xmlns:a16="http://schemas.microsoft.com/office/drawing/2014/main" id="{72AFE76E-CF93-5D82-727F-64FFE98313A6}"/>
              </a:ext>
            </a:extLst>
          </p:cNvPr>
          <p:cNvPicPr>
            <a:picLocks noChangeAspect="1"/>
          </p:cNvPicPr>
          <p:nvPr/>
        </p:nvPicPr>
        <p:blipFill>
          <a:blip r:embed="rId3"/>
          <a:stretch>
            <a:fillRect/>
          </a:stretch>
        </p:blipFill>
        <p:spPr>
          <a:xfrm>
            <a:off x="3443330" y="91060"/>
            <a:ext cx="3097281" cy="2906453"/>
          </a:xfrm>
          <a:prstGeom prst="rect">
            <a:avLst/>
          </a:prstGeom>
        </p:spPr>
      </p:pic>
      <p:sp>
        <p:nvSpPr>
          <p:cNvPr id="8" name="Content Placeholder 2">
            <a:extLst>
              <a:ext uri="{FF2B5EF4-FFF2-40B4-BE49-F238E27FC236}">
                <a16:creationId xmlns:a16="http://schemas.microsoft.com/office/drawing/2014/main" id="{71046F35-1737-5AB3-6571-B8943CE7C875}"/>
              </a:ext>
            </a:extLst>
          </p:cNvPr>
          <p:cNvSpPr txBox="1">
            <a:spLocks/>
          </p:cNvSpPr>
          <p:nvPr/>
        </p:nvSpPr>
        <p:spPr>
          <a:xfrm>
            <a:off x="4589978" y="5283781"/>
            <a:ext cx="7217800" cy="975706"/>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Majority of the sample points are senior level jobs</a:t>
            </a:r>
          </a:p>
          <a:p>
            <a:pPr marL="0" indent="0">
              <a:buFont typeface="Arial" panose="020B0604020202020204" pitchFamily="34" charset="0"/>
              <a:buNone/>
            </a:pPr>
            <a:endParaRPr lang="en-US" sz="1800" dirty="0"/>
          </a:p>
          <a:p>
            <a:pPr marL="0" indent="0">
              <a:buNone/>
            </a:pPr>
            <a:r>
              <a:rPr lang="en-US" sz="1800" dirty="0"/>
              <a:t>Each level of jobs are about 30-40K salary differences</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91226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707" y="1153571"/>
            <a:ext cx="3200400" cy="4461163"/>
          </a:xfrm>
        </p:spPr>
        <p:txBody>
          <a:bodyPr>
            <a:normAutofit/>
          </a:bodyPr>
          <a:lstStyle/>
          <a:p>
            <a:r>
              <a:rPr lang="en-US" dirty="0">
                <a:solidFill>
                  <a:srgbClr val="FFFFFF"/>
                </a:solidFill>
              </a:rPr>
              <a:t>Remote impact on salaries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8C46953E-2146-F819-3996-5218BB1A1B47}"/>
              </a:ext>
            </a:extLst>
          </p:cNvPr>
          <p:cNvPicPr>
            <a:picLocks noGrp="1" noChangeAspect="1"/>
          </p:cNvPicPr>
          <p:nvPr>
            <p:ph idx="1"/>
          </p:nvPr>
        </p:nvPicPr>
        <p:blipFill>
          <a:blip r:embed="rId2"/>
          <a:stretch>
            <a:fillRect/>
          </a:stretch>
        </p:blipFill>
        <p:spPr>
          <a:xfrm>
            <a:off x="1272424" y="197870"/>
            <a:ext cx="6907212" cy="2185101"/>
          </a:xfrm>
        </p:spPr>
      </p:pic>
      <p:pic>
        <p:nvPicPr>
          <p:cNvPr id="5" name="Picture 4">
            <a:extLst>
              <a:ext uri="{FF2B5EF4-FFF2-40B4-BE49-F238E27FC236}">
                <a16:creationId xmlns:a16="http://schemas.microsoft.com/office/drawing/2014/main" id="{873D09B5-72A4-E879-8F5D-FBB9F1703086}"/>
              </a:ext>
            </a:extLst>
          </p:cNvPr>
          <p:cNvPicPr>
            <a:picLocks noChangeAspect="1"/>
          </p:cNvPicPr>
          <p:nvPr/>
        </p:nvPicPr>
        <p:blipFill>
          <a:blip r:embed="rId3"/>
          <a:stretch>
            <a:fillRect/>
          </a:stretch>
        </p:blipFill>
        <p:spPr>
          <a:xfrm>
            <a:off x="8193944" y="197870"/>
            <a:ext cx="3995008" cy="5789488"/>
          </a:xfrm>
          <a:prstGeom prst="rect">
            <a:avLst/>
          </a:prstGeom>
        </p:spPr>
      </p:pic>
      <p:sp>
        <p:nvSpPr>
          <p:cNvPr id="8" name="Content Placeholder 2">
            <a:extLst>
              <a:ext uri="{FF2B5EF4-FFF2-40B4-BE49-F238E27FC236}">
                <a16:creationId xmlns:a16="http://schemas.microsoft.com/office/drawing/2014/main" id="{1D42B644-B7E4-C1A4-DBE7-744C4EB33307}"/>
              </a:ext>
            </a:extLst>
          </p:cNvPr>
          <p:cNvSpPr txBox="1">
            <a:spLocks/>
          </p:cNvSpPr>
          <p:nvPr/>
        </p:nvSpPr>
        <p:spPr>
          <a:xfrm>
            <a:off x="4167271" y="3626778"/>
            <a:ext cx="3836297" cy="19879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Fail to accept the Null Hypothesis—there is significant differences on salary between work remotely or not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Hybrid had the lowest salary in the data set</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264662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707" y="1153571"/>
            <a:ext cx="3200400" cy="4461163"/>
          </a:xfrm>
        </p:spPr>
        <p:txBody>
          <a:bodyPr>
            <a:normAutofit/>
          </a:bodyPr>
          <a:lstStyle/>
          <a:p>
            <a:r>
              <a:rPr lang="en-US" dirty="0">
                <a:solidFill>
                  <a:srgbClr val="FFFFFF"/>
                </a:solidFill>
              </a:rPr>
              <a:t>company size impact on salaries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74791BA-40F0-0182-36BC-5A080438D8BC}"/>
              </a:ext>
            </a:extLst>
          </p:cNvPr>
          <p:cNvPicPr>
            <a:picLocks noGrp="1" noChangeAspect="1"/>
          </p:cNvPicPr>
          <p:nvPr>
            <p:ph idx="1"/>
          </p:nvPr>
        </p:nvPicPr>
        <p:blipFill>
          <a:blip r:embed="rId2"/>
          <a:stretch>
            <a:fillRect/>
          </a:stretch>
        </p:blipFill>
        <p:spPr>
          <a:xfrm>
            <a:off x="8168482" y="95152"/>
            <a:ext cx="4008259" cy="6051479"/>
          </a:xfrm>
        </p:spPr>
      </p:pic>
      <p:pic>
        <p:nvPicPr>
          <p:cNvPr id="7" name="Picture 6">
            <a:extLst>
              <a:ext uri="{FF2B5EF4-FFF2-40B4-BE49-F238E27FC236}">
                <a16:creationId xmlns:a16="http://schemas.microsoft.com/office/drawing/2014/main" id="{42FB914F-C110-5BB5-E303-B980F0022392}"/>
              </a:ext>
            </a:extLst>
          </p:cNvPr>
          <p:cNvPicPr>
            <a:picLocks noChangeAspect="1"/>
          </p:cNvPicPr>
          <p:nvPr/>
        </p:nvPicPr>
        <p:blipFill>
          <a:blip r:embed="rId3"/>
          <a:stretch>
            <a:fillRect/>
          </a:stretch>
        </p:blipFill>
        <p:spPr>
          <a:xfrm>
            <a:off x="1426644" y="95152"/>
            <a:ext cx="6741838" cy="2234122"/>
          </a:xfrm>
          <a:prstGeom prst="rect">
            <a:avLst/>
          </a:prstGeom>
        </p:spPr>
      </p:pic>
      <p:sp>
        <p:nvSpPr>
          <p:cNvPr id="8" name="Content Placeholder 2">
            <a:extLst>
              <a:ext uri="{FF2B5EF4-FFF2-40B4-BE49-F238E27FC236}">
                <a16:creationId xmlns:a16="http://schemas.microsoft.com/office/drawing/2014/main" id="{296AA4BB-24F1-898B-B339-585E6EF7D9DD}"/>
              </a:ext>
            </a:extLst>
          </p:cNvPr>
          <p:cNvSpPr txBox="1">
            <a:spLocks/>
          </p:cNvSpPr>
          <p:nvPr/>
        </p:nvSpPr>
        <p:spPr>
          <a:xfrm>
            <a:off x="4249728" y="2978026"/>
            <a:ext cx="3836297" cy="19879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Fail to accept the Null Hypothesis—there is significant differences on salary based off company sizes</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Mid-size company pays out the most</a:t>
            </a:r>
          </a:p>
        </p:txBody>
      </p:sp>
    </p:spTree>
    <p:extLst>
      <p:ext uri="{BB962C8B-B14F-4D97-AF65-F5344CB8AC3E}">
        <p14:creationId xmlns:p14="http://schemas.microsoft.com/office/powerpoint/2010/main" val="102417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Web3444</Template>
  <TotalTime>108</TotalTime>
  <Words>514</Words>
  <Application>Microsoft Office PowerPoint</Application>
  <PresentationFormat>Widescreen</PresentationFormat>
  <Paragraphs>64</Paragraphs>
  <Slides>11</Slides>
  <Notes>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Segoe UI</vt:lpstr>
      <vt:lpstr>Segoe UI Light</vt:lpstr>
      <vt:lpstr>Segoe UI Semilight</vt:lpstr>
      <vt:lpstr>Office Theme</vt:lpstr>
      <vt:lpstr>QuickStarter Theme</vt:lpstr>
      <vt:lpstr>Salary expectation in Data Analytics  </vt:lpstr>
      <vt:lpstr>PowerPoint Presentation</vt:lpstr>
      <vt:lpstr>Dataset</vt:lpstr>
      <vt:lpstr>The process of data cleaning</vt:lpstr>
      <vt:lpstr>PowerPoint Presentation</vt:lpstr>
      <vt:lpstr>Work year impact on salaries</vt:lpstr>
      <vt:lpstr>Experience Level impact on salaries</vt:lpstr>
      <vt:lpstr>Remote impact on salaries</vt:lpstr>
      <vt:lpstr>company size impact on salaries</vt:lpstr>
      <vt:lpstr>Limitations of the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expectation in Data Analytics</dc:title>
  <dc:creator>Yiheng Hu</dc:creator>
  <cp:lastModifiedBy>Andrew Makowski</cp:lastModifiedBy>
  <cp:revision>3</cp:revision>
  <dcterms:created xsi:type="dcterms:W3CDTF">2023-07-07T00:40:05Z</dcterms:created>
  <dcterms:modified xsi:type="dcterms:W3CDTF">2023-07-08T02:52:04Z</dcterms:modified>
</cp:coreProperties>
</file>