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12" r:id="rId2"/>
    <p:sldId id="313" r:id="rId3"/>
    <p:sldId id="314" r:id="rId4"/>
    <p:sldId id="316" r:id="rId5"/>
    <p:sldId id="317" r:id="rId6"/>
    <p:sldId id="318" r:id="rId7"/>
  </p:sldIdLst>
  <p:sldSz cx="16510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3200">
          <p15:clr>
            <a:srgbClr val="A4A3A4"/>
          </p15:clr>
        </p15:guide>
        <p15:guide id="2" pos="5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Style>
        <a:tcBdr/>
        <a:fill>
          <a:solidFill>
            <a:srgbClr val="E8ECF4"/>
          </a:solidFill>
        </a:fill>
      </a:tcStyle>
    </a:band2H>
    <a:firstCol>
      <a:tcTxStyle b="on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381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381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1144" autoAdjust="0"/>
  </p:normalViewPr>
  <p:slideViewPr>
    <p:cSldViewPr>
      <p:cViewPr varScale="1">
        <p:scale>
          <a:sx n="60" d="100"/>
          <a:sy n="60" d="100"/>
        </p:scale>
        <p:origin x="90" y="132"/>
      </p:cViewPr>
      <p:guideLst>
        <p:guide orient="horz" pos="3200"/>
        <p:guide pos="5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54455" latinLnBrk="0">
      <a:defRPr sz="1600">
        <a:latin typeface="+mn-lt"/>
        <a:ea typeface="+mn-ea"/>
        <a:cs typeface="+mn-cs"/>
        <a:sym typeface="Calibri" panose="020F0502020204030204"/>
      </a:defRPr>
    </a:lvl1pPr>
    <a:lvl2pPr indent="228600" defTabSz="1354455" latinLnBrk="0">
      <a:defRPr sz="1600">
        <a:latin typeface="+mn-lt"/>
        <a:ea typeface="+mn-ea"/>
        <a:cs typeface="+mn-cs"/>
        <a:sym typeface="Calibri" panose="020F0502020204030204"/>
      </a:defRPr>
    </a:lvl2pPr>
    <a:lvl3pPr indent="457200" defTabSz="1354455" latinLnBrk="0">
      <a:defRPr sz="1600">
        <a:latin typeface="+mn-lt"/>
        <a:ea typeface="+mn-ea"/>
        <a:cs typeface="+mn-cs"/>
        <a:sym typeface="Calibri" panose="020F0502020204030204"/>
      </a:defRPr>
    </a:lvl3pPr>
    <a:lvl4pPr indent="685800" defTabSz="1354455" latinLnBrk="0">
      <a:defRPr sz="1600">
        <a:latin typeface="+mn-lt"/>
        <a:ea typeface="+mn-ea"/>
        <a:cs typeface="+mn-cs"/>
        <a:sym typeface="Calibri" panose="020F0502020204030204"/>
      </a:defRPr>
    </a:lvl4pPr>
    <a:lvl5pPr indent="914400" defTabSz="1354455" latinLnBrk="0">
      <a:defRPr sz="1600">
        <a:latin typeface="+mn-lt"/>
        <a:ea typeface="+mn-ea"/>
        <a:cs typeface="+mn-cs"/>
        <a:sym typeface="Calibri" panose="020F0502020204030204"/>
      </a:defRPr>
    </a:lvl5pPr>
    <a:lvl6pPr indent="1143000" defTabSz="1354455" latinLnBrk="0">
      <a:defRPr sz="1600">
        <a:latin typeface="+mn-lt"/>
        <a:ea typeface="+mn-ea"/>
        <a:cs typeface="+mn-cs"/>
        <a:sym typeface="Calibri" panose="020F0502020204030204"/>
      </a:defRPr>
    </a:lvl6pPr>
    <a:lvl7pPr indent="1371600" defTabSz="1354455" latinLnBrk="0">
      <a:defRPr sz="1600">
        <a:latin typeface="+mn-lt"/>
        <a:ea typeface="+mn-ea"/>
        <a:cs typeface="+mn-cs"/>
        <a:sym typeface="Calibri" panose="020F0502020204030204"/>
      </a:defRPr>
    </a:lvl7pPr>
    <a:lvl8pPr indent="1600200" defTabSz="1354455" latinLnBrk="0">
      <a:defRPr sz="1600">
        <a:latin typeface="+mn-lt"/>
        <a:ea typeface="+mn-ea"/>
        <a:cs typeface="+mn-cs"/>
        <a:sym typeface="Calibri" panose="020F0502020204030204"/>
      </a:defRPr>
    </a:lvl8pPr>
    <a:lvl9pPr indent="1828800" defTabSz="1354455" latinLnBrk="0">
      <a:defRPr sz="16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0767" y="2238978"/>
            <a:ext cx="16531534" cy="115651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45130" y="2876867"/>
            <a:ext cx="14819739" cy="584107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0759976" y="8045096"/>
            <a:ext cx="323739" cy="339217"/>
          </a:xfrm>
          <a:prstGeom prst="rect">
            <a:avLst/>
          </a:prstGeom>
          <a:ln w="12700">
            <a:miter lim="400000"/>
          </a:ln>
        </p:spPr>
        <p:txBody>
          <a:bodyPr wrap="none" lIns="48958" tIns="48958" rIns="48958" bIns="48958" anchor="ctr">
            <a:spAutoFit/>
          </a:bodyPr>
          <a:lstStyle>
            <a:lvl1pPr algn="r">
              <a:defRPr sz="16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1275715" marR="0" indent="-640715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Char char="•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122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630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138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646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3154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662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170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678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845130" y="2631728"/>
            <a:ext cx="14819739" cy="584107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52475" indent="-377825" defTabSz="798830">
              <a:lnSpc>
                <a:spcPct val="150000"/>
              </a:lnSpc>
              <a:spcBef>
                <a:spcPts val="600"/>
              </a:spcBef>
              <a:defRPr sz="2715"/>
            </a:pPr>
            <a:r>
              <a:rPr lang="zh-CN" altLang="en-US" sz="3600" dirty="0" smtClean="0"/>
              <a:t>我们每执行一条</a:t>
            </a:r>
            <a:r>
              <a:rPr lang="en-US" altLang="zh-CN" sz="3600" dirty="0" smtClean="0"/>
              <a:t>SQL</a:t>
            </a:r>
            <a:r>
              <a:rPr lang="zh-CN" altLang="en-US" sz="3600" dirty="0" smtClean="0"/>
              <a:t>语句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每执行一组</a:t>
            </a:r>
            <a:r>
              <a:rPr lang="en-US" altLang="zh-CN" sz="3600" dirty="0" smtClean="0"/>
              <a:t>SQL</a:t>
            </a:r>
            <a:r>
              <a:rPr lang="zh-CN" altLang="en-US" sz="3600" dirty="0" smtClean="0"/>
              <a:t>语句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我们都可以称为事务</a:t>
            </a:r>
            <a:endParaRPr lang="en-US" altLang="zh-CN" sz="3600" dirty="0" smtClean="0"/>
          </a:p>
          <a:p>
            <a:pPr marL="752475" indent="-377825" defTabSz="798830">
              <a:lnSpc>
                <a:spcPct val="150000"/>
              </a:lnSpc>
              <a:spcBef>
                <a:spcPts val="600"/>
              </a:spcBef>
              <a:defRPr sz="2715"/>
            </a:pPr>
            <a:r>
              <a:rPr lang="zh-CN" altLang="en-US" sz="3600" dirty="0" smtClean="0"/>
              <a:t>如果一组</a:t>
            </a:r>
            <a:r>
              <a:rPr lang="en-US" altLang="zh-CN" sz="3600" dirty="0" smtClean="0"/>
              <a:t>SQL</a:t>
            </a:r>
            <a:r>
              <a:rPr lang="zh-CN" altLang="en-US" sz="3600" dirty="0" smtClean="0"/>
              <a:t>语句里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某一个</a:t>
            </a:r>
            <a:r>
              <a:rPr lang="en-US" altLang="zh-CN" sz="3600" dirty="0" smtClean="0"/>
              <a:t>SQL</a:t>
            </a:r>
            <a:r>
              <a:rPr lang="zh-CN" altLang="en-US" sz="3600" dirty="0" smtClean="0"/>
              <a:t>语句失败了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称为整个事务的失败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因此出现这种情况必须要恢复到正常的情况上才能没有问题</a:t>
            </a:r>
            <a:r>
              <a:rPr lang="en-US" altLang="zh-CN" sz="3600" dirty="0" smtClean="0"/>
              <a:t>.</a:t>
            </a:r>
          </a:p>
          <a:p>
            <a:pPr marL="1108075" lvl="2" indent="-377825" defTabSz="798830">
              <a:lnSpc>
                <a:spcPct val="150000"/>
              </a:lnSpc>
              <a:spcBef>
                <a:spcPts val="600"/>
              </a:spcBef>
              <a:defRPr sz="2715"/>
            </a:pPr>
            <a:r>
              <a:rPr lang="zh-CN" altLang="en-US" sz="3600" dirty="0"/>
              <a:t>在逛淘宝的时候，购买了某一个货品钱付了</a:t>
            </a:r>
            <a:r>
              <a:rPr lang="en-US" altLang="zh-CN" sz="3600" dirty="0"/>
              <a:t>,</a:t>
            </a:r>
            <a:r>
              <a:rPr lang="zh-CN" altLang="en-US" sz="3600" dirty="0"/>
              <a:t>但淘宝服务器刚好断电</a:t>
            </a:r>
            <a:r>
              <a:rPr lang="zh-CN" altLang="en-US" sz="3600" dirty="0" smtClean="0"/>
              <a:t>了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商家没办法收到你的钱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就不发货。</a:t>
            </a:r>
            <a:r>
              <a:rPr lang="en-US" altLang="zh-CN" sz="3600" dirty="0" smtClean="0"/>
              <a:t> </a:t>
            </a:r>
            <a:r>
              <a:rPr lang="zh-CN" altLang="en-US" sz="3600" dirty="0" smtClean="0">
                <a:ea typeface="宋体" panose="02010600030101010101" pitchFamily="2" charset="-122"/>
              </a:rPr>
              <a:t>担保交易</a:t>
            </a:r>
            <a:endParaRPr lang="en-US" altLang="zh-CN" sz="3600" dirty="0" smtClean="0"/>
          </a:p>
          <a:p>
            <a:pPr marL="1108075" lvl="2" indent="-377825" defTabSz="798830">
              <a:lnSpc>
                <a:spcPct val="150000"/>
              </a:lnSpc>
              <a:spcBef>
                <a:spcPts val="600"/>
              </a:spcBef>
              <a:defRPr sz="2715"/>
            </a:pPr>
            <a:r>
              <a:rPr lang="zh-CN" altLang="en-US" sz="3600" dirty="0" smtClean="0"/>
              <a:t>银行中转帐的时候</a:t>
            </a:r>
            <a:r>
              <a:rPr lang="en-US" altLang="zh-CN" sz="3600" dirty="0" smtClean="0"/>
              <a:t>, </a:t>
            </a:r>
            <a:r>
              <a:rPr lang="zh-CN" altLang="en-US" sz="3600" dirty="0" smtClean="0"/>
              <a:t>款已经扣除了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但突然断电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导致对方收不到钱</a:t>
            </a:r>
            <a:r>
              <a:rPr lang="en-US" altLang="zh-CN" sz="3600" dirty="0" smtClean="0"/>
              <a:t>.</a:t>
            </a:r>
          </a:p>
          <a:p>
            <a:pPr marL="1108075" lvl="2" indent="-377825" defTabSz="798830">
              <a:lnSpc>
                <a:spcPct val="150000"/>
              </a:lnSpc>
              <a:spcBef>
                <a:spcPts val="600"/>
              </a:spcBef>
              <a:defRPr sz="2715"/>
            </a:pPr>
            <a:endParaRPr lang="en-US" altLang="zh-CN" sz="3600" dirty="0" smtClean="0"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事务</a:t>
            </a:r>
            <a:r>
              <a:rPr lang="zh-CN" altLang="en-US" b="1" dirty="0"/>
              <a:t>控制语言</a:t>
            </a:r>
            <a:r>
              <a:rPr lang="en-US" altLang="zh-CN" b="1" dirty="0"/>
              <a:t>(DTL)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/>
            </a:pPr>
            <a:r>
              <a:rPr lang="zh-CN" altLang="en-US" sz="4800" b="1" dirty="0"/>
              <a:t>如果有了事务</a:t>
            </a:r>
            <a:r>
              <a:rPr lang="zh-CN" altLang="en-US" sz="4800" b="1" dirty="0" smtClean="0"/>
              <a:t>，就</a:t>
            </a:r>
            <a:r>
              <a:rPr lang="zh-CN" altLang="en-US" sz="4800" b="1" dirty="0"/>
              <a:t>可以避免该事情</a:t>
            </a:r>
            <a:r>
              <a:rPr lang="zh-CN" altLang="en-US" sz="4800" b="1" dirty="0" smtClean="0"/>
              <a:t>。</a:t>
            </a:r>
            <a:endParaRPr lang="en-US" altLang="zh-CN" sz="4800" b="1" dirty="0" smtClean="0"/>
          </a:p>
          <a:p>
            <a:pPr>
              <a:defRPr sz="3500"/>
            </a:pPr>
            <a:r>
              <a:rPr lang="zh-CN" altLang="en-US" sz="4400" dirty="0"/>
              <a:t>事务可以看作是一个“容器”，将多条语句，放入该容器，最后，只要一个命令行，来决定其中的所有语句是否“执行</a:t>
            </a:r>
            <a:r>
              <a:rPr lang="zh-CN" altLang="en-US" sz="4400" dirty="0" smtClean="0"/>
              <a:t>” </a:t>
            </a:r>
            <a:endParaRPr lang="en-US" altLang="zh-CN" sz="4400" dirty="0" smtClean="0"/>
          </a:p>
          <a:p>
            <a:pPr>
              <a:defRPr sz="3500"/>
            </a:pPr>
            <a:endParaRPr sz="4400" b="1" dirty="0"/>
          </a:p>
        </p:txBody>
      </p: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事务的抽象概念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事务的原理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60" y="3898900"/>
            <a:ext cx="8863965" cy="1442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5" y="6635115"/>
            <a:ext cx="9999980" cy="2296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3417" y="4389037"/>
            <a:ext cx="1855763" cy="498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8958" tIns="48958" rIns="48958" bIns="48958" numCol="1" spcCol="38100" rtlCol="0" anchor="t">
            <a:spAutoFit/>
          </a:bodyPr>
          <a:lstStyle/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传统的情况</a:t>
            </a:r>
            <a:r>
              <a:rPr kumimoji="0" lang="en-US" altLang="zh-CN" sz="2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</a:t>
            </a:r>
            <a:endParaRPr kumimoji="0" lang="zh-CN" alt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313" y="7227563"/>
            <a:ext cx="1855763" cy="498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8958" tIns="48958" rIns="48958" bIns="48958" numCol="1" spcCol="38100" rtlCol="0" anchor="t">
            <a:spAutoFit/>
          </a:bodyPr>
          <a:lstStyle/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事务的机制</a:t>
            </a:r>
            <a:r>
              <a:rPr kumimoji="0" lang="en-US" altLang="zh-CN" sz="2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</a:t>
            </a:r>
            <a:endParaRPr kumimoji="0" lang="zh-CN" alt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事务模式</a:t>
            </a:r>
            <a:endParaRPr dirty="0"/>
          </a:p>
        </p:txBody>
      </p:sp>
      <p:sp>
        <p:nvSpPr>
          <p:cNvPr id="6" name="Shape 128"/>
          <p:cNvSpPr>
            <a:spLocks noGrp="1"/>
          </p:cNvSpPr>
          <p:nvPr>
            <p:ph type="body" idx="1"/>
          </p:nvPr>
        </p:nvSpPr>
        <p:spPr>
          <a:xfrm>
            <a:off x="845130" y="2631728"/>
            <a:ext cx="14819739" cy="584107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52475" indent="-377825" defTabSz="798830">
              <a:lnSpc>
                <a:spcPct val="150000"/>
              </a:lnSpc>
              <a:spcBef>
                <a:spcPts val="600"/>
              </a:spcBef>
              <a:defRPr sz="2715"/>
            </a:pPr>
            <a:r>
              <a:rPr lang="zh-CN" altLang="en-US" sz="3600" dirty="0" smtClean="0"/>
              <a:t>在</a:t>
            </a:r>
            <a:r>
              <a:rPr lang="en-US" altLang="zh-CN" sz="3600" dirty="0" err="1" smtClean="0"/>
              <a:t>mysql</a:t>
            </a:r>
            <a:r>
              <a:rPr lang="zh-CN" altLang="en-US" sz="3600" dirty="0" smtClean="0"/>
              <a:t>中默认一条</a:t>
            </a:r>
            <a:r>
              <a:rPr lang="en-US" altLang="zh-CN" sz="3600" dirty="0" err="1" smtClean="0"/>
              <a:t>sql</a:t>
            </a:r>
            <a:r>
              <a:rPr lang="zh-CN" altLang="en-US" sz="3600" dirty="0" smtClean="0"/>
              <a:t>语句一个事务</a:t>
            </a:r>
            <a:endParaRPr lang="en-US" altLang="zh-CN" sz="3600" dirty="0"/>
          </a:p>
          <a:p>
            <a:pPr marL="752475" indent="-377825" defTabSz="798830">
              <a:lnSpc>
                <a:spcPct val="150000"/>
              </a:lnSpc>
              <a:spcBef>
                <a:spcPts val="600"/>
              </a:spcBef>
              <a:defRPr sz="2715"/>
            </a:pPr>
            <a:r>
              <a:rPr lang="zh-CN" altLang="en-US" sz="3600" dirty="0" smtClean="0"/>
              <a:t>因此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如果需要开启事务模式的话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我们需要执行</a:t>
            </a:r>
            <a:endParaRPr lang="en-US" altLang="zh-CN" sz="3600" dirty="0" smtClean="0"/>
          </a:p>
          <a:p>
            <a:pPr marL="752475" indent="-377825" defTabSz="798830">
              <a:lnSpc>
                <a:spcPct val="150000"/>
              </a:lnSpc>
              <a:spcBef>
                <a:spcPts val="600"/>
              </a:spcBef>
              <a:defRPr sz="2715"/>
            </a:pPr>
            <a:r>
              <a:rPr lang="zh-CN" altLang="en-US" sz="3600" dirty="0" smtClean="0"/>
              <a:t>输入 </a:t>
            </a:r>
            <a:r>
              <a:rPr lang="en-US" altLang="zh-CN" sz="3600" dirty="0" smtClean="0"/>
              <a:t>set  </a:t>
            </a:r>
            <a:r>
              <a:rPr lang="en-US" altLang="zh-CN" sz="3600" dirty="0" err="1"/>
              <a:t>autocommit</a:t>
            </a:r>
            <a:r>
              <a:rPr lang="en-US" altLang="zh-CN" sz="3600" dirty="0"/>
              <a:t> = 0</a:t>
            </a:r>
            <a:r>
              <a:rPr lang="en-US" altLang="zh-CN" sz="3600" dirty="0" smtClean="0"/>
              <a:t>;</a:t>
            </a:r>
            <a:r>
              <a:rPr lang="zh-CN" altLang="en-US" sz="3600" dirty="0" smtClean="0"/>
              <a:t> 开启非单条语句一个事务模式</a:t>
            </a:r>
            <a:r>
              <a:rPr lang="en-US" altLang="zh-CN" sz="3600" dirty="0" smtClean="0"/>
              <a:t>.</a:t>
            </a:r>
          </a:p>
          <a:p>
            <a:pPr marL="752475" indent="-377825" defTabSz="798830">
              <a:lnSpc>
                <a:spcPct val="150000"/>
              </a:lnSpc>
              <a:spcBef>
                <a:spcPts val="600"/>
              </a:spcBef>
              <a:defRPr sz="2715"/>
            </a:pPr>
            <a:endParaRPr lang="en-US" altLang="zh-CN" sz="3600" dirty="0" smtClean="0"/>
          </a:p>
          <a:p>
            <a:pPr marL="752475" indent="-377825" defTabSz="798830">
              <a:lnSpc>
                <a:spcPct val="150000"/>
              </a:lnSpc>
              <a:spcBef>
                <a:spcPts val="600"/>
              </a:spcBef>
              <a:defRPr sz="2715"/>
            </a:pP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</a:rPr>
              <a:t>或者使用 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</a:rPr>
              <a:t>start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</a:rPr>
              <a:t>transaction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</a:rPr>
              <a:t>开头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</a:rPr>
              <a:t>开启事务模式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</a:endParaRPr>
          </a:p>
          <a:p>
            <a:pPr marL="752475" indent="-377825" defTabSz="798830">
              <a:lnSpc>
                <a:spcPct val="150000"/>
              </a:lnSpc>
              <a:spcBef>
                <a:spcPts val="600"/>
              </a:spcBef>
              <a:defRPr sz="2715"/>
            </a:pPr>
            <a:r>
              <a:rPr lang="zh-CN" altLang="en-US" sz="4000" dirty="0" smtClean="0">
                <a:solidFill>
                  <a:srgbClr val="FF0000"/>
                </a:solidFill>
              </a:rPr>
              <a:t>这样会使得 必须要</a:t>
            </a:r>
            <a:r>
              <a:rPr lang="en-US" altLang="zh-CN" sz="4000" dirty="0" smtClean="0">
                <a:solidFill>
                  <a:srgbClr val="FF0000"/>
                </a:solidFill>
              </a:rPr>
              <a:t>commit</a:t>
            </a:r>
            <a:r>
              <a:rPr lang="zh-CN" altLang="en-US" sz="4000" dirty="0" smtClean="0">
                <a:solidFill>
                  <a:srgbClr val="FF0000"/>
                </a:solidFill>
              </a:rPr>
              <a:t> 语句执行后</a:t>
            </a:r>
            <a:r>
              <a:rPr lang="en-US" altLang="zh-CN" sz="4000" dirty="0" smtClean="0">
                <a:solidFill>
                  <a:srgbClr val="FF0000"/>
                </a:solidFill>
              </a:rPr>
              <a:t>,</a:t>
            </a:r>
            <a:r>
              <a:rPr lang="zh-CN" altLang="en-US" sz="4000" dirty="0" smtClean="0">
                <a:solidFill>
                  <a:srgbClr val="FF0000"/>
                </a:solidFill>
              </a:rPr>
              <a:t>才能真正生效</a:t>
            </a:r>
            <a:endParaRPr lang="en-US" altLang="zh-CN" sz="4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事务的流程</a:t>
            </a:r>
            <a:endParaRPr dirty="0"/>
          </a:p>
        </p:txBody>
      </p:sp>
      <p:graphicFrame>
        <p:nvGraphicFramePr>
          <p:cNvPr id="139" name="Table 139"/>
          <p:cNvGraphicFramePr/>
          <p:nvPr/>
        </p:nvGraphicFramePr>
        <p:xfrm>
          <a:off x="766168" y="2847752"/>
          <a:ext cx="14413774" cy="527769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578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2800" b="1" dirty="0" smtClean="0">
                          <a:solidFill>
                            <a:srgbClr val="FFF8F8"/>
                          </a:solidFill>
                        </a:rPr>
                        <a:t>执行语句</a:t>
                      </a:r>
                      <a:endParaRPr sz="28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 err="1">
                          <a:solidFill>
                            <a:srgbClr val="FFF8F8"/>
                          </a:solidFill>
                        </a:rPr>
                        <a:t>说明</a:t>
                      </a:r>
                      <a:endParaRPr sz="28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start</a:t>
                      </a:r>
                      <a:r>
                        <a:rPr lang="en-US" altLang="zh-CN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CN" sz="3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 panose="020F0502020204030204"/>
                        </a:rPr>
                        <a:t>transaction</a:t>
                      </a:r>
                      <a:endParaRPr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执行开始事务命令后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下面将进入事务模式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.</a:t>
                      </a:r>
                      <a:endParaRPr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update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、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delete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、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insert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 操作</a:t>
                      </a:r>
                      <a:endParaRPr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在事务执行后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这些操作只在内存状态下进行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而不是在物理状态下</a:t>
                      </a:r>
                      <a:endParaRPr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commit</a:t>
                      </a:r>
                      <a:endParaRPr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在事务执行完成后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确认执行无误且成功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就可以使用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commit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把内存中执行的结果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提交到物理内存中</a:t>
                      </a:r>
                      <a:endParaRPr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rollback</a:t>
                      </a:r>
                      <a:endParaRPr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如果在事务执行过程中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发生了错误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则可以使用</a:t>
                      </a:r>
                      <a:r>
                        <a:rPr lang="en-US" altLang="zh-CN" sz="2800" dirty="0" smtClean="0">
                          <a:solidFill>
                            <a:srgbClr val="222222"/>
                          </a:solidFill>
                        </a:rPr>
                        <a:t>rollback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命令回滚到上一个事务操作</a:t>
                      </a:r>
                      <a:endParaRPr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 cap="flat" cmpd="sng" algn="ctr">
                      <a:solidFill>
                        <a:srgbClr val="88888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事务的使用</a:t>
            </a:r>
            <a:endParaRPr dirty="0"/>
          </a:p>
        </p:txBody>
      </p:sp>
      <p:sp>
        <p:nvSpPr>
          <p:cNvPr id="4" name="Shape 146"/>
          <p:cNvSpPr/>
          <p:nvPr/>
        </p:nvSpPr>
        <p:spPr>
          <a:xfrm>
            <a:off x="1111953" y="7040339"/>
            <a:ext cx="98937" cy="652870"/>
          </a:xfrm>
          <a:prstGeom prst="rect">
            <a:avLst/>
          </a:prstGeom>
          <a:ln w="12700">
            <a:miter lim="400000"/>
          </a:ln>
        </p:spPr>
        <p:txBody>
          <a:bodyPr wrap="none" lIns="48958" tIns="48958" rIns="48958" bIns="48958">
            <a:spAutoFit/>
          </a:bodyPr>
          <a:lstStyle/>
          <a:p>
            <a:endParaRPr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72" y="3351808"/>
            <a:ext cx="13642814" cy="473954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521</Words>
  <Application>Microsoft Office PowerPoint</Application>
  <PresentationFormat>自定义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宋体</vt:lpstr>
      <vt:lpstr>Calibri</vt:lpstr>
      <vt:lpstr>Office 主题</vt:lpstr>
      <vt:lpstr>事务控制语言(DTL)</vt:lpstr>
      <vt:lpstr>事务的抽象概念</vt:lpstr>
      <vt:lpstr>事务的原理</vt:lpstr>
      <vt:lpstr>事务模式</vt:lpstr>
      <vt:lpstr>事务的流程</vt:lpstr>
      <vt:lpstr>事务的使用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增、删、改、查</dc:title>
  <dc:creator/>
  <cp:lastModifiedBy>Happy</cp:lastModifiedBy>
  <cp:revision>235</cp:revision>
  <dcterms:created xsi:type="dcterms:W3CDTF">2018-05-14T16:18:00Z</dcterms:created>
  <dcterms:modified xsi:type="dcterms:W3CDTF">2018-09-04T15:31:03Z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