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40"/>
  </p:notesMasterIdLst>
  <p:sldIdLst>
    <p:sldId id="269" r:id="rId2"/>
    <p:sldId id="257" r:id="rId3"/>
    <p:sldId id="259" r:id="rId4"/>
    <p:sldId id="270" r:id="rId5"/>
    <p:sldId id="290" r:id="rId6"/>
    <p:sldId id="271" r:id="rId7"/>
    <p:sldId id="276" r:id="rId8"/>
    <p:sldId id="272" r:id="rId9"/>
    <p:sldId id="274" r:id="rId10"/>
    <p:sldId id="291" r:id="rId11"/>
    <p:sldId id="292" r:id="rId12"/>
    <p:sldId id="293" r:id="rId13"/>
    <p:sldId id="275" r:id="rId14"/>
    <p:sldId id="278" r:id="rId15"/>
    <p:sldId id="294" r:id="rId16"/>
    <p:sldId id="295" r:id="rId17"/>
    <p:sldId id="296" r:id="rId18"/>
    <p:sldId id="280" r:id="rId19"/>
    <p:sldId id="297" r:id="rId20"/>
    <p:sldId id="281" r:id="rId21"/>
    <p:sldId id="282" r:id="rId22"/>
    <p:sldId id="298" r:id="rId23"/>
    <p:sldId id="283" r:id="rId24"/>
    <p:sldId id="284" r:id="rId25"/>
    <p:sldId id="285" r:id="rId26"/>
    <p:sldId id="299" r:id="rId27"/>
    <p:sldId id="300" r:id="rId28"/>
    <p:sldId id="301" r:id="rId29"/>
    <p:sldId id="286" r:id="rId30"/>
    <p:sldId id="287" r:id="rId31"/>
    <p:sldId id="288" r:id="rId32"/>
    <p:sldId id="303" r:id="rId33"/>
    <p:sldId id="306" r:id="rId34"/>
    <p:sldId id="304" r:id="rId35"/>
    <p:sldId id="307" r:id="rId36"/>
    <p:sldId id="305" r:id="rId37"/>
    <p:sldId id="289" r:id="rId38"/>
    <p:sldId id="268" r:id="rId39"/>
  </p:sldIdLst>
  <p:sldSz cx="9144000" cy="5715000" type="screen16x10"/>
  <p:notesSz cx="6858000" cy="9144000"/>
  <p:embeddedFontLst>
    <p:embeddedFont>
      <p:font typeface="方正兰亭中粗黑_GBK" charset="-122"/>
      <p:regular r:id="rId41"/>
    </p:embeddedFont>
    <p:embeddedFont>
      <p:font typeface="方正兰亭中黑_GBK" charset="-122"/>
      <p:regular r:id="rId42"/>
    </p:embeddedFont>
    <p:embeddedFont>
      <p:font typeface="微软雅黑" pitchFamily="34" charset="-122"/>
      <p:regular r:id="rId43"/>
      <p:bold r:id="rId44"/>
    </p:embeddedFont>
    <p:embeddedFont>
      <p:font typeface="方正兰亭黑_GBK" charset="-122"/>
      <p:regular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=""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982" autoAdjust="0"/>
  </p:normalViewPr>
  <p:slideViewPr>
    <p:cSldViewPr>
      <p:cViewPr>
        <p:scale>
          <a:sx n="75" d="100"/>
          <a:sy n="75" d="100"/>
        </p:scale>
        <p:origin x="-72" y="-150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45951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3323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06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224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0889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267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876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0316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0380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867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8298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3968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5617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8669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5621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5809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4944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0836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7364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791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1027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6299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8100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7779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0374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0670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4325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77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21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064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4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800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038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20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85538" y="833443"/>
            <a:ext cx="86789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第一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章 </a:t>
            </a:r>
            <a:r>
              <a:rPr lang="en-US" altLang="zh-CN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Android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开发简介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666247" y="5305772"/>
            <a:ext cx="3472425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en-US" altLang="zh-CN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Email:guanghezhang@163.com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" y="40606"/>
            <a:ext cx="2662237" cy="72866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62492" y="2683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张光河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28" y="49188"/>
            <a:ext cx="36330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1.2 Android</a:t>
            </a:r>
            <a:r>
              <a:rPr lang="zh-CN" altLang="en-US" dirty="0" smtClean="0"/>
              <a:t>平台架构和特点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一、应用程序框架层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1633364"/>
            <a:ext cx="71287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1.Views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，用于构建应用程序。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2.Content Providers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，共享数据。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3.Resources Manager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，资源访问。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4.Notification Manager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，管理生命周期。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247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1.2 Android</a:t>
            </a:r>
            <a:r>
              <a:rPr lang="zh-CN" altLang="en-US" dirty="0" smtClean="0"/>
              <a:t>平台架构和特点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三、系统运行库层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1624072"/>
            <a:ext cx="71287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程序库 。系统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库、媒体库、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 Manager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LibWebCore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SGL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3D Libraries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FreeType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SQLite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等。提供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核心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API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运行库。主要是由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Dalvik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虚拟机和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Linux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共同完成。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869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1.2 Android</a:t>
            </a:r>
            <a:r>
              <a:rPr lang="zh-CN" altLang="en-US" dirty="0" smtClean="0"/>
              <a:t>平台架构和特点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四、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Linux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核心层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1624072"/>
            <a:ext cx="71287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1.Dalvik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虚拟机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2.Linux 2.6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内核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11560" y="2816850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作用：共同实现硬件设备驱动，进程和内存管理，网络协议栈，无线通信和电源管理等核心功能。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050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1.2 Android</a:t>
            </a:r>
            <a:r>
              <a:rPr lang="zh-CN" altLang="en-US" dirty="0" smtClean="0"/>
              <a:t>平台架构和特点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平台特征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115616" y="1849388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开源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115616" y="234415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挣脱运营商的束缚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115616" y="2848208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丰富硬件选择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115616" y="3352264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不受任何限制的开发商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15616" y="3856320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Google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应用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234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1.3 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下载、安装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83568" y="1624072"/>
            <a:ext cx="71287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官网下载相对应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根据提示安装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JRE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分别安装于不同目录下）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5532"/>
            <a:ext cx="3960440" cy="2310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4076850"/>
            <a:ext cx="2019048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1.3 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配置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环境变量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83568" y="1417340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我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的电脑→属性→高级系统设置→高级→环境变量→在系统变量中寻找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JAVA_HOME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（若没有则新建）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50" name="Picture 2" descr="_8RFKN7~}K(EUMY1E7GUG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5412"/>
            <a:ext cx="340201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3568" y="3505572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找到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Path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的环境变量→编辑→在其路径后添加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安装路径（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目录下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注：注意添加“ ；”</a:t>
            </a:r>
          </a:p>
        </p:txBody>
      </p:sp>
      <p:pic>
        <p:nvPicPr>
          <p:cNvPr id="2051" name="Picture 3" descr="TVMQMWL4F_K@@_T34H_KAJ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53644"/>
            <a:ext cx="3424237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8MP9A4UG00UL1_40~5QC$Y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51903"/>
            <a:ext cx="340201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613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1.3 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配置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环境变量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83568" y="1657171"/>
            <a:ext cx="65527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找到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CLASSPATH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环境变量（若无则新建）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变量名：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CLASSPATH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变量值：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.;%JAVA_HOME%\lib\dt.jar;%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JAVA-HOME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%\lib\tools.jar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75" name="Picture 3" descr="83UAA)005KLNHC}S]52VEP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5532"/>
            <a:ext cx="340201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868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1.3 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配置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环境变量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检查安装及配置是否成功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Cmd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→输入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”java –version”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→配置成功则出现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jdk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版本信息</a:t>
            </a:r>
          </a:p>
        </p:txBody>
      </p:sp>
      <p:pic>
        <p:nvPicPr>
          <p:cNvPr id="3074" name="Picture 2" descr="QRB7_{7)CZRA3615J}N)X_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2451"/>
            <a:ext cx="63150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19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1.3 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3384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下载、安装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 Studio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官网下载</a:t>
            </a:r>
            <a:r>
              <a:rPr lang="en-US" altLang="zh-CN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 Studio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图片 2" descr="C:\WRITEABOOK\下载页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9428"/>
            <a:ext cx="401440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3" descr="C:\Users\领\Desktop\同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9428"/>
            <a:ext cx="430593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405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1.3 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3384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下载、安装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 Studio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安装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 Studio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42" y="2209428"/>
            <a:ext cx="4431482" cy="342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133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1006748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1.1 Android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平台历史和现状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1726828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1" y="85339"/>
              <a:ext cx="3076255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1.2 Android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平台架构和特点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2518916"/>
            <a:ext cx="6432550" cy="482600"/>
            <a:chOff x="64331" y="0"/>
            <a:chExt cx="6433094" cy="482482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1.3 Android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开发环境搭建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3311004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1.4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第一个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Android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实例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目 录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79810" y="4124548"/>
            <a:ext cx="6432550" cy="482600"/>
            <a:chOff x="65077" y="0"/>
            <a:chExt cx="6431600" cy="482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1.5 Android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项目结构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379810" y="4895180"/>
            <a:ext cx="6432550" cy="482600"/>
            <a:chOff x="65077" y="0"/>
            <a:chExt cx="6431600" cy="482564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1.6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小结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1.3 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下载（更新）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SDK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354624"/>
            <a:ext cx="6192688" cy="41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2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编码前：目标明确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368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985292"/>
            <a:ext cx="32403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熟悉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熟悉事件监听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实现动态获取文本内容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9308"/>
            <a:ext cx="2736304" cy="443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95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Create a Project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83568" y="1912104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创建空白工程，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取名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PFirstAndroidStudio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26" y="2493863"/>
            <a:ext cx="52736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5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编写布局文件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61211"/>
            <a:ext cx="4953215" cy="446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047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实现逻辑代码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读取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EditText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内容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显示读取内容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075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实现逻辑代码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事件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btnOK.setOnClickListener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当按钮按下后；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 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onClick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(View v)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//do something here</a:t>
            </a:r>
            <a:endParaRPr lang="zh-CN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 }</a:t>
            </a:r>
            <a:endParaRPr lang="zh-CN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597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实现逻辑代码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读取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EditText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内容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strEtInput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etInput.getText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().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8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实现逻辑代码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显示读取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内容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tvOutput.setText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strEtInput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181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虚拟机运行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创建模拟器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08556"/>
            <a:ext cx="4170764" cy="28500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03" y="2508556"/>
            <a:ext cx="4339477" cy="28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9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平台历史和现状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201316"/>
            <a:ext cx="2843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 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平台历史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79712" y="2185386"/>
            <a:ext cx="24482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利尔亚当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未来夏娃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950458" y="2185386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22466" y="3930531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Google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3255" y="3930531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2007.11.5</a:t>
            </a:r>
            <a:r>
              <a:rPr lang="zh-CN" altLang="en-US" dirty="0" smtClean="0"/>
              <a:t>系统发布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4427984" y="2365406"/>
            <a:ext cx="1522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11" idx="0"/>
          </p:cNvCxnSpPr>
          <p:nvPr/>
        </p:nvCxnSpPr>
        <p:spPr>
          <a:xfrm>
            <a:off x="6526522" y="2545426"/>
            <a:ext cx="0" cy="1385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1"/>
          </p:cNvCxnSpPr>
          <p:nvPr/>
        </p:nvCxnSpPr>
        <p:spPr>
          <a:xfrm flipH="1">
            <a:off x="4083927" y="4110551"/>
            <a:ext cx="1938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526522" y="2958656"/>
            <a:ext cx="2469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2005</a:t>
            </a:r>
            <a:r>
              <a:rPr lang="zh-CN" altLang="en-US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，成立</a:t>
            </a:r>
            <a:r>
              <a:rPr lang="en-US" altLang="zh-CN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22</a:t>
            </a:r>
            <a:r>
              <a:rPr lang="zh-CN" altLang="en-US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月，以</a:t>
            </a:r>
            <a:r>
              <a:rPr lang="en-US" altLang="zh-CN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</a:t>
            </a:r>
            <a:r>
              <a:rPr lang="zh-CN" altLang="en-US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千万被</a:t>
            </a:r>
            <a:r>
              <a:rPr lang="en-US" altLang="zh-CN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Google</a:t>
            </a:r>
            <a:r>
              <a:rPr lang="zh-CN" altLang="en-US" sz="14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收购</a:t>
            </a:r>
            <a:endParaRPr lang="zh-CN" altLang="en-US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检验程序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57412"/>
            <a:ext cx="2558518" cy="414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495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1.4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真机调试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705372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开启开发者选项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6146" name="图片 5" descr="C:\Users\领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20" y="2209428"/>
            <a:ext cx="1722437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 descr="C:\Users\领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60" y="2210005"/>
            <a:ext cx="1722437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5" descr="C:\Users\领\Desktop\Screenshot_2015-02-11-18-33-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91" y="2209427"/>
            <a:ext cx="1722437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043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1.5 Android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792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1.Andrid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工程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41" y="1633364"/>
            <a:ext cx="743395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4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1.5 Android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95536" y="565626"/>
            <a:ext cx="792088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1.manifests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AndroidManifest.xml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APP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的配置信息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2.Java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主要为源代码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和测试代码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3.res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：主要是资源目录，存储所有的项目资源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drawable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：存储一些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xml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-*dpi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表示存储分辨率的图片，用于适配不同的屏幕。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     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-mdpi:320x480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      -hdpi:480x800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480x854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      -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xhdpi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: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至少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960x720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      -xxhdpi:1280x720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layout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：存储布局文件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mipmap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：存储原声图片资源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values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：存储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app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引用的一些值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 colors.xml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  存储了一些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color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的样式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 dimens.xml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：存储了一些公用的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值                       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 strings.xml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 存储了引用的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string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值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                   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 styles.xml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   存储了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app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需要用到的一些样式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4.Gradle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Scripts:build.gradle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为项目的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gradle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配置文件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72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1.5 Android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792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2.Project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工程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33932"/>
            <a:ext cx="7056784" cy="40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1.5 Android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79208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1.build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：系统生成的文件目录，最后生成的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apk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文件就在这个目录，这里是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app-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debug.apk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2.libs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：为项目需要添加的*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.jar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包或*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.so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包等外接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3.src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：项目的源代码，其中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 test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为测试包，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main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里为主要的项目目录和代码，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test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为单元测试代码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173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1.5 Android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792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3.Package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工程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22780"/>
            <a:ext cx="7271792" cy="40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1.6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前景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平台介绍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环境搭建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创建第一个程序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调机测试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项目结构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4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222638" y="2105827"/>
            <a:ext cx="4698723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平台历史和现状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201316"/>
            <a:ext cx="2843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市场需求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414587" y="4791575"/>
            <a:ext cx="4314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Data from CNNIC</a:t>
            </a:r>
            <a:endParaRPr lang="zh-CN" altLang="en-US" sz="12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89" y="1747778"/>
            <a:ext cx="5647619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0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平台历史和现状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201316"/>
            <a:ext cx="2843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市场需求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414587" y="5058623"/>
            <a:ext cx="4314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Data from </a:t>
            </a:r>
            <a:r>
              <a:rPr lang="zh-CN" altLang="en-US" sz="12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某培训机构调查研究报告</a:t>
            </a:r>
            <a:endParaRPr lang="zh-CN" altLang="en-US" sz="12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04" y="1686064"/>
            <a:ext cx="6076190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平台历史和现状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201316"/>
            <a:ext cx="2843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手机系统市场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489348"/>
            <a:ext cx="4777943" cy="3456384"/>
          </a:xfrm>
          <a:prstGeom prst="rect">
            <a:avLst/>
          </a:prstGeom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99792" y="5028773"/>
            <a:ext cx="4314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Data from </a:t>
            </a:r>
            <a:r>
              <a:rPr lang="zh-CN" altLang="en-US" sz="12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互联网消费调查研究中心</a:t>
            </a:r>
            <a:endParaRPr lang="zh-CN" altLang="en-US" sz="12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906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平台历史和现状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201316"/>
            <a:ext cx="2843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版本及特点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88193"/>
              </p:ext>
            </p:extLst>
          </p:nvPr>
        </p:nvGraphicFramePr>
        <p:xfrm>
          <a:off x="1619672" y="1705372"/>
          <a:ext cx="6444208" cy="357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83"/>
                <a:gridCol w="1559335"/>
                <a:gridCol w="2486437"/>
                <a:gridCol w="1345253"/>
              </a:tblGrid>
              <a:tr h="375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代表机型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2008.9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T-Mobile 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2009.4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HTC 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CupCake</a:t>
                      </a:r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2009.9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HTC Hero 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Donut</a:t>
                      </a:r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2009.10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NEXUS 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Eclair</a:t>
                      </a:r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DHD/GALAXY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Froyo</a:t>
                      </a:r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GALAX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 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Sensation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GingerBread</a:t>
                      </a:r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NEXUS Prime/Droid </a:t>
                      </a:r>
                      <a:r>
                        <a:rPr lang="en-US" altLang="zh-CN" dirty="0" err="1" smtClean="0"/>
                        <a:t>Razr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Ice Cream Sandwich</a:t>
                      </a:r>
                      <a:endParaRPr lang="zh-CN" altLang="en-US" dirty="0"/>
                    </a:p>
                  </a:txBody>
                  <a:tcPr/>
                </a:tc>
              </a:tr>
              <a:tr h="36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NEXUS</a:t>
                      </a:r>
                      <a:r>
                        <a:rPr lang="en-US" altLang="zh-CN" baseline="0" dirty="0" smtClean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Lollipop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5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1.2 Android</a:t>
            </a:r>
            <a:r>
              <a:rPr lang="zh-CN" altLang="en-US" dirty="0" smtClean="0"/>
              <a:t>平台架构和特点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Android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平台架构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Picture 2" descr="http://img.blog.csdn.net/201607151412223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17340"/>
            <a:ext cx="5334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22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1.2 Android</a:t>
            </a:r>
            <a:r>
              <a:rPr lang="zh-CN" altLang="en-US" dirty="0" smtClean="0"/>
              <a:t>平台架构和特点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985292"/>
            <a:ext cx="2268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一、应用程序层</a:t>
            </a: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71287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提供核心应用程序包，如：邮件，电话，短信，日历，地图等。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直接与用户交互。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所有应用程序均使用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Java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语言编写。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方便原生应用程序的开发。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98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Pages>0</Pages>
  <Words>1037</Words>
  <Characters>0</Characters>
  <Application>Microsoft Office PowerPoint</Application>
  <DocSecurity>0</DocSecurity>
  <PresentationFormat>全屏显示(16:10)</PresentationFormat>
  <Lines>0</Lines>
  <Paragraphs>264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方正兰亭中粗黑_GBK</vt:lpstr>
      <vt:lpstr>方正兰亭中黑_GBK</vt:lpstr>
      <vt:lpstr>微软雅黑</vt:lpstr>
      <vt:lpstr>方正兰亭黑_GBK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GuangheZhang</cp:lastModifiedBy>
  <cp:revision>216</cp:revision>
  <cp:lastPrinted>1899-12-30T00:00:00Z</cp:lastPrinted>
  <dcterms:created xsi:type="dcterms:W3CDTF">2010-06-08T02:33:18Z</dcterms:created>
  <dcterms:modified xsi:type="dcterms:W3CDTF">2017-05-26T03:09:12Z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