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39"/>
  </p:notesMasterIdLst>
  <p:sldIdLst>
    <p:sldId id="269" r:id="rId2"/>
    <p:sldId id="257" r:id="rId3"/>
    <p:sldId id="259" r:id="rId4"/>
    <p:sldId id="293" r:id="rId5"/>
    <p:sldId id="303" r:id="rId6"/>
    <p:sldId id="294" r:id="rId7"/>
    <p:sldId id="304" r:id="rId8"/>
    <p:sldId id="305" r:id="rId9"/>
    <p:sldId id="306" r:id="rId10"/>
    <p:sldId id="290" r:id="rId11"/>
    <p:sldId id="307" r:id="rId12"/>
    <p:sldId id="295" r:id="rId13"/>
    <p:sldId id="310" r:id="rId14"/>
    <p:sldId id="311" r:id="rId15"/>
    <p:sldId id="296" r:id="rId16"/>
    <p:sldId id="312" r:id="rId17"/>
    <p:sldId id="298" r:id="rId18"/>
    <p:sldId id="291" r:id="rId19"/>
    <p:sldId id="313" r:id="rId20"/>
    <p:sldId id="308" r:id="rId21"/>
    <p:sldId id="314" r:id="rId22"/>
    <p:sldId id="316" r:id="rId23"/>
    <p:sldId id="315" r:id="rId24"/>
    <p:sldId id="317" r:id="rId25"/>
    <p:sldId id="297" r:id="rId26"/>
    <p:sldId id="318" r:id="rId27"/>
    <p:sldId id="319" r:id="rId28"/>
    <p:sldId id="320" r:id="rId29"/>
    <p:sldId id="292" r:id="rId30"/>
    <p:sldId id="309" r:id="rId31"/>
    <p:sldId id="299" r:id="rId32"/>
    <p:sldId id="321" r:id="rId33"/>
    <p:sldId id="300" r:id="rId34"/>
    <p:sldId id="322" r:id="rId35"/>
    <p:sldId id="323" r:id="rId36"/>
    <p:sldId id="289" r:id="rId37"/>
    <p:sldId id="268" r:id="rId38"/>
  </p:sldIdLst>
  <p:sldSz cx="9144000" cy="5715000" type="screen16x10"/>
  <p:notesSz cx="6858000" cy="9144000"/>
  <p:embeddedFontLst>
    <p:embeddedFont>
      <p:font typeface="方正兰亭黑_GBK" charset="-122"/>
      <p:regular r:id="rId40"/>
    </p:embeddedFont>
    <p:embeddedFont>
      <p:font typeface="Calibri" pitchFamily="34" charset="0"/>
      <p:regular r:id="rId41"/>
      <p:bold r:id="rId42"/>
      <p:italic r:id="rId43"/>
      <p:boldItalic r:id="rId44"/>
    </p:embeddedFont>
    <p:embeddedFont>
      <p:font typeface="微软雅黑" pitchFamily="34" charset="-122"/>
      <p:regular r:id="rId45"/>
      <p:bold r:id="rId46"/>
    </p:embeddedFont>
    <p:embeddedFont>
      <p:font typeface="方正兰亭中黑_GBK" charset="-122"/>
      <p:regular r:id="rId47"/>
    </p:embeddedFont>
    <p:embeddedFont>
      <p:font typeface="方正兰亭中粗黑_GBK" charset="-122"/>
      <p:regular r:id="rId4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=""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 autoAdjust="0"/>
    <p:restoredTop sz="83794" autoAdjust="0"/>
  </p:normalViewPr>
  <p:slideViewPr>
    <p:cSldViewPr>
      <p:cViewPr varScale="1">
        <p:scale>
          <a:sx n="70" d="100"/>
          <a:sy n="70" d="100"/>
        </p:scale>
        <p:origin x="-96" y="-108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9234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7291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043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6952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13552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02055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0672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21833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0918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2208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6184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0602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997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613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8905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4972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3266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2949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47512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1971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4869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187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8787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45082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1193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2500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67982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22750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6776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4828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230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170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8308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308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6132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1109589" y="782042"/>
            <a:ext cx="69942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第</a:t>
            </a:r>
            <a:r>
              <a:rPr lang="zh-CN" altLang="en-US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七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章 网络编程入门</a:t>
            </a: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5666247" y="5305772"/>
            <a:ext cx="3472425" cy="360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0000"/>
              </a:lnSpc>
            </a:pPr>
            <a:r>
              <a:rPr lang="en-US" altLang="zh-CN" sz="1700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Email:guanghezhang@163.com</a:t>
            </a:r>
            <a:endParaRPr lang="en-US" altLang="zh-CN" sz="1700" kern="0" dirty="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" y="40606"/>
            <a:ext cx="2662237" cy="72866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962492" y="2683867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张光河</a:t>
            </a:r>
            <a:endParaRPr lang="zh-CN" altLang="en-US" sz="2400" dirty="0">
              <a:solidFill>
                <a:schemeClr val="accent3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28" y="49188"/>
            <a:ext cx="363304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7.2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访问网络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1764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读取网络资源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URLConnection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读取网络资源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73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7.2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访问网络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176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部署测试服务器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705372"/>
            <a:ext cx="690702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198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7.2.1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读取网络资源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1764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指定图片资源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2.openStream()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获取图片资源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显示图片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添加权限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4098" name="Picture 2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89348"/>
            <a:ext cx="2625725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186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7.2.1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读取网络资源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176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添加权限：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921396"/>
            <a:ext cx="8064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&lt;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uses-permission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android:name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android.permission.INTERNET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 /&gt;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366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7.2.1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读取网络资源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176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网络操作：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39552" y="1705372"/>
            <a:ext cx="806489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URL(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strWebSite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Step 2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：从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中读取数据放入到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InputSteam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类对象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is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is 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url.openStream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利用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decodeStream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方法将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is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正常解码为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mBitmap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mBitmap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BitmapFactory.decodeStream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(is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imgV.setImageBitmap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mBitmap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48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7.2.2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URLConnection</a:t>
            </a:r>
            <a:r>
              <a:rPr lang="zh-CN" altLang="en-US" dirty="0" smtClean="0"/>
              <a:t>读取网络资源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17646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指定测试网网站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URLConnection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获取网页源码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显示获取数据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添加权限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5122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0742"/>
            <a:ext cx="2595562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569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7.2.2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URLConnection</a:t>
            </a:r>
            <a:r>
              <a:rPr lang="zh-CN" altLang="en-US" dirty="0" smtClean="0"/>
              <a:t>读取网络资源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176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网络操作：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827584" y="1696080"/>
            <a:ext cx="727280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URL(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strWebSite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openConnection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方法创建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URLConnection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URLConnection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connection 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url.openConnection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获取网站主页数据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is 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connection.getInputStream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tringBuffer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sb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StringBuffer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sb.append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7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访问网络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8164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HttpURLConnection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Apache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HttpClient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94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HttpURLConnection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816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URLConnection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55576" y="1624072"/>
            <a:ext cx="7272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getResponseCode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():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获取服务器的响应代码。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2)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getResponseMessage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():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获取服务器的响应消息。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3)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getRequestMethod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():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获取发送请求的方法。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4)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setRequestMethod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(String method):</a:t>
            </a:r>
          </a:p>
        </p:txBody>
      </p:sp>
    </p:spTree>
    <p:extLst>
      <p:ext uri="{BB962C8B-B14F-4D97-AF65-F5344CB8AC3E}">
        <p14:creationId xmlns:p14="http://schemas.microsoft.com/office/powerpoint/2010/main" val="3876986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HttpURLConnection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816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URLConnection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55576" y="1624072"/>
            <a:ext cx="7272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getResponseCode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():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获取服务器的响应代码。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2)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getResponseMessage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():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获取服务器的响应消息。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3)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getRequestMethod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():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获取发送请求的方法。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4)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setRequestMethod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(String method):</a:t>
            </a:r>
          </a:p>
        </p:txBody>
      </p:sp>
    </p:spTree>
    <p:extLst>
      <p:ext uri="{BB962C8B-B14F-4D97-AF65-F5344CB8AC3E}">
        <p14:creationId xmlns:p14="http://schemas.microsoft.com/office/powerpoint/2010/main" val="619637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355725" y="913284"/>
            <a:ext cx="6432550" cy="482600"/>
            <a:chOff x="64331" y="0"/>
            <a:chExt cx="6433094" cy="482482"/>
          </a:xfrm>
        </p:grpSpPr>
        <p:sp>
          <p:nvSpPr>
            <p:cNvPr id="5139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3076639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7.1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基于</a:t>
              </a:r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TCP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的</a:t>
              </a:r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Socket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通信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355725" y="1786410"/>
            <a:ext cx="6432550" cy="482600"/>
            <a:chOff x="65077" y="0"/>
            <a:chExt cx="6431600" cy="482565"/>
          </a:xfrm>
        </p:grpSpPr>
        <p:sp>
          <p:nvSpPr>
            <p:cNvPr id="5137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 sz="2000" dirty="0">
                <a:solidFill>
                  <a:schemeClr val="tx2"/>
                </a:solidFill>
                <a:latin typeface="Calibri" pitchFamily="34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8" name="Rectangle 13"/>
            <p:cNvSpPr>
              <a:spLocks noChangeArrowheads="1"/>
            </p:cNvSpPr>
            <p:nvPr/>
          </p:nvSpPr>
          <p:spPr bwMode="auto">
            <a:xfrm>
              <a:off x="1860561" y="85339"/>
              <a:ext cx="3076255" cy="369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7.2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使用</a:t>
              </a:r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URL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访问网络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1355725" y="2657947"/>
            <a:ext cx="6432550" cy="482600"/>
            <a:chOff x="64331" y="0"/>
            <a:chExt cx="6433094" cy="482482"/>
          </a:xfrm>
        </p:grpSpPr>
        <p:sp>
          <p:nvSpPr>
            <p:cNvPr id="5132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7.3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使用</a:t>
              </a:r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HTTP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访问网络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1355725" y="3531074"/>
            <a:ext cx="6432550" cy="482600"/>
            <a:chOff x="65077" y="0"/>
            <a:chExt cx="6431600" cy="482564"/>
          </a:xfrm>
        </p:grpSpPr>
        <p:sp>
          <p:nvSpPr>
            <p:cNvPr id="5130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3292247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7.4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使用</a:t>
              </a:r>
              <a:r>
                <a:rPr lang="en-US" altLang="zh-CN" dirty="0" err="1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WebView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显示网页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3815556" y="49188"/>
            <a:ext cx="151288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/>
              <a:t>目 录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79810" y="4394572"/>
            <a:ext cx="6432550" cy="482600"/>
            <a:chOff x="65077" y="0"/>
            <a:chExt cx="6431600" cy="482564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7.5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小结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HttpURLConnection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816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URLConnection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访问网络方式：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55576" y="1624072"/>
            <a:ext cx="72728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</a:t>
            </a:r>
          </a:p>
          <a:p>
            <a:pPr marL="342900" indent="-342900">
              <a:buAutoNum type="arabicParenR"/>
            </a:pP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POST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62025"/>
            <a:ext cx="304006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08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HttpURLConnection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9552" y="913284"/>
            <a:ext cx="7272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13284"/>
            <a:ext cx="3028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495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HttpURLConnection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9552" y="913284"/>
            <a:ext cx="7704856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imgUrlGet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URL(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strWebSiteGet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HttpURLConnection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urlConnGet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HttpURLConnection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imgUrlGet.openConnection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允许输入流，即可以下载资源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urlConnGet.setDoInput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connect()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方法建立连接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urlConnGet.connect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获取数据并转成字符存在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InputStreamReader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in=new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InputStreamReader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urlConnGet.getInputStream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InputSteamReader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对象放在字符流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bufReaderGet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BufferedReader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bufReaderGet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BufferedReader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(in);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337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HttpURLConnection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995189"/>
            <a:ext cx="7272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POST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62025"/>
            <a:ext cx="30194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828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HttpURLConnection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995189"/>
            <a:ext cx="727280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POST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urlConnPost.setRequestMethod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("POST");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Post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请求不能使用缓存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urlConnPost.setUseCaches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(false);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设置其自动执行重定向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urlConnPost.setInstanceFollowRedirects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完成上述设置，调用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connect()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方法进行连接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urlConnPost.connect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DataOutputStream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用于写数据</a:t>
            </a:r>
          </a:p>
          <a:p>
            <a:r>
              <a:rPr lang="en-US" altLang="zh-CN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    	            DataOutputStream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DataOutputStream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urlConnPost.getOutputStream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out.writeBytes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(content);</a:t>
            </a:r>
          </a:p>
        </p:txBody>
      </p:sp>
    </p:spTree>
    <p:extLst>
      <p:ext uri="{BB962C8B-B14F-4D97-AF65-F5344CB8AC3E}">
        <p14:creationId xmlns:p14="http://schemas.microsoft.com/office/powerpoint/2010/main" val="396041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7.3.2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81642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HttpGet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或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HttpPost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实例化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HttpClient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发送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HttpGet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或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HttpPost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请求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4.getEntity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返回响应信息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添加权限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73138"/>
            <a:ext cx="301942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357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7.3.2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8164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获取数据方式：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1.GET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2.POST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52500"/>
            <a:ext cx="30400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068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7.3.2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806489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1.GET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HttpGet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对象，并使用指定网址实例化这一对象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HttpGet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httpRequest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HttpGet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strWebSiteGet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DefaultHttpClient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类创建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httpclient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HttpClient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httpclient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DefaultHttpClient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 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调用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execute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方法发送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 Get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请求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HttpResponse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httpResponse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httpclient.execute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httpRequest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146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7.3.2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806489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2.POST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DefaultHttpClient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类创建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httpclient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HttpClient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httpclient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DefaultHttpClient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 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发送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 post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请求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HttpResponse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httpResponse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httpclient.execute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httpRequest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037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7.4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显示网页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0324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WebView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浏览网站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WebView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加载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代码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699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9685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1.Socket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通信模型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ServerSocket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Socket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7.4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显示网页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WebView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方法介绍：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24072"/>
            <a:ext cx="792088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 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loadUrl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url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public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loadData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data,String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mimeType,String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encoding)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 public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loadDataWithBaseURL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baseUrl,String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data,String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mimeType,String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encoding, String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historyUrl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3902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7.4.1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浏览网站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03244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输入测试网站地址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监听事件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添加权限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加载网页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0838"/>
            <a:ext cx="260508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387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7.4.1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浏览网站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84887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加载网页：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指定网址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strUrl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为测试网站主页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strUrl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="http://192.168.1.222:8088/test/index.html";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载入测试网站主页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wvShowUrl.loadUrl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strUrl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	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695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7.4.2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03244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strBuilder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写入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代码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代码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加载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WebView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0838"/>
            <a:ext cx="2593975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980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7.4.2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23528" y="1129308"/>
            <a:ext cx="882047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向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strBuilder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写入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代码：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strBuilderDefault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StringBuilder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strBuilderDefault.append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("&lt;div&gt;");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strBuilderDefault.append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("&lt;h1&gt;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案例的实现思路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&lt;/h1&gt;");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strBuilderDefault.append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("&lt;p&gt;&lt;b&gt;Step 1&lt;/b&gt;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：创建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strBuilder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对象并向其中写入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代码；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&lt;/p&gt;");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strBuilderDefault.append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("&lt;p&gt;&lt;b&gt;Step 2&lt;/b&gt;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：将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代码显示在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TextView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上；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&lt;/p&gt;");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strBuilderDefault.append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("&lt;p&gt;&lt;b&gt;Step 3&lt;/b&gt;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：将对应的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代码显示在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WebView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上；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&lt;/p&gt;");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128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7.4.2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23528" y="1129308"/>
            <a:ext cx="882047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加载网页：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webViewHttp.loadDataWithBaseURL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null,strBuilderDefault.toString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(), "text/html", "utf-8", null);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677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7.5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27363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1.Socket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网络访问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3.WebView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540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222638" y="2105827"/>
            <a:ext cx="4698723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6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7.1.1 Socket</a:t>
            </a:r>
            <a:r>
              <a:rPr lang="zh-CN" altLang="en-US" dirty="0" smtClean="0"/>
              <a:t>通信模型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1.Socket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通信模型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客户端与服务端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6" y="1633364"/>
            <a:ext cx="4572508" cy="32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98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7.1.1 Socket</a:t>
            </a:r>
            <a:r>
              <a:rPr lang="zh-CN" altLang="en-US" dirty="0" smtClean="0"/>
              <a:t>通信模型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032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2.Socket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通信模型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53" y="1633364"/>
            <a:ext cx="6343109" cy="37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87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7.1.2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ServerSocket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9685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1.ServerSocket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创建服务器端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2.Socket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创建客户端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618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7.1.2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ServerSocket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968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服务端读取文件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53342"/>
            <a:ext cx="8280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ServerSocket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serverSocket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ServerSocket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(30000);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2425452"/>
            <a:ext cx="8280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OutputStream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socket.getOutputStream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3001516"/>
            <a:ext cx="8280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FileInputStream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("C://tcp.txt");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11560" y="3712304"/>
            <a:ext cx="82809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outputStream.write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(data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0,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outputStream.close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socket.close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935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7.1.2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ServerSocket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968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客户端接收数据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53342"/>
            <a:ext cx="82809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开启线程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 Socket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socket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Socket("192.168.1.222",30000);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BufferedReader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bufReader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BufferedReader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InputStreamReader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socket.getInputStream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(),"UTF-8"));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bufReader.close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(5)Start Thread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(6)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添加网络权限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7.1.2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ServerSocket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968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客户端数据传送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53342"/>
            <a:ext cx="28803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启动服务端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客户端监听端口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进行端口映射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87647"/>
            <a:ext cx="258445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64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</TotalTime>
  <Pages>0</Pages>
  <Words>1071</Words>
  <Characters>0</Characters>
  <Application>Microsoft Office PowerPoint</Application>
  <DocSecurity>0</DocSecurity>
  <PresentationFormat>全屏显示(16:10)</PresentationFormat>
  <Lines>0</Lines>
  <Paragraphs>267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方正兰亭黑_GBK</vt:lpstr>
      <vt:lpstr>Calibri</vt:lpstr>
      <vt:lpstr>微软雅黑</vt:lpstr>
      <vt:lpstr>方正兰亭中黑_GBK</vt:lpstr>
      <vt:lpstr>方正兰亭中粗黑_GBK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GuangheZhang</cp:lastModifiedBy>
  <cp:revision>214</cp:revision>
  <cp:lastPrinted>1899-12-30T00:00:00Z</cp:lastPrinted>
  <dcterms:created xsi:type="dcterms:W3CDTF">2010-06-08T02:33:18Z</dcterms:created>
  <dcterms:modified xsi:type="dcterms:W3CDTF">2017-05-26T03:00:36Z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