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82"/>
  </p:notesMasterIdLst>
  <p:sldIdLst>
    <p:sldId id="269" r:id="rId2"/>
    <p:sldId id="257" r:id="rId3"/>
    <p:sldId id="259" r:id="rId4"/>
    <p:sldId id="290" r:id="rId5"/>
    <p:sldId id="315" r:id="rId6"/>
    <p:sldId id="314" r:id="rId7"/>
    <p:sldId id="316" r:id="rId8"/>
    <p:sldId id="317" r:id="rId9"/>
    <p:sldId id="318" r:id="rId10"/>
    <p:sldId id="292" r:id="rId11"/>
    <p:sldId id="291" r:id="rId12"/>
    <p:sldId id="339" r:id="rId13"/>
    <p:sldId id="340" r:id="rId14"/>
    <p:sldId id="293" r:id="rId15"/>
    <p:sldId id="294" r:id="rId16"/>
    <p:sldId id="297" r:id="rId17"/>
    <p:sldId id="341" r:id="rId18"/>
    <p:sldId id="342" r:id="rId19"/>
    <p:sldId id="343" r:id="rId20"/>
    <p:sldId id="298" r:id="rId21"/>
    <p:sldId id="344" r:id="rId22"/>
    <p:sldId id="319" r:id="rId23"/>
    <p:sldId id="345" r:id="rId24"/>
    <p:sldId id="299" r:id="rId25"/>
    <p:sldId id="346" r:id="rId26"/>
    <p:sldId id="347" r:id="rId27"/>
    <p:sldId id="348" r:id="rId28"/>
    <p:sldId id="320" r:id="rId29"/>
    <p:sldId id="300" r:id="rId30"/>
    <p:sldId id="321" r:id="rId31"/>
    <p:sldId id="349" r:id="rId32"/>
    <p:sldId id="301" r:id="rId33"/>
    <p:sldId id="350" r:id="rId34"/>
    <p:sldId id="322" r:id="rId35"/>
    <p:sldId id="351" r:id="rId36"/>
    <p:sldId id="352" r:id="rId37"/>
    <p:sldId id="353" r:id="rId38"/>
    <p:sldId id="302" r:id="rId39"/>
    <p:sldId id="323" r:id="rId40"/>
    <p:sldId id="354" r:id="rId41"/>
    <p:sldId id="303" r:id="rId42"/>
    <p:sldId id="355" r:id="rId43"/>
    <p:sldId id="304" r:id="rId44"/>
    <p:sldId id="324" r:id="rId45"/>
    <p:sldId id="325" r:id="rId46"/>
    <p:sldId id="305" r:id="rId47"/>
    <p:sldId id="295" r:id="rId48"/>
    <p:sldId id="326" r:id="rId49"/>
    <p:sldId id="356" r:id="rId50"/>
    <p:sldId id="357" r:id="rId51"/>
    <p:sldId id="306" r:id="rId52"/>
    <p:sldId id="327" r:id="rId53"/>
    <p:sldId id="328" r:id="rId54"/>
    <p:sldId id="307" r:id="rId55"/>
    <p:sldId id="358" r:id="rId56"/>
    <p:sldId id="329" r:id="rId57"/>
    <p:sldId id="359" r:id="rId58"/>
    <p:sldId id="308" r:id="rId59"/>
    <p:sldId id="330" r:id="rId60"/>
    <p:sldId id="331" r:id="rId61"/>
    <p:sldId id="332" r:id="rId62"/>
    <p:sldId id="309" r:id="rId63"/>
    <p:sldId id="333" r:id="rId64"/>
    <p:sldId id="296" r:id="rId65"/>
    <p:sldId id="310" r:id="rId66"/>
    <p:sldId id="334" r:id="rId67"/>
    <p:sldId id="360" r:id="rId68"/>
    <p:sldId id="311" r:id="rId69"/>
    <p:sldId id="335" r:id="rId70"/>
    <p:sldId id="362" r:id="rId71"/>
    <p:sldId id="361" r:id="rId72"/>
    <p:sldId id="312" r:id="rId73"/>
    <p:sldId id="363" r:id="rId74"/>
    <p:sldId id="336" r:id="rId75"/>
    <p:sldId id="364" r:id="rId76"/>
    <p:sldId id="313" r:id="rId77"/>
    <p:sldId id="337" r:id="rId78"/>
    <p:sldId id="338" r:id="rId79"/>
    <p:sldId id="289" r:id="rId80"/>
    <p:sldId id="268" r:id="rId81"/>
  </p:sldIdLst>
  <p:sldSz cx="9144000" cy="5715000" type="screen16x10"/>
  <p:notesSz cx="6858000" cy="9144000"/>
  <p:embeddedFontLst>
    <p:embeddedFont>
      <p:font typeface="方正兰亭中黑_GBK" charset="-122"/>
      <p:regular r:id="rId83"/>
    </p:embeddedFont>
    <p:embeddedFont>
      <p:font typeface="Calibri" pitchFamily="34" charset="0"/>
      <p:regular r:id="rId84"/>
      <p:bold r:id="rId85"/>
      <p:italic r:id="rId86"/>
      <p:boldItalic r:id="rId87"/>
    </p:embeddedFont>
    <p:embeddedFont>
      <p:font typeface="方正兰亭中粗黑_GBK" charset="-122"/>
      <p:regular r:id="rId88"/>
    </p:embeddedFont>
    <p:embeddedFont>
      <p:font typeface="方正兰亭黑_GBK" charset="-122"/>
      <p:regular r:id="rId89"/>
    </p:embeddedFont>
    <p:embeddedFont>
      <p:font typeface="微软雅黑" pitchFamily="34" charset="-122"/>
      <p:regular r:id="rId90"/>
      <p:bold r:id="rId9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=""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3" autoAdjust="0"/>
    <p:restoredTop sz="94982" autoAdjust="0"/>
  </p:normalViewPr>
  <p:slideViewPr>
    <p:cSldViewPr>
      <p:cViewPr varScale="1">
        <p:scale>
          <a:sx n="70" d="100"/>
          <a:sy n="70" d="100"/>
        </p:scale>
        <p:origin x="-96" y="-246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90" Type="http://schemas.openxmlformats.org/officeDocument/2006/relationships/font" Target="fonts/font8.fntdata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4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5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3979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89017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6277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1775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2537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5006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9704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76120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95880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4243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EEF6D3-8FDF-4DCC-923E-153CDE91857E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6184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5267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8432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56212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37669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21289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91262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62704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5891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61306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8069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187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73509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590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339738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7233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3497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56184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30450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318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15499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2280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07387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33427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31340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18321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99986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23279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17223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761302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000188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62332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530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86687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73901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588419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135608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13251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546658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76672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55359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89450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615322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4490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277914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373225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84938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98148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728012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05804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369891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3649333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982450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18558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6860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99188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69348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828644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09854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26981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18930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30748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67870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922635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391002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677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7243723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80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906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6996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744105" y="782042"/>
            <a:ext cx="77251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第</a:t>
            </a:r>
            <a:r>
              <a:rPr lang="zh-CN" altLang="en-US" sz="54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三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章 多媒体应用技术</a:t>
            </a: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8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5666247" y="5305772"/>
            <a:ext cx="3472425" cy="360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10000"/>
              </a:lnSpc>
            </a:pPr>
            <a:r>
              <a:rPr lang="en-US" altLang="zh-CN" sz="1700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Email:guanghezhang@163.com</a:t>
            </a:r>
            <a:endParaRPr lang="en-US" altLang="zh-CN" sz="1700" kern="0" dirty="0">
              <a:solidFill>
                <a:schemeClr val="accent3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" y="40606"/>
            <a:ext cx="2662237" cy="728662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3962492" y="2683867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张光河</a:t>
            </a:r>
            <a:endParaRPr lang="zh-CN" altLang="en-US" sz="2400" dirty="0">
              <a:solidFill>
                <a:schemeClr val="accent3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628" y="49188"/>
            <a:ext cx="363304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3.1.2 </a:t>
            </a:r>
            <a:r>
              <a:rPr lang="zh-CN" altLang="en-US" dirty="0" smtClean="0"/>
              <a:t>播放页面布局</a:t>
            </a:r>
            <a:endParaRPr lang="zh-CN" altLang="en-US" dirty="0"/>
          </a:p>
        </p:txBody>
      </p:sp>
      <p:pic>
        <p:nvPicPr>
          <p:cNvPr id="1026" name="图片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73324"/>
            <a:ext cx="3005355" cy="444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539552" y="1273324"/>
            <a:ext cx="295232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1.TextView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标签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2.Start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按钮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3.Stop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按钮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060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3.1.3 MP3</a:t>
            </a:r>
            <a:r>
              <a:rPr lang="zh-CN" altLang="en-US" dirty="0" smtClean="0"/>
              <a:t>文件自动播放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88843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新建资源文件夹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raw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加入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music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MP3AutoPlay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4.Run</a:t>
            </a:r>
          </a:p>
        </p:txBody>
      </p:sp>
    </p:spTree>
    <p:extLst>
      <p:ext uri="{BB962C8B-B14F-4D97-AF65-F5344CB8AC3E}">
        <p14:creationId xmlns:p14="http://schemas.microsoft.com/office/powerpoint/2010/main" val="1510946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3.1.3 MP3</a:t>
            </a:r>
            <a:r>
              <a:rPr lang="zh-CN" altLang="en-US" dirty="0" smtClean="0"/>
              <a:t>文件自动播放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888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MP3AutoPlay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917328"/>
            <a:ext cx="748883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private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MP3AutoPlay()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raw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文件夹下的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example.mp3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文件初始化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p3Player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	mp3Player 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MediaPlayer.create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this,R.raw.example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开始音乐的播放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	mp3Player.start();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769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3.1.4 Button</a:t>
            </a:r>
            <a:r>
              <a:rPr lang="zh-CN" altLang="en-US" dirty="0" smtClean="0"/>
              <a:t>的监听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8466" y="1245442"/>
            <a:ext cx="27363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1.MP3AutoPlayer()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;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2.MP3AutoStop()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;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08466" y="2857500"/>
            <a:ext cx="81270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本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书在监听方法采用的是原生态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的监听，未使用到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提供的监听方法。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061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3.1.4 Button</a:t>
            </a:r>
            <a:r>
              <a:rPr lang="zh-CN" altLang="en-US" dirty="0" smtClean="0"/>
              <a:t>的监听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8466" y="124544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MP3AutoStop()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539552" y="1928361"/>
            <a:ext cx="777686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private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MP3AutoStop(){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若播放器对象不为空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	if(mp3Player!=null)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	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停止播放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	    mp3Player.stop();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	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545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 </a:t>
            </a:r>
            <a:r>
              <a:rPr lang="zh-CN" altLang="en-US" dirty="0" smtClean="0"/>
              <a:t>复杂的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播放器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1.Media Player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简介和使用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2.LRC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文件格式及使用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自定义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TextView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TouchEvent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事件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6.SeekBar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7.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8.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播放器的模式选择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95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3.2.1 Media Player</a:t>
            </a:r>
            <a:r>
              <a:rPr lang="zh-CN" altLang="en-US" dirty="0" smtClean="0"/>
              <a:t>简介和使用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68052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1.Create a Project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准备资源文件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写方法（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playerMusic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pauseMusic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设置监听器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调用方法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7.Run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3217540"/>
            <a:ext cx="35099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932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3.2.1 Media Player</a:t>
            </a:r>
            <a:r>
              <a:rPr lang="zh-CN" altLang="en-US" dirty="0" smtClean="0"/>
              <a:t>简介和使用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769268"/>
            <a:ext cx="4680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playerMusic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(String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audioFilePath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159907"/>
            <a:ext cx="792088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private 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</a:t>
            </a:r>
            <a:r>
              <a:rPr lang="en-US" altLang="zh-CN" sz="10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playMusic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(String </a:t>
            </a:r>
            <a:r>
              <a:rPr lang="en-US" altLang="zh-CN" sz="10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audioFilePath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//</a:t>
            </a:r>
            <a:r>
              <a:rPr lang="zh-CN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若</a:t>
            </a:r>
            <a:r>
              <a:rPr lang="en-US" altLang="zh-CN" sz="10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audioFilePath</a:t>
            </a:r>
            <a:r>
              <a:rPr lang="zh-CN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存在</a:t>
            </a: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if(new File(</a:t>
            </a:r>
            <a:r>
              <a:rPr lang="en-US" altLang="zh-CN" sz="10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audioFilePath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).exists())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{	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//new</a:t>
            </a:r>
            <a:r>
              <a:rPr lang="zh-CN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构造</a:t>
            </a:r>
            <a:r>
              <a:rPr lang="en-US" altLang="zh-CN" sz="10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</a:t>
            </a:r>
            <a:r>
              <a:rPr lang="zh-CN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sz="10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=new </a:t>
            </a:r>
            <a:r>
              <a:rPr lang="en-US" altLang="zh-CN" sz="10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try	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{	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  </a:t>
            </a:r>
            <a:r>
              <a:rPr lang="en-US" altLang="zh-CN" sz="10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 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将信息重置</a:t>
            </a:r>
          </a:p>
          <a:p>
            <a:r>
              <a:rPr lang="en-US" altLang="zh-CN" sz="10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sz="1000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myPlayer.reset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//</a:t>
            </a:r>
            <a:r>
              <a:rPr lang="zh-CN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指定音乐文件的路径</a:t>
            </a: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sz="1000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myPlayer.setDataSource</a:t>
            </a:r>
            <a:r>
              <a:rPr lang="en-US" altLang="zh-CN" sz="10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sz="1000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audioFilePath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  </a:t>
            </a:r>
            <a:r>
              <a:rPr lang="en-US" altLang="zh-CN" sz="10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 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完成一些预备工作</a:t>
            </a: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sz="1000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myPlayer.prepare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  </a:t>
            </a:r>
            <a:r>
              <a:rPr lang="en-US" altLang="zh-CN" sz="10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 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开始播放</a:t>
            </a: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sz="1000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myPlayer.start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}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catch (Exception e) {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//</a:t>
            </a:r>
            <a:r>
              <a:rPr lang="zh-CN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打印出异常的详细信息</a:t>
            </a: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sz="1000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e.printStackTrace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}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}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else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{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sz="10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Toast.makeText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(this, "</a:t>
            </a:r>
            <a:r>
              <a:rPr lang="zh-CN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指定的音乐文件不存在呢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", </a:t>
            </a:r>
            <a:r>
              <a:rPr lang="en-US" altLang="zh-CN" sz="10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Toast.LENGTH_SHORT</a:t>
            </a:r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).show();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}		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sz="10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sz="10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919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3.2.1 Media Player</a:t>
            </a:r>
            <a:r>
              <a:rPr lang="zh-CN" altLang="en-US" dirty="0" smtClean="0"/>
              <a:t>简介和使用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769268"/>
            <a:ext cx="4680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playerMusic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402239"/>
            <a:ext cx="792088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从暂停处继续播放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private 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playMusic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if(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!=null)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myPlayer.start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979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3.2.1 Media Player</a:t>
            </a:r>
            <a:r>
              <a:rPr lang="zh-CN" altLang="en-US" dirty="0" smtClean="0"/>
              <a:t>简介和使用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769268"/>
            <a:ext cx="4680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pauseMusic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402239"/>
            <a:ext cx="792088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暂停播放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private 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pauseMusic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if(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!=null)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myPlayer.pause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60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355725" y="913284"/>
            <a:ext cx="6432550" cy="482600"/>
            <a:chOff x="64331" y="0"/>
            <a:chExt cx="6433094" cy="482482"/>
          </a:xfrm>
        </p:grpSpPr>
        <p:sp>
          <p:nvSpPr>
            <p:cNvPr id="5139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3076639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3.1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简单的</a:t>
              </a:r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MP3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播放器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355725" y="1786410"/>
            <a:ext cx="6432550" cy="482600"/>
            <a:chOff x="65077" y="0"/>
            <a:chExt cx="6431600" cy="482565"/>
          </a:xfrm>
        </p:grpSpPr>
        <p:sp>
          <p:nvSpPr>
            <p:cNvPr id="5137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 sz="2000" dirty="0">
                <a:solidFill>
                  <a:schemeClr val="tx2"/>
                </a:solidFill>
                <a:latin typeface="Calibri" pitchFamily="34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8" name="Rectangle 13"/>
            <p:cNvSpPr>
              <a:spLocks noChangeArrowheads="1"/>
            </p:cNvSpPr>
            <p:nvPr/>
          </p:nvSpPr>
          <p:spPr bwMode="auto">
            <a:xfrm>
              <a:off x="1860561" y="85339"/>
              <a:ext cx="3076255" cy="369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3.2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复杂的</a:t>
              </a:r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MP3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播放器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1355725" y="2657947"/>
            <a:ext cx="6432550" cy="482600"/>
            <a:chOff x="64331" y="0"/>
            <a:chExt cx="6433094" cy="482482"/>
          </a:xfrm>
        </p:grpSpPr>
        <p:sp>
          <p:nvSpPr>
            <p:cNvPr id="5132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3076639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3.3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一个可用的</a:t>
              </a:r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MP3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播放器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1355725" y="3531074"/>
            <a:ext cx="6432550" cy="482600"/>
            <a:chOff x="65077" y="0"/>
            <a:chExt cx="6431600" cy="482564"/>
          </a:xfrm>
        </p:grpSpPr>
        <p:sp>
          <p:nvSpPr>
            <p:cNvPr id="5130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3.4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手机拍照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sp>
        <p:nvSpPr>
          <p:cNvPr id="7188" name="TextBox 13"/>
          <p:cNvSpPr txBox="1">
            <a:spLocks noChangeArrowheads="1"/>
          </p:cNvSpPr>
          <p:nvPr/>
        </p:nvSpPr>
        <p:spPr bwMode="auto">
          <a:xfrm>
            <a:off x="3815556" y="49188"/>
            <a:ext cx="151288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/>
              <a:t>目 录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79810" y="4394572"/>
            <a:ext cx="6432550" cy="482600"/>
            <a:chOff x="65077" y="0"/>
            <a:chExt cx="6431600" cy="482564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3.5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小结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3.2.2 LRC</a:t>
            </a:r>
            <a:r>
              <a:rPr lang="zh-CN" altLang="en-US" dirty="0" smtClean="0"/>
              <a:t>文件格式及使用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676875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标识标签：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：歌手名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]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——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artist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艺术家、演唱者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[ti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：歌曲名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]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——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title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标题、曲目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[al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：专辑名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]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——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album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唱片集、专辑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[by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：编辑者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]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——歌词制作者、编辑人员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[offset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：时间补偿值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]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3446338"/>
            <a:ext cx="67687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时间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标签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mm:ss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]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——分钟数：秒数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mm:ss.fff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]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——分钟数：秒数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毫秒数</a:t>
            </a:r>
          </a:p>
        </p:txBody>
      </p:sp>
    </p:spTree>
    <p:extLst>
      <p:ext uri="{BB962C8B-B14F-4D97-AF65-F5344CB8AC3E}">
        <p14:creationId xmlns:p14="http://schemas.microsoft.com/office/powerpoint/2010/main" val="3312793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3.2.2 LRC</a:t>
            </a:r>
            <a:r>
              <a:rPr lang="zh-CN" altLang="en-US" dirty="0" smtClean="0"/>
              <a:t>文件格式及使用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67687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处理时间标签：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提取时间值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计算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3.timeLrc.replace(“.”, “:”)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2848208"/>
            <a:ext cx="5400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显示处理歌词内容：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1.HashMap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存储歌词及时间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得到歌词数据对象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074" name="图片 67" descr="Screenshot_2015-02-23-08-45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38273"/>
            <a:ext cx="2222500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95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3.2.2 LRC</a:t>
            </a:r>
            <a:r>
              <a:rPr lang="zh-CN" altLang="en-US" dirty="0" smtClean="0"/>
              <a:t>文件格式及使用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67687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处理时间：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889452"/>
            <a:ext cx="777686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timeLrc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timeLrc.replace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('.', ':');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字符串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arrTime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timeLrc.split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(":");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if(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arrTime.length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==3)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minute=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Integer.parseInt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arrTime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[0]);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second=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Integer.parseInt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arrTime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[1]);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millisecond=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Integer.parseInt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arrTime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[2]);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sumTime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=minute*60000+second*1000+millisecond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358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3.2.2 LRC</a:t>
            </a:r>
            <a:r>
              <a:rPr lang="zh-CN" altLang="en-US" dirty="0" smtClean="0"/>
              <a:t>文件格式及使用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24338" y="931761"/>
            <a:ext cx="67687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显示歌词：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24338" y="1489348"/>
            <a:ext cx="819613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listLrc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GetLrc.getLrc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lrcFile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if(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listLrc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!=null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显示到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TextView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for(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=0;i&lt;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listLrc.size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++)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tvLrc.append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时间值：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"+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listLrc.get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).get("time")+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"&lt;--&gt;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对应的歌词：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"+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listLrc.get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).get("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lrc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"));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换行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tvLrc.append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("\n");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895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3.2.3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Bitmap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4099" name="图片 69" descr="Screenshot_2015-02-23-08-47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27880"/>
            <a:ext cx="2222500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840096"/>
            <a:ext cx="31683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读取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卡指定图片作为播放器背景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图像处理方法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2857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3.2.3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Bitmap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4888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简要介绍：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Bitmap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代表这一张位图，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BitmapDrawable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里封装的图片就是一个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对象。如果要将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对象封装成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BitmapDrawable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对象只需要用构造方法即可。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885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3.2.3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Bitmap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39552" y="841276"/>
            <a:ext cx="7488832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•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createBitmap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(Bitmap source,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x,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y,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width,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height)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：从原位图中指定坐标点（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x,y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）开始，从中挖取宽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width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、高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height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的一块出来，创建新的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/>
            </a:r>
            <a:b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•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createScaledBitmap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(Bitmap source,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dstWidth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dstHeight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boolean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filter)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：对源位图进行缩放，缩放成指定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width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height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大小的新位图对象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/>
            </a:r>
            <a:b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•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createBitmap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width,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height,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Bitmap.Config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config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：创建一个宽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width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、高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height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的新位图。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/>
            </a:r>
            <a:b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•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createBitmap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(Bitmap source,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x,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y,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width,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height, Matrix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matrix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boolean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filter)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：从原位图中指定坐标点（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x,y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）开始，从中挖取宽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width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、高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height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的一块出来，创建新的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对象。并按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Matrix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指定的规则进行变换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/>
            </a:r>
            <a:b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387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3.2.3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Bitmap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7544" y="769268"/>
            <a:ext cx="7488832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BitmapFactory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是一个工具类，它提供了大量的方法来用于从不同的数据源来解析、创建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对象。包含了如下方法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 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•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decodeByteArray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(byte[] data,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offset,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length)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：从指定的字节数组的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offset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位置开始，将长度为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length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的字节数据解析成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/>
            </a:r>
            <a:b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•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decodeFile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pathName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：从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pathName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指定的文件中解析、创建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/>
            </a:r>
            <a:b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•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decodeFileDescriptor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FileDescriptor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：从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FileDescriptor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对应的文件中解析、创建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/>
            </a:r>
            <a:b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•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decodeResource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(Resources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id)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：根据给定的资源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ID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从指定资源中解析、创建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/>
            </a:r>
            <a:b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•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decodeStream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is)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：从指定的输入流中解析、创建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3827729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3.2.3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Bitmap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840096"/>
            <a:ext cx="82089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1.BitMapFactory bitmap =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BitmapFactory.decodeFile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(path);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2.BitmapDrawable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bd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BitmapDrawable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(null, bitmap);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3.setBg(layout,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picPath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66271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3.2.4 </a:t>
            </a:r>
            <a:r>
              <a:rPr lang="zh-CN" altLang="en-US" dirty="0" smtClean="0"/>
              <a:t>自定义</a:t>
            </a:r>
            <a:r>
              <a:rPr lang="en-US" altLang="zh-CN" dirty="0" err="1" smtClean="0"/>
              <a:t>TextView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2060686"/>
            <a:ext cx="3528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自定义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TextView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实现歌词同步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5122" name="图片 71" descr="Screenshot_2015-02-23-08-51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48504"/>
            <a:ext cx="222250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69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3.1 </a:t>
            </a:r>
            <a:r>
              <a:rPr lang="zh-CN" altLang="en-US" dirty="0" smtClean="0"/>
              <a:t>简单的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播放器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创建播放器项目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播放器页面布局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3.MP3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文件自动播放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的监听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3.2.4 </a:t>
            </a:r>
            <a:r>
              <a:rPr lang="zh-CN" altLang="en-US" dirty="0" smtClean="0"/>
              <a:t>自定义</a:t>
            </a:r>
            <a:r>
              <a:rPr lang="en-US" altLang="zh-CN" dirty="0" err="1" smtClean="0"/>
              <a:t>TextView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777380"/>
            <a:ext cx="403244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获取当前歌曲播放进度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得到歌词数组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TextView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重新将歌词位置赋值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计算歌词显示位置，并进行绘制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循环机制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070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3.2.4 </a:t>
            </a:r>
            <a:r>
              <a:rPr lang="zh-CN" altLang="en-US" dirty="0" smtClean="0"/>
              <a:t>自定义</a:t>
            </a:r>
            <a:r>
              <a:rPr lang="en-US" altLang="zh-CN" dirty="0" err="1" smtClean="0"/>
              <a:t>TextView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定时操作：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498640"/>
            <a:ext cx="792088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首先创建一个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Handler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Handler handler=new Handler();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b.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然后将功能模块封装到已创建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Runnable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对象中去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Runnable runnable=new Runnable(){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public void run() 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自定义的功能模块执行代码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millis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毫秒之后再次调用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runnable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执行对应的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run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方法。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handler.postDelayed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(this,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millis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c.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PostDelayed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方法，调用此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Runnable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handler.postDelayed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(runnable);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d.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如果想要关闭此定时器，可以这样操作</a:t>
            </a: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handler.removeCallbacks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(runnable);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332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3.2.5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TouchEvent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5515" y="1724011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通过手势控制歌词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985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3.2.5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TouchEvent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855637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TouchEvent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机制：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6146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03203"/>
            <a:ext cx="7140378" cy="408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373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3.2.5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TouchEvent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956236"/>
            <a:ext cx="31683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监听手势按下操作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监听手势滑动操作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监听手势收起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341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3.2.5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TouchEvent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监听手势按下：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956236"/>
            <a:ext cx="734481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if(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event.getAction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()==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MotionEvent.ACTION_DOWN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      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停止自动滚动歌词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isTouch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=true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获取按下时的坐标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startY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event.getY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			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231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3.2.5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TouchEvent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监听手势滑动：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32457" y="1705372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if(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event.getAction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()==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MotionEvent.ACTION_MOVE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//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获取滑动时屏幕坐标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计算距离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绘制歌词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683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3.2.5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TouchEvent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监听手势抬起：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32456" y="1705372"/>
            <a:ext cx="761195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if(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event.getAction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()==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MotionEvent.ACTION_UP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启动自动滚动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isTouch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=false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更新播放器的播放进度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newPotion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Integer.parseInt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lrcList.get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brightIndex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).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	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get("time").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());       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if(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!=null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myPlayer.seekTo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newPotion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myPlayer.start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		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226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3.2.6 </a:t>
            </a:r>
            <a:r>
              <a:rPr lang="en-US" altLang="zh-CN" dirty="0" err="1" smtClean="0"/>
              <a:t>SeekBar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控制音乐的播放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624072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0948"/>
              </p:ext>
            </p:extLst>
          </p:nvPr>
        </p:nvGraphicFramePr>
        <p:xfrm>
          <a:off x="971600" y="2057644"/>
          <a:ext cx="7560841" cy="3657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4703"/>
                <a:gridCol w="3395858"/>
                <a:gridCol w="2520280"/>
              </a:tblGrid>
              <a:tr h="228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属性设置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android:thumb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public void setThumb(Drawable thumb)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指定一个</a:t>
                      </a:r>
                      <a:r>
                        <a:rPr lang="en-US" sz="1050" kern="100">
                          <a:effectLst/>
                        </a:rPr>
                        <a:t>Drawable</a:t>
                      </a:r>
                      <a:r>
                        <a:rPr lang="zh-CN" sz="1050" kern="100">
                          <a:effectLst/>
                        </a:rPr>
                        <a:t>对象，自定义滑块即可拖动的图标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28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android:max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public synchronized void setMax(int max)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设置拖动条的最大值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android:progress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public synchronized void setProgress(int progress)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</a:t>
                      </a:r>
                      <a:r>
                        <a:rPr lang="en-US" sz="1050" kern="100">
                          <a:effectLst/>
                        </a:rPr>
                        <a:t>seekbar</a:t>
                      </a:r>
                      <a:r>
                        <a:rPr lang="zh-CN" sz="1050" kern="100">
                          <a:effectLst/>
                        </a:rPr>
                        <a:t>当前的值，范围</a:t>
                      </a:r>
                      <a:r>
                        <a:rPr lang="en-US" sz="1050" kern="100">
                          <a:effectLst/>
                        </a:rPr>
                        <a:t>0</a:t>
                      </a:r>
                      <a:r>
                        <a:rPr lang="zh-CN" sz="1050" kern="100">
                          <a:effectLst/>
                        </a:rPr>
                        <a:t>到</a:t>
                      </a:r>
                      <a:r>
                        <a:rPr lang="en-US" sz="1050" kern="100">
                          <a:effectLst/>
                        </a:rPr>
                        <a:t>max</a:t>
                      </a:r>
                      <a:r>
                        <a:rPr lang="zh-CN" sz="1050" kern="100">
                          <a:effectLst/>
                        </a:rPr>
                        <a:t>之间</a:t>
                      </a:r>
                      <a:r>
                        <a:rPr lang="en-US" sz="1050" kern="100">
                          <a:effectLst/>
                        </a:rPr>
                        <a:t>.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android:thumbOffset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public void setThumbOffset(int 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thumbOffset)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拖动图标的偏量值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可以让拖动图标超过拖动条的长度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android:secondaryProgress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public synchronized void setSecondaryPro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gress(int secondaryProgress)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设置第二进度条的值，范围</a:t>
                      </a:r>
                      <a:r>
                        <a:rPr lang="en-US" sz="1050" kern="100">
                          <a:effectLst/>
                        </a:rPr>
                        <a:t>0</a:t>
                      </a:r>
                      <a:r>
                        <a:rPr lang="zh-CN" sz="1050" kern="100">
                          <a:effectLst/>
                        </a:rPr>
                        <a:t>到</a:t>
                      </a:r>
                      <a:r>
                        <a:rPr lang="en-US" sz="1050" kern="100">
                          <a:effectLst/>
                        </a:rPr>
                        <a:t>max</a:t>
                      </a:r>
                      <a:r>
                        <a:rPr lang="zh-CN" sz="1050" kern="100">
                          <a:effectLst/>
                        </a:rPr>
                        <a:t>，可用作缓冲效果。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85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android:progressDrawable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public void setProgressDrawable(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Drawable d)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自定义</a:t>
                      </a:r>
                      <a:r>
                        <a:rPr lang="en-US" sz="1050" kern="100">
                          <a:effectLst/>
                        </a:rPr>
                        <a:t>SeekBar</a:t>
                      </a:r>
                      <a:r>
                        <a:rPr lang="zh-CN" sz="1050" kern="100">
                          <a:effectLst/>
                        </a:rPr>
                        <a:t>图样，资源文件一般来自于在</a:t>
                      </a:r>
                      <a:r>
                        <a:rPr lang="en-US" sz="1050" kern="100">
                          <a:effectLst/>
                        </a:rPr>
                        <a:t>drawable</a:t>
                      </a:r>
                      <a:r>
                        <a:rPr lang="zh-CN" sz="1050" kern="100">
                          <a:effectLst/>
                        </a:rPr>
                        <a:t>文件下的</a:t>
                      </a:r>
                      <a:r>
                        <a:rPr lang="en-US" sz="1050" kern="100">
                          <a:effectLst/>
                        </a:rPr>
                        <a:t>xml</a:t>
                      </a:r>
                      <a:r>
                        <a:rPr lang="zh-CN" sz="1050" kern="100">
                          <a:effectLst/>
                        </a:rPr>
                        <a:t>文件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28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android:max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public synchronized void setMax(int max)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设置拖动条的最大值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android:progress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public synchronized void setProgress(int progress)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设置</a:t>
                      </a:r>
                      <a:r>
                        <a:rPr lang="en-US" sz="1050" kern="100" dirty="0" err="1">
                          <a:effectLst/>
                        </a:rPr>
                        <a:t>seekbar</a:t>
                      </a:r>
                      <a:r>
                        <a:rPr lang="zh-CN" sz="1050" kern="100" dirty="0">
                          <a:effectLst/>
                        </a:rPr>
                        <a:t>当前的值，范围</a:t>
                      </a:r>
                      <a:r>
                        <a:rPr lang="en-US" sz="1050" kern="100" dirty="0">
                          <a:effectLst/>
                        </a:rPr>
                        <a:t>0</a:t>
                      </a:r>
                      <a:r>
                        <a:rPr lang="zh-CN" sz="1050" kern="100" dirty="0">
                          <a:effectLst/>
                        </a:rPr>
                        <a:t>到</a:t>
                      </a:r>
                      <a:r>
                        <a:rPr lang="en-US" sz="1050" kern="100" dirty="0">
                          <a:effectLst/>
                        </a:rPr>
                        <a:t>max</a:t>
                      </a:r>
                      <a:r>
                        <a:rPr lang="zh-CN" sz="1050" kern="100" dirty="0">
                          <a:effectLst/>
                        </a:rPr>
                        <a:t>之间</a:t>
                      </a:r>
                      <a:r>
                        <a:rPr lang="en-US" sz="1050" kern="100" dirty="0">
                          <a:effectLst/>
                        </a:rPr>
                        <a:t>.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68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3.2.6 </a:t>
            </a:r>
            <a:r>
              <a:rPr lang="en-US" altLang="zh-CN" dirty="0" err="1" smtClean="0"/>
              <a:t>SeekBar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控制音乐的播放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624072"/>
            <a:ext cx="316835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最大值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显示播放总时长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获取当前播放位置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拖动控制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242" name="图片 73" descr="Screenshot_2015-02-23-08-55-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10989"/>
            <a:ext cx="2376264" cy="422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666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3.1 </a:t>
            </a:r>
            <a:r>
              <a:rPr lang="zh-CN" altLang="en-US" dirty="0" smtClean="0"/>
              <a:t>简单的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播放器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MediaPlayer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设置播放文件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播放控制方法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设置监听器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878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3.2.6 </a:t>
            </a:r>
            <a:r>
              <a:rPr lang="en-US" altLang="zh-CN" dirty="0" err="1" smtClean="0"/>
              <a:t>SeekBar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889398"/>
            <a:ext cx="6408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showSeekBarAndTextView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方法显示进度：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271547"/>
            <a:ext cx="806489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private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showSeekBarAndTextView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seekBar.setMax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myPlayer.getDuration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());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设置拖动条的最大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值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tvDuration.setText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FormatConverter.timeFormatConverter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(my	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Player.getDuration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()));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显示当前音乐的播放总时长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barHandler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=new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Handler();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barRunnable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=new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Runnable() 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run() 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seekBar.setProgress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myPlayer.getCurrentPosition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());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tvProgress.setText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FormatConverter.timeFormatConverter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myPlayer.getCurrentPosition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()));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barHandler.postDelayed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barRunnable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100);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}};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启动拖动条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barHandler.post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barRunnable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468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3.2.7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SeekBar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823254"/>
            <a:ext cx="82089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onStopTrackingTouch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public 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onStartTrackingTouch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 public 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onProgressChanged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progress,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boolean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fromUser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254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3.2.7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SeekBar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监听拖动条：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67544" y="1633364"/>
            <a:ext cx="820891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seekBar.setOnSeekBarChangeListener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(new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OnSeekBarChangeListener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 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onStopTrackingTouch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myPlayer.seekTo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seekBar.getProgress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onStartTrackingTouch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onProgressChanged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seekBar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progress,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	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boolean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fromUser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});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109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3.2.8 </a:t>
            </a:r>
            <a:r>
              <a:rPr lang="zh-CN" altLang="en-US" dirty="0" smtClean="0"/>
              <a:t>播放器的模式选择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顺序播放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循环播放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单曲播放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随机播放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1266" name="图片 105" descr="Screenshot_2015-02-23-17-13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" t="4105"/>
          <a:stretch>
            <a:fillRect/>
          </a:stretch>
        </p:blipFill>
        <p:spPr bwMode="auto">
          <a:xfrm>
            <a:off x="6660232" y="1902958"/>
            <a:ext cx="2200275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190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3.2.8 </a:t>
            </a:r>
            <a:r>
              <a:rPr lang="zh-CN" altLang="en-US" dirty="0" smtClean="0"/>
              <a:t>播放器的模式选择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79512" y="985292"/>
            <a:ext cx="63367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播放模式：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private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changeCurrentInex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boolean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fromUser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boolean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goNext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playMode,int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index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){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79512" y="3191406"/>
            <a:ext cx="63367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1.fromUser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：点击或自动切换播放歌曲状态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2.goNext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：上一曲或下一曲操作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3.playMode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：当前播放模式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988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3.2.8 </a:t>
            </a:r>
            <a:r>
              <a:rPr lang="zh-CN" altLang="en-US" dirty="0" smtClean="0"/>
              <a:t>播放器的模式选择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79512" y="985292"/>
            <a:ext cx="63367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播放注意问题：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数组越界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播放模式切换状态转换处理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随机数的处理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592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 </a:t>
            </a:r>
            <a:r>
              <a:rPr lang="zh-CN" altLang="en-US" dirty="0" smtClean="0"/>
              <a:t>一个可用的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播放器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播放器界面布局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2.Activity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之间的跳转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3.ListView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Service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电话状态的监听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678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3.3.1 </a:t>
            </a:r>
            <a:r>
              <a:rPr lang="zh-CN" altLang="en-US" dirty="0" smtClean="0"/>
              <a:t>播放器界面布局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2290" name="图片 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20851"/>
            <a:ext cx="2233612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96080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实现播放器界面布局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074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3.3.1 </a:t>
            </a:r>
            <a:r>
              <a:rPr lang="zh-CN" altLang="en-US" dirty="0" smtClean="0"/>
              <a:t>播放器界面布局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827584" y="1849388"/>
            <a:ext cx="3600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准备资源文件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2.ListView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3.Item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自定义布局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Adapter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Activity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与适配器进行绑定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078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3.3.1 </a:t>
            </a:r>
            <a:r>
              <a:rPr lang="zh-CN" altLang="en-US" dirty="0" smtClean="0"/>
              <a:t>播放器界面布局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Adapter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使用说明：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5372"/>
            <a:ext cx="770485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abstract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getCount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：决定我们绘制的资源数即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listView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里显示几行，返回值当然不能大于我们提供的资源数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；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abstract Object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getItem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position)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：根据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listView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所在的位置返回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；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abstract long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getItemId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position)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：返回当前绘制的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item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listView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中的下标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；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abstract View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getView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position, View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convertView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ViewGroup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parent)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：依据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position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来布局想对应的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item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177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3.1 </a:t>
            </a:r>
            <a:r>
              <a:rPr lang="zh-CN" altLang="en-US" dirty="0" smtClean="0"/>
              <a:t>简单的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播放器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MediaPlayer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912104"/>
            <a:ext cx="82089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1.MediaPlayer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mp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2.MediaPlayer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mp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MediaPlayer.create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(this,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R.raw.musicFile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67544" y="5080456"/>
            <a:ext cx="8208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区别：方法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的使用过程中不再调用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setDataSource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9944" y="3577580"/>
            <a:ext cx="82089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补充：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mp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MediaPlayer.create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(Context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context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Uri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uri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SurfaceHolder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holder);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465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3.3.1 </a:t>
            </a:r>
            <a:r>
              <a:rPr lang="zh-CN" altLang="en-US" dirty="0" smtClean="0"/>
              <a:t>播放器界面布局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Adapter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的使用：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5372"/>
            <a:ext cx="770485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cusBaseAda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CustomBaseAdapter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getLayoutInflater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R.layout.item_layout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Arrays.asList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itemNames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),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Arrays.asList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itemSongNums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), 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Arrays.asList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iconIds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Arrays.asList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arrowsIds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lvHome.setAdapter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cusBaseAda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337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3.3.2 Activity</a:t>
            </a:r>
            <a:r>
              <a:rPr lang="zh-CN" altLang="en-US" dirty="0" smtClean="0"/>
              <a:t>之间的跳转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828092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1.Intent()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onItemClick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AdapterView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&lt;?&gt; arg0, View arg1,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arg2, long arg3)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arg0: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当前点击的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adapterView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arg1:item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arg2:adapter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的位置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arg3:ListView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行位置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02432" y="4384832"/>
            <a:ext cx="825019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数据传递：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intent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putExtra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(String name,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Serializable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value )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316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3.3.2 Activity</a:t>
            </a:r>
            <a:r>
              <a:rPr lang="zh-CN" altLang="en-US" dirty="0" smtClean="0"/>
              <a:t>之间的跳转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828092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2.Bundle()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bundle=new Bundle();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bundle.putInt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currentIndex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", arg2);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bundle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装进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intent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，并用字符串“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bundle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”作为获取变量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bundle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索引值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intent.putExtra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("bundle", bundle);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931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3.3.2 Activity</a:t>
            </a:r>
            <a:r>
              <a:rPr lang="zh-CN" altLang="en-US" dirty="0" smtClean="0"/>
              <a:t>之间的跳转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8280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Activity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跳转数据传递实现效果图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3314" name="图片 83" descr="Screenshot_2015-02-23-09-00-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10894"/>
            <a:ext cx="2305677" cy="410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85" descr="Screenshot_2015-02-23-09-00-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84922"/>
            <a:ext cx="2376264" cy="422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106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3.3.3 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7544" y="841276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67544" y="1264032"/>
            <a:ext cx="27363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添加音乐列表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删除音乐列表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4338" name="图片 88" descr="Screenshot_2015-02-23-09-00-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85" y="1921396"/>
            <a:ext cx="1998454" cy="377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90" descr="Screenshot_2015-02-23-09-01-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40704"/>
            <a:ext cx="2110477" cy="375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92" descr="Screenshot_2015-02-23-09-01-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40704"/>
            <a:ext cx="2222500" cy="377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221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3.3.3 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7544" y="841276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相关属性：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67544" y="1264032"/>
            <a:ext cx="756084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1.android:background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=“@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drawable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”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：设置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背景色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android:fadingEdge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=“none” 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：去掉上边和下边黑色的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阴影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android:divider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=“@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drawable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list_driver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：设置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ListView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之间的间隔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属性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android:listSelector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=“@color/pink”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listView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item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：选中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时的颜色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android:scrollbars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=“none”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setVerticalScrollBarEnabled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：隐藏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listView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滚动条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562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3.3.3 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827584" y="1961460"/>
            <a:ext cx="547260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列表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保存本地音乐、“我的最爱”列表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添加列表适配器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判断重复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监听事件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长按删除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541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3.3.4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Service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生命周期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51440"/>
            <a:ext cx="3994324" cy="52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83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3.3.4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1.Service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生命周期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5008" y="2067380"/>
            <a:ext cx="80648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1.startService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方式启动：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context.startService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()--&gt;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onCreate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()--&gt;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onStart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--&gt;Service running--&gt;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context.stopService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--&gt;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onDestroy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()--&gt;Service</a:t>
            </a:r>
          </a:p>
        </p:txBody>
      </p:sp>
    </p:spTree>
    <p:extLst>
      <p:ext uri="{BB962C8B-B14F-4D97-AF65-F5344CB8AC3E}">
        <p14:creationId xmlns:p14="http://schemas.microsoft.com/office/powerpoint/2010/main" val="1088557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3.3.4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1.Service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生命周期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5008" y="2067380"/>
            <a:ext cx="80648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2.bindService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方式启动：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context.bindService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()--&gt;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onCreate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()--&gt;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onBind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--&gt;Service running--&gt;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context.unBindService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--&gt;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onUnbind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()--&gt;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onDestroy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()--&gt;Service</a:t>
            </a:r>
          </a:p>
        </p:txBody>
      </p:sp>
    </p:spTree>
    <p:extLst>
      <p:ext uri="{BB962C8B-B14F-4D97-AF65-F5344CB8AC3E}">
        <p14:creationId xmlns:p14="http://schemas.microsoft.com/office/powerpoint/2010/main" val="3451124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3.1 </a:t>
            </a:r>
            <a:r>
              <a:rPr lang="zh-CN" altLang="en-US" dirty="0" smtClean="0"/>
              <a:t>简单的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播放器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MediaPlayer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设置播放文件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912104"/>
            <a:ext cx="396044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1.Resource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资源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2.SD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卡或其他文件路径下的媒体文件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网络媒体文件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286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3.3.4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2.Service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通知更新页面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5008" y="2067380"/>
            <a:ext cx="806489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Service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绑定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Service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注册广播接收器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8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3.3.4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实例实现效果图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5362" name="图片 95" descr="Screenshot_2015-02-23-09-01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58950"/>
            <a:ext cx="222250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98650"/>
            <a:ext cx="22002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758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3.3.5 </a:t>
            </a:r>
            <a:r>
              <a:rPr lang="zh-CN" altLang="en-US" dirty="0" smtClean="0"/>
              <a:t>电话状态的监听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1683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处理电话对音乐播放的干扰：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监听电话状态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方法实现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3.onDestory()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的监听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6386" name="图片 98" descr="Screenshot_2015-02-23-09-02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45563"/>
            <a:ext cx="222250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47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3.3.5 </a:t>
            </a:r>
            <a:r>
              <a:rPr lang="zh-CN" altLang="en-US" dirty="0" smtClean="0"/>
              <a:t>电话状态的监听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828092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电话状态：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CALL_STATE_IDLE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空闲状态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CALL_STATE_OFFHOOK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摘机状态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CALL_STATE_RINGING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来电状态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736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 </a:t>
            </a:r>
            <a:r>
              <a:rPr lang="zh-CN" altLang="en-US" dirty="0" smtClean="0"/>
              <a:t>手机拍照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自动打开手机摄像头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实现拍照并显示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操作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SD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卡上的文件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4.BitmapFactory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288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3.4.1 </a:t>
            </a:r>
            <a:r>
              <a:rPr lang="zh-CN" altLang="en-US" dirty="0" smtClean="0"/>
              <a:t>自动打开手机摄像头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971600" y="189184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开启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1897975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3.4.1 </a:t>
            </a:r>
            <a:r>
              <a:rPr lang="zh-CN" altLang="en-US" dirty="0" smtClean="0"/>
              <a:t>自动打开手机摄像头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971600" y="1891842"/>
            <a:ext cx="518457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创建工程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SurfaceView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添加权限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处理横屏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SurfaceHolder.Callback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741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3.4.1 </a:t>
            </a:r>
            <a:r>
              <a:rPr lang="zh-CN" altLang="en-US" dirty="0" smtClean="0"/>
              <a:t>自动打开手机摄像头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Surface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755576" y="1921396"/>
            <a:ext cx="756084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surfaceCreated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SurfaceHolder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holder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</a:p>
          <a:p>
            <a:pPr lvl="0"/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surfaceDestroyed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SurfaceHolder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holder)</a:t>
            </a:r>
          </a:p>
          <a:p>
            <a:pPr lvl="0"/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surfaceChanged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SurfaceHolder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holder,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format,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width,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height)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968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3.4.2 </a:t>
            </a:r>
            <a:r>
              <a:rPr lang="zh-CN" altLang="en-US" dirty="0" smtClean="0"/>
              <a:t>实现拍照并显示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777380"/>
            <a:ext cx="3312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利用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Camera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捕捉画面并显示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62046"/>
            <a:ext cx="2573338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962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3.4.2 </a:t>
            </a:r>
            <a:r>
              <a:rPr lang="zh-CN" altLang="en-US" dirty="0" smtClean="0"/>
              <a:t>实现拍照并显示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777380"/>
            <a:ext cx="482453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Parameters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对象参数，调用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监听事件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3.takePicture()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实现拍照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操作完释放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159018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3.1 </a:t>
            </a:r>
            <a:r>
              <a:rPr lang="zh-CN" altLang="en-US" dirty="0" smtClean="0"/>
              <a:t>简单的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播放器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MediaPlayer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4104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setDataSource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912104"/>
            <a:ext cx="763284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1.setDataSourc(String Path);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2.setDataSourc(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FileDescriptor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fd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3.setDataSourc(Context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context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Uri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uri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4.setDataSourc(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FileDescriptor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fd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long offset, long length);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512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3.4.2 </a:t>
            </a:r>
            <a:r>
              <a:rPr lang="zh-CN" altLang="en-US" dirty="0" smtClean="0"/>
              <a:t>实现拍照并显示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910373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takePicture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279705"/>
            <a:ext cx="820891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View.OnClickListener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btnClickListener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View.OnClickListener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 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onClick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(View v) 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switch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v.getId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()) 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case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R.id.btn_auto_focus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: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	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参数表示聚焦好之后的回调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camera.autoFocus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(null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break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case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R.id.btn_take_picture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: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camera.takePicture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(null,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null,null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	break;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};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btnTakePicture.setOnClickListener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btnClickListener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	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btnAutoFocus.setOnClickListener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btnClickListener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924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3.4.2 </a:t>
            </a:r>
            <a:r>
              <a:rPr lang="zh-CN" altLang="en-US" dirty="0" smtClean="0"/>
              <a:t>实现拍照并显示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87422" y="101574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设置摄像头方法介绍：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87422" y="1849388"/>
            <a:ext cx="82089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1.setPictureFormat(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pixel_format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：设置相片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格式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2.setPreviewSize(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width 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height)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：指定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preview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屏幕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大小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3.setPictureSize(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width 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height):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设置屏幕分辨率大小</a:t>
            </a: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977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3.4.3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卡上的文件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705372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保存照片并显示文件名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692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3.4.3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卡上的文件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705372"/>
            <a:ext cx="27363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添加文件操作权限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对文件的命名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保存文件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显示文件名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402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3.4.3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卡上的文件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图片命名规则：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705372"/>
            <a:ext cx="763284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&lt;!-- 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创建创建、删除文件的权限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--&gt;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&lt;uses-permission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android:name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android.permission.MOUNT_UNMOUNT_FILESYSTEMS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"/&gt;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&lt;!-- 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写入数据的权限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--&gt;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&lt;uses-permission 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android:name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android.permission.WRITE_EXTERNAL_STORAGE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"/&gt;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349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3.4.3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卡上的文件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图片相关操作：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705372"/>
            <a:ext cx="763284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file=new File(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Environment.getExternalStorageDirectory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(),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System.currentTimeMillis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()+".jpg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FileOutputStream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FileOutputStream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(file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outStream.write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(data);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outStream.close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207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3.4.4 </a:t>
            </a:r>
            <a:r>
              <a:rPr lang="en-US" altLang="zh-CN" dirty="0" err="1" smtClean="0"/>
              <a:t>BitmapFactory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320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利用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BitmapFactory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自定义背景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891842"/>
            <a:ext cx="763284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文件操作：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 file=new File(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audioBgPath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						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FileOutputStream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FileOutputStream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(file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outStream.write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(data);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outStream.close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	</a:t>
            </a:r>
          </a:p>
        </p:txBody>
      </p:sp>
    </p:spTree>
    <p:extLst>
      <p:ext uri="{BB962C8B-B14F-4D97-AF65-F5344CB8AC3E}">
        <p14:creationId xmlns:p14="http://schemas.microsoft.com/office/powerpoint/2010/main" val="3243532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3.4.4 </a:t>
            </a:r>
            <a:r>
              <a:rPr lang="en-US" altLang="zh-CN" dirty="0" err="1" smtClean="0"/>
              <a:t>BitmapFactory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320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利用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BitmapFactory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自定义背景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891842"/>
            <a:ext cx="763284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 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BitmapFactory.decodeFile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picPath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bgDefault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getResources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().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getDrawable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R.drawable.bg_default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camera.release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释放摄像头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TakePicActivity.this.finish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关闭当前拍照界面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		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28826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3.4.4 </a:t>
            </a:r>
            <a:r>
              <a:rPr lang="en-US" altLang="zh-CN" dirty="0" err="1" smtClean="0"/>
              <a:t>BitmapFactory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320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本例实现效果图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8434" name="图片 102" descr="Screenshot_2015-02-23-16-4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73324"/>
            <a:ext cx="2520280" cy="448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642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3.5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129308"/>
            <a:ext cx="468052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1.MediaPlayer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音乐播放相关属性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3.Activity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间的数据传递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4.ListView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Adapter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的结合使用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5.Service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服务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6.Camera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相关属性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7.File</a:t>
            </a:r>
            <a:r>
              <a:rPr lang="zh-CN" altLang="en-US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的相关操作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540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3.1 </a:t>
            </a:r>
            <a:r>
              <a:rPr lang="zh-CN" altLang="en-US" dirty="0" smtClean="0"/>
              <a:t>简单的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播放器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MediaPlayer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4104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播放控制方法：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705372"/>
            <a:ext cx="763284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1.prepare()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2.start()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3.pause()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4.stop()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5.seekTop()</a:t>
            </a: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6.release()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7.reset()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738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2222638" y="2105827"/>
            <a:ext cx="4698723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Thank you!</a:t>
            </a:r>
            <a:endParaRPr lang="zh-CN" altLang="en-US" sz="6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grpSp>
        <p:nvGrpSpPr>
          <p:cNvPr id="135" name="组合 134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136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3.1 </a:t>
            </a:r>
            <a:r>
              <a:rPr lang="zh-CN" altLang="en-US" dirty="0" smtClean="0"/>
              <a:t>简单的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播放器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MediaPlayer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4104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设置监听器：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912104"/>
            <a:ext cx="763284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1.setOnCompletionListener(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MediaPlayer.OnCompletionListener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listener)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/>
            </a:r>
            <a:b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2.setOnErrorListener(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MediaPlayer.OnErrorListener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listener</a:t>
            </a:r>
          </a:p>
        </p:txBody>
      </p:sp>
    </p:spTree>
    <p:extLst>
      <p:ext uri="{BB962C8B-B14F-4D97-AF65-F5344CB8AC3E}">
        <p14:creationId xmlns:p14="http://schemas.microsoft.com/office/powerpoint/2010/main" val="766480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2295</TotalTime>
  <Pages>0</Pages>
  <Words>2366</Words>
  <Characters>0</Characters>
  <Application>Microsoft Office PowerPoint</Application>
  <DocSecurity>0</DocSecurity>
  <PresentationFormat>全屏显示(16:10)</PresentationFormat>
  <Lines>0</Lines>
  <Paragraphs>759</Paragraphs>
  <Slides>80</Slides>
  <Notes>80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9" baseType="lpstr">
      <vt:lpstr>Arial</vt:lpstr>
      <vt:lpstr>宋体</vt:lpstr>
      <vt:lpstr>方正兰亭中黑_GBK</vt:lpstr>
      <vt:lpstr>Calibri</vt:lpstr>
      <vt:lpstr>方正兰亭中粗黑_GBK</vt:lpstr>
      <vt:lpstr>方正兰亭黑_GBK</vt:lpstr>
      <vt:lpstr>微软雅黑</vt:lpstr>
      <vt:lpstr>Times New Roman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GuangheZhang</cp:lastModifiedBy>
  <cp:revision>273</cp:revision>
  <cp:lastPrinted>1899-12-30T00:00:00Z</cp:lastPrinted>
  <dcterms:created xsi:type="dcterms:W3CDTF">2010-06-08T02:33:18Z</dcterms:created>
  <dcterms:modified xsi:type="dcterms:W3CDTF">2017-05-26T03:07:17Z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