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notesMasterIdLst>
    <p:notesMasterId r:id="rId66"/>
  </p:notesMasterIdLst>
  <p:sldIdLst>
    <p:sldId id="269" r:id="rId2"/>
    <p:sldId id="257" r:id="rId3"/>
    <p:sldId id="290" r:id="rId4"/>
    <p:sldId id="294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295" r:id="rId14"/>
    <p:sldId id="319" r:id="rId15"/>
    <p:sldId id="296" r:id="rId16"/>
    <p:sldId id="320" r:id="rId17"/>
    <p:sldId id="297" r:id="rId18"/>
    <p:sldId id="321" r:id="rId19"/>
    <p:sldId id="298" r:id="rId20"/>
    <p:sldId id="322" r:id="rId21"/>
    <p:sldId id="259" r:id="rId22"/>
    <p:sldId id="299" r:id="rId23"/>
    <p:sldId id="323" r:id="rId24"/>
    <p:sldId id="300" r:id="rId25"/>
    <p:sldId id="324" r:id="rId26"/>
    <p:sldId id="301" r:id="rId27"/>
    <p:sldId id="325" r:id="rId28"/>
    <p:sldId id="302" r:id="rId29"/>
    <p:sldId id="326" r:id="rId30"/>
    <p:sldId id="291" r:id="rId31"/>
    <p:sldId id="327" r:id="rId32"/>
    <p:sldId id="303" r:id="rId33"/>
    <p:sldId id="304" r:id="rId34"/>
    <p:sldId id="328" r:id="rId35"/>
    <p:sldId id="305" r:id="rId36"/>
    <p:sldId id="329" r:id="rId37"/>
    <p:sldId id="306" r:id="rId38"/>
    <p:sldId id="330" r:id="rId39"/>
    <p:sldId id="292" r:id="rId40"/>
    <p:sldId id="308" r:id="rId41"/>
    <p:sldId id="331" r:id="rId42"/>
    <p:sldId id="307" r:id="rId43"/>
    <p:sldId id="332" r:id="rId44"/>
    <p:sldId id="309" r:id="rId45"/>
    <p:sldId id="333" r:id="rId46"/>
    <p:sldId id="310" r:id="rId47"/>
    <p:sldId id="334" r:id="rId48"/>
    <p:sldId id="293" r:id="rId49"/>
    <p:sldId id="339" r:id="rId50"/>
    <p:sldId id="336" r:id="rId51"/>
    <p:sldId id="340" r:id="rId52"/>
    <p:sldId id="338" r:id="rId53"/>
    <p:sldId id="341" r:id="rId54"/>
    <p:sldId id="342" r:id="rId55"/>
    <p:sldId id="344" r:id="rId56"/>
    <p:sldId id="345" r:id="rId57"/>
    <p:sldId id="346" r:id="rId58"/>
    <p:sldId id="347" r:id="rId59"/>
    <p:sldId id="348" r:id="rId60"/>
    <p:sldId id="335" r:id="rId61"/>
    <p:sldId id="349" r:id="rId62"/>
    <p:sldId id="350" r:id="rId63"/>
    <p:sldId id="289" r:id="rId64"/>
    <p:sldId id="268" r:id="rId65"/>
  </p:sldIdLst>
  <p:sldSz cx="9144000" cy="5715000" type="screen16x10"/>
  <p:notesSz cx="6858000" cy="9144000"/>
  <p:embeddedFontLst>
    <p:embeddedFont>
      <p:font typeface="方正兰亭中粗黑_GBK" charset="-122"/>
      <p:regular r:id="rId67"/>
    </p:embeddedFont>
    <p:embeddedFont>
      <p:font typeface="方正兰亭中黑_GBK" charset="-122"/>
      <p:regular r:id="rId68"/>
    </p:embeddedFont>
    <p:embeddedFont>
      <p:font typeface="微软雅黑" pitchFamily="34" charset="-122"/>
      <p:regular r:id="rId69"/>
      <p:bold r:id="rId70"/>
    </p:embeddedFont>
    <p:embeddedFont>
      <p:font typeface="方正兰亭黑_GBK" charset="-122"/>
      <p:regular r:id="rId71"/>
    </p:embeddedFont>
    <p:embeddedFont>
      <p:font typeface="Calibri" pitchFamily="34" charset="0"/>
      <p:regular r:id="rId72"/>
      <p:bold r:id="rId73"/>
      <p:italic r:id="rId74"/>
      <p:boldItalic r:id="rId75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=""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18"/>
    <a:srgbClr val="FF66FF"/>
    <a:srgbClr val="C0C3C8"/>
    <a:srgbClr val="BABDC2"/>
    <a:srgbClr val="BCE8F2"/>
    <a:srgbClr val="007DA4"/>
    <a:srgbClr val="4EC3DE"/>
    <a:srgbClr val="30B8D8"/>
    <a:srgbClr val="16BC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3" autoAdjust="0"/>
    <p:restoredTop sz="94982" autoAdjust="0"/>
  </p:normalViewPr>
  <p:slideViewPr>
    <p:cSldViewPr>
      <p:cViewPr varScale="1">
        <p:scale>
          <a:sx n="70" d="100"/>
          <a:sy n="70" d="100"/>
        </p:scale>
        <p:origin x="-96" y="-246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50" d="100"/>
        <a:sy n="150" d="100"/>
      </p:scale>
      <p:origin x="0" y="2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8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5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4400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4675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16624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8176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20229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6934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51310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2489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26058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5896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EEF6D3-8FDF-4DCC-923E-153CDE91857E}" type="slidenum">
              <a:rPr lang="zh-CN" altLang="en-US" smtClean="0"/>
              <a:pPr eaLnBrk="1" hangingPunct="1"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6184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6236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187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3866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34102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12163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2009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19501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36980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8239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9777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45576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3754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336694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12082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3190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394301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588550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57741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619876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21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8441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37312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5499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095907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998741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03696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100965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019907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761560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966762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37353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73310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921005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715539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6617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755903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373072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572571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848584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991358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686836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17393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8517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333510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11360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791315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483945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46776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F46579-E784-4299-B850-5AC640119D0C}" type="slidenum">
              <a:rPr lang="zh-CN" altLang="en-US" smtClean="0"/>
              <a:pPr eaLnBrk="1" hangingPunct="1"/>
              <a:t>64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906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61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1509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6790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71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8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6"/>
            <a:ext cx="4041775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9144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732"/>
            <a:ext cx="9144000" cy="10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01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2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tx2">
                <a:lumMod val="75000"/>
              </a:schemeClr>
            </a:gs>
            <a:gs pos="80000">
              <a:srgbClr val="000D1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267210" y="841276"/>
            <a:ext cx="86789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54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第二章 </a:t>
            </a:r>
            <a:r>
              <a:rPr lang="en-US" altLang="zh-CN" sz="54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Android</a:t>
            </a:r>
            <a:r>
              <a:rPr lang="zh-CN" altLang="en-US" sz="54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开发起步</a:t>
            </a:r>
            <a:endParaRPr lang="zh-CN" altLang="en-US" sz="5400" spc="300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30000"/>
                  </a:schemeClr>
                </a:glow>
              </a:effectLst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13906" name="Freeform 5820"/>
          <p:cNvSpPr>
            <a:spLocks/>
          </p:cNvSpPr>
          <p:nvPr/>
        </p:nvSpPr>
        <p:spPr bwMode="auto">
          <a:xfrm>
            <a:off x="2271714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8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5666247" y="5305772"/>
            <a:ext cx="3472425" cy="360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110000"/>
              </a:lnSpc>
            </a:pPr>
            <a:r>
              <a:rPr lang="en-US" altLang="zh-CN" sz="1700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Email:guanghezhang@163.com</a:t>
            </a:r>
            <a:endParaRPr lang="en-US" altLang="zh-CN" sz="1700" kern="0" dirty="0">
              <a:solidFill>
                <a:schemeClr val="accent3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" y="40606"/>
            <a:ext cx="2662237" cy="728662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3962492" y="2683867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张光河</a:t>
            </a:r>
            <a:endParaRPr lang="zh-CN" altLang="en-US" sz="2400" dirty="0">
              <a:solidFill>
                <a:schemeClr val="accent3">
                  <a:lumMod val="40000"/>
                  <a:lumOff val="60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628" y="49188"/>
            <a:ext cx="363304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2.1.1 </a:t>
            </a:r>
            <a:r>
              <a:rPr lang="zh-CN" altLang="en-US" dirty="0" smtClean="0"/>
              <a:t>页面布局及控件介绍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57606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基本界面控件：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798001" y="5004054"/>
            <a:ext cx="35479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Android.app.Dialog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子类结构图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42149"/>
            <a:ext cx="5276190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83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2.1.1 </a:t>
            </a:r>
            <a:r>
              <a:rPr lang="zh-CN" altLang="en-US" dirty="0" smtClean="0"/>
              <a:t>页面布局及控件介绍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57606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本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项目基本控件说明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22624"/>
              </p:ext>
            </p:extLst>
          </p:nvPr>
        </p:nvGraphicFramePr>
        <p:xfrm>
          <a:off x="1619672" y="1921396"/>
          <a:ext cx="6048672" cy="3168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264"/>
                <a:gridCol w="1608198"/>
                <a:gridCol w="2448154"/>
                <a:gridCol w="1513056"/>
              </a:tblGrid>
              <a:tr h="198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序号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控件名称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控件类型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98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LinearLayout(vertical)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布局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6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TextView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</a:t>
                      </a:r>
                      <a:r>
                        <a:rPr lang="en-US" sz="1050" kern="100">
                          <a:effectLst/>
                        </a:rPr>
                        <a:t>2.1.1</a:t>
                      </a:r>
                      <a:r>
                        <a:rPr lang="zh-CN" sz="1050" kern="100">
                          <a:effectLst/>
                        </a:rPr>
                        <a:t>计算器界面”文本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98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LinearLayout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布局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98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@+id/textView1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TextView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显示“表达式”文本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18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@+id/edit2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EditText(android:focusable="false")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显示运算中表达式文本框，设置</a:t>
                      </a:r>
                      <a:r>
                        <a:rPr lang="en-US" sz="1050" kern="100">
                          <a:effectLst/>
                        </a:rPr>
                        <a:t>focusable</a:t>
                      </a:r>
                      <a:r>
                        <a:rPr lang="zh-CN" sz="1050" kern="100">
                          <a:effectLst/>
                        </a:rPr>
                        <a:t>属性使其无法获得焦点，仅当文本显示框用，点击时输入法不会弹出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98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LinearLayout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布局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98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@+id/textView2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TextView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显示“结果</a:t>
                      </a:r>
                      <a:r>
                        <a:rPr lang="en-US" sz="1050" kern="100">
                          <a:effectLst/>
                        </a:rPr>
                        <a:t>=</a:t>
                      </a:r>
                      <a:r>
                        <a:rPr lang="zh-CN" sz="1050" kern="100">
                          <a:effectLst/>
                        </a:rPr>
                        <a:t>”文本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6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@+id/edit1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EditText(android:focusable="false")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显示运算中结果文本框，属性说明同</a:t>
                      </a:r>
                      <a:r>
                        <a:rPr lang="en-US" sz="1050" kern="100" dirty="0">
                          <a:effectLst/>
                        </a:rPr>
                        <a:t>5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030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2.1.1 </a:t>
            </a:r>
            <a:r>
              <a:rPr lang="zh-CN" altLang="en-US" dirty="0" smtClean="0"/>
              <a:t>页面布局及控件介绍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57606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本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项目基本控件说明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20581"/>
              </p:ext>
            </p:extLst>
          </p:nvPr>
        </p:nvGraphicFramePr>
        <p:xfrm>
          <a:off x="1979712" y="1561356"/>
          <a:ext cx="4904275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589"/>
                <a:gridCol w="1303930"/>
                <a:gridCol w="1984968"/>
                <a:gridCol w="1226788"/>
              </a:tblGrid>
              <a:tr h="145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9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TableLayout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布局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</a:tr>
              <a:tr h="725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@+id/</a:t>
                      </a:r>
                      <a:r>
                        <a:rPr lang="en-US" sz="1000" kern="100" dirty="0" err="1">
                          <a:effectLst/>
                        </a:rPr>
                        <a:t>buttonC</a:t>
                      </a:r>
                      <a:endParaRPr lang="zh-CN" sz="1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@+id/</a:t>
                      </a:r>
                      <a:r>
                        <a:rPr lang="en-US" sz="1000" kern="100" dirty="0" err="1">
                          <a:effectLst/>
                        </a:rPr>
                        <a:t>buttondel</a:t>
                      </a:r>
                      <a:endParaRPr lang="zh-CN" sz="1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@+id/</a:t>
                      </a:r>
                      <a:r>
                        <a:rPr lang="en-US" sz="1000" kern="100" dirty="0" err="1">
                          <a:effectLst/>
                        </a:rPr>
                        <a:t>buttonequal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TableRow</a:t>
                      </a:r>
                      <a:endParaRPr lang="zh-CN" sz="1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Button</a:t>
                      </a:r>
                      <a:endParaRPr lang="zh-CN" sz="1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Button</a:t>
                      </a:r>
                      <a:endParaRPr lang="zh-CN" sz="1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Button(</a:t>
                      </a:r>
                      <a:r>
                        <a:rPr lang="en-US" sz="1000" kern="100" dirty="0" err="1">
                          <a:effectLst/>
                        </a:rPr>
                        <a:t>android:layout_span</a:t>
                      </a:r>
                      <a:r>
                        <a:rPr lang="en-US" sz="1000" kern="100" dirty="0">
                          <a:effectLst/>
                        </a:rPr>
                        <a:t>="2")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第一行控件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“归零”按钮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“退位”按钮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</a:t>
                      </a:r>
                      <a:r>
                        <a:rPr lang="en-US" sz="1000" kern="100">
                          <a:effectLst/>
                        </a:rPr>
                        <a:t>=</a:t>
                      </a:r>
                      <a:r>
                        <a:rPr lang="zh-CN" sz="1000" kern="100">
                          <a:effectLst/>
                        </a:rPr>
                        <a:t>”按钮，占两列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</a:tr>
              <a:tr h="725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@+id/button7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@+id/button8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@+id/button9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@+id/buttonplus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TableRow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第二行控件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</a:t>
                      </a:r>
                      <a:r>
                        <a:rPr lang="en-US" sz="1000" kern="100">
                          <a:effectLst/>
                        </a:rPr>
                        <a:t>7</a:t>
                      </a:r>
                      <a:r>
                        <a:rPr lang="zh-CN" sz="1000" kern="100">
                          <a:effectLst/>
                        </a:rPr>
                        <a:t>”按钮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</a:t>
                      </a:r>
                      <a:r>
                        <a:rPr lang="en-US" sz="1000" kern="100">
                          <a:effectLst/>
                        </a:rPr>
                        <a:t>8</a:t>
                      </a:r>
                      <a:r>
                        <a:rPr lang="zh-CN" sz="1000" kern="100">
                          <a:effectLst/>
                        </a:rPr>
                        <a:t>”按钮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</a:t>
                      </a:r>
                      <a:r>
                        <a:rPr lang="en-US" sz="1000" kern="100">
                          <a:effectLst/>
                        </a:rPr>
                        <a:t>9</a:t>
                      </a:r>
                      <a:r>
                        <a:rPr lang="zh-CN" sz="1000" kern="100">
                          <a:effectLst/>
                        </a:rPr>
                        <a:t>”按钮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</a:t>
                      </a:r>
                      <a:r>
                        <a:rPr lang="en-US" sz="1000" kern="100">
                          <a:effectLst/>
                        </a:rPr>
                        <a:t>+</a:t>
                      </a:r>
                      <a:r>
                        <a:rPr lang="zh-CN" sz="1000" kern="100">
                          <a:effectLst/>
                        </a:rPr>
                        <a:t>”按钮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</a:tr>
              <a:tr h="725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@+id/button4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@+id/button5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@+id/button6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@+id/buttondec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TableRow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第三行控件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</a:t>
                      </a: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zh-CN" sz="1000" kern="100">
                          <a:effectLst/>
                        </a:rPr>
                        <a:t>”按钮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”按钮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”按钮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</a:t>
                      </a:r>
                      <a:r>
                        <a:rPr lang="en-US" sz="1000" kern="100">
                          <a:effectLst/>
                        </a:rPr>
                        <a:t>-</a:t>
                      </a:r>
                      <a:r>
                        <a:rPr lang="zh-CN" sz="1000" kern="100">
                          <a:effectLst/>
                        </a:rPr>
                        <a:t>”按钮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</a:tr>
              <a:tr h="725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@+id/button1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@+id/button2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@+id/button3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@+id/buttonmultiple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TableRow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第四行控件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”按钮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</a:t>
                      </a: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”按钮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</a:t>
                      </a: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”按钮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“×”按钮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</a:tr>
              <a:tr h="725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14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@+id/</a:t>
                      </a:r>
                      <a:r>
                        <a:rPr lang="en-US" sz="1000" kern="100" dirty="0" err="1">
                          <a:effectLst/>
                        </a:rPr>
                        <a:t>buttonminus</a:t>
                      </a:r>
                      <a:endParaRPr lang="zh-CN" sz="1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@+id/button0</a:t>
                      </a:r>
                      <a:endParaRPr lang="zh-CN" sz="1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@+id/</a:t>
                      </a:r>
                      <a:r>
                        <a:rPr lang="en-US" sz="1000" kern="100" dirty="0" err="1">
                          <a:effectLst/>
                        </a:rPr>
                        <a:t>buttonpoint</a:t>
                      </a:r>
                      <a:endParaRPr lang="zh-CN" sz="1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@+id/</a:t>
                      </a:r>
                      <a:r>
                        <a:rPr lang="en-US" sz="1000" kern="100" dirty="0" err="1">
                          <a:effectLst/>
                        </a:rPr>
                        <a:t>buttondiv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TableRow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Button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第五行控件</a:t>
                      </a:r>
                      <a:endParaRPr lang="zh-CN" sz="1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“±”按钮</a:t>
                      </a:r>
                      <a:endParaRPr lang="zh-CN" sz="1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“</a:t>
                      </a:r>
                      <a:r>
                        <a:rPr lang="en-US" sz="1000" kern="100" dirty="0">
                          <a:effectLst/>
                        </a:rPr>
                        <a:t>0</a:t>
                      </a:r>
                      <a:r>
                        <a:rPr lang="zh-CN" sz="1000" kern="100" dirty="0">
                          <a:effectLst/>
                        </a:rPr>
                        <a:t>”按钮</a:t>
                      </a:r>
                      <a:endParaRPr lang="zh-CN" sz="1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“</a:t>
                      </a:r>
                      <a:r>
                        <a:rPr lang="en-US" sz="1000" kern="100" dirty="0">
                          <a:effectLst/>
                        </a:rPr>
                        <a:t>.</a:t>
                      </a:r>
                      <a:r>
                        <a:rPr lang="zh-CN" sz="1000" kern="100" dirty="0">
                          <a:effectLst/>
                        </a:rPr>
                        <a:t>”按钮</a:t>
                      </a:r>
                      <a:endParaRPr lang="zh-CN" sz="1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“÷”按钮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482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2.1.2 </a:t>
            </a:r>
            <a:r>
              <a:rPr lang="zh-CN" altLang="en-US" dirty="0" smtClean="0"/>
              <a:t>整型加法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完成一位整型加法计算器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9218" name="Picture 2" descr="KH)Y%)`8VFTMQ`2L0D8XH(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076508"/>
            <a:ext cx="2286000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897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2.1.2 </a:t>
            </a:r>
            <a:r>
              <a:rPr lang="zh-CN" altLang="en-US" dirty="0" smtClean="0"/>
              <a:t>整型加法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624072"/>
            <a:ext cx="352839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事件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获取整型数据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数据保存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“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+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”处理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字符串拼接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非法特殊处理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7.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输出结果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071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2.1.3 </a:t>
            </a:r>
            <a:r>
              <a:rPr lang="zh-CN" altLang="en-US" dirty="0" smtClean="0"/>
              <a:t>整型减法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完成一位整型减法计算器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242" name="Picture 2" descr="Q}EKJ4NR(YH5K55GJ~]_JW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76508"/>
            <a:ext cx="22860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580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2.1.3 </a:t>
            </a:r>
            <a:r>
              <a:rPr lang="zh-CN" altLang="en-US" dirty="0" smtClean="0"/>
              <a:t>整型减法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624072"/>
            <a:ext cx="273630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基本流程与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2.1.2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特殊处理：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更改减法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状态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实现减法操作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055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2.1.4 </a:t>
            </a:r>
            <a:r>
              <a:rPr lang="zh-CN" altLang="en-US" dirty="0" smtClean="0"/>
              <a:t>整型乘法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完成一位整型乘法计算器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1266" name="Picture 2" descr="T$5@M7AK@9BR57RZ~[1GIV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7175"/>
            <a:ext cx="2520280" cy="396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174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2.1.4 </a:t>
            </a:r>
            <a:r>
              <a:rPr lang="zh-CN" altLang="en-US" dirty="0" smtClean="0"/>
              <a:t>整型乘法</a:t>
            </a:r>
            <a:endParaRPr lang="zh-CN" altLang="en-US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624072"/>
            <a:ext cx="273630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基本流程与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2.1.2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特殊处理：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更改乘法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状态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实现乘法操作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44908" y="3577580"/>
            <a:ext cx="3927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注：“*”与“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X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”在计算机中的不同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644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2.1.5 </a:t>
            </a:r>
            <a:r>
              <a:rPr lang="zh-CN" altLang="en-US" dirty="0" smtClean="0"/>
              <a:t>整型除法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完成一位整型除法计算器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2290" name="Picture 2" descr="1`3DF]T25@92JLRA(5L$[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94905"/>
            <a:ext cx="2520280" cy="397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918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355725" y="769268"/>
            <a:ext cx="6432550" cy="482600"/>
            <a:chOff x="64331" y="0"/>
            <a:chExt cx="6433094" cy="482482"/>
          </a:xfrm>
        </p:grpSpPr>
        <p:sp>
          <p:nvSpPr>
            <p:cNvPr id="5139" name="AutoShape 3"/>
            <p:cNvSpPr>
              <a:spLocks noChangeArrowheads="1"/>
            </p:cNvSpPr>
            <p:nvPr/>
          </p:nvSpPr>
          <p:spPr bwMode="auto">
            <a:xfrm>
              <a:off x="64331" y="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3076639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2.1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整型数据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355725" y="1633364"/>
            <a:ext cx="6432550" cy="482600"/>
            <a:chOff x="65077" y="0"/>
            <a:chExt cx="6431600" cy="482565"/>
          </a:xfrm>
        </p:grpSpPr>
        <p:sp>
          <p:nvSpPr>
            <p:cNvPr id="5137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5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 sz="2000" dirty="0">
                <a:solidFill>
                  <a:schemeClr val="tx2"/>
                </a:solidFill>
                <a:latin typeface="Calibri" pitchFamily="34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8" name="Rectangle 13"/>
            <p:cNvSpPr>
              <a:spLocks noChangeArrowheads="1"/>
            </p:cNvSpPr>
            <p:nvPr/>
          </p:nvSpPr>
          <p:spPr bwMode="auto">
            <a:xfrm>
              <a:off x="1860561" y="85339"/>
              <a:ext cx="3076255" cy="369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2.2 String</a:t>
              </a:r>
              <a:r>
                <a:rPr lang="zh-CN" altLang="en-US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类</a:t>
              </a:r>
            </a:p>
          </p:txBody>
        </p:sp>
      </p:grp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1355725" y="2497460"/>
            <a:ext cx="6432550" cy="526700"/>
            <a:chOff x="64331" y="-71990"/>
            <a:chExt cx="6433094" cy="526571"/>
          </a:xfrm>
        </p:grpSpPr>
        <p:sp>
          <p:nvSpPr>
            <p:cNvPr id="5132" name="AutoShape 3"/>
            <p:cNvSpPr>
              <a:spLocks noChangeArrowheads="1"/>
            </p:cNvSpPr>
            <p:nvPr/>
          </p:nvSpPr>
          <p:spPr bwMode="auto">
            <a:xfrm>
              <a:off x="64331" y="-7199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2.3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浮点型数据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1355725" y="3433564"/>
            <a:ext cx="6432550" cy="482600"/>
            <a:chOff x="65077" y="0"/>
            <a:chExt cx="6431600" cy="482564"/>
          </a:xfrm>
        </p:grpSpPr>
        <p:sp>
          <p:nvSpPr>
            <p:cNvPr id="5130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2.4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算术运算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sp>
        <p:nvSpPr>
          <p:cNvPr id="7188" name="TextBox 13"/>
          <p:cNvSpPr txBox="1">
            <a:spLocks noChangeArrowheads="1"/>
          </p:cNvSpPr>
          <p:nvPr/>
        </p:nvSpPr>
        <p:spPr bwMode="auto">
          <a:xfrm>
            <a:off x="3815556" y="49188"/>
            <a:ext cx="151288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zh-CN" altLang="en-US" dirty="0" smtClean="0"/>
              <a:t>目 录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379810" y="4297660"/>
            <a:ext cx="6432550" cy="482600"/>
            <a:chOff x="65077" y="0"/>
            <a:chExt cx="6431600" cy="482564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2.5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运算流程控制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1379810" y="5183212"/>
            <a:ext cx="6432550" cy="482600"/>
            <a:chOff x="65077" y="0"/>
            <a:chExt cx="6431600" cy="482564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2.6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小结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2.1.5 </a:t>
            </a:r>
            <a:r>
              <a:rPr lang="zh-CN" altLang="en-US" dirty="0" smtClean="0"/>
              <a:t>整型除法</a:t>
            </a:r>
            <a:endParaRPr lang="zh-CN" altLang="en-US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11560" y="1624072"/>
            <a:ext cx="27363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基本流程与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2.1.2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特殊处理：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更改除法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状态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实现除法操作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除法特殊处理（判断）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4908" y="3577580"/>
            <a:ext cx="3927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注：“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”与“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”在计算机中的不同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203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2.2 String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字符串处理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字符串运算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整型和字符串转换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字符串和整型转换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2.2.1 </a:t>
            </a:r>
            <a:r>
              <a:rPr lang="zh-CN" altLang="en-US" dirty="0" smtClean="0"/>
              <a:t>字符串处理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完成多位整型加法计算器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3314" name="Picture 2" descr="STP(4{W(NP_{2FO0`7@(DZ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07176"/>
            <a:ext cx="2542408" cy="400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638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2.2.1 </a:t>
            </a:r>
            <a:r>
              <a:rPr lang="zh-CN" altLang="en-US" dirty="0" smtClean="0"/>
              <a:t>字符串处理</a:t>
            </a:r>
            <a:endParaRPr lang="zh-CN" altLang="en-US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624072"/>
            <a:ext cx="273630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基本流程与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2.1.2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多位数据拼接处理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退位处理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数据转换溢出处理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字符串转换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633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2.2.2 </a:t>
            </a:r>
            <a:r>
              <a:rPr lang="zh-CN" altLang="en-US" dirty="0" smtClean="0"/>
              <a:t>字符串运算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完成多位减法计算器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4338" name="Picture 2" descr="8DRFVF57J{4F7O]_3`P@2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7176"/>
            <a:ext cx="2520280" cy="400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666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2.2.2 </a:t>
            </a:r>
            <a:r>
              <a:rPr lang="zh-CN" altLang="en-US" dirty="0" smtClean="0"/>
              <a:t>字符串运算</a:t>
            </a:r>
            <a:endParaRPr lang="zh-CN" altLang="en-US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624072"/>
            <a:ext cx="273630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基本流程与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2.2.1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特殊处理：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实例化控件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实现减法操作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513567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2.2.3 </a:t>
            </a:r>
            <a:r>
              <a:rPr lang="zh-CN" altLang="en-US" dirty="0" smtClean="0"/>
              <a:t>整型和字符串转换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完成多位整型乘法计算器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25127"/>
            <a:ext cx="2520280" cy="397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638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2.2.3 </a:t>
            </a:r>
            <a:r>
              <a:rPr lang="zh-CN" altLang="en-US" dirty="0" smtClean="0"/>
              <a:t>整型和字符串转换</a:t>
            </a:r>
            <a:endParaRPr lang="zh-CN" altLang="en-US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624072"/>
            <a:ext cx="273630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基本流程与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2.2.1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特殊处理：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实例化控件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实现乘法操作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78402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2.2.4 </a:t>
            </a:r>
            <a:r>
              <a:rPr lang="zh-CN" altLang="en-US" dirty="0" smtClean="0"/>
              <a:t>字符串和整型转换</a:t>
            </a:r>
            <a:endParaRPr lang="zh-CN" altLang="en-US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完成多位整型除法计算器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7176"/>
            <a:ext cx="2520280" cy="397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769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2.2.4 </a:t>
            </a:r>
            <a:r>
              <a:rPr lang="zh-CN" altLang="en-US" dirty="0" smtClean="0"/>
              <a:t>字符串和整型转换</a:t>
            </a:r>
            <a:endParaRPr lang="zh-CN" altLang="en-US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11560" y="1624072"/>
            <a:ext cx="273630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基本流程与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2.2.1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特殊处理：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实例化控件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实现除法操作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42041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 </a:t>
            </a:r>
            <a:r>
              <a:rPr lang="zh-CN" altLang="en-US" dirty="0" smtClean="0"/>
              <a:t>整型数据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界面布局及控件介绍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整型加法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整型减法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整型乘法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整型除法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791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2.3 </a:t>
            </a:r>
            <a:r>
              <a:rPr lang="zh-CN" altLang="en-US" dirty="0" smtClean="0"/>
              <a:t>浮点型数据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浮点型加法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浮点型减法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浮点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型乘法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浮点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型除法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337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2.3.1 </a:t>
            </a:r>
            <a:r>
              <a:rPr lang="zh-CN" altLang="en-US" dirty="0" smtClean="0"/>
              <a:t>浮点型加法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完成浮点数加法计算器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07176"/>
            <a:ext cx="2520280" cy="396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210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2.3.1 </a:t>
            </a:r>
            <a:r>
              <a:rPr lang="zh-CN" altLang="en-US" dirty="0" smtClean="0"/>
              <a:t>浮点型加法</a:t>
            </a:r>
            <a:endParaRPr lang="zh-CN" altLang="en-US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11560" y="1624072"/>
            <a:ext cx="27363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基本流程与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2.2.1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特殊处理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“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”处理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实例化控件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实现加法操作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溢出处理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17622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2.3.2 </a:t>
            </a:r>
            <a:r>
              <a:rPr lang="zh-CN" altLang="en-US" dirty="0" smtClean="0"/>
              <a:t>浮点型减法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完成浮点数减法计算器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7176"/>
            <a:ext cx="2520280" cy="397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068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/>
              <a:t>2.3.2 </a:t>
            </a:r>
            <a:r>
              <a:rPr lang="zh-CN" altLang="en-US" dirty="0"/>
              <a:t>浮点型减法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11560" y="1624072"/>
            <a:ext cx="273630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基本流程与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2.3.1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特殊处理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实例化控件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实现减法操作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20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2.3.3 </a:t>
            </a:r>
            <a:r>
              <a:rPr lang="zh-CN" altLang="en-US" dirty="0" smtClean="0"/>
              <a:t>浮点型乘法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完成浮点数乘法计算器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7176"/>
            <a:ext cx="2520280" cy="39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72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2.3.3 </a:t>
            </a:r>
            <a:r>
              <a:rPr lang="zh-CN" altLang="en-US" dirty="0" smtClean="0"/>
              <a:t>浮点型乘法</a:t>
            </a:r>
            <a:endParaRPr lang="zh-CN" altLang="en-US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624072"/>
            <a:ext cx="273630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基本流程与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2.3.1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特殊处理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实例化控件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实现乘法操作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872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2.3.4 </a:t>
            </a:r>
            <a:r>
              <a:rPr lang="zh-CN" altLang="en-US" dirty="0" smtClean="0"/>
              <a:t>浮点型除法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完成浮点数除法计算器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7176"/>
            <a:ext cx="2520280" cy="395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004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/>
              <a:t>2.3.4 </a:t>
            </a:r>
            <a:r>
              <a:rPr lang="zh-CN" altLang="en-US" dirty="0"/>
              <a:t>浮点型除法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624072"/>
            <a:ext cx="273630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基本流程与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2.3.1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特殊处理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实例化控件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实现除法操作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115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2.4 </a:t>
            </a:r>
            <a:r>
              <a:rPr lang="zh-CN" altLang="en-US" dirty="0" smtClean="0"/>
              <a:t>算术运算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加法运算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减法运算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乘法运算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除法运算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464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2.1.1 </a:t>
            </a:r>
            <a:r>
              <a:rPr lang="zh-CN" altLang="en-US" dirty="0" smtClean="0"/>
              <a:t>页面布局及控件介绍</a:t>
            </a:r>
            <a:endParaRPr lang="zh-CN" altLang="en-US" dirty="0"/>
          </a:p>
        </p:txBody>
      </p:sp>
      <p:pic>
        <p:nvPicPr>
          <p:cNvPr id="1026" name="Picture 2" descr="IR6ME93RQ~T{)8K6C2`[DP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85292"/>
            <a:ext cx="22860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207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2.4.1 </a:t>
            </a:r>
            <a:r>
              <a:rPr lang="zh-CN" altLang="en-US" dirty="0" smtClean="0"/>
              <a:t>加法运算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完成有理数加法计算器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28068"/>
            <a:ext cx="2520280" cy="398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245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/>
              <a:t>2.4.1 </a:t>
            </a:r>
            <a:r>
              <a:rPr lang="zh-CN" altLang="en-US" dirty="0"/>
              <a:t>加法运算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624072"/>
            <a:ext cx="27363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基本流程与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2.2.1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特殊处理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实例化控件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实现加法操作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溢出处理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“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±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”处理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122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2.4.2 </a:t>
            </a:r>
            <a:r>
              <a:rPr lang="zh-CN" altLang="en-US" dirty="0" smtClean="0"/>
              <a:t>减法运算</a:t>
            </a:r>
            <a:endParaRPr lang="zh-CN" altLang="en-US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完成有理数减法计算器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7176"/>
            <a:ext cx="2520280" cy="395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695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/>
              <a:t>2.4.2 </a:t>
            </a:r>
            <a:r>
              <a:rPr lang="zh-CN" altLang="en-US" dirty="0"/>
              <a:t>减法运算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624072"/>
            <a:ext cx="273630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基本流程与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2.4.1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特殊处理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实例化控件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实现减法操作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65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2.4.3 </a:t>
            </a:r>
            <a:r>
              <a:rPr lang="zh-CN" altLang="en-US" dirty="0" smtClean="0"/>
              <a:t>乘法运算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完成有理数乘法计算器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978" y="1712551"/>
            <a:ext cx="2543302" cy="398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499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/>
              <a:t>2.4.3 </a:t>
            </a:r>
            <a:r>
              <a:rPr lang="zh-CN" altLang="en-US" dirty="0"/>
              <a:t>乘法运算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624072"/>
            <a:ext cx="273630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基本流程与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2.4.1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特殊处理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实例化控件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实现乘法操作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356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2.4.4 </a:t>
            </a:r>
            <a:r>
              <a:rPr lang="zh-CN" altLang="en-US" dirty="0" smtClean="0"/>
              <a:t>除法运算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完成有理数除法计算器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7176"/>
            <a:ext cx="2520280" cy="395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778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/>
              <a:t>2.4.4 </a:t>
            </a:r>
            <a:r>
              <a:rPr lang="zh-CN" altLang="en-US" dirty="0"/>
              <a:t>除法运算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624072"/>
            <a:ext cx="273630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基本流程与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2.4.1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特殊处理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实例化控件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实现除法操作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271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2.5 </a:t>
            </a:r>
            <a:r>
              <a:rPr lang="zh-CN" altLang="en-US" dirty="0" smtClean="0"/>
              <a:t>运算流程控制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顺序结构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选择结构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循环结构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混合结构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626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2.5.1 </a:t>
            </a:r>
            <a:r>
              <a:rPr lang="zh-CN" altLang="en-US" dirty="0" smtClean="0"/>
              <a:t>顺序结构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633364"/>
            <a:ext cx="20193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2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2.1.1 </a:t>
            </a:r>
            <a:r>
              <a:rPr lang="zh-CN" altLang="en-US" dirty="0" smtClean="0"/>
              <a:t>页面布局及控件介绍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布局方式：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777380"/>
            <a:ext cx="273630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、框架布局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、线性布局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、绝对布局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、相对布局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、表格布局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4801716"/>
            <a:ext cx="57606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本项目以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线性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布局和表格布局为例讲解：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653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2.5.1 </a:t>
            </a:r>
            <a:r>
              <a:rPr lang="zh-CN" altLang="en-US" dirty="0" smtClean="0"/>
              <a:t>顺序结构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实先统计总成绩与平均成绩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092330"/>
            <a:ext cx="22860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13081" y="2620907"/>
            <a:ext cx="374248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余纪超同学初三上学期期末考试成绩如下：语文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86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，数学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101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，英语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112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，物理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88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，化学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83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，生物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80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，政治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56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，历史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41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，地理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63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，试编程计算其期末考试总成绩和平均成绩。</a:t>
            </a:r>
          </a:p>
        </p:txBody>
      </p:sp>
    </p:spTree>
    <p:extLst>
      <p:ext uri="{BB962C8B-B14F-4D97-AF65-F5344CB8AC3E}">
        <p14:creationId xmlns:p14="http://schemas.microsoft.com/office/powerpoint/2010/main" val="4266667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2.5.1 </a:t>
            </a:r>
            <a:r>
              <a:rPr lang="zh-CN" altLang="en-US" dirty="0" smtClean="0"/>
              <a:t>顺序结构</a:t>
            </a:r>
            <a:endParaRPr lang="zh-CN" altLang="en-US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11560" y="1624072"/>
            <a:ext cx="27363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声明成绩变量及赋值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事件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计算结果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输出结果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53584"/>
            <a:ext cx="2448272" cy="384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121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2.5.2 </a:t>
            </a:r>
            <a:r>
              <a:rPr lang="zh-CN" altLang="en-US" dirty="0" smtClean="0"/>
              <a:t>选择结构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697260"/>
            <a:ext cx="5328592" cy="47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11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2.5.2 </a:t>
            </a:r>
            <a:r>
              <a:rPr lang="zh-CN" altLang="en-US" dirty="0" smtClean="0"/>
              <a:t>选择结构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实现奇偶判断与范围判断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3081" y="2620907"/>
            <a:ext cx="374248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）产生一个（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100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）之间的随机数，判断其是奇数还是偶数。</a:t>
            </a:r>
          </a:p>
          <a:p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）产生一个（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100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）之间的随机数，判断其是介于下列范围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0~10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10~20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20~30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30~40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40~50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50~60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60~70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70~80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80~90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90~100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中的哪一个范围里。</a:t>
            </a:r>
          </a:p>
        </p:txBody>
      </p:sp>
      <p:pic>
        <p:nvPicPr>
          <p:cNvPr id="276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78019"/>
            <a:ext cx="2376264" cy="375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242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/>
              <a:t>2.5.2 </a:t>
            </a:r>
            <a:r>
              <a:rPr lang="zh-CN" altLang="en-US" dirty="0"/>
              <a:t>选择结构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11560" y="1624072"/>
            <a:ext cx="367240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产生随机数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奇偶判断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判断是否整除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范围判断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if(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条件表达式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){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}else{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}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switch(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表达式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){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case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常量表达式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：语句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……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</a:p>
        </p:txBody>
      </p:sp>
      <p:pic>
        <p:nvPicPr>
          <p:cNvPr id="286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49223"/>
            <a:ext cx="2520280" cy="397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492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2.5.3 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1.for()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循环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31602"/>
            <a:ext cx="3816424" cy="4063784"/>
          </a:xfrm>
          <a:prstGeom prst="rect">
            <a:avLst/>
          </a:prstGeom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09229" y="2290079"/>
            <a:ext cx="332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for(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表达式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1;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表达式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2;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表达式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1450821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2.5.3 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2.while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循环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09229" y="2290079"/>
            <a:ext cx="33266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While(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条件判断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){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执行语句；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03345"/>
            <a:ext cx="3838244" cy="45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33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2.5.3 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3.do-while()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循环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83568" y="2353444"/>
            <a:ext cx="33266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do{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执行语句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}while(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条件判断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598174"/>
            <a:ext cx="2634715" cy="367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07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/>
              <a:t>2.5.3 </a:t>
            </a:r>
            <a:r>
              <a:rPr lang="zh-CN" altLang="en-US" dirty="0"/>
              <a:t>循环结构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实现数值累加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3081" y="2620907"/>
            <a:ext cx="374248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）实现从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加到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100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，即求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1+2+3+4…+98+99+100=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）实现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的阶乘加到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的阶乘，即求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！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+2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！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+3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！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+4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！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+5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！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</a:p>
        </p:txBody>
      </p:sp>
      <p:pic>
        <p:nvPicPr>
          <p:cNvPr id="296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78759"/>
            <a:ext cx="2448272" cy="38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501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/>
              <a:t>2.5.3 </a:t>
            </a:r>
            <a:r>
              <a:rPr lang="zh-CN" altLang="en-US" dirty="0"/>
              <a:t>循环结构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11560" y="1624072"/>
            <a:ext cx="36724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选择循环结构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监听事件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输出结果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07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93424"/>
            <a:ext cx="22860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708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2.1.1 </a:t>
            </a:r>
            <a:r>
              <a:rPr lang="zh-CN" altLang="en-US" dirty="0" smtClean="0"/>
              <a:t>页面布局及控件介绍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57606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基本界面控件：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1" y="1633364"/>
            <a:ext cx="8742857" cy="3190476"/>
          </a:xfrm>
          <a:prstGeom prst="rect">
            <a:avLst/>
          </a:prstGeom>
        </p:spPr>
      </p:pic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995936" y="4958564"/>
            <a:ext cx="2376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子类结构图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181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2.5.4 </a:t>
            </a:r>
            <a:r>
              <a:rPr lang="zh-CN" altLang="en-US" dirty="0" smtClean="0"/>
              <a:t>混合结构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697260"/>
            <a:ext cx="42862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65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2.5.4 </a:t>
            </a:r>
            <a:r>
              <a:rPr lang="zh-CN" altLang="en-US" dirty="0" smtClean="0"/>
              <a:t>混合结构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07176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实现条件求和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3081" y="2620907"/>
            <a:ext cx="374248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）求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到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100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中能被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整除的数的总和。</a:t>
            </a:r>
          </a:p>
          <a:p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）依次求出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到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100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中能被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整除但不能被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整除的数，同时计算这些数的总和，当总和大于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800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时，停止计算。</a:t>
            </a:r>
          </a:p>
        </p:txBody>
      </p:sp>
      <p:pic>
        <p:nvPicPr>
          <p:cNvPr id="3174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36527"/>
            <a:ext cx="2297113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848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2.5.4 </a:t>
            </a:r>
            <a:r>
              <a:rPr lang="zh-CN" altLang="en-US" dirty="0" smtClean="0"/>
              <a:t>混合结构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11560" y="1624072"/>
            <a:ext cx="36724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问题一采用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for()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和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if()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条件语句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问题二采用在一的基础上特别加了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Continue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语句和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break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。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输出结果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27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77379"/>
            <a:ext cx="2520280" cy="393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451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2.6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129308"/>
            <a:ext cx="36004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1.UI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设计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程序基本运算结构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各数据类型运算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计算过程中特殊处理方法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实现简单计算器的开发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540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矩形 896"/>
          <p:cNvSpPr/>
          <p:nvPr/>
        </p:nvSpPr>
        <p:spPr>
          <a:xfrm>
            <a:off x="2222638" y="2105827"/>
            <a:ext cx="4698723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Thank you!</a:t>
            </a:r>
            <a:endParaRPr lang="zh-CN" altLang="en-US" sz="6000" dirty="0">
              <a:solidFill>
                <a:schemeClr val="accent3">
                  <a:lumMod val="40000"/>
                  <a:lumOff val="60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grpSp>
        <p:nvGrpSpPr>
          <p:cNvPr id="135" name="组合 134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136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172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2.1.1 </a:t>
            </a:r>
            <a:r>
              <a:rPr lang="zh-CN" altLang="en-US" dirty="0" smtClean="0"/>
              <a:t>页面布局及控件介绍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57606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基本界面控件：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995936" y="4958564"/>
            <a:ext cx="2376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TextView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子类结构图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6" y="1595268"/>
            <a:ext cx="8866667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68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2.1.1 </a:t>
            </a:r>
            <a:r>
              <a:rPr lang="zh-CN" altLang="en-US" dirty="0" smtClean="0"/>
              <a:t>页面布局及控件介绍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57606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基本界面控件：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779912" y="5345668"/>
            <a:ext cx="2592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ViewGroup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子类结构图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2" y="1513880"/>
            <a:ext cx="7752662" cy="38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23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2.1.1 </a:t>
            </a:r>
            <a:r>
              <a:rPr lang="zh-CN" altLang="en-US" dirty="0" smtClean="0"/>
              <a:t>页面布局及控件介绍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57606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基本界面控件：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401616" y="4433502"/>
            <a:ext cx="3330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FrameLayout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子类结构图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29869"/>
            <a:ext cx="8820472" cy="256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94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</TotalTime>
  <Pages>0</Pages>
  <Words>1799</Words>
  <Characters>0</Characters>
  <Application>Microsoft Office PowerPoint</Application>
  <DocSecurity>0</DocSecurity>
  <PresentationFormat>全屏显示(16:10)</PresentationFormat>
  <Lines>0</Lines>
  <Paragraphs>534</Paragraphs>
  <Slides>64</Slides>
  <Notes>64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2" baseType="lpstr">
      <vt:lpstr>Arial</vt:lpstr>
      <vt:lpstr>宋体</vt:lpstr>
      <vt:lpstr>方正兰亭中粗黑_GBK</vt:lpstr>
      <vt:lpstr>方正兰亭中黑_GBK</vt:lpstr>
      <vt:lpstr>微软雅黑</vt:lpstr>
      <vt:lpstr>方正兰亭黑_GBK</vt:lpstr>
      <vt:lpstr>Calibri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GuangheZhang</cp:lastModifiedBy>
  <cp:revision>245</cp:revision>
  <cp:lastPrinted>1899-12-30T00:00:00Z</cp:lastPrinted>
  <dcterms:created xsi:type="dcterms:W3CDTF">2010-06-08T02:33:18Z</dcterms:created>
  <dcterms:modified xsi:type="dcterms:W3CDTF">2017-05-26T03:10:20Z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