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notesMasterIdLst>
    <p:notesMasterId r:id="rId69"/>
  </p:notesMasterIdLst>
  <p:sldIdLst>
    <p:sldId id="269" r:id="rId2"/>
    <p:sldId id="257" r:id="rId3"/>
    <p:sldId id="259" r:id="rId4"/>
    <p:sldId id="290" r:id="rId5"/>
    <p:sldId id="309" r:id="rId6"/>
    <p:sldId id="310" r:id="rId7"/>
    <p:sldId id="327" r:id="rId8"/>
    <p:sldId id="291" r:id="rId9"/>
    <p:sldId id="292" r:id="rId10"/>
    <p:sldId id="328" r:id="rId11"/>
    <p:sldId id="293" r:id="rId12"/>
    <p:sldId id="295" r:id="rId13"/>
    <p:sldId id="311" r:id="rId14"/>
    <p:sldId id="312" r:id="rId15"/>
    <p:sldId id="313" r:id="rId16"/>
    <p:sldId id="314" r:id="rId17"/>
    <p:sldId id="315" r:id="rId18"/>
    <p:sldId id="294" r:id="rId19"/>
    <p:sldId id="329" r:id="rId20"/>
    <p:sldId id="330" r:id="rId21"/>
    <p:sldId id="316" r:id="rId22"/>
    <p:sldId id="296" r:id="rId23"/>
    <p:sldId id="331" r:id="rId24"/>
    <p:sldId id="332" r:id="rId25"/>
    <p:sldId id="297" r:id="rId26"/>
    <p:sldId id="317" r:id="rId27"/>
    <p:sldId id="333" r:id="rId28"/>
    <p:sldId id="302" r:id="rId29"/>
    <p:sldId id="334" r:id="rId30"/>
    <p:sldId id="300" r:id="rId31"/>
    <p:sldId id="318" r:id="rId32"/>
    <p:sldId id="335" r:id="rId33"/>
    <p:sldId id="301" r:id="rId34"/>
    <p:sldId id="336" r:id="rId35"/>
    <p:sldId id="319" r:id="rId36"/>
    <p:sldId id="337" r:id="rId37"/>
    <p:sldId id="298" r:id="rId38"/>
    <p:sldId id="303" r:id="rId39"/>
    <p:sldId id="338" r:id="rId40"/>
    <p:sldId id="320" r:id="rId41"/>
    <p:sldId id="339" r:id="rId42"/>
    <p:sldId id="321" r:id="rId43"/>
    <p:sldId id="340" r:id="rId44"/>
    <p:sldId id="341" r:id="rId45"/>
    <p:sldId id="304" r:id="rId46"/>
    <p:sldId id="342" r:id="rId47"/>
    <p:sldId id="322" r:id="rId48"/>
    <p:sldId id="343" r:id="rId49"/>
    <p:sldId id="323" r:id="rId50"/>
    <p:sldId id="344" r:id="rId51"/>
    <p:sldId id="299" r:id="rId52"/>
    <p:sldId id="305" r:id="rId53"/>
    <p:sldId id="346" r:id="rId54"/>
    <p:sldId id="345" r:id="rId55"/>
    <p:sldId id="324" r:id="rId56"/>
    <p:sldId id="347" r:id="rId57"/>
    <p:sldId id="306" r:id="rId58"/>
    <p:sldId id="307" r:id="rId59"/>
    <p:sldId id="348" r:id="rId60"/>
    <p:sldId id="325" r:id="rId61"/>
    <p:sldId id="349" r:id="rId62"/>
    <p:sldId id="308" r:id="rId63"/>
    <p:sldId id="350" r:id="rId64"/>
    <p:sldId id="326" r:id="rId65"/>
    <p:sldId id="351" r:id="rId66"/>
    <p:sldId id="289" r:id="rId67"/>
    <p:sldId id="268" r:id="rId68"/>
  </p:sldIdLst>
  <p:sldSz cx="9144000" cy="5715000" type="screen16x10"/>
  <p:notesSz cx="6858000" cy="9144000"/>
  <p:embeddedFontLst>
    <p:embeddedFont>
      <p:font typeface="方正兰亭黑_GBK" charset="-122"/>
      <p:regular r:id="rId70"/>
    </p:embeddedFont>
    <p:embeddedFont>
      <p:font typeface="Calibri" pitchFamily="34" charset="0"/>
      <p:regular r:id="rId71"/>
      <p:bold r:id="rId72"/>
      <p:italic r:id="rId73"/>
      <p:boldItalic r:id="rId74"/>
    </p:embeddedFont>
    <p:embeddedFont>
      <p:font typeface="微软雅黑" pitchFamily="34" charset="-122"/>
      <p:regular r:id="rId75"/>
      <p:bold r:id="rId76"/>
    </p:embeddedFont>
    <p:embeddedFont>
      <p:font typeface="方正兰亭中黑_GBK" charset="-122"/>
      <p:regular r:id="rId77"/>
    </p:embeddedFont>
    <p:embeddedFont>
      <p:font typeface="方正兰亭中粗黑_GBK" charset="-122"/>
      <p:regular r:id="rId78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xmlns="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18"/>
    <a:srgbClr val="FF66FF"/>
    <a:srgbClr val="C0C3C8"/>
    <a:srgbClr val="BABDC2"/>
    <a:srgbClr val="BCE8F2"/>
    <a:srgbClr val="007DA4"/>
    <a:srgbClr val="4EC3DE"/>
    <a:srgbClr val="30B8D8"/>
    <a:srgbClr val="16BC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3" autoAdjust="0"/>
    <p:restoredTop sz="94982" autoAdjust="0"/>
  </p:normalViewPr>
  <p:slideViewPr>
    <p:cSldViewPr>
      <p:cViewPr varScale="1">
        <p:scale>
          <a:sx n="63" d="100"/>
          <a:sy n="63" d="100"/>
        </p:scale>
        <p:origin x="-102" y="-426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50" d="100"/>
        <a:sy n="150" d="100"/>
      </p:scale>
      <p:origin x="0" y="2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5.fntdata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5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7455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4321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54185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95317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81952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33049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02303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43435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5364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6345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EEF6D3-8FDF-4DCC-923E-153CDE91857E}" type="slidenum">
              <a:rPr lang="zh-CN" altLang="en-US" smtClean="0"/>
              <a:pPr eaLnBrk="1" hangingPunct="1"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6184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6148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22472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39595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1198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38167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43756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71646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90535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69310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8646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187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9399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97623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50096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58408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54281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4195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11504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195184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06745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658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996524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587172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045390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998707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780934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081519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933095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830684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151302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131464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6519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305732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578695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302520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661843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124462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350921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791810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413622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87416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762943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7070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997577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308658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097464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3573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14092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370413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130306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46776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F46579-E784-4299-B850-5AC640119D0C}" type="slidenum">
              <a:rPr lang="zh-CN" altLang="en-US" smtClean="0"/>
              <a:pPr eaLnBrk="1" hangingPunct="1"/>
              <a:t>67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906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5236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5790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7618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71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8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6"/>
            <a:ext cx="4041775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9144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732"/>
            <a:ext cx="9144000" cy="10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01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2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tx2">
                <a:lumMod val="75000"/>
              </a:schemeClr>
            </a:gs>
            <a:gs pos="80000">
              <a:srgbClr val="000D1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13137" y="815142"/>
            <a:ext cx="918713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第</a:t>
            </a:r>
            <a:r>
              <a:rPr lang="zh-CN" altLang="en-US" sz="54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六</a:t>
            </a: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章 图像处理与动画应用</a:t>
            </a:r>
            <a:endParaRPr lang="en-US" altLang="zh-CN" sz="5400" spc="300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30000"/>
                  </a:schemeClr>
                </a:glow>
              </a:effectLst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——</a:t>
            </a: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典型算法演示实例</a:t>
            </a:r>
          </a:p>
        </p:txBody>
      </p:sp>
      <p:sp>
        <p:nvSpPr>
          <p:cNvPr id="13906" name="Freeform 5820"/>
          <p:cNvSpPr>
            <a:spLocks/>
          </p:cNvSpPr>
          <p:nvPr/>
        </p:nvSpPr>
        <p:spPr bwMode="auto">
          <a:xfrm>
            <a:off x="2271714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8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5666247" y="5305772"/>
            <a:ext cx="3472425" cy="360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110000"/>
              </a:lnSpc>
            </a:pPr>
            <a:r>
              <a:rPr lang="en-US" altLang="zh-CN" sz="1700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Email:guanghezhang@163.com</a:t>
            </a:r>
            <a:endParaRPr lang="en-US" altLang="zh-CN" sz="1700" kern="0" dirty="0">
              <a:solidFill>
                <a:schemeClr val="accent3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" y="40606"/>
            <a:ext cx="2662237" cy="728662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3962492" y="2683867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张光河</a:t>
            </a:r>
            <a:endParaRPr lang="zh-CN" altLang="en-US" sz="2400" dirty="0">
              <a:solidFill>
                <a:schemeClr val="accent3">
                  <a:lumMod val="40000"/>
                  <a:lumOff val="60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628" y="49188"/>
            <a:ext cx="363304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6.1.3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构造最小生成树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37626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绘制一个简单的图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监控响应事件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改变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Paint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坐标值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重绘图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显示最小生成树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52500"/>
            <a:ext cx="30099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528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6.2 </a:t>
            </a:r>
            <a:r>
              <a:rPr lang="zh-CN" altLang="en-US" dirty="0" smtClean="0"/>
              <a:t>二维动画基础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12879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补间动画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逐帧动画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3.GIF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186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6.2.1 </a:t>
            </a:r>
            <a:r>
              <a:rPr lang="zh-CN" altLang="en-US" dirty="0" smtClean="0"/>
              <a:t>补间动画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128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补间动画相关效果类：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10632"/>
              </p:ext>
            </p:extLst>
          </p:nvPr>
        </p:nvGraphicFramePr>
        <p:xfrm>
          <a:off x="1259632" y="1633364"/>
          <a:ext cx="6984776" cy="345638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49746"/>
                <a:gridCol w="2923860"/>
                <a:gridCol w="3411170"/>
              </a:tblGrid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补间动画效果类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AlphaAnimation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透明度（</a:t>
                      </a:r>
                      <a:r>
                        <a:rPr lang="en-US" sz="1200" kern="0">
                          <a:effectLst/>
                        </a:rPr>
                        <a:t>alpha</a:t>
                      </a:r>
                      <a:r>
                        <a:rPr lang="zh-CN" sz="1200" kern="0">
                          <a:effectLst/>
                        </a:rPr>
                        <a:t>）渐变效果，对应</a:t>
                      </a:r>
                      <a:r>
                        <a:rPr lang="en-US" sz="1200" kern="0">
                          <a:effectLst/>
                        </a:rPr>
                        <a:t>&lt;alpha/&gt;</a:t>
                      </a:r>
                      <a:r>
                        <a:rPr lang="zh-CN" sz="1200" kern="0">
                          <a:effectLst/>
                        </a:rPr>
                        <a:t>标签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640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TranslateAnimation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位移渐变，需要指定移动点的开始和结束坐标，对应</a:t>
                      </a:r>
                      <a:r>
                        <a:rPr lang="en-US" sz="1200" kern="0">
                          <a:effectLst/>
                        </a:rPr>
                        <a:t>&lt;translate/&gt;</a:t>
                      </a:r>
                      <a:r>
                        <a:rPr lang="zh-CN" sz="1200" kern="0">
                          <a:effectLst/>
                        </a:rPr>
                        <a:t>标签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ScaleAnimation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缩放渐变，可以指定缩放的参考点，对应</a:t>
                      </a:r>
                      <a:r>
                        <a:rPr lang="en-US" sz="1200" kern="0">
                          <a:effectLst/>
                        </a:rPr>
                        <a:t>&lt;scale/&gt;</a:t>
                      </a:r>
                      <a:r>
                        <a:rPr lang="zh-CN" sz="1200" kern="0">
                          <a:effectLst/>
                        </a:rPr>
                        <a:t>标签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RotateAnimation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旋转渐变，可以指定旋转的参考点，对应</a:t>
                      </a:r>
                      <a:r>
                        <a:rPr lang="en-US" sz="1200" kern="0">
                          <a:effectLst/>
                        </a:rPr>
                        <a:t>&lt;rotate/&gt;</a:t>
                      </a:r>
                      <a:r>
                        <a:rPr lang="zh-CN" sz="1200" kern="0">
                          <a:effectLst/>
                        </a:rPr>
                        <a:t>标签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AnimationSet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组合渐变，支持组合多种渐变效果，对应</a:t>
                      </a:r>
                      <a:r>
                        <a:rPr lang="en-US" sz="1200" kern="0" dirty="0">
                          <a:effectLst/>
                        </a:rPr>
                        <a:t>&lt;set/&gt;</a:t>
                      </a:r>
                      <a:r>
                        <a:rPr lang="zh-CN" sz="1200" kern="0" dirty="0">
                          <a:effectLst/>
                        </a:rPr>
                        <a:t>标签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22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6.2.1 </a:t>
            </a:r>
            <a:r>
              <a:rPr lang="zh-CN" altLang="en-US" dirty="0" smtClean="0"/>
              <a:t>补间动画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128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透明渐变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AlphaAnimation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24072"/>
            <a:ext cx="712879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 public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AlphaAnimation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(float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fromAlpha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float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toAlpha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alphaAnimation.setDuration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(3000);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3.imgTA.startAnimation(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alphaAnimation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991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6.2.1 </a:t>
            </a:r>
            <a:r>
              <a:rPr lang="zh-CN" altLang="en-US" dirty="0" smtClean="0"/>
              <a:t>补间动画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128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位移渐变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TranslateAnimation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24072"/>
            <a:ext cx="712879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 public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TranslateAnimation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(float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fromXDelta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float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toXDelta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float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fromYDelta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float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toYDelta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translateAnimation.setDuration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(3000);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3.imgTA.startAnimation(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translateAnimation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472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6.2.1 </a:t>
            </a:r>
            <a:r>
              <a:rPr lang="zh-CN" altLang="en-US" dirty="0" smtClean="0"/>
              <a:t>补间动画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128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缩放渐变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ScaleAnimation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24072"/>
            <a:ext cx="712879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 public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ScaleAnimation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(float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fromX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float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toX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float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fromY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float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scaleAnimation.setDuration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(3000);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3.imgTA.startAnimation(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scaleAnimation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033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6.2.1 </a:t>
            </a:r>
            <a:r>
              <a:rPr lang="zh-CN" altLang="en-US" dirty="0" smtClean="0"/>
              <a:t>补间动画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128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旋转渐变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RotateAnimation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24072"/>
            <a:ext cx="748883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 public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RotateAnimation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(float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fromDegrees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float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toDegrees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rotateAnimation.setDuration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(3000);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3.imgTA.startAnimation(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rotateAnimation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108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6.2.1 </a:t>
            </a:r>
            <a:r>
              <a:rPr lang="zh-CN" altLang="en-US" dirty="0" smtClean="0"/>
              <a:t>补间动画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128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组合渐变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AnimationSet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24072"/>
            <a:ext cx="835292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1.public void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addAnimation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(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Animation a)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2.animationSet.addAnimation(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alphaAnimation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imgTA.startAnimation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animationSet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289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6.2.2 </a:t>
            </a:r>
            <a:r>
              <a:rPr lang="zh-CN" altLang="en-US" dirty="0" smtClean="0"/>
              <a:t>逐帧动画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813690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1.Create a Project 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准备资源文件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逐帧动画配置文件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事件监听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启用动画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animationDrawable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AnimationDrawable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imgShow.getDrawable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animationDrawable.start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	</a:t>
            </a:r>
          </a:p>
        </p:txBody>
      </p:sp>
    </p:spTree>
    <p:extLst>
      <p:ext uri="{BB962C8B-B14F-4D97-AF65-F5344CB8AC3E}">
        <p14:creationId xmlns:p14="http://schemas.microsoft.com/office/powerpoint/2010/main" val="2587823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6.2.2 </a:t>
            </a:r>
            <a:r>
              <a:rPr lang="zh-CN" altLang="en-US" dirty="0" smtClean="0"/>
              <a:t>逐帧动画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81369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渐变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item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&lt;item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android:drawable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="@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drawable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/tp001" 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android:duration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="4000"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android:layout_width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wrap_content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android:layout_height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wrap_content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 /&gt;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834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355725" y="790724"/>
            <a:ext cx="6432550" cy="482600"/>
            <a:chOff x="64331" y="0"/>
            <a:chExt cx="6433094" cy="482482"/>
          </a:xfrm>
        </p:grpSpPr>
        <p:sp>
          <p:nvSpPr>
            <p:cNvPr id="5139" name="AutoShape 3"/>
            <p:cNvSpPr>
              <a:spLocks noChangeArrowheads="1"/>
            </p:cNvSpPr>
            <p:nvPr/>
          </p:nvSpPr>
          <p:spPr bwMode="auto">
            <a:xfrm>
              <a:off x="64331" y="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3076639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6.1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图像处理基础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355725" y="1582812"/>
            <a:ext cx="6432550" cy="482600"/>
            <a:chOff x="65077" y="0"/>
            <a:chExt cx="6431600" cy="482565"/>
          </a:xfrm>
        </p:grpSpPr>
        <p:sp>
          <p:nvSpPr>
            <p:cNvPr id="5137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5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 sz="2000" dirty="0">
                <a:solidFill>
                  <a:schemeClr val="tx2"/>
                </a:solidFill>
                <a:latin typeface="Calibri" pitchFamily="34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8" name="Rectangle 13"/>
            <p:cNvSpPr>
              <a:spLocks noChangeArrowheads="1"/>
            </p:cNvSpPr>
            <p:nvPr/>
          </p:nvSpPr>
          <p:spPr bwMode="auto">
            <a:xfrm>
              <a:off x="1860561" y="85339"/>
              <a:ext cx="3076255" cy="369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6.2 </a:t>
              </a:r>
              <a:r>
                <a:rPr lang="zh-CN" altLang="en-US" dirty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二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维动画基础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1355725" y="2446908"/>
            <a:ext cx="6432550" cy="482600"/>
            <a:chOff x="64331" y="0"/>
            <a:chExt cx="6433094" cy="482482"/>
          </a:xfrm>
        </p:grpSpPr>
        <p:sp>
          <p:nvSpPr>
            <p:cNvPr id="5132" name="AutoShape 3"/>
            <p:cNvSpPr>
              <a:spLocks noChangeArrowheads="1"/>
            </p:cNvSpPr>
            <p:nvPr/>
          </p:nvSpPr>
          <p:spPr bwMode="auto">
            <a:xfrm>
              <a:off x="64331" y="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976427" y="112063"/>
              <a:ext cx="4499856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6.3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透明度、缩放、旋转和位移渐变的使用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1355725" y="3311004"/>
            <a:ext cx="6432550" cy="482600"/>
            <a:chOff x="65077" y="0"/>
            <a:chExt cx="6431600" cy="482564"/>
          </a:xfrm>
        </p:grpSpPr>
        <p:sp>
          <p:nvSpPr>
            <p:cNvPr id="5130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6.4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位移渐变动画的使用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sp>
        <p:nvSpPr>
          <p:cNvPr id="7188" name="TextBox 13"/>
          <p:cNvSpPr txBox="1">
            <a:spLocks noChangeArrowheads="1"/>
          </p:cNvSpPr>
          <p:nvPr/>
        </p:nvSpPr>
        <p:spPr bwMode="auto">
          <a:xfrm>
            <a:off x="3815556" y="49188"/>
            <a:ext cx="151288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zh-CN" altLang="en-US" dirty="0" smtClean="0"/>
              <a:t>目 录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379810" y="4175100"/>
            <a:ext cx="6432550" cy="482600"/>
            <a:chOff x="65077" y="0"/>
            <a:chExt cx="6431600" cy="482564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6.5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补间动画的使用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1379810" y="5111204"/>
            <a:ext cx="6432550" cy="482600"/>
            <a:chOff x="65077" y="0"/>
            <a:chExt cx="6431600" cy="482564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6.6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小结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6.2.2 </a:t>
            </a:r>
            <a:r>
              <a:rPr lang="zh-CN" altLang="en-US" dirty="0" smtClean="0"/>
              <a:t>逐帧动画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23528" y="1129308"/>
            <a:ext cx="856895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启动动画：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获取动画资源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imgShow.setImageResource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R.layout.animationlist_fa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getDrawable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方法获取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Drawable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对象并转换为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AnimationDrawable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animationDrawable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AnimationDrawable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imgShow.getDrawable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播放帧动画</a:t>
            </a: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animationDrawable.start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37789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6.2.2 </a:t>
            </a:r>
            <a:r>
              <a:rPr lang="zh-CN" altLang="en-US" dirty="0" smtClean="0"/>
              <a:t>逐帧动画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456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实现效果图：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941387"/>
            <a:ext cx="3009900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544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6.2.3 GIF</a:t>
            </a:r>
            <a:r>
              <a:rPr lang="zh-CN" altLang="en-US" dirty="0" smtClean="0"/>
              <a:t>动画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89654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准备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GIF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资源文件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CustomGIFView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解析动画（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Movie.decodeStream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在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上绘制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播放动画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6.invalidate(),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刷新界面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24914"/>
            <a:ext cx="3030538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363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6.2.3 GIF</a:t>
            </a:r>
            <a:r>
              <a:rPr lang="zh-CN" altLang="en-US" dirty="0" smtClean="0"/>
              <a:t>动画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99288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解析动画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Bubble Sort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动画，使用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Movie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decodeStream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方法解析动画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mMovie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Movie.decodeStream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getResources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().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openRawResource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R.drawable.bubblesortgif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));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859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6.2.3 GIF</a:t>
            </a:r>
            <a:r>
              <a:rPr lang="zh-CN" altLang="en-US" dirty="0" smtClean="0"/>
              <a:t>动画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99288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设置动画并刷新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计算当前帧对应的时间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relTime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 ((now -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mMovieStart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 %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dur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       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 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设置动画这一时间对应的某一帧</a:t>
            </a: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mMovie.setTime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relTime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绘制对应时间动画的某一帧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mMovie.draw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(canvas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0, 0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刷新画面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invalidate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576777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6.3 </a:t>
            </a:r>
            <a:r>
              <a:rPr lang="zh-CN" altLang="en-US" dirty="0" smtClean="0"/>
              <a:t>透明度、缩放、旋转和位移渐变的使用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12879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缩放和透明渐变的使用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缩放和位移渐变的使用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旋转和位移渐变的使用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296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6.3.1 </a:t>
            </a:r>
            <a:r>
              <a:rPr lang="zh-CN" altLang="en-US" dirty="0" smtClean="0"/>
              <a:t>缩放和透明渐变的使用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376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948652"/>
            <a:ext cx="301942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827584" y="1898639"/>
            <a:ext cx="33123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演示插入链表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ScaleAnimation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343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6.3.1 </a:t>
            </a:r>
            <a:r>
              <a:rPr lang="zh-CN" altLang="en-US" dirty="0" smtClean="0"/>
              <a:t>缩放和透明渐变的使用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376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单链表插入算法思想：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827584" y="1898639"/>
            <a:ext cx="73448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已知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线性链表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head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，在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指针所指向的结点后插入一个元素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x.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在一个结点后插入数据元素时，操作较为简单，不用查找便可直接插入</a:t>
            </a: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69468"/>
            <a:ext cx="54959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96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6.3.1 </a:t>
            </a:r>
            <a:r>
              <a:rPr lang="zh-CN" altLang="en-US" dirty="0" smtClean="0"/>
              <a:t>缩放和透明渐变的使用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705372"/>
            <a:ext cx="45365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1.ScaleAnimation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方法产生节点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设置动画持续时间、透明度、缩放尺度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加载节点图片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启动动画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62025"/>
            <a:ext cx="299878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129308"/>
            <a:ext cx="2376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439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6.3.1 </a:t>
            </a:r>
            <a:r>
              <a:rPr lang="zh-CN" altLang="en-US" dirty="0" smtClean="0"/>
              <a:t>缩放和透明渐变的使用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79512" y="1513628"/>
            <a:ext cx="8673359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1460500" eaLnBrk="0" hangingPunct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onAnimationEnd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(Animation animation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 {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                	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动画结束时调用</a:t>
            </a:r>
          </a:p>
          <a:p>
            <a:pPr lvl="0" indent="1460500" eaLnBrk="0" hangingPunct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创建透明度渐变动画，从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0.0f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变化到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1.0f</a:t>
            </a:r>
          </a:p>
          <a:p>
            <a:pPr lvl="0" indent="146050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aaFir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AlphaAnimation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(0.0f, 1.0f);  </a:t>
            </a:r>
          </a:p>
          <a:p>
            <a:pPr lvl="0" indent="146050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设置动画的持续时间为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秒</a:t>
            </a:r>
          </a:p>
          <a:p>
            <a:pPr lvl="0" indent="1460500" eaLnBrk="0" hangingPunct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aaFir.setDuration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(3000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 </a:t>
            </a:r>
          </a:p>
          <a:p>
            <a:pPr lvl="0" indent="146050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 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动画演示时的文字说明</a:t>
            </a:r>
          </a:p>
          <a:p>
            <a:pPr lvl="0" indent="1460500" eaLnBrk="0" hangingPunct="0"/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tvShowInfo.setText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插入结点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A");</a:t>
            </a:r>
          </a:p>
          <a:p>
            <a:pPr lvl="0" indent="146050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将结点设置为可见</a:t>
            </a:r>
          </a:p>
          <a:p>
            <a:pPr lvl="0" indent="1460500" eaLnBrk="0" hangingPunct="0"/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  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imgNodeFirst.setVisibility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View.VISIBLE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pPr lvl="0" indent="1460500" eaLnBrk="0" hangingPunct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启动透明度渐变动画</a:t>
            </a:r>
          </a:p>
          <a:p>
            <a:pPr lvl="0" indent="1460500" eaLnBrk="0" hangingPunct="0"/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imgNodeFirst.startAnimation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aaFir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pPr lvl="0" indent="146050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省略后续代码</a:t>
            </a:r>
          </a:p>
          <a:p>
            <a:pPr lvl="0" indent="1460500" eaLnBrk="0" hangingPunct="0"/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……</a:t>
            </a:r>
          </a:p>
          <a:p>
            <a:pPr lvl="0" indent="1460500" eaLnBrk="0" hangingPunct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95536" y="845204"/>
            <a:ext cx="2376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动画结束时操作：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120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6.1 </a:t>
            </a:r>
            <a:r>
              <a:rPr lang="zh-CN" altLang="en-US" dirty="0" smtClean="0"/>
              <a:t>图像处理基础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12879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1.Paint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Canvas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和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Bitmap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简介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Paint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和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Canvas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广度优先遍历图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Paint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和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Canvas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构造最小生成树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6.3.2 </a:t>
            </a:r>
            <a:r>
              <a:rPr lang="zh-CN" altLang="en-US" dirty="0" smtClean="0"/>
              <a:t>缩放和位移渐变的使用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232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672038"/>
            <a:ext cx="43204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插入链表动画演示算法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TranslateAnimation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62025"/>
            <a:ext cx="30099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949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6.3.2 </a:t>
            </a:r>
            <a:r>
              <a:rPr lang="zh-CN" altLang="en-US" dirty="0" smtClean="0"/>
              <a:t>缩放和位移渐变的使用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232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672038"/>
            <a:ext cx="432048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产生节点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断开原有链表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移动原有机电，插入新节点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(4)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设置持续时间等相关属性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(5)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启动动画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(6)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动画结束处理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62025"/>
            <a:ext cx="30289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151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6.3.2 </a:t>
            </a:r>
            <a:r>
              <a:rPr lang="zh-CN" altLang="en-US" dirty="0" smtClean="0"/>
              <a:t>缩放和位移渐变的使用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232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动画效果相关设置：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672038"/>
            <a:ext cx="792088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taEnd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TranslateAnimation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(0.0f,floatSecx,0.0f,0.0f);  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设置动画的持续时间为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秒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taEnd.setDuration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(3000);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动画终止时停留在最后一帧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taEnd.setFillAfter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(true);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启动位移动画，实现尾结点移动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imgNodeEnd.startAnimation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taEnd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0578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6.3.3 </a:t>
            </a:r>
            <a:r>
              <a:rPr lang="zh-CN" altLang="en-US" dirty="0" smtClean="0"/>
              <a:t>旋转和位移渐变的使用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232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72038"/>
            <a:ext cx="43204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删除链表节点动画演示算法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RotateAnimation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52500"/>
            <a:ext cx="30099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647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6.3.3 </a:t>
            </a:r>
            <a:r>
              <a:rPr lang="zh-CN" altLang="en-US" dirty="0" smtClean="0"/>
              <a:t>旋转和位移渐变的使用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3816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删除单链表节点算法：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72038"/>
            <a:ext cx="74888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删除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操作是将单链表的第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个结点删除。先检查删除位置的合法性，然后查找表中第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i-1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个结点，即被删结点的前驱结点，再将其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删除。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7500"/>
            <a:ext cx="6696744" cy="16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43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6.3.3 </a:t>
            </a:r>
            <a:r>
              <a:rPr lang="zh-CN" altLang="en-US" dirty="0" smtClean="0"/>
              <a:t>旋转和位移渐变的使用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232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72038"/>
            <a:ext cx="432048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产生待删除节点，设置删除旋转效果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设置动画相关属性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启动动画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(4)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删除节点，设置位移渐变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(5)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移动后续节点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(6)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动画结束处理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93775"/>
            <a:ext cx="2998787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300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6.3.3 </a:t>
            </a:r>
            <a:r>
              <a:rPr lang="zh-CN" altLang="en-US" dirty="0" smtClean="0"/>
              <a:t>旋转和位移渐变的使用</a:t>
            </a:r>
            <a:endParaRPr lang="zh-CN" altLang="en-US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129308"/>
            <a:ext cx="2232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动画效果操作：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72038"/>
            <a:ext cx="8064896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taFor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TranslateAnimation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(0.0f,floatForx,0.0f,0.0f);   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设置动画的持续时间为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秒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taFor.setDuration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(3000); 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动画终止时停留在最后一帧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taFor.setFillAfter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(true);</a:t>
            </a:r>
          </a:p>
          <a:p>
            <a:pPr lvl="0" eaLnBrk="0" hangingPunct="0"/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启动位移动画</a:t>
            </a: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imgNodeForth.startAnimation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taFor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 eaLnBrk="0" hangingPunct="0"/>
            <a:endParaRPr lang="en-US" altLang="zh-CN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65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6.4</a:t>
            </a:r>
            <a:r>
              <a:rPr lang="zh-CN" altLang="en-US" dirty="0" smtClean="0"/>
              <a:t>位移渐变动画的使用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1287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进栈和出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栈的演示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入队和出队的演示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486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6.4.1 </a:t>
            </a:r>
            <a:r>
              <a:rPr lang="zh-CN" altLang="en-US" dirty="0" smtClean="0"/>
              <a:t>进栈和出栈的演示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024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624072"/>
            <a:ext cx="3024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演示进栈、出栈算法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62025"/>
            <a:ext cx="29876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780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6.4.1 </a:t>
            </a:r>
            <a:r>
              <a:rPr lang="zh-CN" altLang="en-US" dirty="0" smtClean="0"/>
              <a:t>进栈和出栈的演示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024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进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栈算法思想：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624072"/>
            <a:ext cx="763284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①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若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TOP≥n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时，则给出溢出信息，作出错处理（进栈前首先检查栈是否已满，满则溢出；不满则作②）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；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/>
            </a:r>
            <a:b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</a:b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②置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TOP=TOP+1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（栈指针加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，指向进栈地址）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；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/>
            </a:r>
            <a:b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</a:b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③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S(TOP)=X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，结束（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X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为新进栈的元素）；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286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6.1.1 Paint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128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1.Paint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类常用方法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8243"/>
              </p:ext>
            </p:extLst>
          </p:nvPr>
        </p:nvGraphicFramePr>
        <p:xfrm>
          <a:off x="1043608" y="1633364"/>
          <a:ext cx="7128791" cy="33750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7995"/>
                <a:gridCol w="3978838"/>
                <a:gridCol w="2401958"/>
              </a:tblGrid>
              <a:tr h="421885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>
                          <a:effectLst/>
                        </a:rPr>
                        <a:t>序号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>
                          <a:effectLst/>
                        </a:rPr>
                        <a:t>方法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1885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setAntiAlias</a:t>
                      </a:r>
                      <a:r>
                        <a:rPr lang="zh-CN" sz="1200">
                          <a:effectLst/>
                        </a:rPr>
                        <a:t>（</a:t>
                      </a:r>
                      <a:r>
                        <a:rPr lang="en-US" sz="1200">
                          <a:effectLst/>
                        </a:rPr>
                        <a:t>boolean arg0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>
                          <a:effectLst/>
                        </a:rPr>
                        <a:t>设置</a:t>
                      </a:r>
                      <a:r>
                        <a:rPr lang="en-US" sz="1200">
                          <a:effectLst/>
                        </a:rPr>
                        <a:t>Paint</a:t>
                      </a:r>
                      <a:r>
                        <a:rPr lang="zh-CN" sz="1200">
                          <a:effectLst/>
                        </a:rPr>
                        <a:t>有无锯齿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1885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setColor(int arg0)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>
                          <a:effectLst/>
                        </a:rPr>
                        <a:t>设置</a:t>
                      </a:r>
                      <a:r>
                        <a:rPr lang="en-US" sz="1200">
                          <a:effectLst/>
                        </a:rPr>
                        <a:t>Paint</a:t>
                      </a:r>
                      <a:r>
                        <a:rPr lang="zh-CN" sz="1200">
                          <a:effectLst/>
                        </a:rPr>
                        <a:t>颜色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1885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setStrokeWidth(float arg0)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>
                          <a:effectLst/>
                        </a:rPr>
                        <a:t>设置空心线的宽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1885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setStyle(Style style)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>
                          <a:effectLst/>
                        </a:rPr>
                        <a:t>设置画笔风格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1885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setAlpha(int arg0)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>
                          <a:effectLst/>
                        </a:rPr>
                        <a:t>设置透明度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1885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setTextSize(float arg0)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>
                          <a:effectLst/>
                        </a:rPr>
                        <a:t>设置字体大小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1885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setTextAlign</a:t>
                      </a:r>
                      <a:r>
                        <a:rPr lang="zh-CN" sz="1200">
                          <a:effectLst/>
                        </a:rPr>
                        <a:t>（</a:t>
                      </a:r>
                      <a:r>
                        <a:rPr lang="en-US" sz="1200">
                          <a:effectLst/>
                        </a:rPr>
                        <a:t>Align align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 dirty="0">
                          <a:effectLst/>
                        </a:rPr>
                        <a:t>设置文本对齐方式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490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6.4.1 </a:t>
            </a:r>
            <a:r>
              <a:rPr lang="zh-CN" altLang="en-US" dirty="0" smtClean="0"/>
              <a:t>进栈和出栈的演示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024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——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进栈？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624072"/>
            <a:ext cx="42484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生成进栈数据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TranslateAnimation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实现位移渐变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设置动画相关属性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(4)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启动动画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71550"/>
            <a:ext cx="30194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814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6.4.1 </a:t>
            </a:r>
            <a:r>
              <a:rPr lang="zh-CN" altLang="en-US" dirty="0" smtClean="0"/>
              <a:t>进栈和出栈的演示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024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动画相关操作：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624072"/>
            <a:ext cx="698477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taNEI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TranslateAnimation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(0.0f,0.0f,0.0f,floatNEy);   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设置动画的持续时间为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秒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taNEI.setDuration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(3000); 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动画终止时停留在最后一帧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taNEI.setFillAfter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(true);  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设置动画可见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imgNEI.setVisibility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View.VISIBLE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启动位移动画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imgNEI.startAnimation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taNEI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451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6.4.1 </a:t>
            </a:r>
            <a:r>
              <a:rPr lang="zh-CN" altLang="en-US" dirty="0" smtClean="0"/>
              <a:t>进栈和出栈的演示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024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——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出栈？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624072"/>
            <a:ext cx="42484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生成出栈数据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计算需移动位置距离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设置动画相关属性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(4)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启动动画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73138"/>
            <a:ext cx="30099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26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6.4.1 </a:t>
            </a:r>
            <a:r>
              <a:rPr lang="zh-CN" altLang="en-US" dirty="0" smtClean="0"/>
              <a:t>进栈和出栈的演示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024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出栈算法思想：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777380"/>
            <a:ext cx="763284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①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若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TOP≤0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，则给出下溢信息，作出错处理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退栈前先检查是否已为空栈， 空则下溢；不空则作②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；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/>
            </a:r>
            <a:b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</a:b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②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X=S(TOP)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，（退栈后的元素赋给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X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/>
            </a:r>
            <a:b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</a:b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③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TOP=TOP-1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，结束（栈指针减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，指向栈顶）。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459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6.4.1 </a:t>
            </a:r>
            <a:r>
              <a:rPr lang="zh-CN" altLang="en-US" dirty="0" smtClean="0"/>
              <a:t>进栈和出栈的演示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024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动画相关操作：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624072"/>
            <a:ext cx="698477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taTTO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TranslateAnimation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(0.0f,0.0f,0.0f,floatTTy);   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设置动画的持续时间为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秒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taTTO.setDuration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(3000); 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动画终止时停留在最后一帧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taTTO.setFillAfter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(true);           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启动位移动画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imgTTO.startAnimation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taTTO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463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6.4.2 </a:t>
            </a:r>
            <a:r>
              <a:rPr lang="zh-CN" altLang="en-US" dirty="0" smtClean="0"/>
              <a:t>入队和出队的演示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18722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827584" y="1912104"/>
            <a:ext cx="2664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演示入队和出队算法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62025"/>
            <a:ext cx="30194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184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6.4.2 </a:t>
            </a:r>
            <a:r>
              <a:rPr lang="zh-CN" altLang="en-US" dirty="0" smtClean="0"/>
              <a:t>入队和出队的演示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312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入队算法思想：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624072"/>
            <a:ext cx="78488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队列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又叫做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FIFO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（先进先出）表，即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first-in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first-out</a:t>
            </a:r>
          </a:p>
        </p:txBody>
      </p:sp>
    </p:spTree>
    <p:extLst>
      <p:ext uri="{BB962C8B-B14F-4D97-AF65-F5344CB8AC3E}">
        <p14:creationId xmlns:p14="http://schemas.microsoft.com/office/powerpoint/2010/main" val="2780755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6.4.2 </a:t>
            </a:r>
            <a:r>
              <a:rPr lang="zh-CN" altLang="en-US" dirty="0" smtClean="0"/>
              <a:t>入队和出队的演示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312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——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入队？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624072"/>
            <a:ext cx="424847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生成入队数据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TranslateAnimation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实现位移渐变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计算入队需平移距离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(4)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设置动画相关属性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(4)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启动动画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52500"/>
            <a:ext cx="304006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686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6.4.2 </a:t>
            </a:r>
            <a:r>
              <a:rPr lang="zh-CN" altLang="en-US" dirty="0" smtClean="0"/>
              <a:t>入队和出队的演示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312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动画相关操作：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624072"/>
            <a:ext cx="763284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taNEI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TranslateAnimation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(0.0f,floatNEx,0.0f,0.0f);   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设置动画的持续时间为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秒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taNEI.setDuration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(3000); 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动画终止时停留在最后一帧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taNEI.setFillAfter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(true);  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设置待入队列的数据可见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imgNEI.setVisibility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View.VISIBLE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启动位移渐变动画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imgNEI.startAnimation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taNEI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6050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6.4.2 </a:t>
            </a:r>
            <a:r>
              <a:rPr lang="zh-CN" altLang="en-US" dirty="0" smtClean="0"/>
              <a:t>入队和出队的演示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312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——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出队？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624072"/>
            <a:ext cx="42484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生成出队数据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计算需移动位置距离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设置动画相关属性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(4)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启动动画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62025"/>
            <a:ext cx="29876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965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6.1.1 Paint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128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2.Canvas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类常用方法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18237"/>
              </p:ext>
            </p:extLst>
          </p:nvPr>
        </p:nvGraphicFramePr>
        <p:xfrm>
          <a:off x="1259632" y="1705372"/>
          <a:ext cx="6840760" cy="34563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51501"/>
                <a:gridCol w="4560506"/>
                <a:gridCol w="1628753"/>
              </a:tblGrid>
              <a:tr h="345638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 kern="0" dirty="0">
                          <a:effectLst/>
                        </a:rPr>
                        <a:t>序号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 kern="0">
                          <a:effectLst/>
                        </a:rPr>
                        <a:t>方法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 kern="0">
                          <a:effectLst/>
                        </a:rPr>
                        <a:t>说明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 kern="0">
                          <a:effectLst/>
                        </a:rPr>
                        <a:t>drawColor</a:t>
                      </a:r>
                      <a:r>
                        <a:rPr lang="zh-CN" sz="1200" kern="0">
                          <a:effectLst/>
                        </a:rPr>
                        <a:t>（</a:t>
                      </a:r>
                      <a:r>
                        <a:rPr lang="en-US" sz="1200" kern="0">
                          <a:effectLst/>
                        </a:rPr>
                        <a:t>int color</a:t>
                      </a:r>
                      <a:r>
                        <a:rPr lang="zh-CN" sz="1200" kern="0">
                          <a:effectLst/>
                        </a:rPr>
                        <a:t>）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 kern="0">
                          <a:effectLst/>
                        </a:rPr>
                        <a:t>绘制背景颜色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91277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drawCircle</a:t>
                      </a:r>
                      <a:r>
                        <a:rPr lang="zh-CN" sz="1200" kern="0" dirty="0">
                          <a:effectLst/>
                        </a:rPr>
                        <a:t>（</a:t>
                      </a:r>
                      <a:r>
                        <a:rPr lang="en-US" sz="1200" kern="0" dirty="0">
                          <a:effectLst/>
                        </a:rPr>
                        <a:t>float </a:t>
                      </a:r>
                      <a:r>
                        <a:rPr lang="en-US" sz="1200" kern="0" dirty="0" err="1">
                          <a:effectLst/>
                        </a:rPr>
                        <a:t>cx,float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r>
                        <a:rPr lang="en-US" sz="1200" kern="0" dirty="0" err="1">
                          <a:effectLst/>
                        </a:rPr>
                        <a:t>cy,float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r>
                        <a:rPr lang="en-US" sz="1200" kern="0" dirty="0" err="1">
                          <a:effectLst/>
                        </a:rPr>
                        <a:t>radius,Paint</a:t>
                      </a:r>
                      <a:r>
                        <a:rPr lang="en-US" sz="1200" kern="0" dirty="0">
                          <a:effectLst/>
                        </a:rPr>
                        <a:t> paint</a:t>
                      </a:r>
                      <a:r>
                        <a:rPr lang="zh-CN" sz="1200" kern="0" dirty="0">
                          <a:effectLst/>
                        </a:rPr>
                        <a:t>）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 kern="0">
                          <a:effectLst/>
                        </a:rPr>
                        <a:t>绘制圆形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 kern="0">
                          <a:effectLst/>
                        </a:rPr>
                        <a:t>DrawText(String text,float x,float y,Paint paint)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 kern="0">
                          <a:effectLst/>
                        </a:rPr>
                        <a:t>描绘文字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91277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 kern="0">
                          <a:effectLst/>
                        </a:rPr>
                        <a:t>drawLine</a:t>
                      </a:r>
                      <a:r>
                        <a:rPr lang="zh-CN" sz="1200" kern="0">
                          <a:effectLst/>
                        </a:rPr>
                        <a:t>（</a:t>
                      </a:r>
                      <a:r>
                        <a:rPr lang="en-US" sz="1200" kern="0">
                          <a:effectLst/>
                        </a:rPr>
                        <a:t>float startX,float startY,float endX,float endY,Paint paint</a:t>
                      </a:r>
                      <a:r>
                        <a:rPr lang="zh-CN" sz="1200" kern="0">
                          <a:effectLst/>
                        </a:rPr>
                        <a:t>）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 kern="0">
                          <a:effectLst/>
                        </a:rPr>
                        <a:t>绘制直线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 kern="0">
                          <a:effectLst/>
                        </a:rPr>
                        <a:t>drawRect(RectF oval,Paint paint)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 kern="0">
                          <a:effectLst/>
                        </a:rPr>
                        <a:t>画矩形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 kern="0">
                          <a:effectLst/>
                        </a:rPr>
                        <a:t>6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 kern="0">
                          <a:effectLst/>
                        </a:rPr>
                        <a:t>drawOval(RectF oval,Paint paint)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 kern="0">
                          <a:effectLst/>
                        </a:rPr>
                        <a:t>画椭圆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 kern="0">
                          <a:effectLst/>
                        </a:rPr>
                        <a:t>7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 kern="0">
                          <a:effectLst/>
                        </a:rPr>
                        <a:t>drawPoint(float x,float y,Paint paint)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 kern="0" dirty="0">
                          <a:effectLst/>
                        </a:rPr>
                        <a:t>画点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006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6.4.2 </a:t>
            </a:r>
            <a:r>
              <a:rPr lang="zh-CN" altLang="en-US" dirty="0" smtClean="0"/>
              <a:t>入队和出队的演示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312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动画相关操作：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624072"/>
            <a:ext cx="81369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taNEO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TranslateAnimation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(0.0f,floatNEx,0.0f,0.0f);   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设置动画的持续时间为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秒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taNEO.setDuration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(3000); 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动画终止时停留在最后一帧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taNEO.setFillAfter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(true);  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启动位移渐变动画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imgNEO.startAnimation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taNEO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6324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6.5 </a:t>
            </a:r>
            <a:r>
              <a:rPr lang="zh-CN" altLang="en-US" dirty="0" smtClean="0"/>
              <a:t>补间动画的使用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12879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透明度和缩放渐变的使用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组合渐变的使用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透明度、缩放和旋转渐变的使用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透明度和旋转渐变的使用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830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6.5.1 </a:t>
            </a:r>
            <a:r>
              <a:rPr lang="zh-CN" altLang="en-US" dirty="0" smtClean="0"/>
              <a:t>透明度和缩放渐变的使用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18722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绘制二叉树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80497"/>
            <a:ext cx="3009900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345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6.5.1 </a:t>
            </a:r>
            <a:r>
              <a:rPr lang="zh-CN" altLang="en-US" dirty="0" smtClean="0"/>
              <a:t>透明度和缩放渐变的使用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18722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二叉树基本算法：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849388"/>
            <a:ext cx="755245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二叉树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是一个连通的无环图，并且每一个顶点的度不大于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有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根二叉树还要满足根结点的度不大于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。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有了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根结点之后，每个顶点定义了唯一的父结点，和最多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个子结点。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583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6.5.2 </a:t>
            </a:r>
            <a:r>
              <a:rPr lang="zh-CN" altLang="en-US" dirty="0" smtClean="0"/>
              <a:t>组合渐变的使用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376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827584" y="1624072"/>
            <a:ext cx="3024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演示前序遍历二叉树算法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72327"/>
            <a:ext cx="30099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860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6.5.2 </a:t>
            </a:r>
            <a:r>
              <a:rPr lang="zh-CN" altLang="en-US" dirty="0" smtClean="0"/>
              <a:t>组合渐变的使用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376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前序遍历二叉树算法：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827584" y="1624072"/>
            <a:ext cx="597666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若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二叉树非空，则依次执行如下操作：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⑴ 访问根结点；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⑵ 遍历左子树；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⑶ 遍历右子树</a:t>
            </a: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661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6.5.2 </a:t>
            </a:r>
            <a:r>
              <a:rPr lang="zh-CN" altLang="en-US" dirty="0" smtClean="0"/>
              <a:t>组合渐变的使用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376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827584" y="1624072"/>
            <a:ext cx="381642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创建二叉树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创建透明渐变和缩放效果对象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设置动画相关属性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(4)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组合动画效果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(5)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启用动画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530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6.5.2 </a:t>
            </a:r>
            <a:r>
              <a:rPr lang="zh-CN" altLang="en-US" dirty="0" smtClean="0"/>
              <a:t>组合渐变的使用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7544" y="843889"/>
            <a:ext cx="2376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动画相关操作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755576" y="1213221"/>
            <a:ext cx="806489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CN" sz="1600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aaA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 new </a:t>
            </a:r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AlphaAnimation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(0.0f, 1.0f); </a:t>
            </a:r>
          </a:p>
          <a:p>
            <a:pPr lvl="0" eaLnBrk="0" hangingPunct="0"/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</a:t>
            </a:r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ScaleAnimation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动画，从（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0.0f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0.0f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）放大到（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1.0f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1.0f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</a:t>
            </a:r>
          </a:p>
          <a:p>
            <a:pPr lvl="0" eaLnBrk="0" hangingPunct="0"/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即从不可见放大到原始图像大小</a:t>
            </a:r>
          </a:p>
          <a:p>
            <a:pPr lvl="0" eaLnBrk="0" hangingPunct="0"/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saA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</a:t>
            </a:r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ScaleAnimation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(0.0f, 1.0f,0.0f,1.0f); </a:t>
            </a:r>
          </a:p>
          <a:p>
            <a:pPr lvl="0" eaLnBrk="0" hangingPunct="0"/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创建组合渐变</a:t>
            </a:r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AnimationSet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</a:p>
          <a:p>
            <a:pPr lvl="0" eaLnBrk="0" hangingPunct="0"/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asA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=new </a:t>
            </a:r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AnimationSet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(true);</a:t>
            </a:r>
          </a:p>
          <a:p>
            <a:pPr lvl="0" eaLnBrk="0" hangingPunct="0"/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将透明度渐变动画加入到组合渐变中</a:t>
            </a:r>
          </a:p>
          <a:p>
            <a:pPr lvl="0" eaLnBrk="0" hangingPunct="0"/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asA.addAnimation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aaA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pPr lvl="0" eaLnBrk="0" hangingPunct="0"/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将缩放动画加入到组合渐变中</a:t>
            </a:r>
          </a:p>
          <a:p>
            <a:pPr lvl="0" eaLnBrk="0" hangingPunct="0"/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asA.addAnimation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saA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pPr lvl="0" eaLnBrk="0" hangingPunct="0"/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设置动画的持续时间为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秒</a:t>
            </a:r>
          </a:p>
          <a:p>
            <a:pPr lvl="0" eaLnBrk="0" hangingPunct="0"/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asA.setDuration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(5000);</a:t>
            </a:r>
          </a:p>
          <a:p>
            <a:pPr lvl="0" eaLnBrk="0" hangingPunct="0"/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动画终止时停留在最后一帧</a:t>
            </a:r>
          </a:p>
          <a:p>
            <a:pPr lvl="0" eaLnBrk="0" hangingPunct="0"/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asA.setFillAfter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(true);</a:t>
            </a:r>
          </a:p>
          <a:p>
            <a:pPr lvl="0" eaLnBrk="0" hangingPunct="0"/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设置可以填充为真</a:t>
            </a:r>
          </a:p>
          <a:p>
            <a:pPr lvl="0" eaLnBrk="0" hangingPunct="0"/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asA.setFillEnabled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(true);</a:t>
            </a:r>
          </a:p>
          <a:p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启动组合动画</a:t>
            </a:r>
          </a:p>
          <a:p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imgA.startAnimation</a:t>
            </a:r>
            <a:r>
              <a:rPr lang="en-US" altLang="zh-CN" sz="1600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sz="1600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asA</a:t>
            </a:r>
            <a:r>
              <a:rPr lang="en-US" altLang="zh-CN" sz="1600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en-US" altLang="zh-CN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92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6.5.3 </a:t>
            </a:r>
            <a:r>
              <a:rPr lang="zh-CN" altLang="en-US" dirty="0" smtClean="0"/>
              <a:t>透明度、缩放和旋转渐变的使用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0162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827584" y="1707176"/>
            <a:ext cx="33843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演示中序遍历二叉树算法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73138"/>
            <a:ext cx="2998787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355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6.5.3 </a:t>
            </a:r>
            <a:r>
              <a:rPr lang="zh-CN" altLang="en-US" dirty="0" smtClean="0"/>
              <a:t>透明度、缩放和旋转渐变的使用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0162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中序遍历算法思想：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827584" y="1707176"/>
            <a:ext cx="626469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若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二叉树非空，则依次执行如下操作：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⑴遍历左子树；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⑵访问根结点；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⑶遍历右子树。</a:t>
            </a: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827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6.1.1 Paint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128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3.Bitmap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类常用方法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50809"/>
              </p:ext>
            </p:extLst>
          </p:nvPr>
        </p:nvGraphicFramePr>
        <p:xfrm>
          <a:off x="899592" y="1705374"/>
          <a:ext cx="6840761" cy="25922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58734"/>
                <a:gridCol w="4535194"/>
                <a:gridCol w="1646833"/>
              </a:tblGrid>
              <a:tr h="432048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>
                          <a:effectLst/>
                        </a:rPr>
                        <a:t>序号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>
                          <a:effectLst/>
                        </a:rPr>
                        <a:t>方法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getHeight</a:t>
                      </a:r>
                      <a:r>
                        <a:rPr lang="zh-CN" sz="1200">
                          <a:effectLst/>
                        </a:rPr>
                        <a:t>（</a:t>
                      </a:r>
                      <a:r>
                        <a:rPr lang="en-US" sz="1200">
                          <a:effectLst/>
                        </a:rPr>
                        <a:t>int height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>
                          <a:effectLst/>
                        </a:rPr>
                        <a:t>获取高度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getWidth</a:t>
                      </a:r>
                      <a:r>
                        <a:rPr lang="zh-CN" sz="1200">
                          <a:effectLst/>
                        </a:rPr>
                        <a:t>（</a:t>
                      </a:r>
                      <a:r>
                        <a:rPr lang="en-US" sz="1200">
                          <a:effectLst/>
                        </a:rPr>
                        <a:t>int width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>
                          <a:effectLst/>
                        </a:rPr>
                        <a:t>获取宽度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hasAlpha</a:t>
                      </a:r>
                      <a:r>
                        <a:rPr lang="zh-CN" sz="1200">
                          <a:effectLst/>
                        </a:rPr>
                        <a:t>（</a:t>
                      </a:r>
                      <a:r>
                        <a:rPr lang="en-US" sz="1200">
                          <a:effectLst/>
                        </a:rPr>
                        <a:t>boolean 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>
                          <a:effectLst/>
                        </a:rPr>
                        <a:t>设置透明度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setPixel</a:t>
                      </a:r>
                      <a:r>
                        <a:rPr lang="zh-CN" sz="1200">
                          <a:effectLst/>
                        </a:rPr>
                        <a:t>（</a:t>
                      </a:r>
                      <a:r>
                        <a:rPr lang="en-US" sz="1200">
                          <a:effectLst/>
                        </a:rPr>
                        <a:t>int x,int y</a:t>
                      </a:r>
                      <a:r>
                        <a:rPr lang="zh-CN" sz="1200">
                          <a:effectLst/>
                        </a:rPr>
                        <a:t>，</a:t>
                      </a:r>
                      <a:r>
                        <a:rPr lang="en-US" sz="1200">
                          <a:effectLst/>
                        </a:rPr>
                        <a:t>int color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>
                          <a:effectLst/>
                        </a:rPr>
                        <a:t>设置像素颜色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de-DE" sz="1200">
                          <a:effectLst/>
                        </a:rPr>
                        <a:t>getPixel</a:t>
                      </a:r>
                      <a:r>
                        <a:rPr lang="zh-CN" sz="1200">
                          <a:effectLst/>
                        </a:rPr>
                        <a:t>（</a:t>
                      </a:r>
                      <a:r>
                        <a:rPr lang="de-DE" sz="1200">
                          <a:effectLst/>
                        </a:rPr>
                        <a:t>int x,int y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805"/>
                        </a:spcBef>
                        <a:spcAft>
                          <a:spcPts val="805"/>
                        </a:spcAft>
                      </a:pPr>
                      <a:r>
                        <a:rPr lang="zh-CN" sz="1200" dirty="0">
                          <a:effectLst/>
                        </a:rPr>
                        <a:t>获取像素颜色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151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6.5.3 </a:t>
            </a:r>
            <a:r>
              <a:rPr lang="zh-CN" altLang="en-US" dirty="0" smtClean="0"/>
              <a:t>透明度、缩放和旋转渐变的使用</a:t>
            </a:r>
            <a:endParaRPr lang="zh-CN" altLang="en-US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376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827584" y="1624072"/>
            <a:ext cx="381642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创建二叉树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创建透明渐变和缩放效果对象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设置动画相关属性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(4)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组合动画效果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(5)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启用动画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937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6.5.3 </a:t>
            </a:r>
            <a:r>
              <a:rPr lang="zh-CN" altLang="en-US" dirty="0" smtClean="0"/>
              <a:t>透明度、缩放和旋转渐变的使用</a:t>
            </a:r>
            <a:endParaRPr lang="zh-CN" altLang="en-US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376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动画相关操作：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827584" y="1624072"/>
            <a:ext cx="655272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即旋转一圈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raA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RotateAnimation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(0f, 360f);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设置动画的持续时间为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秒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raA.setDuration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(1000);</a:t>
            </a:r>
          </a:p>
          <a:p>
            <a:pPr lvl="0" eaLnBrk="0" hangingPunct="0"/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imgA.startAnimation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raA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 eaLnBrk="0" hangingPunct="0"/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11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6.5.4 </a:t>
            </a:r>
            <a:r>
              <a:rPr lang="zh-CN" altLang="en-US" dirty="0" smtClean="0"/>
              <a:t>透明度和旋转渐变的使用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456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73680"/>
            <a:ext cx="299878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68088"/>
            <a:ext cx="3456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演示二叉树后序遍历算法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932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6.5.4 </a:t>
            </a:r>
            <a:r>
              <a:rPr lang="zh-CN" altLang="en-US" dirty="0" smtClean="0"/>
              <a:t>透明度和旋转渐变的使用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456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后序遍历算法思想：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1768088"/>
            <a:ext cx="55446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若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二叉树非空，则依次执行如下操作：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⑴遍历左子树；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⑵遍历右子树；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⑶访问根结点。</a:t>
            </a: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69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6.5.4 </a:t>
            </a:r>
            <a:r>
              <a:rPr lang="zh-CN" altLang="en-US" dirty="0" smtClean="0"/>
              <a:t>透明度和旋转渐变的使用</a:t>
            </a:r>
            <a:endParaRPr lang="zh-CN" altLang="en-US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376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827584" y="1624072"/>
            <a:ext cx="381642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创建二叉树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创建透明渐变和旋转效果对象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设置动画相关属性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(4)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组合动画效果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(5)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启用动画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056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6.5.4 </a:t>
            </a:r>
            <a:r>
              <a:rPr lang="zh-CN" altLang="en-US" dirty="0" smtClean="0"/>
              <a:t>透明度和旋转渐变的使用</a:t>
            </a:r>
            <a:endParaRPr lang="zh-CN" altLang="en-US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11560" y="1129308"/>
            <a:ext cx="2376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动画相关操作：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827584" y="1624072"/>
            <a:ext cx="741682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aaA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AlphaAnimation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(0.0f, 1.0f);</a:t>
            </a:r>
          </a:p>
          <a:p>
            <a:pPr lvl="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设置动画的持续时间为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秒</a:t>
            </a:r>
          </a:p>
          <a:p>
            <a:pPr lvl="0"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aaA.setDuration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(5000);</a:t>
            </a:r>
          </a:p>
          <a:p>
            <a:pPr lvl="0" eaLnBrk="0" hangingPunct="0"/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eaLnBrk="0" hangingPunct="0"/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mgA.startAnimation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raA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 eaLnBrk="0" hangingPunct="0"/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120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6.6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129308"/>
            <a:ext cx="34563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图像绘制基本方法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补间动画、帧动画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动画演示算法实例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540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矩形 896"/>
          <p:cNvSpPr/>
          <p:nvPr/>
        </p:nvSpPr>
        <p:spPr>
          <a:xfrm>
            <a:off x="2222638" y="2105827"/>
            <a:ext cx="4698723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Thank you!</a:t>
            </a:r>
            <a:endParaRPr lang="zh-CN" altLang="en-US" sz="6000" dirty="0">
              <a:solidFill>
                <a:schemeClr val="accent3">
                  <a:lumMod val="40000"/>
                  <a:lumOff val="60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grpSp>
        <p:nvGrpSpPr>
          <p:cNvPr id="135" name="组合 134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136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172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6.1.2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广度优先遍历图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4168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算法思想：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、从图中某个顶点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V0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出发，并访问此顶点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；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、从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V0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出发，访问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V0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的各个未曾访问的邻接点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W1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W2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…,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Wk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;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然后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依次从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W1,W2,…,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Wk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出发访问各自未被访问的邻接点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；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、重复步骤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，直到全部顶点都被访问为止。</a:t>
            </a: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771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6.1.2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广度优先遍历图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453650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绘制一个简单图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监控输入，监听并相应事件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30434"/>
            <a:ext cx="2998787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549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6.1.3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Paint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构造最小生成树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12879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最小生成树：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在一给定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的无向图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 (V, E) 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中，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(u, v) 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代表连接顶点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 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与顶点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 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的边（即），而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w(u, v) 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代表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此边的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权重，若存在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 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为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E 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的子集（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即）且为无循环图，使得的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w(T) 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最小，则此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 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为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 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的最小生成树。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26" name="Picture 2" descr="96dda144ad345982caec25cf0df431adcbef840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30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8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2540</TotalTime>
  <Pages>0</Pages>
  <Words>2718</Words>
  <Characters>0</Characters>
  <Application>Microsoft Office PowerPoint</Application>
  <DocSecurity>0</DocSecurity>
  <PresentationFormat>全屏显示(16:10)</PresentationFormat>
  <Lines>0</Lines>
  <Paragraphs>591</Paragraphs>
  <Slides>67</Slides>
  <Notes>67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6" baseType="lpstr">
      <vt:lpstr>Arial</vt:lpstr>
      <vt:lpstr>宋体</vt:lpstr>
      <vt:lpstr>方正兰亭黑_GBK</vt:lpstr>
      <vt:lpstr>Calibri</vt:lpstr>
      <vt:lpstr>微软雅黑</vt:lpstr>
      <vt:lpstr>方正兰亭中黑_GBK</vt:lpstr>
      <vt:lpstr>Times New Roman</vt:lpstr>
      <vt:lpstr>方正兰亭中粗黑_GBK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GuangheZhang</cp:lastModifiedBy>
  <cp:revision>251</cp:revision>
  <cp:lastPrinted>1899-12-30T00:00:00Z</cp:lastPrinted>
  <dcterms:created xsi:type="dcterms:W3CDTF">2010-06-08T02:33:18Z</dcterms:created>
  <dcterms:modified xsi:type="dcterms:W3CDTF">2017-05-26T02:58:41Z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