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00" r:id="rId3"/>
    <p:sldId id="481" r:id="rId4"/>
    <p:sldId id="268" r:id="rId5"/>
    <p:sldId id="269" r:id="rId6"/>
    <p:sldId id="266" r:id="rId7"/>
    <p:sldId id="260" r:id="rId8"/>
    <p:sldId id="267" r:id="rId9"/>
    <p:sldId id="270" r:id="rId10"/>
    <p:sldId id="271" r:id="rId11"/>
    <p:sldId id="445" r:id="rId12"/>
    <p:sldId id="477" r:id="rId13"/>
    <p:sldId id="448" r:id="rId14"/>
    <p:sldId id="449" r:id="rId15"/>
    <p:sldId id="453" r:id="rId16"/>
    <p:sldId id="450" r:id="rId17"/>
    <p:sldId id="451" r:id="rId18"/>
    <p:sldId id="455" r:id="rId19"/>
    <p:sldId id="468" r:id="rId20"/>
    <p:sldId id="469" r:id="rId21"/>
    <p:sldId id="470" r:id="rId22"/>
    <p:sldId id="471" r:id="rId23"/>
    <p:sldId id="472" r:id="rId24"/>
    <p:sldId id="473" r:id="rId25"/>
    <p:sldId id="479" r:id="rId26"/>
    <p:sldId id="478" r:id="rId27"/>
    <p:sldId id="480" r:id="rId28"/>
    <p:sldId id="467" r:id="rId29"/>
    <p:sldId id="514" r:id="rId30"/>
    <p:sldId id="484" r:id="rId31"/>
    <p:sldId id="512" r:id="rId32"/>
    <p:sldId id="513" r:id="rId33"/>
    <p:sldId id="485" r:id="rId34"/>
    <p:sldId id="516" r:id="rId35"/>
    <p:sldId id="496" r:id="rId36"/>
    <p:sldId id="488" r:id="rId37"/>
    <p:sldId id="508" r:id="rId38"/>
    <p:sldId id="503" r:id="rId39"/>
    <p:sldId id="486" r:id="rId40"/>
    <p:sldId id="515" r:id="rId41"/>
    <p:sldId id="489" r:id="rId42"/>
    <p:sldId id="490" r:id="rId43"/>
    <p:sldId id="491" r:id="rId44"/>
    <p:sldId id="492" r:id="rId45"/>
    <p:sldId id="493" r:id="rId46"/>
    <p:sldId id="494" r:id="rId47"/>
    <p:sldId id="487" r:id="rId48"/>
    <p:sldId id="495" r:id="rId49"/>
    <p:sldId id="502" r:id="rId50"/>
    <p:sldId id="509" r:id="rId51"/>
    <p:sldId id="501" r:id="rId52"/>
    <p:sldId id="504" r:id="rId53"/>
    <p:sldId id="506" r:id="rId54"/>
    <p:sldId id="517" r:id="rId55"/>
    <p:sldId id="510" r:id="rId56"/>
    <p:sldId id="507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5C561-F976-496D-88F4-15BB7B625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CF2625-FA1D-46CF-88E8-2EF90C07B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2BFF5B-DA85-4A47-9D82-58655E68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5268-A86B-442A-A576-C82C481514DB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37392-F430-46C2-8014-C77091CE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9962E-ED7E-48E9-A3CE-1FD4A7E7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87F8-FCFE-4F34-8278-E9B4A33BC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55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F3C34-1BC9-4C9F-80B3-01E9534F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CB75DF-BB76-4997-A39D-0E989ADB5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5659E-2C58-468D-BAC6-206E3BE8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5268-A86B-442A-A576-C82C481514DB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F0D5A-820C-4CC3-8374-2B9AA42D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3BE19-5D12-45E5-B5B0-64E85B76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87F8-FCFE-4F34-8278-E9B4A33BC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66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7B68AC-607D-4216-8A3E-3D8CACF6D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CA780E-0942-4904-953B-ACDC7DB23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E1F18-29F7-451C-9430-30A1C559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5268-A86B-442A-A576-C82C481514DB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F03BD-1101-48A0-A779-A664C67B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FD8A3-65F0-419B-B34F-65084FC9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87F8-FCFE-4F34-8278-E9B4A33BC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09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49AA0-2942-4A94-8B46-C35ABA68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67C077-46CB-4D31-AD6A-AC53CE5B3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4480D-B73A-4BC3-AA67-D2288AD4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5268-A86B-442A-A576-C82C481514DB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46B42-FD2F-4709-9183-D6B5AC8A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57DA1C-258C-4FA9-B375-C128EC4C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87F8-FCFE-4F34-8278-E9B4A33BC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29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DC928-BA66-4A96-97DE-13F775535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78EF44-4171-4744-8920-78D9CA4A2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77B1B-81C3-434B-A64D-2281787C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5268-A86B-442A-A576-C82C481514DB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95D12-7D3E-44EF-9FE8-7AD4186C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4A49DD-AEA4-4092-92C8-56B305D2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87F8-FCFE-4F34-8278-E9B4A33BC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4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4CA12-A0A1-4210-B79D-ABEFF409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61F6E-E148-4109-B1AB-909E784FD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9E9131-4E84-4A91-A512-3FA73C261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81005C-134A-4350-BC32-F1459C8B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5268-A86B-442A-A576-C82C481514DB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A1014B-DC51-4C35-8FBC-8831F7C5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62999C-2D77-4C2A-B276-F232437B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87F8-FCFE-4F34-8278-E9B4A33BC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02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D6864-D7B3-489D-80F1-16DBC0C4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0FE8E-ABD8-4476-A1DF-49B740D87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2247A1-49DD-4B05-8E95-67049CDF1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6E5DA7-E62A-417A-B6F9-E1C0B440A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D1A521-04D9-4834-A995-701144B6A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6A77C8-D26C-4BB9-A657-56865BEF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5268-A86B-442A-A576-C82C481514DB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128CAB-23BA-4883-A3D9-AD3AE10C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CE7787-48BF-4AC2-A388-60A8125C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87F8-FCFE-4F34-8278-E9B4A33BC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09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F1AFB-A70F-49B5-A920-B01EF57A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913E89-D66E-4ADA-A720-DC5857A5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5268-A86B-442A-A576-C82C481514DB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FA8BA9-85A3-4CD9-A302-B63123C7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2A2B24-F29A-4644-9E3D-08BAF6A7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87F8-FCFE-4F34-8278-E9B4A33BC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8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4382BA-4A38-4111-8B02-0671CC49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5268-A86B-442A-A576-C82C481514DB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93851E-74BE-4D3F-8662-D75C969C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C2CF72-6EFC-4A94-AE64-A076AF7A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87F8-FCFE-4F34-8278-E9B4A33BC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90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8B997-6ADB-4C00-A088-D9F2CFB8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658D27-C656-45BC-90D6-6AA163D2C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D8DB90-99E9-4013-9FE3-E237353B0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4F3611-CED8-4433-8197-6369AB3E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5268-A86B-442A-A576-C82C481514DB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9B13CC-F5A8-409E-8A29-9A89BA05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20AF73-ECD9-4194-A2D1-BBBCCF29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87F8-FCFE-4F34-8278-E9B4A33BC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02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6740B-E074-4783-A093-222B2EBB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E36647-755D-4A3C-B575-3444A5C6C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3B9A28-619E-44DD-98A7-6EF6DE236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420A74-5698-4FA7-A65A-F9FC2518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5268-A86B-442A-A576-C82C481514DB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87FB21-551D-43C9-B454-6C919674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78883A-4E62-44B4-9C97-EAF270D1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87F8-FCFE-4F34-8278-E9B4A33BC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4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DDDFD9-0F58-4E94-ACFC-5324F6EB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01D834-0EDD-4A63-8454-978148D49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1FF84-14A8-4F0D-9523-74CB90FB3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C565268-A86B-442A-A576-C82C481514DB}" type="datetimeFigureOut">
              <a:rPr lang="zh-CN" altLang="en-US" smtClean="0"/>
              <a:pPr/>
              <a:t>2020/4/20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1DFAB-38BA-4EA8-A6BD-D665B310F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A6880-2538-4C21-9FE7-CF4F74FFA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53387F8-FCFE-4F34-8278-E9B4A33BC5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02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hihu.com/question/24123648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8F%8D%E4%B8%BB%E6%B5%81%E6%96%87%E5%8C%96/7290804?fr=aladdin" TargetMode="External"/><Relationship Id="rId2" Type="http://schemas.openxmlformats.org/officeDocument/2006/relationships/hyperlink" Target="https://baike.baidu.com/item/%E4%BA%BA%E7%9A%84%E5%BC%82%E5%8C%96/7876647?fr=aladdin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hihu.com/question/320465237/answer/655047446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87%AA%E7%94%B1%E6%84%8F%E5%BF%97" TargetMode="External"/><Relationship Id="rId2" Type="http://schemas.openxmlformats.org/officeDocument/2006/relationships/hyperlink" Target="https://baike.baidu.com/item/%E5%BC%97%E6%B4%9B%E4%BC%8A%E5%BE%B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ike.baidu.com/item/%E4%BA%BA%E7%9A%84%E4%BB%B7%E5%80%B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E9153-C634-493C-9B78-8ADE1EB61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人本主义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C28E22-23D6-4998-A2D4-58CEE13F5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r>
              <a:rPr lang="en-US" altLang="zh-CN" dirty="0"/>
              <a:t>2020.4.15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989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DFF0A-B1CF-43ED-BB07-C0647559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马斯洛简介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C09DE-F67A-41B5-8264-2D83CC0E1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8168" y="1870013"/>
            <a:ext cx="6774307" cy="4351338"/>
          </a:xfrm>
        </p:spPr>
        <p:txBody>
          <a:bodyPr/>
          <a:lstStyle/>
          <a:p>
            <a:r>
              <a:rPr lang="zh-CN" altLang="en-US" dirty="0"/>
              <a:t>亚伯拉罕</a:t>
            </a:r>
            <a:r>
              <a:rPr lang="en-US" altLang="zh-CN" dirty="0"/>
              <a:t>·</a:t>
            </a:r>
            <a:r>
              <a:rPr lang="zh-CN" altLang="en-US" dirty="0"/>
              <a:t>哈罗德</a:t>
            </a:r>
            <a:r>
              <a:rPr lang="en-US" altLang="zh-CN" dirty="0"/>
              <a:t>·</a:t>
            </a:r>
            <a:r>
              <a:rPr lang="zh-CN" altLang="en-US" dirty="0"/>
              <a:t>马斯洛 （</a:t>
            </a:r>
            <a:r>
              <a:rPr lang="en-US" altLang="zh-CN" dirty="0"/>
              <a:t>Abraham Harold Maslow 1908.04.01</a:t>
            </a:r>
            <a:r>
              <a:rPr lang="zh-CN" altLang="en-US" dirty="0"/>
              <a:t>－</a:t>
            </a:r>
            <a:r>
              <a:rPr lang="en-US" altLang="zh-CN" dirty="0"/>
              <a:t>1970.06.08</a:t>
            </a:r>
            <a:r>
              <a:rPr lang="zh-CN" altLang="en-US" dirty="0"/>
              <a:t>），美国社会心理学家、比较心理学家，人本主义心理学（</a:t>
            </a:r>
            <a:r>
              <a:rPr lang="en-US" altLang="zh-CN" dirty="0"/>
              <a:t>Humanistic Psychology</a:t>
            </a:r>
            <a:r>
              <a:rPr lang="zh-CN" altLang="en-US" dirty="0"/>
              <a:t>）的主要创建者之一，</a:t>
            </a:r>
            <a:r>
              <a:rPr lang="zh-CN" altLang="en-US" b="1" dirty="0"/>
              <a:t>智商高达</a:t>
            </a:r>
            <a:r>
              <a:rPr lang="en-US" altLang="zh-CN" b="1" dirty="0"/>
              <a:t>194</a:t>
            </a:r>
            <a:r>
              <a:rPr lang="zh-CN" altLang="en-US" b="1" dirty="0"/>
              <a:t>的天才</a:t>
            </a:r>
            <a:r>
              <a:rPr lang="zh-CN" altLang="en-US" dirty="0"/>
              <a:t>，第三代心理学的开创者，伟大的先知，</a:t>
            </a:r>
            <a:r>
              <a:rPr lang="zh-CN" altLang="en-US" b="1" dirty="0"/>
              <a:t>犹太人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657A571-509D-477A-AC84-A1BB62F8B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524" y="2046914"/>
            <a:ext cx="3214317" cy="417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8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需求层次理论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马斯洛的著名论文</a:t>
            </a:r>
            <a:r>
              <a:rPr lang="en-US" altLang="zh-CN" dirty="0"/>
              <a:t>《</a:t>
            </a:r>
            <a:r>
              <a:rPr lang="zh-CN" altLang="en-US" dirty="0"/>
              <a:t>人类动机论</a:t>
            </a:r>
            <a:r>
              <a:rPr lang="en-US" altLang="zh-CN" dirty="0"/>
              <a:t>》</a:t>
            </a:r>
            <a:r>
              <a:rPr lang="zh-CN" altLang="en-US" dirty="0"/>
              <a:t>最早发表于</a:t>
            </a:r>
            <a:r>
              <a:rPr lang="en-US" altLang="zh-CN" dirty="0"/>
              <a:t>1943</a:t>
            </a:r>
            <a:r>
              <a:rPr lang="zh-CN" altLang="en-US" dirty="0"/>
              <a:t>年的</a:t>
            </a:r>
            <a:r>
              <a:rPr lang="en-US" altLang="zh-CN" dirty="0"/>
              <a:t>《</a:t>
            </a:r>
            <a:r>
              <a:rPr lang="zh-CN" altLang="en-US" dirty="0"/>
              <a:t>心理学评</a:t>
            </a:r>
            <a:r>
              <a:rPr lang="en-US" altLang="zh-CN" dirty="0"/>
              <a:t>》</a:t>
            </a:r>
            <a:r>
              <a:rPr lang="zh-CN" altLang="en-US" dirty="0"/>
              <a:t>。他的动机理论又称需要层次论，这个理论的精髓部分：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5024438" y="30813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3926006" y="3660281"/>
            <a:ext cx="4339988" cy="8025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495300" indent="-49530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4000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r>
              <a:rPr lang="zh-CN" altLang="en-US" sz="4000" b="1" dirty="0">
                <a:solidFill>
                  <a:schemeClr val="bg1"/>
                </a:solidFill>
                <a:latin typeface="+mj-ea"/>
                <a:ea typeface="+mj-ea"/>
              </a:rPr>
              <a:t>个需求层次</a:t>
            </a:r>
            <a:endParaRPr lang="en-US" altLang="zh-CN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926006" y="4874930"/>
            <a:ext cx="4339988" cy="8025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495300" indent="-495300"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40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zh-CN" altLang="en-US" sz="4000" b="1" dirty="0">
                <a:solidFill>
                  <a:schemeClr val="bg1"/>
                </a:solidFill>
                <a:latin typeface="+mj-ea"/>
                <a:ea typeface="+mj-ea"/>
              </a:rPr>
              <a:t>个基本假设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3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8" grpId="0" animBg="1"/>
      <p:bldP spid="233478" grpId="1" animBg="1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/>
          <p:cNvSpPr>
            <a:spLocks noChangeAspect="1"/>
          </p:cNvSpPr>
          <p:nvPr/>
        </p:nvSpPr>
        <p:spPr bwMode="auto">
          <a:xfrm>
            <a:off x="1962962" y="5297878"/>
            <a:ext cx="4973304" cy="698782"/>
          </a:xfrm>
          <a:prstGeom prst="trapezoid">
            <a:avLst>
              <a:gd name="adj" fmla="val 59322"/>
            </a:avLst>
          </a:prstGeom>
          <a:solidFill>
            <a:srgbClr val="FF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生理需求</a:t>
            </a:r>
          </a:p>
        </p:txBody>
      </p:sp>
      <p:sp>
        <p:nvSpPr>
          <p:cNvPr id="6" name="梯形 5"/>
          <p:cNvSpPr/>
          <p:nvPr/>
        </p:nvSpPr>
        <p:spPr bwMode="auto">
          <a:xfrm>
            <a:off x="2377404" y="4577973"/>
            <a:ext cx="4144420" cy="698639"/>
          </a:xfrm>
          <a:prstGeom prst="trapezoid">
            <a:avLst>
              <a:gd name="adj" fmla="val 58239"/>
            </a:avLst>
          </a:prstGeom>
          <a:solidFill>
            <a:srgbClr val="FF66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安全需求</a:t>
            </a:r>
          </a:p>
        </p:txBody>
      </p:sp>
      <p:sp>
        <p:nvSpPr>
          <p:cNvPr id="7" name="梯形 6"/>
          <p:cNvSpPr/>
          <p:nvPr/>
        </p:nvSpPr>
        <p:spPr bwMode="auto">
          <a:xfrm>
            <a:off x="2807862" y="3858068"/>
            <a:ext cx="3283507" cy="698639"/>
          </a:xfrm>
          <a:prstGeom prst="trapezoid">
            <a:avLst>
              <a:gd name="adj" fmla="val 58293"/>
            </a:avLst>
          </a:prstGeom>
          <a:solidFill>
            <a:srgbClr val="EEC1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归属需求</a:t>
            </a:r>
          </a:p>
        </p:txBody>
      </p:sp>
      <p:sp>
        <p:nvSpPr>
          <p:cNvPr id="8" name="梯形 7"/>
          <p:cNvSpPr/>
          <p:nvPr/>
        </p:nvSpPr>
        <p:spPr bwMode="auto">
          <a:xfrm>
            <a:off x="3228475" y="3138163"/>
            <a:ext cx="2442280" cy="698639"/>
          </a:xfrm>
          <a:prstGeom prst="trapezoid">
            <a:avLst>
              <a:gd name="adj" fmla="val 56489"/>
            </a:avLst>
          </a:prstGeom>
          <a:solidFill>
            <a:srgbClr val="99CC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尊重需求</a:t>
            </a:r>
          </a:p>
        </p:txBody>
      </p:sp>
      <p:sp>
        <p:nvSpPr>
          <p:cNvPr id="9" name="梯形 8"/>
          <p:cNvSpPr/>
          <p:nvPr/>
        </p:nvSpPr>
        <p:spPr bwMode="auto">
          <a:xfrm>
            <a:off x="3639398" y="1719619"/>
            <a:ext cx="1620435" cy="1401643"/>
          </a:xfrm>
          <a:prstGeom prst="trapezoid">
            <a:avLst>
              <a:gd name="adj" fmla="val 57805"/>
            </a:avLst>
          </a:prstGeom>
          <a:solidFill>
            <a:srgbClr val="00CC99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自我实现</a:t>
            </a:r>
          </a:p>
        </p:txBody>
      </p:sp>
      <p:sp>
        <p:nvSpPr>
          <p:cNvPr id="34" name="任意多边形 33"/>
          <p:cNvSpPr/>
          <p:nvPr/>
        </p:nvSpPr>
        <p:spPr bwMode="auto">
          <a:xfrm>
            <a:off x="4461962" y="1723067"/>
            <a:ext cx="4880038" cy="1400133"/>
          </a:xfrm>
          <a:custGeom>
            <a:avLst/>
            <a:gdLst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0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863911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930586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901948 w 4033457"/>
              <a:gd name="connsiteY3" fmla="*/ 1517038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873310 w 4033457"/>
              <a:gd name="connsiteY3" fmla="*/ 1513816 h 1520260"/>
              <a:gd name="connsiteX4" fmla="*/ 0 w 4033457"/>
              <a:gd name="connsiteY4" fmla="*/ 0 h 1520260"/>
              <a:gd name="connsiteX0" fmla="*/ 0 w 5288099"/>
              <a:gd name="connsiteY0" fmla="*/ 0 h 1520260"/>
              <a:gd name="connsiteX1" fmla="*/ 5288099 w 5288099"/>
              <a:gd name="connsiteY1" fmla="*/ 0 h 1520260"/>
              <a:gd name="connsiteX2" fmla="*/ 4033457 w 5288099"/>
              <a:gd name="connsiteY2" fmla="*/ 1520260 h 1520260"/>
              <a:gd name="connsiteX3" fmla="*/ 873310 w 5288099"/>
              <a:gd name="connsiteY3" fmla="*/ 1513816 h 1520260"/>
              <a:gd name="connsiteX4" fmla="*/ 0 w 5288099"/>
              <a:gd name="connsiteY4" fmla="*/ 0 h 1520260"/>
              <a:gd name="connsiteX0" fmla="*/ 0 w 5298731"/>
              <a:gd name="connsiteY0" fmla="*/ 0 h 1520260"/>
              <a:gd name="connsiteX1" fmla="*/ 5288099 w 5298731"/>
              <a:gd name="connsiteY1" fmla="*/ 0 h 1520260"/>
              <a:gd name="connsiteX2" fmla="*/ 5298731 w 5298731"/>
              <a:gd name="connsiteY2" fmla="*/ 1520260 h 1520260"/>
              <a:gd name="connsiteX3" fmla="*/ 873310 w 5298731"/>
              <a:gd name="connsiteY3" fmla="*/ 1513816 h 1520260"/>
              <a:gd name="connsiteX4" fmla="*/ 0 w 5298731"/>
              <a:gd name="connsiteY4" fmla="*/ 0 h 152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8731" h="1520260">
                <a:moveTo>
                  <a:pt x="0" y="0"/>
                </a:moveTo>
                <a:lnTo>
                  <a:pt x="5288099" y="0"/>
                </a:lnTo>
                <a:lnTo>
                  <a:pt x="5298731" y="1520260"/>
                </a:lnTo>
                <a:lnTo>
                  <a:pt x="873310" y="15138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5600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道德、创造力、自觉性、问题解决能力、公正度、接受现实能力</a:t>
            </a:r>
          </a:p>
        </p:txBody>
      </p:sp>
      <p:sp>
        <p:nvSpPr>
          <p:cNvPr id="36" name="任意多边形 35"/>
          <p:cNvSpPr/>
          <p:nvPr/>
        </p:nvSpPr>
        <p:spPr bwMode="auto">
          <a:xfrm>
            <a:off x="5278971" y="3140906"/>
            <a:ext cx="4065613" cy="699578"/>
          </a:xfrm>
          <a:custGeom>
            <a:avLst/>
            <a:gdLst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0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863911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930586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901948 w 4033457"/>
              <a:gd name="connsiteY3" fmla="*/ 1517038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873310 w 4033457"/>
              <a:gd name="connsiteY3" fmla="*/ 1513816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562480 w 4033457"/>
              <a:gd name="connsiteY3" fmla="*/ 1513816 h 1520260"/>
              <a:gd name="connsiteX4" fmla="*/ 0 w 4033457"/>
              <a:gd name="connsiteY4" fmla="*/ 0 h 1520260"/>
              <a:gd name="connsiteX0" fmla="*/ 0 w 5654027"/>
              <a:gd name="connsiteY0" fmla="*/ 0 h 1520260"/>
              <a:gd name="connsiteX1" fmla="*/ 5654027 w 5654027"/>
              <a:gd name="connsiteY1" fmla="*/ 0 h 1520260"/>
              <a:gd name="connsiteX2" fmla="*/ 4033457 w 5654027"/>
              <a:gd name="connsiteY2" fmla="*/ 1520260 h 1520260"/>
              <a:gd name="connsiteX3" fmla="*/ 562480 w 5654027"/>
              <a:gd name="connsiteY3" fmla="*/ 1513816 h 1520260"/>
              <a:gd name="connsiteX4" fmla="*/ 0 w 5654027"/>
              <a:gd name="connsiteY4" fmla="*/ 0 h 1520260"/>
              <a:gd name="connsiteX0" fmla="*/ 0 w 5654027"/>
              <a:gd name="connsiteY0" fmla="*/ 0 h 1520260"/>
              <a:gd name="connsiteX1" fmla="*/ 5654027 w 5654027"/>
              <a:gd name="connsiteY1" fmla="*/ 0 h 1520260"/>
              <a:gd name="connsiteX2" fmla="*/ 5640409 w 5654027"/>
              <a:gd name="connsiteY2" fmla="*/ 1520260 h 1520260"/>
              <a:gd name="connsiteX3" fmla="*/ 562480 w 5654027"/>
              <a:gd name="connsiteY3" fmla="*/ 1513816 h 1520260"/>
              <a:gd name="connsiteX4" fmla="*/ 0 w 5654027"/>
              <a:gd name="connsiteY4" fmla="*/ 0 h 152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027" h="1520260">
                <a:moveTo>
                  <a:pt x="0" y="0"/>
                </a:moveTo>
                <a:lnTo>
                  <a:pt x="5654027" y="0"/>
                </a:lnTo>
                <a:lnTo>
                  <a:pt x="5640409" y="1520260"/>
                </a:lnTo>
                <a:lnTo>
                  <a:pt x="562480" y="15138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5600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自我尊重、信心、成就、对他人尊重、被他人尊重</a:t>
            </a:r>
          </a:p>
        </p:txBody>
      </p:sp>
      <p:sp>
        <p:nvSpPr>
          <p:cNvPr id="38" name="任意多边形 37"/>
          <p:cNvSpPr/>
          <p:nvPr/>
        </p:nvSpPr>
        <p:spPr bwMode="auto">
          <a:xfrm>
            <a:off x="5700043" y="3858191"/>
            <a:ext cx="3634748" cy="699578"/>
          </a:xfrm>
          <a:custGeom>
            <a:avLst/>
            <a:gdLst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0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863911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930586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901948 w 4033457"/>
              <a:gd name="connsiteY3" fmla="*/ 1517038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873310 w 4033457"/>
              <a:gd name="connsiteY3" fmla="*/ 1513816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562480 w 4033457"/>
              <a:gd name="connsiteY3" fmla="*/ 1513816 h 1520260"/>
              <a:gd name="connsiteX4" fmla="*/ 0 w 4033457"/>
              <a:gd name="connsiteY4" fmla="*/ 0 h 1520260"/>
              <a:gd name="connsiteX0" fmla="*/ 0 w 5054302"/>
              <a:gd name="connsiteY0" fmla="*/ 0 h 1520260"/>
              <a:gd name="connsiteX1" fmla="*/ 4033457 w 5054302"/>
              <a:gd name="connsiteY1" fmla="*/ 0 h 1520260"/>
              <a:gd name="connsiteX2" fmla="*/ 5054041 w 5054302"/>
              <a:gd name="connsiteY2" fmla="*/ 6911 h 1520260"/>
              <a:gd name="connsiteX3" fmla="*/ 4033457 w 5054302"/>
              <a:gd name="connsiteY3" fmla="*/ 1520260 h 1520260"/>
              <a:gd name="connsiteX4" fmla="*/ 562480 w 5054302"/>
              <a:gd name="connsiteY4" fmla="*/ 1513816 h 1520260"/>
              <a:gd name="connsiteX5" fmla="*/ 0 w 5054302"/>
              <a:gd name="connsiteY5" fmla="*/ 0 h 1520260"/>
              <a:gd name="connsiteX0" fmla="*/ 0 w 5054825"/>
              <a:gd name="connsiteY0" fmla="*/ 0 h 1520260"/>
              <a:gd name="connsiteX1" fmla="*/ 4033457 w 5054825"/>
              <a:gd name="connsiteY1" fmla="*/ 0 h 1520260"/>
              <a:gd name="connsiteX2" fmla="*/ 5054041 w 5054825"/>
              <a:gd name="connsiteY2" fmla="*/ 6911 h 1520260"/>
              <a:gd name="connsiteX3" fmla="*/ 5054825 w 5054825"/>
              <a:gd name="connsiteY3" fmla="*/ 1520260 h 1520260"/>
              <a:gd name="connsiteX4" fmla="*/ 562480 w 5054825"/>
              <a:gd name="connsiteY4" fmla="*/ 1513816 h 1520260"/>
              <a:gd name="connsiteX5" fmla="*/ 0 w 5054825"/>
              <a:gd name="connsiteY5" fmla="*/ 0 h 152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54825" h="1520260">
                <a:moveTo>
                  <a:pt x="0" y="0"/>
                </a:moveTo>
                <a:lnTo>
                  <a:pt x="4033457" y="0"/>
                </a:lnTo>
                <a:cubicBezTo>
                  <a:pt x="4033196" y="2304"/>
                  <a:pt x="5054302" y="4607"/>
                  <a:pt x="5054041" y="6911"/>
                </a:cubicBezTo>
                <a:cubicBezTo>
                  <a:pt x="5054302" y="511361"/>
                  <a:pt x="5054564" y="1015810"/>
                  <a:pt x="5054825" y="1520260"/>
                </a:cubicBezTo>
                <a:lnTo>
                  <a:pt x="562480" y="15138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5600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友情、爱情、性亲密</a:t>
            </a:r>
          </a:p>
        </p:txBody>
      </p:sp>
      <p:sp>
        <p:nvSpPr>
          <p:cNvPr id="39" name="任意多边形 38"/>
          <p:cNvSpPr/>
          <p:nvPr/>
        </p:nvSpPr>
        <p:spPr bwMode="auto">
          <a:xfrm>
            <a:off x="6127402" y="4575476"/>
            <a:ext cx="3213675" cy="699578"/>
          </a:xfrm>
          <a:custGeom>
            <a:avLst/>
            <a:gdLst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0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863911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930586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901948 w 4033457"/>
              <a:gd name="connsiteY3" fmla="*/ 1517038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873310 w 4033457"/>
              <a:gd name="connsiteY3" fmla="*/ 1513816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562480 w 4033457"/>
              <a:gd name="connsiteY3" fmla="*/ 1513816 h 1520260"/>
              <a:gd name="connsiteX4" fmla="*/ 0 w 4033457"/>
              <a:gd name="connsiteY4" fmla="*/ 0 h 1520260"/>
              <a:gd name="connsiteX0" fmla="*/ 0 w 4469241"/>
              <a:gd name="connsiteY0" fmla="*/ 0 h 1520260"/>
              <a:gd name="connsiteX1" fmla="*/ 4469241 w 4469241"/>
              <a:gd name="connsiteY1" fmla="*/ 0 h 1520260"/>
              <a:gd name="connsiteX2" fmla="*/ 4033457 w 4469241"/>
              <a:gd name="connsiteY2" fmla="*/ 1520260 h 1520260"/>
              <a:gd name="connsiteX3" fmla="*/ 562480 w 4469241"/>
              <a:gd name="connsiteY3" fmla="*/ 1513816 h 1520260"/>
              <a:gd name="connsiteX4" fmla="*/ 0 w 4469241"/>
              <a:gd name="connsiteY4" fmla="*/ 0 h 1520260"/>
              <a:gd name="connsiteX0" fmla="*/ 0 w 4469241"/>
              <a:gd name="connsiteY0" fmla="*/ 0 h 1520260"/>
              <a:gd name="connsiteX1" fmla="*/ 4469241 w 4469241"/>
              <a:gd name="connsiteY1" fmla="*/ 0 h 1520260"/>
              <a:gd name="connsiteX2" fmla="*/ 4455623 w 4469241"/>
              <a:gd name="connsiteY2" fmla="*/ 1520260 h 1520260"/>
              <a:gd name="connsiteX3" fmla="*/ 562480 w 4469241"/>
              <a:gd name="connsiteY3" fmla="*/ 1513816 h 1520260"/>
              <a:gd name="connsiteX4" fmla="*/ 0 w 4469241"/>
              <a:gd name="connsiteY4" fmla="*/ 0 h 152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9241" h="1520260">
                <a:moveTo>
                  <a:pt x="0" y="0"/>
                </a:moveTo>
                <a:lnTo>
                  <a:pt x="4469241" y="0"/>
                </a:lnTo>
                <a:lnTo>
                  <a:pt x="4455623" y="1520260"/>
                </a:lnTo>
                <a:lnTo>
                  <a:pt x="562480" y="15138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5600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人身安全、健康保障、资源所有性、财产所有性、道德保障、工作职位保障、家庭安全</a:t>
            </a:r>
          </a:p>
        </p:txBody>
      </p:sp>
      <p:sp>
        <p:nvSpPr>
          <p:cNvPr id="40" name="任意多边形 39"/>
          <p:cNvSpPr/>
          <p:nvPr/>
        </p:nvSpPr>
        <p:spPr bwMode="auto">
          <a:xfrm>
            <a:off x="6529621" y="5292761"/>
            <a:ext cx="2870187" cy="699578"/>
          </a:xfrm>
          <a:custGeom>
            <a:avLst/>
            <a:gdLst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0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863911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930586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901948 w 4033457"/>
              <a:gd name="connsiteY3" fmla="*/ 1517038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873310 w 4033457"/>
              <a:gd name="connsiteY3" fmla="*/ 1513816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562480 w 4033457"/>
              <a:gd name="connsiteY3" fmla="*/ 1513816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562480 w 4033457"/>
              <a:gd name="connsiteY3" fmla="*/ 1513816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562480 w 4033457"/>
              <a:gd name="connsiteY3" fmla="*/ 1513816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3856420 w 4033457"/>
              <a:gd name="connsiteY1" fmla="*/ 0 h 1520260"/>
              <a:gd name="connsiteX2" fmla="*/ 4033457 w 4033457"/>
              <a:gd name="connsiteY2" fmla="*/ 1520260 h 1520260"/>
              <a:gd name="connsiteX3" fmla="*/ 562480 w 4033457"/>
              <a:gd name="connsiteY3" fmla="*/ 1513816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3856420 w 4033457"/>
              <a:gd name="connsiteY1" fmla="*/ 0 h 1520260"/>
              <a:gd name="connsiteX2" fmla="*/ 4033457 w 4033457"/>
              <a:gd name="connsiteY2" fmla="*/ 1520260 h 1520260"/>
              <a:gd name="connsiteX3" fmla="*/ 562480 w 4033457"/>
              <a:gd name="connsiteY3" fmla="*/ 1513816 h 1520260"/>
              <a:gd name="connsiteX4" fmla="*/ 0 w 4033457"/>
              <a:gd name="connsiteY4" fmla="*/ 0 h 1520260"/>
              <a:gd name="connsiteX0" fmla="*/ 0 w 3856420"/>
              <a:gd name="connsiteY0" fmla="*/ 0 h 1520260"/>
              <a:gd name="connsiteX1" fmla="*/ 3856420 w 3856420"/>
              <a:gd name="connsiteY1" fmla="*/ 0 h 1520260"/>
              <a:gd name="connsiteX2" fmla="*/ 3679383 w 3856420"/>
              <a:gd name="connsiteY2" fmla="*/ 1520260 h 1520260"/>
              <a:gd name="connsiteX3" fmla="*/ 562480 w 3856420"/>
              <a:gd name="connsiteY3" fmla="*/ 1513816 h 1520260"/>
              <a:gd name="connsiteX4" fmla="*/ 0 w 3856420"/>
              <a:gd name="connsiteY4" fmla="*/ 0 h 1520260"/>
              <a:gd name="connsiteX0" fmla="*/ 0 w 3910893"/>
              <a:gd name="connsiteY0" fmla="*/ 0 h 1520260"/>
              <a:gd name="connsiteX1" fmla="*/ 3856420 w 3910893"/>
              <a:gd name="connsiteY1" fmla="*/ 0 h 1520260"/>
              <a:gd name="connsiteX2" fmla="*/ 3910893 w 3910893"/>
              <a:gd name="connsiteY2" fmla="*/ 1520260 h 1520260"/>
              <a:gd name="connsiteX3" fmla="*/ 562480 w 3910893"/>
              <a:gd name="connsiteY3" fmla="*/ 1513816 h 1520260"/>
              <a:gd name="connsiteX4" fmla="*/ 0 w 3910893"/>
              <a:gd name="connsiteY4" fmla="*/ 0 h 1520260"/>
              <a:gd name="connsiteX0" fmla="*/ 0 w 3991554"/>
              <a:gd name="connsiteY0" fmla="*/ 0 h 1520260"/>
              <a:gd name="connsiteX1" fmla="*/ 3991554 w 3991554"/>
              <a:gd name="connsiteY1" fmla="*/ 0 h 1520260"/>
              <a:gd name="connsiteX2" fmla="*/ 3910893 w 3991554"/>
              <a:gd name="connsiteY2" fmla="*/ 1520260 h 1520260"/>
              <a:gd name="connsiteX3" fmla="*/ 562480 w 3991554"/>
              <a:gd name="connsiteY3" fmla="*/ 1513816 h 1520260"/>
              <a:gd name="connsiteX4" fmla="*/ 0 w 3991554"/>
              <a:gd name="connsiteY4" fmla="*/ 0 h 1520260"/>
              <a:gd name="connsiteX0" fmla="*/ 0 w 3991554"/>
              <a:gd name="connsiteY0" fmla="*/ 0 h 1520260"/>
              <a:gd name="connsiteX1" fmla="*/ 3991554 w 3991554"/>
              <a:gd name="connsiteY1" fmla="*/ 0 h 1520260"/>
              <a:gd name="connsiteX2" fmla="*/ 3896910 w 3991554"/>
              <a:gd name="connsiteY2" fmla="*/ 4599 h 1520260"/>
              <a:gd name="connsiteX3" fmla="*/ 3910893 w 3991554"/>
              <a:gd name="connsiteY3" fmla="*/ 1520260 h 1520260"/>
              <a:gd name="connsiteX4" fmla="*/ 562480 w 3991554"/>
              <a:gd name="connsiteY4" fmla="*/ 1513816 h 1520260"/>
              <a:gd name="connsiteX5" fmla="*/ 0 w 3991554"/>
              <a:gd name="connsiteY5" fmla="*/ 0 h 1520260"/>
              <a:gd name="connsiteX0" fmla="*/ 0 w 3991554"/>
              <a:gd name="connsiteY0" fmla="*/ 0 h 1520260"/>
              <a:gd name="connsiteX1" fmla="*/ 3991554 w 3991554"/>
              <a:gd name="connsiteY1" fmla="*/ 0 h 1520260"/>
              <a:gd name="connsiteX2" fmla="*/ 3896910 w 3991554"/>
              <a:gd name="connsiteY2" fmla="*/ 4599 h 1520260"/>
              <a:gd name="connsiteX3" fmla="*/ 3910893 w 3991554"/>
              <a:gd name="connsiteY3" fmla="*/ 1520260 h 1520260"/>
              <a:gd name="connsiteX4" fmla="*/ 562480 w 3991554"/>
              <a:gd name="connsiteY4" fmla="*/ 1513816 h 1520260"/>
              <a:gd name="connsiteX5" fmla="*/ 0 w 3991554"/>
              <a:gd name="connsiteY5" fmla="*/ 0 h 1520260"/>
              <a:gd name="connsiteX0" fmla="*/ 0 w 3991554"/>
              <a:gd name="connsiteY0" fmla="*/ 0 h 1520260"/>
              <a:gd name="connsiteX1" fmla="*/ 3991554 w 3991554"/>
              <a:gd name="connsiteY1" fmla="*/ 0 h 1520260"/>
              <a:gd name="connsiteX2" fmla="*/ 3896910 w 3991554"/>
              <a:gd name="connsiteY2" fmla="*/ 4599 h 1520260"/>
              <a:gd name="connsiteX3" fmla="*/ 3910893 w 3991554"/>
              <a:gd name="connsiteY3" fmla="*/ 1520260 h 1520260"/>
              <a:gd name="connsiteX4" fmla="*/ 562480 w 3991554"/>
              <a:gd name="connsiteY4" fmla="*/ 1513816 h 1520260"/>
              <a:gd name="connsiteX5" fmla="*/ 0 w 3991554"/>
              <a:gd name="connsiteY5" fmla="*/ 0 h 152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91554" h="1520260">
                <a:moveTo>
                  <a:pt x="0" y="0"/>
                </a:moveTo>
                <a:lnTo>
                  <a:pt x="3991554" y="0"/>
                </a:lnTo>
                <a:lnTo>
                  <a:pt x="3896910" y="4599"/>
                </a:lnTo>
                <a:lnTo>
                  <a:pt x="3910893" y="1520260"/>
                </a:lnTo>
                <a:lnTo>
                  <a:pt x="562480" y="15138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5600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zh-CN" altLang="en-US" sz="15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呼吸、水、食物、睡眠、生理平衡、分泌、性</a:t>
            </a:r>
          </a:p>
        </p:txBody>
      </p:sp>
      <p:cxnSp>
        <p:nvCxnSpPr>
          <p:cNvPr id="45" name="直接箭头连接符 44"/>
          <p:cNvCxnSpPr/>
          <p:nvPr/>
        </p:nvCxnSpPr>
        <p:spPr bwMode="auto">
          <a:xfrm rot="5400000" flipH="1" flipV="1">
            <a:off x="1571256" y="2862019"/>
            <a:ext cx="2413315" cy="1458045"/>
          </a:xfrm>
          <a:prstGeom prst="straightConnector1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1913490" y="2343439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先低级阶段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后高级阶段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9357814" y="1719619"/>
            <a:ext cx="420802" cy="14193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富裕阶段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9357814" y="3138986"/>
            <a:ext cx="420802" cy="14193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小康阶段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9357814" y="4558353"/>
            <a:ext cx="420802" cy="14193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温饱阶段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9796822" y="1721891"/>
            <a:ext cx="420802" cy="14193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成长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9796822" y="3141258"/>
            <a:ext cx="420802" cy="14193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归属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9796822" y="4560625"/>
            <a:ext cx="420802" cy="14193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生存</a:t>
            </a:r>
          </a:p>
        </p:txBody>
      </p:sp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1"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个需求层次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生理</a:t>
            </a:r>
            <a:r>
              <a:rPr lang="zh-CN" altLang="en-US" b="1" dirty="0"/>
              <a:t>需求：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>
                <a:latin typeface="+mj-ea"/>
              </a:rPr>
              <a:t>生理需求：</a:t>
            </a:r>
            <a:r>
              <a:rPr lang="zh-CN" altLang="en-US" sz="3200" dirty="0">
                <a:solidFill>
                  <a:schemeClr val="tx2"/>
                </a:solidFill>
                <a:latin typeface="+mj-ea"/>
              </a:rPr>
              <a:t>是个人生存的基本需要。如吃、喝、住处、性。对食物、水、空气和住房等需求都是生理需求，这类需求的级别最低。</a:t>
            </a:r>
          </a:p>
          <a:p>
            <a:endParaRPr lang="zh-CN" altLang="en-US" dirty="0"/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5024438" y="30813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/>
      <p:bldP spid="8" grpId="0" build="p"/>
      <p:bldP spid="2375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安全需求：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/>
              <a:t>安全需求：</a:t>
            </a:r>
            <a:r>
              <a:rPr lang="zh-CN" altLang="en-US" sz="3200" dirty="0">
                <a:solidFill>
                  <a:schemeClr val="tx2"/>
                </a:solidFill>
              </a:rPr>
              <a:t>包括心理上与物质上的安全保障，如不受盗窃和威胁，预防危险事故，职业有保障，有社会保险和退休基金等。安全需求包括对人身安全、生活稳定以及免遭痛苦、威胁或疾病等的需求。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5024438" y="30813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社交需求：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/>
              <a:t>社交需求：</a:t>
            </a:r>
            <a:r>
              <a:rPr lang="zh-CN" altLang="en-US" sz="3200" dirty="0">
                <a:solidFill>
                  <a:schemeClr val="tx2"/>
                </a:solidFill>
              </a:rPr>
              <a:t>社交需求包括对友谊、爱情以及隶属关系的需求。人是社会的一员，需要友谊和群体的归属感，人际交往需要彼此同情、互助和赞许。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5024438" y="30813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尊重需求：</a:t>
            </a:r>
            <a:b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/>
              <a:t>尊重需求：</a:t>
            </a:r>
            <a:r>
              <a:rPr lang="zh-CN" altLang="en-US" sz="3200" dirty="0">
                <a:solidFill>
                  <a:schemeClr val="tx2"/>
                </a:solidFill>
              </a:rPr>
              <a:t>尊重需求既包括对成就或自我价值的个人感觉，也包括他人对自己的认可与尊重。</a:t>
            </a:r>
            <a:r>
              <a:rPr lang="zh-CN" altLang="en-US" sz="3200" dirty="0">
                <a:solidFill>
                  <a:schemeClr val="tx2"/>
                </a:solidFill>
                <a:latin typeface="Times New Roman" pitchFamily="18" charset="0"/>
              </a:rPr>
              <a:t>尊重需要，包括要求受到别人的尊重和自己具有内在的自尊心。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5024438" y="30813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自我实现的需求：</a:t>
            </a:r>
            <a:b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/>
              <a:t>自我实现需求：</a:t>
            </a:r>
            <a:r>
              <a:rPr lang="zh-CN" altLang="en-US" sz="3200" dirty="0">
                <a:solidFill>
                  <a:schemeClr val="tx2"/>
                </a:solidFill>
              </a:rPr>
              <a:t>自我实现需求的目标是自我实现，或是发挥潜能。</a:t>
            </a:r>
            <a:r>
              <a:rPr lang="zh-CN" altLang="en-US" sz="3200" dirty="0">
                <a:solidFill>
                  <a:schemeClr val="tx2"/>
                </a:solidFill>
                <a:latin typeface="宋体" pitchFamily="2" charset="-122"/>
              </a:rPr>
              <a:t>自我实现需要，指通过自己的努力，实现自己对生活的期望，从而对生活和工作真正感到很有意义。</a:t>
            </a:r>
            <a:r>
              <a:rPr lang="zh-CN" altLang="en-US" sz="3200" dirty="0">
                <a:solidFill>
                  <a:schemeClr val="tx2"/>
                </a:solidFill>
              </a:rPr>
              <a:t> </a:t>
            </a:r>
          </a:p>
          <a:p>
            <a:endParaRPr lang="zh-CN" altLang="en-US" dirty="0"/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5024438" y="30813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３个基本假设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5300" indent="-495300">
              <a:buNone/>
            </a:pPr>
            <a:r>
              <a:rPr lang="zh-CN" altLang="en-US" b="1" dirty="0">
                <a:solidFill>
                  <a:srgbClr val="000066"/>
                </a:solidFill>
              </a:rPr>
              <a:t>１、人要生存，他的需要能够影响他的行为。只有未满足的需要能够影响行为，满足了的需要不能充当激励工具。</a:t>
            </a:r>
          </a:p>
          <a:p>
            <a:pPr marL="495300" indent="-495300">
              <a:buNone/>
            </a:pPr>
            <a:r>
              <a:rPr lang="zh-CN" altLang="en-US" b="1" dirty="0">
                <a:solidFill>
                  <a:schemeClr val="tx2"/>
                </a:solidFill>
              </a:rPr>
              <a:t>２、人的需要按重要性和层次性排成一定的次序，从基本的（如食物和住房）到复杂的（如自我实现）。</a:t>
            </a:r>
          </a:p>
          <a:p>
            <a:pPr marL="495300" indent="-495300">
              <a:buNone/>
            </a:pPr>
            <a:r>
              <a:rPr lang="zh-CN" altLang="en-US" b="1" dirty="0">
                <a:solidFill>
                  <a:srgbClr val="A50021"/>
                </a:solidFill>
              </a:rPr>
              <a:t>３、当人的某一级的需要得到最低限度满足后，才会追求高一级的需要，如此逐级上升，成为推动继续努力的内在动力。</a:t>
            </a:r>
          </a:p>
        </p:txBody>
      </p:sp>
      <p:sp>
        <p:nvSpPr>
          <p:cNvPr id="245763" name="Rectangle 3"/>
          <p:cNvSpPr>
            <a:spLocks noChangeArrowheads="1"/>
          </p:cNvSpPr>
          <p:nvPr/>
        </p:nvSpPr>
        <p:spPr bwMode="auto">
          <a:xfrm>
            <a:off x="5024438" y="30813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800" b="1" dirty="0"/>
              <a:t>３块大石头</a:t>
            </a:r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5024438" y="30813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5228" name="Group 12"/>
          <p:cNvGrpSpPr>
            <a:grpSpLocks/>
          </p:cNvGrpSpPr>
          <p:nvPr/>
        </p:nvGrpSpPr>
        <p:grpSpPr bwMode="auto">
          <a:xfrm>
            <a:off x="3753136" y="2373576"/>
            <a:ext cx="4681538" cy="2971800"/>
            <a:chOff x="1008" y="1059"/>
            <a:chExt cx="3768" cy="2733"/>
          </a:xfrm>
        </p:grpSpPr>
        <p:sp>
          <p:nvSpPr>
            <p:cNvPr id="265229" name="AutoShape 13"/>
            <p:cNvSpPr>
              <a:spLocks noChangeAspect="1" noChangeArrowheads="1"/>
            </p:cNvSpPr>
            <p:nvPr/>
          </p:nvSpPr>
          <p:spPr bwMode="auto">
            <a:xfrm>
              <a:off x="1915" y="1617"/>
              <a:ext cx="1942" cy="1675"/>
            </a:xfrm>
            <a:prstGeom prst="triangle">
              <a:avLst>
                <a:gd name="adj" fmla="val 50000"/>
              </a:avLst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5230" name="Oval 14"/>
            <p:cNvSpPr>
              <a:spLocks noChangeArrowheads="1"/>
            </p:cNvSpPr>
            <p:nvPr/>
          </p:nvSpPr>
          <p:spPr bwMode="auto">
            <a:xfrm>
              <a:off x="1008" y="3234"/>
              <a:ext cx="1116" cy="55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5231" name="Oval 15"/>
            <p:cNvSpPr>
              <a:spLocks noChangeArrowheads="1"/>
            </p:cNvSpPr>
            <p:nvPr/>
          </p:nvSpPr>
          <p:spPr bwMode="auto">
            <a:xfrm>
              <a:off x="2334" y="1059"/>
              <a:ext cx="1116" cy="558"/>
            </a:xfrm>
            <a:prstGeom prst="ellipse">
              <a:avLst/>
            </a:prstGeom>
            <a:solidFill>
              <a:srgbClr val="FFBE7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5232" name="Oval 16"/>
            <p:cNvSpPr>
              <a:spLocks noChangeArrowheads="1"/>
            </p:cNvSpPr>
            <p:nvPr/>
          </p:nvSpPr>
          <p:spPr bwMode="auto">
            <a:xfrm>
              <a:off x="3660" y="3234"/>
              <a:ext cx="1116" cy="558"/>
            </a:xfrm>
            <a:prstGeom prst="ellipse">
              <a:avLst/>
            </a:prstGeom>
            <a:solidFill>
              <a:srgbClr val="D8EBB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5233" name="AutoShape 17"/>
          <p:cNvSpPr>
            <a:spLocks noChangeArrowheads="1"/>
          </p:cNvSpPr>
          <p:nvPr/>
        </p:nvSpPr>
        <p:spPr bwMode="auto">
          <a:xfrm>
            <a:off x="6953536" y="1779851"/>
            <a:ext cx="1714500" cy="495300"/>
          </a:xfrm>
          <a:prstGeom prst="wedgeRoundRectCallout">
            <a:avLst>
              <a:gd name="adj1" fmla="val -86667"/>
              <a:gd name="adj2" fmla="val 117694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</a:rPr>
              <a:t>需求产生动机</a:t>
            </a:r>
          </a:p>
        </p:txBody>
      </p:sp>
      <p:sp>
        <p:nvSpPr>
          <p:cNvPr id="265234" name="AutoShape 18"/>
          <p:cNvSpPr>
            <a:spLocks noChangeArrowheads="1"/>
          </p:cNvSpPr>
          <p:nvPr/>
        </p:nvSpPr>
        <p:spPr bwMode="auto">
          <a:xfrm>
            <a:off x="2838736" y="4057914"/>
            <a:ext cx="1485900" cy="495300"/>
          </a:xfrm>
          <a:prstGeom prst="wedgeRoundRectCallout">
            <a:avLst>
              <a:gd name="adj1" fmla="val 73718"/>
              <a:gd name="adj2" fmla="val 117306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zh-CN" altLang="en-US" b="1">
                <a:solidFill>
                  <a:schemeClr val="accent1"/>
                </a:solidFill>
                <a:latin typeface="+mj-ea"/>
                <a:ea typeface="+mj-ea"/>
              </a:rPr>
              <a:t>需求有层次</a:t>
            </a:r>
          </a:p>
        </p:txBody>
      </p:sp>
      <p:sp>
        <p:nvSpPr>
          <p:cNvPr id="265235" name="AutoShape 19"/>
          <p:cNvSpPr>
            <a:spLocks noChangeArrowheads="1"/>
          </p:cNvSpPr>
          <p:nvPr/>
        </p:nvSpPr>
        <p:spPr bwMode="auto">
          <a:xfrm>
            <a:off x="7982236" y="4057914"/>
            <a:ext cx="1257300" cy="495300"/>
          </a:xfrm>
          <a:prstGeom prst="wedgeRoundRectCallout">
            <a:avLst>
              <a:gd name="adj1" fmla="val -84847"/>
              <a:gd name="adj2" fmla="val 121153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zh-CN" altLang="en-US" b="1">
                <a:solidFill>
                  <a:schemeClr val="accent1"/>
                </a:solidFill>
                <a:latin typeface="+mj-ea"/>
                <a:ea typeface="+mj-ea"/>
              </a:rPr>
              <a:t>先低后高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C8F49-9983-419C-A963-F41C7A54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人本主义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28437-142F-4F44-B404-942CF4FC0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什么是人本主义</a:t>
            </a:r>
            <a:endParaRPr lang="en-US" altLang="zh-CN" dirty="0"/>
          </a:p>
          <a:p>
            <a:pPr lvl="1"/>
            <a:r>
              <a:rPr lang="zh-CN" altLang="en-US" dirty="0"/>
              <a:t>人本主义历史起源</a:t>
            </a:r>
            <a:endParaRPr lang="en-US" altLang="zh-CN" dirty="0"/>
          </a:p>
          <a:p>
            <a:pPr lvl="1"/>
            <a:r>
              <a:rPr lang="zh-CN" altLang="en-US" dirty="0"/>
              <a:t>人本主义核心点</a:t>
            </a:r>
            <a:r>
              <a:rPr lang="en-US" altLang="zh-CN" dirty="0"/>
              <a:t>——</a:t>
            </a:r>
            <a:r>
              <a:rPr lang="zh-CN" altLang="en-US" dirty="0"/>
              <a:t>马斯洛需求层次论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为什么我们要学心理学</a:t>
            </a:r>
            <a:r>
              <a:rPr lang="en-US" altLang="zh-CN" dirty="0"/>
              <a:t>/</a:t>
            </a:r>
            <a:r>
              <a:rPr lang="zh-CN" altLang="en-US" dirty="0"/>
              <a:t>哲学？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人本主义应用层</a:t>
            </a:r>
            <a:endParaRPr lang="en-US" altLang="zh-CN" dirty="0"/>
          </a:p>
          <a:p>
            <a:pPr lvl="1"/>
            <a:r>
              <a:rPr lang="zh-CN" altLang="en-US" dirty="0"/>
              <a:t>金钱</a:t>
            </a:r>
            <a:endParaRPr lang="en-US" altLang="zh-CN" dirty="0"/>
          </a:p>
          <a:p>
            <a:pPr lvl="1"/>
            <a:r>
              <a:rPr lang="en-US" altLang="zh-CN" dirty="0"/>
              <a:t>996</a:t>
            </a:r>
          </a:p>
          <a:p>
            <a:pPr lvl="1"/>
            <a:r>
              <a:rPr lang="zh-CN" altLang="en-US" dirty="0"/>
              <a:t>人际关系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437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石头一：</a:t>
            </a:r>
            <a:r>
              <a:rPr lang="zh-CN" altLang="en-US" sz="4000" b="1" dirty="0"/>
              <a:t>需求产生动机</a:t>
            </a:r>
          </a:p>
        </p:txBody>
      </p:sp>
      <p:sp>
        <p:nvSpPr>
          <p:cNvPr id="266244" name="Rectangle 4"/>
          <p:cNvSpPr>
            <a:spLocks noChangeArrowheads="1"/>
          </p:cNvSpPr>
          <p:nvPr/>
        </p:nvSpPr>
        <p:spPr bwMode="auto">
          <a:xfrm>
            <a:off x="2057400" y="1295400"/>
            <a:ext cx="7620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495300" indent="-4953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人要生存，人的需要能够影响人的行为。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324068" y="2669017"/>
            <a:ext cx="7320350" cy="1834744"/>
            <a:chOff x="0" y="5200650"/>
            <a:chExt cx="9384514" cy="1657350"/>
          </a:xfrm>
        </p:grpSpPr>
        <p:sp>
          <p:nvSpPr>
            <p:cNvPr id="17" name="AutoShape 12"/>
            <p:cNvSpPr>
              <a:spLocks noChangeAspect="1" noChangeArrowheads="1"/>
            </p:cNvSpPr>
            <p:nvPr/>
          </p:nvSpPr>
          <p:spPr bwMode="auto">
            <a:xfrm>
              <a:off x="0" y="5200650"/>
              <a:ext cx="6335713" cy="165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4407720" y="5639381"/>
              <a:ext cx="1100830" cy="63495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动机</a:t>
              </a:r>
              <a:endParaRPr lang="zh-CN" altLang="en-US" sz="2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550855" y="5639740"/>
              <a:ext cx="1100830" cy="63424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需要</a:t>
              </a:r>
              <a:endParaRPr lang="zh-CN" altLang="en-US" sz="2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1790719" y="5766373"/>
              <a:ext cx="2478848" cy="380975"/>
            </a:xfrm>
            <a:prstGeom prst="rightArrow">
              <a:avLst>
                <a:gd name="adj1" fmla="val 50000"/>
                <a:gd name="adj2" fmla="val 13262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2394492" y="5218377"/>
              <a:ext cx="1101710" cy="6342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b="1">
                  <a:solidFill>
                    <a:schemeClr val="accent1"/>
                  </a:solidFill>
                  <a:latin typeface="+mj-ea"/>
                  <a:ea typeface="+mj-ea"/>
                </a:rPr>
                <a:t>产生</a:t>
              </a:r>
              <a:endParaRPr lang="zh-CN" altLang="en-US" sz="2000" b="1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8283684" y="5639381"/>
              <a:ext cx="1100830" cy="63495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+mj-ea"/>
                  <a:ea typeface="+mj-ea"/>
                </a:rPr>
                <a:t>行为</a:t>
              </a:r>
            </a:p>
          </p:txBody>
        </p:sp>
        <p:sp>
          <p:nvSpPr>
            <p:cNvPr id="23" name="AutoShape 15"/>
            <p:cNvSpPr>
              <a:spLocks noChangeArrowheads="1"/>
            </p:cNvSpPr>
            <p:nvPr/>
          </p:nvSpPr>
          <p:spPr bwMode="auto">
            <a:xfrm>
              <a:off x="5666683" y="5766373"/>
              <a:ext cx="2478848" cy="380975"/>
            </a:xfrm>
            <a:prstGeom prst="rightArrow">
              <a:avLst>
                <a:gd name="adj1" fmla="val 50000"/>
                <a:gd name="adj2" fmla="val 13262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6270456" y="5218377"/>
              <a:ext cx="1101710" cy="6342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000" b="1" dirty="0">
                  <a:solidFill>
                    <a:schemeClr val="accent1"/>
                  </a:solidFill>
                  <a:latin typeface="+mj-ea"/>
                  <a:ea typeface="+mj-ea"/>
                </a:rPr>
                <a:t>引起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石头一：</a:t>
            </a:r>
            <a:r>
              <a:rPr lang="zh-CN" altLang="en-US" sz="4000" b="1"/>
              <a:t>需求产生动机</a:t>
            </a:r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5024438" y="30813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2057400" y="1295401"/>
            <a:ext cx="7620000" cy="1196975"/>
          </a:xfrm>
          <a:prstGeom prst="rect">
            <a:avLst/>
          </a:prstGeom>
          <a:solidFill>
            <a:schemeClr val="accent1">
              <a:lumMod val="60000"/>
              <a:lumOff val="40000"/>
              <a:alpha val="39999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495300" indent="-4953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zh-CN" altLang="en-US" sz="32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只有未满足的需要能够影响行为，</a:t>
            </a:r>
          </a:p>
          <a:p>
            <a:pPr marL="495300" indent="-4953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zh-CN" altLang="en-US" sz="32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满足了的需要不能充当激励工具。</a:t>
            </a:r>
          </a:p>
        </p:txBody>
      </p:sp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2438400" y="3048001"/>
            <a:ext cx="7010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我们的父母其实挺好当的</a:t>
            </a:r>
          </a:p>
        </p:txBody>
      </p:sp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2209800" y="4495801"/>
            <a:ext cx="670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000" dirty="0">
                <a:solidFill>
                  <a:srgbClr val="66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尚方宝剑：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不听话不让吃饭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0" grpId="0" autoUpdateAnimBg="0"/>
      <p:bldP spid="26727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石头二：</a:t>
            </a:r>
            <a:r>
              <a:rPr lang="zh-CN" altLang="en-US" sz="4000" b="1"/>
              <a:t>需求有层次</a:t>
            </a:r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5024438" y="30813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2133600" y="1219200"/>
            <a:ext cx="7620000" cy="1600200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495300" indent="-4953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人的需要按重要性和层次性排成一定的次序，从基本的（如食物和住房）到复杂的（如自我实现）</a:t>
            </a:r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68295" name="Text Box 7"/>
          <p:cNvSpPr txBox="1">
            <a:spLocks noChangeArrowheads="1"/>
          </p:cNvSpPr>
          <p:nvPr/>
        </p:nvSpPr>
        <p:spPr bwMode="auto">
          <a:xfrm>
            <a:off x="2209504" y="3508375"/>
            <a:ext cx="51133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需求是有层次的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石头三：</a:t>
            </a:r>
            <a:r>
              <a:rPr lang="zh-CN" altLang="en-US" sz="4000" b="1"/>
              <a:t>先低后高</a:t>
            </a:r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5024438" y="30813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2057400" y="1295400"/>
            <a:ext cx="7926388" cy="1600200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495300" indent="-4953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当人的某一级的需要得到最低限度满足后，</a:t>
            </a:r>
            <a:r>
              <a:rPr lang="zh-CN" altLang="en-US" sz="32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才会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追求高一级的需要，如此逐级上升，成为推动继续努力的内在动力。</a:t>
            </a:r>
          </a:p>
        </p:txBody>
      </p:sp>
      <p:sp>
        <p:nvSpPr>
          <p:cNvPr id="269319" name="Text Box 7"/>
          <p:cNvSpPr txBox="1">
            <a:spLocks noChangeArrowheads="1"/>
          </p:cNvSpPr>
          <p:nvPr/>
        </p:nvSpPr>
        <p:spPr bwMode="auto">
          <a:xfrm>
            <a:off x="1603910" y="3429000"/>
            <a:ext cx="85693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木盆、房子、贵妇、女皇、海上霸王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石头三：</a:t>
            </a:r>
            <a:r>
              <a:rPr lang="zh-CN" altLang="en-US" sz="4000" b="1"/>
              <a:t>先低后高</a:t>
            </a: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5024438" y="30813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2063750" y="1412875"/>
            <a:ext cx="7854950" cy="1600200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495300" indent="-4953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当人的某一级的需要得到满足后，</a:t>
            </a:r>
            <a:r>
              <a:rPr lang="zh-CN" altLang="en-US" sz="32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就会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追求高一级的需要，如此逐级上升，成为推动继续努力的内在动力。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5A002E-4C86-4B5E-8E46-148898F91E7F}"/>
              </a:ext>
            </a:extLst>
          </p:cNvPr>
          <p:cNvSpPr/>
          <p:nvPr/>
        </p:nvSpPr>
        <p:spPr>
          <a:xfrm>
            <a:off x="2063750" y="3691493"/>
            <a:ext cx="3329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当富翁变成了底层劳动人民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需要层次理论在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西游记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人物中的体现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/>
              <a:t>      1.</a:t>
            </a:r>
            <a:r>
              <a:rPr lang="zh-CN" altLang="en-US" sz="2400" b="1" dirty="0"/>
              <a:t>八戒</a:t>
            </a:r>
            <a:r>
              <a:rPr lang="zh-CN" altLang="en-US" sz="2400" dirty="0"/>
              <a:t>是生理需求，激励因素：食物、性</a:t>
            </a:r>
            <a:r>
              <a:rPr lang="en-US" altLang="zh-CN" sz="2400" dirty="0"/>
              <a:t>……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/>
              <a:t>　　</a:t>
            </a:r>
            <a:r>
              <a:rPr lang="en-US" altLang="zh-CN" sz="2400" dirty="0"/>
              <a:t>2.</a:t>
            </a:r>
            <a:r>
              <a:rPr lang="zh-CN" altLang="en-US" sz="2400" b="1" dirty="0"/>
              <a:t>沙僧</a:t>
            </a:r>
            <a:r>
              <a:rPr lang="zh-CN" altLang="en-US" sz="2400" dirty="0"/>
              <a:t>是安全需求，激励因素：安全、秩序、自由；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/>
              <a:t>　　</a:t>
            </a:r>
            <a:r>
              <a:rPr lang="en-US" altLang="zh-CN" sz="2400" dirty="0"/>
              <a:t>3.</a:t>
            </a:r>
            <a:r>
              <a:rPr lang="zh-CN" altLang="en-US" sz="2400" b="1" dirty="0"/>
              <a:t>白龙</a:t>
            </a:r>
            <a:r>
              <a:rPr lang="zh-CN" altLang="en-US" sz="2400" dirty="0"/>
              <a:t>是社会需求，激励因素：友情、归属；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/>
              <a:t>　　</a:t>
            </a:r>
            <a:r>
              <a:rPr lang="en-US" altLang="zh-CN" sz="2400" dirty="0"/>
              <a:t>4.</a:t>
            </a:r>
            <a:r>
              <a:rPr lang="zh-CN" altLang="en-US" sz="2400" b="1" dirty="0"/>
              <a:t>唐僧</a:t>
            </a:r>
            <a:r>
              <a:rPr lang="zh-CN" altLang="en-US" sz="2400" dirty="0"/>
              <a:t>是荣誉需求，激励因素：成就、尊重、欣赏（当然还有自我欣赏）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/>
              <a:t>　　</a:t>
            </a:r>
            <a:r>
              <a:rPr lang="en-US" altLang="zh-CN" sz="2400" dirty="0"/>
              <a:t>5.</a:t>
            </a:r>
            <a:r>
              <a:rPr lang="zh-CN" altLang="en-US" sz="2400" b="1" dirty="0"/>
              <a:t>悟空</a:t>
            </a:r>
            <a:r>
              <a:rPr lang="zh-CN" altLang="en-US" sz="2400" dirty="0"/>
              <a:t>是自我实现需求，激励因素：实现自我价值，包括学习、发展、创造力和自觉性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需要层次理论在</a:t>
            </a:r>
            <a:r>
              <a:rPr lang="en-US" altLang="zh-CN" sz="3200" b="1" dirty="0"/>
              <a:t>《</a:t>
            </a:r>
            <a:r>
              <a:rPr lang="zh-CN" altLang="en-US" sz="3200" b="1" dirty="0"/>
              <a:t>西游记</a:t>
            </a:r>
            <a:r>
              <a:rPr lang="en-US" altLang="zh-CN" sz="3200" b="1" dirty="0"/>
              <a:t>》</a:t>
            </a:r>
            <a:r>
              <a:rPr lang="zh-CN" altLang="en-US" sz="3200" b="1" dirty="0"/>
              <a:t>人物中的体现</a:t>
            </a:r>
          </a:p>
        </p:txBody>
      </p:sp>
      <p:pic>
        <p:nvPicPr>
          <p:cNvPr id="175109" name="Picture 5" descr="201501303a3113a967f3c1f718955c3692a5dcd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2591" y="1783830"/>
            <a:ext cx="3533775" cy="4010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5" name="Picture 5" descr="W02010081837559731027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75" y="1341438"/>
            <a:ext cx="5746750" cy="3668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回顾：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马斯洛需求层次理论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5300" indent="-495300"/>
            <a:r>
              <a:rPr lang="zh-CN" altLang="en-US" sz="2200" b="1" dirty="0">
                <a:solidFill>
                  <a:srgbClr val="C00000"/>
                </a:solidFill>
              </a:rPr>
              <a:t>需要是人类内在的、天生的、下意识存在的，</a:t>
            </a:r>
            <a:r>
              <a:rPr lang="zh-CN" altLang="en-US" sz="2200" dirty="0">
                <a:solidFill>
                  <a:srgbClr val="C00000"/>
                </a:solidFill>
              </a:rPr>
              <a:t>需要的层次有高低的不同，低层次的需要是生理需要，向上依次是安全、爱与归属、尊重和自我实现的需要。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 marL="495300" indent="-495300"/>
            <a:endParaRPr lang="zh-CN" altLang="en-US" sz="2200" b="1" dirty="0">
              <a:solidFill>
                <a:srgbClr val="C00000"/>
              </a:solidFill>
            </a:endParaRPr>
          </a:p>
          <a:p>
            <a:pPr marL="495300" indent="-495300"/>
            <a:r>
              <a:rPr lang="zh-CN" altLang="en-US" sz="2200" b="1" dirty="0"/>
              <a:t>人类动机的发展和需要的满足有密切的关系，</a:t>
            </a:r>
            <a:r>
              <a:rPr lang="zh-CN" altLang="en-US" sz="2200" dirty="0"/>
              <a:t>而且是按先后顺序发展，满足了的需要不再是激励因素。</a:t>
            </a:r>
            <a:endParaRPr lang="en-US" altLang="zh-CN" sz="2200" dirty="0"/>
          </a:p>
          <a:p>
            <a:pPr marL="495300" indent="-495300"/>
            <a:endParaRPr lang="zh-CN" altLang="en-US" sz="2200" b="1" dirty="0"/>
          </a:p>
          <a:p>
            <a:pPr marL="495300" indent="-495300"/>
            <a:r>
              <a:rPr lang="zh-CN" altLang="en-US" sz="2200" b="1" dirty="0">
                <a:solidFill>
                  <a:schemeClr val="accent2">
                    <a:lumMod val="75000"/>
                  </a:schemeClr>
                </a:solidFill>
              </a:rPr>
              <a:t>追求自我实现是人的最高动机，它的特征是对某一事业的忘我献身，高层次的自我实现具有超越自我的特征，具有很高的社会价值。</a:t>
            </a:r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</a:rPr>
              <a:t>健全社会的职能在于促进普遍的自我实现。他相信，生物进化所赋予人的本性基本上是好的。越是成熟的人越富有创作的能力，邪恶和神经症是环境造成的。 </a:t>
            </a:r>
          </a:p>
          <a:p>
            <a:endParaRPr lang="zh-CN" altLang="en-US" sz="2200" b="1" dirty="0"/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5024438" y="308133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/>
          <p:cNvSpPr>
            <a:spLocks noChangeAspect="1"/>
          </p:cNvSpPr>
          <p:nvPr/>
        </p:nvSpPr>
        <p:spPr bwMode="auto">
          <a:xfrm>
            <a:off x="1962962" y="5297878"/>
            <a:ext cx="4973304" cy="698782"/>
          </a:xfrm>
          <a:prstGeom prst="trapezoid">
            <a:avLst>
              <a:gd name="adj" fmla="val 59322"/>
            </a:avLst>
          </a:prstGeom>
          <a:solidFill>
            <a:srgbClr val="FF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生理需求</a:t>
            </a:r>
          </a:p>
        </p:txBody>
      </p:sp>
      <p:sp>
        <p:nvSpPr>
          <p:cNvPr id="6" name="梯形 5"/>
          <p:cNvSpPr/>
          <p:nvPr/>
        </p:nvSpPr>
        <p:spPr bwMode="auto">
          <a:xfrm>
            <a:off x="2377404" y="4577973"/>
            <a:ext cx="4144420" cy="698639"/>
          </a:xfrm>
          <a:prstGeom prst="trapezoid">
            <a:avLst>
              <a:gd name="adj" fmla="val 58239"/>
            </a:avLst>
          </a:prstGeom>
          <a:solidFill>
            <a:srgbClr val="FF66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安全需求</a:t>
            </a:r>
          </a:p>
        </p:txBody>
      </p:sp>
      <p:sp>
        <p:nvSpPr>
          <p:cNvPr id="7" name="梯形 6"/>
          <p:cNvSpPr/>
          <p:nvPr/>
        </p:nvSpPr>
        <p:spPr bwMode="auto">
          <a:xfrm>
            <a:off x="2807862" y="3858068"/>
            <a:ext cx="3283507" cy="698639"/>
          </a:xfrm>
          <a:prstGeom prst="trapezoid">
            <a:avLst>
              <a:gd name="adj" fmla="val 58293"/>
            </a:avLst>
          </a:prstGeom>
          <a:solidFill>
            <a:srgbClr val="EEC1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归属需求</a:t>
            </a:r>
          </a:p>
        </p:txBody>
      </p:sp>
      <p:sp>
        <p:nvSpPr>
          <p:cNvPr id="8" name="梯形 7"/>
          <p:cNvSpPr/>
          <p:nvPr/>
        </p:nvSpPr>
        <p:spPr bwMode="auto">
          <a:xfrm>
            <a:off x="3228475" y="3138163"/>
            <a:ext cx="2442280" cy="698639"/>
          </a:xfrm>
          <a:prstGeom prst="trapezoid">
            <a:avLst>
              <a:gd name="adj" fmla="val 56489"/>
            </a:avLst>
          </a:prstGeom>
          <a:solidFill>
            <a:srgbClr val="99CC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尊重需求</a:t>
            </a:r>
          </a:p>
        </p:txBody>
      </p:sp>
      <p:sp>
        <p:nvSpPr>
          <p:cNvPr id="9" name="梯形 8"/>
          <p:cNvSpPr/>
          <p:nvPr/>
        </p:nvSpPr>
        <p:spPr bwMode="auto">
          <a:xfrm>
            <a:off x="3639398" y="1719619"/>
            <a:ext cx="1620435" cy="1401643"/>
          </a:xfrm>
          <a:prstGeom prst="trapezoid">
            <a:avLst>
              <a:gd name="adj" fmla="val 57805"/>
            </a:avLst>
          </a:prstGeom>
          <a:solidFill>
            <a:srgbClr val="00CC99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自我实现</a:t>
            </a:r>
          </a:p>
        </p:txBody>
      </p:sp>
      <p:sp>
        <p:nvSpPr>
          <p:cNvPr id="34" name="任意多边形 33"/>
          <p:cNvSpPr/>
          <p:nvPr/>
        </p:nvSpPr>
        <p:spPr bwMode="auto">
          <a:xfrm>
            <a:off x="4461962" y="1723067"/>
            <a:ext cx="4880038" cy="1400133"/>
          </a:xfrm>
          <a:custGeom>
            <a:avLst/>
            <a:gdLst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0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863911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930586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901948 w 4033457"/>
              <a:gd name="connsiteY3" fmla="*/ 1517038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873310 w 4033457"/>
              <a:gd name="connsiteY3" fmla="*/ 1513816 h 1520260"/>
              <a:gd name="connsiteX4" fmla="*/ 0 w 4033457"/>
              <a:gd name="connsiteY4" fmla="*/ 0 h 1520260"/>
              <a:gd name="connsiteX0" fmla="*/ 0 w 5288099"/>
              <a:gd name="connsiteY0" fmla="*/ 0 h 1520260"/>
              <a:gd name="connsiteX1" fmla="*/ 5288099 w 5288099"/>
              <a:gd name="connsiteY1" fmla="*/ 0 h 1520260"/>
              <a:gd name="connsiteX2" fmla="*/ 4033457 w 5288099"/>
              <a:gd name="connsiteY2" fmla="*/ 1520260 h 1520260"/>
              <a:gd name="connsiteX3" fmla="*/ 873310 w 5288099"/>
              <a:gd name="connsiteY3" fmla="*/ 1513816 h 1520260"/>
              <a:gd name="connsiteX4" fmla="*/ 0 w 5288099"/>
              <a:gd name="connsiteY4" fmla="*/ 0 h 1520260"/>
              <a:gd name="connsiteX0" fmla="*/ 0 w 5298731"/>
              <a:gd name="connsiteY0" fmla="*/ 0 h 1520260"/>
              <a:gd name="connsiteX1" fmla="*/ 5288099 w 5298731"/>
              <a:gd name="connsiteY1" fmla="*/ 0 h 1520260"/>
              <a:gd name="connsiteX2" fmla="*/ 5298731 w 5298731"/>
              <a:gd name="connsiteY2" fmla="*/ 1520260 h 1520260"/>
              <a:gd name="connsiteX3" fmla="*/ 873310 w 5298731"/>
              <a:gd name="connsiteY3" fmla="*/ 1513816 h 1520260"/>
              <a:gd name="connsiteX4" fmla="*/ 0 w 5298731"/>
              <a:gd name="connsiteY4" fmla="*/ 0 h 152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8731" h="1520260">
                <a:moveTo>
                  <a:pt x="0" y="0"/>
                </a:moveTo>
                <a:lnTo>
                  <a:pt x="5288099" y="0"/>
                </a:lnTo>
                <a:lnTo>
                  <a:pt x="5298731" y="1520260"/>
                </a:lnTo>
                <a:lnTo>
                  <a:pt x="873310" y="15138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5600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道德、创造力、自觉性、问题解决能力、公正度、接受现实能力</a:t>
            </a:r>
          </a:p>
        </p:txBody>
      </p:sp>
      <p:sp>
        <p:nvSpPr>
          <p:cNvPr id="36" name="任意多边形 35"/>
          <p:cNvSpPr/>
          <p:nvPr/>
        </p:nvSpPr>
        <p:spPr bwMode="auto">
          <a:xfrm>
            <a:off x="5278971" y="3140906"/>
            <a:ext cx="4065613" cy="699578"/>
          </a:xfrm>
          <a:custGeom>
            <a:avLst/>
            <a:gdLst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0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863911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930586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901948 w 4033457"/>
              <a:gd name="connsiteY3" fmla="*/ 1517038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873310 w 4033457"/>
              <a:gd name="connsiteY3" fmla="*/ 1513816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562480 w 4033457"/>
              <a:gd name="connsiteY3" fmla="*/ 1513816 h 1520260"/>
              <a:gd name="connsiteX4" fmla="*/ 0 w 4033457"/>
              <a:gd name="connsiteY4" fmla="*/ 0 h 1520260"/>
              <a:gd name="connsiteX0" fmla="*/ 0 w 5654027"/>
              <a:gd name="connsiteY0" fmla="*/ 0 h 1520260"/>
              <a:gd name="connsiteX1" fmla="*/ 5654027 w 5654027"/>
              <a:gd name="connsiteY1" fmla="*/ 0 h 1520260"/>
              <a:gd name="connsiteX2" fmla="*/ 4033457 w 5654027"/>
              <a:gd name="connsiteY2" fmla="*/ 1520260 h 1520260"/>
              <a:gd name="connsiteX3" fmla="*/ 562480 w 5654027"/>
              <a:gd name="connsiteY3" fmla="*/ 1513816 h 1520260"/>
              <a:gd name="connsiteX4" fmla="*/ 0 w 5654027"/>
              <a:gd name="connsiteY4" fmla="*/ 0 h 1520260"/>
              <a:gd name="connsiteX0" fmla="*/ 0 w 5654027"/>
              <a:gd name="connsiteY0" fmla="*/ 0 h 1520260"/>
              <a:gd name="connsiteX1" fmla="*/ 5654027 w 5654027"/>
              <a:gd name="connsiteY1" fmla="*/ 0 h 1520260"/>
              <a:gd name="connsiteX2" fmla="*/ 5640409 w 5654027"/>
              <a:gd name="connsiteY2" fmla="*/ 1520260 h 1520260"/>
              <a:gd name="connsiteX3" fmla="*/ 562480 w 5654027"/>
              <a:gd name="connsiteY3" fmla="*/ 1513816 h 1520260"/>
              <a:gd name="connsiteX4" fmla="*/ 0 w 5654027"/>
              <a:gd name="connsiteY4" fmla="*/ 0 h 152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027" h="1520260">
                <a:moveTo>
                  <a:pt x="0" y="0"/>
                </a:moveTo>
                <a:lnTo>
                  <a:pt x="5654027" y="0"/>
                </a:lnTo>
                <a:lnTo>
                  <a:pt x="5640409" y="1520260"/>
                </a:lnTo>
                <a:lnTo>
                  <a:pt x="562480" y="15138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5600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自我尊重、信心、成就、对他人尊重、被他人尊重</a:t>
            </a:r>
          </a:p>
        </p:txBody>
      </p:sp>
      <p:sp>
        <p:nvSpPr>
          <p:cNvPr id="38" name="任意多边形 37"/>
          <p:cNvSpPr/>
          <p:nvPr/>
        </p:nvSpPr>
        <p:spPr bwMode="auto">
          <a:xfrm>
            <a:off x="5700043" y="3858191"/>
            <a:ext cx="3634748" cy="699578"/>
          </a:xfrm>
          <a:custGeom>
            <a:avLst/>
            <a:gdLst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0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863911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930586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901948 w 4033457"/>
              <a:gd name="connsiteY3" fmla="*/ 1517038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873310 w 4033457"/>
              <a:gd name="connsiteY3" fmla="*/ 1513816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562480 w 4033457"/>
              <a:gd name="connsiteY3" fmla="*/ 1513816 h 1520260"/>
              <a:gd name="connsiteX4" fmla="*/ 0 w 4033457"/>
              <a:gd name="connsiteY4" fmla="*/ 0 h 1520260"/>
              <a:gd name="connsiteX0" fmla="*/ 0 w 5054302"/>
              <a:gd name="connsiteY0" fmla="*/ 0 h 1520260"/>
              <a:gd name="connsiteX1" fmla="*/ 4033457 w 5054302"/>
              <a:gd name="connsiteY1" fmla="*/ 0 h 1520260"/>
              <a:gd name="connsiteX2" fmla="*/ 5054041 w 5054302"/>
              <a:gd name="connsiteY2" fmla="*/ 6911 h 1520260"/>
              <a:gd name="connsiteX3" fmla="*/ 4033457 w 5054302"/>
              <a:gd name="connsiteY3" fmla="*/ 1520260 h 1520260"/>
              <a:gd name="connsiteX4" fmla="*/ 562480 w 5054302"/>
              <a:gd name="connsiteY4" fmla="*/ 1513816 h 1520260"/>
              <a:gd name="connsiteX5" fmla="*/ 0 w 5054302"/>
              <a:gd name="connsiteY5" fmla="*/ 0 h 1520260"/>
              <a:gd name="connsiteX0" fmla="*/ 0 w 5054825"/>
              <a:gd name="connsiteY0" fmla="*/ 0 h 1520260"/>
              <a:gd name="connsiteX1" fmla="*/ 4033457 w 5054825"/>
              <a:gd name="connsiteY1" fmla="*/ 0 h 1520260"/>
              <a:gd name="connsiteX2" fmla="*/ 5054041 w 5054825"/>
              <a:gd name="connsiteY2" fmla="*/ 6911 h 1520260"/>
              <a:gd name="connsiteX3" fmla="*/ 5054825 w 5054825"/>
              <a:gd name="connsiteY3" fmla="*/ 1520260 h 1520260"/>
              <a:gd name="connsiteX4" fmla="*/ 562480 w 5054825"/>
              <a:gd name="connsiteY4" fmla="*/ 1513816 h 1520260"/>
              <a:gd name="connsiteX5" fmla="*/ 0 w 5054825"/>
              <a:gd name="connsiteY5" fmla="*/ 0 h 152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54825" h="1520260">
                <a:moveTo>
                  <a:pt x="0" y="0"/>
                </a:moveTo>
                <a:lnTo>
                  <a:pt x="4033457" y="0"/>
                </a:lnTo>
                <a:cubicBezTo>
                  <a:pt x="4033196" y="2304"/>
                  <a:pt x="5054302" y="4607"/>
                  <a:pt x="5054041" y="6911"/>
                </a:cubicBezTo>
                <a:cubicBezTo>
                  <a:pt x="5054302" y="511361"/>
                  <a:pt x="5054564" y="1015810"/>
                  <a:pt x="5054825" y="1520260"/>
                </a:cubicBezTo>
                <a:lnTo>
                  <a:pt x="562480" y="15138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5600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友情、爱情、性亲密</a:t>
            </a:r>
          </a:p>
        </p:txBody>
      </p:sp>
      <p:sp>
        <p:nvSpPr>
          <p:cNvPr id="39" name="任意多边形 38"/>
          <p:cNvSpPr/>
          <p:nvPr/>
        </p:nvSpPr>
        <p:spPr bwMode="auto">
          <a:xfrm>
            <a:off x="6127402" y="4575476"/>
            <a:ext cx="3213675" cy="699578"/>
          </a:xfrm>
          <a:custGeom>
            <a:avLst/>
            <a:gdLst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0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863911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930586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901948 w 4033457"/>
              <a:gd name="connsiteY3" fmla="*/ 1517038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873310 w 4033457"/>
              <a:gd name="connsiteY3" fmla="*/ 1513816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562480 w 4033457"/>
              <a:gd name="connsiteY3" fmla="*/ 1513816 h 1520260"/>
              <a:gd name="connsiteX4" fmla="*/ 0 w 4033457"/>
              <a:gd name="connsiteY4" fmla="*/ 0 h 1520260"/>
              <a:gd name="connsiteX0" fmla="*/ 0 w 4469241"/>
              <a:gd name="connsiteY0" fmla="*/ 0 h 1520260"/>
              <a:gd name="connsiteX1" fmla="*/ 4469241 w 4469241"/>
              <a:gd name="connsiteY1" fmla="*/ 0 h 1520260"/>
              <a:gd name="connsiteX2" fmla="*/ 4033457 w 4469241"/>
              <a:gd name="connsiteY2" fmla="*/ 1520260 h 1520260"/>
              <a:gd name="connsiteX3" fmla="*/ 562480 w 4469241"/>
              <a:gd name="connsiteY3" fmla="*/ 1513816 h 1520260"/>
              <a:gd name="connsiteX4" fmla="*/ 0 w 4469241"/>
              <a:gd name="connsiteY4" fmla="*/ 0 h 1520260"/>
              <a:gd name="connsiteX0" fmla="*/ 0 w 4469241"/>
              <a:gd name="connsiteY0" fmla="*/ 0 h 1520260"/>
              <a:gd name="connsiteX1" fmla="*/ 4469241 w 4469241"/>
              <a:gd name="connsiteY1" fmla="*/ 0 h 1520260"/>
              <a:gd name="connsiteX2" fmla="*/ 4455623 w 4469241"/>
              <a:gd name="connsiteY2" fmla="*/ 1520260 h 1520260"/>
              <a:gd name="connsiteX3" fmla="*/ 562480 w 4469241"/>
              <a:gd name="connsiteY3" fmla="*/ 1513816 h 1520260"/>
              <a:gd name="connsiteX4" fmla="*/ 0 w 4469241"/>
              <a:gd name="connsiteY4" fmla="*/ 0 h 152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9241" h="1520260">
                <a:moveTo>
                  <a:pt x="0" y="0"/>
                </a:moveTo>
                <a:lnTo>
                  <a:pt x="4469241" y="0"/>
                </a:lnTo>
                <a:lnTo>
                  <a:pt x="4455623" y="1520260"/>
                </a:lnTo>
                <a:lnTo>
                  <a:pt x="562480" y="15138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5600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人身安全、健康保障、资源所有性、财产所有性、道德保障、工作职位保障、家庭安全</a:t>
            </a:r>
          </a:p>
        </p:txBody>
      </p:sp>
      <p:sp>
        <p:nvSpPr>
          <p:cNvPr id="40" name="任意多边形 39"/>
          <p:cNvSpPr/>
          <p:nvPr/>
        </p:nvSpPr>
        <p:spPr bwMode="auto">
          <a:xfrm>
            <a:off x="6529621" y="5292761"/>
            <a:ext cx="2870187" cy="699578"/>
          </a:xfrm>
          <a:custGeom>
            <a:avLst/>
            <a:gdLst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0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863911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930586 w 4033457"/>
              <a:gd name="connsiteY3" fmla="*/ 1520260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901948 w 4033457"/>
              <a:gd name="connsiteY3" fmla="*/ 1517038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873310 w 4033457"/>
              <a:gd name="connsiteY3" fmla="*/ 1513816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562480 w 4033457"/>
              <a:gd name="connsiteY3" fmla="*/ 1513816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562480 w 4033457"/>
              <a:gd name="connsiteY3" fmla="*/ 1513816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4033457 w 4033457"/>
              <a:gd name="connsiteY1" fmla="*/ 0 h 1520260"/>
              <a:gd name="connsiteX2" fmla="*/ 4033457 w 4033457"/>
              <a:gd name="connsiteY2" fmla="*/ 1520260 h 1520260"/>
              <a:gd name="connsiteX3" fmla="*/ 562480 w 4033457"/>
              <a:gd name="connsiteY3" fmla="*/ 1513816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3856420 w 4033457"/>
              <a:gd name="connsiteY1" fmla="*/ 0 h 1520260"/>
              <a:gd name="connsiteX2" fmla="*/ 4033457 w 4033457"/>
              <a:gd name="connsiteY2" fmla="*/ 1520260 h 1520260"/>
              <a:gd name="connsiteX3" fmla="*/ 562480 w 4033457"/>
              <a:gd name="connsiteY3" fmla="*/ 1513816 h 1520260"/>
              <a:gd name="connsiteX4" fmla="*/ 0 w 4033457"/>
              <a:gd name="connsiteY4" fmla="*/ 0 h 1520260"/>
              <a:gd name="connsiteX0" fmla="*/ 0 w 4033457"/>
              <a:gd name="connsiteY0" fmla="*/ 0 h 1520260"/>
              <a:gd name="connsiteX1" fmla="*/ 3856420 w 4033457"/>
              <a:gd name="connsiteY1" fmla="*/ 0 h 1520260"/>
              <a:gd name="connsiteX2" fmla="*/ 4033457 w 4033457"/>
              <a:gd name="connsiteY2" fmla="*/ 1520260 h 1520260"/>
              <a:gd name="connsiteX3" fmla="*/ 562480 w 4033457"/>
              <a:gd name="connsiteY3" fmla="*/ 1513816 h 1520260"/>
              <a:gd name="connsiteX4" fmla="*/ 0 w 4033457"/>
              <a:gd name="connsiteY4" fmla="*/ 0 h 1520260"/>
              <a:gd name="connsiteX0" fmla="*/ 0 w 3856420"/>
              <a:gd name="connsiteY0" fmla="*/ 0 h 1520260"/>
              <a:gd name="connsiteX1" fmla="*/ 3856420 w 3856420"/>
              <a:gd name="connsiteY1" fmla="*/ 0 h 1520260"/>
              <a:gd name="connsiteX2" fmla="*/ 3679383 w 3856420"/>
              <a:gd name="connsiteY2" fmla="*/ 1520260 h 1520260"/>
              <a:gd name="connsiteX3" fmla="*/ 562480 w 3856420"/>
              <a:gd name="connsiteY3" fmla="*/ 1513816 h 1520260"/>
              <a:gd name="connsiteX4" fmla="*/ 0 w 3856420"/>
              <a:gd name="connsiteY4" fmla="*/ 0 h 1520260"/>
              <a:gd name="connsiteX0" fmla="*/ 0 w 3910893"/>
              <a:gd name="connsiteY0" fmla="*/ 0 h 1520260"/>
              <a:gd name="connsiteX1" fmla="*/ 3856420 w 3910893"/>
              <a:gd name="connsiteY1" fmla="*/ 0 h 1520260"/>
              <a:gd name="connsiteX2" fmla="*/ 3910893 w 3910893"/>
              <a:gd name="connsiteY2" fmla="*/ 1520260 h 1520260"/>
              <a:gd name="connsiteX3" fmla="*/ 562480 w 3910893"/>
              <a:gd name="connsiteY3" fmla="*/ 1513816 h 1520260"/>
              <a:gd name="connsiteX4" fmla="*/ 0 w 3910893"/>
              <a:gd name="connsiteY4" fmla="*/ 0 h 1520260"/>
              <a:gd name="connsiteX0" fmla="*/ 0 w 3991554"/>
              <a:gd name="connsiteY0" fmla="*/ 0 h 1520260"/>
              <a:gd name="connsiteX1" fmla="*/ 3991554 w 3991554"/>
              <a:gd name="connsiteY1" fmla="*/ 0 h 1520260"/>
              <a:gd name="connsiteX2" fmla="*/ 3910893 w 3991554"/>
              <a:gd name="connsiteY2" fmla="*/ 1520260 h 1520260"/>
              <a:gd name="connsiteX3" fmla="*/ 562480 w 3991554"/>
              <a:gd name="connsiteY3" fmla="*/ 1513816 h 1520260"/>
              <a:gd name="connsiteX4" fmla="*/ 0 w 3991554"/>
              <a:gd name="connsiteY4" fmla="*/ 0 h 1520260"/>
              <a:gd name="connsiteX0" fmla="*/ 0 w 3991554"/>
              <a:gd name="connsiteY0" fmla="*/ 0 h 1520260"/>
              <a:gd name="connsiteX1" fmla="*/ 3991554 w 3991554"/>
              <a:gd name="connsiteY1" fmla="*/ 0 h 1520260"/>
              <a:gd name="connsiteX2" fmla="*/ 3896910 w 3991554"/>
              <a:gd name="connsiteY2" fmla="*/ 4599 h 1520260"/>
              <a:gd name="connsiteX3" fmla="*/ 3910893 w 3991554"/>
              <a:gd name="connsiteY3" fmla="*/ 1520260 h 1520260"/>
              <a:gd name="connsiteX4" fmla="*/ 562480 w 3991554"/>
              <a:gd name="connsiteY4" fmla="*/ 1513816 h 1520260"/>
              <a:gd name="connsiteX5" fmla="*/ 0 w 3991554"/>
              <a:gd name="connsiteY5" fmla="*/ 0 h 1520260"/>
              <a:gd name="connsiteX0" fmla="*/ 0 w 3991554"/>
              <a:gd name="connsiteY0" fmla="*/ 0 h 1520260"/>
              <a:gd name="connsiteX1" fmla="*/ 3991554 w 3991554"/>
              <a:gd name="connsiteY1" fmla="*/ 0 h 1520260"/>
              <a:gd name="connsiteX2" fmla="*/ 3896910 w 3991554"/>
              <a:gd name="connsiteY2" fmla="*/ 4599 h 1520260"/>
              <a:gd name="connsiteX3" fmla="*/ 3910893 w 3991554"/>
              <a:gd name="connsiteY3" fmla="*/ 1520260 h 1520260"/>
              <a:gd name="connsiteX4" fmla="*/ 562480 w 3991554"/>
              <a:gd name="connsiteY4" fmla="*/ 1513816 h 1520260"/>
              <a:gd name="connsiteX5" fmla="*/ 0 w 3991554"/>
              <a:gd name="connsiteY5" fmla="*/ 0 h 1520260"/>
              <a:gd name="connsiteX0" fmla="*/ 0 w 3991554"/>
              <a:gd name="connsiteY0" fmla="*/ 0 h 1520260"/>
              <a:gd name="connsiteX1" fmla="*/ 3991554 w 3991554"/>
              <a:gd name="connsiteY1" fmla="*/ 0 h 1520260"/>
              <a:gd name="connsiteX2" fmla="*/ 3896910 w 3991554"/>
              <a:gd name="connsiteY2" fmla="*/ 4599 h 1520260"/>
              <a:gd name="connsiteX3" fmla="*/ 3910893 w 3991554"/>
              <a:gd name="connsiteY3" fmla="*/ 1520260 h 1520260"/>
              <a:gd name="connsiteX4" fmla="*/ 562480 w 3991554"/>
              <a:gd name="connsiteY4" fmla="*/ 1513816 h 1520260"/>
              <a:gd name="connsiteX5" fmla="*/ 0 w 3991554"/>
              <a:gd name="connsiteY5" fmla="*/ 0 h 152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91554" h="1520260">
                <a:moveTo>
                  <a:pt x="0" y="0"/>
                </a:moveTo>
                <a:lnTo>
                  <a:pt x="3991554" y="0"/>
                </a:lnTo>
                <a:lnTo>
                  <a:pt x="3896910" y="4599"/>
                </a:lnTo>
                <a:lnTo>
                  <a:pt x="3910893" y="1520260"/>
                </a:lnTo>
                <a:lnTo>
                  <a:pt x="562480" y="15138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5600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zh-CN" altLang="en-US" sz="15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呼吸、水、食物、睡眠、生理平衡、分泌、性</a:t>
            </a:r>
          </a:p>
        </p:txBody>
      </p:sp>
      <p:cxnSp>
        <p:nvCxnSpPr>
          <p:cNvPr id="45" name="直接箭头连接符 44"/>
          <p:cNvCxnSpPr/>
          <p:nvPr/>
        </p:nvCxnSpPr>
        <p:spPr bwMode="auto">
          <a:xfrm rot="5400000" flipH="1" flipV="1">
            <a:off x="1571256" y="2862019"/>
            <a:ext cx="2413315" cy="1458045"/>
          </a:xfrm>
          <a:prstGeom prst="straightConnector1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1913490" y="2343439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先低级阶段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后高级阶段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9357814" y="1719619"/>
            <a:ext cx="420802" cy="14193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富裕阶段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9357814" y="3138986"/>
            <a:ext cx="420802" cy="14193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小康阶段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9357814" y="4558353"/>
            <a:ext cx="420802" cy="14193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温饱阶段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9796822" y="1721891"/>
            <a:ext cx="420802" cy="14193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成长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9796822" y="3141258"/>
            <a:ext cx="420802" cy="14193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归属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9796822" y="4560625"/>
            <a:ext cx="420802" cy="14193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生存</a:t>
            </a:r>
          </a:p>
        </p:txBody>
      </p:sp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基本需求</a:t>
            </a:r>
            <a:r>
              <a:rPr kumimoji="1"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1"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高级需求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0187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496A9-1127-4C58-A126-C87090CE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人本主义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C155B-021A-4399-9777-2DD2F9803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人本主义</a:t>
            </a:r>
            <a:r>
              <a:rPr lang="zh-CN" altLang="en-US" dirty="0"/>
              <a:t>的心理学大师马斯洛</a:t>
            </a:r>
            <a:r>
              <a:rPr lang="en-US" altLang="zh-CN" dirty="0"/>
              <a:t>(Abraham Harold Maslow)</a:t>
            </a:r>
            <a:r>
              <a:rPr lang="zh-CN" altLang="en-US" dirty="0"/>
              <a:t>在</a:t>
            </a:r>
            <a:r>
              <a:rPr lang="en-US" altLang="zh-CN" dirty="0"/>
              <a:t>1940</a:t>
            </a:r>
            <a:r>
              <a:rPr lang="zh-CN" altLang="en-US" dirty="0"/>
              <a:t>年代提出的需求层次理论。</a:t>
            </a:r>
          </a:p>
        </p:txBody>
      </p:sp>
    </p:spTree>
    <p:extLst>
      <p:ext uri="{BB962C8B-B14F-4D97-AF65-F5344CB8AC3E}">
        <p14:creationId xmlns:p14="http://schemas.microsoft.com/office/powerpoint/2010/main" val="126763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A28A1-747E-4CDC-B913-2A91F35B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基本需求和高级需求有什么区别？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70FAA5-FB5F-43B5-ADBE-BB892BB89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首先你决不会厌烦成长，这与基本需求的满足完全不同，基本需求是肯定可以得到满足的。</a:t>
            </a:r>
          </a:p>
          <a:p>
            <a:endParaRPr lang="zh-CN" altLang="en-US" dirty="0"/>
          </a:p>
          <a:p>
            <a:r>
              <a:rPr lang="zh-CN" altLang="en-US" dirty="0"/>
              <a:t>    假如你喜欢吃牛排，你可以不断地品尝，一块、两块甚至到第三块时还觉得好吃，但是最终你会明白，过多的牛排会使你感到厌烦。爱也是这样，包括肉体爱，甚至用语言表达的爱都是这样。到了某一个限度，你就不再需要更多的肉体上的爱和绵绵情话了，因为你已经感到足够了。但是若将存在性需求作为动机时就不会发生这样的情况。你绝对不会说：“我不想再知道任何其理了。”或者“我不想再看到任何正义了。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25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4F928-13F0-45B8-A118-7BB0434C1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基本需求和高级需求有什么区别？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2D954-3BFB-4592-BF12-32C455795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基本需求：得到基本满足即可</a:t>
            </a:r>
            <a:endParaRPr lang="en-US" altLang="zh-CN" dirty="0"/>
          </a:p>
          <a:p>
            <a:r>
              <a:rPr lang="zh-CN" altLang="en-US" dirty="0"/>
              <a:t>高级需求：永无止境的</a:t>
            </a:r>
          </a:p>
        </p:txBody>
      </p:sp>
    </p:spTree>
    <p:extLst>
      <p:ext uri="{BB962C8B-B14F-4D97-AF65-F5344CB8AC3E}">
        <p14:creationId xmlns:p14="http://schemas.microsoft.com/office/powerpoint/2010/main" val="481745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D159A-7EE7-4C4B-B3EA-1C61217F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BAC2-639F-4A99-A349-D8E07206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既然基本需求得到满足即可，</a:t>
            </a:r>
            <a:endParaRPr lang="en-US" altLang="zh-CN" dirty="0"/>
          </a:p>
          <a:p>
            <a:r>
              <a:rPr lang="zh-CN" altLang="en-US" dirty="0"/>
              <a:t>那我们对于物质的追求永无止境？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因为物质追求满足的不只是物质追求，是精神需求</a:t>
            </a:r>
            <a:endParaRPr lang="en-US" altLang="zh-CN" dirty="0"/>
          </a:p>
          <a:p>
            <a:pPr lvl="2"/>
            <a:r>
              <a:rPr lang="en-US" altLang="zh-CN" b="1" dirty="0"/>
              <a:t>——</a:t>
            </a:r>
            <a:r>
              <a:rPr lang="zh-CN" altLang="en-US" b="1" dirty="0"/>
              <a:t>虚荣心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583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F613E-49BD-41F8-B303-B1E10820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虚荣心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933DA-9927-4713-9C0E-F1D08187B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什么是虚荣心？</a:t>
            </a:r>
            <a:endParaRPr lang="en-US" altLang="zh-CN" dirty="0"/>
          </a:p>
          <a:p>
            <a:pPr lvl="1"/>
            <a:r>
              <a:rPr lang="zh-CN" altLang="en-US" dirty="0"/>
              <a:t>虚荣是用虚假的途径来获得认同，是用美妙的借口来掩盖欲望，是用强烈的姿态来隐藏动机。</a:t>
            </a:r>
          </a:p>
          <a:p>
            <a:pPr lvl="1"/>
            <a:r>
              <a:rPr lang="zh-CN" altLang="en-US" dirty="0"/>
              <a:t>为了某种想当然的理由便宁愿放弃真实，虚荣就是一个矢量，从自己内心深处的自卑出发，指向别人的欣赏和认同，首尾两端都正常，只是中间的路径显得不太优雅。</a:t>
            </a:r>
            <a:endParaRPr lang="en-US" altLang="zh-CN" dirty="0"/>
          </a:p>
          <a:p>
            <a:r>
              <a:rPr lang="zh-CN" altLang="en-US" dirty="0"/>
              <a:t>男女通用：炫钱</a:t>
            </a:r>
            <a:r>
              <a:rPr lang="en-US" altLang="zh-CN" dirty="0"/>
              <a:t>/</a:t>
            </a:r>
            <a:r>
              <a:rPr lang="zh-CN" altLang="en-US" dirty="0"/>
              <a:t>色</a:t>
            </a:r>
            <a:endParaRPr lang="en-US" altLang="zh-CN" dirty="0"/>
          </a:p>
          <a:p>
            <a:pPr lvl="1"/>
            <a:r>
              <a:rPr lang="zh-CN" altLang="en-US" dirty="0"/>
              <a:t>女：炫颜值、炫耀家庭（晒娃）、炫耀奢饰品（名牌包）</a:t>
            </a:r>
            <a:endParaRPr lang="en-US" altLang="zh-CN" dirty="0"/>
          </a:p>
          <a:p>
            <a:pPr lvl="1"/>
            <a:r>
              <a:rPr lang="zh-CN" altLang="en-US" dirty="0"/>
              <a:t>男：炫收入、炫女人、炫奢侈品（房车）</a:t>
            </a:r>
            <a:endParaRPr lang="en-US" altLang="zh-CN" dirty="0"/>
          </a:p>
          <a:p>
            <a:r>
              <a:rPr lang="zh-CN" altLang="en-US" dirty="0"/>
              <a:t>曾经我也很虚荣心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自卑</a:t>
            </a: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9002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83961-7327-49E7-8BC2-6D756DC5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什么是自我实现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52D36-7417-43E9-B17F-B9CAEFE0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个体对追求未来最高成就的人格倾向性，是人的最高层次的需要。</a:t>
            </a:r>
            <a:endParaRPr lang="en-US" altLang="zh-CN" dirty="0"/>
          </a:p>
          <a:p>
            <a:r>
              <a:rPr lang="zh-CN" altLang="en-US" dirty="0"/>
              <a:t>两个大类</a:t>
            </a:r>
            <a:endParaRPr lang="en-US" altLang="zh-CN" dirty="0"/>
          </a:p>
          <a:p>
            <a:pPr lvl="1"/>
            <a:r>
              <a:rPr lang="zh-CN" altLang="en-US" dirty="0"/>
              <a:t>审美需求</a:t>
            </a:r>
            <a:endParaRPr lang="en-US" altLang="zh-CN" dirty="0"/>
          </a:p>
          <a:p>
            <a:pPr lvl="1"/>
            <a:r>
              <a:rPr lang="zh-CN" altLang="en-US" dirty="0"/>
              <a:t>认知需求</a:t>
            </a:r>
            <a:endParaRPr lang="en-US" altLang="zh-CN" dirty="0"/>
          </a:p>
          <a:p>
            <a:r>
              <a:rPr lang="zh-CN" altLang="en-US" dirty="0"/>
              <a:t>特点：</a:t>
            </a:r>
            <a:endParaRPr lang="en-US" altLang="zh-CN" dirty="0"/>
          </a:p>
          <a:p>
            <a:pPr lvl="1"/>
            <a:r>
              <a:rPr lang="zh-CN" altLang="en-US" dirty="0"/>
              <a:t>这些行为不一定具有利己性，普遍具有利他性；其他需求都是利己性</a:t>
            </a:r>
            <a:endParaRPr lang="en-US" altLang="zh-CN" dirty="0"/>
          </a:p>
          <a:p>
            <a:pPr lvl="1"/>
            <a:r>
              <a:rPr lang="zh-CN" altLang="en-US" dirty="0"/>
              <a:t>创造性的思想往往迸发在自我实现者身上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36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69958-C97B-48C0-A4A1-38015999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什么是自我实现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317DC4-6FD4-4057-960C-D2E90E601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lvl="1"/>
            <a:r>
              <a:rPr lang="zh-CN" altLang="en-US" dirty="0"/>
              <a:t>平凡的母亲，当她为家人小孩做了一份早餐</a:t>
            </a:r>
            <a:endParaRPr lang="en-US" altLang="zh-CN" dirty="0"/>
          </a:p>
          <a:p>
            <a:pPr lvl="1"/>
            <a:r>
              <a:rPr lang="zh-CN" altLang="en-US" dirty="0"/>
              <a:t>伟大的科学家，当</a:t>
            </a:r>
            <a:r>
              <a:rPr lang="en-US" altLang="zh-CN" dirty="0"/>
              <a:t>TA</a:t>
            </a:r>
            <a:r>
              <a:rPr lang="zh-CN" altLang="en-US" dirty="0"/>
              <a:t>持续坚持自己的研究</a:t>
            </a:r>
            <a:endParaRPr lang="en-US" altLang="zh-CN" dirty="0"/>
          </a:p>
          <a:p>
            <a:pPr lvl="1"/>
            <a:r>
              <a:rPr lang="zh-CN" altLang="en-US" dirty="0"/>
              <a:t>敬业的医生，当</a:t>
            </a:r>
            <a:r>
              <a:rPr lang="en-US" altLang="zh-CN" dirty="0"/>
              <a:t>TA</a:t>
            </a:r>
            <a:r>
              <a:rPr lang="zh-CN" altLang="en-US" dirty="0"/>
              <a:t>不断地救助病人</a:t>
            </a:r>
            <a:endParaRPr lang="en-US" altLang="zh-CN" dirty="0"/>
          </a:p>
          <a:p>
            <a:pPr lvl="1"/>
            <a:r>
              <a:rPr lang="zh-CN" altLang="en-US" dirty="0"/>
              <a:t>追求真理的哲学家</a:t>
            </a:r>
            <a:endParaRPr lang="en-US" altLang="zh-CN" dirty="0"/>
          </a:p>
          <a:p>
            <a:pPr lvl="1"/>
            <a:r>
              <a:rPr lang="zh-CN" altLang="en-US" dirty="0"/>
              <a:t>一场充满激情的爱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193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F3697-A729-4C3C-A822-9E3F2DBD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国内的所谓自我实现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7C3C9-4706-406E-9D82-3364FF091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在基本条件还没满足的时候，不该谈什么自我实现。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就是为资本家打工</a:t>
            </a:r>
            <a:r>
              <a:rPr lang="en-US" altLang="zh-CN" dirty="0"/>
              <a:t>/</a:t>
            </a:r>
            <a:r>
              <a:rPr lang="zh-CN" altLang="en-US" dirty="0"/>
              <a:t>为国家无偿卖命</a:t>
            </a:r>
            <a:endParaRPr lang="en-US" altLang="zh-CN" dirty="0"/>
          </a:p>
          <a:p>
            <a:pPr lvl="1"/>
            <a:r>
              <a:rPr lang="zh-CN" altLang="en-US" dirty="0"/>
              <a:t>“不计生死，不计报酬”</a:t>
            </a:r>
            <a:endParaRPr lang="en-US" altLang="zh-CN" dirty="0"/>
          </a:p>
          <a:p>
            <a:pPr lvl="1"/>
            <a:r>
              <a:rPr lang="zh-CN" altLang="en-US" dirty="0"/>
              <a:t>“在年轻的时候不奋斗就是思想上的懒惰”</a:t>
            </a:r>
            <a:endParaRPr lang="en-US" altLang="zh-CN" dirty="0"/>
          </a:p>
          <a:p>
            <a:pPr lvl="1"/>
            <a:r>
              <a:rPr lang="zh-CN" altLang="en-US" dirty="0"/>
              <a:t>“要跳出自己的舒适圈，自我超越”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其实是对“自我实现的刻意误读”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95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E028D-363E-4FAB-A62C-39FB3409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0DD892-0C1A-4D34-97F7-8D08D9F99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金钱</a:t>
            </a:r>
            <a:endParaRPr lang="en-US" altLang="zh-CN" dirty="0"/>
          </a:p>
          <a:p>
            <a:r>
              <a:rPr lang="en-US" altLang="zh-CN" dirty="0"/>
              <a:t>996</a:t>
            </a:r>
          </a:p>
          <a:p>
            <a:r>
              <a:rPr lang="zh-CN" altLang="en-US" dirty="0"/>
              <a:t>人际关系</a:t>
            </a:r>
          </a:p>
        </p:txBody>
      </p:sp>
    </p:spTree>
    <p:extLst>
      <p:ext uri="{BB962C8B-B14F-4D97-AF65-F5344CB8AC3E}">
        <p14:creationId xmlns:p14="http://schemas.microsoft.com/office/powerpoint/2010/main" val="105501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03822-9FD1-451F-A6EE-707A8097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物质基础在多大程度上能带给人安全感？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C5206-79C5-437B-BC88-99CEDEDE5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https://www.zhihu.com/question/24123648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244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888C-5CFA-4F2A-9C0D-2C0B6B66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为什么我反对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996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818E8D-A0DC-416D-9846-2994B9738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从马斯洛五层层次需求的说法来说，</a:t>
            </a:r>
            <a:r>
              <a:rPr lang="en-US" altLang="zh-CN" dirty="0"/>
              <a:t>996</a:t>
            </a:r>
            <a:r>
              <a:rPr lang="zh-CN" altLang="en-US" dirty="0"/>
              <a:t>只能满足你的基本需求，提高你的衣食住行水平；你很难通过</a:t>
            </a:r>
            <a:r>
              <a:rPr lang="en-US" altLang="zh-CN" dirty="0"/>
              <a:t>996</a:t>
            </a:r>
            <a:r>
              <a:rPr lang="zh-CN" altLang="en-US" dirty="0"/>
              <a:t>去满足更高级的需求，如果你非要找的话，就是价值感了。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88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A4F07-2404-42F3-BD4B-5E96572E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微软雅黑" panose="020B0503020204020204" pitchFamily="34" charset="-122"/>
              </a:rPr>
              <a:t>人本主义心理学的兴起</a:t>
            </a:r>
            <a:br>
              <a:rPr lang="zh-CN" altLang="en-US" b="1" dirty="0"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23BB2-8C48-436A-A270-C1915AA7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b="1" dirty="0"/>
              <a:t>社会学 </a:t>
            </a:r>
            <a:endParaRPr lang="en-US" altLang="zh-CN" b="1" dirty="0"/>
          </a:p>
          <a:p>
            <a:pPr lvl="1">
              <a:buFont typeface="Wingdings" pitchFamily="2" charset="2"/>
              <a:buChar char="Ø"/>
            </a:pPr>
            <a:r>
              <a:rPr lang="zh-CN" altLang="en-US" b="1" dirty="0"/>
              <a:t>后工业社会反</a:t>
            </a:r>
            <a:r>
              <a:rPr lang="zh-CN" altLang="en-US" b="1" dirty="0">
                <a:hlinkClick r:id="rId2"/>
              </a:rPr>
              <a:t>人性化</a:t>
            </a:r>
            <a:r>
              <a:rPr lang="zh-CN" altLang="en-US" b="1" dirty="0">
                <a:solidFill>
                  <a:srgbClr val="C00000"/>
                </a:solidFill>
                <a:hlinkClick r:id="rId2"/>
              </a:rPr>
              <a:t>走向</a:t>
            </a:r>
            <a:r>
              <a:rPr lang="zh-CN" altLang="en-US" b="1" dirty="0"/>
              <a:t>的反省</a:t>
            </a:r>
            <a:endParaRPr lang="en-US" altLang="zh-CN" b="1" dirty="0"/>
          </a:p>
          <a:p>
            <a:pPr lvl="1">
              <a:buFont typeface="Wingdings" pitchFamily="2" charset="2"/>
              <a:buChar char="Ø"/>
            </a:pPr>
            <a:r>
              <a:rPr lang="zh-CN" altLang="en-US" b="1" dirty="0"/>
              <a:t> 反战和</a:t>
            </a:r>
            <a:r>
              <a:rPr lang="zh-CN" altLang="en-US" b="1" dirty="0">
                <a:hlinkClick r:id="rId3"/>
              </a:rPr>
              <a:t>反主流</a:t>
            </a:r>
            <a:r>
              <a:rPr lang="zh-CN" altLang="en-US" b="1" dirty="0">
                <a:solidFill>
                  <a:srgbClr val="C00000"/>
                </a:solidFill>
                <a:hlinkClick r:id="rId3"/>
              </a:rPr>
              <a:t>文化</a:t>
            </a:r>
            <a:r>
              <a:rPr lang="zh-CN" altLang="en-US" b="1" dirty="0"/>
              <a:t>运动的影响</a:t>
            </a:r>
            <a:endParaRPr lang="en-US" altLang="zh-CN" b="1" dirty="0"/>
          </a:p>
          <a:p>
            <a:pPr lvl="1">
              <a:buFont typeface="Wingdings" pitchFamily="2" charset="2"/>
              <a:buChar char="Ø"/>
            </a:pPr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294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C7016-5CDE-489B-A377-4AC0F7FF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为什么我反对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996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AE7C1-89EB-4EF0-AAF8-9C55DB00A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同时，</a:t>
            </a:r>
            <a:r>
              <a:rPr lang="en-US" altLang="zh-CN" dirty="0"/>
              <a:t>996</a:t>
            </a:r>
            <a:r>
              <a:rPr lang="zh-CN" altLang="en-US" dirty="0"/>
              <a:t>相当于购买到你的青春，所以你的剩下的需求都会受到挤压：</a:t>
            </a:r>
            <a:endParaRPr lang="en-US" altLang="zh-CN" dirty="0"/>
          </a:p>
          <a:p>
            <a:pPr lvl="1"/>
            <a:r>
              <a:rPr lang="zh-CN" altLang="en-US" dirty="0"/>
              <a:t>基本需求：健康的话，不用说了，不</a:t>
            </a:r>
            <a:r>
              <a:rPr lang="en-US" altLang="zh-CN" dirty="0"/>
              <a:t>ICU</a:t>
            </a:r>
            <a:r>
              <a:rPr lang="zh-CN" altLang="en-US" dirty="0"/>
              <a:t>不错了；</a:t>
            </a:r>
            <a:endParaRPr lang="en-US" altLang="zh-CN" dirty="0"/>
          </a:p>
          <a:p>
            <a:pPr lvl="1"/>
            <a:r>
              <a:rPr lang="zh-CN" altLang="en-US" dirty="0"/>
              <a:t>剩下衣食住行就算你有钱，也不一定有时间享受，毕竟你要</a:t>
            </a:r>
            <a:r>
              <a:rPr lang="en-US" altLang="zh-CN" dirty="0"/>
              <a:t>996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zh-CN" altLang="en-US" dirty="0"/>
              <a:t>比如天天吃盒饭外卖。。。没空添置衣服，没空做饭，赚钱是为了租</a:t>
            </a:r>
            <a:r>
              <a:rPr lang="en-US" altLang="zh-CN" dirty="0"/>
              <a:t>/</a:t>
            </a:r>
            <a:r>
              <a:rPr lang="zh-CN" altLang="en-US" dirty="0"/>
              <a:t>买更贵的房子，但其实大部分时间你在</a:t>
            </a:r>
            <a:r>
              <a:rPr lang="en-US" altLang="zh-CN" dirty="0"/>
              <a:t>996</a:t>
            </a:r>
            <a:r>
              <a:rPr lang="zh-CN" altLang="en-US" dirty="0"/>
              <a:t>也享受不到，出行还得主要靠地铁。。。</a:t>
            </a:r>
            <a:endParaRPr lang="en-US" altLang="zh-CN" dirty="0"/>
          </a:p>
          <a:p>
            <a:pPr lvl="1"/>
            <a:r>
              <a:rPr lang="zh-CN" altLang="en-US" dirty="0"/>
              <a:t>归属需求：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友情、爱情、性亲密没时间，无法顾全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尊重需求：社会畸形金钱至上的价值观满足你，但是你还是没办法认可这种</a:t>
            </a:r>
            <a:endParaRPr lang="en-US" altLang="zh-CN" dirty="0"/>
          </a:p>
          <a:p>
            <a:pPr lvl="1"/>
            <a:r>
              <a:rPr lang="zh-CN" altLang="en-US" dirty="0"/>
              <a:t>自我实现需求：基本别想了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45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118E2-E4C7-48D4-BF93-8568905E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马云老师一席话，说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是为了个人成长。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3469B-0CA1-45EC-80A9-F1D00964A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马云的发家史：</a:t>
            </a:r>
            <a:endParaRPr lang="en-US" altLang="zh-CN" dirty="0"/>
          </a:p>
          <a:p>
            <a:pPr lvl="1"/>
            <a:r>
              <a:rPr lang="en-US" altLang="zh-CN" dirty="0"/>
              <a:t>1988</a:t>
            </a:r>
            <a:r>
              <a:rPr lang="zh-CN" altLang="en-US" dirty="0"/>
              <a:t>年，马云在杭州电子工业学院当老师，</a:t>
            </a:r>
            <a:r>
              <a:rPr lang="en-US" altLang="zh-CN" dirty="0"/>
              <a:t>1995</a:t>
            </a:r>
            <a:r>
              <a:rPr lang="zh-CN" altLang="en-US" dirty="0"/>
              <a:t>年辞职创业。</a:t>
            </a:r>
          </a:p>
          <a:p>
            <a:pPr lvl="1"/>
            <a:r>
              <a:rPr lang="zh-CN" altLang="en-US" dirty="0"/>
              <a:t>当老师的七年间，马老师发起了西湖边的英语角，开始建立自己的名气；成立了海博翻译社，为了生存，翻译社卖过鲜花和医药用品，马老师亲自背着麻袋到义乌进货；因为翻译社的工作结识了一名西雅图的外教，有机会参观了国外的公司，了解到互联网未来的可能性，于是开始寻找机会创业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933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C5D65-3397-41DF-91A3-20069474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马云套路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23E70-27AF-4F52-9344-9CC84341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再次强调：付出这些努力的时候，他的身份，是一名在职老师。</a:t>
            </a:r>
            <a:endParaRPr lang="zh-CN" altLang="en-US" dirty="0"/>
          </a:p>
          <a:p>
            <a:r>
              <a:rPr lang="zh-CN" altLang="en-US" dirty="0"/>
              <a:t>两个问题：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、马老师的个人成长，是因为那份英语老师的教学工作，还是因为本职工作以外的个人事务？</a:t>
            </a:r>
          </a:p>
          <a:p>
            <a:r>
              <a:rPr lang="en-US" altLang="zh-CN" b="1" dirty="0"/>
              <a:t>2</a:t>
            </a:r>
            <a:r>
              <a:rPr lang="zh-CN" altLang="en-US" b="1" dirty="0"/>
              <a:t>、如果马老师在杭州电子工业学院的工作是</a:t>
            </a:r>
            <a:r>
              <a:rPr lang="en-US" altLang="zh-CN" b="1" dirty="0"/>
              <a:t>996</a:t>
            </a:r>
            <a:r>
              <a:rPr lang="zh-CN" altLang="en-US" b="1" dirty="0"/>
              <a:t>，每天回家只想摊在床上，那么他有没有时间和精力来独立思考，又有没有时间和精力完成以上所有让他成长的事情？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733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EFCDE-E6D1-40B9-A6C5-CC3D7022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马云套路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B485B-9204-46C2-BA38-F396E1F92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马老师说，“我不要说</a:t>
            </a:r>
            <a:r>
              <a:rPr lang="en-US" altLang="zh-CN" dirty="0"/>
              <a:t>996</a:t>
            </a:r>
            <a:r>
              <a:rPr lang="zh-CN" altLang="en-US" dirty="0"/>
              <a:t>，到今天为止，我肯定是</a:t>
            </a:r>
            <a:r>
              <a:rPr lang="en-US" altLang="zh-CN" dirty="0"/>
              <a:t>12×12</a:t>
            </a:r>
            <a:r>
              <a:rPr lang="zh-CN" altLang="en-US" dirty="0"/>
              <a:t>以上。”</a:t>
            </a:r>
          </a:p>
          <a:p>
            <a:r>
              <a:rPr lang="zh-CN" altLang="en-US" b="1" dirty="0"/>
              <a:t>他说的不错，哪怕作为一个老师，他从没有放弃过努力。</a:t>
            </a:r>
            <a:endParaRPr lang="zh-CN" altLang="en-US" dirty="0"/>
          </a:p>
          <a:p>
            <a:r>
              <a:rPr lang="zh-CN" altLang="en-US" b="1" dirty="0"/>
              <a:t>但请大家注意，他并没有把努力的方向放在本职工作上。</a:t>
            </a:r>
            <a:r>
              <a:rPr lang="zh-CN" altLang="en-US" dirty="0"/>
              <a:t>他的</a:t>
            </a:r>
            <a:r>
              <a:rPr lang="en-US" altLang="zh-CN" dirty="0"/>
              <a:t>12×12</a:t>
            </a:r>
            <a:r>
              <a:rPr lang="zh-CN" altLang="en-US" dirty="0"/>
              <a:t>并没有花费在自己就职的学校，而是全部投入了只属于自己个人的事业里。</a:t>
            </a:r>
          </a:p>
          <a:p>
            <a:r>
              <a:rPr lang="zh-CN" altLang="en-US" dirty="0"/>
              <a:t>努力很重要，但找错了方向的努力，只是白白给老板做嫁衣。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4136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68528-864A-4B19-BC3A-BDA51B53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马云套路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C4BFE-3D25-4E2E-A64D-740D129AD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当年马老师很聪明，他没有给电子工业学校的校长做嫁衣。他努力做的每一件衣服，都只收到自己的衣柜里。</a:t>
            </a:r>
          </a:p>
          <a:p>
            <a:r>
              <a:rPr lang="zh-CN" altLang="en-US" dirty="0"/>
              <a:t>今天他还是很聪明，用</a:t>
            </a:r>
            <a:r>
              <a:rPr lang="en-US" altLang="zh-CN" dirty="0"/>
              <a:t>996</a:t>
            </a:r>
            <a:r>
              <a:rPr lang="zh-CN" altLang="en-US" dirty="0"/>
              <a:t>占满所有员工的时间。因为他深知如果员工腾出时间提升自己，那么作为老板的他，就挣不到钱了。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634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CA4FF-AB13-46C6-BDF8-1E90B9CA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成长与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996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33D79-DE42-40AC-87E6-7DE73AE7E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成长是什么？</a:t>
            </a:r>
          </a:p>
          <a:p>
            <a:pPr lvl="1"/>
            <a:r>
              <a:rPr lang="zh-CN" altLang="en-US" sz="3200" dirty="0"/>
              <a:t>成长是摆脱已知的重复，吸收新的知识，新的阅历，扩展新的视野。只有新的信息里，才藏着和现状不同的可能性。</a:t>
            </a:r>
          </a:p>
          <a:p>
            <a:r>
              <a:rPr lang="zh-CN" altLang="en-US" sz="3200" dirty="0"/>
              <a:t>而</a:t>
            </a:r>
            <a:r>
              <a:rPr lang="en-US" altLang="zh-CN" sz="3200" dirty="0"/>
              <a:t>996</a:t>
            </a:r>
            <a:r>
              <a:rPr lang="zh-CN" altLang="en-US" sz="3200" dirty="0"/>
              <a:t>是什么？</a:t>
            </a:r>
            <a:endParaRPr lang="en-US" altLang="zh-CN" sz="3200" dirty="0"/>
          </a:p>
          <a:p>
            <a:pPr lvl="1"/>
            <a:r>
              <a:rPr lang="zh-CN" altLang="en-US" sz="3200" dirty="0"/>
              <a:t>是用已知的重复占满所有的时间，让人没有精力吸收新的信息，启发新的思考。</a:t>
            </a:r>
          </a:p>
          <a:p>
            <a:pPr marL="0" indent="0">
              <a:buNone/>
            </a:pPr>
            <a:br>
              <a:rPr lang="zh-CN" altLang="en-US" sz="3200" dirty="0"/>
            </a:b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9320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8BB92-D6C0-4C58-9A51-164087B7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成长与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B57F1-4A8C-45D3-A087-DF8290230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/>
              <a:t>成长是一种改变，改变只能发生在重复的循环之外。</a:t>
            </a:r>
            <a:endParaRPr lang="zh-CN" altLang="en-US" dirty="0"/>
          </a:p>
          <a:p>
            <a:r>
              <a:rPr lang="zh-CN" altLang="en-US" dirty="0"/>
              <a:t>说工作可以让人成长，首先这份工作必须具有创造性。可如今，有多少人是做着创造性的工作？</a:t>
            </a:r>
          </a:p>
          <a:p>
            <a:r>
              <a:rPr lang="zh-CN" altLang="en-US" dirty="0"/>
              <a:t>大多数人每天的工作，只不过是机械的重复劳动。拧一千遍螺丝，难道能学会管理工厂？</a:t>
            </a:r>
          </a:p>
          <a:p>
            <a:r>
              <a:rPr lang="zh-CN" altLang="en-US" dirty="0"/>
              <a:t>如果一个人想要快乐，下班回家可以看看电视打打游戏，收获快乐的生活。</a:t>
            </a:r>
          </a:p>
          <a:p>
            <a:r>
              <a:rPr lang="zh-CN" altLang="en-US" dirty="0"/>
              <a:t>如果一个人想要奋斗，下班回家就得多读些专业的书籍，参加相关的课程，收获能力的提升；或者像马老师一样结交一些创业的人脉，做一些创业的尝试。</a:t>
            </a:r>
          </a:p>
          <a:p>
            <a:r>
              <a:rPr lang="zh-CN" altLang="en-US" dirty="0"/>
              <a:t>如果一个人想要一辈子做个流水线上的螺丝钉，那就听老板的</a:t>
            </a:r>
            <a:r>
              <a:rPr lang="en-US" altLang="zh-CN" dirty="0"/>
              <a:t>996</a:t>
            </a:r>
            <a:r>
              <a:rPr lang="zh-CN" altLang="en-US" dirty="0"/>
              <a:t>，毁掉自己的生活的同时，相信每天重复的劳动，可以莫名其妙地让自己脱胎换骨。</a:t>
            </a:r>
          </a:p>
          <a:p>
            <a:r>
              <a:rPr lang="zh-CN" altLang="en-US" dirty="0"/>
              <a:t>马老师自己是第二种人，但如今，他教育大家要做第三种人，为身为老板的他牺牲自己的人生。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88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1F3AF-73FC-468E-8BDE-0B12ED21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为什么员工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996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多猝死，而企业家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996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甚至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9127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却很少听到有猝死的？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8FD5A-4EF3-4843-81E9-CDE4DE551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https://www.zhihu.com/question/320465237/answer/655047446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87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EBFC0-6080-43F3-B82E-19A8D813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之外，你才是人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DC040-4A72-4B55-9720-AE3B02620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古龙写过一个画面，一对厨子在饭店打烊后的深夜，在后厨喝点小酒，舒服一两个时辰。</a:t>
            </a:r>
          </a:p>
          <a:p>
            <a:r>
              <a:rPr lang="zh-CN" altLang="en-US" b="1" dirty="0"/>
              <a:t>“他们还活着，就是因为一天还有那么一两个时辰。”</a:t>
            </a:r>
            <a:endParaRPr lang="zh-CN" altLang="en-US" dirty="0"/>
          </a:p>
          <a:p>
            <a:r>
              <a:rPr lang="zh-CN" altLang="en-US" dirty="0"/>
              <a:t>“即使你不</a:t>
            </a:r>
            <a:r>
              <a:rPr lang="en-US" altLang="zh-CN" dirty="0"/>
              <a:t>996</a:t>
            </a:r>
            <a:r>
              <a:rPr lang="zh-CN" altLang="en-US" dirty="0"/>
              <a:t>，你也不知道干嘛。”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71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879A5-83E3-47FB-9CA9-D00810AB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人际关系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93D03-F9A9-4DA2-B309-4730F939B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现在很多人怎么维持人际关系？</a:t>
            </a:r>
            <a:endParaRPr lang="en-US" altLang="zh-CN" dirty="0"/>
          </a:p>
          <a:p>
            <a:pPr lvl="1"/>
            <a:r>
              <a:rPr lang="zh-CN" altLang="en-US" dirty="0"/>
              <a:t>亲友：主要靠计算利益的往来</a:t>
            </a:r>
            <a:r>
              <a:rPr lang="en-US" altLang="zh-CN" dirty="0"/>
              <a:t>/</a:t>
            </a:r>
            <a:r>
              <a:rPr lang="zh-CN" altLang="en-US" dirty="0"/>
              <a:t>互相攀比</a:t>
            </a:r>
            <a:r>
              <a:rPr lang="en-US" altLang="zh-CN" dirty="0"/>
              <a:t>/</a:t>
            </a:r>
            <a:r>
              <a:rPr lang="zh-CN" altLang="en-US" dirty="0"/>
              <a:t>长辈的淫威</a:t>
            </a:r>
            <a:r>
              <a:rPr lang="en-US" altLang="zh-CN" dirty="0"/>
              <a:t>/</a:t>
            </a:r>
            <a:r>
              <a:rPr lang="zh-CN" altLang="en-US" dirty="0"/>
              <a:t>血缘关系</a:t>
            </a:r>
            <a:endParaRPr lang="en-US" altLang="zh-CN" dirty="0"/>
          </a:p>
          <a:p>
            <a:pPr lvl="1"/>
            <a:r>
              <a:rPr lang="zh-CN" altLang="en-US" dirty="0"/>
              <a:t>伴侣：男靠物质，女靠性（身体）</a:t>
            </a:r>
            <a:r>
              <a:rPr lang="en-US" altLang="zh-CN" dirty="0"/>
              <a:t>/</a:t>
            </a:r>
            <a:r>
              <a:rPr lang="zh-CN" altLang="en-US" dirty="0"/>
              <a:t>贤惠</a:t>
            </a:r>
            <a:endParaRPr lang="en-US" altLang="zh-CN" dirty="0"/>
          </a:p>
          <a:p>
            <a:pPr lvl="1"/>
            <a:r>
              <a:rPr lang="zh-CN" altLang="en-US" dirty="0"/>
              <a:t>家庭：靠责任心、共同的物质基础、小孩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除了血缘关系以外，没有任何牢固的、永恒的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这些关系都是极度容易被替代的</a:t>
            </a:r>
            <a:endParaRPr lang="en-US" altLang="zh-CN" dirty="0"/>
          </a:p>
          <a:p>
            <a:pPr lvl="1"/>
            <a:r>
              <a:rPr lang="zh-CN" altLang="en-US" dirty="0"/>
              <a:t>假设没有破裂，也是相对脆弱的，不幸福美满的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马斯洛层面：</a:t>
            </a:r>
            <a:endParaRPr lang="en-US" altLang="zh-CN" dirty="0"/>
          </a:p>
          <a:p>
            <a:pPr lvl="2"/>
            <a:r>
              <a:rPr lang="zh-CN" altLang="en-US" dirty="0"/>
              <a:t>安全感（钱）、性、繁衍本能</a:t>
            </a:r>
            <a:endParaRPr lang="en-US" altLang="zh-CN" dirty="0"/>
          </a:p>
          <a:p>
            <a:pPr lvl="2"/>
            <a:r>
              <a:rPr lang="zh-CN" altLang="en-US" dirty="0"/>
              <a:t>归属感（钱）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80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B8AC1-E00E-45D5-8951-C2DD2ACB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微软雅黑" panose="020B0503020204020204" pitchFamily="34" charset="-122"/>
              </a:rPr>
              <a:t>人本主义心理学的兴起</a:t>
            </a:r>
            <a:br>
              <a:rPr lang="zh-CN" altLang="en-US" b="1" dirty="0"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6AF9FF-7249-459D-8BE1-DFF7909DF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心理学背景</a:t>
            </a:r>
            <a:endParaRPr lang="zh-CN" altLang="en-US" sz="2400" b="1" dirty="0"/>
          </a:p>
          <a:p>
            <a:pPr>
              <a:buFont typeface="Wingdings" pitchFamily="2" charset="2"/>
              <a:buChar char="Ø"/>
            </a:pPr>
            <a:r>
              <a:rPr lang="zh-CN" altLang="en-US" b="1" dirty="0"/>
              <a:t>精神分析</a:t>
            </a:r>
            <a:endParaRPr lang="en-US" altLang="zh-CN" b="1" dirty="0"/>
          </a:p>
          <a:p>
            <a:pPr>
              <a:buNone/>
            </a:pPr>
            <a:r>
              <a:rPr lang="zh-CN" altLang="en-US" dirty="0"/>
              <a:t>      性本能和攻击本能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zh-CN" altLang="en-US" b="1" dirty="0"/>
              <a:t>行为主义</a:t>
            </a:r>
            <a:endParaRPr lang="en-US" altLang="zh-CN" b="1" dirty="0"/>
          </a:p>
          <a:p>
            <a:pPr>
              <a:buNone/>
            </a:pPr>
            <a:r>
              <a:rPr lang="zh-CN" altLang="en-US" dirty="0"/>
              <a:t>      人对环境的刺激做出的反应，而非个体的选择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69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E6FE7-CEE1-468C-8CEE-0356A00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一个小故事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F9237-6DEE-46FF-837F-47D46A85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atinLnBrk="1"/>
            <a:r>
              <a:rPr lang="en-US" altLang="zh-CN" dirty="0"/>
              <a:t>——</a:t>
            </a:r>
            <a:r>
              <a:rPr lang="zh-CN" altLang="en-US" dirty="0"/>
              <a:t>摘自</a:t>
            </a:r>
            <a:r>
              <a:rPr lang="en-US" altLang="zh-CN" dirty="0"/>
              <a:t>《</a:t>
            </a:r>
            <a:r>
              <a:rPr lang="zh-CN" altLang="en-US" dirty="0"/>
              <a:t>月亮与六便士</a:t>
            </a:r>
            <a:r>
              <a:rPr lang="en-US" altLang="zh-CN" dirty="0"/>
              <a:t>》</a:t>
            </a:r>
            <a:br>
              <a:rPr lang="zh-CN" altLang="en-US" dirty="0"/>
            </a:br>
            <a:endParaRPr lang="zh-CN" altLang="en-US" dirty="0"/>
          </a:p>
          <a:p>
            <a:pPr latinLnBrk="1"/>
            <a:r>
              <a:rPr lang="zh-CN" altLang="en-US" dirty="0"/>
              <a:t>她对自己的丈夫从来就没有什么感情，过去我认为她爱施特略夫，实际上只是男人的爱抚和生活的安适在女人身上引起的自然反应。大多数女人都把这种反应当做爱情了。这是一种对任何一个人都可能产生的被动的感情，正像藤蔓可以攀附在随便哪株树上一样。因为这种感情可以叫一个女孩子嫁给任何一个需要她的男人，相信日久天长便会对这个人产生爱情，所以世俗的见解便断定了它的力量。但是说到底，这种感情是什么呢？它只不过是对有保障的生活的满足，对拥有家资的骄傲，对有人需要自己沾沾自喜，和对建立起自己的家庭洋洋得意而已；女人们秉性善良、喜爱虚荣，因此便认为这种感情极富于精神价值。但是在冲动的热情前面，这种感情是毫无防卫能力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164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B52C7-B9EA-4EA8-AD23-D4C38975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人本主义与人际关系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A7243-23E8-46AB-B6EB-69771EDE6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什么样的人际关系（伴侣、朋友）能稳定持久？</a:t>
            </a:r>
            <a:endParaRPr lang="en-US" altLang="zh-CN" b="1" dirty="0"/>
          </a:p>
          <a:p>
            <a:pPr lvl="1"/>
            <a:r>
              <a:rPr lang="zh-CN" altLang="en-US" dirty="0"/>
              <a:t>同：价值观契合</a:t>
            </a:r>
            <a:endParaRPr lang="en-US" altLang="zh-CN" dirty="0"/>
          </a:p>
          <a:p>
            <a:pPr lvl="1"/>
            <a:r>
              <a:rPr lang="zh-CN" altLang="en-US" dirty="0"/>
              <a:t>异：求同存异、能够彼此欣赏理解的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就马斯洛理论来说</a:t>
            </a:r>
            <a:endParaRPr lang="en-US" altLang="zh-CN" dirty="0"/>
          </a:p>
          <a:p>
            <a:pPr lvl="1"/>
            <a:r>
              <a:rPr lang="zh-CN" altLang="en-US" dirty="0"/>
              <a:t>假设一个朋友</a:t>
            </a:r>
            <a:r>
              <a:rPr lang="en-US" altLang="zh-CN" dirty="0"/>
              <a:t>/</a:t>
            </a:r>
            <a:r>
              <a:rPr lang="zh-CN" altLang="en-US" dirty="0"/>
              <a:t>伴侣</a:t>
            </a:r>
            <a:r>
              <a:rPr lang="en-US" altLang="zh-CN" dirty="0"/>
              <a:t>/</a:t>
            </a:r>
            <a:r>
              <a:rPr lang="zh-CN" altLang="en-US" dirty="0"/>
              <a:t>亲人能尊重你、鼓励你、理解你（归属需求、尊重需求），并且对方也有自己追求的爱好或者事业，同样也鼓励你追求自己喜欢的的东西，你们能够共同进步、彼此欣赏（努力自我实现并且也能理解对方的自我实现）</a:t>
            </a:r>
            <a:endParaRPr lang="en-US" altLang="zh-CN" dirty="0"/>
          </a:p>
          <a:p>
            <a:pPr lvl="1"/>
            <a:r>
              <a:rPr lang="zh-CN" altLang="en-US" dirty="0"/>
              <a:t>归属需求、尊重需求、鼓励你自我实现，</a:t>
            </a:r>
            <a:endParaRPr lang="en-US" altLang="zh-CN" dirty="0"/>
          </a:p>
          <a:p>
            <a:pPr lvl="1"/>
            <a:r>
              <a:rPr lang="zh-CN" altLang="en-US" dirty="0"/>
              <a:t>并且都是与钱无关，真正的满足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495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180D3-F31B-4EF0-8F39-30FD1117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发展倾向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BF01D-0DB4-4F12-B42D-3408A611E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当人有钱了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一部分有钱人会不断地追求的更高的物质、性，且永远不能满足</a:t>
            </a:r>
            <a:endParaRPr lang="en-US" altLang="zh-CN" dirty="0"/>
          </a:p>
          <a:p>
            <a:pPr lvl="1"/>
            <a:r>
              <a:rPr lang="zh-CN" altLang="en-US" dirty="0"/>
              <a:t>一部分有钱人会去追求艺术、真理等等，追求自我实现，比较容易诞生出才华横溢的人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我们希望</a:t>
            </a:r>
            <a:endParaRPr lang="en-US" altLang="zh-CN" dirty="0"/>
          </a:p>
          <a:p>
            <a:pPr lvl="1"/>
            <a:r>
              <a:rPr lang="zh-CN" altLang="en-US" dirty="0"/>
              <a:t>长得不美的女孩子也可以受欢迎，没有很多钱的男孩子也可以很自信</a:t>
            </a:r>
            <a:endParaRPr lang="en-US" altLang="zh-CN" dirty="0"/>
          </a:p>
          <a:p>
            <a:pPr lvl="1"/>
            <a:r>
              <a:rPr lang="zh-CN" altLang="en-US" dirty="0"/>
              <a:t>帅哥不一定找美女，美女不一定找有钱人等等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20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36E7E-581C-4F51-981D-95422FC6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D0FE1-9595-4BB2-A71F-89DA74EAC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认识自我，追求幸福与自由</a:t>
            </a:r>
          </a:p>
        </p:txBody>
      </p:sp>
    </p:spTree>
    <p:extLst>
      <p:ext uri="{BB962C8B-B14F-4D97-AF65-F5344CB8AC3E}">
        <p14:creationId xmlns:p14="http://schemas.microsoft.com/office/powerpoint/2010/main" val="389209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74662-FFEB-4597-9C61-DABDD634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为什么我们要学心理学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哲学？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03A41-7051-4A6A-B69B-945150D0F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了解你自己</a:t>
            </a:r>
            <a:endParaRPr lang="en-US" altLang="zh-CN" dirty="0"/>
          </a:p>
          <a:p>
            <a:r>
              <a:rPr lang="zh-CN" altLang="en-US" dirty="0"/>
              <a:t>了解这个客观世界</a:t>
            </a:r>
            <a:endParaRPr lang="en-US" altLang="zh-CN" dirty="0"/>
          </a:p>
          <a:p>
            <a:r>
              <a:rPr lang="zh-CN" altLang="en-US" dirty="0"/>
              <a:t>找寻人生的意义</a:t>
            </a:r>
          </a:p>
        </p:txBody>
      </p:sp>
    </p:spTree>
    <p:extLst>
      <p:ext uri="{BB962C8B-B14F-4D97-AF65-F5344CB8AC3E}">
        <p14:creationId xmlns:p14="http://schemas.microsoft.com/office/powerpoint/2010/main" val="302364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72F7B-D339-4191-BD36-870B5070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25C31-E98F-4404-8BE4-0EC8CD7D6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理论只是中介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只有你自己，才是最可能去了解自己的内心，而不是各种外物，包括我。按照自己的内心去做决定。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不要给自己随意贴标签，那样反而可能限制住你。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279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76372-4B2C-41E3-B1BF-31C389E0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FC442-C2BD-4C90-97DB-5A85C432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梳理一下马斯洛层次需求</a:t>
            </a:r>
            <a:endParaRPr lang="en-US" altLang="zh-CN" dirty="0"/>
          </a:p>
          <a:p>
            <a:r>
              <a:rPr lang="zh-CN" altLang="en-US" dirty="0"/>
              <a:t>针对职业：</a:t>
            </a:r>
            <a:endParaRPr lang="en-US" altLang="zh-CN" dirty="0"/>
          </a:p>
          <a:p>
            <a:pPr lvl="1"/>
            <a:r>
              <a:rPr lang="zh-CN" altLang="en-US" dirty="0"/>
              <a:t>假设下一份</a:t>
            </a:r>
            <a:r>
              <a:rPr lang="en-US" altLang="zh-CN" dirty="0"/>
              <a:t>996</a:t>
            </a:r>
            <a:r>
              <a:rPr lang="zh-CN" altLang="en-US" dirty="0"/>
              <a:t>重复性劳动双倍工资，外企</a:t>
            </a:r>
            <a:r>
              <a:rPr lang="en-US" altLang="zh-CN" dirty="0"/>
              <a:t>1.3</a:t>
            </a:r>
            <a:r>
              <a:rPr lang="zh-CN" altLang="en-US" dirty="0"/>
              <a:t>倍，你选择哪个？为什么？</a:t>
            </a:r>
            <a:endParaRPr lang="en-US" altLang="zh-CN" dirty="0"/>
          </a:p>
          <a:p>
            <a:pPr lvl="1"/>
            <a:r>
              <a:rPr lang="zh-CN" altLang="en-US" dirty="0"/>
              <a:t>你认为你能找到有创造性的</a:t>
            </a:r>
            <a:r>
              <a:rPr lang="en-US" altLang="zh-CN" dirty="0"/>
              <a:t>996</a:t>
            </a:r>
            <a:r>
              <a:rPr lang="zh-CN" altLang="en-US" dirty="0"/>
              <a:t>工作么？就算能真的找到，你真的愿意为了它牺牲其他大部分需求么？</a:t>
            </a:r>
            <a:endParaRPr lang="en-US" altLang="zh-CN" dirty="0"/>
          </a:p>
          <a:p>
            <a:r>
              <a:rPr lang="zh-CN" altLang="en-US" dirty="0"/>
              <a:t>针对幸福：</a:t>
            </a:r>
            <a:endParaRPr lang="en-US" altLang="zh-CN" dirty="0"/>
          </a:p>
          <a:p>
            <a:pPr lvl="1"/>
            <a:r>
              <a:rPr lang="zh-CN" altLang="en-US" dirty="0"/>
              <a:t>想象一下你最快乐的场景是发生在什么时候？</a:t>
            </a:r>
            <a:endParaRPr lang="en-US" altLang="zh-CN" dirty="0"/>
          </a:p>
          <a:p>
            <a:pPr lvl="1"/>
            <a:r>
              <a:rPr lang="zh-CN" altLang="en-US" dirty="0"/>
              <a:t>回忆一下身边人真正快乐的时光？</a:t>
            </a:r>
            <a:endParaRPr lang="en-US" altLang="zh-CN" dirty="0"/>
          </a:p>
          <a:p>
            <a:pPr lvl="1"/>
            <a:r>
              <a:rPr lang="zh-CN" altLang="en-US" dirty="0"/>
              <a:t>这些快乐都是因为物质么？</a:t>
            </a:r>
            <a:endParaRPr lang="en-US" altLang="zh-CN" dirty="0"/>
          </a:p>
          <a:p>
            <a:r>
              <a:rPr lang="zh-CN" altLang="en-US" dirty="0"/>
              <a:t>针对金钱：</a:t>
            </a:r>
            <a:endParaRPr lang="en-US" altLang="zh-CN" dirty="0"/>
          </a:p>
          <a:p>
            <a:pPr lvl="1"/>
            <a:r>
              <a:rPr lang="zh-CN" altLang="en-US" dirty="0"/>
              <a:t>从毕业以后你工资翻倍之后，你的幸福感真的很大提升么？</a:t>
            </a:r>
            <a:endParaRPr lang="en-US" altLang="zh-CN" dirty="0"/>
          </a:p>
          <a:p>
            <a:pPr lvl="1"/>
            <a:r>
              <a:rPr lang="zh-CN" altLang="en-US" dirty="0"/>
              <a:t>难道所有没有赚大钱的人都是不幸福么？或者是所有赚了大钱的人，你认为他们拥有的是真正的幸福么？还是别人认为的幸福？</a:t>
            </a:r>
            <a:endParaRPr lang="en-US" altLang="zh-CN" dirty="0"/>
          </a:p>
          <a:p>
            <a:pPr lvl="1"/>
            <a:r>
              <a:rPr lang="zh-CN" altLang="en-US" dirty="0"/>
              <a:t>你是否想要成为他们？人生是否只有一条幸福之路，就是赚钱买学区房？</a:t>
            </a:r>
            <a:endParaRPr lang="en-US" altLang="zh-CN" dirty="0"/>
          </a:p>
          <a:p>
            <a:pPr lvl="1"/>
            <a:r>
              <a:rPr lang="zh-CN" altLang="en-US" dirty="0"/>
              <a:t>你不赚大钱，难道你就没有用了么？一辈子就注定没有意义么？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206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3786D-CA94-422C-A3A8-BD41D321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行为主义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D6FFF-2F8E-4FF8-A0FD-3F18E1A44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99" y="1892737"/>
            <a:ext cx="5464728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由华生（</a:t>
            </a:r>
            <a:r>
              <a:rPr lang="en-US" altLang="zh-CN" dirty="0"/>
              <a:t>Watson</a:t>
            </a:r>
            <a:r>
              <a:rPr lang="zh-CN" altLang="en-US" dirty="0"/>
              <a:t>）创立，其名言：给我一打婴儿，我能让他们成为任何我想塑造的人物。行为主义对于后天培养的自信可见一斑。</a:t>
            </a:r>
            <a:endParaRPr lang="en-US" altLang="zh-CN" dirty="0"/>
          </a:p>
          <a:p>
            <a:r>
              <a:rPr lang="zh-CN" altLang="en-US" dirty="0"/>
              <a:t>行为主义</a:t>
            </a:r>
            <a:r>
              <a:rPr lang="zh-CN" altLang="en-US" b="1" dirty="0"/>
              <a:t>最早的主要观点是：要研究看得见的行为，不去研究不可捉摸的意识。</a:t>
            </a:r>
            <a:endParaRPr lang="zh-CN" altLang="en-US" dirty="0"/>
          </a:p>
        </p:txBody>
      </p:sp>
      <p:pic>
        <p:nvPicPr>
          <p:cNvPr id="1026" name="Picture 2" descr="http://5b0988e595225.cdn.sohucs.com/images/20181123/0517d085c8b04dbba7a2bc5778950cca.jpeg">
            <a:extLst>
              <a:ext uri="{FF2B5EF4-FFF2-40B4-BE49-F238E27FC236}">
                <a16:creationId xmlns:a16="http://schemas.microsoft.com/office/drawing/2014/main" id="{DDF8306C-6911-41EA-90DE-B9DB6EAF7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589" y="1879135"/>
            <a:ext cx="4198427" cy="410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11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3D2B7-883E-438D-8A9B-534E2304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微软雅黑" panose="020B0503020204020204" pitchFamily="34" charset="-122"/>
              </a:rPr>
              <a:t>人本主义心理学的心理学背景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A5E3A-7C27-4BBC-A7EE-E0E37FCC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在人本主义之前，心理学领域中占主导的人性理论有两种：一种是</a:t>
            </a:r>
            <a:r>
              <a:rPr lang="zh-CN" altLang="en-US" dirty="0">
                <a:hlinkClick r:id="rId2"/>
              </a:rPr>
              <a:t>弗洛伊德</a:t>
            </a:r>
            <a:r>
              <a:rPr lang="zh-CN" altLang="en-US" dirty="0"/>
              <a:t>的观点，人主要受性本能和攻击本能控制；</a:t>
            </a:r>
            <a:endParaRPr lang="en-US" altLang="zh-CN" dirty="0"/>
          </a:p>
          <a:p>
            <a:r>
              <a:rPr lang="zh-CN" altLang="en-US" dirty="0"/>
              <a:t>另一种观点来源于行为主义，走向另一个极端，把人看做较大、较复杂的老鼠</a:t>
            </a:r>
            <a:r>
              <a:rPr lang="en-US" altLang="zh-CN" dirty="0"/>
              <a:t>——</a:t>
            </a:r>
            <a:r>
              <a:rPr lang="zh-CN" altLang="en-US" dirty="0"/>
              <a:t>人与老鼠一样，只是对环境中的刺激作出反应，其中并没有任何主观的控制。</a:t>
            </a:r>
          </a:p>
          <a:p>
            <a:r>
              <a:rPr lang="zh-CN" altLang="en-US" dirty="0"/>
              <a:t>这两种理论都忽略了人性中的一些重要方面</a:t>
            </a:r>
            <a:r>
              <a:rPr lang="en-US" altLang="zh-CN" dirty="0"/>
              <a:t>——</a:t>
            </a:r>
            <a:r>
              <a:rPr lang="zh-CN" altLang="en-US" dirty="0"/>
              <a:t>例如</a:t>
            </a:r>
            <a:r>
              <a:rPr lang="zh-CN" altLang="en-US" dirty="0">
                <a:hlinkClick r:id="rId3"/>
              </a:rPr>
              <a:t>自由意志</a:t>
            </a:r>
            <a:r>
              <a:rPr lang="zh-CN" altLang="en-US" dirty="0"/>
              <a:t>和</a:t>
            </a:r>
            <a:r>
              <a:rPr lang="zh-CN" altLang="en-US" dirty="0">
                <a:hlinkClick r:id="rId4"/>
              </a:rPr>
              <a:t>人的价值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429124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77534-FCED-4BC0-B356-07C23C9A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人本主义诞生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72C19-9C03-42DF-8D07-74C7DCF73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人本主义学派重视人本身的主观能动性，认为人是可以主动追求幸福的</a:t>
            </a:r>
            <a:r>
              <a:rPr lang="zh-CN" altLang="en-US" dirty="0"/>
              <a:t>，而不是被无意识或者环境强化影响所支配。</a:t>
            </a:r>
            <a:endParaRPr lang="en-US" altLang="zh-CN" dirty="0"/>
          </a:p>
          <a:p>
            <a:r>
              <a:rPr lang="zh-CN" altLang="en-US" dirty="0"/>
              <a:t>这个学派最著名的理论公众很熟悉：</a:t>
            </a:r>
            <a:r>
              <a:rPr lang="zh-CN" altLang="en-US" b="1" dirty="0"/>
              <a:t>马斯洛需求理论</a:t>
            </a:r>
            <a:r>
              <a:rPr lang="zh-CN" altLang="en-US" dirty="0"/>
              <a:t>。将需求分成了</a:t>
            </a:r>
            <a:r>
              <a:rPr lang="en-US" altLang="zh-CN" dirty="0"/>
              <a:t>5</a:t>
            </a:r>
            <a:r>
              <a:rPr lang="zh-CN" altLang="en-US" dirty="0"/>
              <a:t>个层次。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87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5A11F-D984-4169-8BFE-B8E07472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28600" lvl="0" indent="-228600"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人本主义心理学的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基本观点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03F4A-4555-46F7-9A94-95B69DD50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把人作为一个</a:t>
            </a:r>
            <a:r>
              <a:rPr lang="zh-CN" altLang="zh-CN" b="1" dirty="0">
                <a:solidFill>
                  <a:srgbClr val="FF0000"/>
                </a:solidFill>
              </a:rPr>
              <a:t>整体</a:t>
            </a:r>
            <a:r>
              <a:rPr lang="zh-CN" altLang="zh-CN" b="1" dirty="0"/>
              <a:t>来研究</a:t>
            </a:r>
            <a:endParaRPr lang="en-US" altLang="zh-CN" dirty="0"/>
          </a:p>
          <a:p>
            <a:r>
              <a:rPr lang="zh-CN" altLang="en-US" b="1" dirty="0"/>
              <a:t>强调人的</a:t>
            </a:r>
            <a:r>
              <a:rPr lang="zh-CN" altLang="en-US" b="1" dirty="0">
                <a:solidFill>
                  <a:srgbClr val="FF0000"/>
                </a:solidFill>
              </a:rPr>
              <a:t>尊严、人格完整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自我充分发展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zh-CN" b="1" dirty="0"/>
              <a:t>人的本性中</a:t>
            </a:r>
            <a:r>
              <a:rPr lang="zh-CN" altLang="zh-CN" b="1" dirty="0">
                <a:solidFill>
                  <a:srgbClr val="FF0000"/>
                </a:solidFill>
              </a:rPr>
              <a:t>情感体验</a:t>
            </a:r>
            <a:r>
              <a:rPr lang="zh-CN" altLang="zh-CN" b="1" dirty="0"/>
              <a:t>是非常重要的内容</a:t>
            </a:r>
          </a:p>
          <a:p>
            <a:r>
              <a:rPr lang="zh-CN" altLang="en-US" b="1" dirty="0"/>
              <a:t>研究对个人和社会进步</a:t>
            </a:r>
            <a:r>
              <a:rPr lang="zh-CN" altLang="en-US" b="1" dirty="0">
                <a:solidFill>
                  <a:srgbClr val="FF0000"/>
                </a:solidFill>
              </a:rPr>
              <a:t>有意义</a:t>
            </a:r>
            <a:r>
              <a:rPr lang="zh-CN" altLang="en-US" b="1" dirty="0"/>
              <a:t>的问题</a:t>
            </a:r>
            <a:endParaRPr lang="en-US" altLang="zh-CN" b="1" dirty="0"/>
          </a:p>
          <a:p>
            <a:r>
              <a:rPr lang="zh-CN" altLang="en-US" sz="3200" b="1" dirty="0"/>
              <a:t>从行为者而不是观察者的角度解释和理解行为</a:t>
            </a:r>
            <a:endParaRPr lang="en-US" altLang="zh-CN" sz="3200" b="1" dirty="0"/>
          </a:p>
          <a:p>
            <a:endParaRPr lang="zh-CN" altLang="en-US" sz="3200" dirty="0"/>
          </a:p>
          <a:p>
            <a:pPr>
              <a:spcBef>
                <a:spcPct val="50000"/>
              </a:spcBef>
            </a:pP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29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</TotalTime>
  <Words>3748</Words>
  <Application>Microsoft Office PowerPoint</Application>
  <PresentationFormat>宽屏</PresentationFormat>
  <Paragraphs>316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4" baseType="lpstr">
      <vt:lpstr>等线</vt:lpstr>
      <vt:lpstr>等线 Light</vt:lpstr>
      <vt:lpstr>宋体</vt:lpstr>
      <vt:lpstr>微软雅黑</vt:lpstr>
      <vt:lpstr>Arial</vt:lpstr>
      <vt:lpstr>Times New Roman</vt:lpstr>
      <vt:lpstr>Wingdings</vt:lpstr>
      <vt:lpstr>Office 主题​​</vt:lpstr>
      <vt:lpstr>人本主义</vt:lpstr>
      <vt:lpstr>人本主义</vt:lpstr>
      <vt:lpstr>人本主义</vt:lpstr>
      <vt:lpstr>人本主义心理学的兴起 </vt:lpstr>
      <vt:lpstr>人本主义心理学的兴起 </vt:lpstr>
      <vt:lpstr>行为主义</vt:lpstr>
      <vt:lpstr>人本主义心理学的心理学背景</vt:lpstr>
      <vt:lpstr>人本主义诞生</vt:lpstr>
      <vt:lpstr>人本主义心理学的基本观点</vt:lpstr>
      <vt:lpstr>马斯洛简介</vt:lpstr>
      <vt:lpstr>需求层次理论</vt:lpstr>
      <vt:lpstr> 5个需求层次</vt:lpstr>
      <vt:lpstr>生理需求：</vt:lpstr>
      <vt:lpstr>安全需求：</vt:lpstr>
      <vt:lpstr>社交需求：</vt:lpstr>
      <vt:lpstr>尊重需求： </vt:lpstr>
      <vt:lpstr>自我实现的需求： </vt:lpstr>
      <vt:lpstr>３个基本假设</vt:lpstr>
      <vt:lpstr>３块大石头</vt:lpstr>
      <vt:lpstr>石头一：需求产生动机</vt:lpstr>
      <vt:lpstr>石头一：需求产生动机</vt:lpstr>
      <vt:lpstr>石头二：需求有层次</vt:lpstr>
      <vt:lpstr>石头三：先低后高</vt:lpstr>
      <vt:lpstr>石头三：先低后高</vt:lpstr>
      <vt:lpstr>需要层次理论在《西游记》人物中的体现</vt:lpstr>
      <vt:lpstr>需要层次理论在《西游记》人物中的体现</vt:lpstr>
      <vt:lpstr>PowerPoint 演示文稿</vt:lpstr>
      <vt:lpstr>回顾：马斯洛需求层次理论</vt:lpstr>
      <vt:lpstr>基本需求/高级需求</vt:lpstr>
      <vt:lpstr>基本需求和高级需求有什么区别？</vt:lpstr>
      <vt:lpstr>基本需求和高级需求有什么区别？</vt:lpstr>
      <vt:lpstr>提问？</vt:lpstr>
      <vt:lpstr>虚荣心</vt:lpstr>
      <vt:lpstr>什么是自我实现</vt:lpstr>
      <vt:lpstr>什么是自我实现</vt:lpstr>
      <vt:lpstr>国内的所谓自我实现</vt:lpstr>
      <vt:lpstr>应用层</vt:lpstr>
      <vt:lpstr>物质基础在多大程度上能带给人安全感？</vt:lpstr>
      <vt:lpstr>为什么我反对996 </vt:lpstr>
      <vt:lpstr>为什么我反对996 </vt:lpstr>
      <vt:lpstr>马云老师一席话，说996是为了个人成长。</vt:lpstr>
      <vt:lpstr>马云套路</vt:lpstr>
      <vt:lpstr>马云套路</vt:lpstr>
      <vt:lpstr>马云套路</vt:lpstr>
      <vt:lpstr>成长与996</vt:lpstr>
      <vt:lpstr>成长与996</vt:lpstr>
      <vt:lpstr> 为什么员工 996 多猝死，而企业家 996 甚至 9127 却很少听到有猝死的？ </vt:lpstr>
      <vt:lpstr>996之外，你才是人</vt:lpstr>
      <vt:lpstr>人际关系</vt:lpstr>
      <vt:lpstr>一个小故事</vt:lpstr>
      <vt:lpstr>人本主义与人际关系</vt:lpstr>
      <vt:lpstr>发展倾向</vt:lpstr>
      <vt:lpstr>待续</vt:lpstr>
      <vt:lpstr>为什么我们要学心理学/哲学？ </vt:lpstr>
      <vt:lpstr>后记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人本主义</dc:title>
  <dc:creator>Feng Lu</dc:creator>
  <cp:lastModifiedBy>陆枫</cp:lastModifiedBy>
  <cp:revision>174</cp:revision>
  <dcterms:created xsi:type="dcterms:W3CDTF">2020-04-05T13:04:49Z</dcterms:created>
  <dcterms:modified xsi:type="dcterms:W3CDTF">2020-04-20T11:36:52Z</dcterms:modified>
</cp:coreProperties>
</file>