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88" r:id="rId2"/>
    <p:sldId id="442" r:id="rId3"/>
    <p:sldId id="441" r:id="rId4"/>
    <p:sldId id="445" r:id="rId5"/>
    <p:sldId id="477" r:id="rId6"/>
    <p:sldId id="448" r:id="rId7"/>
    <p:sldId id="449" r:id="rId8"/>
    <p:sldId id="453" r:id="rId9"/>
    <p:sldId id="450" r:id="rId10"/>
    <p:sldId id="451" r:id="rId11"/>
    <p:sldId id="455" r:id="rId12"/>
    <p:sldId id="468" r:id="rId13"/>
    <p:sldId id="469" r:id="rId14"/>
    <p:sldId id="470" r:id="rId15"/>
    <p:sldId id="471" r:id="rId16"/>
    <p:sldId id="475" r:id="rId17"/>
    <p:sldId id="474" r:id="rId18"/>
    <p:sldId id="472" r:id="rId19"/>
    <p:sldId id="473" r:id="rId20"/>
    <p:sldId id="478" r:id="rId21"/>
    <p:sldId id="479" r:id="rId22"/>
    <p:sldId id="480" r:id="rId23"/>
    <p:sldId id="467" r:id="rId24"/>
    <p:sldId id="383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D147"/>
    <a:srgbClr val="DDDDDD"/>
    <a:srgbClr val="FFFFCC"/>
    <a:srgbClr val="FFCC00"/>
    <a:srgbClr val="EEC100"/>
    <a:srgbClr val="E2B700"/>
    <a:srgbClr val="FFCD2D"/>
    <a:srgbClr val="FFFFFF"/>
    <a:srgbClr val="FFDF79"/>
    <a:srgbClr val="00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41" autoAdjust="0"/>
    <p:restoredTop sz="94713" autoAdjust="0"/>
  </p:normalViewPr>
  <p:slideViewPr>
    <p:cSldViewPr snapToGrid="0">
      <p:cViewPr varScale="1">
        <p:scale>
          <a:sx n="70" d="100"/>
          <a:sy n="70" d="100"/>
        </p:scale>
        <p:origin x="-12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30BFD1-0BAF-4D4A-86C7-8A93FCC6BAC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465293"/>
            <a:ext cx="7623175" cy="883025"/>
          </a:xfrm>
        </p:spPr>
        <p:txBody>
          <a:bodyPr/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05200"/>
            <a:ext cx="7620000" cy="878541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25E676-15CD-4835-8897-AC5D728969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738D6-84A2-4E7D-9286-4A133AC659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F0DB8-18CF-4BE0-8029-59DE48F30B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4FB3C7-98EA-415C-AF14-68E1B9287D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C133919-83B9-46A5-A204-A3C76D3082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T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CD1EBED-FFC1-411D-BC76-C66795A970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4EF3B-94A3-4E41-B381-DED7F76456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A6C1F-514B-48FF-B036-0E0CAC8069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40A7E-9A07-47A9-BC97-F4E74EB091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EC6A6-8711-4A9F-9BC4-6B8F979EA9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EC695-8348-4298-B3C1-B448A83CCB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3C3B4-EE36-42D6-AFC8-638C416330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74A23-2948-4BAE-B6ED-624DC990D4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5B096-632D-4361-8DFE-CE34741071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A2701641-F833-41FC-9FEF-EFDB3CD5B2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advTm="0"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accent1">
              <a:lumMod val="75000"/>
            </a:schemeClr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accent1">
              <a:lumMod val="75000"/>
            </a:schemeClr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accent1">
              <a:lumMod val="75000"/>
            </a:schemeClr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accent1">
              <a:lumMod val="75000"/>
            </a:schemeClr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马斯洛需求层次理论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2018.1.28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dirty="0"/>
              <a:t>自我实现的需求：</a:t>
            </a:r>
            <a:br>
              <a:rPr lang="zh-CN" altLang="en-US" sz="4400" b="1" dirty="0"/>
            </a:br>
            <a:endParaRPr lang="zh-CN" altLang="en-US" sz="4400" b="1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 smtClean="0"/>
              <a:t>自我实现需求：</a:t>
            </a:r>
            <a:r>
              <a:rPr lang="zh-CN" altLang="en-US" sz="3200" dirty="0" smtClean="0">
                <a:solidFill>
                  <a:schemeClr val="tx2"/>
                </a:solidFill>
              </a:rPr>
              <a:t>自我实现需求的目标是自我实现，或是发挥潜能。</a:t>
            </a:r>
            <a:r>
              <a:rPr lang="zh-CN" altLang="en-US" sz="3200" dirty="0" smtClean="0">
                <a:solidFill>
                  <a:schemeClr val="tx2"/>
                </a:solidFill>
                <a:latin typeface="宋体" pitchFamily="2" charset="-122"/>
              </a:rPr>
              <a:t>自我实现需要，指通过自己的努力，实现自己对生活的期望，从而对生活和工作真正感到很有意义。</a:t>
            </a:r>
            <a:r>
              <a:rPr lang="zh-CN" altLang="en-US" sz="3200" dirty="0" smtClean="0">
                <a:solidFill>
                  <a:schemeClr val="tx2"/>
                </a:solidFill>
              </a:rPr>
              <a:t> </a:t>
            </a:r>
          </a:p>
          <a:p>
            <a:endParaRPr lang="zh-CN" altLang="en-US" dirty="0"/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dirty="0"/>
              <a:t>３个基本假设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95300">
              <a:buNone/>
            </a:pPr>
            <a:r>
              <a:rPr lang="zh-CN" altLang="en-US" sz="2800" b="1" dirty="0" smtClean="0">
                <a:solidFill>
                  <a:srgbClr val="000066"/>
                </a:solidFill>
              </a:rPr>
              <a:t>１、人要生存，他的需要能够影响他的行为。只有未满足的需要能够影响行为，满足了的需要不能充当激励工具。</a:t>
            </a:r>
          </a:p>
          <a:p>
            <a:pPr marL="495300" indent="-495300">
              <a:buNone/>
            </a:pPr>
            <a:r>
              <a:rPr lang="zh-CN" altLang="en-US" sz="2800" b="1" dirty="0" smtClean="0">
                <a:solidFill>
                  <a:schemeClr val="tx2"/>
                </a:solidFill>
              </a:rPr>
              <a:t>２、人的需要按重要性和层次性排成一定的次序，从基本的（如食物和住房）到复杂的（如自我实现）。</a:t>
            </a:r>
          </a:p>
          <a:p>
            <a:pPr marL="495300" indent="-495300">
              <a:buNone/>
            </a:pPr>
            <a:r>
              <a:rPr lang="zh-CN" altLang="en-US" sz="2800" b="1" dirty="0" smtClean="0">
                <a:solidFill>
                  <a:srgbClr val="A50021"/>
                </a:solidFill>
              </a:rPr>
              <a:t>３、当人的某一级的需要得到最低限度满足后，才会追求高一级的需要，如此逐级上升，成为推动继续努力的内在动力。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 b="1" dirty="0" smtClean="0"/>
              <a:t>３</a:t>
            </a:r>
            <a:r>
              <a:rPr lang="zh-CN" altLang="en-US" sz="4800" b="1" dirty="0"/>
              <a:t>块大石头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65228" name="Group 12"/>
          <p:cNvGrpSpPr>
            <a:grpSpLocks/>
          </p:cNvGrpSpPr>
          <p:nvPr/>
        </p:nvGrpSpPr>
        <p:grpSpPr bwMode="auto">
          <a:xfrm>
            <a:off x="2229136" y="2373576"/>
            <a:ext cx="4681538" cy="2971800"/>
            <a:chOff x="1008" y="1059"/>
            <a:chExt cx="3768" cy="2733"/>
          </a:xfrm>
        </p:grpSpPr>
        <p:sp>
          <p:nvSpPr>
            <p:cNvPr id="265229" name="AutoShape 13"/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230" name="Oval 14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232" name="Oval 16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5233" name="AutoShape 17"/>
          <p:cNvSpPr>
            <a:spLocks noChangeArrowheads="1"/>
          </p:cNvSpPr>
          <p:nvPr/>
        </p:nvSpPr>
        <p:spPr bwMode="auto">
          <a:xfrm>
            <a:off x="5429536" y="1779851"/>
            <a:ext cx="1714500" cy="495300"/>
          </a:xfrm>
          <a:prstGeom prst="wedgeRoundRectCallout">
            <a:avLst>
              <a:gd name="adj1" fmla="val -86667"/>
              <a:gd name="adj2" fmla="val 117694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 sz="1800" b="1">
                <a:solidFill>
                  <a:schemeClr val="accent1"/>
                </a:solidFill>
                <a:latin typeface="+mj-ea"/>
                <a:ea typeface="+mj-ea"/>
              </a:rPr>
              <a:t>需求产生动机</a:t>
            </a:r>
          </a:p>
        </p:txBody>
      </p:sp>
      <p:sp>
        <p:nvSpPr>
          <p:cNvPr id="265234" name="AutoShape 18"/>
          <p:cNvSpPr>
            <a:spLocks noChangeArrowheads="1"/>
          </p:cNvSpPr>
          <p:nvPr/>
        </p:nvSpPr>
        <p:spPr bwMode="auto">
          <a:xfrm>
            <a:off x="1314736" y="4057914"/>
            <a:ext cx="1485900" cy="495300"/>
          </a:xfrm>
          <a:prstGeom prst="wedgeRoundRectCallout">
            <a:avLst>
              <a:gd name="adj1" fmla="val 73718"/>
              <a:gd name="adj2" fmla="val 117306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 sz="1800" b="1">
                <a:solidFill>
                  <a:schemeClr val="accent1"/>
                </a:solidFill>
                <a:latin typeface="+mj-ea"/>
                <a:ea typeface="+mj-ea"/>
              </a:rPr>
              <a:t>需求有层次</a:t>
            </a:r>
          </a:p>
        </p:txBody>
      </p:sp>
      <p:sp>
        <p:nvSpPr>
          <p:cNvPr id="265235" name="AutoShape 19"/>
          <p:cNvSpPr>
            <a:spLocks noChangeArrowheads="1"/>
          </p:cNvSpPr>
          <p:nvPr/>
        </p:nvSpPr>
        <p:spPr bwMode="auto">
          <a:xfrm>
            <a:off x="6458236" y="4057914"/>
            <a:ext cx="1257300" cy="495300"/>
          </a:xfrm>
          <a:prstGeom prst="wedgeRoundRectCallout">
            <a:avLst>
              <a:gd name="adj1" fmla="val -84847"/>
              <a:gd name="adj2" fmla="val 121153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 sz="1800" b="1">
                <a:solidFill>
                  <a:schemeClr val="accent1"/>
                </a:solidFill>
                <a:latin typeface="+mj-ea"/>
                <a:ea typeface="+mj-ea"/>
              </a:rPr>
              <a:t>先低后高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/>
              <a:t>石头一：</a:t>
            </a:r>
            <a:r>
              <a:rPr lang="zh-CN" altLang="en-US" sz="4000" b="1"/>
              <a:t>需求产生动机</a:t>
            </a: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533400" y="1295400"/>
            <a:ext cx="7620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95300" indent="-4953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人要生存，人的需要能够影响人的行为。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533400" y="5025808"/>
            <a:ext cx="79263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CC"/>
                </a:solidFill>
              </a:rPr>
              <a:t>需求产生动机国家民族层面的例子</a:t>
            </a:r>
            <a:r>
              <a:rPr lang="zh-CN" altLang="en-US" sz="3200" b="1" dirty="0" smtClean="0">
                <a:solidFill>
                  <a:srgbClr val="0000CC"/>
                </a:solidFill>
              </a:rPr>
              <a:t>：</a:t>
            </a:r>
            <a:endParaRPr lang="en-US" altLang="zh-CN" sz="3200" b="1" dirty="0" smtClean="0">
              <a:solidFill>
                <a:srgbClr val="0000CC"/>
              </a:solidFill>
            </a:endParaRPr>
          </a:p>
          <a:p>
            <a:r>
              <a:rPr lang="zh-CN" altLang="en-US" sz="3200" b="1" dirty="0" smtClean="0">
                <a:solidFill>
                  <a:srgbClr val="663300"/>
                </a:solidFill>
              </a:rPr>
              <a:t>万里长城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&amp;</a:t>
            </a:r>
            <a:r>
              <a:rPr lang="zh-CN" altLang="en-US" sz="3200" b="1" dirty="0" smtClean="0">
                <a:solidFill>
                  <a:srgbClr val="A50021"/>
                </a:solidFill>
              </a:rPr>
              <a:t>神舟五号</a:t>
            </a:r>
            <a:r>
              <a:rPr lang="zh-CN" altLang="en-US" sz="3200" b="1" dirty="0" smtClean="0">
                <a:solidFill>
                  <a:srgbClr val="A50021"/>
                </a:solidFill>
              </a:rPr>
              <a:t>上天</a:t>
            </a:r>
            <a:endParaRPr lang="zh-CN" altLang="en-US" sz="3200" b="1" dirty="0" smtClean="0">
              <a:solidFill>
                <a:srgbClr val="A5002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00068" y="2669017"/>
            <a:ext cx="7320350" cy="1834744"/>
            <a:chOff x="0" y="5200650"/>
            <a:chExt cx="9384514" cy="1657350"/>
          </a:xfrm>
        </p:grpSpPr>
        <p:sp>
          <p:nvSpPr>
            <p:cNvPr id="17" name="AutoShape 12"/>
            <p:cNvSpPr>
              <a:spLocks noChangeAspect="1" noChangeArrowheads="1"/>
            </p:cNvSpPr>
            <p:nvPr/>
          </p:nvSpPr>
          <p:spPr bwMode="auto">
            <a:xfrm>
              <a:off x="0" y="5200650"/>
              <a:ext cx="6335713" cy="165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407720" y="5639381"/>
              <a:ext cx="1100830" cy="63495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动机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550855" y="5639740"/>
              <a:ext cx="1100830" cy="6342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需要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790719" y="5766373"/>
              <a:ext cx="2478848" cy="380975"/>
            </a:xfrm>
            <a:prstGeom prst="rightArrow">
              <a:avLst>
                <a:gd name="adj1" fmla="val 50000"/>
                <a:gd name="adj2" fmla="val 13262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394492" y="5218377"/>
              <a:ext cx="1101710" cy="6342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b="1">
                  <a:solidFill>
                    <a:schemeClr val="accent1"/>
                  </a:solidFill>
                  <a:latin typeface="+mj-ea"/>
                  <a:ea typeface="+mj-ea"/>
                </a:rPr>
                <a:t>产生</a:t>
              </a:r>
              <a:endParaRPr lang="zh-CN" altLang="en-US" sz="2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8283684" y="5639381"/>
              <a:ext cx="1100830" cy="63495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行为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AutoShape 15"/>
            <p:cNvSpPr>
              <a:spLocks noChangeArrowheads="1"/>
            </p:cNvSpPr>
            <p:nvPr/>
          </p:nvSpPr>
          <p:spPr bwMode="auto">
            <a:xfrm>
              <a:off x="5666683" y="5766373"/>
              <a:ext cx="2478848" cy="380975"/>
            </a:xfrm>
            <a:prstGeom prst="rightArrow">
              <a:avLst>
                <a:gd name="adj1" fmla="val 50000"/>
                <a:gd name="adj2" fmla="val 13262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6270456" y="5218377"/>
              <a:ext cx="1101710" cy="6342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引起</a:t>
              </a:r>
              <a:endParaRPr lang="zh-CN" altLang="en-US" sz="2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/>
              <a:t>石头一：</a:t>
            </a:r>
            <a:r>
              <a:rPr lang="zh-CN" altLang="en-US" sz="4000" b="1"/>
              <a:t>需求产生动机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533400" y="1295400"/>
            <a:ext cx="7620000" cy="1196975"/>
          </a:xfrm>
          <a:prstGeom prst="rect">
            <a:avLst/>
          </a:prstGeom>
          <a:solidFill>
            <a:schemeClr val="accent1">
              <a:lumMod val="60000"/>
              <a:lumOff val="40000"/>
              <a:alpha val="39999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95300" indent="-4953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0066"/>
                </a:solidFill>
                <a:latin typeface="+mj-ea"/>
                <a:ea typeface="+mj-ea"/>
              </a:rPr>
              <a:t>只有未满足的需要能够影响行为，</a:t>
            </a:r>
          </a:p>
          <a:p>
            <a:pPr marL="495300" indent="-4953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0066"/>
                </a:solidFill>
                <a:latin typeface="+mj-ea"/>
                <a:ea typeface="+mj-ea"/>
              </a:rPr>
              <a:t>        满足了的需要不能充当激励工具。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914400" y="3048000"/>
            <a:ext cx="701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rgbClr val="0000CC"/>
                </a:solidFill>
                <a:latin typeface="+mj-ea"/>
                <a:ea typeface="+mj-ea"/>
              </a:rPr>
              <a:t>我们的父母其实挺好当的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685800" y="4495800"/>
            <a:ext cx="670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rgbClr val="663300"/>
                </a:solidFill>
                <a:latin typeface="+mj-ea"/>
                <a:ea typeface="+mj-ea"/>
              </a:rPr>
              <a:t>尚方宝剑：</a:t>
            </a:r>
            <a:r>
              <a:rPr lang="zh-CN" altLang="en-US" sz="4000">
                <a:solidFill>
                  <a:srgbClr val="FF0000"/>
                </a:solidFill>
                <a:latin typeface="+mj-ea"/>
                <a:ea typeface="+mj-ea"/>
              </a:rPr>
              <a:t>不听话不让吃饭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0" grpId="0" autoUpdateAnimBg="0"/>
      <p:bldP spid="26727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/>
              <a:t>石头二：</a:t>
            </a:r>
            <a:r>
              <a:rPr lang="zh-CN" altLang="en-US" sz="4000" b="1"/>
              <a:t>需求有层次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609600" y="1219200"/>
            <a:ext cx="7620000" cy="160020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95300" indent="-4953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3200" b="1">
                <a:solidFill>
                  <a:srgbClr val="000066"/>
                </a:solidFill>
              </a:rPr>
              <a:t>人的需要按重要性和层次性排成一定的次序，从基本的（如食物和住房）到复杂的（如自我实现）</a:t>
            </a:r>
            <a:r>
              <a:rPr lang="zh-CN" altLang="en-US" sz="3200" b="1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838200" y="3276600"/>
            <a:ext cx="701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CC"/>
                </a:solidFill>
              </a:rPr>
              <a:t>三人坐监的故事</a:t>
            </a:r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1403350" y="4437063"/>
            <a:ext cx="5113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</a:rPr>
              <a:t>需求是有层次的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4" grpId="0" autoUpdateAnimBg="0"/>
      <p:bldP spid="26829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/>
              <a:t>美国人、法国人、犹太人</a:t>
            </a:r>
            <a:endParaRPr lang="zh-CN" altLang="en-US" sz="4000" b="1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/>
              <a:t>有三个人要被关进监狱三年，监狱长给他们三个一人一个要求。 </a:t>
            </a:r>
            <a:br>
              <a:rPr lang="zh-CN" altLang="en-US" sz="2000" dirty="0" smtClean="0"/>
            </a:br>
            <a:r>
              <a:rPr lang="zh-CN" altLang="en-US" sz="2000" dirty="0" smtClean="0"/>
              <a:t>       美国人爱抽雪茄，要了三箱雪茄。 </a:t>
            </a:r>
            <a:br>
              <a:rPr lang="zh-CN" altLang="en-US" sz="2000" dirty="0" smtClean="0"/>
            </a:br>
            <a:r>
              <a:rPr lang="zh-CN" altLang="en-US" sz="2000" dirty="0" smtClean="0"/>
              <a:t>       法国人最浪漫，要一个美丽的女子相伴。 </a:t>
            </a:r>
            <a:br>
              <a:rPr lang="zh-CN" altLang="en-US" sz="2000" dirty="0" smtClean="0"/>
            </a:br>
            <a:r>
              <a:rPr lang="zh-CN" altLang="en-US" sz="2000" dirty="0" smtClean="0"/>
              <a:t>       而犹太人说，他要一部与外界沟通的电话。 </a:t>
            </a:r>
            <a:br>
              <a:rPr lang="zh-CN" altLang="en-US" sz="2000" dirty="0" smtClean="0"/>
            </a:br>
            <a:r>
              <a:rPr lang="zh-CN" altLang="en-US" sz="2000" dirty="0" smtClean="0"/>
              <a:t>       三年过后，第一个冲出来的是美国人，嘴里鼻孔里塞满了雪茄，大喊道：“给我火，给我火！”原来他忘了要火了。 </a:t>
            </a:r>
            <a:br>
              <a:rPr lang="zh-CN" altLang="en-US" sz="2000" dirty="0" smtClean="0"/>
            </a:br>
            <a:r>
              <a:rPr lang="zh-CN" altLang="en-US" sz="2000" dirty="0" smtClean="0"/>
              <a:t>      接着出来的是法国人。只见他手里抱着一个小孩子，美丽女子手里牵着一个小孩子，肚子里还怀着第三个。 </a:t>
            </a:r>
            <a:br>
              <a:rPr lang="zh-CN" altLang="en-US" sz="2000" dirty="0" smtClean="0"/>
            </a:br>
            <a:r>
              <a:rPr lang="zh-CN" altLang="en-US" sz="2000" dirty="0" smtClean="0"/>
              <a:t>       最后出来的是犹太人，他紧紧握住监狱长的手说：“这三年来我每天与外界联系，我的生意不但没有停顿，反而增长了</a:t>
            </a:r>
            <a:r>
              <a:rPr lang="en-US" altLang="zh-CN" sz="2000" dirty="0" smtClean="0"/>
              <a:t>200%</a:t>
            </a:r>
            <a:r>
              <a:rPr lang="zh-CN" altLang="en-US" sz="2000" dirty="0" smtClean="0"/>
              <a:t>，为了表示感谢，我送你一辆劳斯莱斯！” </a:t>
            </a:r>
            <a:endParaRPr lang="zh-CN" altLang="en-US" sz="2000" dirty="0"/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/>
              <a:t>石头二：</a:t>
            </a:r>
            <a:r>
              <a:rPr lang="zh-CN" altLang="en-US" sz="4000" b="1"/>
              <a:t>需求有层次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609600" y="1219200"/>
            <a:ext cx="7620000" cy="160020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95300" indent="-4953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3200" b="1">
                <a:solidFill>
                  <a:srgbClr val="000066"/>
                </a:solidFill>
              </a:rPr>
              <a:t>人的需要按重要性和层次性排成一定的次序，从基本的（如食物和住房）到复杂的（如自我实现）</a:t>
            </a:r>
            <a:r>
              <a:rPr lang="zh-CN" altLang="en-US" sz="3200" b="1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838200" y="3276600"/>
            <a:ext cx="701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00CC"/>
                </a:solidFill>
              </a:rPr>
              <a:t> </a:t>
            </a:r>
            <a:r>
              <a:rPr lang="en-US" altLang="zh-CN" sz="4000" b="1">
                <a:solidFill>
                  <a:srgbClr val="663300"/>
                </a:solidFill>
              </a:rPr>
              <a:t>《</a:t>
            </a:r>
            <a:r>
              <a:rPr lang="zh-CN" altLang="en-US" sz="4000" b="1">
                <a:solidFill>
                  <a:srgbClr val="663300"/>
                </a:solidFill>
              </a:rPr>
              <a:t>天龙八部</a:t>
            </a:r>
            <a:r>
              <a:rPr lang="en-US" altLang="zh-CN" sz="4000" b="1">
                <a:solidFill>
                  <a:srgbClr val="663300"/>
                </a:solidFill>
              </a:rPr>
              <a:t>》</a:t>
            </a:r>
            <a:r>
              <a:rPr lang="zh-CN" altLang="en-US" sz="4000" b="1">
                <a:solidFill>
                  <a:srgbClr val="0000CC"/>
                </a:solidFill>
              </a:rPr>
              <a:t>康敏</a:t>
            </a:r>
            <a:r>
              <a:rPr lang="en-US" altLang="zh-CN" sz="4000" b="1">
                <a:solidFill>
                  <a:srgbClr val="0000CC"/>
                </a:solidFill>
              </a:rPr>
              <a:t>VS</a:t>
            </a:r>
            <a:r>
              <a:rPr lang="zh-CN" altLang="en-US" sz="4000" b="1">
                <a:solidFill>
                  <a:srgbClr val="0000CC"/>
                </a:solidFill>
              </a:rPr>
              <a:t>萧峰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971550" y="4495800"/>
            <a:ext cx="6419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</a:rPr>
              <a:t>吃肉喝酒</a:t>
            </a:r>
            <a:r>
              <a:rPr lang="en-US" altLang="zh-CN" sz="4000" b="1">
                <a:solidFill>
                  <a:srgbClr val="FF0000"/>
                </a:solidFill>
              </a:rPr>
              <a:t>----</a:t>
            </a:r>
            <a:r>
              <a:rPr lang="zh-CN" altLang="en-US" sz="4000" b="1">
                <a:solidFill>
                  <a:srgbClr val="FF0000"/>
                </a:solidFill>
              </a:rPr>
              <a:t>正眼看一眼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6" grpId="0" autoUpdateAnimBg="0"/>
      <p:bldP spid="2713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/>
              <a:t>石头三：</a:t>
            </a:r>
            <a:r>
              <a:rPr lang="zh-CN" altLang="en-US" sz="4000" b="1"/>
              <a:t>先低后高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533400" y="1295400"/>
            <a:ext cx="7926388" cy="160020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95300" indent="-4953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200" b="1">
                <a:solidFill>
                  <a:srgbClr val="000066"/>
                </a:solidFill>
              </a:rPr>
              <a:t>    </a:t>
            </a:r>
            <a:r>
              <a:rPr lang="zh-CN" altLang="en-US" sz="3200" b="1">
                <a:solidFill>
                  <a:srgbClr val="000066"/>
                </a:solidFill>
              </a:rPr>
              <a:t>当人的某一级的需要得到最低限度满足后，</a:t>
            </a:r>
            <a:r>
              <a:rPr lang="zh-CN" altLang="en-US" sz="3200" b="1" u="sng">
                <a:solidFill>
                  <a:srgbClr val="FF0000"/>
                </a:solidFill>
              </a:rPr>
              <a:t>才会</a:t>
            </a:r>
            <a:r>
              <a:rPr lang="zh-CN" altLang="en-US" sz="3200" b="1">
                <a:solidFill>
                  <a:srgbClr val="000066"/>
                </a:solidFill>
              </a:rPr>
              <a:t>追求高一级的需要，如此逐级上升，成为推动继续努力的内在动力。</a:t>
            </a:r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900113" y="3429000"/>
            <a:ext cx="685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00CC"/>
                </a:solidFill>
              </a:rPr>
              <a:t>《</a:t>
            </a:r>
            <a:r>
              <a:rPr lang="zh-CN" altLang="en-US" sz="4000" b="1">
                <a:solidFill>
                  <a:srgbClr val="0000CC"/>
                </a:solidFill>
              </a:rPr>
              <a:t>渔夫和金鱼的故事</a:t>
            </a:r>
            <a:r>
              <a:rPr lang="en-US" altLang="zh-CN" sz="4000" b="1">
                <a:solidFill>
                  <a:srgbClr val="0000CC"/>
                </a:solidFill>
              </a:rPr>
              <a:t>》</a:t>
            </a:r>
            <a:r>
              <a:rPr lang="zh-CN" altLang="en-US" sz="4000" b="1">
                <a:solidFill>
                  <a:srgbClr val="0000CC"/>
                </a:solidFill>
              </a:rPr>
              <a:t>：</a:t>
            </a: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250825" y="4652963"/>
            <a:ext cx="8569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A50021"/>
                </a:solidFill>
              </a:rPr>
              <a:t>木盆、房子、贵妇、女皇、海上霸王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8" grpId="0" autoUpdateAnimBg="0"/>
      <p:bldP spid="2693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/>
              <a:t>石头三：</a:t>
            </a:r>
            <a:r>
              <a:rPr lang="zh-CN" altLang="en-US" sz="4000" b="1"/>
              <a:t>先低后高</a:t>
            </a: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539750" y="1412875"/>
            <a:ext cx="7854950" cy="160020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95300" indent="-4953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200" b="1">
                <a:solidFill>
                  <a:srgbClr val="000066"/>
                </a:solidFill>
              </a:rPr>
              <a:t>    </a:t>
            </a:r>
            <a:r>
              <a:rPr lang="zh-CN" altLang="en-US" sz="3200" b="1">
                <a:solidFill>
                  <a:srgbClr val="000066"/>
                </a:solidFill>
              </a:rPr>
              <a:t>当人的某一级的需要得到满足后，</a:t>
            </a:r>
            <a:r>
              <a:rPr lang="zh-CN" altLang="en-US" sz="3200" b="1" u="sng">
                <a:solidFill>
                  <a:srgbClr val="FF0000"/>
                </a:solidFill>
              </a:rPr>
              <a:t>就会</a:t>
            </a:r>
            <a:r>
              <a:rPr lang="zh-CN" altLang="en-US" sz="3200" b="1">
                <a:solidFill>
                  <a:srgbClr val="000066"/>
                </a:solidFill>
              </a:rPr>
              <a:t>追求高一级的需要，如此逐级上升，成为推动继续努力的内在动力。</a:t>
            </a: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971550" y="3357563"/>
            <a:ext cx="685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CC"/>
                </a:solidFill>
              </a:rPr>
              <a:t>回到最初的问题：</a:t>
            </a: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900113" y="4508500"/>
            <a:ext cx="7162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A50021"/>
                </a:solidFill>
              </a:rPr>
              <a:t>日本企业员工持续改善的动力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2" grpId="0" autoUpdateAnimBg="0"/>
      <p:bldP spid="27034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dirty="0" smtClean="0"/>
              <a:t>马斯洛</a:t>
            </a:r>
            <a:endParaRPr lang="zh-CN" altLang="en-US" sz="4400" b="1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95300" indent="-4953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马斯洛（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Abraham H. Maslow 1908-1970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），美国社会心理学家、人格理论家和比较心理学家。人本主义心理学的主要发起者和理论家。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1933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年在威斯康星大学获博士学位，第二次世界大战后转到布兰代斯大学任心理学系教授兼主任，开始对健康人格获自我实现者的心理特征进行研究。曾任美国人格与社会心理学会主席和美国心理学会主席（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1967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/>
              <a:t>需要层次理论在</a:t>
            </a:r>
            <a:r>
              <a:rPr lang="en-US" altLang="zh-CN" sz="3200" b="1" dirty="0" smtClean="0"/>
              <a:t>《</a:t>
            </a:r>
            <a:r>
              <a:rPr lang="zh-CN" altLang="en-US" sz="3200" b="1" dirty="0" smtClean="0"/>
              <a:t>西游记</a:t>
            </a:r>
            <a:r>
              <a:rPr lang="en-US" altLang="zh-CN" sz="3200" b="1" dirty="0" smtClean="0"/>
              <a:t>》</a:t>
            </a:r>
            <a:r>
              <a:rPr lang="zh-CN" altLang="en-US" sz="3200" b="1" dirty="0" smtClean="0"/>
              <a:t>人物中的体现</a:t>
            </a:r>
            <a:endParaRPr lang="zh-CN" altLang="en-US" sz="3200" b="1" dirty="0"/>
          </a:p>
        </p:txBody>
      </p:sp>
      <p:pic>
        <p:nvPicPr>
          <p:cNvPr id="175109" name="Picture 5" descr="201501303a3113a967f3c1f718955c3692a5dcd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8590" y="1783829"/>
            <a:ext cx="3533775" cy="4010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/>
              <a:t>需要层次理论在</a:t>
            </a:r>
            <a:r>
              <a:rPr lang="en-US" altLang="zh-CN" sz="3200" b="1" dirty="0" smtClean="0"/>
              <a:t>《</a:t>
            </a:r>
            <a:r>
              <a:rPr lang="zh-CN" altLang="en-US" sz="3200" b="1" dirty="0" smtClean="0"/>
              <a:t>西游记</a:t>
            </a:r>
            <a:r>
              <a:rPr lang="en-US" altLang="zh-CN" sz="3200" b="1" dirty="0" smtClean="0"/>
              <a:t>》</a:t>
            </a:r>
            <a:r>
              <a:rPr lang="zh-CN" altLang="en-US" sz="3200" b="1" dirty="0" smtClean="0"/>
              <a:t>人物中的体现</a:t>
            </a:r>
            <a:endParaRPr lang="zh-CN" altLang="en-US" sz="3200" b="1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.</a:t>
            </a:r>
            <a:r>
              <a:rPr lang="zh-CN" altLang="en-US" sz="2400" b="1" dirty="0"/>
              <a:t>八戒</a:t>
            </a:r>
            <a:r>
              <a:rPr lang="zh-CN" altLang="en-US" sz="2400" dirty="0"/>
              <a:t>是生理需求，激励因素：食物、性</a:t>
            </a:r>
            <a:r>
              <a:rPr lang="en-US" altLang="zh-CN" sz="2400" dirty="0"/>
              <a:t>……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2.</a:t>
            </a:r>
            <a:r>
              <a:rPr lang="zh-CN" altLang="en-US" sz="2400" b="1" dirty="0"/>
              <a:t>沙僧</a:t>
            </a:r>
            <a:r>
              <a:rPr lang="zh-CN" altLang="en-US" sz="2400" dirty="0"/>
              <a:t>是安全需求，激励因素：安全、秩序、自由；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3.</a:t>
            </a:r>
            <a:r>
              <a:rPr lang="zh-CN" altLang="en-US" sz="2400" b="1" dirty="0"/>
              <a:t>白龙</a:t>
            </a:r>
            <a:r>
              <a:rPr lang="zh-CN" altLang="en-US" sz="2400" dirty="0"/>
              <a:t>是社会需求，激励因素：友情、归属；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4.</a:t>
            </a:r>
            <a:r>
              <a:rPr lang="zh-CN" altLang="en-US" sz="2400" b="1" dirty="0"/>
              <a:t>唐僧</a:t>
            </a:r>
            <a:r>
              <a:rPr lang="zh-CN" altLang="en-US" sz="2400" dirty="0"/>
              <a:t>是荣誉需求，激励因素：成就、尊重、欣赏（当然还有自我欣赏）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5.</a:t>
            </a:r>
            <a:r>
              <a:rPr lang="zh-CN" altLang="en-US" sz="2400" b="1" dirty="0"/>
              <a:t>悟空</a:t>
            </a:r>
            <a:r>
              <a:rPr lang="zh-CN" altLang="en-US" sz="2400" dirty="0"/>
              <a:t>是自我实现需求，激励因素：实现自我价值，包括学习、发展、创造力和自觉性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5" name="Picture 5" descr="W02010081837559731027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341438"/>
            <a:ext cx="5746750" cy="3668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回顾：</a:t>
            </a:r>
            <a:r>
              <a:rPr lang="zh-CN" altLang="en-US" sz="3600" b="1" dirty="0"/>
              <a:t>马斯洛需求层次理论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95300"/>
            <a:r>
              <a:rPr lang="zh-CN" altLang="en-US" sz="2200" b="1" dirty="0" smtClean="0">
                <a:solidFill>
                  <a:srgbClr val="C00000"/>
                </a:solidFill>
              </a:rPr>
              <a:t>需要是人类内在的、天生的、下意识存在的，</a:t>
            </a:r>
            <a:r>
              <a:rPr lang="zh-CN" altLang="en-US" sz="2200" dirty="0" smtClean="0">
                <a:solidFill>
                  <a:srgbClr val="C00000"/>
                </a:solidFill>
              </a:rPr>
              <a:t>需要的层次有高低的不同，低层次的需要是生理需要，向上依次是安全、爱与归属、尊重和自我实现的需要。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495300" indent="-495300"/>
            <a:endParaRPr lang="zh-CN" altLang="en-US" sz="2200" b="1" dirty="0" smtClean="0">
              <a:solidFill>
                <a:srgbClr val="C00000"/>
              </a:solidFill>
            </a:endParaRPr>
          </a:p>
          <a:p>
            <a:pPr marL="495300" indent="-495300"/>
            <a:r>
              <a:rPr lang="zh-CN" altLang="en-US" sz="2200" b="1" dirty="0" smtClean="0"/>
              <a:t>人类动机的发展和需要的满足有密切的关系，</a:t>
            </a:r>
            <a:r>
              <a:rPr lang="zh-CN" altLang="en-US" sz="2200" dirty="0" smtClean="0"/>
              <a:t>而且是按先后顺序发展，满足了的需要不再是激励因素。</a:t>
            </a:r>
            <a:endParaRPr lang="en-US" altLang="zh-CN" sz="2200" dirty="0" smtClean="0"/>
          </a:p>
          <a:p>
            <a:pPr marL="495300" indent="-495300"/>
            <a:endParaRPr lang="zh-CN" altLang="en-US" sz="2200" b="1" dirty="0" smtClean="0"/>
          </a:p>
          <a:p>
            <a:pPr marL="495300" indent="-495300"/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</a:rPr>
              <a:t>追求自我实现是人的最高动机，它的特征是对某一事业的忘我献身，高层次的自我实现具有超越自我的特征，具有很高的社会价值。</a:t>
            </a: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</a:rPr>
              <a:t>健全社会的职能在于促进普遍的自我实现。他相信，生物进化所赋予人的本性基本上是好的。越是成熟的人越富有创作的能力，邪恶和神经症是环境造成的。 </a:t>
            </a:r>
          </a:p>
          <a:p>
            <a:endParaRPr lang="zh-CN" altLang="en-US" sz="2200" b="1" dirty="0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谢谢</a:t>
            </a:r>
            <a:r>
              <a:rPr lang="zh-CN" altLang="en-US" dirty="0" smtClean="0">
                <a:solidFill>
                  <a:schemeClr val="accent1"/>
                </a:solidFill>
              </a:rPr>
              <a:t>欣赏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 smtClean="0">
                <a:latin typeface="+mj-ea"/>
              </a:rPr>
              <a:t>需要转变为动机的两个条件：</a:t>
            </a:r>
            <a:endParaRPr lang="zh-CN" altLang="en-US" dirty="0">
              <a:latin typeface="+mj-ea"/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、需要达到一定的强度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、需要对象（目标）确定</a:t>
            </a:r>
            <a:endParaRPr lang="zh-CN" altLang="en-US" dirty="0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403350" y="3634404"/>
            <a:ext cx="6335713" cy="1657350"/>
            <a:chOff x="1403350" y="3634404"/>
            <a:chExt cx="6335713" cy="1657350"/>
          </a:xfrm>
        </p:grpSpPr>
        <p:sp>
          <p:nvSpPr>
            <p:cNvPr id="226316" name="AutoShape 12"/>
            <p:cNvSpPr>
              <a:spLocks noChangeAspect="1" noChangeArrowheads="1"/>
            </p:cNvSpPr>
            <p:nvPr/>
          </p:nvSpPr>
          <p:spPr bwMode="auto">
            <a:xfrm>
              <a:off x="1403350" y="3634404"/>
              <a:ext cx="6335713" cy="165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5811070" y="4073135"/>
              <a:ext cx="1100830" cy="63495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600" b="1" dirty="0">
                  <a:solidFill>
                    <a:schemeClr val="bg1"/>
                  </a:solidFill>
                  <a:latin typeface="+mj-ea"/>
                  <a:ea typeface="+mj-ea"/>
                </a:rPr>
                <a:t>动机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26318" name="Text Box 14"/>
            <p:cNvSpPr txBox="1">
              <a:spLocks noChangeArrowheads="1"/>
            </p:cNvSpPr>
            <p:nvPr/>
          </p:nvSpPr>
          <p:spPr bwMode="auto">
            <a:xfrm>
              <a:off x="1954205" y="4073494"/>
              <a:ext cx="1100830" cy="6342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600" b="1" dirty="0">
                  <a:solidFill>
                    <a:schemeClr val="bg1"/>
                  </a:solidFill>
                  <a:latin typeface="+mj-ea"/>
                  <a:ea typeface="+mj-ea"/>
                </a:rPr>
                <a:t>需要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26319" name="AutoShape 15"/>
            <p:cNvSpPr>
              <a:spLocks noChangeArrowheads="1"/>
            </p:cNvSpPr>
            <p:nvPr/>
          </p:nvSpPr>
          <p:spPr bwMode="auto">
            <a:xfrm>
              <a:off x="3194069" y="4200127"/>
              <a:ext cx="2478848" cy="380975"/>
            </a:xfrm>
            <a:prstGeom prst="rightArrow">
              <a:avLst>
                <a:gd name="adj1" fmla="val 50000"/>
                <a:gd name="adj2" fmla="val 13262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0" name="Text Box 16"/>
            <p:cNvSpPr txBox="1">
              <a:spLocks noChangeArrowheads="1"/>
            </p:cNvSpPr>
            <p:nvPr/>
          </p:nvSpPr>
          <p:spPr bwMode="auto">
            <a:xfrm>
              <a:off x="3797842" y="3652131"/>
              <a:ext cx="1101710" cy="6342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600" b="1">
                  <a:solidFill>
                    <a:schemeClr val="accent1"/>
                  </a:solidFill>
                  <a:latin typeface="+mj-ea"/>
                  <a:ea typeface="+mj-ea"/>
                </a:rPr>
                <a:t>产生</a:t>
              </a:r>
              <a:endParaRPr lang="zh-CN" altLang="en-US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dirty="0" smtClean="0"/>
              <a:t>需求</a:t>
            </a:r>
            <a:r>
              <a:rPr lang="zh-CN" altLang="en-US" sz="4400" b="1" dirty="0"/>
              <a:t>层次理论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马斯洛的著名论文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人类动机论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最早发表于</a:t>
            </a:r>
            <a:r>
              <a:rPr lang="en-US" altLang="zh-CN" dirty="0" smtClean="0"/>
              <a:t>1943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心理学评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。他的动机理论又称需要层次论，这个理论的精髓部分：</a:t>
            </a:r>
            <a:endParaRPr lang="zh-CN" altLang="en-US" dirty="0"/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2402006" y="3660281"/>
            <a:ext cx="4339988" cy="802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95300" indent="-4953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个</a:t>
            </a:r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需求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层次</a:t>
            </a:r>
            <a:endParaRPr lang="en-US" altLang="zh-CN" sz="4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02006" y="4874930"/>
            <a:ext cx="4339988" cy="802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95300" indent="-4953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个基本假设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8" grpId="0" animBg="1"/>
      <p:bldP spid="233478" grpId="1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>
            <a:spLocks noChangeAspect="1"/>
          </p:cNvSpPr>
          <p:nvPr/>
        </p:nvSpPr>
        <p:spPr bwMode="auto">
          <a:xfrm>
            <a:off x="438962" y="5297878"/>
            <a:ext cx="4973304" cy="698782"/>
          </a:xfrm>
          <a:prstGeom prst="trapezoid">
            <a:avLst>
              <a:gd name="adj" fmla="val 59322"/>
            </a:avLst>
          </a:prstGeom>
          <a:solidFill>
            <a:srgbClr val="FF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生理需求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梯形 5"/>
          <p:cNvSpPr/>
          <p:nvPr/>
        </p:nvSpPr>
        <p:spPr bwMode="auto">
          <a:xfrm>
            <a:off x="853404" y="4577972"/>
            <a:ext cx="4144420" cy="698639"/>
          </a:xfrm>
          <a:prstGeom prst="trapezoid">
            <a:avLst>
              <a:gd name="adj" fmla="val 58239"/>
            </a:avLst>
          </a:prstGeom>
          <a:solidFill>
            <a:srgbClr val="FF66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安全需求</a:t>
            </a:r>
          </a:p>
        </p:txBody>
      </p:sp>
      <p:sp>
        <p:nvSpPr>
          <p:cNvPr id="7" name="梯形 6"/>
          <p:cNvSpPr/>
          <p:nvPr/>
        </p:nvSpPr>
        <p:spPr bwMode="auto">
          <a:xfrm>
            <a:off x="1283861" y="3858067"/>
            <a:ext cx="3283507" cy="698639"/>
          </a:xfrm>
          <a:prstGeom prst="trapezoid">
            <a:avLst>
              <a:gd name="adj" fmla="val 58293"/>
            </a:avLst>
          </a:prstGeom>
          <a:solidFill>
            <a:srgbClr val="EEC1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归属需求</a:t>
            </a:r>
          </a:p>
        </p:txBody>
      </p:sp>
      <p:sp>
        <p:nvSpPr>
          <p:cNvPr id="8" name="梯形 7"/>
          <p:cNvSpPr/>
          <p:nvPr/>
        </p:nvSpPr>
        <p:spPr bwMode="auto">
          <a:xfrm>
            <a:off x="1704475" y="3138162"/>
            <a:ext cx="2442280" cy="698639"/>
          </a:xfrm>
          <a:prstGeom prst="trapezoid">
            <a:avLst>
              <a:gd name="adj" fmla="val 56489"/>
            </a:avLst>
          </a:prstGeom>
          <a:solidFill>
            <a:srgbClr val="99CC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尊重需求</a:t>
            </a:r>
          </a:p>
        </p:txBody>
      </p:sp>
      <p:sp>
        <p:nvSpPr>
          <p:cNvPr id="9" name="梯形 8"/>
          <p:cNvSpPr/>
          <p:nvPr/>
        </p:nvSpPr>
        <p:spPr bwMode="auto">
          <a:xfrm>
            <a:off x="2115397" y="1719618"/>
            <a:ext cx="1620435" cy="1401643"/>
          </a:xfrm>
          <a:prstGeom prst="trapezoid">
            <a:avLst>
              <a:gd name="adj" fmla="val 57805"/>
            </a:avLst>
          </a:prstGeom>
          <a:solidFill>
            <a:srgbClr val="00CC99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自我实现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 bwMode="auto">
          <a:xfrm>
            <a:off x="2937962" y="1723066"/>
            <a:ext cx="4880038" cy="1400133"/>
          </a:xfrm>
          <a:custGeom>
            <a:avLst/>
            <a:gdLst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0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63911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30586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01948 w 4033457"/>
              <a:gd name="connsiteY3" fmla="*/ 1517038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73310 w 4033457"/>
              <a:gd name="connsiteY3" fmla="*/ 1513816 h 1520260"/>
              <a:gd name="connsiteX4" fmla="*/ 0 w 4033457"/>
              <a:gd name="connsiteY4" fmla="*/ 0 h 1520260"/>
              <a:gd name="connsiteX0" fmla="*/ 0 w 5288099"/>
              <a:gd name="connsiteY0" fmla="*/ 0 h 1520260"/>
              <a:gd name="connsiteX1" fmla="*/ 5288099 w 5288099"/>
              <a:gd name="connsiteY1" fmla="*/ 0 h 1520260"/>
              <a:gd name="connsiteX2" fmla="*/ 4033457 w 5288099"/>
              <a:gd name="connsiteY2" fmla="*/ 1520260 h 1520260"/>
              <a:gd name="connsiteX3" fmla="*/ 873310 w 5288099"/>
              <a:gd name="connsiteY3" fmla="*/ 1513816 h 1520260"/>
              <a:gd name="connsiteX4" fmla="*/ 0 w 5288099"/>
              <a:gd name="connsiteY4" fmla="*/ 0 h 1520260"/>
              <a:gd name="connsiteX0" fmla="*/ 0 w 5298731"/>
              <a:gd name="connsiteY0" fmla="*/ 0 h 1520260"/>
              <a:gd name="connsiteX1" fmla="*/ 5288099 w 5298731"/>
              <a:gd name="connsiteY1" fmla="*/ 0 h 1520260"/>
              <a:gd name="connsiteX2" fmla="*/ 5298731 w 5298731"/>
              <a:gd name="connsiteY2" fmla="*/ 1520260 h 1520260"/>
              <a:gd name="connsiteX3" fmla="*/ 873310 w 5298731"/>
              <a:gd name="connsiteY3" fmla="*/ 1513816 h 1520260"/>
              <a:gd name="connsiteX4" fmla="*/ 0 w 5298731"/>
              <a:gd name="connsiteY4" fmla="*/ 0 h 15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8731" h="1520260">
                <a:moveTo>
                  <a:pt x="0" y="0"/>
                </a:moveTo>
                <a:lnTo>
                  <a:pt x="5288099" y="0"/>
                </a:lnTo>
                <a:lnTo>
                  <a:pt x="5298731" y="1520260"/>
                </a:lnTo>
                <a:lnTo>
                  <a:pt x="873310" y="1513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5600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道德、创造力、自觉性、问题解决能力、公正度、接受现实能力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任意多边形 35"/>
          <p:cNvSpPr/>
          <p:nvPr/>
        </p:nvSpPr>
        <p:spPr bwMode="auto">
          <a:xfrm>
            <a:off x="3754970" y="3140906"/>
            <a:ext cx="4065613" cy="699578"/>
          </a:xfrm>
          <a:custGeom>
            <a:avLst/>
            <a:gdLst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0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63911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30586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01948 w 4033457"/>
              <a:gd name="connsiteY3" fmla="*/ 1517038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7331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5654027"/>
              <a:gd name="connsiteY0" fmla="*/ 0 h 1520260"/>
              <a:gd name="connsiteX1" fmla="*/ 5654027 w 5654027"/>
              <a:gd name="connsiteY1" fmla="*/ 0 h 1520260"/>
              <a:gd name="connsiteX2" fmla="*/ 4033457 w 5654027"/>
              <a:gd name="connsiteY2" fmla="*/ 1520260 h 1520260"/>
              <a:gd name="connsiteX3" fmla="*/ 562480 w 5654027"/>
              <a:gd name="connsiteY3" fmla="*/ 1513816 h 1520260"/>
              <a:gd name="connsiteX4" fmla="*/ 0 w 5654027"/>
              <a:gd name="connsiteY4" fmla="*/ 0 h 1520260"/>
              <a:gd name="connsiteX0" fmla="*/ 0 w 5654027"/>
              <a:gd name="connsiteY0" fmla="*/ 0 h 1520260"/>
              <a:gd name="connsiteX1" fmla="*/ 5654027 w 5654027"/>
              <a:gd name="connsiteY1" fmla="*/ 0 h 1520260"/>
              <a:gd name="connsiteX2" fmla="*/ 5640409 w 5654027"/>
              <a:gd name="connsiteY2" fmla="*/ 1520260 h 1520260"/>
              <a:gd name="connsiteX3" fmla="*/ 562480 w 5654027"/>
              <a:gd name="connsiteY3" fmla="*/ 1513816 h 1520260"/>
              <a:gd name="connsiteX4" fmla="*/ 0 w 5654027"/>
              <a:gd name="connsiteY4" fmla="*/ 0 h 15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027" h="1520260">
                <a:moveTo>
                  <a:pt x="0" y="0"/>
                </a:moveTo>
                <a:lnTo>
                  <a:pt x="5654027" y="0"/>
                </a:lnTo>
                <a:lnTo>
                  <a:pt x="5640409" y="1520260"/>
                </a:lnTo>
                <a:lnTo>
                  <a:pt x="562480" y="1513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5600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自我尊重、信心、成就、对他人尊重、被他人尊重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 bwMode="auto">
          <a:xfrm>
            <a:off x="4176043" y="3858191"/>
            <a:ext cx="3634748" cy="699578"/>
          </a:xfrm>
          <a:custGeom>
            <a:avLst/>
            <a:gdLst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0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63911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30586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01948 w 4033457"/>
              <a:gd name="connsiteY3" fmla="*/ 1517038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7331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5054302"/>
              <a:gd name="connsiteY0" fmla="*/ 0 h 1520260"/>
              <a:gd name="connsiteX1" fmla="*/ 4033457 w 5054302"/>
              <a:gd name="connsiteY1" fmla="*/ 0 h 1520260"/>
              <a:gd name="connsiteX2" fmla="*/ 5054041 w 5054302"/>
              <a:gd name="connsiteY2" fmla="*/ 6911 h 1520260"/>
              <a:gd name="connsiteX3" fmla="*/ 4033457 w 5054302"/>
              <a:gd name="connsiteY3" fmla="*/ 1520260 h 1520260"/>
              <a:gd name="connsiteX4" fmla="*/ 562480 w 5054302"/>
              <a:gd name="connsiteY4" fmla="*/ 1513816 h 1520260"/>
              <a:gd name="connsiteX5" fmla="*/ 0 w 5054302"/>
              <a:gd name="connsiteY5" fmla="*/ 0 h 1520260"/>
              <a:gd name="connsiteX0" fmla="*/ 0 w 5054825"/>
              <a:gd name="connsiteY0" fmla="*/ 0 h 1520260"/>
              <a:gd name="connsiteX1" fmla="*/ 4033457 w 5054825"/>
              <a:gd name="connsiteY1" fmla="*/ 0 h 1520260"/>
              <a:gd name="connsiteX2" fmla="*/ 5054041 w 5054825"/>
              <a:gd name="connsiteY2" fmla="*/ 6911 h 1520260"/>
              <a:gd name="connsiteX3" fmla="*/ 5054825 w 5054825"/>
              <a:gd name="connsiteY3" fmla="*/ 1520260 h 1520260"/>
              <a:gd name="connsiteX4" fmla="*/ 562480 w 5054825"/>
              <a:gd name="connsiteY4" fmla="*/ 1513816 h 1520260"/>
              <a:gd name="connsiteX5" fmla="*/ 0 w 5054825"/>
              <a:gd name="connsiteY5" fmla="*/ 0 h 15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4825" h="1520260">
                <a:moveTo>
                  <a:pt x="0" y="0"/>
                </a:moveTo>
                <a:lnTo>
                  <a:pt x="4033457" y="0"/>
                </a:lnTo>
                <a:cubicBezTo>
                  <a:pt x="4033196" y="2304"/>
                  <a:pt x="5054302" y="4607"/>
                  <a:pt x="5054041" y="6911"/>
                </a:cubicBezTo>
                <a:cubicBezTo>
                  <a:pt x="5054302" y="511361"/>
                  <a:pt x="5054564" y="1015810"/>
                  <a:pt x="5054825" y="1520260"/>
                </a:cubicBezTo>
                <a:lnTo>
                  <a:pt x="562480" y="1513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5600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友情、爱情、性亲密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 bwMode="auto">
          <a:xfrm>
            <a:off x="4603401" y="4575476"/>
            <a:ext cx="3213675" cy="699578"/>
          </a:xfrm>
          <a:custGeom>
            <a:avLst/>
            <a:gdLst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0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63911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30586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01948 w 4033457"/>
              <a:gd name="connsiteY3" fmla="*/ 1517038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7331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4469241"/>
              <a:gd name="connsiteY0" fmla="*/ 0 h 1520260"/>
              <a:gd name="connsiteX1" fmla="*/ 4469241 w 4469241"/>
              <a:gd name="connsiteY1" fmla="*/ 0 h 1520260"/>
              <a:gd name="connsiteX2" fmla="*/ 4033457 w 4469241"/>
              <a:gd name="connsiteY2" fmla="*/ 1520260 h 1520260"/>
              <a:gd name="connsiteX3" fmla="*/ 562480 w 4469241"/>
              <a:gd name="connsiteY3" fmla="*/ 1513816 h 1520260"/>
              <a:gd name="connsiteX4" fmla="*/ 0 w 4469241"/>
              <a:gd name="connsiteY4" fmla="*/ 0 h 1520260"/>
              <a:gd name="connsiteX0" fmla="*/ 0 w 4469241"/>
              <a:gd name="connsiteY0" fmla="*/ 0 h 1520260"/>
              <a:gd name="connsiteX1" fmla="*/ 4469241 w 4469241"/>
              <a:gd name="connsiteY1" fmla="*/ 0 h 1520260"/>
              <a:gd name="connsiteX2" fmla="*/ 4455623 w 4469241"/>
              <a:gd name="connsiteY2" fmla="*/ 1520260 h 1520260"/>
              <a:gd name="connsiteX3" fmla="*/ 562480 w 4469241"/>
              <a:gd name="connsiteY3" fmla="*/ 1513816 h 1520260"/>
              <a:gd name="connsiteX4" fmla="*/ 0 w 4469241"/>
              <a:gd name="connsiteY4" fmla="*/ 0 h 15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241" h="1520260">
                <a:moveTo>
                  <a:pt x="0" y="0"/>
                </a:moveTo>
                <a:lnTo>
                  <a:pt x="4469241" y="0"/>
                </a:lnTo>
                <a:lnTo>
                  <a:pt x="4455623" y="1520260"/>
                </a:lnTo>
                <a:lnTo>
                  <a:pt x="562480" y="1513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5600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人身安全、健康保障、资源所有性、财产所有性、道德保障、工作职位保障、家庭安全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 bwMode="auto">
          <a:xfrm>
            <a:off x="5005620" y="5292761"/>
            <a:ext cx="2870187" cy="699578"/>
          </a:xfrm>
          <a:custGeom>
            <a:avLst/>
            <a:gdLst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0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63911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30586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01948 w 4033457"/>
              <a:gd name="connsiteY3" fmla="*/ 1517038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7331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3856420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3856420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3856420"/>
              <a:gd name="connsiteY0" fmla="*/ 0 h 1520260"/>
              <a:gd name="connsiteX1" fmla="*/ 3856420 w 3856420"/>
              <a:gd name="connsiteY1" fmla="*/ 0 h 1520260"/>
              <a:gd name="connsiteX2" fmla="*/ 3679383 w 3856420"/>
              <a:gd name="connsiteY2" fmla="*/ 1520260 h 1520260"/>
              <a:gd name="connsiteX3" fmla="*/ 562480 w 3856420"/>
              <a:gd name="connsiteY3" fmla="*/ 1513816 h 1520260"/>
              <a:gd name="connsiteX4" fmla="*/ 0 w 3856420"/>
              <a:gd name="connsiteY4" fmla="*/ 0 h 1520260"/>
              <a:gd name="connsiteX0" fmla="*/ 0 w 3910893"/>
              <a:gd name="connsiteY0" fmla="*/ 0 h 1520260"/>
              <a:gd name="connsiteX1" fmla="*/ 3856420 w 3910893"/>
              <a:gd name="connsiteY1" fmla="*/ 0 h 1520260"/>
              <a:gd name="connsiteX2" fmla="*/ 3910893 w 3910893"/>
              <a:gd name="connsiteY2" fmla="*/ 1520260 h 1520260"/>
              <a:gd name="connsiteX3" fmla="*/ 562480 w 3910893"/>
              <a:gd name="connsiteY3" fmla="*/ 1513816 h 1520260"/>
              <a:gd name="connsiteX4" fmla="*/ 0 w 3910893"/>
              <a:gd name="connsiteY4" fmla="*/ 0 h 1520260"/>
              <a:gd name="connsiteX0" fmla="*/ 0 w 3991554"/>
              <a:gd name="connsiteY0" fmla="*/ 0 h 1520260"/>
              <a:gd name="connsiteX1" fmla="*/ 3991554 w 3991554"/>
              <a:gd name="connsiteY1" fmla="*/ 0 h 1520260"/>
              <a:gd name="connsiteX2" fmla="*/ 3910893 w 3991554"/>
              <a:gd name="connsiteY2" fmla="*/ 1520260 h 1520260"/>
              <a:gd name="connsiteX3" fmla="*/ 562480 w 3991554"/>
              <a:gd name="connsiteY3" fmla="*/ 1513816 h 1520260"/>
              <a:gd name="connsiteX4" fmla="*/ 0 w 3991554"/>
              <a:gd name="connsiteY4" fmla="*/ 0 h 1520260"/>
              <a:gd name="connsiteX0" fmla="*/ 0 w 3991554"/>
              <a:gd name="connsiteY0" fmla="*/ 0 h 1520260"/>
              <a:gd name="connsiteX1" fmla="*/ 3991554 w 3991554"/>
              <a:gd name="connsiteY1" fmla="*/ 0 h 1520260"/>
              <a:gd name="connsiteX2" fmla="*/ 3896910 w 3991554"/>
              <a:gd name="connsiteY2" fmla="*/ 4599 h 1520260"/>
              <a:gd name="connsiteX3" fmla="*/ 3910893 w 3991554"/>
              <a:gd name="connsiteY3" fmla="*/ 1520260 h 1520260"/>
              <a:gd name="connsiteX4" fmla="*/ 562480 w 3991554"/>
              <a:gd name="connsiteY4" fmla="*/ 1513816 h 1520260"/>
              <a:gd name="connsiteX5" fmla="*/ 0 w 3991554"/>
              <a:gd name="connsiteY5" fmla="*/ 0 h 1520260"/>
              <a:gd name="connsiteX0" fmla="*/ 0 w 3991554"/>
              <a:gd name="connsiteY0" fmla="*/ 0 h 1520260"/>
              <a:gd name="connsiteX1" fmla="*/ 3991554 w 3991554"/>
              <a:gd name="connsiteY1" fmla="*/ 0 h 1520260"/>
              <a:gd name="connsiteX2" fmla="*/ 3896910 w 3991554"/>
              <a:gd name="connsiteY2" fmla="*/ 4599 h 1520260"/>
              <a:gd name="connsiteX3" fmla="*/ 3910893 w 3991554"/>
              <a:gd name="connsiteY3" fmla="*/ 1520260 h 1520260"/>
              <a:gd name="connsiteX4" fmla="*/ 562480 w 3991554"/>
              <a:gd name="connsiteY4" fmla="*/ 1513816 h 1520260"/>
              <a:gd name="connsiteX5" fmla="*/ 0 w 3991554"/>
              <a:gd name="connsiteY5" fmla="*/ 0 h 1520260"/>
              <a:gd name="connsiteX0" fmla="*/ 0 w 3991554"/>
              <a:gd name="connsiteY0" fmla="*/ 0 h 1520260"/>
              <a:gd name="connsiteX1" fmla="*/ 3991554 w 3991554"/>
              <a:gd name="connsiteY1" fmla="*/ 0 h 1520260"/>
              <a:gd name="connsiteX2" fmla="*/ 3896910 w 3991554"/>
              <a:gd name="connsiteY2" fmla="*/ 4599 h 1520260"/>
              <a:gd name="connsiteX3" fmla="*/ 3910893 w 3991554"/>
              <a:gd name="connsiteY3" fmla="*/ 1520260 h 1520260"/>
              <a:gd name="connsiteX4" fmla="*/ 562480 w 3991554"/>
              <a:gd name="connsiteY4" fmla="*/ 1513816 h 1520260"/>
              <a:gd name="connsiteX5" fmla="*/ 0 w 3991554"/>
              <a:gd name="connsiteY5" fmla="*/ 0 h 15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1554" h="1520260">
                <a:moveTo>
                  <a:pt x="0" y="0"/>
                </a:moveTo>
                <a:lnTo>
                  <a:pt x="3991554" y="0"/>
                </a:lnTo>
                <a:lnTo>
                  <a:pt x="3896910" y="4599"/>
                </a:lnTo>
                <a:lnTo>
                  <a:pt x="3910893" y="1520260"/>
                </a:lnTo>
                <a:lnTo>
                  <a:pt x="562480" y="1513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5600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zh-CN" altLang="en-US" sz="15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呼吸、水、食物、睡眠、生理平衡、分泌、性</a:t>
            </a:r>
            <a:endParaRPr lang="zh-CN" altLang="en-US" sz="15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rot="5400000" flipH="1" flipV="1">
            <a:off x="47255" y="2862018"/>
            <a:ext cx="2413315" cy="1458045"/>
          </a:xfrm>
          <a:prstGeom prst="straightConnector1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89490" y="234343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先低级阶段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后高级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阶段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7833814" y="1719618"/>
            <a:ext cx="420802" cy="1419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富裕阶段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7833814" y="3138985"/>
            <a:ext cx="420802" cy="1419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小康阶段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7833814" y="4558352"/>
            <a:ext cx="420802" cy="1419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温饱阶段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8272822" y="1721890"/>
            <a:ext cx="420802" cy="14193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成长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8272822" y="3141257"/>
            <a:ext cx="420802" cy="14193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归属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8272822" y="4560624"/>
            <a:ext cx="420802" cy="14193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生存</a:t>
            </a: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sz="4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4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1" lang="zh-CN" altLang="en-US" sz="4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个需求层次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dirty="0"/>
              <a:t>生理需求：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 smtClean="0">
                <a:latin typeface="+mj-ea"/>
              </a:rPr>
              <a:t>生理需求：</a:t>
            </a:r>
            <a:r>
              <a:rPr lang="zh-CN" altLang="en-US" sz="3200" dirty="0" smtClean="0">
                <a:solidFill>
                  <a:schemeClr val="tx2"/>
                </a:solidFill>
                <a:latin typeface="+mj-ea"/>
              </a:rPr>
              <a:t>是个人生存的基本需要。如吃、喝、住处。对食物、水、空气和住房等需求都是生理需求，这类需求的级别最低。</a:t>
            </a:r>
          </a:p>
          <a:p>
            <a:endParaRPr lang="zh-CN" altLang="en-US" dirty="0"/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dirty="0"/>
              <a:t>安全需求</a:t>
            </a:r>
            <a:r>
              <a:rPr lang="zh-CN" altLang="en-US" sz="4400" b="1" dirty="0" smtClean="0"/>
              <a:t>：</a:t>
            </a:r>
            <a:endParaRPr lang="zh-CN" altLang="en-US" sz="4400" b="1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 smtClean="0"/>
              <a:t>安全需求：</a:t>
            </a:r>
            <a:r>
              <a:rPr lang="zh-CN" altLang="en-US" sz="3200" dirty="0" smtClean="0">
                <a:solidFill>
                  <a:schemeClr val="tx2"/>
                </a:solidFill>
              </a:rPr>
              <a:t>包括心理上与物质上的安全保障，如不受盗窃和威胁，预防危险事故，职业有保障，有社会保险和退休基金等。安全需求包括对人身安全、生活稳定以及免遭痛苦、威胁或疾病等的需求。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dirty="0"/>
              <a:t>社交需求：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 smtClean="0"/>
              <a:t>社交需求：</a:t>
            </a:r>
            <a:r>
              <a:rPr lang="zh-CN" altLang="en-US" sz="3200" dirty="0" smtClean="0">
                <a:solidFill>
                  <a:schemeClr val="tx2"/>
                </a:solidFill>
              </a:rPr>
              <a:t>社交需求包括对友谊、爱情以及隶属关系的需求。人是社会的一员，需要友谊和群体的归属感，人际交往需要彼此同情、互助和赞许。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dirty="0"/>
              <a:t>尊重需求：</a:t>
            </a:r>
            <a:br>
              <a:rPr lang="zh-CN" altLang="en-US" sz="4400" b="1" dirty="0"/>
            </a:br>
            <a:endParaRPr lang="zh-CN" altLang="en-US" sz="4400" b="1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 smtClean="0"/>
              <a:t>尊重需求：</a:t>
            </a:r>
            <a:r>
              <a:rPr lang="zh-CN" altLang="en-US" sz="3200" dirty="0" smtClean="0">
                <a:solidFill>
                  <a:schemeClr val="tx2"/>
                </a:solidFill>
              </a:rPr>
              <a:t>尊重需求既包括对成就或自我价值的个人感觉，也包括他人对自己的认可与尊重。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</a:rPr>
              <a:t>尊重需要，包括要求受到别人的尊重和自己具有内在的自尊心。</a:t>
            </a:r>
            <a:endParaRPr lang="zh-CN" altLang="en-US" sz="3200" dirty="0" smtClean="0">
              <a:solidFill>
                <a:schemeClr val="tx2"/>
              </a:solidFill>
            </a:endParaRP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3500438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2716</TotalTime>
  <Words>1108</Words>
  <Application>Microsoft PowerPoint</Application>
  <PresentationFormat>全屏显示(4:3)</PresentationFormat>
  <Paragraphs>97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Edge</vt:lpstr>
      <vt:lpstr>马斯洛需求层次理论</vt:lpstr>
      <vt:lpstr>马斯洛</vt:lpstr>
      <vt:lpstr>需要转变为动机的两个条件：</vt:lpstr>
      <vt:lpstr>需求层次理论</vt:lpstr>
      <vt:lpstr> 5个需求层次</vt:lpstr>
      <vt:lpstr>生理需求：</vt:lpstr>
      <vt:lpstr>安全需求：</vt:lpstr>
      <vt:lpstr>社交需求：</vt:lpstr>
      <vt:lpstr>尊重需求： </vt:lpstr>
      <vt:lpstr>自我实现的需求： </vt:lpstr>
      <vt:lpstr>３个基本假设</vt:lpstr>
      <vt:lpstr>３块大石头</vt:lpstr>
      <vt:lpstr>石头一：需求产生动机</vt:lpstr>
      <vt:lpstr>石头一：需求产生动机</vt:lpstr>
      <vt:lpstr>石头二：需求有层次</vt:lpstr>
      <vt:lpstr>美国人、法国人、犹太人</vt:lpstr>
      <vt:lpstr>石头二：需求有层次</vt:lpstr>
      <vt:lpstr>石头三：先低后高</vt:lpstr>
      <vt:lpstr>石头三：先低后高</vt:lpstr>
      <vt:lpstr>需要层次理论在《西游记》人物中的体现</vt:lpstr>
      <vt:lpstr>需要层次理论在《西游记》人物中的体现</vt:lpstr>
      <vt:lpstr>幻灯片 22</vt:lpstr>
      <vt:lpstr>回顾：马斯洛需求层次理论</vt:lpstr>
      <vt:lpstr>谢谢欣赏</vt:lpstr>
    </vt:vector>
  </TitlesOfParts>
  <Company>beijingligongdaxue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人类学</dc:title>
  <dc:creator>李树培</dc:creator>
  <cp:lastModifiedBy>shur</cp:lastModifiedBy>
  <cp:revision>316</cp:revision>
  <dcterms:created xsi:type="dcterms:W3CDTF">2004-01-27T16:39:18Z</dcterms:created>
  <dcterms:modified xsi:type="dcterms:W3CDTF">2018-01-27T17:01:12Z</dcterms:modified>
</cp:coreProperties>
</file>