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68" r:id="rId5"/>
    <p:sldId id="296" r:id="rId6"/>
    <p:sldId id="261" r:id="rId7"/>
    <p:sldId id="262" r:id="rId8"/>
    <p:sldId id="286" r:id="rId9"/>
    <p:sldId id="260" r:id="rId10"/>
    <p:sldId id="263" r:id="rId11"/>
    <p:sldId id="264" r:id="rId12"/>
    <p:sldId id="266" r:id="rId13"/>
    <p:sldId id="265" r:id="rId14"/>
    <p:sldId id="259" r:id="rId15"/>
    <p:sldId id="295" r:id="rId16"/>
    <p:sldId id="267" r:id="rId17"/>
    <p:sldId id="269" r:id="rId18"/>
    <p:sldId id="270" r:id="rId19"/>
    <p:sldId id="271" r:id="rId20"/>
    <p:sldId id="272" r:id="rId21"/>
    <p:sldId id="273" r:id="rId22"/>
    <p:sldId id="274" r:id="rId23"/>
    <p:sldId id="275" r:id="rId24"/>
    <p:sldId id="289" r:id="rId25"/>
    <p:sldId id="290" r:id="rId26"/>
    <p:sldId id="276" r:id="rId27"/>
    <p:sldId id="291" r:id="rId28"/>
    <p:sldId id="277" r:id="rId29"/>
    <p:sldId id="292" r:id="rId30"/>
    <p:sldId id="278" r:id="rId31"/>
    <p:sldId id="279" r:id="rId32"/>
    <p:sldId id="280" r:id="rId33"/>
    <p:sldId id="281" r:id="rId34"/>
    <p:sldId id="282" r:id="rId35"/>
    <p:sldId id="293" r:id="rId36"/>
    <p:sldId id="294" r:id="rId37"/>
    <p:sldId id="283" r:id="rId38"/>
    <p:sldId id="284" r:id="rId39"/>
    <p:sldId id="303" r:id="rId40"/>
    <p:sldId id="299" r:id="rId41"/>
    <p:sldId id="300" r:id="rId42"/>
    <p:sldId id="304" r:id="rId43"/>
    <p:sldId id="285" r:id="rId44"/>
    <p:sldId id="298" r:id="rId45"/>
    <p:sldId id="288" r:id="rId46"/>
    <p:sldId id="287"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A9274108-EE08-4E27-97E3-8692EFFA1FA3}" type="datetimeFigureOut">
              <a:rPr lang="zh-CN" altLang="en-US" smtClean="0"/>
              <a:pPr/>
              <a:t>2020/1/6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98F29508-7A96-4224-9DBC-EF4915747387}" type="slidenum">
              <a:rPr lang="zh-CN" altLang="en-US" smtClean="0"/>
              <a:pPr/>
              <a:t>‹#›</a:t>
            </a:fld>
            <a:endParaRPr lang="zh-CN" altLang="en-US" dirty="0"/>
          </a:p>
        </p:txBody>
      </p:sp>
    </p:spTree>
    <p:extLst>
      <p:ext uri="{BB962C8B-B14F-4D97-AF65-F5344CB8AC3E}">
        <p14:creationId xmlns:p14="http://schemas.microsoft.com/office/powerpoint/2010/main" val="119525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F29508-7A96-4224-9DBC-EF4915747387}" type="slidenum">
              <a:rPr lang="zh-CN" altLang="en-US" smtClean="0"/>
              <a:t>7</a:t>
            </a:fld>
            <a:endParaRPr lang="zh-CN" altLang="en-US"/>
          </a:p>
        </p:txBody>
      </p:sp>
    </p:spTree>
    <p:extLst>
      <p:ext uri="{BB962C8B-B14F-4D97-AF65-F5344CB8AC3E}">
        <p14:creationId xmlns:p14="http://schemas.microsoft.com/office/powerpoint/2010/main" val="605260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F29508-7A96-4224-9DBC-EF4915747387}" type="slidenum">
              <a:rPr lang="zh-CN" altLang="en-US" smtClean="0"/>
              <a:pPr/>
              <a:t>16</a:t>
            </a:fld>
            <a:endParaRPr lang="zh-CN" altLang="en-US" dirty="0"/>
          </a:p>
        </p:txBody>
      </p:sp>
    </p:spTree>
    <p:extLst>
      <p:ext uri="{BB962C8B-B14F-4D97-AF65-F5344CB8AC3E}">
        <p14:creationId xmlns:p14="http://schemas.microsoft.com/office/powerpoint/2010/main" val="397365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65564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278586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770925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113821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101301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404063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314840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342948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378783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53587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AD2AC49F-2478-464B-A746-29F7E2B07A3F}" type="datetimeFigureOut">
              <a:rPr lang="zh-CN" altLang="en-US" smtClean="0"/>
              <a:t>2020/1/6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A9559C-0AE6-44A7-ABE0-8301B1DFF94C}" type="slidenum">
              <a:rPr lang="zh-CN" altLang="en-US" smtClean="0"/>
              <a:t>‹#›</a:t>
            </a:fld>
            <a:endParaRPr lang="zh-CN" altLang="en-US"/>
          </a:p>
        </p:txBody>
      </p:sp>
    </p:spTree>
    <p:extLst>
      <p:ext uri="{BB962C8B-B14F-4D97-AF65-F5344CB8AC3E}">
        <p14:creationId xmlns:p14="http://schemas.microsoft.com/office/powerpoint/2010/main" val="248174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AD2AC49F-2478-464B-A746-29F7E2B07A3F}" type="datetimeFigureOut">
              <a:rPr lang="zh-CN" altLang="en-US" smtClean="0"/>
              <a:pPr/>
              <a:t>2020/1/6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ECA9559C-0AE6-44A7-ABE0-8301B1DFF94C}" type="slidenum">
              <a:rPr lang="zh-CN" altLang="en-US" smtClean="0"/>
              <a:pPr/>
              <a:t>‹#›</a:t>
            </a:fld>
            <a:endParaRPr lang="zh-CN" altLang="en-US" dirty="0"/>
          </a:p>
        </p:txBody>
      </p:sp>
    </p:spTree>
    <p:extLst>
      <p:ext uri="{BB962C8B-B14F-4D97-AF65-F5344CB8AC3E}">
        <p14:creationId xmlns:p14="http://schemas.microsoft.com/office/powerpoint/2010/main" val="567862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Light" panose="020B0502040204020203" pitchFamily="34" charset="-122"/>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zhihu.com/question/24807010/answer/89720501"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a:t>《</a:t>
            </a:r>
            <a:r>
              <a:rPr lang="zh-CN" altLang="en-US" b="1" dirty="0"/>
              <a:t>心灵捕手</a:t>
            </a:r>
            <a:r>
              <a:rPr lang="en-US" altLang="zh-CN" b="1" dirty="0"/>
              <a:t>》</a:t>
            </a:r>
            <a:r>
              <a:rPr lang="zh-CN" altLang="en-US" b="1" dirty="0"/>
              <a:t>电影赏析</a:t>
            </a:r>
          </a:p>
        </p:txBody>
      </p:sp>
      <p:sp>
        <p:nvSpPr>
          <p:cNvPr id="3" name="副标题 2"/>
          <p:cNvSpPr>
            <a:spLocks noGrp="1"/>
          </p:cNvSpPr>
          <p:nvPr>
            <p:ph type="subTitle" idx="1"/>
          </p:nvPr>
        </p:nvSpPr>
        <p:spPr/>
        <p:txBody>
          <a:bodyPr/>
          <a:lstStyle/>
          <a:p>
            <a:pPr algn="r"/>
            <a:endParaRPr lang="en-US" altLang="zh-CN" dirty="0"/>
          </a:p>
          <a:p>
            <a:pPr algn="r"/>
            <a:endParaRPr lang="en-US" altLang="zh-CN" dirty="0"/>
          </a:p>
          <a:p>
            <a:pPr algn="r"/>
            <a:r>
              <a:rPr lang="en-US" altLang="zh-CN" dirty="0"/>
              <a:t>——2020.1</a:t>
            </a:r>
            <a:endParaRPr lang="zh-CN" altLang="en-US" dirty="0"/>
          </a:p>
        </p:txBody>
      </p:sp>
    </p:spTree>
    <p:extLst>
      <p:ext uri="{BB962C8B-B14F-4D97-AF65-F5344CB8AC3E}">
        <p14:creationId xmlns:p14="http://schemas.microsoft.com/office/powerpoint/2010/main" val="106788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3 –</a:t>
            </a:r>
            <a:r>
              <a:rPr lang="zh-CN" altLang="en-US" b="1" dirty="0"/>
              <a:t>查基</a:t>
            </a:r>
            <a:r>
              <a:rPr lang="en-US" altLang="zh-CN" b="1" dirty="0"/>
              <a:t>•</a:t>
            </a:r>
            <a:r>
              <a:rPr lang="zh-CN" altLang="en-US" b="1" dirty="0"/>
              <a:t>沙利文</a:t>
            </a:r>
          </a:p>
        </p:txBody>
      </p:sp>
      <p:sp>
        <p:nvSpPr>
          <p:cNvPr id="3" name="内容占位符 2"/>
          <p:cNvSpPr>
            <a:spLocks noGrp="1"/>
          </p:cNvSpPr>
          <p:nvPr>
            <p:ph idx="1"/>
          </p:nvPr>
        </p:nvSpPr>
        <p:spPr/>
        <p:txBody>
          <a:bodyPr/>
          <a:lstStyle/>
          <a:p>
            <a:r>
              <a:rPr lang="zh-CN" altLang="en-US" dirty="0"/>
              <a:t>威尔的好友，</a:t>
            </a:r>
            <a:r>
              <a:rPr lang="en-US" altLang="zh-CN" dirty="0"/>
              <a:t>20</a:t>
            </a:r>
            <a:r>
              <a:rPr lang="zh-CN" altLang="en-US" dirty="0"/>
              <a:t>岁，个头很高，举止招摇，大呼大叫的，天生是个爱闹乐子的人，也很讲朋友义气。朋友们聚在一起，总是沙利文带动气氛，会讲一些低俗的笑话。 沙利文平时很不正经，吊儿郎当，但对待朋友上还是很用心的，而且把威尔当亲兄弟一样对待。</a:t>
            </a:r>
          </a:p>
        </p:txBody>
      </p:sp>
    </p:spTree>
    <p:extLst>
      <p:ext uri="{BB962C8B-B14F-4D97-AF65-F5344CB8AC3E}">
        <p14:creationId xmlns:p14="http://schemas.microsoft.com/office/powerpoint/2010/main" val="2413379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4 –</a:t>
            </a:r>
            <a:r>
              <a:rPr lang="zh-CN" altLang="en-US" b="1" dirty="0"/>
              <a:t>查基</a:t>
            </a:r>
            <a:r>
              <a:rPr lang="en-US" altLang="zh-CN" b="1" dirty="0"/>
              <a:t>•</a:t>
            </a:r>
            <a:r>
              <a:rPr lang="zh-CN" altLang="en-US" b="1" dirty="0"/>
              <a:t>沙利文</a:t>
            </a:r>
          </a:p>
        </p:txBody>
      </p:sp>
      <p:sp>
        <p:nvSpPr>
          <p:cNvPr id="3" name="内容占位符 2"/>
          <p:cNvSpPr>
            <a:spLocks noGrp="1"/>
          </p:cNvSpPr>
          <p:nvPr>
            <p:ph idx="1"/>
          </p:nvPr>
        </p:nvSpPr>
        <p:spPr/>
        <p:txBody>
          <a:bodyPr>
            <a:normAutofit/>
          </a:bodyPr>
          <a:lstStyle/>
          <a:p>
            <a:r>
              <a:rPr lang="zh-CN" altLang="en-US" dirty="0"/>
              <a:t>社会身份</a:t>
            </a:r>
            <a:endParaRPr lang="en-US" altLang="zh-CN" dirty="0"/>
          </a:p>
          <a:p>
            <a:pPr lvl="1"/>
            <a:r>
              <a:rPr lang="zh-CN" altLang="en-US" dirty="0"/>
              <a:t>底层社会地位低下，不学无术</a:t>
            </a:r>
            <a:endParaRPr lang="en-US" altLang="zh-CN" dirty="0"/>
          </a:p>
          <a:p>
            <a:r>
              <a:rPr lang="zh-CN" altLang="en-US" dirty="0"/>
              <a:t> 价值观</a:t>
            </a:r>
            <a:endParaRPr lang="en-US" altLang="zh-CN" dirty="0"/>
          </a:p>
          <a:p>
            <a:pPr lvl="1"/>
            <a:r>
              <a:rPr lang="zh-CN" altLang="en-US" dirty="0"/>
              <a:t>非常珍惜与朋友的友情，真正希望朋友能过上自己喜欢的生活</a:t>
            </a:r>
            <a:endParaRPr lang="en-US" altLang="zh-CN" dirty="0"/>
          </a:p>
          <a:p>
            <a:r>
              <a:rPr lang="zh-CN" altLang="en-US" dirty="0"/>
              <a:t>行为</a:t>
            </a:r>
            <a:endParaRPr lang="en-US" altLang="zh-CN" dirty="0"/>
          </a:p>
          <a:p>
            <a:pPr lvl="1"/>
            <a:r>
              <a:rPr lang="zh-CN" altLang="en-US" dirty="0"/>
              <a:t>威尔自甘堕落时，沙利文却劝说威尔</a:t>
            </a:r>
            <a:endParaRPr lang="en-US" altLang="zh-CN" dirty="0"/>
          </a:p>
          <a:p>
            <a:r>
              <a:rPr lang="zh-CN" altLang="en-US" dirty="0"/>
              <a:t>典型</a:t>
            </a:r>
            <a:endParaRPr lang="en-US" altLang="zh-CN" dirty="0"/>
          </a:p>
          <a:p>
            <a:pPr lvl="1"/>
            <a:r>
              <a:rPr lang="zh-CN" altLang="en-US" dirty="0"/>
              <a:t>底层劳动人民追求真善美，高光人物</a:t>
            </a:r>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416659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5 –</a:t>
            </a:r>
            <a:r>
              <a:rPr lang="zh-CN" altLang="en-US" b="1" dirty="0"/>
              <a:t>女友</a:t>
            </a:r>
          </a:p>
        </p:txBody>
      </p:sp>
      <p:sp>
        <p:nvSpPr>
          <p:cNvPr id="3" name="内容占位符 2"/>
          <p:cNvSpPr>
            <a:spLocks noGrp="1"/>
          </p:cNvSpPr>
          <p:nvPr>
            <p:ph idx="1"/>
          </p:nvPr>
        </p:nvSpPr>
        <p:spPr/>
        <p:txBody>
          <a:bodyPr>
            <a:normAutofit/>
          </a:bodyPr>
          <a:lstStyle/>
          <a:p>
            <a:r>
              <a:rPr lang="zh-CN" altLang="en-US" dirty="0"/>
              <a:t>哈佛大学高材生，聪明有趣，在酒吧主动搭讪男主，不卑不亢，遂顺利在一起，真爱男主。由于继承遗产生活富裕。</a:t>
            </a:r>
            <a:endParaRPr lang="en-US" altLang="zh-CN" dirty="0"/>
          </a:p>
          <a:p>
            <a:r>
              <a:rPr lang="zh-CN" altLang="en-US" dirty="0"/>
              <a:t>后来希望男主和她一起去加州被拒，以为男主不爱他，伤心离开</a:t>
            </a:r>
          </a:p>
        </p:txBody>
      </p:sp>
    </p:spTree>
    <p:extLst>
      <p:ext uri="{BB962C8B-B14F-4D97-AF65-F5344CB8AC3E}">
        <p14:creationId xmlns:p14="http://schemas.microsoft.com/office/powerpoint/2010/main" val="111309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5 –</a:t>
            </a:r>
            <a:r>
              <a:rPr lang="zh-CN" altLang="en-US" b="1" dirty="0"/>
              <a:t>女友</a:t>
            </a:r>
          </a:p>
        </p:txBody>
      </p:sp>
      <p:sp>
        <p:nvSpPr>
          <p:cNvPr id="3" name="内容占位符 2"/>
          <p:cNvSpPr>
            <a:spLocks noGrp="1"/>
          </p:cNvSpPr>
          <p:nvPr>
            <p:ph idx="1"/>
          </p:nvPr>
        </p:nvSpPr>
        <p:spPr/>
        <p:txBody>
          <a:bodyPr>
            <a:normAutofit/>
          </a:bodyPr>
          <a:lstStyle/>
          <a:p>
            <a:r>
              <a:rPr lang="zh-CN" altLang="en-US" dirty="0"/>
              <a:t>社会身份</a:t>
            </a:r>
            <a:endParaRPr lang="en-US" altLang="zh-CN" dirty="0"/>
          </a:p>
          <a:p>
            <a:pPr lvl="1"/>
            <a:r>
              <a:rPr lang="zh-CN" altLang="en-US" dirty="0"/>
              <a:t>哈佛高材生</a:t>
            </a:r>
            <a:endParaRPr lang="en-US" altLang="zh-CN" dirty="0"/>
          </a:p>
          <a:p>
            <a:pPr lvl="1"/>
            <a:r>
              <a:rPr lang="zh-CN" altLang="en-US" dirty="0"/>
              <a:t>中产以上</a:t>
            </a:r>
            <a:endParaRPr lang="en-US" altLang="zh-CN" dirty="0"/>
          </a:p>
          <a:p>
            <a:r>
              <a:rPr lang="zh-CN" altLang="en-US" dirty="0"/>
              <a:t>价值观</a:t>
            </a:r>
            <a:endParaRPr lang="en-US" altLang="zh-CN" dirty="0"/>
          </a:p>
          <a:p>
            <a:pPr lvl="1"/>
            <a:r>
              <a:rPr lang="zh-CN" altLang="en-US" dirty="0"/>
              <a:t>认为陪伴、感情是最重要的，而非物质</a:t>
            </a:r>
            <a:endParaRPr lang="en-US" altLang="zh-CN" dirty="0"/>
          </a:p>
          <a:p>
            <a:r>
              <a:rPr lang="zh-CN" altLang="en-US" dirty="0"/>
              <a:t>行为</a:t>
            </a:r>
            <a:endParaRPr lang="en-US" altLang="zh-CN" dirty="0"/>
          </a:p>
          <a:p>
            <a:pPr lvl="1"/>
            <a:r>
              <a:rPr lang="zh-CN" altLang="en-US" dirty="0"/>
              <a:t>真爱男主，懂事聪明的女孩儿</a:t>
            </a:r>
            <a:endParaRPr lang="en-US" altLang="zh-CN" dirty="0"/>
          </a:p>
          <a:p>
            <a:r>
              <a:rPr lang="zh-CN" altLang="en-US" dirty="0"/>
              <a:t>典型</a:t>
            </a:r>
            <a:endParaRPr lang="en-US" altLang="zh-CN" dirty="0"/>
          </a:p>
          <a:p>
            <a:pPr lvl="1"/>
            <a:r>
              <a:rPr lang="zh-CN" altLang="en-US" dirty="0"/>
              <a:t>敢于追求真爱的中产阶级</a:t>
            </a:r>
            <a:endParaRPr lang="en-US" altLang="zh-CN" dirty="0"/>
          </a:p>
          <a:p>
            <a:pPr lvl="1"/>
            <a:endParaRPr lang="zh-CN" altLang="en-US" dirty="0"/>
          </a:p>
        </p:txBody>
      </p:sp>
    </p:spTree>
    <p:extLst>
      <p:ext uri="{BB962C8B-B14F-4D97-AF65-F5344CB8AC3E}">
        <p14:creationId xmlns:p14="http://schemas.microsoft.com/office/powerpoint/2010/main" val="348835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6 – </a:t>
            </a:r>
            <a:r>
              <a:rPr lang="zh-CN" altLang="en-US" b="1" dirty="0"/>
              <a:t>男主</a:t>
            </a:r>
          </a:p>
        </p:txBody>
      </p:sp>
      <p:sp>
        <p:nvSpPr>
          <p:cNvPr id="3" name="内容占位符 2"/>
          <p:cNvSpPr>
            <a:spLocks noGrp="1"/>
          </p:cNvSpPr>
          <p:nvPr>
            <p:ph idx="1"/>
          </p:nvPr>
        </p:nvSpPr>
        <p:spPr/>
        <p:txBody>
          <a:bodyPr>
            <a:normAutofit lnSpcReduction="10000"/>
          </a:bodyPr>
          <a:lstStyle/>
          <a:p>
            <a:r>
              <a:rPr lang="zh-CN" altLang="en-US" dirty="0"/>
              <a:t>童年背景：</a:t>
            </a:r>
            <a:endParaRPr lang="en-US" altLang="zh-CN" dirty="0"/>
          </a:p>
          <a:p>
            <a:pPr lvl="1"/>
            <a:r>
              <a:rPr lang="zh-CN" altLang="en-US" dirty="0"/>
              <a:t>孤儿，被收养后多次被虐待，搬家，对人类极度不信任，对亲密关系感到恐惧</a:t>
            </a:r>
            <a:endParaRPr lang="en-US" altLang="zh-CN" dirty="0"/>
          </a:p>
          <a:p>
            <a:r>
              <a:rPr lang="zh-CN" altLang="en-US" dirty="0"/>
              <a:t>自身条件：</a:t>
            </a:r>
            <a:endParaRPr lang="en-US" altLang="zh-CN" dirty="0"/>
          </a:p>
          <a:p>
            <a:pPr lvl="1"/>
            <a:r>
              <a:rPr lang="zh-CN" altLang="en-US" dirty="0"/>
              <a:t>智商极高，数学堪称天才</a:t>
            </a:r>
            <a:endParaRPr lang="en-US" altLang="zh-CN" dirty="0"/>
          </a:p>
          <a:p>
            <a:r>
              <a:rPr lang="zh-CN" altLang="en-US" dirty="0"/>
              <a:t>行为：</a:t>
            </a:r>
            <a:endParaRPr lang="en-US" altLang="zh-CN" dirty="0"/>
          </a:p>
          <a:p>
            <a:pPr lvl="1"/>
            <a:r>
              <a:rPr lang="zh-CN" altLang="en-US" dirty="0"/>
              <a:t>浪费才能，天天与底层混混为伍，做一个清洁工</a:t>
            </a:r>
            <a:endParaRPr lang="en-US" altLang="zh-CN" dirty="0"/>
          </a:p>
          <a:p>
            <a:pPr lvl="1"/>
            <a:r>
              <a:rPr lang="zh-CN" altLang="en-US" dirty="0"/>
              <a:t>反抗主流价值观，认为只是为了利用他的才能</a:t>
            </a:r>
            <a:endParaRPr lang="en-US" altLang="zh-CN" dirty="0"/>
          </a:p>
          <a:p>
            <a:pPr lvl="1"/>
            <a:r>
              <a:rPr lang="zh-CN" altLang="en-US" dirty="0"/>
              <a:t>喜欢女主，却不敢真正对她托付真心</a:t>
            </a:r>
            <a:endParaRPr lang="en-US" altLang="zh-CN" dirty="0"/>
          </a:p>
          <a:p>
            <a:r>
              <a:rPr lang="zh-CN" altLang="en-US" dirty="0"/>
              <a:t>典型：</a:t>
            </a:r>
            <a:endParaRPr lang="en-US" altLang="zh-CN" dirty="0"/>
          </a:p>
          <a:p>
            <a:pPr lvl="1"/>
            <a:r>
              <a:rPr lang="zh-CN" altLang="en-US" dirty="0"/>
              <a:t>童年不幸</a:t>
            </a:r>
            <a:endParaRPr lang="en-US" altLang="zh-CN" dirty="0"/>
          </a:p>
          <a:p>
            <a:pPr lvl="1"/>
            <a:endParaRPr lang="en-US" altLang="zh-CN" dirty="0"/>
          </a:p>
          <a:p>
            <a:pPr lvl="1"/>
            <a:endParaRPr lang="en-US" altLang="zh-CN" dirty="0"/>
          </a:p>
          <a:p>
            <a:pPr marL="457200" lvl="1" indent="0">
              <a:buNone/>
            </a:pPr>
            <a:endParaRPr lang="en-US" altLang="zh-CN" dirty="0"/>
          </a:p>
          <a:p>
            <a:endParaRPr lang="zh-CN" altLang="en-US" dirty="0"/>
          </a:p>
        </p:txBody>
      </p:sp>
    </p:spTree>
    <p:extLst>
      <p:ext uri="{BB962C8B-B14F-4D97-AF65-F5344CB8AC3E}">
        <p14:creationId xmlns:p14="http://schemas.microsoft.com/office/powerpoint/2010/main" val="193750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D9A7C-383D-4B79-89D5-B5A846F90E15}"/>
              </a:ext>
            </a:extLst>
          </p:cNvPr>
          <p:cNvSpPr>
            <a:spLocks noGrp="1"/>
          </p:cNvSpPr>
          <p:nvPr>
            <p:ph type="title"/>
          </p:nvPr>
        </p:nvSpPr>
        <p:spPr/>
        <p:txBody>
          <a:bodyPr/>
          <a:lstStyle/>
          <a:p>
            <a:r>
              <a:rPr lang="zh-CN" altLang="en-US" b="1" dirty="0"/>
              <a:t>剧情回顾分析</a:t>
            </a:r>
          </a:p>
        </p:txBody>
      </p:sp>
      <p:sp>
        <p:nvSpPr>
          <p:cNvPr id="3" name="文本占位符 2">
            <a:extLst>
              <a:ext uri="{FF2B5EF4-FFF2-40B4-BE49-F238E27FC236}">
                <a16:creationId xmlns:a16="http://schemas.microsoft.com/office/drawing/2014/main" id="{2F627802-2DB0-4AFF-88AC-E270CF4F80B5}"/>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42180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男主与其他心理咨询师</a:t>
            </a:r>
          </a:p>
        </p:txBody>
      </p:sp>
      <p:sp>
        <p:nvSpPr>
          <p:cNvPr id="3" name="内容占位符 2"/>
          <p:cNvSpPr>
            <a:spLocks noGrp="1"/>
          </p:cNvSpPr>
          <p:nvPr>
            <p:ph idx="1"/>
          </p:nvPr>
        </p:nvSpPr>
        <p:spPr/>
        <p:txBody>
          <a:bodyPr/>
          <a:lstStyle/>
          <a:p>
            <a:r>
              <a:rPr lang="zh-CN" altLang="en-US" dirty="0"/>
              <a:t>作为天才的病人，威尔接连赶跑多名心理医生。</a:t>
            </a:r>
            <a:endParaRPr lang="en-US" altLang="zh-CN" dirty="0"/>
          </a:p>
          <a:p>
            <a:pPr lvl="1"/>
            <a:r>
              <a:rPr lang="en-US" altLang="zh-CN" dirty="0"/>
              <a:t>28</a:t>
            </a:r>
            <a:r>
              <a:rPr lang="zh-CN" altLang="en-US" dirty="0"/>
              <a:t>分</a:t>
            </a:r>
            <a:r>
              <a:rPr lang="en-US" altLang="zh-CN" dirty="0"/>
              <a:t>56</a:t>
            </a:r>
            <a:r>
              <a:rPr lang="zh-CN" altLang="en-US" dirty="0"/>
              <a:t>秒</a:t>
            </a:r>
            <a:r>
              <a:rPr lang="en-US" altLang="zh-CN" dirty="0"/>
              <a:t>~32</a:t>
            </a:r>
            <a:r>
              <a:rPr lang="zh-CN" altLang="en-US" dirty="0"/>
              <a:t>分</a:t>
            </a:r>
            <a:r>
              <a:rPr lang="en-US" altLang="zh-CN" dirty="0"/>
              <a:t>43</a:t>
            </a:r>
            <a:r>
              <a:rPr lang="zh-CN" altLang="en-US" dirty="0"/>
              <a:t>秒</a:t>
            </a:r>
            <a:endParaRPr lang="en-US" altLang="zh-CN" dirty="0"/>
          </a:p>
          <a:p>
            <a:pPr lvl="1"/>
            <a:endParaRPr lang="en-US" altLang="zh-CN" dirty="0"/>
          </a:p>
          <a:p>
            <a:pPr lvl="1"/>
            <a:endParaRPr lang="en-US" altLang="zh-CN" dirty="0"/>
          </a:p>
          <a:p>
            <a:r>
              <a:rPr lang="zh-CN" altLang="en-US" dirty="0"/>
              <a:t>如何赶跑：</a:t>
            </a:r>
            <a:endParaRPr lang="en-US" altLang="zh-CN" dirty="0"/>
          </a:p>
          <a:p>
            <a:pPr lvl="1"/>
            <a:r>
              <a:rPr lang="zh-CN" altLang="en-US" dirty="0"/>
              <a:t>利用自己的才能去伤害对方，看穿对方的把戏</a:t>
            </a:r>
            <a:endParaRPr lang="en-US" altLang="zh-CN" dirty="0"/>
          </a:p>
          <a:p>
            <a:pPr lvl="1"/>
            <a:endParaRPr lang="en-US" altLang="zh-CN" dirty="0"/>
          </a:p>
        </p:txBody>
      </p:sp>
    </p:spTree>
    <p:extLst>
      <p:ext uri="{BB962C8B-B14F-4D97-AF65-F5344CB8AC3E}">
        <p14:creationId xmlns:p14="http://schemas.microsoft.com/office/powerpoint/2010/main" val="3236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男主与西恩第一次见面</a:t>
            </a:r>
          </a:p>
        </p:txBody>
      </p:sp>
      <p:sp>
        <p:nvSpPr>
          <p:cNvPr id="3" name="内容占位符 2"/>
          <p:cNvSpPr>
            <a:spLocks noGrp="1"/>
          </p:cNvSpPr>
          <p:nvPr>
            <p:ph idx="1"/>
          </p:nvPr>
        </p:nvSpPr>
        <p:spPr/>
        <p:txBody>
          <a:bodyPr/>
          <a:lstStyle/>
          <a:p>
            <a:r>
              <a:rPr lang="zh-CN" altLang="en-US" dirty="0"/>
              <a:t>男主故技重施</a:t>
            </a:r>
            <a:endParaRPr lang="en-US" altLang="zh-CN" dirty="0"/>
          </a:p>
          <a:p>
            <a:pPr lvl="1"/>
            <a:r>
              <a:rPr lang="zh-CN" altLang="en-US" dirty="0"/>
              <a:t>对西恩的画作评头论足</a:t>
            </a:r>
            <a:endParaRPr lang="en-US" altLang="zh-CN" dirty="0"/>
          </a:p>
          <a:p>
            <a:pPr lvl="2"/>
            <a:r>
              <a:rPr lang="zh-CN" altLang="en-US" dirty="0"/>
              <a:t>第一，你当时正在暴风雨中</a:t>
            </a:r>
            <a:endParaRPr lang="en-US" altLang="zh-CN" dirty="0"/>
          </a:p>
          <a:p>
            <a:pPr lvl="2"/>
            <a:r>
              <a:rPr lang="zh-CN" altLang="en-US" dirty="0"/>
              <a:t>第二，你娶了“错误的女人”。</a:t>
            </a:r>
            <a:endParaRPr lang="en-US" altLang="zh-CN" dirty="0"/>
          </a:p>
          <a:p>
            <a:r>
              <a:rPr lang="zh-CN" altLang="en-US" dirty="0"/>
              <a:t>西恩：</a:t>
            </a:r>
            <a:endParaRPr lang="en-US" altLang="zh-CN" dirty="0"/>
          </a:p>
          <a:p>
            <a:pPr lvl="1"/>
            <a:r>
              <a:rPr lang="zh-CN" altLang="en-US" dirty="0"/>
              <a:t>被激怒了，</a:t>
            </a:r>
            <a:endParaRPr lang="en-US" altLang="zh-CN" dirty="0"/>
          </a:p>
          <a:p>
            <a:pPr lvl="1"/>
            <a:r>
              <a:rPr lang="zh-CN" altLang="en-US" dirty="0"/>
              <a:t>但是他没有放弃男主</a:t>
            </a:r>
            <a:endParaRPr lang="en-US" altLang="zh-CN" dirty="0"/>
          </a:p>
          <a:p>
            <a:endParaRPr lang="en-US" altLang="zh-CN" dirty="0"/>
          </a:p>
          <a:p>
            <a:r>
              <a:rPr lang="en-US" altLang="zh-CN" dirty="0"/>
              <a:t>37</a:t>
            </a:r>
            <a:r>
              <a:rPr lang="zh-CN" altLang="en-US" dirty="0"/>
              <a:t>分</a:t>
            </a:r>
            <a:r>
              <a:rPr lang="en-US" altLang="zh-CN" dirty="0"/>
              <a:t>55</a:t>
            </a:r>
            <a:r>
              <a:rPr lang="zh-CN" altLang="en-US" dirty="0"/>
              <a:t>秒到</a:t>
            </a:r>
            <a:r>
              <a:rPr lang="en-US" altLang="zh-CN" dirty="0"/>
              <a:t>~42</a:t>
            </a:r>
            <a:r>
              <a:rPr lang="zh-CN" altLang="en-US" dirty="0"/>
              <a:t>分</a:t>
            </a:r>
            <a:r>
              <a:rPr lang="en-US" altLang="zh-CN" dirty="0"/>
              <a:t>53</a:t>
            </a:r>
            <a:r>
              <a:rPr lang="zh-CN" altLang="en-US" dirty="0"/>
              <a:t>秒</a:t>
            </a:r>
            <a:endParaRPr lang="en-US" altLang="zh-CN" dirty="0"/>
          </a:p>
        </p:txBody>
      </p:sp>
    </p:spTree>
    <p:extLst>
      <p:ext uri="{BB962C8B-B14F-4D97-AF65-F5344CB8AC3E}">
        <p14:creationId xmlns:p14="http://schemas.microsoft.com/office/powerpoint/2010/main" val="100934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男主与西恩第二次见面</a:t>
            </a:r>
          </a:p>
        </p:txBody>
      </p:sp>
      <p:sp>
        <p:nvSpPr>
          <p:cNvPr id="3" name="内容占位符 2"/>
          <p:cNvSpPr>
            <a:spLocks noGrp="1"/>
          </p:cNvSpPr>
          <p:nvPr>
            <p:ph idx="1"/>
          </p:nvPr>
        </p:nvSpPr>
        <p:spPr/>
        <p:txBody>
          <a:bodyPr>
            <a:normAutofit/>
          </a:bodyPr>
          <a:lstStyle/>
          <a:p>
            <a:r>
              <a:rPr lang="zh-CN" altLang="en-US" dirty="0"/>
              <a:t>男主：</a:t>
            </a:r>
            <a:endParaRPr lang="en-US" altLang="zh-CN" dirty="0"/>
          </a:p>
          <a:p>
            <a:pPr lvl="1"/>
            <a:r>
              <a:rPr lang="zh-CN" altLang="en-US" dirty="0"/>
              <a:t>非常惊讶，又是他</a:t>
            </a:r>
            <a:endParaRPr lang="en-US" altLang="zh-CN" dirty="0"/>
          </a:p>
          <a:p>
            <a:r>
              <a:rPr lang="zh-CN" altLang="en-US" dirty="0"/>
              <a:t>西恩：</a:t>
            </a:r>
            <a:endParaRPr lang="en-US" altLang="zh-CN" dirty="0"/>
          </a:p>
          <a:p>
            <a:pPr lvl="1"/>
            <a:r>
              <a:rPr lang="zh-CN" altLang="en-US" dirty="0"/>
              <a:t>被激怒了，</a:t>
            </a:r>
            <a:endParaRPr lang="en-US" altLang="zh-CN" dirty="0"/>
          </a:p>
          <a:p>
            <a:pPr lvl="1"/>
            <a:r>
              <a:rPr lang="zh-CN" altLang="en-US" dirty="0"/>
              <a:t>但是他没有放弃男主</a:t>
            </a:r>
            <a:endParaRPr lang="en-US" altLang="zh-CN" dirty="0"/>
          </a:p>
          <a:p>
            <a:endParaRPr lang="en-US" altLang="zh-CN" dirty="0"/>
          </a:p>
          <a:p>
            <a:r>
              <a:rPr lang="en-US" altLang="zh-CN" dirty="0"/>
              <a:t>46</a:t>
            </a:r>
            <a:r>
              <a:rPr lang="zh-CN" altLang="en-US" dirty="0"/>
              <a:t>分</a:t>
            </a:r>
            <a:r>
              <a:rPr lang="en-US" altLang="zh-CN" dirty="0"/>
              <a:t>10</a:t>
            </a:r>
            <a:r>
              <a:rPr lang="zh-CN" altLang="en-US" dirty="0"/>
              <a:t>秒</a:t>
            </a:r>
            <a:r>
              <a:rPr lang="en-US" altLang="zh-CN" dirty="0"/>
              <a:t>~51</a:t>
            </a:r>
            <a:r>
              <a:rPr lang="zh-CN" altLang="en-US" dirty="0"/>
              <a:t>分</a:t>
            </a:r>
            <a:r>
              <a:rPr lang="en-US" altLang="zh-CN" dirty="0"/>
              <a:t>13</a:t>
            </a:r>
            <a:r>
              <a:rPr lang="zh-CN" altLang="en-US" dirty="0"/>
              <a:t>秒</a:t>
            </a:r>
            <a:endParaRPr lang="en-US" altLang="zh-CN" dirty="0"/>
          </a:p>
          <a:p>
            <a:r>
              <a:rPr lang="zh-CN" altLang="en-US" dirty="0"/>
              <a:t>他们关系的拐点，信任建立的开始</a:t>
            </a:r>
            <a:endParaRPr lang="en-US" altLang="zh-CN" dirty="0"/>
          </a:p>
          <a:p>
            <a:pPr lvl="1"/>
            <a:r>
              <a:rPr lang="zh-CN" altLang="en-US" dirty="0"/>
              <a:t>男主愿意思考是否去说出自己的真心话</a:t>
            </a:r>
            <a:endParaRPr lang="en-US" altLang="zh-CN" dirty="0"/>
          </a:p>
        </p:txBody>
      </p:sp>
    </p:spTree>
    <p:extLst>
      <p:ext uri="{BB962C8B-B14F-4D97-AF65-F5344CB8AC3E}">
        <p14:creationId xmlns:p14="http://schemas.microsoft.com/office/powerpoint/2010/main" val="273171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82DC3-03C3-4ACC-9A23-B80B8E8CA2A3}"/>
              </a:ext>
            </a:extLst>
          </p:cNvPr>
          <p:cNvSpPr>
            <a:spLocks noGrp="1"/>
          </p:cNvSpPr>
          <p:nvPr>
            <p:ph type="title"/>
          </p:nvPr>
        </p:nvSpPr>
        <p:spPr/>
        <p:txBody>
          <a:bodyPr/>
          <a:lstStyle/>
          <a:p>
            <a:r>
              <a:rPr lang="zh-CN" altLang="en-US" b="1" dirty="0"/>
              <a:t>每个人都活在自己的逻辑里</a:t>
            </a:r>
          </a:p>
        </p:txBody>
      </p:sp>
      <p:sp>
        <p:nvSpPr>
          <p:cNvPr id="3" name="内容占位符 2">
            <a:extLst>
              <a:ext uri="{FF2B5EF4-FFF2-40B4-BE49-F238E27FC236}">
                <a16:creationId xmlns:a16="http://schemas.microsoft.com/office/drawing/2014/main" id="{DF56180A-9EAC-424A-91D9-3F754E4467DC}"/>
              </a:ext>
            </a:extLst>
          </p:cNvPr>
          <p:cNvSpPr>
            <a:spLocks noGrp="1"/>
          </p:cNvSpPr>
          <p:nvPr>
            <p:ph idx="1"/>
          </p:nvPr>
        </p:nvSpPr>
        <p:spPr/>
        <p:txBody>
          <a:bodyPr/>
          <a:lstStyle/>
          <a:p>
            <a:r>
              <a:rPr lang="zh-CN" altLang="en-US" dirty="0"/>
              <a:t>每个人有一套自己的逻辑</a:t>
            </a:r>
            <a:endParaRPr lang="en-US" altLang="zh-CN" dirty="0"/>
          </a:p>
          <a:p>
            <a:pPr lvl="1"/>
            <a:r>
              <a:rPr lang="zh-CN" altLang="en-US" dirty="0"/>
              <a:t>好我</a:t>
            </a:r>
            <a:endParaRPr lang="en-US" altLang="zh-CN" dirty="0"/>
          </a:p>
          <a:p>
            <a:pPr lvl="2"/>
            <a:r>
              <a:rPr lang="zh-CN" altLang="en-US" dirty="0"/>
              <a:t>这些特质可以让自己维持并促进关系的发展</a:t>
            </a:r>
            <a:endParaRPr lang="en-US" altLang="zh-CN" dirty="0"/>
          </a:p>
          <a:p>
            <a:pPr lvl="1"/>
            <a:r>
              <a:rPr lang="zh-CN" altLang="en-US" dirty="0"/>
              <a:t>坏我</a:t>
            </a:r>
            <a:endParaRPr lang="en-US" altLang="zh-CN" dirty="0"/>
          </a:p>
          <a:p>
            <a:pPr lvl="2"/>
            <a:r>
              <a:rPr lang="zh-CN" altLang="en-US" dirty="0"/>
              <a:t>这些特质会导致一个关系的疏远甚至结束</a:t>
            </a:r>
            <a:endParaRPr lang="en-US" altLang="zh-CN" dirty="0"/>
          </a:p>
          <a:p>
            <a:pPr marL="914400" lvl="2" indent="0">
              <a:buNone/>
            </a:pPr>
            <a:endParaRPr lang="en-US" altLang="zh-CN" dirty="0"/>
          </a:p>
          <a:p>
            <a:r>
              <a:rPr lang="zh-CN" altLang="en-US" dirty="0"/>
              <a:t>因此，当我们想与一个人亲近时，就会表现出“好我”，并刻意压制“坏我”，而当我们想与一个人疏远时，就会表现出“坏我”，而不再表现“好我”。</a:t>
            </a:r>
            <a:br>
              <a:rPr lang="zh-CN" altLang="en-US" dirty="0"/>
            </a:br>
            <a:br>
              <a:rPr lang="zh-CN" altLang="en-US" dirty="0"/>
            </a:br>
            <a:endParaRPr lang="en-US" altLang="zh-CN" dirty="0"/>
          </a:p>
        </p:txBody>
      </p:sp>
    </p:spTree>
    <p:extLst>
      <p:ext uri="{BB962C8B-B14F-4D97-AF65-F5344CB8AC3E}">
        <p14:creationId xmlns:p14="http://schemas.microsoft.com/office/powerpoint/2010/main" val="410404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剧情梗概</a:t>
            </a:r>
            <a:br>
              <a:rPr lang="en-US" altLang="zh-CN" b="1" dirty="0"/>
            </a:br>
            <a:endParaRPr lang="zh-CN" altLang="en-US" b="1" dirty="0"/>
          </a:p>
        </p:txBody>
      </p:sp>
      <p:sp>
        <p:nvSpPr>
          <p:cNvPr id="3" name="内容占位符 2"/>
          <p:cNvSpPr>
            <a:spLocks noGrp="1"/>
          </p:cNvSpPr>
          <p:nvPr>
            <p:ph idx="1"/>
          </p:nvPr>
        </p:nvSpPr>
        <p:spPr/>
        <p:txBody>
          <a:bodyPr>
            <a:normAutofit/>
          </a:bodyPr>
          <a:lstStyle/>
          <a:p>
            <a:r>
              <a:rPr lang="zh-CN" altLang="en-US" dirty="0"/>
              <a:t>    一个麻省理工学院的数学教授，在他系上的公布栏写下一道他觉得十分困难的题目，希望他那些杰出的学生能解开答案，可是却无人能解。结果一个年轻的清洁工</a:t>
            </a:r>
            <a:r>
              <a:rPr lang="en-US" altLang="zh-CN" dirty="0"/>
              <a:t>Will Hunting </a:t>
            </a:r>
            <a:r>
              <a:rPr lang="zh-CN" altLang="en-US" dirty="0"/>
              <a:t>（马特戴蒙饰）却在下课打扫时，发现了这道数学题并轻易的解开这个难题。</a:t>
            </a:r>
            <a:r>
              <a:rPr lang="en-US" altLang="zh-CN" dirty="0"/>
              <a:t>will</a:t>
            </a:r>
            <a:r>
              <a:rPr lang="zh-CN" altLang="en-US" dirty="0"/>
              <a:t>是一个古典意义上的真正天才，他的数学天赋足以改变世界，可惜，和很多未经雕琢的天才一样，他有着很多的问题，打架滋事，叛逆不羁，甚至为此几乎入狱，为了帮助</a:t>
            </a:r>
            <a:r>
              <a:rPr lang="en-US" altLang="zh-CN" dirty="0"/>
              <a:t>will</a:t>
            </a:r>
            <a:r>
              <a:rPr lang="zh-CN" altLang="en-US" dirty="0"/>
              <a:t>回到正途，不再浪费他那非凡的天赋，经过教授和他的心理学家朋友</a:t>
            </a:r>
            <a:r>
              <a:rPr lang="en-US" altLang="zh-CN" dirty="0" err="1"/>
              <a:t>sean</a:t>
            </a:r>
            <a:r>
              <a:rPr lang="zh-CN" altLang="en-US" dirty="0"/>
              <a:t>（</a:t>
            </a:r>
            <a:r>
              <a:rPr lang="en-US" altLang="zh-CN" dirty="0"/>
              <a:t>Robin Williams</a:t>
            </a:r>
            <a:r>
              <a:rPr lang="zh-CN" altLang="en-US" dirty="0"/>
              <a:t>饰）的不懈努力，</a:t>
            </a:r>
            <a:r>
              <a:rPr lang="en-US" altLang="zh-CN" dirty="0"/>
              <a:t>will</a:t>
            </a:r>
            <a:r>
              <a:rPr lang="zh-CN" altLang="en-US" dirty="0"/>
              <a:t>终于克服了童年的阴影，突破了影响他多年的心理障碍</a:t>
            </a:r>
            <a:r>
              <a:rPr lang="en-US" altLang="zh-CN" dirty="0"/>
              <a:t>.......</a:t>
            </a:r>
            <a:br>
              <a:rPr lang="zh-CN" altLang="en-US" dirty="0"/>
            </a:br>
            <a:endParaRPr lang="zh-CN" altLang="en-US" dirty="0"/>
          </a:p>
        </p:txBody>
      </p:sp>
    </p:spTree>
    <p:extLst>
      <p:ext uri="{BB962C8B-B14F-4D97-AF65-F5344CB8AC3E}">
        <p14:creationId xmlns:p14="http://schemas.microsoft.com/office/powerpoint/2010/main" val="234950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A6339-7E5B-49C1-B547-281116153D15}"/>
              </a:ext>
            </a:extLst>
          </p:cNvPr>
          <p:cNvSpPr>
            <a:spLocks noGrp="1"/>
          </p:cNvSpPr>
          <p:nvPr>
            <p:ph type="title"/>
          </p:nvPr>
        </p:nvSpPr>
        <p:spPr/>
        <p:txBody>
          <a:bodyPr/>
          <a:lstStyle/>
          <a:p>
            <a:r>
              <a:rPr lang="zh-CN" altLang="en-US" b="1" dirty="0"/>
              <a:t>依赖者</a:t>
            </a:r>
            <a:r>
              <a:rPr lang="en-US" altLang="zh-CN" b="1" dirty="0"/>
              <a:t>/</a:t>
            </a:r>
            <a:r>
              <a:rPr lang="zh-CN" altLang="en-US" b="1" dirty="0"/>
              <a:t>支配者</a:t>
            </a:r>
          </a:p>
        </p:txBody>
      </p:sp>
      <p:sp>
        <p:nvSpPr>
          <p:cNvPr id="3" name="内容占位符 2">
            <a:extLst>
              <a:ext uri="{FF2B5EF4-FFF2-40B4-BE49-F238E27FC236}">
                <a16:creationId xmlns:a16="http://schemas.microsoft.com/office/drawing/2014/main" id="{2687E2C0-C4AB-4366-B62D-CB33A1C75503}"/>
              </a:ext>
            </a:extLst>
          </p:cNvPr>
          <p:cNvSpPr>
            <a:spLocks noGrp="1"/>
          </p:cNvSpPr>
          <p:nvPr>
            <p:ph idx="1"/>
          </p:nvPr>
        </p:nvSpPr>
        <p:spPr/>
        <p:txBody>
          <a:bodyPr>
            <a:normAutofit fontScale="92500" lnSpcReduction="20000"/>
          </a:bodyPr>
          <a:lstStyle/>
          <a:p>
            <a:br>
              <a:rPr lang="zh-CN" altLang="en-US" dirty="0"/>
            </a:br>
            <a:r>
              <a:rPr lang="zh-CN" altLang="en-US" dirty="0"/>
              <a:t>譬如，一个依赖者，当想与一个人亲近时，他会表现得非常依赖，有时就是所谓的“可爱”。</a:t>
            </a:r>
            <a:endParaRPr lang="en-US" altLang="zh-CN" dirty="0"/>
          </a:p>
          <a:p>
            <a:r>
              <a:rPr lang="zh-CN" altLang="en-US" dirty="0"/>
              <a:t>相反，一个支配者，当想与一个人亲近时，就会表现出非常有能力的一面。</a:t>
            </a:r>
            <a:br>
              <a:rPr lang="zh-CN" altLang="en-US" dirty="0"/>
            </a:br>
            <a:r>
              <a:rPr lang="zh-CN" altLang="en-US" dirty="0"/>
              <a:t>这时，如果那个人中招了，真的在我们表现“好我”时而与我们亲近，并在我们表现出“坏我”时结束了与我们的关系，那就意味着，我们的逻辑再一次得到了强化。</a:t>
            </a:r>
            <a:br>
              <a:rPr lang="zh-CN" altLang="en-US" dirty="0"/>
            </a:br>
            <a:r>
              <a:rPr lang="zh-CN" altLang="en-US" dirty="0"/>
              <a:t>这是导致我们心理问题的根本所在。如依赖者总会发现，别人之所以不接纳他，好像总是因为他还不够依赖，支配者则会发现，别人之所以不接纳他，好像总是因为他还不够有力量。所以，每当遇到一个危机事件，我们都会进一步强化自己的逻辑，这导致我们越来越僵化。</a:t>
            </a:r>
            <a:endParaRPr lang="en-US" altLang="zh-CN" dirty="0"/>
          </a:p>
          <a:p>
            <a:r>
              <a:rPr lang="zh-CN" altLang="en-US" dirty="0"/>
              <a:t>也可以说，他其实讨厌他的天才，他不原因别人因为他是天才而接纳他，他更愿意别人仅仅因为他这个人而接纳他。</a:t>
            </a:r>
          </a:p>
        </p:txBody>
      </p:sp>
    </p:spTree>
    <p:extLst>
      <p:ext uri="{BB962C8B-B14F-4D97-AF65-F5344CB8AC3E}">
        <p14:creationId xmlns:p14="http://schemas.microsoft.com/office/powerpoint/2010/main" val="288408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07910-7214-484A-912A-A32C020507D5}"/>
              </a:ext>
            </a:extLst>
          </p:cNvPr>
          <p:cNvSpPr>
            <a:spLocks noGrp="1"/>
          </p:cNvSpPr>
          <p:nvPr>
            <p:ph type="title"/>
          </p:nvPr>
        </p:nvSpPr>
        <p:spPr/>
        <p:txBody>
          <a:bodyPr/>
          <a:lstStyle/>
          <a:p>
            <a:r>
              <a:rPr lang="en-US" altLang="zh-CN" b="1" dirty="0"/>
              <a:t>Will</a:t>
            </a:r>
            <a:r>
              <a:rPr lang="zh-CN" altLang="en-US" b="1" dirty="0"/>
              <a:t>的逻辑</a:t>
            </a:r>
          </a:p>
        </p:txBody>
      </p:sp>
      <p:sp>
        <p:nvSpPr>
          <p:cNvPr id="3" name="内容占位符 2">
            <a:extLst>
              <a:ext uri="{FF2B5EF4-FFF2-40B4-BE49-F238E27FC236}">
                <a16:creationId xmlns:a16="http://schemas.microsoft.com/office/drawing/2014/main" id="{9E559C6A-5B0E-4F35-BCE0-185FB9A8A789}"/>
              </a:ext>
            </a:extLst>
          </p:cNvPr>
          <p:cNvSpPr>
            <a:spLocks noGrp="1"/>
          </p:cNvSpPr>
          <p:nvPr>
            <p:ph idx="1"/>
          </p:nvPr>
        </p:nvSpPr>
        <p:spPr/>
        <p:txBody>
          <a:bodyPr/>
          <a:lstStyle/>
          <a:p>
            <a:r>
              <a:rPr lang="zh-CN" altLang="en-US" dirty="0"/>
              <a:t>假若说治疗能发挥作用的话，关键点就在于，心理医生帮助来访者明白，他可以不必对那个逻辑那么执着，也就是说，他的“好我”并不一定会促进关系，而他的“坏我”也并不一定会疏远关系。</a:t>
            </a:r>
            <a:br>
              <a:rPr lang="zh-CN" altLang="en-US" dirty="0"/>
            </a:br>
            <a:r>
              <a:rPr lang="zh-CN" altLang="en-US" dirty="0"/>
              <a:t>威尔的逻辑，其实就是，“天才”是坏我，“平庸”是好我。他其实认为，</a:t>
            </a:r>
            <a:r>
              <a:rPr lang="zh-CN" altLang="en-US" b="1" dirty="0"/>
              <a:t>天才并不能换来关系中的亲密，而平庸倒可以做到这一点。</a:t>
            </a:r>
            <a:r>
              <a:rPr lang="zh-CN" altLang="en-US" dirty="0"/>
              <a:t>每当他展现天才时，其实多数时候都是在疏远乃至结束一个关系。所以，我们看到，他的聪明都用到了刺激心理医生、“三分钟摆平一个笨蛋”等事情上。</a:t>
            </a:r>
          </a:p>
        </p:txBody>
      </p:sp>
    </p:spTree>
    <p:extLst>
      <p:ext uri="{BB962C8B-B14F-4D97-AF65-F5344CB8AC3E}">
        <p14:creationId xmlns:p14="http://schemas.microsoft.com/office/powerpoint/2010/main" val="206503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A13307-3B12-4FD8-B01A-4DD1DCD3BAC6}"/>
              </a:ext>
            </a:extLst>
          </p:cNvPr>
          <p:cNvSpPr>
            <a:spLocks noGrp="1"/>
          </p:cNvSpPr>
          <p:nvPr>
            <p:ph type="title"/>
          </p:nvPr>
        </p:nvSpPr>
        <p:spPr/>
        <p:txBody>
          <a:bodyPr/>
          <a:lstStyle/>
          <a:p>
            <a:r>
              <a:rPr lang="en-US" altLang="zh-CN" b="1" dirty="0"/>
              <a:t>Will</a:t>
            </a:r>
            <a:r>
              <a:rPr lang="zh-CN" altLang="en-US" b="1" dirty="0"/>
              <a:t>的逻辑被打破</a:t>
            </a:r>
          </a:p>
        </p:txBody>
      </p:sp>
      <p:sp>
        <p:nvSpPr>
          <p:cNvPr id="3" name="内容占位符 2">
            <a:extLst>
              <a:ext uri="{FF2B5EF4-FFF2-40B4-BE49-F238E27FC236}">
                <a16:creationId xmlns:a16="http://schemas.microsoft.com/office/drawing/2014/main" id="{FC583A41-93A7-4DB8-AB7C-99CC8F166304}"/>
              </a:ext>
            </a:extLst>
          </p:cNvPr>
          <p:cNvSpPr>
            <a:spLocks noGrp="1"/>
          </p:cNvSpPr>
          <p:nvPr>
            <p:ph idx="1"/>
          </p:nvPr>
        </p:nvSpPr>
        <p:spPr/>
        <p:txBody>
          <a:bodyPr/>
          <a:lstStyle/>
          <a:p>
            <a:r>
              <a:rPr lang="zh-CN" altLang="en-US" dirty="0"/>
              <a:t>当西恩这样做时，威尔的世界已经是在被颠覆了。</a:t>
            </a:r>
            <a:endParaRPr lang="en-US" altLang="zh-CN" dirty="0"/>
          </a:p>
          <a:p>
            <a:r>
              <a:rPr lang="zh-CN" altLang="en-US" dirty="0"/>
              <a:t>威尔第一次发现，原来真诚地表达愤怒，并不意味着关系的结束。</a:t>
            </a:r>
            <a:br>
              <a:rPr lang="zh-CN" altLang="en-US" dirty="0"/>
            </a:br>
            <a:endParaRPr lang="zh-CN" altLang="en-US" dirty="0"/>
          </a:p>
        </p:txBody>
      </p:sp>
    </p:spTree>
    <p:extLst>
      <p:ext uri="{BB962C8B-B14F-4D97-AF65-F5344CB8AC3E}">
        <p14:creationId xmlns:p14="http://schemas.microsoft.com/office/powerpoint/2010/main" val="281751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55A64-56C9-4F1A-BEC5-DDDC9B20900F}"/>
              </a:ext>
            </a:extLst>
          </p:cNvPr>
          <p:cNvSpPr>
            <a:spLocks noGrp="1"/>
          </p:cNvSpPr>
          <p:nvPr>
            <p:ph type="title"/>
          </p:nvPr>
        </p:nvSpPr>
        <p:spPr/>
        <p:txBody>
          <a:bodyPr/>
          <a:lstStyle/>
          <a:p>
            <a:r>
              <a:rPr lang="en-US" altLang="zh-CN" b="1" dirty="0"/>
              <a:t>Will</a:t>
            </a:r>
            <a:r>
              <a:rPr lang="zh-CN" altLang="en-US" b="1" dirty="0"/>
              <a:t>的主动开口</a:t>
            </a:r>
          </a:p>
        </p:txBody>
      </p:sp>
      <p:sp>
        <p:nvSpPr>
          <p:cNvPr id="3" name="内容占位符 2">
            <a:extLst>
              <a:ext uri="{FF2B5EF4-FFF2-40B4-BE49-F238E27FC236}">
                <a16:creationId xmlns:a16="http://schemas.microsoft.com/office/drawing/2014/main" id="{50F3DF8F-8CCC-42E6-9E18-96F799D168E4}"/>
              </a:ext>
            </a:extLst>
          </p:cNvPr>
          <p:cNvSpPr>
            <a:spLocks noGrp="1"/>
          </p:cNvSpPr>
          <p:nvPr>
            <p:ph idx="1"/>
          </p:nvPr>
        </p:nvSpPr>
        <p:spPr/>
        <p:txBody>
          <a:bodyPr/>
          <a:lstStyle/>
          <a:p>
            <a:r>
              <a:rPr lang="zh-CN" altLang="en-US" dirty="0"/>
              <a:t>终于，在玩了很长时间的“瞪眼游戏”后，威尔主动开口讲话了。这意味着，治疗正式开始了。</a:t>
            </a:r>
            <a:br>
              <a:rPr lang="zh-CN" altLang="en-US" dirty="0"/>
            </a:br>
            <a:endParaRPr lang="en-US" altLang="zh-CN" dirty="0"/>
          </a:p>
          <a:p>
            <a:r>
              <a:rPr lang="en-US" altLang="zh-CN" dirty="0"/>
              <a:t>54</a:t>
            </a:r>
            <a:r>
              <a:rPr lang="zh-CN" altLang="en-US" dirty="0"/>
              <a:t>分</a:t>
            </a:r>
            <a:r>
              <a:rPr lang="en-US" altLang="zh-CN" dirty="0"/>
              <a:t>40</a:t>
            </a:r>
            <a:r>
              <a:rPr lang="zh-CN" altLang="en-US" dirty="0"/>
              <a:t>秒</a:t>
            </a:r>
            <a:r>
              <a:rPr lang="en-US" altLang="zh-CN" dirty="0"/>
              <a:t>~58</a:t>
            </a:r>
            <a:r>
              <a:rPr lang="zh-CN" altLang="en-US" dirty="0"/>
              <a:t>分</a:t>
            </a:r>
            <a:endParaRPr lang="en-US" altLang="zh-CN" dirty="0"/>
          </a:p>
          <a:p>
            <a:endParaRPr lang="zh-CN" altLang="en-US" dirty="0"/>
          </a:p>
        </p:txBody>
      </p:sp>
    </p:spTree>
    <p:extLst>
      <p:ext uri="{BB962C8B-B14F-4D97-AF65-F5344CB8AC3E}">
        <p14:creationId xmlns:p14="http://schemas.microsoft.com/office/powerpoint/2010/main" val="183420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F470A5-37F6-45C4-A9AD-9DD5167C6DBA}"/>
              </a:ext>
            </a:extLst>
          </p:cNvPr>
          <p:cNvSpPr>
            <a:spLocks noGrp="1"/>
          </p:cNvSpPr>
          <p:nvPr>
            <p:ph type="title"/>
          </p:nvPr>
        </p:nvSpPr>
        <p:spPr/>
        <p:txBody>
          <a:bodyPr/>
          <a:lstStyle/>
          <a:p>
            <a:r>
              <a:rPr lang="en-US" altLang="zh-CN" b="1" dirty="0"/>
              <a:t>Will</a:t>
            </a:r>
            <a:r>
              <a:rPr lang="zh-CN" altLang="en-US" b="1" dirty="0"/>
              <a:t>的主动开口</a:t>
            </a:r>
            <a:endParaRPr lang="zh-CN" altLang="en-US" dirty="0"/>
          </a:p>
        </p:txBody>
      </p:sp>
      <p:sp>
        <p:nvSpPr>
          <p:cNvPr id="3" name="内容占位符 2">
            <a:extLst>
              <a:ext uri="{FF2B5EF4-FFF2-40B4-BE49-F238E27FC236}">
                <a16:creationId xmlns:a16="http://schemas.microsoft.com/office/drawing/2014/main" id="{C228D2A5-613F-440C-B647-F70A1CBE70FD}"/>
              </a:ext>
            </a:extLst>
          </p:cNvPr>
          <p:cNvSpPr>
            <a:spLocks noGrp="1"/>
          </p:cNvSpPr>
          <p:nvPr>
            <p:ph idx="1"/>
          </p:nvPr>
        </p:nvSpPr>
        <p:spPr/>
        <p:txBody>
          <a:bodyPr/>
          <a:lstStyle/>
          <a:p>
            <a:r>
              <a:rPr lang="zh-CN" altLang="en-US" dirty="0"/>
              <a:t>治疗正式开始后的第一个话题是爱情。西恩问威尔，在恋爱吗？威尔回答说有，但他有点不敢进行下去。</a:t>
            </a:r>
            <a:br>
              <a:rPr lang="zh-CN" altLang="en-US" dirty="0"/>
            </a:br>
            <a:r>
              <a:rPr lang="zh-CN" altLang="en-US" dirty="0"/>
              <a:t>为什么？西恩问。威尔回答说：“现在她很完美，我不想破坏。”</a:t>
            </a:r>
            <a:br>
              <a:rPr lang="zh-CN" altLang="en-US" dirty="0"/>
            </a:br>
            <a:r>
              <a:rPr lang="zh-CN" altLang="en-US" dirty="0"/>
              <a:t>对此，西恩说：“或许是你认为自己完美，你不想破坏</a:t>
            </a:r>
            <a:r>
              <a:rPr lang="en-US" altLang="zh-CN" dirty="0"/>
              <a:t>……</a:t>
            </a:r>
            <a:r>
              <a:rPr lang="zh-CN" altLang="en-US" dirty="0"/>
              <a:t>这是极好的哲学，可以一辈子不认识人。”</a:t>
            </a:r>
            <a:br>
              <a:rPr lang="zh-CN" altLang="en-US" dirty="0"/>
            </a:br>
            <a:r>
              <a:rPr lang="zh-CN" altLang="en-US" dirty="0"/>
              <a:t>这是无数人在恋爱时会犹疑的原因。看起来，我们是认为对方太完美了，所以不敢接近或不敢破坏这个幻想，但其实是我们惧怕自己的不完美被对方看到。</a:t>
            </a:r>
          </a:p>
        </p:txBody>
      </p:sp>
    </p:spTree>
    <p:extLst>
      <p:ext uri="{BB962C8B-B14F-4D97-AF65-F5344CB8AC3E}">
        <p14:creationId xmlns:p14="http://schemas.microsoft.com/office/powerpoint/2010/main" val="332798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3F6BF4-B2B0-485F-B53D-9B522F2CCF9B}"/>
              </a:ext>
            </a:extLst>
          </p:cNvPr>
          <p:cNvSpPr>
            <a:spLocks noGrp="1"/>
          </p:cNvSpPr>
          <p:nvPr>
            <p:ph type="title"/>
          </p:nvPr>
        </p:nvSpPr>
        <p:spPr/>
        <p:txBody>
          <a:bodyPr/>
          <a:lstStyle/>
          <a:p>
            <a:r>
              <a:rPr lang="en-US" altLang="zh-CN" b="1" dirty="0"/>
              <a:t>Will</a:t>
            </a:r>
            <a:r>
              <a:rPr lang="zh-CN" altLang="en-US" b="1" dirty="0"/>
              <a:t>的主动开口</a:t>
            </a:r>
            <a:endParaRPr lang="zh-CN" altLang="en-US" dirty="0"/>
          </a:p>
        </p:txBody>
      </p:sp>
      <p:sp>
        <p:nvSpPr>
          <p:cNvPr id="3" name="内容占位符 2">
            <a:extLst>
              <a:ext uri="{FF2B5EF4-FFF2-40B4-BE49-F238E27FC236}">
                <a16:creationId xmlns:a16="http://schemas.microsoft.com/office/drawing/2014/main" id="{F179BBF4-6799-4C0F-87CD-BDC3964DBCEE}"/>
              </a:ext>
            </a:extLst>
          </p:cNvPr>
          <p:cNvSpPr>
            <a:spLocks noGrp="1"/>
          </p:cNvSpPr>
          <p:nvPr>
            <p:ph idx="1"/>
          </p:nvPr>
        </p:nvSpPr>
        <p:spPr/>
        <p:txBody>
          <a:bodyPr>
            <a:normAutofit/>
          </a:bodyPr>
          <a:lstStyle/>
          <a:p>
            <a:r>
              <a:rPr lang="zh-CN" altLang="en-US" dirty="0"/>
              <a:t>怎么在治疗中让来访者放下对这个逻辑的执着呢？心理医生可以戳穿来访者这个逻辑背后的把戏，但只这样做的话，就太生硬了。</a:t>
            </a:r>
            <a:br>
              <a:rPr lang="zh-CN" altLang="en-US" dirty="0"/>
            </a:br>
            <a:r>
              <a:rPr lang="zh-CN" altLang="en-US" dirty="0"/>
              <a:t>于是，西恩讲了个关于自己妻子放屁的故事。</a:t>
            </a:r>
            <a:br>
              <a:rPr lang="zh-CN" altLang="en-US" dirty="0"/>
            </a:br>
            <a:r>
              <a:rPr lang="zh-CN" altLang="en-US" dirty="0"/>
              <a:t>西恩讲这个故事时，忍不住狂笑起来，而威尔也忍不住大笑起来。故事讲完后，西恩解释说，</a:t>
            </a:r>
            <a:r>
              <a:rPr lang="zh-CN" altLang="en-US" b="1" dirty="0"/>
              <a:t>真实就是美，“不完美才是好东西，它可以选择谁进入我的世界</a:t>
            </a:r>
            <a:r>
              <a:rPr lang="en-US" altLang="zh-CN" b="1" dirty="0"/>
              <a:t>……</a:t>
            </a:r>
            <a:r>
              <a:rPr lang="zh-CN" altLang="en-US" b="1" dirty="0"/>
              <a:t>你的女生也不完美，关键是，你们是否合适。”</a:t>
            </a:r>
            <a:br>
              <a:rPr lang="zh-CN" altLang="en-US" b="1" dirty="0"/>
            </a:br>
            <a:r>
              <a:rPr lang="zh-CN" altLang="en-US" dirty="0"/>
              <a:t>这次咨询结束后，威尔立即去见他钟爱的女孩</a:t>
            </a:r>
            <a:r>
              <a:rPr lang="en-US" altLang="zh-CN" dirty="0"/>
              <a:t>——</a:t>
            </a:r>
            <a:r>
              <a:rPr lang="zh-CN" altLang="en-US" dirty="0"/>
              <a:t>哈佛大学的史凯兰去了。</a:t>
            </a:r>
          </a:p>
        </p:txBody>
      </p:sp>
    </p:spTree>
    <p:extLst>
      <p:ext uri="{BB962C8B-B14F-4D97-AF65-F5344CB8AC3E}">
        <p14:creationId xmlns:p14="http://schemas.microsoft.com/office/powerpoint/2010/main" val="408611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7D8A4-319D-4ABA-AA4B-076262D1E520}"/>
              </a:ext>
            </a:extLst>
          </p:cNvPr>
          <p:cNvSpPr>
            <a:spLocks noGrp="1"/>
          </p:cNvSpPr>
          <p:nvPr>
            <p:ph type="title"/>
          </p:nvPr>
        </p:nvSpPr>
        <p:spPr/>
        <p:txBody>
          <a:bodyPr/>
          <a:lstStyle/>
          <a:p>
            <a:r>
              <a:rPr lang="en-US" altLang="zh-CN" b="1" dirty="0"/>
              <a:t>Will</a:t>
            </a:r>
            <a:r>
              <a:rPr lang="zh-CN" altLang="en-US" b="1" dirty="0"/>
              <a:t>和女主的关系</a:t>
            </a:r>
            <a:r>
              <a:rPr lang="en-US" altLang="zh-CN" b="1" dirty="0"/>
              <a:t>	</a:t>
            </a:r>
            <a:endParaRPr lang="zh-CN" altLang="en-US" b="1" dirty="0"/>
          </a:p>
        </p:txBody>
      </p:sp>
      <p:sp>
        <p:nvSpPr>
          <p:cNvPr id="3" name="内容占位符 2">
            <a:extLst>
              <a:ext uri="{FF2B5EF4-FFF2-40B4-BE49-F238E27FC236}">
                <a16:creationId xmlns:a16="http://schemas.microsoft.com/office/drawing/2014/main" id="{0E4F376F-9990-41FE-9CFB-73BCC36786C6}"/>
              </a:ext>
            </a:extLst>
          </p:cNvPr>
          <p:cNvSpPr>
            <a:spLocks noGrp="1"/>
          </p:cNvSpPr>
          <p:nvPr>
            <p:ph idx="1"/>
          </p:nvPr>
        </p:nvSpPr>
        <p:spPr/>
        <p:txBody>
          <a:bodyPr/>
          <a:lstStyle/>
          <a:p>
            <a:r>
              <a:rPr lang="en-US" altLang="zh-CN" dirty="0"/>
              <a:t>1</a:t>
            </a:r>
            <a:r>
              <a:rPr lang="zh-CN" altLang="en-US" dirty="0"/>
              <a:t>：</a:t>
            </a:r>
            <a:r>
              <a:rPr lang="en-US" altLang="zh-CN" dirty="0"/>
              <a:t>22</a:t>
            </a:r>
            <a:r>
              <a:rPr lang="zh-CN" altLang="en-US" dirty="0"/>
              <a:t>：</a:t>
            </a:r>
            <a:r>
              <a:rPr lang="en-US" altLang="zh-CN" dirty="0"/>
              <a:t>45~1:26:44</a:t>
            </a:r>
            <a:endParaRPr lang="zh-CN" altLang="en-US" dirty="0"/>
          </a:p>
        </p:txBody>
      </p:sp>
    </p:spTree>
    <p:extLst>
      <p:ext uri="{BB962C8B-B14F-4D97-AF65-F5344CB8AC3E}">
        <p14:creationId xmlns:p14="http://schemas.microsoft.com/office/powerpoint/2010/main" val="315508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BD055-A0CC-4988-9204-586F32E3DBA0}"/>
              </a:ext>
            </a:extLst>
          </p:cNvPr>
          <p:cNvSpPr>
            <a:spLocks noGrp="1"/>
          </p:cNvSpPr>
          <p:nvPr>
            <p:ph type="title"/>
          </p:nvPr>
        </p:nvSpPr>
        <p:spPr/>
        <p:txBody>
          <a:bodyPr/>
          <a:lstStyle/>
          <a:p>
            <a:r>
              <a:rPr lang="en-US" altLang="zh-CN" b="1" dirty="0"/>
              <a:t>Will</a:t>
            </a:r>
            <a:r>
              <a:rPr lang="zh-CN" altLang="en-US" b="1" dirty="0"/>
              <a:t>和女主各自的逻辑</a:t>
            </a:r>
          </a:p>
        </p:txBody>
      </p:sp>
      <p:sp>
        <p:nvSpPr>
          <p:cNvPr id="3" name="内容占位符 2">
            <a:extLst>
              <a:ext uri="{FF2B5EF4-FFF2-40B4-BE49-F238E27FC236}">
                <a16:creationId xmlns:a16="http://schemas.microsoft.com/office/drawing/2014/main" id="{8AD84E07-F739-4649-BE14-26A9E85BCFB8}"/>
              </a:ext>
            </a:extLst>
          </p:cNvPr>
          <p:cNvSpPr>
            <a:spLocks noGrp="1"/>
          </p:cNvSpPr>
          <p:nvPr>
            <p:ph idx="1"/>
          </p:nvPr>
        </p:nvSpPr>
        <p:spPr/>
        <p:txBody>
          <a:bodyPr>
            <a:normAutofit lnSpcReduction="10000"/>
          </a:bodyPr>
          <a:lstStyle/>
          <a:p>
            <a:br>
              <a:rPr lang="zh-CN" altLang="en-US" dirty="0"/>
            </a:br>
            <a:r>
              <a:rPr lang="zh-CN" altLang="en-US" dirty="0"/>
              <a:t>史凯兰的逻辑：她是个“好女孩”，而“好女孩”的逻辑是不能给别人麻烦，所以说如果你不爱就告诉我，我会主动消失。史凯兰认为，希望威尔跟自己去加州，证明她爱他。</a:t>
            </a:r>
            <a:endParaRPr lang="en-US" altLang="zh-CN" dirty="0"/>
          </a:p>
          <a:p>
            <a:r>
              <a:rPr lang="en-US" altLang="zh-CN" dirty="0"/>
              <a:t>Will</a:t>
            </a:r>
            <a:r>
              <a:rPr lang="zh-CN" altLang="en-US" dirty="0"/>
              <a:t>的逻辑：怀疑自己只是史凯兰的一个玩具。</a:t>
            </a:r>
            <a:endParaRPr lang="en-US" altLang="zh-CN" dirty="0"/>
          </a:p>
          <a:p>
            <a:r>
              <a:rPr lang="zh-CN" altLang="en-US" dirty="0"/>
              <a:t>史凯兰的话会让进一步相信，她并不爱他，她好像在寻找一个让自己主动离开的借口。</a:t>
            </a:r>
            <a:br>
              <a:rPr lang="zh-CN" altLang="en-US" dirty="0"/>
            </a:br>
            <a:r>
              <a:rPr lang="zh-CN" altLang="en-US" dirty="0"/>
              <a:t>但在威尔的世界里，这种搬迁是最可怕的事情。他先是被父母抛弃，后来</a:t>
            </a:r>
            <a:r>
              <a:rPr lang="en-US" altLang="zh-CN" dirty="0"/>
              <a:t>4</a:t>
            </a:r>
            <a:r>
              <a:rPr lang="zh-CN" altLang="en-US" dirty="0"/>
              <a:t>次被送人寄养，其中</a:t>
            </a:r>
            <a:r>
              <a:rPr lang="en-US" altLang="zh-CN" dirty="0"/>
              <a:t>3</a:t>
            </a:r>
            <a:r>
              <a:rPr lang="zh-CN" altLang="en-US" dirty="0"/>
              <a:t>次被严重虐待。所以，他内心深处认为，换一个家是最可怕的事情。</a:t>
            </a:r>
            <a:br>
              <a:rPr lang="zh-CN" altLang="en-US" dirty="0"/>
            </a:br>
            <a:endParaRPr lang="zh-CN" altLang="en-US" dirty="0"/>
          </a:p>
        </p:txBody>
      </p:sp>
    </p:spTree>
    <p:extLst>
      <p:ext uri="{BB962C8B-B14F-4D97-AF65-F5344CB8AC3E}">
        <p14:creationId xmlns:p14="http://schemas.microsoft.com/office/powerpoint/2010/main" val="173892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2A177-DBAF-4BF1-ACAD-E51F2B091FFF}"/>
              </a:ext>
            </a:extLst>
          </p:cNvPr>
          <p:cNvSpPr>
            <a:spLocks noGrp="1"/>
          </p:cNvSpPr>
          <p:nvPr>
            <p:ph type="title"/>
          </p:nvPr>
        </p:nvSpPr>
        <p:spPr/>
        <p:txBody>
          <a:bodyPr/>
          <a:lstStyle/>
          <a:p>
            <a:r>
              <a:rPr lang="en-US" altLang="zh-CN" b="1" dirty="0"/>
              <a:t>Will</a:t>
            </a:r>
            <a:r>
              <a:rPr lang="zh-CN" altLang="en-US" b="1" dirty="0"/>
              <a:t>和肖恩的关系</a:t>
            </a:r>
            <a:r>
              <a:rPr lang="en-US" altLang="zh-CN" b="1" dirty="0"/>
              <a:t>	</a:t>
            </a:r>
            <a:endParaRPr lang="zh-CN" altLang="en-US" b="1" dirty="0"/>
          </a:p>
        </p:txBody>
      </p:sp>
      <p:sp>
        <p:nvSpPr>
          <p:cNvPr id="3" name="内容占位符 2">
            <a:extLst>
              <a:ext uri="{FF2B5EF4-FFF2-40B4-BE49-F238E27FC236}">
                <a16:creationId xmlns:a16="http://schemas.microsoft.com/office/drawing/2014/main" id="{0235ED67-6BCB-400A-BE43-C8E49722674F}"/>
              </a:ext>
            </a:extLst>
          </p:cNvPr>
          <p:cNvSpPr>
            <a:spLocks noGrp="1"/>
          </p:cNvSpPr>
          <p:nvPr>
            <p:ph idx="1"/>
          </p:nvPr>
        </p:nvSpPr>
        <p:spPr/>
        <p:txBody>
          <a:bodyPr/>
          <a:lstStyle/>
          <a:p>
            <a:r>
              <a:rPr lang="en-US" altLang="zh-CN" dirty="0"/>
              <a:t>1</a:t>
            </a:r>
            <a:r>
              <a:rPr lang="zh-CN" altLang="en-US" dirty="0"/>
              <a:t>：</a:t>
            </a:r>
            <a:r>
              <a:rPr lang="en-US" altLang="zh-CN" dirty="0"/>
              <a:t>33</a:t>
            </a:r>
            <a:r>
              <a:rPr lang="zh-CN" altLang="en-US" dirty="0"/>
              <a:t>：</a:t>
            </a:r>
            <a:r>
              <a:rPr lang="en-US" altLang="zh-CN" dirty="0"/>
              <a:t>48~1</a:t>
            </a:r>
            <a:r>
              <a:rPr lang="zh-CN" altLang="en-US" dirty="0"/>
              <a:t>：</a:t>
            </a:r>
            <a:r>
              <a:rPr lang="en-US" altLang="zh-CN" dirty="0"/>
              <a:t>38</a:t>
            </a:r>
          </a:p>
          <a:p>
            <a:endParaRPr lang="zh-CN" altLang="en-US" dirty="0"/>
          </a:p>
        </p:txBody>
      </p:sp>
    </p:spTree>
    <p:extLst>
      <p:ext uri="{BB962C8B-B14F-4D97-AF65-F5344CB8AC3E}">
        <p14:creationId xmlns:p14="http://schemas.microsoft.com/office/powerpoint/2010/main" val="352352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ED9C1-C1D4-40EB-8DE0-1086E0894E22}"/>
              </a:ext>
            </a:extLst>
          </p:cNvPr>
          <p:cNvSpPr>
            <a:spLocks noGrp="1"/>
          </p:cNvSpPr>
          <p:nvPr>
            <p:ph type="title"/>
          </p:nvPr>
        </p:nvSpPr>
        <p:spPr/>
        <p:txBody>
          <a:bodyPr/>
          <a:lstStyle/>
          <a:p>
            <a:r>
              <a:rPr lang="zh-CN" altLang="en-US" b="1" dirty="0"/>
              <a:t>咨询陷入僵局</a:t>
            </a:r>
          </a:p>
        </p:txBody>
      </p:sp>
      <p:sp>
        <p:nvSpPr>
          <p:cNvPr id="3" name="内容占位符 2">
            <a:extLst>
              <a:ext uri="{FF2B5EF4-FFF2-40B4-BE49-F238E27FC236}">
                <a16:creationId xmlns:a16="http://schemas.microsoft.com/office/drawing/2014/main" id="{7BB23C73-B302-4954-9F50-E665CF1CFA88}"/>
              </a:ext>
            </a:extLst>
          </p:cNvPr>
          <p:cNvSpPr>
            <a:spLocks noGrp="1"/>
          </p:cNvSpPr>
          <p:nvPr>
            <p:ph idx="1"/>
          </p:nvPr>
        </p:nvSpPr>
        <p:spPr/>
        <p:txBody>
          <a:bodyPr/>
          <a:lstStyle/>
          <a:p>
            <a:r>
              <a:rPr lang="zh-CN" altLang="en-US" dirty="0"/>
              <a:t>面对</a:t>
            </a:r>
            <a:r>
              <a:rPr lang="en-US" altLang="zh-CN" dirty="0"/>
              <a:t>Shawn</a:t>
            </a:r>
            <a:r>
              <a:rPr lang="zh-CN" altLang="en-US" dirty="0"/>
              <a:t>的问题，</a:t>
            </a:r>
            <a:r>
              <a:rPr lang="en-US" altLang="zh-CN" dirty="0"/>
              <a:t>Will</a:t>
            </a:r>
            <a:r>
              <a:rPr lang="zh-CN" altLang="en-US" dirty="0"/>
              <a:t>无法回答</a:t>
            </a:r>
            <a:endParaRPr lang="en-US" altLang="zh-CN" dirty="0"/>
          </a:p>
          <a:p>
            <a:pPr marL="0" indent="0">
              <a:buNone/>
            </a:pPr>
            <a:r>
              <a:rPr lang="en-US" altLang="zh-CN" dirty="0"/>
              <a:t>  </a:t>
            </a:r>
            <a:r>
              <a:rPr lang="zh-CN" altLang="en-US" dirty="0"/>
              <a:t>因为他不知道自己想要什么</a:t>
            </a:r>
            <a:endParaRPr lang="en-US" altLang="zh-CN" dirty="0"/>
          </a:p>
          <a:p>
            <a:pPr marL="0" indent="0">
              <a:buNone/>
            </a:pPr>
            <a:r>
              <a:rPr lang="en-US" altLang="zh-CN" dirty="0"/>
              <a:t>  </a:t>
            </a:r>
            <a:r>
              <a:rPr lang="zh-CN" altLang="en-US" dirty="0"/>
              <a:t>只想维系现在看似平衡的关系</a:t>
            </a:r>
          </a:p>
        </p:txBody>
      </p:sp>
    </p:spTree>
    <p:extLst>
      <p:ext uri="{BB962C8B-B14F-4D97-AF65-F5344CB8AC3E}">
        <p14:creationId xmlns:p14="http://schemas.microsoft.com/office/powerpoint/2010/main" val="39402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简短的说</a:t>
            </a:r>
          </a:p>
        </p:txBody>
      </p:sp>
      <p:sp>
        <p:nvSpPr>
          <p:cNvPr id="3" name="内容占位符 2"/>
          <p:cNvSpPr>
            <a:spLocks noGrp="1"/>
          </p:cNvSpPr>
          <p:nvPr>
            <p:ph idx="1"/>
          </p:nvPr>
        </p:nvSpPr>
        <p:spPr/>
        <p:txBody>
          <a:bodyPr/>
          <a:lstStyle/>
          <a:p>
            <a:endParaRPr lang="en-US" altLang="zh-CN" dirty="0"/>
          </a:p>
          <a:p>
            <a:endParaRPr lang="en-US" altLang="zh-CN" dirty="0"/>
          </a:p>
          <a:p>
            <a:r>
              <a:rPr lang="zh-CN" altLang="en-US" dirty="0"/>
              <a:t>天才浪子回头的故事？</a:t>
            </a:r>
            <a:endParaRPr lang="en-US" altLang="zh-CN" dirty="0"/>
          </a:p>
          <a:p>
            <a:pPr marL="0" indent="0">
              <a:buNone/>
            </a:pPr>
            <a:endParaRPr lang="en-US" altLang="zh-CN" dirty="0"/>
          </a:p>
          <a:p>
            <a:pPr marL="0" indent="0">
              <a:buNone/>
            </a:pPr>
            <a:endParaRPr lang="en-US" altLang="zh-CN" dirty="0"/>
          </a:p>
          <a:p>
            <a:r>
              <a:rPr lang="zh-CN" altLang="en-US" dirty="0"/>
              <a:t>一个自卑的年轻人在导师、朋友的帮助下找回自我的故事。</a:t>
            </a:r>
          </a:p>
        </p:txBody>
      </p:sp>
    </p:spTree>
    <p:extLst>
      <p:ext uri="{BB962C8B-B14F-4D97-AF65-F5344CB8AC3E}">
        <p14:creationId xmlns:p14="http://schemas.microsoft.com/office/powerpoint/2010/main" val="147070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2A177-DBAF-4BF1-ACAD-E51F2B091FFF}"/>
              </a:ext>
            </a:extLst>
          </p:cNvPr>
          <p:cNvSpPr>
            <a:spLocks noGrp="1"/>
          </p:cNvSpPr>
          <p:nvPr>
            <p:ph type="title"/>
          </p:nvPr>
        </p:nvSpPr>
        <p:spPr/>
        <p:txBody>
          <a:bodyPr/>
          <a:lstStyle/>
          <a:p>
            <a:r>
              <a:rPr lang="en-US" altLang="zh-CN" b="1" dirty="0"/>
              <a:t>Will</a:t>
            </a:r>
            <a:r>
              <a:rPr lang="zh-CN" altLang="en-US" b="1" dirty="0"/>
              <a:t>发生改变</a:t>
            </a:r>
            <a:r>
              <a:rPr lang="en-US" altLang="zh-CN" b="1" dirty="0"/>
              <a:t>	</a:t>
            </a:r>
            <a:endParaRPr lang="zh-CN" altLang="en-US" b="1" dirty="0"/>
          </a:p>
        </p:txBody>
      </p:sp>
      <p:sp>
        <p:nvSpPr>
          <p:cNvPr id="3" name="内容占位符 2">
            <a:extLst>
              <a:ext uri="{FF2B5EF4-FFF2-40B4-BE49-F238E27FC236}">
                <a16:creationId xmlns:a16="http://schemas.microsoft.com/office/drawing/2014/main" id="{0235ED67-6BCB-400A-BE43-C8E49722674F}"/>
              </a:ext>
            </a:extLst>
          </p:cNvPr>
          <p:cNvSpPr>
            <a:spLocks noGrp="1"/>
          </p:cNvSpPr>
          <p:nvPr>
            <p:ph idx="1"/>
          </p:nvPr>
        </p:nvSpPr>
        <p:spPr/>
        <p:txBody>
          <a:bodyPr/>
          <a:lstStyle/>
          <a:p>
            <a:r>
              <a:rPr lang="en-US" altLang="zh-CN" dirty="0"/>
              <a:t>1</a:t>
            </a:r>
            <a:r>
              <a:rPr lang="zh-CN" altLang="en-US" dirty="0"/>
              <a:t>：</a:t>
            </a:r>
            <a:r>
              <a:rPr lang="en-US" altLang="zh-CN" dirty="0"/>
              <a:t>40</a:t>
            </a:r>
            <a:r>
              <a:rPr lang="zh-CN" altLang="en-US" dirty="0"/>
              <a:t>：</a:t>
            </a:r>
            <a:r>
              <a:rPr lang="en-US" altLang="zh-CN" dirty="0"/>
              <a:t>45~1</a:t>
            </a:r>
            <a:r>
              <a:rPr lang="zh-CN" altLang="en-US" dirty="0"/>
              <a:t>：</a:t>
            </a:r>
            <a:r>
              <a:rPr lang="en-US" altLang="zh-CN" dirty="0"/>
              <a:t>43</a:t>
            </a:r>
          </a:p>
          <a:p>
            <a:endParaRPr lang="en-US" altLang="zh-CN" b="1" dirty="0"/>
          </a:p>
          <a:p>
            <a:r>
              <a:rPr lang="en-US" altLang="zh-CN" b="1" dirty="0"/>
              <a:t>Chuckie</a:t>
            </a:r>
            <a:r>
              <a:rPr lang="zh-CN" altLang="en-US" b="1" dirty="0"/>
              <a:t>鼓励了男主</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4068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DFAB6-1D51-45FE-B798-1C245B46A846}"/>
              </a:ext>
            </a:extLst>
          </p:cNvPr>
          <p:cNvSpPr>
            <a:spLocks noGrp="1"/>
          </p:cNvSpPr>
          <p:nvPr>
            <p:ph type="title"/>
          </p:nvPr>
        </p:nvSpPr>
        <p:spPr/>
        <p:txBody>
          <a:bodyPr/>
          <a:lstStyle/>
          <a:p>
            <a:r>
              <a:rPr lang="zh-CN" altLang="en-US" b="1" dirty="0"/>
              <a:t>你选择了痛苦</a:t>
            </a:r>
          </a:p>
        </p:txBody>
      </p:sp>
      <p:sp>
        <p:nvSpPr>
          <p:cNvPr id="3" name="内容占位符 2">
            <a:extLst>
              <a:ext uri="{FF2B5EF4-FFF2-40B4-BE49-F238E27FC236}">
                <a16:creationId xmlns:a16="http://schemas.microsoft.com/office/drawing/2014/main" id="{62B84A71-92AC-47B9-AB4B-83DF83CC0DE7}"/>
              </a:ext>
            </a:extLst>
          </p:cNvPr>
          <p:cNvSpPr>
            <a:spLocks noGrp="1"/>
          </p:cNvSpPr>
          <p:nvPr>
            <p:ph idx="1"/>
          </p:nvPr>
        </p:nvSpPr>
        <p:spPr/>
        <p:txBody>
          <a:bodyPr>
            <a:normAutofit/>
          </a:bodyPr>
          <a:lstStyle/>
          <a:p>
            <a:r>
              <a:rPr lang="zh-CN" altLang="en-US" b="1" dirty="0"/>
              <a:t>这是非常非常重要的一环。</a:t>
            </a:r>
            <a:r>
              <a:rPr lang="zh-CN" altLang="en-US" dirty="0"/>
              <a:t>看上去，我们每个人都限制了自己，都生活各种各样的痛苦中。但是，我们之所以陷在这种痛苦中而不能自拔，是因为，这种表面上的痛苦其实有着极大的好处。我们之所以离不开痛苦，是因为舍不得这种好处。</a:t>
            </a:r>
            <a:br>
              <a:rPr lang="zh-CN" altLang="en-US" dirty="0"/>
            </a:br>
            <a:endParaRPr lang="zh-CN" altLang="en-US" dirty="0"/>
          </a:p>
        </p:txBody>
      </p:sp>
    </p:spTree>
    <p:extLst>
      <p:ext uri="{BB962C8B-B14F-4D97-AF65-F5344CB8AC3E}">
        <p14:creationId xmlns:p14="http://schemas.microsoft.com/office/powerpoint/2010/main" val="186150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AE9F8AF-5DBC-4488-B99F-BA116D2F80BC}"/>
              </a:ext>
            </a:extLst>
          </p:cNvPr>
          <p:cNvSpPr>
            <a:spLocks noGrp="1"/>
          </p:cNvSpPr>
          <p:nvPr>
            <p:ph type="title"/>
          </p:nvPr>
        </p:nvSpPr>
        <p:spPr/>
        <p:txBody>
          <a:bodyPr/>
          <a:lstStyle/>
          <a:p>
            <a:r>
              <a:rPr lang="en-US" altLang="zh-CN" b="1" dirty="0"/>
              <a:t>Will</a:t>
            </a:r>
            <a:r>
              <a:rPr lang="zh-CN" altLang="en-US" b="1" dirty="0"/>
              <a:t>为什么堕落</a:t>
            </a:r>
          </a:p>
        </p:txBody>
      </p:sp>
      <p:sp>
        <p:nvSpPr>
          <p:cNvPr id="3" name="内容占位符 2">
            <a:extLst>
              <a:ext uri="{FF2B5EF4-FFF2-40B4-BE49-F238E27FC236}">
                <a16:creationId xmlns:a16="http://schemas.microsoft.com/office/drawing/2014/main" id="{72D4AC33-AE3B-4B89-86C9-EF8EBD277745}"/>
              </a:ext>
            </a:extLst>
          </p:cNvPr>
          <p:cNvSpPr>
            <a:spLocks noGrp="1"/>
          </p:cNvSpPr>
          <p:nvPr>
            <p:ph idx="1"/>
          </p:nvPr>
        </p:nvSpPr>
        <p:spPr/>
        <p:txBody>
          <a:bodyPr>
            <a:normAutofit fontScale="92500" lnSpcReduction="10000"/>
          </a:bodyPr>
          <a:lstStyle/>
          <a:p>
            <a:r>
              <a:rPr lang="zh-CN" altLang="en-US" dirty="0"/>
              <a:t>威尔之所以自甘堕落，之所以浪费才华，无比重要的原因是，他通过这样的方式赢得了友谊，而他和查克等</a:t>
            </a:r>
            <a:r>
              <a:rPr lang="en-US" altLang="zh-CN" dirty="0"/>
              <a:t>3</a:t>
            </a:r>
            <a:r>
              <a:rPr lang="zh-CN" altLang="en-US" dirty="0"/>
              <a:t>名死党的友谊，是他多年以来在这个世界上仅有的支持。</a:t>
            </a:r>
            <a:br>
              <a:rPr lang="zh-CN" altLang="en-US" dirty="0"/>
            </a:br>
            <a:r>
              <a:rPr lang="zh-CN" altLang="en-US" dirty="0"/>
              <a:t>关系就是一切，一切都是为了关系。我们常讲自我价值感，其实我们追求的并不是孤独的价值感，而是关系中的价值感。</a:t>
            </a:r>
            <a:br>
              <a:rPr lang="zh-CN" altLang="en-US" dirty="0"/>
            </a:br>
            <a:r>
              <a:rPr lang="zh-CN" altLang="en-US" dirty="0"/>
              <a:t>在</a:t>
            </a:r>
            <a:r>
              <a:rPr lang="en-US" altLang="zh-CN" dirty="0"/>
              <a:t>《</a:t>
            </a:r>
            <a:r>
              <a:rPr lang="zh-CN" altLang="en-US" dirty="0"/>
              <a:t>心灵捕手</a:t>
            </a:r>
            <a:r>
              <a:rPr lang="en-US" altLang="zh-CN" dirty="0"/>
              <a:t>》</a:t>
            </a:r>
            <a:r>
              <a:rPr lang="zh-CN" altLang="en-US" dirty="0"/>
              <a:t>这部影片中，爱情是迷人的，心理治疗的过程更迷人，</a:t>
            </a:r>
            <a:r>
              <a:rPr lang="zh-CN" altLang="en-US" b="1" dirty="0"/>
              <a:t>但威尔无意中最看重的，恰恰是和查克这 些问题青年的友谊，因为这是他多年以来仅有的认可他、接纳他的关系。</a:t>
            </a:r>
            <a:r>
              <a:rPr lang="zh-CN" altLang="en-US" dirty="0"/>
              <a:t>西恩懂得这一点，所以当蓝勃说威尔的朋友是“智障”时，他愤怒地为威尔辩护。</a:t>
            </a:r>
            <a:br>
              <a:rPr lang="zh-CN" altLang="en-US" dirty="0"/>
            </a:br>
            <a:r>
              <a:rPr lang="zh-CN" altLang="en-US" dirty="0"/>
              <a:t>所以，当查克也对他说，你走吧，我渴望你顺应你的天才时，威尔真正解脱了。前面有爱情、事业等美好而正确的生活等着他，后面则是多年死党的督促、威逼和容纳，那么威尔还有什么好犹豫的呢？</a:t>
            </a:r>
          </a:p>
        </p:txBody>
      </p:sp>
    </p:spTree>
    <p:extLst>
      <p:ext uri="{BB962C8B-B14F-4D97-AF65-F5344CB8AC3E}">
        <p14:creationId xmlns:p14="http://schemas.microsoft.com/office/powerpoint/2010/main" val="27321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78D2B-8FBE-4E3A-93A9-61D88E4B4516}"/>
              </a:ext>
            </a:extLst>
          </p:cNvPr>
          <p:cNvSpPr>
            <a:spLocks noGrp="1"/>
          </p:cNvSpPr>
          <p:nvPr>
            <p:ph type="title"/>
          </p:nvPr>
        </p:nvSpPr>
        <p:spPr/>
        <p:txBody>
          <a:bodyPr/>
          <a:lstStyle/>
          <a:p>
            <a:r>
              <a:rPr lang="zh-CN" altLang="en-US" b="1" dirty="0"/>
              <a:t>为什么你也痛苦</a:t>
            </a:r>
          </a:p>
        </p:txBody>
      </p:sp>
      <p:sp>
        <p:nvSpPr>
          <p:cNvPr id="3" name="内容占位符 2">
            <a:extLst>
              <a:ext uri="{FF2B5EF4-FFF2-40B4-BE49-F238E27FC236}">
                <a16:creationId xmlns:a16="http://schemas.microsoft.com/office/drawing/2014/main" id="{231D261D-EB8A-4133-80A7-BBF4FBB5D59C}"/>
              </a:ext>
            </a:extLst>
          </p:cNvPr>
          <p:cNvSpPr>
            <a:spLocks noGrp="1"/>
          </p:cNvSpPr>
          <p:nvPr>
            <p:ph idx="1"/>
          </p:nvPr>
        </p:nvSpPr>
        <p:spPr/>
        <p:txBody>
          <a:bodyPr>
            <a:normAutofit/>
          </a:bodyPr>
          <a:lstStyle/>
          <a:p>
            <a:r>
              <a:rPr lang="zh-CN" altLang="en-US" dirty="0"/>
              <a:t>每个人都需要自我价值感</a:t>
            </a:r>
            <a:endParaRPr lang="en-US" altLang="zh-CN" dirty="0"/>
          </a:p>
          <a:p>
            <a:pPr lvl="1"/>
            <a:r>
              <a:rPr lang="zh-CN" altLang="en-US" dirty="0"/>
              <a:t>你认为只有世俗的成功才能给你自我的价值</a:t>
            </a:r>
            <a:endParaRPr lang="en-US" altLang="zh-CN" dirty="0"/>
          </a:p>
          <a:p>
            <a:pPr lvl="1"/>
            <a:endParaRPr lang="en-US" altLang="zh-CN" dirty="0"/>
          </a:p>
          <a:p>
            <a:pPr marL="0" indent="0">
              <a:buNone/>
            </a:pPr>
            <a:r>
              <a:rPr lang="zh-CN" altLang="en-US" dirty="0"/>
              <a:t>你的逻辑</a:t>
            </a:r>
            <a:endParaRPr lang="en-US" altLang="zh-CN" dirty="0"/>
          </a:p>
          <a:p>
            <a:pPr lvl="1"/>
            <a:r>
              <a:rPr lang="zh-CN" altLang="en-US" dirty="0"/>
              <a:t>世俗成功</a:t>
            </a:r>
            <a:r>
              <a:rPr lang="en-US" altLang="zh-CN" dirty="0"/>
              <a:t>-&gt;</a:t>
            </a:r>
            <a:r>
              <a:rPr lang="zh-CN" altLang="en-US" dirty="0"/>
              <a:t>如何得到认可</a:t>
            </a:r>
            <a:r>
              <a:rPr lang="en-US" altLang="zh-CN" dirty="0"/>
              <a:t>-&gt;</a:t>
            </a:r>
            <a:r>
              <a:rPr lang="zh-CN" altLang="en-US" dirty="0"/>
              <a:t>自我存在的价值</a:t>
            </a:r>
            <a:endParaRPr lang="en-US" altLang="zh-CN" dirty="0"/>
          </a:p>
          <a:p>
            <a:pPr lvl="1"/>
            <a:r>
              <a:rPr lang="zh-CN" altLang="en-US" dirty="0"/>
              <a:t>没有成功</a:t>
            </a:r>
            <a:r>
              <a:rPr lang="en-US" altLang="zh-CN" dirty="0"/>
              <a:t>-&gt;</a:t>
            </a:r>
            <a:r>
              <a:rPr lang="zh-CN" altLang="en-US" dirty="0"/>
              <a:t>不够努力，能力不够</a:t>
            </a:r>
            <a:endParaRPr lang="en-US" altLang="zh-CN" dirty="0"/>
          </a:p>
          <a:p>
            <a:pPr lvl="1"/>
            <a:endParaRPr lang="en-US" altLang="zh-CN" dirty="0"/>
          </a:p>
          <a:p>
            <a:r>
              <a:rPr lang="zh-CN" altLang="en-US" dirty="0"/>
              <a:t>你的逻辑又随着时间不断加强</a:t>
            </a:r>
            <a:endParaRPr lang="en-US" altLang="zh-CN" dirty="0"/>
          </a:p>
          <a:p>
            <a:pPr lvl="1"/>
            <a:r>
              <a:rPr lang="zh-CN" altLang="en-US" dirty="0"/>
              <a:t>不成功</a:t>
            </a:r>
            <a:r>
              <a:rPr lang="en-US" altLang="zh-CN" dirty="0"/>
              <a:t>-&gt;</a:t>
            </a:r>
            <a:r>
              <a:rPr lang="zh-CN" altLang="en-US" dirty="0"/>
              <a:t>不幸福</a:t>
            </a:r>
            <a:endParaRPr lang="en-US" altLang="zh-CN" dirty="0"/>
          </a:p>
          <a:p>
            <a:pPr lvl="1"/>
            <a:r>
              <a:rPr lang="zh-CN" altLang="en-US" dirty="0"/>
              <a:t>不成功</a:t>
            </a:r>
            <a:r>
              <a:rPr lang="en-US" altLang="zh-CN" dirty="0"/>
              <a:t>-&gt;</a:t>
            </a:r>
            <a:r>
              <a:rPr lang="zh-CN" altLang="en-US" dirty="0"/>
              <a:t>不够努力或者没有能力，陷入自我怀疑</a:t>
            </a:r>
            <a:endParaRPr lang="en-US" altLang="zh-CN" dirty="0"/>
          </a:p>
          <a:p>
            <a:pPr lvl="1"/>
            <a:endParaRPr lang="en-US" altLang="zh-CN" dirty="0"/>
          </a:p>
        </p:txBody>
      </p:sp>
    </p:spTree>
    <p:extLst>
      <p:ext uri="{BB962C8B-B14F-4D97-AF65-F5344CB8AC3E}">
        <p14:creationId xmlns:p14="http://schemas.microsoft.com/office/powerpoint/2010/main" val="14773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arn(inVertic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553A6-5BF3-491A-A971-29E5529ECCBB}"/>
              </a:ext>
            </a:extLst>
          </p:cNvPr>
          <p:cNvSpPr>
            <a:spLocks noGrp="1"/>
          </p:cNvSpPr>
          <p:nvPr>
            <p:ph type="title"/>
          </p:nvPr>
        </p:nvSpPr>
        <p:spPr/>
        <p:txBody>
          <a:bodyPr/>
          <a:lstStyle/>
          <a:p>
            <a:r>
              <a:rPr lang="zh-CN" altLang="en-US" b="1" dirty="0"/>
              <a:t>为什么你会有这样的逻辑</a:t>
            </a:r>
          </a:p>
        </p:txBody>
      </p:sp>
      <p:sp>
        <p:nvSpPr>
          <p:cNvPr id="3" name="内容占位符 2">
            <a:extLst>
              <a:ext uri="{FF2B5EF4-FFF2-40B4-BE49-F238E27FC236}">
                <a16:creationId xmlns:a16="http://schemas.microsoft.com/office/drawing/2014/main" id="{35971244-4AC5-409B-9163-1E804C528EA1}"/>
              </a:ext>
            </a:extLst>
          </p:cNvPr>
          <p:cNvSpPr>
            <a:spLocks noGrp="1"/>
          </p:cNvSpPr>
          <p:nvPr>
            <p:ph idx="1"/>
          </p:nvPr>
        </p:nvSpPr>
        <p:spPr/>
        <p:txBody>
          <a:bodyPr>
            <a:normAutofit/>
          </a:bodyPr>
          <a:lstStyle/>
          <a:p>
            <a:r>
              <a:rPr lang="zh-CN" altLang="en-US" sz="3200" b="1" dirty="0"/>
              <a:t>你没有建立自我的价值观</a:t>
            </a:r>
            <a:endParaRPr lang="en-US" altLang="zh-CN" sz="3200" b="1" dirty="0"/>
          </a:p>
          <a:p>
            <a:pPr lvl="1"/>
            <a:endParaRPr lang="en-US" altLang="zh-CN" sz="2800" dirty="0"/>
          </a:p>
          <a:p>
            <a:pPr lvl="1"/>
            <a:r>
              <a:rPr lang="zh-CN" altLang="en-US" sz="2800" dirty="0"/>
              <a:t>很难得到认可，除非成绩优异的高光时刻</a:t>
            </a:r>
            <a:endParaRPr lang="en-US" altLang="zh-CN" sz="2800" dirty="0"/>
          </a:p>
          <a:p>
            <a:pPr lvl="1"/>
            <a:r>
              <a:rPr lang="zh-CN" altLang="en-US" sz="2800" dirty="0"/>
              <a:t>周围人的价值观熏陶</a:t>
            </a:r>
            <a:endParaRPr lang="en-US" altLang="zh-CN" sz="2800" dirty="0"/>
          </a:p>
          <a:p>
            <a:pPr lvl="2"/>
            <a:r>
              <a:rPr lang="zh-CN" altLang="en-US" sz="2800" dirty="0"/>
              <a:t>奋斗就能成功</a:t>
            </a:r>
            <a:endParaRPr lang="en-US" altLang="zh-CN" sz="2800" dirty="0"/>
          </a:p>
          <a:p>
            <a:pPr lvl="2"/>
            <a:r>
              <a:rPr lang="zh-CN" altLang="en-US" sz="2800" dirty="0"/>
              <a:t>成功</a:t>
            </a:r>
            <a:r>
              <a:rPr lang="en-US" altLang="zh-CN" sz="2800" dirty="0"/>
              <a:t>=</a:t>
            </a:r>
            <a:r>
              <a:rPr lang="zh-CN" altLang="en-US" sz="2800" dirty="0"/>
              <a:t>幸福，即唯一的人生目标</a:t>
            </a:r>
            <a:endParaRPr lang="en-US" altLang="zh-CN" sz="2800" dirty="0"/>
          </a:p>
          <a:p>
            <a:pPr marL="457200" lvl="1" indent="0">
              <a:buNone/>
            </a:pPr>
            <a:endParaRPr lang="en-US" altLang="zh-CN" sz="2800" dirty="0"/>
          </a:p>
        </p:txBody>
      </p:sp>
    </p:spTree>
    <p:extLst>
      <p:ext uri="{BB962C8B-B14F-4D97-AF65-F5344CB8AC3E}">
        <p14:creationId xmlns:p14="http://schemas.microsoft.com/office/powerpoint/2010/main" val="178037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955ACA-6099-4411-B338-2F4D867D7BE9}"/>
              </a:ext>
            </a:extLst>
          </p:cNvPr>
          <p:cNvSpPr>
            <a:spLocks noGrp="1"/>
          </p:cNvSpPr>
          <p:nvPr>
            <p:ph type="title"/>
          </p:nvPr>
        </p:nvSpPr>
        <p:spPr/>
        <p:txBody>
          <a:bodyPr/>
          <a:lstStyle/>
          <a:p>
            <a:r>
              <a:rPr lang="zh-CN" altLang="en-US" b="1" dirty="0"/>
              <a:t>其实我一直在告诉你两件事</a:t>
            </a:r>
          </a:p>
        </p:txBody>
      </p:sp>
      <p:sp>
        <p:nvSpPr>
          <p:cNvPr id="3" name="内容占位符 2">
            <a:extLst>
              <a:ext uri="{FF2B5EF4-FFF2-40B4-BE49-F238E27FC236}">
                <a16:creationId xmlns:a16="http://schemas.microsoft.com/office/drawing/2014/main" id="{A76A8962-8ECD-4BCD-80CF-F27922A7F53B}"/>
              </a:ext>
            </a:extLst>
          </p:cNvPr>
          <p:cNvSpPr>
            <a:spLocks noGrp="1"/>
          </p:cNvSpPr>
          <p:nvPr>
            <p:ph idx="1"/>
          </p:nvPr>
        </p:nvSpPr>
        <p:spPr>
          <a:xfrm>
            <a:off x="838200" y="1825625"/>
            <a:ext cx="10515600" cy="4823750"/>
          </a:xfrm>
        </p:spPr>
        <p:txBody>
          <a:bodyPr>
            <a:normAutofit fontScale="55000" lnSpcReduction="20000"/>
          </a:bodyPr>
          <a:lstStyle/>
          <a:p>
            <a:r>
              <a:rPr lang="zh-CN" altLang="en-US" sz="3600" b="1" dirty="0"/>
              <a:t>奋斗不一定能成功</a:t>
            </a:r>
            <a:endParaRPr lang="en-US" altLang="zh-CN" sz="3600" b="1" dirty="0"/>
          </a:p>
          <a:p>
            <a:pPr lvl="1"/>
            <a:r>
              <a:rPr lang="zh-CN" altLang="en-US" sz="2600" dirty="0"/>
              <a:t>努力应该建立在正确的方法</a:t>
            </a:r>
            <a:r>
              <a:rPr lang="en-US" altLang="zh-CN" sz="2600" dirty="0"/>
              <a:t>/</a:t>
            </a:r>
            <a:r>
              <a:rPr lang="zh-CN" altLang="en-US" sz="2600" dirty="0"/>
              <a:t>方向之上</a:t>
            </a:r>
            <a:endParaRPr lang="en-US" altLang="zh-CN" sz="2600" dirty="0"/>
          </a:p>
          <a:p>
            <a:pPr lvl="2"/>
            <a:r>
              <a:rPr lang="en-US" altLang="zh-CN" sz="2600" dirty="0"/>
              <a:t>996</a:t>
            </a:r>
            <a:r>
              <a:rPr lang="zh-CN" altLang="en-US" sz="2600" dirty="0"/>
              <a:t>的无脑奋斗不能让你成长，只能让你成为麻木痛苦的螺丝钉</a:t>
            </a:r>
            <a:endParaRPr lang="en-US" altLang="zh-CN" sz="2600" dirty="0"/>
          </a:p>
          <a:p>
            <a:pPr lvl="1"/>
            <a:r>
              <a:rPr lang="zh-CN" altLang="en-US" sz="2600" dirty="0"/>
              <a:t>方法、方向、天赋、努力，你能做的都做了，也不一定能成功，大环境并不可控</a:t>
            </a:r>
            <a:endParaRPr lang="en-US" altLang="zh-CN" sz="2600" dirty="0"/>
          </a:p>
          <a:p>
            <a:pPr lvl="2"/>
            <a:r>
              <a:rPr lang="zh-CN" altLang="en-US" sz="2600" dirty="0"/>
              <a:t>尽量把控全局，抓住当下，放眼未来</a:t>
            </a:r>
            <a:endParaRPr lang="en-US" altLang="zh-CN" sz="2600" dirty="0"/>
          </a:p>
          <a:p>
            <a:pPr marL="914400" lvl="2" indent="0">
              <a:buNone/>
            </a:pPr>
            <a:endParaRPr lang="en-US" altLang="zh-CN" sz="2800" dirty="0"/>
          </a:p>
          <a:p>
            <a:r>
              <a:rPr lang="zh-CN" altLang="en-US" sz="3600" b="1" dirty="0"/>
              <a:t>除了追求成功之外，你还有很多能做的事情</a:t>
            </a:r>
            <a:endParaRPr lang="en-US" altLang="zh-CN" sz="3600" b="1" dirty="0"/>
          </a:p>
          <a:p>
            <a:pPr lvl="1"/>
            <a:r>
              <a:rPr lang="zh-CN" altLang="en-US" sz="2600" dirty="0"/>
              <a:t>认识世界</a:t>
            </a:r>
            <a:endParaRPr lang="en-US" altLang="zh-CN" sz="2600" dirty="0"/>
          </a:p>
          <a:p>
            <a:pPr lvl="2"/>
            <a:r>
              <a:rPr lang="zh-CN" altLang="en-US" sz="2200" dirty="0"/>
              <a:t>宏观角度：</a:t>
            </a:r>
            <a:endParaRPr lang="en-US" altLang="zh-CN" sz="2200" dirty="0"/>
          </a:p>
          <a:p>
            <a:pPr lvl="3"/>
            <a:r>
              <a:rPr lang="zh-CN" altLang="en-US" sz="2000" dirty="0"/>
              <a:t>经济，心理，历史，科学等等哲学</a:t>
            </a:r>
            <a:endParaRPr lang="en-US" altLang="zh-CN" sz="2000" dirty="0"/>
          </a:p>
          <a:p>
            <a:pPr lvl="4"/>
            <a:r>
              <a:rPr lang="zh-CN" altLang="en-US" sz="2000" dirty="0"/>
              <a:t>消费主义</a:t>
            </a:r>
            <a:r>
              <a:rPr lang="en-US" altLang="zh-CN" sz="2000" dirty="0"/>
              <a:t>/</a:t>
            </a:r>
            <a:r>
              <a:rPr lang="zh-CN" altLang="en-US" sz="2000" dirty="0"/>
              <a:t>大众心理学</a:t>
            </a:r>
            <a:r>
              <a:rPr lang="en-US" altLang="zh-CN" sz="2000" dirty="0"/>
              <a:t>/</a:t>
            </a:r>
            <a:r>
              <a:rPr lang="zh-CN" altLang="en-US" sz="2000" dirty="0"/>
              <a:t>社会心理学</a:t>
            </a:r>
            <a:r>
              <a:rPr lang="en-US" altLang="zh-CN" sz="2000" dirty="0"/>
              <a:t>/</a:t>
            </a:r>
            <a:r>
              <a:rPr lang="zh-CN" altLang="en-US" sz="2000" dirty="0"/>
              <a:t>虚无主义</a:t>
            </a:r>
            <a:r>
              <a:rPr lang="en-US" altLang="zh-CN" sz="2000" dirty="0"/>
              <a:t>/</a:t>
            </a:r>
            <a:r>
              <a:rPr lang="zh-CN" altLang="en-US" sz="2000" dirty="0"/>
              <a:t>自我本我超我等等</a:t>
            </a:r>
            <a:endParaRPr lang="en-US" altLang="zh-CN" sz="2000" dirty="0"/>
          </a:p>
          <a:p>
            <a:pPr lvl="2"/>
            <a:r>
              <a:rPr lang="zh-CN" altLang="en-US" sz="2200" dirty="0"/>
              <a:t>微观角度：</a:t>
            </a:r>
            <a:endParaRPr lang="en-US" altLang="zh-CN" sz="2200" dirty="0"/>
          </a:p>
          <a:p>
            <a:pPr lvl="3"/>
            <a:r>
              <a:rPr lang="zh-CN" altLang="en-US" sz="2000" dirty="0"/>
              <a:t>观察你身边的人</a:t>
            </a:r>
            <a:endParaRPr lang="en-US" altLang="zh-CN" sz="2000" dirty="0"/>
          </a:p>
          <a:p>
            <a:pPr lvl="4"/>
            <a:r>
              <a:rPr lang="zh-CN" altLang="en-US" sz="2000" dirty="0"/>
              <a:t>尝试理解他人</a:t>
            </a:r>
            <a:endParaRPr lang="en-US" altLang="zh-CN" sz="2000" dirty="0"/>
          </a:p>
          <a:p>
            <a:pPr lvl="5"/>
            <a:r>
              <a:rPr lang="en-US" altLang="zh-CN" sz="2000" dirty="0">
                <a:latin typeface="微软雅黑" panose="020B0503020204020204" pitchFamily="34" charset="-122"/>
                <a:ea typeface="微软雅黑" panose="020B0503020204020204" pitchFamily="34" charset="-122"/>
              </a:rPr>
              <a:t>Ta</a:t>
            </a:r>
            <a:r>
              <a:rPr lang="zh-CN" altLang="en-US" sz="2000" dirty="0">
                <a:latin typeface="微软雅黑" panose="020B0503020204020204" pitchFamily="34" charset="-122"/>
                <a:ea typeface="微软雅黑" panose="020B0503020204020204" pitchFamily="34" charset="-122"/>
              </a:rPr>
              <a:t>的行为是环境使然，还是出于</a:t>
            </a:r>
            <a:r>
              <a:rPr lang="en-US" altLang="zh-CN" sz="2000" dirty="0">
                <a:latin typeface="微软雅黑" panose="020B0503020204020204" pitchFamily="34" charset="-122"/>
                <a:ea typeface="微软雅黑" panose="020B0503020204020204" pitchFamily="34" charset="-122"/>
              </a:rPr>
              <a:t>ta</a:t>
            </a:r>
            <a:r>
              <a:rPr lang="zh-CN" altLang="en-US" sz="2000" dirty="0">
                <a:latin typeface="微软雅黑" panose="020B0503020204020204" pitchFamily="34" charset="-122"/>
                <a:ea typeface="微软雅黑" panose="020B0503020204020204" pitchFamily="34" charset="-122"/>
              </a:rPr>
              <a:t>自身的想法？</a:t>
            </a:r>
            <a:endParaRPr lang="en-US" altLang="zh-CN" sz="2000" dirty="0">
              <a:latin typeface="微软雅黑" panose="020B0503020204020204" pitchFamily="34" charset="-122"/>
              <a:ea typeface="微软雅黑" panose="020B0503020204020204" pitchFamily="34" charset="-122"/>
            </a:endParaRPr>
          </a:p>
          <a:p>
            <a:pPr lvl="5"/>
            <a:r>
              <a:rPr lang="zh-CN" altLang="en-US" sz="2000" dirty="0">
                <a:latin typeface="微软雅黑" panose="020B0503020204020204" pitchFamily="34" charset="-122"/>
                <a:ea typeface="微软雅黑" panose="020B0503020204020204" pitchFamily="34" charset="-122"/>
              </a:rPr>
              <a:t>假设他的行为是因为环境迫使，他是否能够快乐？</a:t>
            </a:r>
            <a:endParaRPr lang="en-US" altLang="zh-CN" sz="2000" dirty="0">
              <a:latin typeface="微软雅黑" panose="020B0503020204020204" pitchFamily="34" charset="-122"/>
              <a:ea typeface="微软雅黑" panose="020B0503020204020204" pitchFamily="34" charset="-122"/>
            </a:endParaRPr>
          </a:p>
          <a:p>
            <a:pPr lvl="5"/>
            <a:r>
              <a:rPr lang="zh-CN" altLang="en-US" sz="2000" dirty="0">
                <a:latin typeface="微软雅黑" panose="020B0503020204020204" pitchFamily="34" charset="-122"/>
                <a:ea typeface="微软雅黑" panose="020B0503020204020204" pitchFamily="34" charset="-122"/>
              </a:rPr>
              <a:t>假设他的想法出于自身的想法而非环境迫使，他是否过得更开心？</a:t>
            </a:r>
            <a:endParaRPr lang="en-US" altLang="zh-CN" sz="2000" dirty="0">
              <a:latin typeface="微软雅黑" panose="020B0503020204020204" pitchFamily="34" charset="-122"/>
              <a:ea typeface="微软雅黑" panose="020B0503020204020204" pitchFamily="34" charset="-122"/>
            </a:endParaRPr>
          </a:p>
          <a:p>
            <a:pPr lvl="4"/>
            <a:r>
              <a:rPr lang="zh-CN" altLang="en-US" sz="2000" dirty="0"/>
              <a:t>同理心帮助你更好地处理社交</a:t>
            </a:r>
            <a:r>
              <a:rPr lang="en-US" altLang="zh-CN" sz="2000" dirty="0"/>
              <a:t>/</a:t>
            </a:r>
            <a:r>
              <a:rPr lang="zh-CN" altLang="en-US" sz="2000" dirty="0"/>
              <a:t>职场关系</a:t>
            </a:r>
            <a:endParaRPr lang="en-US" altLang="zh-CN" sz="2000" dirty="0"/>
          </a:p>
          <a:p>
            <a:pPr lvl="1"/>
            <a:r>
              <a:rPr lang="zh-CN" altLang="en-US" sz="2600" dirty="0"/>
              <a:t>认识你自己，找到自己真正喜欢的事情，与他人无关</a:t>
            </a:r>
            <a:endParaRPr lang="en-US" altLang="zh-CN" sz="2600" dirty="0"/>
          </a:p>
          <a:p>
            <a:pPr lvl="2"/>
            <a:r>
              <a:rPr lang="zh-CN" altLang="en-US" sz="2200" dirty="0"/>
              <a:t>尝试解析过去的自己，为何自卑，为何不能真正敞开心扉。。。</a:t>
            </a:r>
            <a:endParaRPr lang="en-US" altLang="zh-CN" sz="2200" dirty="0"/>
          </a:p>
          <a:p>
            <a:pPr lvl="2"/>
            <a:r>
              <a:rPr lang="zh-CN" altLang="en-US" sz="2200" dirty="0"/>
              <a:t>进行不同的人生体验，形成新的逻辑</a:t>
            </a:r>
          </a:p>
          <a:p>
            <a:pPr marL="0" indent="0">
              <a:buNone/>
            </a:pPr>
            <a:endParaRPr lang="en-US" altLang="zh-CN" sz="3600" dirty="0"/>
          </a:p>
        </p:txBody>
      </p:sp>
    </p:spTree>
    <p:extLst>
      <p:ext uri="{BB962C8B-B14F-4D97-AF65-F5344CB8AC3E}">
        <p14:creationId xmlns:p14="http://schemas.microsoft.com/office/powerpoint/2010/main" val="41567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arn(inVertic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arn(inVertical)">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barn(inVertical)">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barn(inVertical)">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barn(inVertical)">
                                      <p:cBhvr>
                                        <p:cTn id="72" dur="5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barn(inVertical)">
                                      <p:cBhvr>
                                        <p:cTn id="77" dur="5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barn(inVertical)">
                                      <p:cBhvr>
                                        <p:cTn id="82" dur="5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barn(inVertical)">
                                      <p:cBhvr>
                                        <p:cTn id="87" dur="5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barn(inVertical)">
                                      <p:cBhvr>
                                        <p:cTn id="92" dur="500"/>
                                        <p:tgtEl>
                                          <p:spTgt spid="3">
                                            <p:txEl>
                                              <p:pRg st="18" end="18"/>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animEffect transition="in" filter="barn(inVertical)">
                                      <p:cBhvr>
                                        <p:cTn id="97" dur="500"/>
                                        <p:tgtEl>
                                          <p:spTgt spid="3">
                                            <p:txEl>
                                              <p:pRg st="19" end="1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3">
                                            <p:txEl>
                                              <p:pRg st="20" end="20"/>
                                            </p:txEl>
                                          </p:spTgt>
                                        </p:tgtEl>
                                        <p:attrNameLst>
                                          <p:attrName>style.visibility</p:attrName>
                                        </p:attrNameLst>
                                      </p:cBhvr>
                                      <p:to>
                                        <p:strVal val="visible"/>
                                      </p:to>
                                    </p:set>
                                    <p:animEffect transition="in" filter="barn(inVertical)">
                                      <p:cBhvr>
                                        <p:cTn id="102"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651FF-651B-4416-8B7C-72445CD5AC83}"/>
              </a:ext>
            </a:extLst>
          </p:cNvPr>
          <p:cNvSpPr>
            <a:spLocks noGrp="1"/>
          </p:cNvSpPr>
          <p:nvPr>
            <p:ph type="title"/>
          </p:nvPr>
        </p:nvSpPr>
        <p:spPr/>
        <p:txBody>
          <a:bodyPr/>
          <a:lstStyle/>
          <a:p>
            <a:pPr algn="r"/>
            <a:r>
              <a:rPr lang="en-US" altLang="zh-CN" b="1" dirty="0"/>
              <a:t>	</a:t>
            </a:r>
            <a:r>
              <a:rPr lang="zh-CN" altLang="en-US" b="1" dirty="0"/>
              <a:t>这过程一定非常痛苦</a:t>
            </a:r>
            <a:br>
              <a:rPr lang="en-US" altLang="zh-CN" b="1" dirty="0"/>
            </a:br>
            <a:r>
              <a:rPr lang="en-US" altLang="zh-CN" b="1" dirty="0"/>
              <a:t>			</a:t>
            </a:r>
            <a:br>
              <a:rPr lang="en-US" altLang="zh-CN" b="1" dirty="0"/>
            </a:br>
            <a:endParaRPr lang="zh-CN" altLang="en-US" sz="3600" b="1" dirty="0"/>
          </a:p>
        </p:txBody>
      </p:sp>
      <p:sp>
        <p:nvSpPr>
          <p:cNvPr id="6" name="Rectangle 3">
            <a:extLst>
              <a:ext uri="{FF2B5EF4-FFF2-40B4-BE49-F238E27FC236}">
                <a16:creationId xmlns:a16="http://schemas.microsoft.com/office/drawing/2014/main" id="{3F63F0C7-96B1-43FD-B5CA-1334A038D8B2}"/>
              </a:ext>
            </a:extLst>
          </p:cNvPr>
          <p:cNvSpPr>
            <a:spLocks noGrp="1" noChangeArrowheads="1"/>
          </p:cNvSpPr>
          <p:nvPr>
            <p:ph type="body" idx="1"/>
          </p:nvPr>
        </p:nvSpPr>
        <p:spPr bwMode="auto">
          <a:xfrm>
            <a:off x="5095783" y="4120806"/>
            <a:ext cx="6411466" cy="136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2539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lang="en-US" altLang="zh-CN" sz="1600" b="1" dirty="0"/>
              <a:t>				</a:t>
            </a:r>
            <a:r>
              <a:rPr lang="en-US" altLang="zh-CN" sz="3200" b="1" dirty="0"/>
              <a:t>——</a:t>
            </a:r>
            <a:r>
              <a:rPr lang="zh-CN" altLang="en-US" sz="3200" b="1" dirty="0"/>
              <a:t>认知失调</a:t>
            </a:r>
            <a:endParaRPr lang="en-US" altLang="zh-CN" sz="3200" b="1" dirty="0"/>
          </a:p>
          <a:p>
            <a:pPr lvl="0" algn="r">
              <a:lnSpc>
                <a:spcPct val="100000"/>
              </a:lnSpc>
            </a:pPr>
            <a:r>
              <a:rPr kumimoji="0" lang="zh-CN" altLang="zh-CN" sz="1600" b="1" i="0" u="none" strike="noStrike" cap="none" normalizeH="0" baseline="0" dirty="0">
                <a:ln>
                  <a:noFill/>
                </a:ln>
                <a:solidFill>
                  <a:srgbClr val="1A1A1A"/>
                </a:solidFill>
                <a:effectLst/>
                <a:latin typeface="Arial" panose="020B0604020202020204" pitchFamily="34" charset="0"/>
                <a:ea typeface="inherit"/>
              </a:rPr>
              <a:t>为什么在一件事情上付出越多，对它的态度就会越喜欢？</a:t>
            </a:r>
            <a:endParaRPr kumimoji="0" lang="en-US" altLang="zh-CN" sz="1600" b="1" i="0" u="none" strike="noStrike" cap="none" normalizeH="0" baseline="0" dirty="0">
              <a:ln>
                <a:noFill/>
              </a:ln>
              <a:solidFill>
                <a:srgbClr val="1A1A1A"/>
              </a:solidFill>
              <a:effectLst/>
              <a:latin typeface="Arial" panose="020B0604020202020204" pitchFamily="34" charset="0"/>
              <a:ea typeface="inherit"/>
            </a:endParaRPr>
          </a:p>
          <a:p>
            <a:pPr lvl="0" algn="r">
              <a:lnSpc>
                <a:spcPct val="100000"/>
              </a:lnSpc>
            </a:pPr>
            <a:r>
              <a:rPr lang="en-US" altLang="zh-CN" sz="1600" dirty="0">
                <a:hlinkClick r:id="rId2"/>
              </a:rPr>
              <a:t>https://www.zhihu.com/question/24807010/answer/89720501</a:t>
            </a:r>
            <a:endParaRPr kumimoji="0" lang="zh-CN" altLang="zh-CN" sz="1600" b="1" i="0" u="none" strike="noStrike" cap="none" normalizeH="0" baseline="0" dirty="0">
              <a:ln>
                <a:noFill/>
              </a:ln>
              <a:solidFill>
                <a:srgbClr val="1A1A1A"/>
              </a:solidFill>
              <a:effectLst/>
              <a:latin typeface="Arial" panose="020B0604020202020204" pitchFamily="34" charset="0"/>
              <a:ea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644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arn(inVertic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arn(inVertical)">
                                      <p:cBhvr>
                                        <p:cTn id="17" dur="500"/>
                                        <p:tgtEl>
                                          <p:spTgt spid="6">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barn(inVertical)">
                                      <p:cBhvr>
                                        <p:cTn id="2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553A6-5BF3-491A-A971-29E5529ECCBB}"/>
              </a:ext>
            </a:extLst>
          </p:cNvPr>
          <p:cNvSpPr>
            <a:spLocks noGrp="1"/>
          </p:cNvSpPr>
          <p:nvPr>
            <p:ph type="title"/>
          </p:nvPr>
        </p:nvSpPr>
        <p:spPr/>
        <p:txBody>
          <a:bodyPr/>
          <a:lstStyle/>
          <a:p>
            <a:r>
              <a:rPr lang="en-US" altLang="zh-CN" b="1" dirty="0"/>
              <a:t>Will</a:t>
            </a:r>
            <a:r>
              <a:rPr lang="zh-CN" altLang="en-US" b="1" dirty="0"/>
              <a:t>真正打开心扉</a:t>
            </a:r>
            <a:r>
              <a:rPr lang="en-US" altLang="zh-CN" b="1" dirty="0"/>
              <a:t>	</a:t>
            </a:r>
            <a:endParaRPr lang="zh-CN" altLang="en-US" b="1" dirty="0"/>
          </a:p>
        </p:txBody>
      </p:sp>
      <p:sp>
        <p:nvSpPr>
          <p:cNvPr id="3" name="内容占位符 2">
            <a:extLst>
              <a:ext uri="{FF2B5EF4-FFF2-40B4-BE49-F238E27FC236}">
                <a16:creationId xmlns:a16="http://schemas.microsoft.com/office/drawing/2014/main" id="{35971244-4AC5-409B-9163-1E804C528EA1}"/>
              </a:ext>
            </a:extLst>
          </p:cNvPr>
          <p:cNvSpPr>
            <a:spLocks noGrp="1"/>
          </p:cNvSpPr>
          <p:nvPr>
            <p:ph idx="1"/>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00</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这种拥抱，有着极大的象征意义，意味着威尔终于第一次真正信任了好的关系。</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影片的最后，是威尔驾驶着查克等死党送给他的破车，奔向加州，去找史凯兰。</a:t>
            </a:r>
            <a:br>
              <a:rPr lang="zh-CN" altLang="en-US" dirty="0">
                <a:latin typeface="微软雅黑" panose="020B0503020204020204" pitchFamily="34" charset="-122"/>
                <a:ea typeface="微软雅黑" panose="020B0503020204020204" pitchFamily="34" charset="-122"/>
              </a:rPr>
            </a:b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39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0EF5D-12F3-4A7D-9DF2-79849327C3EE}"/>
              </a:ext>
            </a:extLst>
          </p:cNvPr>
          <p:cNvSpPr>
            <a:spLocks noGrp="1"/>
          </p:cNvSpPr>
          <p:nvPr>
            <p:ph type="title"/>
          </p:nvPr>
        </p:nvSpPr>
        <p:spPr/>
        <p:txBody>
          <a:bodyPr/>
          <a:lstStyle/>
          <a:p>
            <a:r>
              <a:rPr lang="en-US" altLang="zh-CN" b="1" dirty="0"/>
              <a:t>Will</a:t>
            </a:r>
            <a:r>
              <a:rPr lang="zh-CN" altLang="en-US" b="1" dirty="0"/>
              <a:t>的亲密关系</a:t>
            </a:r>
          </a:p>
        </p:txBody>
      </p:sp>
      <p:sp>
        <p:nvSpPr>
          <p:cNvPr id="3" name="内容占位符 2">
            <a:extLst>
              <a:ext uri="{FF2B5EF4-FFF2-40B4-BE49-F238E27FC236}">
                <a16:creationId xmlns:a16="http://schemas.microsoft.com/office/drawing/2014/main" id="{9A0129F5-D782-449A-8AC0-C83C7B9DCF56}"/>
              </a:ext>
            </a:extLst>
          </p:cNvPr>
          <p:cNvSpPr>
            <a:spLocks noGrp="1"/>
          </p:cNvSpPr>
          <p:nvPr>
            <p:ph idx="1"/>
          </p:nvPr>
        </p:nvSpPr>
        <p:spPr/>
        <p:txBody>
          <a:bodyPr>
            <a:normAutofit lnSpcReduction="10000"/>
          </a:bodyPr>
          <a:lstStyle/>
          <a:p>
            <a:r>
              <a:rPr lang="zh-CN" altLang="en-US" dirty="0"/>
              <a:t>家人</a:t>
            </a:r>
            <a:endParaRPr lang="en-US" altLang="zh-CN" dirty="0"/>
          </a:p>
          <a:p>
            <a:pPr lvl="1"/>
            <a:r>
              <a:rPr lang="zh-CN" altLang="en-US" dirty="0"/>
              <a:t>糟糕的童年</a:t>
            </a:r>
            <a:endParaRPr lang="en-US" altLang="zh-CN" dirty="0"/>
          </a:p>
          <a:p>
            <a:r>
              <a:rPr lang="zh-CN" altLang="en-US" dirty="0"/>
              <a:t>教授</a:t>
            </a:r>
            <a:endParaRPr lang="en-US" altLang="zh-CN" dirty="0"/>
          </a:p>
          <a:p>
            <a:pPr lvl="1"/>
            <a:r>
              <a:rPr lang="zh-CN" altLang="en-US" dirty="0"/>
              <a:t>只重视他才能，忽视他真正内心需求的教授</a:t>
            </a:r>
            <a:endParaRPr lang="en-US" altLang="zh-CN" dirty="0"/>
          </a:p>
          <a:p>
            <a:r>
              <a:rPr lang="zh-CN" altLang="en-US" dirty="0"/>
              <a:t>友人</a:t>
            </a:r>
            <a:endParaRPr lang="en-US" altLang="zh-CN" dirty="0"/>
          </a:p>
          <a:p>
            <a:pPr lvl="1"/>
            <a:r>
              <a:rPr lang="zh-CN" altLang="en-US" dirty="0"/>
              <a:t>底层温暖的友人</a:t>
            </a:r>
            <a:endParaRPr lang="en-US" altLang="zh-CN" dirty="0"/>
          </a:p>
          <a:p>
            <a:r>
              <a:rPr lang="zh-CN" altLang="en-US" dirty="0"/>
              <a:t>爱人</a:t>
            </a:r>
            <a:endParaRPr lang="en-US" altLang="zh-CN" dirty="0"/>
          </a:p>
          <a:p>
            <a:pPr lvl="1"/>
            <a:r>
              <a:rPr lang="zh-CN" altLang="en-US" dirty="0"/>
              <a:t>真爱他的女朋友</a:t>
            </a:r>
            <a:r>
              <a:rPr lang="en-US" altLang="zh-CN" dirty="0"/>
              <a:t>	</a:t>
            </a:r>
          </a:p>
          <a:p>
            <a:r>
              <a:rPr lang="zh-CN" altLang="en-US" dirty="0"/>
              <a:t>心灵导师</a:t>
            </a:r>
            <a:endParaRPr lang="en-US" altLang="zh-CN" dirty="0"/>
          </a:p>
          <a:p>
            <a:pPr lvl="1"/>
            <a:r>
              <a:rPr lang="zh-CN" altLang="en-US" dirty="0"/>
              <a:t>真正愿意去理解他的</a:t>
            </a:r>
            <a:r>
              <a:rPr lang="en-US" altLang="zh-CN" dirty="0"/>
              <a:t>Shawn</a:t>
            </a:r>
          </a:p>
          <a:p>
            <a:pPr lvl="1"/>
            <a:endParaRPr lang="en-US" altLang="zh-CN" dirty="0"/>
          </a:p>
        </p:txBody>
      </p:sp>
    </p:spTree>
    <p:extLst>
      <p:ext uri="{BB962C8B-B14F-4D97-AF65-F5344CB8AC3E}">
        <p14:creationId xmlns:p14="http://schemas.microsoft.com/office/powerpoint/2010/main" val="28039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3854B-A049-4E2D-8BB0-419BD009F536}"/>
              </a:ext>
            </a:extLst>
          </p:cNvPr>
          <p:cNvSpPr>
            <a:spLocks noGrp="1"/>
          </p:cNvSpPr>
          <p:nvPr>
            <p:ph type="title"/>
          </p:nvPr>
        </p:nvSpPr>
        <p:spPr/>
        <p:txBody>
          <a:bodyPr/>
          <a:lstStyle/>
          <a:p>
            <a:r>
              <a:rPr lang="zh-CN" altLang="en-US" b="1" dirty="0"/>
              <a:t>回顾下男主的心路变化</a:t>
            </a:r>
            <a:endParaRPr lang="zh-CN" altLang="en-US" dirty="0"/>
          </a:p>
        </p:txBody>
      </p:sp>
      <p:sp>
        <p:nvSpPr>
          <p:cNvPr id="3" name="文本占位符 2">
            <a:extLst>
              <a:ext uri="{FF2B5EF4-FFF2-40B4-BE49-F238E27FC236}">
                <a16:creationId xmlns:a16="http://schemas.microsoft.com/office/drawing/2014/main" id="{8BDEE421-3719-4386-A4F6-019534A45BD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6324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8C8379-C84F-40D8-9EA9-B44E829B0A13}"/>
              </a:ext>
            </a:extLst>
          </p:cNvPr>
          <p:cNvSpPr>
            <a:spLocks noGrp="1"/>
          </p:cNvSpPr>
          <p:nvPr>
            <p:ph type="title"/>
          </p:nvPr>
        </p:nvSpPr>
        <p:spPr/>
        <p:txBody>
          <a:bodyPr/>
          <a:lstStyle/>
          <a:p>
            <a:r>
              <a:rPr lang="zh-CN" altLang="en-US" b="1" dirty="0"/>
              <a:t>为什么</a:t>
            </a:r>
          </a:p>
        </p:txBody>
      </p:sp>
      <p:sp>
        <p:nvSpPr>
          <p:cNvPr id="3" name="内容占位符 2">
            <a:extLst>
              <a:ext uri="{FF2B5EF4-FFF2-40B4-BE49-F238E27FC236}">
                <a16:creationId xmlns:a16="http://schemas.microsoft.com/office/drawing/2014/main" id="{C9C5DF96-2ACF-4943-9BE8-89DD01011C36}"/>
              </a:ext>
            </a:extLst>
          </p:cNvPr>
          <p:cNvSpPr>
            <a:spLocks noGrp="1"/>
          </p:cNvSpPr>
          <p:nvPr>
            <p:ph idx="1"/>
          </p:nvPr>
        </p:nvSpPr>
        <p:spPr/>
        <p:txBody>
          <a:bodyPr/>
          <a:lstStyle/>
          <a:p>
            <a:r>
              <a:rPr lang="zh-CN" altLang="en-US" dirty="0"/>
              <a:t>天才为什么要堕落？</a:t>
            </a:r>
          </a:p>
        </p:txBody>
      </p:sp>
    </p:spTree>
    <p:extLst>
      <p:ext uri="{BB962C8B-B14F-4D97-AF65-F5344CB8AC3E}">
        <p14:creationId xmlns:p14="http://schemas.microsoft.com/office/powerpoint/2010/main" val="12748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7749D-6DA7-4BC8-AB11-D56303080EC3}"/>
              </a:ext>
            </a:extLst>
          </p:cNvPr>
          <p:cNvSpPr>
            <a:spLocks noGrp="1"/>
          </p:cNvSpPr>
          <p:nvPr>
            <p:ph type="title"/>
          </p:nvPr>
        </p:nvSpPr>
        <p:spPr/>
        <p:txBody>
          <a:bodyPr/>
          <a:lstStyle/>
          <a:p>
            <a:r>
              <a:rPr lang="zh-CN" altLang="en-US" b="1" dirty="0"/>
              <a:t>回顾下男主的心路变化</a:t>
            </a:r>
          </a:p>
        </p:txBody>
      </p:sp>
      <p:sp>
        <p:nvSpPr>
          <p:cNvPr id="3" name="内容占位符 2">
            <a:extLst>
              <a:ext uri="{FF2B5EF4-FFF2-40B4-BE49-F238E27FC236}">
                <a16:creationId xmlns:a16="http://schemas.microsoft.com/office/drawing/2014/main" id="{BE20062A-CAF2-41EC-9E6C-1BFB0AC73C1C}"/>
              </a:ext>
            </a:extLst>
          </p:cNvPr>
          <p:cNvSpPr>
            <a:spLocks noGrp="1"/>
          </p:cNvSpPr>
          <p:nvPr>
            <p:ph idx="1"/>
          </p:nvPr>
        </p:nvSpPr>
        <p:spPr>
          <a:xfrm>
            <a:off x="838200" y="1526960"/>
            <a:ext cx="10515600" cy="5149048"/>
          </a:xfrm>
        </p:spPr>
        <p:txBody>
          <a:bodyPr>
            <a:normAutofit/>
          </a:bodyPr>
          <a:lstStyle/>
          <a:p>
            <a:r>
              <a:rPr lang="zh-CN" altLang="en-US" sz="2400" dirty="0"/>
              <a:t>行为：童年不幸，封闭，只和混混玩，因为只有混混对他好</a:t>
            </a:r>
            <a:endParaRPr lang="en-US" altLang="zh-CN" sz="2400" dirty="0"/>
          </a:p>
          <a:p>
            <a:pPr lvl="1"/>
            <a:r>
              <a:rPr lang="zh-CN" altLang="en-US" dirty="0"/>
              <a:t>心理：认为天才是坏我，平凡是好我，他本身是卑微的，是一个错误</a:t>
            </a:r>
            <a:endParaRPr lang="en-US" altLang="zh-CN" dirty="0"/>
          </a:p>
          <a:p>
            <a:r>
              <a:rPr lang="zh-CN" altLang="en-US" sz="2400" dirty="0"/>
              <a:t>行为：利用才能对付所有心理咨询师，心理咨询师抛弃他</a:t>
            </a:r>
            <a:endParaRPr lang="en-US" altLang="zh-CN" sz="2400" dirty="0"/>
          </a:p>
          <a:p>
            <a:pPr lvl="1"/>
            <a:r>
              <a:rPr lang="zh-CN" altLang="en-US" dirty="0"/>
              <a:t>心理：逻辑加强</a:t>
            </a:r>
            <a:endParaRPr lang="en-US" altLang="zh-CN" dirty="0"/>
          </a:p>
          <a:p>
            <a:r>
              <a:rPr lang="zh-CN" altLang="en-US" sz="2400" dirty="0"/>
              <a:t>行为：认识</a:t>
            </a:r>
            <a:r>
              <a:rPr lang="en-US" altLang="zh-CN" sz="2400" dirty="0"/>
              <a:t>Shawn</a:t>
            </a:r>
            <a:r>
              <a:rPr lang="zh-CN" altLang="en-US" sz="2400" dirty="0"/>
              <a:t>，</a:t>
            </a:r>
            <a:r>
              <a:rPr lang="en-US" altLang="zh-CN" sz="2400" dirty="0" err="1"/>
              <a:t>shawn</a:t>
            </a:r>
            <a:r>
              <a:rPr lang="zh-CN" altLang="en-US" sz="2400" dirty="0"/>
              <a:t>并没有像之前其他人一样抛弃他，打破原来的逻辑</a:t>
            </a:r>
            <a:endParaRPr lang="en-US" altLang="zh-CN" sz="2400" dirty="0"/>
          </a:p>
          <a:p>
            <a:pPr lvl="1"/>
            <a:r>
              <a:rPr lang="zh-CN" altLang="en-US" dirty="0"/>
              <a:t>心理：发现就算展露真实的一面，也没有被抛弃，原来逻辑受到冲击</a:t>
            </a:r>
            <a:endParaRPr lang="en-US" altLang="zh-CN" dirty="0"/>
          </a:p>
          <a:p>
            <a:r>
              <a:rPr lang="zh-CN" altLang="en-US" sz="2400" dirty="0"/>
              <a:t>行为：主动开口和</a:t>
            </a:r>
            <a:r>
              <a:rPr lang="en-US" altLang="zh-CN" sz="2400" dirty="0"/>
              <a:t>Shawn</a:t>
            </a:r>
            <a:r>
              <a:rPr lang="zh-CN" altLang="en-US" sz="2400" dirty="0"/>
              <a:t>聊感情，只想维持美好朦胧的恋爱，害怕深度接触，</a:t>
            </a:r>
            <a:r>
              <a:rPr lang="en-US" altLang="zh-CN" sz="2400" dirty="0" err="1"/>
              <a:t>shawn</a:t>
            </a:r>
            <a:r>
              <a:rPr lang="zh-CN" altLang="en-US" sz="2400" dirty="0"/>
              <a:t>和他分享了个妻子的小缺点，他听完后去找女主了</a:t>
            </a:r>
            <a:endParaRPr lang="en-US" altLang="zh-CN" sz="2400" dirty="0"/>
          </a:p>
          <a:p>
            <a:pPr lvl="1"/>
            <a:r>
              <a:rPr lang="zh-CN" altLang="en-US" dirty="0"/>
              <a:t>心理：恐惧亲密关系，害怕近距离后，接触发现对方的缺点而结束关系（其实是害怕自己缺点被发现而抛弃），听了</a:t>
            </a:r>
            <a:r>
              <a:rPr lang="en-US" altLang="zh-CN" dirty="0"/>
              <a:t>Shawn</a:t>
            </a:r>
            <a:r>
              <a:rPr lang="zh-CN" altLang="en-US" dirty="0"/>
              <a:t>的故事后，尝试去理解一个道理</a:t>
            </a:r>
            <a:r>
              <a:rPr lang="en-US" altLang="zh-CN" dirty="0"/>
              <a:t>——</a:t>
            </a:r>
            <a:r>
              <a:rPr lang="zh-CN" altLang="en-US" dirty="0"/>
              <a:t>真实才是美好的</a:t>
            </a:r>
            <a:endParaRPr lang="en-US" altLang="zh-CN" dirty="0"/>
          </a:p>
          <a:p>
            <a:pPr marL="0" indent="0">
              <a:buNone/>
            </a:pPr>
            <a:endParaRPr lang="zh-CN" altLang="en-US" sz="2400" dirty="0"/>
          </a:p>
        </p:txBody>
      </p:sp>
    </p:spTree>
    <p:extLst>
      <p:ext uri="{BB962C8B-B14F-4D97-AF65-F5344CB8AC3E}">
        <p14:creationId xmlns:p14="http://schemas.microsoft.com/office/powerpoint/2010/main" val="162274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EC4E7-AAD4-427C-8A7A-E59D4C4957D1}"/>
              </a:ext>
            </a:extLst>
          </p:cNvPr>
          <p:cNvSpPr>
            <a:spLocks noGrp="1"/>
          </p:cNvSpPr>
          <p:nvPr>
            <p:ph type="title"/>
          </p:nvPr>
        </p:nvSpPr>
        <p:spPr/>
        <p:txBody>
          <a:bodyPr/>
          <a:lstStyle/>
          <a:p>
            <a:r>
              <a:rPr lang="zh-CN" altLang="en-US" b="1" dirty="0"/>
              <a:t>回顾下男主的心路变化</a:t>
            </a:r>
            <a:endParaRPr lang="zh-CN" altLang="en-US" dirty="0"/>
          </a:p>
        </p:txBody>
      </p:sp>
      <p:sp>
        <p:nvSpPr>
          <p:cNvPr id="3" name="内容占位符 2">
            <a:extLst>
              <a:ext uri="{FF2B5EF4-FFF2-40B4-BE49-F238E27FC236}">
                <a16:creationId xmlns:a16="http://schemas.microsoft.com/office/drawing/2014/main" id="{A7AFF914-908F-4759-841A-D961BB12D5A4}"/>
              </a:ext>
            </a:extLst>
          </p:cNvPr>
          <p:cNvSpPr>
            <a:spLocks noGrp="1"/>
          </p:cNvSpPr>
          <p:nvPr>
            <p:ph idx="1"/>
          </p:nvPr>
        </p:nvSpPr>
        <p:spPr/>
        <p:txBody>
          <a:bodyPr>
            <a:normAutofit/>
          </a:bodyPr>
          <a:lstStyle/>
          <a:p>
            <a:r>
              <a:rPr lang="zh-CN" altLang="en-US" sz="2400" dirty="0"/>
              <a:t>行为：和女主发展顺利，但拒绝和女主去加州，感情结束</a:t>
            </a:r>
            <a:endParaRPr lang="en-US" altLang="zh-CN" sz="2400" dirty="0"/>
          </a:p>
          <a:p>
            <a:pPr lvl="1"/>
            <a:r>
              <a:rPr lang="zh-CN" altLang="en-US" dirty="0"/>
              <a:t>心理：认为女主只是一时迷恋他的才能，玩弄他，并不是爱真实的他，去加州了以后会发现真实的他，会被无情抛弃，并且他本身讨厌搬家</a:t>
            </a:r>
            <a:endParaRPr lang="en-US" altLang="zh-CN" dirty="0"/>
          </a:p>
          <a:p>
            <a:r>
              <a:rPr lang="zh-CN" altLang="en-US" sz="2400" dirty="0"/>
              <a:t>行为：男主很迷茫，咨询陷入僵局，幸好有查克，查克鼓励他放开包袱</a:t>
            </a:r>
            <a:endParaRPr lang="en-US" altLang="zh-CN" sz="2400" dirty="0"/>
          </a:p>
          <a:p>
            <a:pPr lvl="1"/>
            <a:r>
              <a:rPr lang="zh-CN" altLang="en-US" dirty="0"/>
              <a:t>心理：心灵冲击，发现真正的好朋友并不会因为他身份的改变，才能的展露而抛弃他，非常感动震撼，于是真正放下包袱</a:t>
            </a:r>
            <a:endParaRPr lang="en-US" altLang="zh-CN" dirty="0"/>
          </a:p>
          <a:p>
            <a:r>
              <a:rPr lang="zh-CN" altLang="en-US" sz="2400" dirty="0"/>
              <a:t>行为：最后和</a:t>
            </a:r>
            <a:r>
              <a:rPr lang="en-US" altLang="zh-CN" sz="2400" dirty="0" err="1"/>
              <a:t>shawn</a:t>
            </a:r>
            <a:r>
              <a:rPr lang="zh-CN" altLang="en-US" sz="2400" dirty="0"/>
              <a:t>一次聊天，</a:t>
            </a:r>
            <a:r>
              <a:rPr lang="en-US" altLang="zh-CN" sz="2400" dirty="0"/>
              <a:t>Shawn</a:t>
            </a:r>
            <a:r>
              <a:rPr lang="zh-CN" altLang="en-US" sz="2400" dirty="0"/>
              <a:t>说</a:t>
            </a:r>
            <a:r>
              <a:rPr lang="en-US" altLang="zh-CN" sz="2400" dirty="0"/>
              <a:t>It’s not your fault.</a:t>
            </a:r>
            <a:r>
              <a:rPr lang="zh-CN" altLang="en-US" sz="2400" dirty="0"/>
              <a:t>在真正地释怀后，最终勇敢追求所爱</a:t>
            </a:r>
            <a:endParaRPr lang="en-US" altLang="zh-CN" sz="2400" dirty="0"/>
          </a:p>
          <a:p>
            <a:pPr lvl="1"/>
            <a:r>
              <a:rPr lang="zh-CN" altLang="en-US" dirty="0"/>
              <a:t>心理：明白自己遇到的所有不幸都不是因为自己的错，发现自己真正被接纳了，最后释然，感动</a:t>
            </a:r>
            <a:endParaRPr lang="en-US" altLang="zh-CN" sz="2400" dirty="0"/>
          </a:p>
          <a:p>
            <a:endParaRPr lang="zh-CN" altLang="en-US" sz="2400" dirty="0"/>
          </a:p>
        </p:txBody>
      </p:sp>
    </p:spTree>
    <p:extLst>
      <p:ext uri="{BB962C8B-B14F-4D97-AF65-F5344CB8AC3E}">
        <p14:creationId xmlns:p14="http://schemas.microsoft.com/office/powerpoint/2010/main" val="73788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48EB0-3C9D-4546-A28F-4FB1E2C1B9FA}"/>
              </a:ext>
            </a:extLst>
          </p:cNvPr>
          <p:cNvSpPr>
            <a:spLocks noGrp="1"/>
          </p:cNvSpPr>
          <p:nvPr>
            <p:ph type="title"/>
          </p:nvPr>
        </p:nvSpPr>
        <p:spPr/>
        <p:txBody>
          <a:bodyPr/>
          <a:lstStyle/>
          <a:p>
            <a:r>
              <a:rPr lang="zh-CN" altLang="en-US" b="1" dirty="0"/>
              <a:t>平凡的你我</a:t>
            </a:r>
            <a:r>
              <a:rPr lang="en-US" altLang="zh-CN" b="1" dirty="0"/>
              <a:t>&amp;</a:t>
            </a:r>
            <a:r>
              <a:rPr lang="zh-CN" altLang="en-US" b="1" dirty="0"/>
              <a:t>世界</a:t>
            </a:r>
            <a:endParaRPr lang="zh-CN" altLang="en-US" dirty="0"/>
          </a:p>
        </p:txBody>
      </p:sp>
      <p:sp>
        <p:nvSpPr>
          <p:cNvPr id="3" name="文本占位符 2">
            <a:extLst>
              <a:ext uri="{FF2B5EF4-FFF2-40B4-BE49-F238E27FC236}">
                <a16:creationId xmlns:a16="http://schemas.microsoft.com/office/drawing/2014/main" id="{487CFC72-3E9F-4F6F-820B-01A71EE4789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62608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ECEA7-ABE1-44C7-8A8A-ECFA5EDFC024}"/>
              </a:ext>
            </a:extLst>
          </p:cNvPr>
          <p:cNvSpPr>
            <a:spLocks noGrp="1"/>
          </p:cNvSpPr>
          <p:nvPr>
            <p:ph type="title"/>
          </p:nvPr>
        </p:nvSpPr>
        <p:spPr/>
        <p:txBody>
          <a:bodyPr/>
          <a:lstStyle/>
          <a:p>
            <a:r>
              <a:rPr lang="zh-CN" altLang="en-US" b="1" dirty="0"/>
              <a:t>平凡如我</a:t>
            </a:r>
          </a:p>
        </p:txBody>
      </p:sp>
      <p:sp>
        <p:nvSpPr>
          <p:cNvPr id="3" name="内容占位符 2">
            <a:extLst>
              <a:ext uri="{FF2B5EF4-FFF2-40B4-BE49-F238E27FC236}">
                <a16:creationId xmlns:a16="http://schemas.microsoft.com/office/drawing/2014/main" id="{42C79AD7-1704-4BD9-86B3-124165A349D0}"/>
              </a:ext>
            </a:extLst>
          </p:cNvPr>
          <p:cNvSpPr>
            <a:spLocks noGrp="1"/>
          </p:cNvSpPr>
          <p:nvPr>
            <p:ph idx="1"/>
          </p:nvPr>
        </p:nvSpPr>
        <p:spPr/>
        <p:txBody>
          <a:bodyPr/>
          <a:lstStyle/>
          <a:p>
            <a:pPr marL="0" indent="0">
              <a:buNone/>
            </a:pPr>
            <a:endParaRPr lang="en-US" altLang="zh-CN" dirty="0"/>
          </a:p>
          <a:p>
            <a:pPr marL="0" indent="0">
              <a:buNone/>
            </a:pPr>
            <a:r>
              <a:rPr lang="zh-CN" altLang="en-US" dirty="0"/>
              <a:t>  我们普通人不一定有那么凄惨的童年，</a:t>
            </a:r>
            <a:endParaRPr lang="en-US" altLang="zh-CN" dirty="0"/>
          </a:p>
          <a:p>
            <a:r>
              <a:rPr lang="zh-CN" altLang="en-US" dirty="0"/>
              <a:t>但是大部分的我们同样自卑不自信，找不到自我价值感，</a:t>
            </a:r>
            <a:endParaRPr lang="en-US" altLang="zh-CN" dirty="0"/>
          </a:p>
          <a:p>
            <a:r>
              <a:rPr lang="zh-CN" altLang="en-US" dirty="0"/>
              <a:t>甚至碰到了很多像是教授那样的人，他们并不真正了解我们，</a:t>
            </a:r>
            <a:endParaRPr lang="en-US" altLang="zh-CN" dirty="0"/>
          </a:p>
          <a:p>
            <a:r>
              <a:rPr lang="zh-CN" altLang="en-US" dirty="0"/>
              <a:t>我们也不一定有像</a:t>
            </a:r>
            <a:r>
              <a:rPr lang="en-US" altLang="zh-CN" dirty="0"/>
              <a:t>will</a:t>
            </a:r>
            <a:r>
              <a:rPr lang="zh-CN" altLang="en-US" dirty="0"/>
              <a:t>真心的朋友</a:t>
            </a:r>
            <a:r>
              <a:rPr lang="en-US" altLang="zh-CN" dirty="0"/>
              <a:t>/</a:t>
            </a:r>
            <a:r>
              <a:rPr lang="zh-CN" altLang="en-US" dirty="0"/>
              <a:t>爱人</a:t>
            </a:r>
            <a:r>
              <a:rPr lang="en-US" altLang="zh-CN" dirty="0"/>
              <a:t>/</a:t>
            </a:r>
            <a:r>
              <a:rPr lang="zh-CN" altLang="en-US" dirty="0"/>
              <a:t>导师，</a:t>
            </a:r>
            <a:endParaRPr lang="en-US" altLang="zh-CN" dirty="0"/>
          </a:p>
          <a:p>
            <a:r>
              <a:rPr lang="zh-CN" altLang="en-US" dirty="0"/>
              <a:t>尝试</a:t>
            </a:r>
            <a:r>
              <a:rPr lang="en-US" altLang="zh-CN" dirty="0"/>
              <a:t>Will</a:t>
            </a:r>
            <a:r>
              <a:rPr lang="zh-CN" altLang="en-US" dirty="0"/>
              <a:t>那样打开心扉，无论是好我，还是坏我</a:t>
            </a:r>
            <a:endParaRPr lang="en-US" altLang="zh-CN" dirty="0"/>
          </a:p>
          <a:p>
            <a:r>
              <a:rPr lang="zh-CN" altLang="en-US" dirty="0"/>
              <a:t>通过体验获得新的逻辑</a:t>
            </a:r>
            <a:endParaRPr lang="en-US" altLang="zh-CN" dirty="0"/>
          </a:p>
          <a:p>
            <a:pPr marL="0" indent="0">
              <a:buNone/>
            </a:pPr>
            <a:r>
              <a:rPr lang="zh-CN" altLang="en-US" dirty="0"/>
              <a:t>  值得你去爱的人建立真正的亲密关系，找到自我的价值感</a:t>
            </a:r>
            <a:endParaRPr lang="en-US" altLang="zh-CN" dirty="0"/>
          </a:p>
        </p:txBody>
      </p:sp>
    </p:spTree>
    <p:extLst>
      <p:ext uri="{BB962C8B-B14F-4D97-AF65-F5344CB8AC3E}">
        <p14:creationId xmlns:p14="http://schemas.microsoft.com/office/powerpoint/2010/main" val="243070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down)">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0FC30-F2BD-4118-81E1-67D49D336680}"/>
              </a:ext>
            </a:extLst>
          </p:cNvPr>
          <p:cNvSpPr>
            <a:spLocks noGrp="1"/>
          </p:cNvSpPr>
          <p:nvPr>
            <p:ph type="title"/>
          </p:nvPr>
        </p:nvSpPr>
        <p:spPr/>
        <p:txBody>
          <a:bodyPr/>
          <a:lstStyle/>
          <a:p>
            <a:r>
              <a:rPr lang="zh-CN" altLang="en-US" b="1" dirty="0"/>
              <a:t>世界与自我</a:t>
            </a:r>
          </a:p>
        </p:txBody>
      </p:sp>
      <p:sp>
        <p:nvSpPr>
          <p:cNvPr id="3" name="内容占位符 2">
            <a:extLst>
              <a:ext uri="{FF2B5EF4-FFF2-40B4-BE49-F238E27FC236}">
                <a16:creationId xmlns:a16="http://schemas.microsoft.com/office/drawing/2014/main" id="{B07D0073-B259-424C-AE45-829F4F32FDCE}"/>
              </a:ext>
            </a:extLst>
          </p:cNvPr>
          <p:cNvSpPr>
            <a:spLocks noGrp="1"/>
          </p:cNvSpPr>
          <p:nvPr>
            <p:ph idx="1"/>
          </p:nvPr>
        </p:nvSpPr>
        <p:spPr/>
        <p:txBody>
          <a:bodyPr/>
          <a:lstStyle/>
          <a:p>
            <a:r>
              <a:rPr lang="zh-CN" altLang="en-US" dirty="0"/>
              <a:t>这个世上只有一种英雄主义，就是认清生活的真相后仍然热爱它</a:t>
            </a:r>
          </a:p>
          <a:p>
            <a:pPr marL="0" indent="0" algn="r">
              <a:buNone/>
            </a:pPr>
            <a:r>
              <a:rPr lang="en-US" altLang="zh-CN" dirty="0"/>
              <a:t>——</a:t>
            </a:r>
            <a:r>
              <a:rPr lang="zh-CN" altLang="en-US" dirty="0"/>
              <a:t>罗曼罗兰的</a:t>
            </a:r>
            <a:r>
              <a:rPr lang="en-US" altLang="zh-CN" dirty="0"/>
              <a:t>《</a:t>
            </a:r>
            <a:r>
              <a:rPr lang="zh-CN" altLang="en-US" dirty="0"/>
              <a:t>米开朗基罗传</a:t>
            </a:r>
            <a:r>
              <a:rPr lang="en-US" altLang="zh-CN" dirty="0"/>
              <a:t>》</a:t>
            </a:r>
          </a:p>
          <a:p>
            <a:endParaRPr lang="en-US" altLang="zh-CN" dirty="0"/>
          </a:p>
          <a:p>
            <a:endParaRPr lang="en-US" altLang="zh-CN" dirty="0"/>
          </a:p>
          <a:p>
            <a:r>
              <a:rPr lang="zh-CN" altLang="en-US" dirty="0"/>
              <a:t>这世上只有一种成功</a:t>
            </a:r>
            <a:r>
              <a:rPr lang="en-US" altLang="zh-CN" dirty="0"/>
              <a:t>,</a:t>
            </a:r>
            <a:r>
              <a:rPr lang="zh-CN" altLang="en-US" dirty="0"/>
              <a:t>就是用自己喜欢的方式度过一生</a:t>
            </a:r>
            <a:endParaRPr lang="en-US" altLang="zh-CN" dirty="0"/>
          </a:p>
          <a:p>
            <a:pPr marL="0" indent="0" algn="r">
              <a:buNone/>
            </a:pPr>
            <a:r>
              <a:rPr lang="en-US" altLang="zh-CN" dirty="0"/>
              <a:t>——</a:t>
            </a:r>
            <a:r>
              <a:rPr lang="zh-CN" altLang="en-US" dirty="0"/>
              <a:t>陈冠希</a:t>
            </a:r>
            <a:r>
              <a:rPr lang="en-US" altLang="zh-CN" dirty="0"/>
              <a:t>《</a:t>
            </a:r>
            <a:r>
              <a:rPr lang="zh-CN" altLang="en-US" dirty="0"/>
              <a:t>头文字</a:t>
            </a:r>
            <a:r>
              <a:rPr lang="en-US" altLang="zh-CN" dirty="0"/>
              <a:t>D》</a:t>
            </a:r>
            <a:endParaRPr lang="zh-CN" altLang="en-US" dirty="0"/>
          </a:p>
          <a:p>
            <a:endParaRPr lang="zh-CN" altLang="en-US" dirty="0"/>
          </a:p>
        </p:txBody>
      </p:sp>
    </p:spTree>
    <p:extLst>
      <p:ext uri="{BB962C8B-B14F-4D97-AF65-F5344CB8AC3E}">
        <p14:creationId xmlns:p14="http://schemas.microsoft.com/office/powerpoint/2010/main" val="34439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45372-0BE2-4123-817B-AFAA886A2AF1}"/>
              </a:ext>
            </a:extLst>
          </p:cNvPr>
          <p:cNvSpPr>
            <a:spLocks noGrp="1"/>
          </p:cNvSpPr>
          <p:nvPr>
            <p:ph type="title"/>
          </p:nvPr>
        </p:nvSpPr>
        <p:spPr/>
        <p:txBody>
          <a:bodyPr/>
          <a:lstStyle/>
          <a:p>
            <a:r>
              <a:rPr lang="zh-CN" altLang="en-US" b="1" dirty="0"/>
              <a:t>对</a:t>
            </a:r>
            <a:r>
              <a:rPr lang="en-US" altLang="zh-CN" b="1" dirty="0" err="1"/>
              <a:t>npy</a:t>
            </a:r>
            <a:r>
              <a:rPr lang="zh-CN" altLang="en-US" b="1" dirty="0"/>
              <a:t>唠叨</a:t>
            </a:r>
          </a:p>
        </p:txBody>
      </p:sp>
      <p:sp>
        <p:nvSpPr>
          <p:cNvPr id="3" name="内容占位符 2">
            <a:extLst>
              <a:ext uri="{FF2B5EF4-FFF2-40B4-BE49-F238E27FC236}">
                <a16:creationId xmlns:a16="http://schemas.microsoft.com/office/drawing/2014/main" id="{105368A5-FF1A-40EF-8A6E-6E49897573CA}"/>
              </a:ext>
            </a:extLst>
          </p:cNvPr>
          <p:cNvSpPr>
            <a:spLocks noGrp="1"/>
          </p:cNvSpPr>
          <p:nvPr>
            <p:ph idx="1"/>
          </p:nvPr>
        </p:nvSpPr>
        <p:spPr/>
        <p:txBody>
          <a:bodyPr>
            <a:normAutofit/>
          </a:bodyPr>
          <a:lstStyle/>
          <a:p>
            <a:r>
              <a:rPr lang="zh-CN" altLang="en-US" dirty="0"/>
              <a:t>你可以不满足所谓的优秀标准，</a:t>
            </a:r>
            <a:endParaRPr lang="en-US" altLang="zh-CN" dirty="0"/>
          </a:p>
          <a:p>
            <a:pPr marL="0" indent="0">
              <a:buNone/>
            </a:pPr>
            <a:r>
              <a:rPr lang="en-US" altLang="zh-CN" dirty="0"/>
              <a:t>   </a:t>
            </a:r>
            <a:r>
              <a:rPr lang="zh-CN" altLang="en-US" dirty="0"/>
              <a:t>平凡甚至平庸</a:t>
            </a:r>
            <a:endParaRPr lang="en-US" altLang="zh-CN" dirty="0"/>
          </a:p>
          <a:p>
            <a:r>
              <a:rPr lang="zh-CN" altLang="en-US" dirty="0"/>
              <a:t>但是你要做你自己</a:t>
            </a:r>
            <a:endParaRPr lang="en-US" altLang="zh-CN" dirty="0"/>
          </a:p>
          <a:p>
            <a:pPr marL="0" indent="0">
              <a:buNone/>
            </a:pPr>
            <a:r>
              <a:rPr lang="en-US" altLang="zh-CN" dirty="0"/>
              <a:t>  </a:t>
            </a:r>
            <a:r>
              <a:rPr lang="zh-CN" altLang="en-US" dirty="0"/>
              <a:t>你并不是环境的产物</a:t>
            </a:r>
            <a:endParaRPr lang="en-US" altLang="zh-CN" dirty="0"/>
          </a:p>
          <a:p>
            <a:pPr marL="0" indent="0">
              <a:buNone/>
            </a:pPr>
            <a:r>
              <a:rPr lang="en-US" altLang="zh-CN" dirty="0"/>
              <a:t>  </a:t>
            </a:r>
            <a:r>
              <a:rPr lang="zh-CN" altLang="en-US" dirty="0"/>
              <a:t>你有自己的想法与坚持</a:t>
            </a:r>
            <a:endParaRPr lang="en-US" altLang="zh-CN" dirty="0"/>
          </a:p>
          <a:p>
            <a:pPr marL="0" indent="0">
              <a:buNone/>
            </a:pPr>
            <a:r>
              <a:rPr lang="en-US" altLang="zh-CN" dirty="0"/>
              <a:t>  </a:t>
            </a:r>
            <a:r>
              <a:rPr lang="zh-CN" altLang="en-US" dirty="0"/>
              <a:t>独一无二的你最有魅力</a:t>
            </a:r>
            <a:endParaRPr lang="en-US" altLang="zh-CN" dirty="0"/>
          </a:p>
          <a:p>
            <a:r>
              <a:rPr lang="zh-CN" altLang="en-US" dirty="0"/>
              <a:t>尽量只做自己想做的事情</a:t>
            </a:r>
            <a:endParaRPr lang="en-US" altLang="zh-CN" dirty="0"/>
          </a:p>
          <a:p>
            <a:endParaRPr lang="en-US" altLang="zh-CN" dirty="0"/>
          </a:p>
          <a:p>
            <a:endParaRPr lang="en-US" altLang="zh-CN" dirty="0"/>
          </a:p>
          <a:p>
            <a:pPr marL="457200" lvl="1" indent="0">
              <a:buNone/>
            </a:pPr>
            <a:endParaRPr lang="en-US" altLang="zh-CN" dirty="0"/>
          </a:p>
        </p:txBody>
      </p:sp>
    </p:spTree>
    <p:extLst>
      <p:ext uri="{BB962C8B-B14F-4D97-AF65-F5344CB8AC3E}">
        <p14:creationId xmlns:p14="http://schemas.microsoft.com/office/powerpoint/2010/main" val="254868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FF803-F61C-465A-A4B9-5B4E9F39CE69}"/>
              </a:ext>
            </a:extLst>
          </p:cNvPr>
          <p:cNvSpPr>
            <a:spLocks noGrp="1"/>
          </p:cNvSpPr>
          <p:nvPr>
            <p:ph type="title"/>
          </p:nvPr>
        </p:nvSpPr>
        <p:spPr/>
        <p:txBody>
          <a:bodyPr/>
          <a:lstStyle/>
          <a:p>
            <a:r>
              <a:rPr lang="en-US" altLang="zh-CN" dirty="0">
                <a:latin typeface="Calibri" panose="020F0502020204030204" pitchFamily="34" charset="0"/>
                <a:cs typeface="Calibri" panose="020F0502020204030204" pitchFamily="34" charset="0"/>
              </a:rPr>
              <a:t>You deserve to be loved.</a:t>
            </a:r>
            <a:br>
              <a:rPr lang="en-US" altLang="zh-CN" dirty="0">
                <a:latin typeface="Calibri" panose="020F0502020204030204" pitchFamily="34" charset="0"/>
                <a:cs typeface="Calibri" panose="020F0502020204030204" pitchFamily="34" charset="0"/>
              </a:rPr>
            </a:br>
            <a:r>
              <a:rPr lang="en-US" altLang="zh-CN" dirty="0">
                <a:latin typeface="Calibri" panose="020F0502020204030204" pitchFamily="34" charset="0"/>
                <a:cs typeface="Calibri" panose="020F0502020204030204" pitchFamily="34" charset="0"/>
              </a:rPr>
              <a:t>And try to love other people.</a:t>
            </a:r>
            <a:br>
              <a:rPr lang="en-US" altLang="zh-CN" dirty="0">
                <a:latin typeface="Calibri" panose="020F0502020204030204" pitchFamily="34" charset="0"/>
                <a:cs typeface="Calibri" panose="020F0502020204030204" pitchFamily="34" charset="0"/>
              </a:rPr>
            </a:br>
            <a:endParaRPr lang="zh-CN" altLang="en-US" dirty="0">
              <a:latin typeface="Calibri" panose="020F0502020204030204" pitchFamily="34" charset="0"/>
              <a:cs typeface="Calibri" panose="020F0502020204030204" pitchFamily="34" charset="0"/>
            </a:endParaRPr>
          </a:p>
        </p:txBody>
      </p:sp>
      <p:sp>
        <p:nvSpPr>
          <p:cNvPr id="3" name="文本占位符 2">
            <a:extLst>
              <a:ext uri="{FF2B5EF4-FFF2-40B4-BE49-F238E27FC236}">
                <a16:creationId xmlns:a16="http://schemas.microsoft.com/office/drawing/2014/main" id="{0EC3A82F-4ACC-41E3-8BA9-C38772D5C54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0215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D9A7C-383D-4B79-89D5-B5A846F90E15}"/>
              </a:ext>
            </a:extLst>
          </p:cNvPr>
          <p:cNvSpPr>
            <a:spLocks noGrp="1"/>
          </p:cNvSpPr>
          <p:nvPr>
            <p:ph type="title"/>
          </p:nvPr>
        </p:nvSpPr>
        <p:spPr/>
        <p:txBody>
          <a:bodyPr/>
          <a:lstStyle/>
          <a:p>
            <a:r>
              <a:rPr lang="zh-CN" altLang="en-US" b="1" dirty="0"/>
              <a:t>人物介绍</a:t>
            </a:r>
          </a:p>
        </p:txBody>
      </p:sp>
      <p:sp>
        <p:nvSpPr>
          <p:cNvPr id="3" name="文本占位符 2">
            <a:extLst>
              <a:ext uri="{FF2B5EF4-FFF2-40B4-BE49-F238E27FC236}">
                <a16:creationId xmlns:a16="http://schemas.microsoft.com/office/drawing/2014/main" id="{2F627802-2DB0-4AFF-88AC-E270CF4F80B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409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1 - </a:t>
            </a:r>
            <a:r>
              <a:rPr lang="zh-CN" altLang="en-US" b="1" dirty="0"/>
              <a:t>蓝姆</a:t>
            </a:r>
          </a:p>
        </p:txBody>
      </p:sp>
      <p:sp>
        <p:nvSpPr>
          <p:cNvPr id="3" name="内容占位符 2"/>
          <p:cNvSpPr>
            <a:spLocks noGrp="1"/>
          </p:cNvSpPr>
          <p:nvPr>
            <p:ph idx="1"/>
          </p:nvPr>
        </p:nvSpPr>
        <p:spPr>
          <a:xfrm>
            <a:off x="838200" y="1825625"/>
            <a:ext cx="10515600" cy="2940339"/>
          </a:xfrm>
        </p:spPr>
        <p:txBody>
          <a:bodyPr>
            <a:normAutofit/>
          </a:bodyPr>
          <a:lstStyle/>
          <a:p>
            <a:r>
              <a:rPr lang="en-US" altLang="zh-CN" dirty="0"/>
              <a:t>52</a:t>
            </a:r>
            <a:r>
              <a:rPr lang="zh-CN" altLang="en-US" dirty="0"/>
              <a:t>岁，麻省理工大学的数学教授，狂热自己的工作，认为只有成功才是人生的意义，也很爱惜人才，当他发现威尔有高与常人的禀赋时，他决定拯救这个有着数学才能的问题少年，给他做辅导，找专家治疗，只是希望威尔能在此领域有所成就。 很固执，在工作上甚至有点偏执，他奋斗</a:t>
            </a:r>
            <a:r>
              <a:rPr lang="en-US" altLang="zh-CN" dirty="0"/>
              <a:t>30</a:t>
            </a:r>
            <a:r>
              <a:rPr lang="zh-CN" altLang="en-US" dirty="0"/>
              <a:t>年，获得数学界最高领域奖。 </a:t>
            </a:r>
            <a:br>
              <a:rPr lang="zh-CN" altLang="en-US" dirty="0"/>
            </a:br>
            <a:endParaRPr lang="zh-CN" altLang="en-US" dirty="0"/>
          </a:p>
        </p:txBody>
      </p:sp>
    </p:spTree>
    <p:extLst>
      <p:ext uri="{BB962C8B-B14F-4D97-AF65-F5344CB8AC3E}">
        <p14:creationId xmlns:p14="http://schemas.microsoft.com/office/powerpoint/2010/main" val="294461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1 - </a:t>
            </a:r>
            <a:r>
              <a:rPr lang="zh-CN" altLang="en-US" b="1" dirty="0"/>
              <a:t>蓝姆</a:t>
            </a:r>
          </a:p>
        </p:txBody>
      </p:sp>
      <p:sp>
        <p:nvSpPr>
          <p:cNvPr id="3" name="内容占位符 2"/>
          <p:cNvSpPr>
            <a:spLocks noGrp="1"/>
          </p:cNvSpPr>
          <p:nvPr>
            <p:ph idx="1"/>
          </p:nvPr>
        </p:nvSpPr>
        <p:spPr/>
        <p:txBody>
          <a:bodyPr>
            <a:normAutofit fontScale="85000" lnSpcReduction="20000"/>
          </a:bodyPr>
          <a:lstStyle/>
          <a:p>
            <a:r>
              <a:rPr lang="zh-CN" altLang="en-US" dirty="0"/>
              <a:t>社会身份</a:t>
            </a:r>
            <a:endParaRPr lang="en-US" altLang="zh-CN" dirty="0"/>
          </a:p>
          <a:p>
            <a:pPr lvl="1"/>
            <a:r>
              <a:rPr lang="zh-CN" altLang="en-US" dirty="0"/>
              <a:t>有一定才能的人</a:t>
            </a:r>
            <a:endParaRPr lang="en-US" altLang="zh-CN" dirty="0"/>
          </a:p>
          <a:p>
            <a:pPr lvl="1"/>
            <a:r>
              <a:rPr lang="zh-CN" altLang="en-US" dirty="0"/>
              <a:t>奋斗成功的中产以上人士</a:t>
            </a:r>
            <a:endParaRPr lang="en-US" altLang="zh-CN" dirty="0"/>
          </a:p>
          <a:p>
            <a:r>
              <a:rPr lang="zh-CN" altLang="en-US" dirty="0"/>
              <a:t>价值观</a:t>
            </a:r>
            <a:endParaRPr lang="en-US" altLang="zh-CN" dirty="0"/>
          </a:p>
          <a:p>
            <a:pPr lvl="1"/>
            <a:r>
              <a:rPr lang="zh-CN" altLang="en-US" dirty="0"/>
              <a:t>认为成功是人生的唯一意义</a:t>
            </a:r>
            <a:endParaRPr lang="en-US" altLang="zh-CN" dirty="0"/>
          </a:p>
          <a:p>
            <a:pPr lvl="1"/>
            <a:r>
              <a:rPr lang="zh-CN" altLang="en-US" dirty="0"/>
              <a:t>幸福感来自于事业上的成就以及随之带来凌驾于他人之上的社会身份</a:t>
            </a:r>
            <a:endParaRPr lang="en-US" altLang="zh-CN" dirty="0"/>
          </a:p>
          <a:p>
            <a:r>
              <a:rPr lang="zh-CN" altLang="en-US" dirty="0"/>
              <a:t>行为</a:t>
            </a:r>
            <a:endParaRPr lang="en-US" altLang="zh-CN" dirty="0"/>
          </a:p>
          <a:p>
            <a:pPr lvl="1"/>
            <a:r>
              <a:rPr lang="zh-CN" altLang="en-US" dirty="0"/>
              <a:t>奋斗</a:t>
            </a:r>
            <a:r>
              <a:rPr lang="en-US" altLang="zh-CN" dirty="0"/>
              <a:t>30</a:t>
            </a:r>
            <a:r>
              <a:rPr lang="zh-CN" altLang="en-US" dirty="0"/>
              <a:t>年，功成名就，</a:t>
            </a:r>
            <a:r>
              <a:rPr lang="en-US" altLang="zh-CN" dirty="0" err="1"/>
              <a:t>diss</a:t>
            </a:r>
            <a:r>
              <a:rPr lang="zh-CN" altLang="en-US" dirty="0"/>
              <a:t>老同学，却败于黄毛小子</a:t>
            </a:r>
            <a:endParaRPr lang="en-US" altLang="zh-CN" dirty="0"/>
          </a:p>
          <a:p>
            <a:pPr lvl="1"/>
            <a:r>
              <a:rPr lang="zh-CN" altLang="en-US" dirty="0"/>
              <a:t>这种想法强加给威尔，想要威尔按照自己的想法规划以后的人生道路，不会去考虑别人的喜好与感受</a:t>
            </a:r>
            <a:endParaRPr lang="en-US" altLang="zh-CN" dirty="0"/>
          </a:p>
          <a:p>
            <a:pPr lvl="1"/>
            <a:endParaRPr lang="en-US" altLang="zh-CN" dirty="0"/>
          </a:p>
          <a:p>
            <a:r>
              <a:rPr lang="zh-CN" altLang="en-US" dirty="0"/>
              <a:t>典型</a:t>
            </a:r>
            <a:endParaRPr lang="en-US" altLang="zh-CN" dirty="0"/>
          </a:p>
          <a:p>
            <a:pPr lvl="1"/>
            <a:r>
              <a:rPr lang="zh-CN" altLang="en-US" dirty="0"/>
              <a:t>天资聪颖奋斗成功的幸运儿</a:t>
            </a:r>
            <a:endParaRPr lang="en-US" altLang="zh-CN" dirty="0"/>
          </a:p>
          <a:p>
            <a:pPr lvl="1"/>
            <a:r>
              <a:rPr lang="zh-CN" altLang="en-US" dirty="0"/>
              <a:t>很像那些和你说强调成功重要性的人们</a:t>
            </a:r>
            <a:endParaRPr lang="en-US" altLang="zh-CN" dirty="0"/>
          </a:p>
          <a:p>
            <a:pPr lvl="1"/>
            <a:endParaRPr lang="en-US" altLang="zh-CN" dirty="0"/>
          </a:p>
          <a:p>
            <a:pPr marL="0" indent="0">
              <a:buNone/>
            </a:pPr>
            <a:endParaRPr lang="en-US" altLang="zh-CN" dirty="0"/>
          </a:p>
        </p:txBody>
      </p:sp>
    </p:spTree>
    <p:extLst>
      <p:ext uri="{BB962C8B-B14F-4D97-AF65-F5344CB8AC3E}">
        <p14:creationId xmlns:p14="http://schemas.microsoft.com/office/powerpoint/2010/main" val="280984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wipe(down)">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6D0D5-AD8E-4B74-841E-A2DD54B36B09}"/>
              </a:ext>
            </a:extLst>
          </p:cNvPr>
          <p:cNvSpPr>
            <a:spLocks noGrp="1"/>
          </p:cNvSpPr>
          <p:nvPr>
            <p:ph type="title"/>
          </p:nvPr>
        </p:nvSpPr>
        <p:spPr/>
        <p:txBody>
          <a:bodyPr/>
          <a:lstStyle/>
          <a:p>
            <a:r>
              <a:rPr lang="zh-CN" altLang="en-US" b="1" dirty="0"/>
              <a:t>人物</a:t>
            </a:r>
            <a:r>
              <a:rPr lang="en-US" altLang="zh-CN" b="1" dirty="0"/>
              <a:t>2 – </a:t>
            </a:r>
            <a:r>
              <a:rPr lang="zh-CN" altLang="en-US" b="1" dirty="0"/>
              <a:t>肖恩</a:t>
            </a:r>
          </a:p>
        </p:txBody>
      </p:sp>
      <p:sp>
        <p:nvSpPr>
          <p:cNvPr id="3" name="内容占位符 2">
            <a:extLst>
              <a:ext uri="{FF2B5EF4-FFF2-40B4-BE49-F238E27FC236}">
                <a16:creationId xmlns:a16="http://schemas.microsoft.com/office/drawing/2014/main" id="{68853CAB-86FF-4D26-B218-41312E4D48C0}"/>
              </a:ext>
            </a:extLst>
          </p:cNvPr>
          <p:cNvSpPr>
            <a:spLocks noGrp="1"/>
          </p:cNvSpPr>
          <p:nvPr>
            <p:ph idx="1"/>
          </p:nvPr>
        </p:nvSpPr>
        <p:spPr/>
        <p:txBody>
          <a:bodyPr>
            <a:normAutofit fontScale="92500"/>
          </a:bodyPr>
          <a:lstStyle/>
          <a:p>
            <a:r>
              <a:rPr lang="en-US" altLang="zh-CN" dirty="0"/>
              <a:t>52</a:t>
            </a:r>
            <a:r>
              <a:rPr lang="zh-CN" altLang="en-US" dirty="0"/>
              <a:t>岁，穿戴一本正经，体魄健壮，留着漂亮的小胡子。</a:t>
            </a:r>
            <a:endParaRPr lang="en-US" altLang="zh-CN" dirty="0"/>
          </a:p>
          <a:p>
            <a:r>
              <a:rPr lang="zh-CN" altLang="en-US" dirty="0"/>
              <a:t>工作上肖恩很认真，懂得尊重他人，在给威尔的治疗过程中，肖恩没有真正放弃过他，即使威尔嘲讽自己的画作。他没有高高在上的作风，对待威尔也是像朋友一样，耐心辅导，并分享自己妻子的缺点。 </a:t>
            </a:r>
            <a:endParaRPr lang="en-US" altLang="zh-CN" dirty="0"/>
          </a:p>
          <a:p>
            <a:r>
              <a:rPr lang="zh-CN" altLang="en-US" dirty="0"/>
              <a:t>他很随性，喜欢的就要去追逐，不喜欢的也不勉强，肖恩曾经因为自己的妻子而放弃了自己最喜欢也最精彩的一场球赛。在威尔的未来人生道路上与兰姆伯产生了分歧，他没有因为威尔的才华而使其成为工作的奴隶，在辅导的过程中也是尊重威尔的个人思想，只引导不逼迫。 在感情上，肖恩是一个很专情的人，为了追求妻子放弃球赛，妻子虽然已故，但却一直爱着妻子，心里的那个人没有因为对方的离开而消失。</a:t>
            </a:r>
          </a:p>
        </p:txBody>
      </p:sp>
    </p:spTree>
    <p:extLst>
      <p:ext uri="{BB962C8B-B14F-4D97-AF65-F5344CB8AC3E}">
        <p14:creationId xmlns:p14="http://schemas.microsoft.com/office/powerpoint/2010/main" val="1134446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人物</a:t>
            </a:r>
            <a:r>
              <a:rPr lang="en-US" altLang="zh-CN" b="1" dirty="0"/>
              <a:t>2 – </a:t>
            </a:r>
            <a:r>
              <a:rPr lang="zh-CN" altLang="en-US" b="1" dirty="0"/>
              <a:t>肖恩</a:t>
            </a:r>
          </a:p>
        </p:txBody>
      </p:sp>
      <p:sp>
        <p:nvSpPr>
          <p:cNvPr id="3" name="内容占位符 2"/>
          <p:cNvSpPr>
            <a:spLocks noGrp="1"/>
          </p:cNvSpPr>
          <p:nvPr>
            <p:ph idx="1"/>
          </p:nvPr>
        </p:nvSpPr>
        <p:spPr/>
        <p:txBody>
          <a:bodyPr>
            <a:normAutofit fontScale="92500" lnSpcReduction="20000"/>
          </a:bodyPr>
          <a:lstStyle/>
          <a:p>
            <a:r>
              <a:rPr lang="zh-CN" altLang="en-US" dirty="0"/>
              <a:t>社会身份</a:t>
            </a:r>
            <a:endParaRPr lang="en-US" altLang="zh-CN" dirty="0"/>
          </a:p>
          <a:p>
            <a:pPr lvl="1"/>
            <a:r>
              <a:rPr lang="zh-CN" altLang="en-US" dirty="0"/>
              <a:t>在社会大学教书 社会地位比较低</a:t>
            </a:r>
            <a:endParaRPr lang="en-US" altLang="zh-CN" dirty="0"/>
          </a:p>
          <a:p>
            <a:pPr lvl="1"/>
            <a:r>
              <a:rPr lang="zh-CN" altLang="en-US" dirty="0"/>
              <a:t>非常爱妻子，可惜妻子早逝</a:t>
            </a:r>
            <a:endParaRPr lang="en-US" altLang="zh-CN" dirty="0"/>
          </a:p>
          <a:p>
            <a:r>
              <a:rPr lang="zh-CN" altLang="en-US" dirty="0"/>
              <a:t> 价值观</a:t>
            </a:r>
            <a:endParaRPr lang="en-US" altLang="zh-CN" dirty="0"/>
          </a:p>
          <a:p>
            <a:pPr lvl="1"/>
            <a:r>
              <a:rPr lang="zh-CN" altLang="en-US" dirty="0"/>
              <a:t>认为每个人都应该追求爱，自由和属于自己独一无二的幸福</a:t>
            </a:r>
            <a:endParaRPr lang="en-US" altLang="zh-CN" dirty="0"/>
          </a:p>
          <a:p>
            <a:pPr lvl="1"/>
            <a:r>
              <a:rPr lang="zh-CN" altLang="en-US" dirty="0"/>
              <a:t>幸福感来源于和相爱在一起的点滴，以及帮助他人找回自我</a:t>
            </a:r>
            <a:endParaRPr lang="en-US" altLang="zh-CN" dirty="0"/>
          </a:p>
          <a:p>
            <a:r>
              <a:rPr lang="zh-CN" altLang="en-US" dirty="0"/>
              <a:t>行为</a:t>
            </a:r>
            <a:endParaRPr lang="en-US" altLang="zh-CN" dirty="0"/>
          </a:p>
          <a:p>
            <a:pPr lvl="1"/>
            <a:r>
              <a:rPr lang="zh-CN" altLang="en-US" dirty="0"/>
              <a:t>珍惜和妻子在一起的时光，在妻子病逝之后依旧思念妻子</a:t>
            </a:r>
            <a:endParaRPr lang="en-US" altLang="zh-CN" dirty="0"/>
          </a:p>
          <a:p>
            <a:pPr lvl="1"/>
            <a:r>
              <a:rPr lang="zh-CN" altLang="en-US" dirty="0"/>
              <a:t>帮助男主找回自我</a:t>
            </a:r>
            <a:endParaRPr lang="en-US" altLang="zh-CN" dirty="0"/>
          </a:p>
          <a:p>
            <a:endParaRPr lang="en-US" altLang="zh-CN" dirty="0"/>
          </a:p>
          <a:p>
            <a:r>
              <a:rPr lang="zh-CN" altLang="en-US" dirty="0"/>
              <a:t>典型</a:t>
            </a:r>
            <a:endParaRPr lang="en-US" altLang="zh-CN" dirty="0"/>
          </a:p>
          <a:p>
            <a:pPr lvl="1"/>
            <a:r>
              <a:rPr lang="zh-CN" altLang="en-US" dirty="0"/>
              <a:t>追求自我幸福的人，然而不一定被大环境认可</a:t>
            </a:r>
            <a:endParaRPr lang="en-US" altLang="zh-CN" dirty="0"/>
          </a:p>
          <a:p>
            <a:pPr lvl="1"/>
            <a:endParaRPr lang="en-US" altLang="zh-CN" dirty="0"/>
          </a:p>
          <a:p>
            <a:endParaRPr lang="en-US" altLang="zh-CN" dirty="0"/>
          </a:p>
          <a:p>
            <a:pPr lvl="1"/>
            <a:endParaRPr lang="zh-CN" altLang="en-US" dirty="0"/>
          </a:p>
        </p:txBody>
      </p:sp>
    </p:spTree>
    <p:extLst>
      <p:ext uri="{BB962C8B-B14F-4D97-AF65-F5344CB8AC3E}">
        <p14:creationId xmlns:p14="http://schemas.microsoft.com/office/powerpoint/2010/main" val="162579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down)">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down)">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2502</Words>
  <Application>Microsoft Office PowerPoint</Application>
  <PresentationFormat>宽屏</PresentationFormat>
  <Paragraphs>267</Paragraphs>
  <Slides>46</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inherit</vt:lpstr>
      <vt:lpstr>微软雅黑</vt:lpstr>
      <vt:lpstr>微软雅黑 Light</vt:lpstr>
      <vt:lpstr>Arial</vt:lpstr>
      <vt:lpstr>Calibri</vt:lpstr>
      <vt:lpstr>Office 主题​​</vt:lpstr>
      <vt:lpstr>《心灵捕手》电影赏析</vt:lpstr>
      <vt:lpstr>剧情梗概 </vt:lpstr>
      <vt:lpstr>简短的说</vt:lpstr>
      <vt:lpstr>为什么</vt:lpstr>
      <vt:lpstr>人物介绍</vt:lpstr>
      <vt:lpstr>人物1 - 蓝姆</vt:lpstr>
      <vt:lpstr>人物1 - 蓝姆</vt:lpstr>
      <vt:lpstr>人物2 – 肖恩</vt:lpstr>
      <vt:lpstr>人物2 – 肖恩</vt:lpstr>
      <vt:lpstr>人物3 –查基•沙利文</vt:lpstr>
      <vt:lpstr>人物4 –查基•沙利文</vt:lpstr>
      <vt:lpstr>人物5 –女友</vt:lpstr>
      <vt:lpstr>人物5 –女友</vt:lpstr>
      <vt:lpstr>人物6 – 男主</vt:lpstr>
      <vt:lpstr>剧情回顾分析</vt:lpstr>
      <vt:lpstr>男主与其他心理咨询师</vt:lpstr>
      <vt:lpstr>男主与西恩第一次见面</vt:lpstr>
      <vt:lpstr>男主与西恩第二次见面</vt:lpstr>
      <vt:lpstr>每个人都活在自己的逻辑里</vt:lpstr>
      <vt:lpstr>依赖者/支配者</vt:lpstr>
      <vt:lpstr>Will的逻辑</vt:lpstr>
      <vt:lpstr>Will的逻辑被打破</vt:lpstr>
      <vt:lpstr>Will的主动开口</vt:lpstr>
      <vt:lpstr>Will的主动开口</vt:lpstr>
      <vt:lpstr>Will的主动开口</vt:lpstr>
      <vt:lpstr>Will和女主的关系 </vt:lpstr>
      <vt:lpstr>Will和女主各自的逻辑</vt:lpstr>
      <vt:lpstr>Will和肖恩的关系 </vt:lpstr>
      <vt:lpstr>咨询陷入僵局</vt:lpstr>
      <vt:lpstr>Will发生改变 </vt:lpstr>
      <vt:lpstr>你选择了痛苦</vt:lpstr>
      <vt:lpstr>Will为什么堕落</vt:lpstr>
      <vt:lpstr>为什么你也痛苦</vt:lpstr>
      <vt:lpstr>为什么你会有这样的逻辑</vt:lpstr>
      <vt:lpstr>其实我一直在告诉你两件事</vt:lpstr>
      <vt:lpstr> 这过程一定非常痛苦     </vt:lpstr>
      <vt:lpstr>Will真正打开心扉 </vt:lpstr>
      <vt:lpstr>Will的亲密关系</vt:lpstr>
      <vt:lpstr>回顾下男主的心路变化</vt:lpstr>
      <vt:lpstr>回顾下男主的心路变化</vt:lpstr>
      <vt:lpstr>回顾下男主的心路变化</vt:lpstr>
      <vt:lpstr>平凡的你我&amp;世界</vt:lpstr>
      <vt:lpstr>平凡如我</vt:lpstr>
      <vt:lpstr>世界与自我</vt:lpstr>
      <vt:lpstr>对npy唠叨</vt:lpstr>
      <vt:lpstr>You deserve to be loved. And try to love other people.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心灵捕手</dc:title>
  <dc:creator>陆枫</dc:creator>
  <cp:lastModifiedBy>陆枫</cp:lastModifiedBy>
  <cp:revision>234</cp:revision>
  <dcterms:created xsi:type="dcterms:W3CDTF">2019-12-27T09:18:22Z</dcterms:created>
  <dcterms:modified xsi:type="dcterms:W3CDTF">2020-01-06T14:41:55Z</dcterms:modified>
</cp:coreProperties>
</file>