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63" r:id="rId5"/>
    <p:sldId id="268" r:id="rId6"/>
    <p:sldId id="267" r:id="rId7"/>
    <p:sldId id="265" r:id="rId8"/>
    <p:sldId id="266" r:id="rId9"/>
    <p:sldId id="269" r:id="rId10"/>
    <p:sldId id="270" r:id="rId11"/>
    <p:sldId id="271" r:id="rId12"/>
    <p:sldId id="273" r:id="rId13"/>
    <p:sldId id="274" r:id="rId14"/>
    <p:sldId id="275" r:id="rId15"/>
    <p:sldId id="310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311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8" r:id="rId48"/>
    <p:sldId id="309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0D664-132B-44AF-A713-3FC6E86C2346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437C7-03F1-44A6-9AB0-205028817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19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CB22C8-2849-45B6-9DA3-867DFE4D9451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·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317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21B-C7AF-4CD2-A43C-D1596EDCC7A6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9338-F98A-4E28-82F0-E15169B19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1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21B-C7AF-4CD2-A43C-D1596EDCC7A6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9338-F98A-4E28-82F0-E15169B19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8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21B-C7AF-4CD2-A43C-D1596EDCC7A6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9338-F98A-4E28-82F0-E15169B19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42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44476"/>
            <a:ext cx="11180233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7601" y="1905000"/>
            <a:ext cx="523663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57434" y="1905000"/>
            <a:ext cx="523663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17601" y="6245225"/>
            <a:ext cx="2535767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249834" y="6245225"/>
            <a:ext cx="2535767" cy="476250"/>
          </a:xfrm>
        </p:spPr>
        <p:txBody>
          <a:bodyPr/>
          <a:lstStyle>
            <a:lvl1pPr>
              <a:defRPr/>
            </a:lvl1pPr>
          </a:lstStyle>
          <a:p>
            <a:fld id="{A264EB49-8498-428B-99AD-5567A7EC555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076396"/>
      </p:ext>
    </p:extLst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25157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1C9CA2A-E727-47B0-A47D-0A489282F0E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5850155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21B-C7AF-4CD2-A43C-D1596EDCC7A6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9338-F98A-4E28-82F0-E15169B19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17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21B-C7AF-4CD2-A43C-D1596EDCC7A6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9338-F98A-4E28-82F0-E15169B19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21B-C7AF-4CD2-A43C-D1596EDCC7A6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9338-F98A-4E28-82F0-E15169B19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2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21B-C7AF-4CD2-A43C-D1596EDCC7A6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9338-F98A-4E28-82F0-E15169B19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00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21B-C7AF-4CD2-A43C-D1596EDCC7A6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9338-F98A-4E28-82F0-E15169B19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82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21B-C7AF-4CD2-A43C-D1596EDCC7A6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9338-F98A-4E28-82F0-E15169B19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5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21B-C7AF-4CD2-A43C-D1596EDCC7A6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9338-F98A-4E28-82F0-E15169B19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4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21B-C7AF-4CD2-A43C-D1596EDCC7A6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9338-F98A-4E28-82F0-E15169B19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43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A921B-C7AF-4CD2-A43C-D1596EDCC7A6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B9338-F98A-4E28-82F0-E15169B19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51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esk.com/mbti/dati.asp" TargetMode="External"/><Relationship Id="rId2" Type="http://schemas.openxmlformats.org/officeDocument/2006/relationships/hyperlink" Target="https://www.16personalities.com/intj-personality?from=groupmessage&amp;isappinstalled=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pesk.com/p/Result.asp?RId=392909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qq.com/sheet/DTWpXbnpuR2NXdWxO?preview_token=&amp;tab=BB08J2&amp;coord=A1A0A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天资差异（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MBTI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：天资即人与生俱来的资质、天赋</a:t>
            </a: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447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r>
              <a:rPr lang="zh-CN" altLang="en-US" sz="4000"/>
              <a:t>思考（</a:t>
            </a:r>
            <a:r>
              <a:rPr lang="en-US" altLang="zh-CN" sz="4000"/>
              <a:t>T</a:t>
            </a:r>
            <a:r>
              <a:rPr lang="zh-CN" altLang="en-US" sz="4000"/>
              <a:t>）</a:t>
            </a:r>
            <a:r>
              <a:rPr lang="en-US" altLang="zh-CN" sz="4000">
                <a:latin typeface="Impact" panose="020B0806030902050204" pitchFamily="34" charset="0"/>
              </a:rPr>
              <a:t>—</a:t>
            </a:r>
            <a:r>
              <a:rPr lang="zh-CN" altLang="en-US" sz="4000"/>
              <a:t>情感 </a:t>
            </a:r>
            <a:r>
              <a:rPr lang="en-US" altLang="zh-CN" sz="4000"/>
              <a:t>(F)    </a:t>
            </a:r>
            <a:r>
              <a:rPr lang="zh-CN" altLang="en-US" sz="1600">
                <a:solidFill>
                  <a:srgbClr val="FF0000"/>
                </a:solidFill>
              </a:rPr>
              <a:t>举例：</a:t>
            </a:r>
            <a:r>
              <a:rPr lang="zh-CN" altLang="en-US" sz="1800">
                <a:solidFill>
                  <a:srgbClr val="FF0000"/>
                </a:solidFill>
              </a:rPr>
              <a:t>铁轨上玩耍的孩子</a:t>
            </a:r>
            <a:endParaRPr lang="zh-CN" altLang="en-US" sz="4000">
              <a:solidFill>
                <a:srgbClr val="FF0000"/>
              </a:solidFill>
            </a:endParaRPr>
          </a:p>
        </p:txBody>
      </p:sp>
      <p:sp>
        <p:nvSpPr>
          <p:cNvPr id="80901" name="Rectangle 5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063750" y="1125538"/>
            <a:ext cx="4040188" cy="4525962"/>
          </a:xfrm>
        </p:spPr>
        <p:txBody>
          <a:bodyPr/>
          <a:lstStyle/>
          <a:p>
            <a:r>
              <a:rPr lang="zh-CN" altLang="en-US" sz="2000" dirty="0"/>
              <a:t>思考： </a:t>
            </a:r>
          </a:p>
          <a:p>
            <a:r>
              <a:rPr lang="zh-CN" altLang="en-US" sz="2000" dirty="0"/>
              <a:t>客观分析，遵循逻辑规律来决策 </a:t>
            </a:r>
          </a:p>
          <a:p>
            <a:r>
              <a:rPr lang="zh-CN" altLang="en-US" sz="2000" dirty="0"/>
              <a:t>坚信自己的观点正确，不考虑他人意见 </a:t>
            </a:r>
          </a:p>
          <a:p>
            <a:r>
              <a:rPr lang="zh-CN" altLang="en-US" sz="2000" dirty="0"/>
              <a:t>清晰、正义、不喜欢调和主义 </a:t>
            </a:r>
          </a:p>
          <a:p>
            <a:r>
              <a:rPr lang="zh-CN" altLang="en-US" sz="2000" dirty="0"/>
              <a:t>批判和鉴别</a:t>
            </a:r>
          </a:p>
          <a:p>
            <a:r>
              <a:rPr lang="zh-CN" altLang="en-US" sz="2000" dirty="0"/>
              <a:t>重视规则 </a:t>
            </a:r>
          </a:p>
          <a:p>
            <a:r>
              <a:rPr lang="zh-CN" altLang="en-US" sz="2000" dirty="0"/>
              <a:t>工作中少表现出情感，也不喜欢他人感情用事 </a:t>
            </a:r>
          </a:p>
          <a:p>
            <a:endParaRPr lang="zh-CN" altLang="en-US" sz="2000" dirty="0"/>
          </a:p>
        </p:txBody>
      </p:sp>
      <p:sp>
        <p:nvSpPr>
          <p:cNvPr id="80902" name="Rectangle 6"/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6096000" y="908051"/>
            <a:ext cx="4040188" cy="4525963"/>
          </a:xfrm>
        </p:spPr>
        <p:txBody>
          <a:bodyPr/>
          <a:lstStyle/>
          <a:p>
            <a:r>
              <a:rPr lang="zh-CN" altLang="en-US" sz="2000" dirty="0">
                <a:latin typeface="Tahoma" panose="020B0604030504040204" pitchFamily="34" charset="0"/>
              </a:rPr>
              <a:t> </a:t>
            </a:r>
            <a:r>
              <a:rPr lang="zh-CN" altLang="en-US" sz="2000" dirty="0"/>
              <a:t>情感： </a:t>
            </a:r>
          </a:p>
          <a:p>
            <a:r>
              <a:rPr lang="zh-CN" altLang="en-US" sz="2000" dirty="0"/>
              <a:t>主观、用价值观导向的方式决策；考虑决策对他人的影响 </a:t>
            </a:r>
          </a:p>
          <a:p>
            <a:endParaRPr lang="zh-CN" altLang="en-US" sz="2000" dirty="0"/>
          </a:p>
          <a:p>
            <a:r>
              <a:rPr lang="zh-CN" altLang="en-US" sz="2000" dirty="0"/>
              <a:t>追求和谐、宽容、喜欢调解 </a:t>
            </a:r>
          </a:p>
          <a:p>
            <a:r>
              <a:rPr lang="zh-CN" altLang="en-US" sz="2000" dirty="0"/>
              <a:t>肯定 、回避矛盾</a:t>
            </a:r>
          </a:p>
          <a:p>
            <a:r>
              <a:rPr lang="zh-CN" altLang="en-US" sz="2000" dirty="0"/>
              <a:t>考虑环境 </a:t>
            </a:r>
          </a:p>
          <a:p>
            <a:r>
              <a:rPr lang="zh-CN" altLang="en-US" sz="2000" dirty="0"/>
              <a:t>喜欢融洽的工作场景，倾向于赞美 </a:t>
            </a:r>
          </a:p>
        </p:txBody>
      </p:sp>
      <p:pic>
        <p:nvPicPr>
          <p:cNvPr id="80903" name="Picture 7" descr="thin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4581525"/>
            <a:ext cx="2879725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4" name="Picture 8" descr="fee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4365626"/>
            <a:ext cx="2952750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346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19289" y="-171450"/>
            <a:ext cx="8385175" cy="1431925"/>
          </a:xfrm>
        </p:spPr>
        <p:txBody>
          <a:bodyPr/>
          <a:lstStyle/>
          <a:p>
            <a:r>
              <a:rPr lang="zh-CN" altLang="en-US" b="0"/>
              <a:t>判断</a:t>
            </a:r>
            <a:r>
              <a:rPr lang="en-US" altLang="zh-CN" b="0"/>
              <a:t>(J)</a:t>
            </a:r>
            <a:r>
              <a:rPr lang="en-US" altLang="zh-CN" b="0">
                <a:latin typeface="Impact" panose="020B0806030902050204" pitchFamily="34" charset="0"/>
              </a:rPr>
              <a:t>—</a:t>
            </a:r>
            <a:r>
              <a:rPr lang="zh-CN" altLang="en-US" b="0"/>
              <a:t>知觉</a:t>
            </a:r>
            <a:r>
              <a:rPr lang="en-US" altLang="zh-CN" b="0"/>
              <a:t>(P)</a:t>
            </a:r>
            <a:r>
              <a:rPr lang="zh-CN" altLang="en-US" b="0"/>
              <a:t>  </a:t>
            </a:r>
            <a:r>
              <a:rPr lang="zh-CN" altLang="en-US" sz="1600">
                <a:solidFill>
                  <a:srgbClr val="FF0000"/>
                </a:solidFill>
              </a:rPr>
              <a:t>举例：查询信息的方式</a:t>
            </a:r>
            <a:endParaRPr lang="zh-CN" altLang="en-US" b="0">
              <a:solidFill>
                <a:srgbClr val="FF0000"/>
              </a:solidFill>
            </a:endParaRPr>
          </a:p>
        </p:txBody>
      </p:sp>
      <p:sp>
        <p:nvSpPr>
          <p:cNvPr id="81924" name="Rectangle 4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063750" y="1052513"/>
            <a:ext cx="4040188" cy="4525962"/>
          </a:xfrm>
        </p:spPr>
        <p:txBody>
          <a:bodyPr/>
          <a:lstStyle/>
          <a:p>
            <a:r>
              <a:rPr lang="zh-CN" altLang="en-US" sz="2000" dirty="0"/>
              <a:t> 判断： </a:t>
            </a:r>
          </a:p>
          <a:p>
            <a:r>
              <a:rPr lang="zh-CN" altLang="en-US" sz="2000" dirty="0"/>
              <a:t>封闭定向 ，追求秩序</a:t>
            </a:r>
            <a:endParaRPr lang="en-US" altLang="zh-CN" sz="2000" dirty="0"/>
          </a:p>
          <a:p>
            <a:r>
              <a:rPr lang="zh-CN" altLang="en-US" sz="2000" dirty="0"/>
              <a:t>结构化和组织化 </a:t>
            </a:r>
          </a:p>
          <a:p>
            <a:r>
              <a:rPr lang="zh-CN" altLang="en-US" sz="2000" dirty="0"/>
              <a:t>时间导向 ，倾向守时</a:t>
            </a:r>
          </a:p>
          <a:p>
            <a:r>
              <a:rPr lang="zh-CN" altLang="en-US" sz="2000" dirty="0"/>
              <a:t>决断，事情都有正误之分 </a:t>
            </a:r>
          </a:p>
          <a:p>
            <a:r>
              <a:rPr lang="zh-CN" altLang="en-US" sz="2000" dirty="0"/>
              <a:t>喜命令，控制、反应迅速，喜欢完成任务 </a:t>
            </a:r>
          </a:p>
          <a:p>
            <a:r>
              <a:rPr lang="zh-CN" altLang="en-US" sz="2000" dirty="0"/>
              <a:t>不善适应 </a:t>
            </a:r>
          </a:p>
        </p:txBody>
      </p:sp>
      <p:sp>
        <p:nvSpPr>
          <p:cNvPr id="81925" name="Rectangle 5"/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6240464" y="908051"/>
            <a:ext cx="4040187" cy="4525963"/>
          </a:xfrm>
        </p:spPr>
        <p:txBody>
          <a:bodyPr/>
          <a:lstStyle/>
          <a:p>
            <a:r>
              <a:rPr lang="zh-CN" altLang="en-US" sz="2000" dirty="0"/>
              <a:t> 知觉： </a:t>
            </a:r>
          </a:p>
          <a:p>
            <a:r>
              <a:rPr lang="zh-CN" altLang="en-US" sz="2000" dirty="0"/>
              <a:t>开放定向 ，重视自由</a:t>
            </a:r>
          </a:p>
          <a:p>
            <a:r>
              <a:rPr lang="zh-CN" altLang="en-US" sz="2000" dirty="0"/>
              <a:t>弹性化和自发化 </a:t>
            </a:r>
          </a:p>
          <a:p>
            <a:r>
              <a:rPr lang="zh-CN" altLang="en-US" sz="2000" dirty="0"/>
              <a:t>探索和开放结局 ，倾向随意</a:t>
            </a:r>
          </a:p>
          <a:p>
            <a:r>
              <a:rPr lang="zh-CN" altLang="en-US" sz="2000" dirty="0" smtClean="0"/>
              <a:t>喜欢</a:t>
            </a:r>
            <a:r>
              <a:rPr lang="zh-CN" altLang="en-US" sz="2000" dirty="0"/>
              <a:t>观望，喜欢开始许多新的项目，但不完成 </a:t>
            </a:r>
          </a:p>
          <a:p>
            <a:r>
              <a:rPr lang="zh-CN" altLang="en-US" sz="2000" dirty="0"/>
              <a:t>优柔寡断、易分散注意 </a:t>
            </a:r>
          </a:p>
        </p:txBody>
      </p:sp>
      <p:pic>
        <p:nvPicPr>
          <p:cNvPr id="81926" name="Picture 6" descr="judg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4076700"/>
            <a:ext cx="3024188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Picture 7" descr="perceiv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3" y="4508500"/>
            <a:ext cx="338455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894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sz="3600">
                <a:solidFill>
                  <a:srgbClr val="CC3300"/>
                </a:solidFill>
              </a:rPr>
              <a:t>每个人的性格都落足于四种维度的这一边或那一边，我们把这种倾向称为</a:t>
            </a:r>
            <a:br>
              <a:rPr lang="zh-CN" altLang="en-US" sz="3600">
                <a:solidFill>
                  <a:srgbClr val="CC3300"/>
                </a:solidFill>
              </a:rPr>
            </a:br>
            <a:r>
              <a:rPr lang="zh-CN" altLang="en-US" sz="3600">
                <a:solidFill>
                  <a:srgbClr val="CC3300"/>
                </a:solidFill>
              </a:rPr>
              <a:t/>
            </a:r>
            <a:br>
              <a:rPr lang="zh-CN" altLang="en-US" sz="3600">
                <a:solidFill>
                  <a:srgbClr val="CC3300"/>
                </a:solidFill>
              </a:rPr>
            </a:br>
            <a:r>
              <a:rPr lang="zh-CN" altLang="en-US" sz="4000"/>
              <a:t>偏好 </a:t>
            </a:r>
          </a:p>
        </p:txBody>
      </p:sp>
    </p:spTree>
    <p:extLst>
      <p:ext uri="{BB962C8B-B14F-4D97-AF65-F5344CB8AC3E}">
        <p14:creationId xmlns:p14="http://schemas.microsoft.com/office/powerpoint/2010/main" val="3996440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理解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zh-CN" altLang="en-US"/>
              <a:t>偏好</a:t>
            </a:r>
            <a:r>
              <a:rPr lang="zh-CN" altLang="en-US">
                <a:latin typeface="Arial" panose="020B0604020202020204" pitchFamily="34" charset="0"/>
              </a:rPr>
              <a:t>”</a:t>
            </a:r>
            <a:endParaRPr lang="zh-CN" altLang="en-US"/>
          </a:p>
        </p:txBody>
      </p:sp>
      <p:sp>
        <p:nvSpPr>
          <p:cNvPr id="1085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请做一个十指交叉的动作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换一种方式交叉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两者感觉有何区别？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偏好（优势）：          非偏好（劣势）：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rgbClr val="CC3300"/>
                </a:solidFill>
              </a:rPr>
              <a:t>自然                           </a:t>
            </a:r>
            <a:r>
              <a:rPr lang="en-US" altLang="zh-CN" b="1" dirty="0">
                <a:solidFill>
                  <a:srgbClr val="CC3300"/>
                </a:solidFill>
              </a:rPr>
              <a:t>·</a:t>
            </a:r>
            <a:r>
              <a:rPr lang="zh-CN" altLang="en-US" b="1" dirty="0">
                <a:solidFill>
                  <a:srgbClr val="CC3300"/>
                </a:solidFill>
              </a:rPr>
              <a:t>  别扭</a:t>
            </a:r>
            <a:endParaRPr lang="en-US" altLang="zh-CN" b="1" dirty="0">
              <a:solidFill>
                <a:srgbClr val="CC33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rgbClr val="CC3300"/>
                </a:solidFill>
              </a:rPr>
              <a:t>轻松</a:t>
            </a:r>
            <a:r>
              <a:rPr lang="en-US" altLang="zh-CN" b="1" dirty="0">
                <a:solidFill>
                  <a:srgbClr val="CC3300"/>
                </a:solidFill>
              </a:rPr>
              <a:t>.</a:t>
            </a:r>
            <a:r>
              <a:rPr lang="zh-CN" altLang="en-US" b="1" dirty="0">
                <a:solidFill>
                  <a:srgbClr val="CC3300"/>
                </a:solidFill>
              </a:rPr>
              <a:t>高效                   </a:t>
            </a:r>
            <a:r>
              <a:rPr lang="en-US" altLang="zh-CN" b="1" dirty="0">
                <a:solidFill>
                  <a:srgbClr val="CC3300"/>
                </a:solidFill>
              </a:rPr>
              <a:t>· </a:t>
            </a:r>
            <a:r>
              <a:rPr lang="zh-CN" altLang="en-US" b="1" dirty="0">
                <a:solidFill>
                  <a:srgbClr val="CC3300"/>
                </a:solidFill>
              </a:rPr>
              <a:t>费劲</a:t>
            </a:r>
            <a:r>
              <a:rPr lang="en-US" altLang="zh-CN" b="1" dirty="0">
                <a:solidFill>
                  <a:srgbClr val="CC3300"/>
                </a:solidFill>
              </a:rPr>
              <a:t>.</a:t>
            </a:r>
            <a:r>
              <a:rPr lang="zh-CN" altLang="en-US" b="1" dirty="0">
                <a:solidFill>
                  <a:srgbClr val="CC3300"/>
                </a:solidFill>
              </a:rPr>
              <a:t>低效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rgbClr val="CC3300"/>
                </a:solidFill>
              </a:rPr>
              <a:t>无意识                        </a:t>
            </a:r>
            <a:r>
              <a:rPr lang="en-US" altLang="zh-CN" b="1" dirty="0">
                <a:solidFill>
                  <a:srgbClr val="CC3300"/>
                </a:solidFill>
              </a:rPr>
              <a:t>· </a:t>
            </a:r>
            <a:r>
              <a:rPr lang="zh-CN" altLang="en-US" b="1" dirty="0">
                <a:solidFill>
                  <a:srgbClr val="CC3300"/>
                </a:solidFill>
              </a:rPr>
              <a:t>思考</a:t>
            </a:r>
          </a:p>
        </p:txBody>
      </p:sp>
    </p:spTree>
    <p:extLst>
      <p:ext uri="{BB962C8B-B14F-4D97-AF65-F5344CB8AC3E}">
        <p14:creationId xmlns:p14="http://schemas.microsoft.com/office/powerpoint/2010/main" val="1162881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0854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47850" y="0"/>
            <a:ext cx="8540750" cy="1143000"/>
          </a:xfrm>
        </p:spPr>
        <p:txBody>
          <a:bodyPr/>
          <a:lstStyle/>
          <a:p>
            <a:r>
              <a:rPr lang="zh-CN" altLang="en-US"/>
              <a:t>理解偏好（续）</a:t>
            </a:r>
          </a:p>
        </p:txBody>
      </p:sp>
      <p:sp>
        <p:nvSpPr>
          <p:cNvPr id="1146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47850" y="1125539"/>
            <a:ext cx="8540750" cy="44989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dirty="0"/>
              <a:t>偏好的组合决定性格类型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/>
              <a:t>每个人都同时具备一个维度的两种倾向，而不是只是其中一种倾向</a:t>
            </a:r>
          </a:p>
          <a:p>
            <a:pPr>
              <a:lnSpc>
                <a:spcPct val="80000"/>
              </a:lnSpc>
            </a:pP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/>
              <a:t>每个人对某一维度的一种倾向，有天生的偏好</a:t>
            </a:r>
          </a:p>
          <a:p>
            <a:pPr>
              <a:lnSpc>
                <a:spcPct val="80000"/>
              </a:lnSpc>
            </a:pP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在不同时间两种偏好都用，但不会同时使用这两种倾向</a:t>
            </a:r>
          </a:p>
          <a:p>
            <a:pPr>
              <a:lnSpc>
                <a:spcPct val="80000"/>
              </a:lnSpc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当我们使用偏好的方法时，我们往往</a:t>
            </a:r>
            <a:r>
              <a:rPr lang="zh-CN" altLang="en-US" u="sng" dirty="0">
                <a:solidFill>
                  <a:srgbClr val="FF0000"/>
                </a:solidFill>
                <a:latin typeface="宋体" panose="02010600030101010101" pitchFamily="2" charset="-122"/>
              </a:rPr>
              <a:t>表现最佳，觉得最能胜任，自然而且精力充足（天赋）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r>
              <a:rPr lang="zh-CN" altLang="en-US" dirty="0"/>
              <a:t> </a:t>
            </a:r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>
            <a:off x="4656139" y="3068638"/>
            <a:ext cx="13684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695" name="AutoShape 7"/>
          <p:cNvSpPr>
            <a:spLocks noChangeArrowheads="1"/>
          </p:cNvSpPr>
          <p:nvPr/>
        </p:nvSpPr>
        <p:spPr bwMode="auto">
          <a:xfrm>
            <a:off x="4943475" y="3213100"/>
            <a:ext cx="852488" cy="852488"/>
          </a:xfrm>
          <a:custGeom>
            <a:avLst/>
            <a:gdLst>
              <a:gd name="G0" fmla="+- 9257 0 0"/>
              <a:gd name="G1" fmla="+- 18514 0 0"/>
              <a:gd name="G2" fmla="+- 6171 0 0"/>
              <a:gd name="G3" fmla="*/ 9257 1 2"/>
              <a:gd name="G4" fmla="+- G3 10800 0"/>
              <a:gd name="G5" fmla="+- 21600 9257 18514"/>
              <a:gd name="G6" fmla="+- 18514 6171 0"/>
              <a:gd name="G7" fmla="*/ G6 1 2"/>
              <a:gd name="G8" fmla="*/ 18514 2 1"/>
              <a:gd name="G9" fmla="+- G8 0 21600"/>
              <a:gd name="G10" fmla="+- G5 0 G4"/>
              <a:gd name="G11" fmla="+- 9257 0 G4"/>
              <a:gd name="G12" fmla="*/ G2 G10 G11"/>
              <a:gd name="T0" fmla="*/ 15429 w 21600"/>
              <a:gd name="T1" fmla="*/ 0 h 21600"/>
              <a:gd name="T2" fmla="*/ 9257 w 21600"/>
              <a:gd name="T3" fmla="*/ 6171 h 21600"/>
              <a:gd name="T4" fmla="*/ 6171 w 21600"/>
              <a:gd name="T5" fmla="*/ 9257 h 21600"/>
              <a:gd name="T6" fmla="*/ 0 w 21600"/>
              <a:gd name="T7" fmla="*/ 15429 h 21600"/>
              <a:gd name="T8" fmla="*/ 6171 w 21600"/>
              <a:gd name="T9" fmla="*/ 21600 h 21600"/>
              <a:gd name="T10" fmla="*/ 12343 w 21600"/>
              <a:gd name="T11" fmla="*/ 18514 h 21600"/>
              <a:gd name="T12" fmla="*/ 18514 w 21600"/>
              <a:gd name="T13" fmla="*/ 12343 h 21600"/>
              <a:gd name="T14" fmla="*/ 21600 w 21600"/>
              <a:gd name="T15" fmla="*/ 6171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G12 w 21600"/>
              <a:gd name="T25" fmla="*/ G5 h 21600"/>
              <a:gd name="T26" fmla="*/ G1 w 21600"/>
              <a:gd name="T27" fmla="*/ G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5429" y="0"/>
                </a:moveTo>
                <a:lnTo>
                  <a:pt x="9257" y="6171"/>
                </a:lnTo>
                <a:lnTo>
                  <a:pt x="12343" y="6171"/>
                </a:lnTo>
                <a:lnTo>
                  <a:pt x="12343" y="12343"/>
                </a:lnTo>
                <a:lnTo>
                  <a:pt x="6171" y="12343"/>
                </a:lnTo>
                <a:lnTo>
                  <a:pt x="6171" y="9257"/>
                </a:lnTo>
                <a:lnTo>
                  <a:pt x="0" y="15429"/>
                </a:lnTo>
                <a:lnTo>
                  <a:pt x="6171" y="21600"/>
                </a:lnTo>
                <a:lnTo>
                  <a:pt x="6171" y="18514"/>
                </a:lnTo>
                <a:lnTo>
                  <a:pt x="18514" y="18514"/>
                </a:lnTo>
                <a:lnTo>
                  <a:pt x="18514" y="6171"/>
                </a:lnTo>
                <a:lnTo>
                  <a:pt x="21600" y="6171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6" name="AutoShape 8"/>
          <p:cNvSpPr>
            <a:spLocks noChangeArrowheads="1"/>
          </p:cNvSpPr>
          <p:nvPr/>
        </p:nvSpPr>
        <p:spPr bwMode="auto">
          <a:xfrm>
            <a:off x="5232401" y="3284539"/>
            <a:ext cx="733425" cy="1214437"/>
          </a:xfrm>
          <a:prstGeom prst="curvedLeftArrow">
            <a:avLst>
              <a:gd name="adj1" fmla="val 33117"/>
              <a:gd name="adj2" fmla="val 66234"/>
              <a:gd name="adj3" fmla="val 3333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76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Let’s do it!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https://www.16personalities.com/intj-personality?from=groupmessage&amp;isappinstalled=0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https://www.apesk.com/mbti/dati.asp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hlinkClick r:id="rId4"/>
              </a:rPr>
              <a:t>https://www.apesk.com/p/Result.asp?RId=392909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347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功能等级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MBTI </a:t>
            </a:r>
            <a:r>
              <a:rPr lang="zh-CN" altLang="en-US"/>
              <a:t>的</a:t>
            </a:r>
            <a:r>
              <a:rPr lang="en-US" altLang="zh-CN"/>
              <a:t>4</a:t>
            </a:r>
            <a:r>
              <a:rPr lang="zh-CN" altLang="en-US">
                <a:latin typeface="宋体" panose="02010600030101010101" pitchFamily="2" charset="-122"/>
              </a:rPr>
              <a:t>个维度的中间</a:t>
            </a:r>
            <a:r>
              <a:rPr lang="en-US" altLang="zh-CN"/>
              <a:t>2</a:t>
            </a:r>
            <a:r>
              <a:rPr lang="zh-CN" altLang="en-US">
                <a:latin typeface="宋体" panose="02010600030101010101" pitchFamily="2" charset="-122"/>
              </a:rPr>
              <a:t>个维度，也就是</a:t>
            </a:r>
            <a:r>
              <a:rPr lang="zh-CN" altLang="en-US" b="1">
                <a:latin typeface="宋体" panose="02010600030101010101" pitchFamily="2" charset="-122"/>
              </a:rPr>
              <a:t>认知功能（</a:t>
            </a:r>
            <a:r>
              <a:rPr lang="en-US" altLang="zh-CN" b="1">
                <a:latin typeface="宋体" panose="02010600030101010101" pitchFamily="2" charset="-122"/>
              </a:rPr>
              <a:t>S </a:t>
            </a:r>
            <a:r>
              <a:rPr lang="zh-CN" altLang="en-US" b="1">
                <a:latin typeface="宋体" panose="02010600030101010101" pitchFamily="2" charset="-122"/>
              </a:rPr>
              <a:t>或 </a:t>
            </a:r>
            <a:r>
              <a:rPr lang="en-US" altLang="zh-CN" b="1">
                <a:latin typeface="宋体" panose="02010600030101010101" pitchFamily="2" charset="-122"/>
              </a:rPr>
              <a:t>N</a:t>
            </a:r>
            <a:r>
              <a:rPr lang="zh-CN" altLang="en-US" b="1">
                <a:latin typeface="宋体" panose="02010600030101010101" pitchFamily="2" charset="-122"/>
              </a:rPr>
              <a:t>）和判断功能（</a:t>
            </a:r>
            <a:r>
              <a:rPr lang="en-US" altLang="zh-CN" b="1">
                <a:latin typeface="宋体" panose="02010600030101010101" pitchFamily="2" charset="-122"/>
              </a:rPr>
              <a:t>T </a:t>
            </a:r>
            <a:r>
              <a:rPr lang="zh-CN" altLang="en-US" b="1">
                <a:latin typeface="宋体" panose="02010600030101010101" pitchFamily="2" charset="-122"/>
              </a:rPr>
              <a:t>或 </a:t>
            </a:r>
            <a:r>
              <a:rPr lang="en-US" altLang="zh-CN" b="1">
                <a:latin typeface="宋体" panose="02010600030101010101" pitchFamily="2" charset="-122"/>
              </a:rPr>
              <a:t>F</a:t>
            </a:r>
            <a:r>
              <a:rPr lang="zh-CN" altLang="en-US" b="1">
                <a:latin typeface="宋体" panose="02010600030101010101" pitchFamily="2" charset="-122"/>
              </a:rPr>
              <a:t>）</a:t>
            </a:r>
            <a:r>
              <a:rPr lang="zh-CN" altLang="en-US">
                <a:latin typeface="宋体" panose="02010600030101010101" pitchFamily="2" charset="-122"/>
              </a:rPr>
              <a:t>被我们统称为</a:t>
            </a:r>
            <a:r>
              <a:rPr lang="zh-CN" altLang="en-US" b="1">
                <a:latin typeface="宋体" panose="02010600030101010101" pitchFamily="2" charset="-122"/>
              </a:rPr>
              <a:t>功能组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  <a:r>
              <a:rPr lang="zh-CN" altLang="en-US"/>
              <a:t> </a:t>
            </a:r>
          </a:p>
          <a:p>
            <a:r>
              <a:rPr lang="en-US" altLang="zh-CN"/>
              <a:t>#1</a:t>
            </a:r>
            <a:r>
              <a:rPr lang="zh-CN" altLang="en-US"/>
              <a:t>主导功能</a:t>
            </a:r>
          </a:p>
          <a:p>
            <a:r>
              <a:rPr lang="en-US" altLang="zh-CN"/>
              <a:t>#2</a:t>
            </a:r>
            <a:r>
              <a:rPr lang="zh-CN" altLang="en-US"/>
              <a:t>辅助功能</a:t>
            </a:r>
          </a:p>
          <a:p>
            <a:r>
              <a:rPr lang="en-US" altLang="zh-CN"/>
              <a:t>#3</a:t>
            </a:r>
            <a:r>
              <a:rPr lang="zh-CN" altLang="en-US"/>
              <a:t>第三功能（</a:t>
            </a:r>
            <a:r>
              <a:rPr lang="en-US" altLang="zh-CN"/>
              <a:t>#2</a:t>
            </a:r>
            <a:r>
              <a:rPr lang="zh-CN" altLang="en-US"/>
              <a:t>的对立面）</a:t>
            </a:r>
          </a:p>
          <a:p>
            <a:r>
              <a:rPr lang="en-US" altLang="zh-CN"/>
              <a:t>#4</a:t>
            </a:r>
            <a:r>
              <a:rPr lang="zh-CN" altLang="en-US"/>
              <a:t>第四功能（</a:t>
            </a:r>
            <a:r>
              <a:rPr lang="en-US" altLang="zh-CN"/>
              <a:t>#1</a:t>
            </a:r>
            <a:r>
              <a:rPr lang="zh-CN" altLang="en-US"/>
              <a:t>的对立面）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081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理解功能等级</a:t>
            </a:r>
          </a:p>
        </p:txBody>
      </p:sp>
      <p:sp>
        <p:nvSpPr>
          <p:cNvPr id="1116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   ■主导功能：占据统治地位，是性格系统中的将军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zh-CN" dirty="0"/>
              <a:t>--</a:t>
            </a:r>
            <a:r>
              <a:rPr lang="zh-CN" altLang="en-US" dirty="0"/>
              <a:t>使用最频繁最自然的功能 </a:t>
            </a:r>
            <a:endParaRPr lang="zh-CN" altLang="en-US" b="1" u="sng" dirty="0"/>
          </a:p>
          <a:p>
            <a:pPr lvl="1">
              <a:buFont typeface="Wingdings 2" panose="05020102010507070707" pitchFamily="18" charset="2"/>
              <a:buNone/>
            </a:pPr>
            <a:endParaRPr lang="zh-CN" altLang="en-US" sz="3200" dirty="0"/>
          </a:p>
          <a:p>
            <a:pPr lvl="1">
              <a:buFont typeface="Wingdings 2" panose="05020102010507070707" pitchFamily="18" charset="2"/>
              <a:buNone/>
            </a:pPr>
            <a:r>
              <a:rPr lang="zh-CN" altLang="en-US" dirty="0"/>
              <a:t>■</a:t>
            </a:r>
            <a:r>
              <a:rPr lang="zh-CN" altLang="en-US" sz="3200" dirty="0"/>
              <a:t>辅助功能：平衡主导功能，是性格系统中的助手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zh-CN" dirty="0"/>
              <a:t>--</a:t>
            </a:r>
            <a:r>
              <a:rPr lang="zh-CN" altLang="en-US" dirty="0"/>
              <a:t>次于主导功能，对其起补充作用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zh-CN" dirty="0"/>
              <a:t>--</a:t>
            </a:r>
            <a:r>
              <a:rPr lang="zh-CN" altLang="en-US" dirty="0"/>
              <a:t>平衡外倾、内倾性</a:t>
            </a:r>
          </a:p>
          <a:p>
            <a:pPr>
              <a:buFont typeface="Wingdings 2" panose="05020102010507070707" pitchFamily="18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655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运用方式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外向运用与内向运用</a:t>
            </a:r>
          </a:p>
          <a:p>
            <a:pPr lvl="1"/>
            <a:r>
              <a:rPr lang="zh-CN" altLang="en-US" dirty="0"/>
              <a:t>外向运用：在外部世界运用</a:t>
            </a:r>
          </a:p>
          <a:p>
            <a:pPr lvl="2"/>
            <a:r>
              <a:rPr lang="zh-CN" altLang="en-US" dirty="0"/>
              <a:t>将某项功能运用于外在的人或事上，或者对他人使用某项功能</a:t>
            </a:r>
          </a:p>
          <a:p>
            <a:pPr lvl="1"/>
            <a:r>
              <a:rPr lang="zh-CN" altLang="en-US" dirty="0"/>
              <a:t>内向运用：在内部世界运用</a:t>
            </a:r>
          </a:p>
          <a:p>
            <a:pPr lvl="2"/>
            <a:r>
              <a:rPr lang="zh-CN" altLang="en-US" dirty="0"/>
              <a:t>以一种主要与自己有关的方式运用某项功能，或是自己独自运用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939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如何确定功能等级和运用方式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196976"/>
            <a:ext cx="8229600" cy="4525963"/>
          </a:xfrm>
        </p:spPr>
        <p:txBody>
          <a:bodyPr/>
          <a:lstStyle/>
          <a:p>
            <a:r>
              <a:rPr lang="zh-CN" altLang="en-US"/>
              <a:t>规则</a:t>
            </a:r>
            <a:r>
              <a:rPr lang="en-US" altLang="zh-CN"/>
              <a:t>1</a:t>
            </a:r>
            <a:r>
              <a:rPr lang="zh-CN" altLang="en-US"/>
              <a:t>：</a:t>
            </a:r>
          </a:p>
          <a:p>
            <a:pPr lvl="1"/>
            <a:r>
              <a:rPr lang="zh-CN" altLang="en-US"/>
              <a:t>中间两个字母中，一个为主导功能，另一个就是辅助功能</a:t>
            </a:r>
          </a:p>
          <a:p>
            <a:r>
              <a:rPr lang="zh-CN" altLang="en-US"/>
              <a:t>规则</a:t>
            </a:r>
            <a:r>
              <a:rPr lang="en-US" altLang="zh-CN"/>
              <a:t>2</a:t>
            </a:r>
            <a:r>
              <a:rPr lang="zh-CN" altLang="en-US"/>
              <a:t>：</a:t>
            </a:r>
          </a:p>
          <a:p>
            <a:pPr lvl="1"/>
            <a:r>
              <a:rPr lang="zh-CN" altLang="en-US"/>
              <a:t>主导功能与辅助功能的运用方式相反</a:t>
            </a:r>
          </a:p>
          <a:p>
            <a:r>
              <a:rPr lang="zh-CN" altLang="en-US"/>
              <a:t>规则</a:t>
            </a:r>
            <a:r>
              <a:rPr lang="en-US" altLang="zh-CN"/>
              <a:t>3</a:t>
            </a:r>
            <a:r>
              <a:rPr lang="zh-CN" altLang="en-US"/>
              <a:t>：</a:t>
            </a:r>
          </a:p>
          <a:p>
            <a:r>
              <a:rPr lang="en-US" altLang="zh-CN"/>
              <a:t>--</a:t>
            </a:r>
            <a:r>
              <a:rPr lang="zh-CN" altLang="en-US"/>
              <a:t>最后一个字母为外向运用的功能</a:t>
            </a:r>
          </a:p>
          <a:p>
            <a:pPr lvl="1"/>
            <a:r>
              <a:rPr lang="zh-CN" altLang="en-US"/>
              <a:t>如：最后一个字母是</a:t>
            </a:r>
            <a:r>
              <a:rPr lang="en-US" altLang="zh-CN"/>
              <a:t>J</a:t>
            </a:r>
            <a:r>
              <a:rPr lang="zh-CN" altLang="en-US"/>
              <a:t>，则</a:t>
            </a:r>
            <a:r>
              <a:rPr lang="en-US" altLang="zh-CN"/>
              <a:t>T</a:t>
            </a:r>
            <a:r>
              <a:rPr lang="zh-CN" altLang="en-US"/>
              <a:t>或</a:t>
            </a:r>
            <a:r>
              <a:rPr lang="en-US" altLang="zh-CN"/>
              <a:t>F</a:t>
            </a:r>
            <a:r>
              <a:rPr lang="zh-CN" altLang="en-US"/>
              <a:t>是外向的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217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梗概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性格的概念及重要性</a:t>
            </a:r>
            <a:r>
              <a:rPr lang="en-US" altLang="zh-CN" dirty="0" smtClean="0"/>
              <a:t>(what why)</a:t>
            </a:r>
            <a:endParaRPr lang="zh-CN" altLang="en-US" dirty="0" smtClean="0"/>
          </a:p>
          <a:p>
            <a:r>
              <a:rPr lang="en-US" altLang="zh-CN" dirty="0" smtClean="0"/>
              <a:t>MBTI</a:t>
            </a:r>
            <a:r>
              <a:rPr lang="zh-CN" altLang="en-US" dirty="0" smtClean="0"/>
              <a:t>理论</a:t>
            </a:r>
          </a:p>
          <a:p>
            <a:pPr lvl="1"/>
            <a:r>
              <a:rPr lang="zh-CN" altLang="en-US" dirty="0" smtClean="0"/>
              <a:t>四维、十六类型</a:t>
            </a:r>
            <a:r>
              <a:rPr lang="en-US" altLang="zh-CN" dirty="0" smtClean="0"/>
              <a:t>(what)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功能的特点、分级</a:t>
            </a:r>
            <a:r>
              <a:rPr lang="en-US" altLang="zh-CN" dirty="0" smtClean="0"/>
              <a:t>(what)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MBTI</a:t>
            </a:r>
            <a:r>
              <a:rPr lang="zh-CN" altLang="en-US" dirty="0" smtClean="0"/>
              <a:t>运用</a:t>
            </a:r>
            <a:r>
              <a:rPr lang="en-US" altLang="zh-CN" dirty="0" smtClean="0"/>
              <a:t>(how)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339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如何确定功能等级和运用方式（续）</a:t>
            </a:r>
          </a:p>
        </p:txBody>
      </p:sp>
      <p:sp>
        <p:nvSpPr>
          <p:cNvPr id="11878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规则</a:t>
            </a:r>
            <a:r>
              <a:rPr lang="en-US" altLang="zh-CN"/>
              <a:t>4</a:t>
            </a:r>
            <a:r>
              <a:rPr lang="zh-CN" altLang="en-US"/>
              <a:t>：</a:t>
            </a:r>
          </a:p>
          <a:p>
            <a:pPr lvl="1"/>
            <a:r>
              <a:rPr lang="zh-CN" altLang="en-US"/>
              <a:t>中间两个字母的运用方式与第一个字母相同者为主要功能，另外一个为辅助功能</a:t>
            </a:r>
          </a:p>
          <a:p>
            <a:r>
              <a:rPr lang="zh-CN" altLang="en-US"/>
              <a:t>规则</a:t>
            </a:r>
            <a:r>
              <a:rPr lang="en-US" altLang="zh-CN"/>
              <a:t>5</a:t>
            </a:r>
            <a:r>
              <a:rPr lang="zh-CN" altLang="en-US"/>
              <a:t>：</a:t>
            </a:r>
          </a:p>
          <a:p>
            <a:pPr lvl="1"/>
            <a:r>
              <a:rPr lang="zh-CN" altLang="en-US"/>
              <a:t>第三功能没有明确的运用方向</a:t>
            </a:r>
          </a:p>
          <a:p>
            <a:r>
              <a:rPr lang="zh-CN" altLang="en-US"/>
              <a:t>规则</a:t>
            </a:r>
            <a:r>
              <a:rPr lang="en-US" altLang="zh-CN"/>
              <a:t>6</a:t>
            </a:r>
            <a:r>
              <a:rPr lang="zh-CN" altLang="en-US"/>
              <a:t>：</a:t>
            </a:r>
          </a:p>
          <a:p>
            <a:pPr lvl="1"/>
            <a:r>
              <a:rPr lang="zh-CN" altLang="en-US"/>
              <a:t>第四功能与第一功能（主导功能）运用方式相反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86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举例：</a:t>
            </a:r>
            <a:r>
              <a:rPr lang="en-US" altLang="zh-CN"/>
              <a:t>ESTJ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规则</a:t>
            </a:r>
            <a:r>
              <a:rPr lang="en-US" altLang="zh-CN"/>
              <a:t>1</a:t>
            </a:r>
            <a:r>
              <a:rPr lang="zh-CN" altLang="en-US"/>
              <a:t>：</a:t>
            </a:r>
          </a:p>
          <a:p>
            <a:pPr lvl="1"/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其中之一为主导功能，之一为辅助功能</a:t>
            </a:r>
          </a:p>
          <a:p>
            <a:r>
              <a:rPr lang="zh-CN" altLang="en-US"/>
              <a:t>规则</a:t>
            </a:r>
            <a:r>
              <a:rPr lang="en-US" altLang="zh-CN"/>
              <a:t>2</a:t>
            </a:r>
            <a:r>
              <a:rPr lang="zh-CN" altLang="en-US"/>
              <a:t>：</a:t>
            </a:r>
          </a:p>
          <a:p>
            <a:pPr lvl="1"/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的运用方式相反</a:t>
            </a:r>
          </a:p>
          <a:p>
            <a:r>
              <a:rPr lang="zh-CN" altLang="en-US"/>
              <a:t>规则</a:t>
            </a:r>
            <a:r>
              <a:rPr lang="en-US" altLang="zh-CN"/>
              <a:t>3</a:t>
            </a:r>
            <a:r>
              <a:rPr lang="zh-CN" altLang="en-US"/>
              <a:t>：</a:t>
            </a:r>
          </a:p>
          <a:p>
            <a:pPr lvl="1"/>
            <a:r>
              <a:rPr lang="en-US" altLang="zh-CN"/>
              <a:t>T</a:t>
            </a:r>
            <a:r>
              <a:rPr lang="zh-CN" altLang="en-US"/>
              <a:t>是外向的，</a:t>
            </a:r>
            <a:r>
              <a:rPr lang="en-US" altLang="zh-CN"/>
              <a:t>S</a:t>
            </a:r>
            <a:r>
              <a:rPr lang="zh-CN" altLang="en-US"/>
              <a:t>是内向的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02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举例：</a:t>
            </a:r>
            <a:r>
              <a:rPr lang="en-US" altLang="zh-CN"/>
              <a:t>ESTJ</a:t>
            </a:r>
            <a:r>
              <a:rPr lang="zh-CN" altLang="en-US"/>
              <a:t>（续）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规则</a:t>
            </a:r>
            <a:r>
              <a:rPr lang="en-US" altLang="zh-CN"/>
              <a:t>4</a:t>
            </a:r>
            <a:r>
              <a:rPr lang="zh-CN" altLang="en-US"/>
              <a:t>：</a:t>
            </a:r>
          </a:p>
          <a:p>
            <a:pPr lvl="1"/>
            <a:r>
              <a:rPr lang="en-US" altLang="zh-CN"/>
              <a:t>T</a:t>
            </a:r>
            <a:r>
              <a:rPr lang="zh-CN" altLang="en-US"/>
              <a:t>是主导功能，且外向运用</a:t>
            </a:r>
          </a:p>
          <a:p>
            <a:pPr lvl="1"/>
            <a:r>
              <a:rPr lang="en-US" altLang="zh-CN"/>
              <a:t>S</a:t>
            </a:r>
            <a:r>
              <a:rPr lang="zh-CN" altLang="en-US"/>
              <a:t>是辅助功能，且内向运用</a:t>
            </a:r>
          </a:p>
          <a:p>
            <a:r>
              <a:rPr lang="zh-CN" altLang="en-US"/>
              <a:t>规则</a:t>
            </a:r>
            <a:r>
              <a:rPr lang="en-US" altLang="zh-CN"/>
              <a:t>5</a:t>
            </a:r>
            <a:r>
              <a:rPr lang="zh-CN" altLang="en-US"/>
              <a:t>：</a:t>
            </a:r>
          </a:p>
          <a:p>
            <a:pPr lvl="1"/>
            <a:r>
              <a:rPr lang="zh-CN" altLang="en-US"/>
              <a:t>第三功能是</a:t>
            </a:r>
            <a:r>
              <a:rPr lang="en-US" altLang="zh-CN"/>
              <a:t>N</a:t>
            </a:r>
            <a:r>
              <a:rPr lang="zh-CN" altLang="en-US"/>
              <a:t>，没有明确的运用方向</a:t>
            </a:r>
          </a:p>
          <a:p>
            <a:r>
              <a:rPr lang="zh-CN" altLang="en-US"/>
              <a:t>规则</a:t>
            </a:r>
            <a:r>
              <a:rPr lang="en-US" altLang="zh-CN"/>
              <a:t>6</a:t>
            </a:r>
            <a:r>
              <a:rPr lang="zh-CN" altLang="en-US"/>
              <a:t>：</a:t>
            </a:r>
          </a:p>
          <a:p>
            <a:pPr lvl="1"/>
            <a:r>
              <a:rPr lang="zh-CN" altLang="en-US"/>
              <a:t>第四功能是</a:t>
            </a:r>
            <a:r>
              <a:rPr lang="en-US" altLang="zh-CN"/>
              <a:t>F</a:t>
            </a:r>
            <a:r>
              <a:rPr lang="zh-CN" altLang="en-US"/>
              <a:t>，且内向运用</a:t>
            </a:r>
          </a:p>
        </p:txBody>
      </p:sp>
    </p:spTree>
    <p:extLst>
      <p:ext uri="{BB962C8B-B14F-4D97-AF65-F5344CB8AC3E}">
        <p14:creationId xmlns:p14="http://schemas.microsoft.com/office/powerpoint/2010/main" val="3819804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楷体_GB2312" pitchFamily="49" charset="-122"/>
              </a:rPr>
              <a:t>功能等级与运用方式</a:t>
            </a:r>
          </a:p>
        </p:txBody>
      </p:sp>
      <p:graphicFrame>
        <p:nvGraphicFramePr>
          <p:cNvPr id="121863" name="Object 7"/>
          <p:cNvGraphicFramePr>
            <a:graphicFrameLocks noChangeAspect="1"/>
          </p:cNvGraphicFramePr>
          <p:nvPr>
            <p:ph type="body" idx="1"/>
          </p:nvPr>
        </p:nvGraphicFramePr>
        <p:xfrm>
          <a:off x="2135188" y="1773239"/>
          <a:ext cx="8050212" cy="456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Document" r:id="rId3" imgW="6955920" imgH="3948480" progId="Word.Document.8">
                  <p:embed/>
                </p:oleObj>
              </mc:Choice>
              <mc:Fallback>
                <p:oleObj name="Document" r:id="rId3" imgW="6955920" imgH="3948480" progId="Word.Document.8">
                  <p:embed/>
                  <p:pic>
                    <p:nvPicPr>
                      <p:cNvPr id="1218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773239"/>
                        <a:ext cx="8050212" cy="456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1531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92314" y="1"/>
            <a:ext cx="8226425" cy="836613"/>
          </a:xfrm>
        </p:spPr>
        <p:txBody>
          <a:bodyPr/>
          <a:lstStyle/>
          <a:p>
            <a:r>
              <a:rPr lang="zh-CN" altLang="en-US"/>
              <a:t>各类型功能排序</a:t>
            </a:r>
          </a:p>
        </p:txBody>
      </p:sp>
      <p:graphicFrame>
        <p:nvGraphicFramePr>
          <p:cNvPr id="122884" name="Object 4"/>
          <p:cNvGraphicFramePr>
            <a:graphicFrameLocks noChangeAspect="1"/>
          </p:cNvGraphicFramePr>
          <p:nvPr>
            <p:ph type="body" idx="1"/>
          </p:nvPr>
        </p:nvGraphicFramePr>
        <p:xfrm>
          <a:off x="1919288" y="836614"/>
          <a:ext cx="8208962" cy="602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工作表" r:id="rId3" imgW="3514963" imgH="3819763" progId="Excel.Sheet.8">
                  <p:embed/>
                </p:oleObj>
              </mc:Choice>
              <mc:Fallback>
                <p:oleObj name="工作表" r:id="rId3" imgW="3514963" imgH="3819763" progId="Excel.Sheet.8">
                  <p:embed/>
                  <p:pic>
                    <p:nvPicPr>
                      <p:cNvPr id="1228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836614"/>
                        <a:ext cx="8208962" cy="602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01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类型发展与职业满足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</a:pPr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选择职业要符合自己的类型，才能更轻松地得到职业的顺利发展并更容易满足和快乐</a:t>
            </a:r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选择符合主导功能和辅助功能的职位非常重要</a:t>
            </a:r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第三功能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FontTx/>
              <a:buNone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-</a:t>
            </a:r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第三功能要经过发展锻炼才能适合运用 </a:t>
            </a:r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但第四功能可能永远不会起到关键作用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Tx/>
              <a:buNone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-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应当避免那种要求长期使用它的工作。</a:t>
            </a:r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endParaRPr kumimoji="1"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698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爱因斯坦的性格与职业匹配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773238"/>
            <a:ext cx="8675687" cy="4114800"/>
          </a:xfrm>
        </p:spPr>
        <p:txBody>
          <a:bodyPr/>
          <a:lstStyle/>
          <a:p>
            <a:r>
              <a:rPr lang="zh-CN" altLang="en-US"/>
              <a:t>性格分析：</a:t>
            </a:r>
          </a:p>
          <a:p>
            <a:pPr>
              <a:buFontTx/>
              <a:buNone/>
            </a:pPr>
            <a:r>
              <a:rPr lang="zh-CN" altLang="en-US"/>
              <a:t>内倾（</a:t>
            </a:r>
            <a:r>
              <a:rPr lang="en-US" altLang="zh-CN"/>
              <a:t>I</a:t>
            </a:r>
            <a:r>
              <a:rPr lang="zh-CN" altLang="en-US"/>
              <a:t>）直觉（</a:t>
            </a:r>
            <a:r>
              <a:rPr lang="en-US" altLang="zh-CN"/>
              <a:t>N</a:t>
            </a:r>
            <a:r>
              <a:rPr lang="zh-CN" altLang="en-US"/>
              <a:t>）思考（</a:t>
            </a:r>
            <a:r>
              <a:rPr lang="en-US" altLang="zh-CN"/>
              <a:t>T</a:t>
            </a:r>
            <a:r>
              <a:rPr lang="zh-CN" altLang="en-US"/>
              <a:t>）判断（</a:t>
            </a:r>
            <a:r>
              <a:rPr lang="en-US" altLang="zh-CN"/>
              <a:t>J</a:t>
            </a:r>
            <a:r>
              <a:rPr lang="zh-CN" altLang="en-US"/>
              <a:t>）</a:t>
            </a:r>
          </a:p>
          <a:p>
            <a:r>
              <a:rPr lang="zh-CN" altLang="en-US"/>
              <a:t>功能分析：</a:t>
            </a:r>
          </a:p>
          <a:p>
            <a:pPr>
              <a:buFontTx/>
              <a:buNone/>
            </a:pPr>
            <a:r>
              <a:rPr lang="zh-CN" altLang="en-US"/>
              <a:t> 优势功能：内倾直觉   第二功能：外倾思考</a:t>
            </a:r>
          </a:p>
          <a:p>
            <a:pPr>
              <a:buFontTx/>
              <a:buNone/>
            </a:pPr>
            <a:r>
              <a:rPr lang="zh-CN" altLang="en-US"/>
              <a:t> 第三功能：情感         劣势功能：外倾感觉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664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如何运用</a:t>
            </a:r>
            <a:r>
              <a:rPr lang="en-US" altLang="zh-CN"/>
              <a:t>MBTI</a:t>
            </a:r>
            <a:r>
              <a:rPr lang="zh-CN" altLang="en-US"/>
              <a:t>理论？</a:t>
            </a:r>
          </a:p>
        </p:txBody>
      </p:sp>
      <p:sp>
        <p:nvSpPr>
          <p:cNvPr id="1249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自我了解和发展</a:t>
            </a:r>
          </a:p>
          <a:p>
            <a:r>
              <a:rPr lang="zh-CN" altLang="en-US" dirty="0"/>
              <a:t>事业和职业发展与探索</a:t>
            </a:r>
          </a:p>
          <a:p>
            <a:r>
              <a:rPr lang="zh-CN" altLang="en-US" dirty="0" smtClean="0"/>
              <a:t>团队建设与沟通</a:t>
            </a:r>
          </a:p>
          <a:p>
            <a:r>
              <a:rPr lang="zh-CN" altLang="en-US" dirty="0" smtClean="0"/>
              <a:t>人际沟通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227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19288" y="549275"/>
            <a:ext cx="83820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3600">
                <a:ea typeface="楷体_GB2312" pitchFamily="49" charset="-122"/>
              </a:rPr>
              <a:t>四种气质类型</a:t>
            </a:r>
          </a:p>
        </p:txBody>
      </p:sp>
      <p:graphicFrame>
        <p:nvGraphicFramePr>
          <p:cNvPr id="96260" name="Object 4"/>
          <p:cNvGraphicFramePr>
            <a:graphicFrameLocks noChangeAspect="1"/>
          </p:cNvGraphicFramePr>
          <p:nvPr>
            <p:ph type="body" idx="1"/>
          </p:nvPr>
        </p:nvGraphicFramePr>
        <p:xfrm>
          <a:off x="2279651" y="1412876"/>
          <a:ext cx="7610475" cy="519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Document" r:id="rId3" imgW="6079320" imgH="4152960" progId="Word.Document.8">
                  <p:embed/>
                </p:oleObj>
              </mc:Choice>
              <mc:Fallback>
                <p:oleObj name="Document" r:id="rId3" imgW="6079320" imgH="4152960" progId="Word.Document.8">
                  <p:embed/>
                  <p:pic>
                    <p:nvPicPr>
                      <p:cNvPr id="962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1412876"/>
                        <a:ext cx="7610475" cy="519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4106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心理类型与职业</a:t>
            </a:r>
          </a:p>
        </p:txBody>
      </p:sp>
      <p:sp>
        <p:nvSpPr>
          <p:cNvPr id="125956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2063751" y="1557338"/>
            <a:ext cx="1306513" cy="4221162"/>
          </a:xfrm>
        </p:spPr>
        <p:txBody>
          <a:bodyPr/>
          <a:lstStyle/>
          <a:p>
            <a:endParaRPr lang="en-US" altLang="zh-CN" sz="2400"/>
          </a:p>
          <a:p>
            <a:endParaRPr lang="zh-CN" altLang="en-US" sz="2400"/>
          </a:p>
        </p:txBody>
      </p:sp>
      <p:graphicFrame>
        <p:nvGraphicFramePr>
          <p:cNvPr id="125976" name="Group 24"/>
          <p:cNvGraphicFramePr>
            <a:graphicFrameLocks noGrp="1"/>
          </p:cNvGraphicFramePr>
          <p:nvPr>
            <p:ph sz="quarter" idx="2"/>
          </p:nvPr>
        </p:nvGraphicFramePr>
        <p:xfrm>
          <a:off x="2351088" y="1773239"/>
          <a:ext cx="7416800" cy="4224528"/>
        </p:xfrm>
        <a:graphic>
          <a:graphicData uri="http://schemas.openxmlformats.org/drawingml/2006/table">
            <a:tbl>
              <a:tblPr/>
              <a:tblGrid>
                <a:gridCol w="1854200">
                  <a:extLst>
                    <a:ext uri="{9D8B030D-6E8A-4147-A177-3AD203B41FA5}">
                      <a16:colId xmlns:a16="http://schemas.microsoft.com/office/drawing/2014/main" val="863173974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4053199927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490064339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1061353836"/>
                    </a:ext>
                  </a:extLst>
                </a:gridCol>
              </a:tblGrid>
              <a:tr h="4219575"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SJ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经理人员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会计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警察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医生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教师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表演者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企业家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排除故障者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自由职业者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抢险队员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NT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科学家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建筑师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设计师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经理人员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NF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咨询师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记者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艺术家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心理学家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神职人员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457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82356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tyle Bold Extended ATT" pitchFamily="2" charset="0"/>
              </a:rPr>
              <a:t>爱因斯坦的故事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引子：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世界上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糟糕的凳子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教师结论：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天下最笨的学生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干什么都不会有作为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卓越物理学家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蹩脚木匠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性格与职业的匹配</a:t>
            </a:r>
          </a:p>
          <a:p>
            <a:pPr>
              <a:buFont typeface="Wingdings" panose="05000000000000000000" pitchFamily="2" charset="2"/>
              <a:buNone/>
            </a:pPr>
            <a:endParaRPr lang="zh-CN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0686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latin typeface="楷体_GB2312" pitchFamily="49" charset="-122"/>
                <a:ea typeface="楷体_GB2312" pitchFamily="49" charset="-122"/>
              </a:rPr>
              <a:t>SJ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的特点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1400" b="1" dirty="0"/>
              <a:t>常问的问题：什么？     </a:t>
            </a:r>
            <a:r>
              <a:rPr lang="en-US" altLang="zh-CN" sz="1400" b="1" dirty="0"/>
              <a:t>What</a:t>
            </a:r>
            <a:r>
              <a:rPr lang="en-US" altLang="en-GB" sz="1400" b="1" dirty="0"/>
              <a:t>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400" b="1" dirty="0"/>
              <a:t>风格：稳定器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平衡者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循规蹈矩者   </a:t>
            </a:r>
            <a:r>
              <a:rPr lang="en-US" altLang="zh-CN" sz="1400" b="1" dirty="0"/>
              <a:t>Stabilizer / </a:t>
            </a:r>
            <a:r>
              <a:rPr lang="en-US" altLang="zh-CN" sz="1400" b="1" dirty="0" err="1"/>
              <a:t>tradi</a:t>
            </a:r>
            <a:r>
              <a:rPr lang="en-GB" altLang="zh-CN" sz="1400" b="1" dirty="0" err="1"/>
              <a:t>ti</a:t>
            </a:r>
            <a:r>
              <a:rPr lang="en-US" altLang="zh-CN" sz="1400" b="1" dirty="0" err="1"/>
              <a:t>onalist</a:t>
            </a:r>
            <a:endParaRPr lang="en-US" altLang="zh-CN" sz="14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400" b="1" dirty="0"/>
              <a:t>寻求：所有物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财产     </a:t>
            </a:r>
            <a:r>
              <a:rPr lang="en-US" altLang="en-GB" sz="1400" b="1" dirty="0"/>
              <a:t>Belonging</a:t>
            </a:r>
            <a:endParaRPr lang="en-US" altLang="zh-CN" sz="14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400" b="1" dirty="0"/>
              <a:t>弱点：枯燥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刻板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缺乏远见        </a:t>
            </a:r>
            <a:r>
              <a:rPr lang="en-US" altLang="zh-CN" sz="1400" b="1" dirty="0"/>
              <a:t>Boring/Stereotype/Lack of vision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400" b="1" dirty="0"/>
          </a:p>
          <a:p>
            <a:pPr>
              <a:lnSpc>
                <a:spcPct val="80000"/>
              </a:lnSpc>
              <a:buFontTx/>
              <a:buNone/>
            </a:pPr>
            <a:endParaRPr lang="zh-CN" altLang="en-US" sz="1400" b="1" dirty="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1400" b="1" dirty="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1400" b="1" dirty="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1400" b="1" dirty="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14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1400" dirty="0"/>
              <a:t>责任</a:t>
            </a:r>
            <a:r>
              <a:rPr lang="en-US" altLang="zh-CN" sz="1400" dirty="0"/>
              <a:t>-                                      -</a:t>
            </a:r>
            <a:r>
              <a:rPr lang="zh-CN" altLang="en-US" sz="1400" dirty="0"/>
              <a:t>程序</a:t>
            </a:r>
            <a:r>
              <a:rPr lang="en-US" altLang="zh-CN" sz="1400" dirty="0"/>
              <a:t>/</a:t>
            </a:r>
            <a:r>
              <a:rPr lang="zh-CN" altLang="en-US" sz="1400" dirty="0"/>
              <a:t>规范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1400" dirty="0"/>
              <a:t>可信赖</a:t>
            </a:r>
            <a:r>
              <a:rPr lang="en-US" altLang="zh-CN" sz="1400" dirty="0"/>
              <a:t>-                                                       -</a:t>
            </a:r>
            <a:r>
              <a:rPr lang="zh-CN" altLang="en-US" sz="1400" dirty="0"/>
              <a:t>果断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1400" dirty="0"/>
              <a:t>抗拒变化</a:t>
            </a:r>
            <a:r>
              <a:rPr lang="en-US" altLang="zh-CN" sz="1400" dirty="0"/>
              <a:t>-                                                 -</a:t>
            </a:r>
            <a:r>
              <a:rPr lang="zh-CN" altLang="en-US" sz="1400" dirty="0"/>
              <a:t>稳定性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1400" dirty="0"/>
              <a:t>坚持传统 </a:t>
            </a:r>
            <a:r>
              <a:rPr lang="en-US" altLang="zh-CN" sz="1400" dirty="0"/>
              <a:t>-                                           -“</a:t>
            </a:r>
            <a:r>
              <a:rPr lang="zh-CN" altLang="en-US" sz="1400" dirty="0"/>
              <a:t>应该”“不应该”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1400" dirty="0"/>
              <a:t>精确</a:t>
            </a:r>
            <a:r>
              <a:rPr lang="en-US" altLang="zh-CN" sz="1400" dirty="0"/>
              <a:t>-                                     -</a:t>
            </a:r>
            <a:r>
              <a:rPr lang="zh-CN" altLang="en-US" sz="1400" dirty="0"/>
              <a:t>社会责任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1400" dirty="0"/>
              <a:t>对组织忠诚</a:t>
            </a:r>
            <a:r>
              <a:rPr lang="en-US" altLang="zh-CN" sz="1400" dirty="0"/>
              <a:t>-                                -</a:t>
            </a:r>
            <a:r>
              <a:rPr lang="zh-CN" altLang="en-US" sz="1400" dirty="0"/>
              <a:t>结构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400" dirty="0"/>
              <a:t>“宁拆</a:t>
            </a:r>
            <a:r>
              <a:rPr lang="en-US" altLang="zh-CN" sz="1400" dirty="0"/>
              <a:t>10</a:t>
            </a:r>
            <a:r>
              <a:rPr lang="zh-CN" altLang="en-US" sz="1400" dirty="0"/>
              <a:t>座庙，不破一桩婚”                                    </a:t>
            </a:r>
            <a:r>
              <a:rPr lang="en-US" altLang="zh-CN" sz="1400" dirty="0"/>
              <a:t>-</a:t>
            </a:r>
            <a:r>
              <a:rPr lang="zh-CN" altLang="en-US" sz="1400" dirty="0"/>
              <a:t>有序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1400" dirty="0"/>
              <a:t>                                                 </a:t>
            </a:r>
            <a:r>
              <a:rPr lang="en-US" altLang="zh-CN" sz="1400" dirty="0"/>
              <a:t>-</a:t>
            </a:r>
            <a:r>
              <a:rPr lang="zh-CN" altLang="en-US" sz="1400" dirty="0"/>
              <a:t>依赖权威</a:t>
            </a:r>
          </a:p>
          <a:p>
            <a:pPr>
              <a:lnSpc>
                <a:spcPct val="80000"/>
              </a:lnSpc>
            </a:pPr>
            <a:endParaRPr lang="zh-CN" altLang="en-US" sz="1400" dirty="0"/>
          </a:p>
        </p:txBody>
      </p:sp>
      <p:graphicFrame>
        <p:nvGraphicFramePr>
          <p:cNvPr id="186375" name="Object 7"/>
          <p:cNvGraphicFramePr>
            <a:graphicFrameLocks noChangeAspect="1"/>
          </p:cNvGraphicFramePr>
          <p:nvPr/>
        </p:nvGraphicFramePr>
        <p:xfrm>
          <a:off x="5087939" y="3141663"/>
          <a:ext cx="1455737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剪辑" r:id="rId3" imgW="2673000" imgH="3752640" progId="MS_ClipArt_Gallery.2">
                  <p:embed/>
                </p:oleObj>
              </mc:Choice>
              <mc:Fallback>
                <p:oleObj name="剪辑" r:id="rId3" imgW="2673000" imgH="3752640" progId="MS_ClipArt_Gallery.2">
                  <p:embed/>
                  <p:pic>
                    <p:nvPicPr>
                      <p:cNvPr id="1863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9" y="3141663"/>
                        <a:ext cx="1455737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9969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SP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的特点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常问的问题：什么时候？     </a:t>
            </a:r>
            <a:r>
              <a:rPr lang="en-US" altLang="zh-CN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Wh</a:t>
            </a:r>
            <a:r>
              <a:rPr lang="en-GB" altLang="zh-CN" sz="1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</a:t>
            </a:r>
            <a:r>
              <a:rPr lang="en-US" altLang="en-GB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风格：排忧解难者</a:t>
            </a:r>
            <a:r>
              <a:rPr lang="en-US" altLang="zh-CN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/</a:t>
            </a:r>
            <a:r>
              <a:rPr lang="zh-CN" alt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谈判者</a:t>
            </a:r>
            <a:r>
              <a:rPr lang="en-US" altLang="zh-CN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/</a:t>
            </a:r>
            <a:r>
              <a:rPr lang="zh-CN" alt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救火员</a:t>
            </a:r>
            <a:r>
              <a:rPr lang="zh-CN" altLang="zh-CN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Trouble shooter/negotiator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寻求：行动    </a:t>
            </a:r>
            <a:r>
              <a:rPr lang="en-US" altLang="en-GB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Action</a:t>
            </a:r>
            <a:endParaRPr lang="en-US" altLang="zh-CN" sz="18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弱点：常规</a:t>
            </a:r>
            <a:r>
              <a:rPr lang="en-US" altLang="zh-CN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/</a:t>
            </a:r>
            <a:r>
              <a:rPr lang="zh-CN" alt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例行公事    </a:t>
            </a:r>
            <a:r>
              <a:rPr lang="en-GB" altLang="zh-CN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Routine</a:t>
            </a:r>
            <a:endParaRPr lang="en-US" altLang="zh-CN" sz="1800" dirty="0">
              <a:solidFill>
                <a:srgbClr val="FFFF66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FFFF66"/>
              </a:solidFill>
            </a:endParaRP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40B92"/>
                </a:solidFill>
              </a:rPr>
              <a:t>自由</a:t>
            </a:r>
            <a:r>
              <a:rPr lang="en-US" altLang="zh-CN" sz="1800" dirty="0">
                <a:solidFill>
                  <a:srgbClr val="040B92"/>
                </a:solidFill>
              </a:rPr>
              <a:t>/</a:t>
            </a:r>
            <a:r>
              <a:rPr lang="zh-CN" altLang="en-US" sz="1800" dirty="0">
                <a:solidFill>
                  <a:srgbClr val="040B92"/>
                </a:solidFill>
              </a:rPr>
              <a:t>放任</a:t>
            </a:r>
            <a:r>
              <a:rPr lang="en-US" altLang="zh-CN" sz="1800" dirty="0">
                <a:solidFill>
                  <a:srgbClr val="040B92"/>
                </a:solidFill>
              </a:rPr>
              <a:t>/</a:t>
            </a:r>
            <a:r>
              <a:rPr lang="zh-CN" altLang="en-US" sz="1800" dirty="0">
                <a:solidFill>
                  <a:srgbClr val="040B92"/>
                </a:solidFill>
              </a:rPr>
              <a:t>随意</a:t>
            </a:r>
            <a:r>
              <a:rPr lang="en-US" altLang="zh-CN" sz="1800" dirty="0">
                <a:solidFill>
                  <a:srgbClr val="040B92"/>
                </a:solidFill>
              </a:rPr>
              <a:t>-                                       -</a:t>
            </a:r>
            <a:r>
              <a:rPr lang="zh-CN" altLang="en-US" sz="1800" dirty="0">
                <a:solidFill>
                  <a:srgbClr val="040B92"/>
                </a:solidFill>
              </a:rPr>
              <a:t>享受当前的时光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40B92"/>
                </a:solidFill>
              </a:rPr>
              <a:t>过程导向</a:t>
            </a:r>
            <a:r>
              <a:rPr lang="en-US" altLang="zh-CN" sz="1800" dirty="0">
                <a:solidFill>
                  <a:srgbClr val="040B92"/>
                </a:solidFill>
              </a:rPr>
              <a:t>-                                               -</a:t>
            </a:r>
            <a:r>
              <a:rPr lang="zh-CN" altLang="en-US" sz="1800" dirty="0">
                <a:solidFill>
                  <a:srgbClr val="040B92"/>
                </a:solidFill>
              </a:rPr>
              <a:t>实际</a:t>
            </a:r>
            <a:r>
              <a:rPr lang="en-US" altLang="zh-CN" sz="1800" dirty="0">
                <a:solidFill>
                  <a:srgbClr val="040B92"/>
                </a:solidFill>
              </a:rPr>
              <a:t>/</a:t>
            </a:r>
            <a:r>
              <a:rPr lang="zh-CN" altLang="en-US" sz="1800" dirty="0">
                <a:solidFill>
                  <a:srgbClr val="040B92"/>
                </a:solidFill>
              </a:rPr>
              <a:t>实用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40B92"/>
                </a:solidFill>
              </a:rPr>
              <a:t>好玩</a:t>
            </a:r>
            <a:r>
              <a:rPr lang="en-US" altLang="zh-CN" sz="1800" dirty="0">
                <a:solidFill>
                  <a:srgbClr val="040B92"/>
                </a:solidFill>
              </a:rPr>
              <a:t>-                                                 -</a:t>
            </a:r>
            <a:r>
              <a:rPr lang="zh-CN" altLang="en-US" sz="1800" dirty="0">
                <a:solidFill>
                  <a:srgbClr val="040B92"/>
                </a:solidFill>
              </a:rPr>
              <a:t>即兴</a:t>
            </a:r>
            <a:r>
              <a:rPr lang="en-US" altLang="zh-CN" sz="1800" dirty="0">
                <a:solidFill>
                  <a:srgbClr val="040B92"/>
                </a:solidFill>
              </a:rPr>
              <a:t>/</a:t>
            </a:r>
            <a:r>
              <a:rPr lang="zh-CN" altLang="en-US" sz="1800" dirty="0">
                <a:solidFill>
                  <a:srgbClr val="040B92"/>
                </a:solidFill>
              </a:rPr>
              <a:t>自发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40B92"/>
                </a:solidFill>
              </a:rPr>
              <a:t>擅长应急 </a:t>
            </a:r>
            <a:r>
              <a:rPr lang="en-US" altLang="zh-CN" sz="1800" dirty="0">
                <a:solidFill>
                  <a:srgbClr val="040B92"/>
                </a:solidFill>
              </a:rPr>
              <a:t>-                                            -</a:t>
            </a:r>
            <a:r>
              <a:rPr lang="zh-CN" altLang="en-US" sz="1800" dirty="0">
                <a:solidFill>
                  <a:srgbClr val="040B92"/>
                </a:solidFill>
              </a:rPr>
              <a:t>喜欢亲身经历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40B92"/>
                </a:solidFill>
              </a:rPr>
              <a:t>            常心血来潮</a:t>
            </a:r>
            <a:r>
              <a:rPr lang="en-US" altLang="zh-CN" sz="1800" dirty="0">
                <a:solidFill>
                  <a:srgbClr val="040B92"/>
                </a:solidFill>
              </a:rPr>
              <a:t>-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40B92"/>
                </a:solidFill>
              </a:rPr>
              <a:t>需要自由和空间</a:t>
            </a:r>
            <a:r>
              <a:rPr lang="en-US" altLang="zh-CN" sz="1800" dirty="0">
                <a:solidFill>
                  <a:srgbClr val="040B92"/>
                </a:solidFill>
              </a:rPr>
              <a:t>-                                                           -</a:t>
            </a:r>
            <a:r>
              <a:rPr lang="zh-CN" altLang="en-US" sz="1800" dirty="0">
                <a:solidFill>
                  <a:srgbClr val="040B92"/>
                </a:solidFill>
              </a:rPr>
              <a:t>适应能力强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40B92"/>
                </a:solidFill>
              </a:rPr>
              <a:t>灵活</a:t>
            </a:r>
            <a:r>
              <a:rPr lang="en-US" altLang="zh-CN" sz="1800" dirty="0">
                <a:solidFill>
                  <a:srgbClr val="040B92"/>
                </a:solidFill>
              </a:rPr>
              <a:t>-                                                           -</a:t>
            </a:r>
            <a:r>
              <a:rPr lang="zh-CN" altLang="en-US" sz="1800" dirty="0">
                <a:solidFill>
                  <a:srgbClr val="040B92"/>
                </a:solidFill>
              </a:rPr>
              <a:t>寻求变化和多样性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40B92"/>
                </a:solidFill>
              </a:rPr>
              <a:t>“我们干吧！”</a:t>
            </a:r>
            <a:r>
              <a:rPr lang="en-US" altLang="zh-CN" sz="1800" dirty="0">
                <a:solidFill>
                  <a:srgbClr val="040B92"/>
                </a:solidFill>
              </a:rPr>
              <a:t>-                                              -</a:t>
            </a:r>
            <a:r>
              <a:rPr lang="zh-CN" altLang="en-US" sz="1800" dirty="0">
                <a:solidFill>
                  <a:srgbClr val="040B92"/>
                </a:solidFill>
              </a:rPr>
              <a:t>心情愉悦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40B92"/>
                </a:solidFill>
              </a:rPr>
              <a:t>关注当前</a:t>
            </a:r>
            <a:r>
              <a:rPr lang="en-US" altLang="zh-CN" sz="1800" dirty="0">
                <a:solidFill>
                  <a:srgbClr val="040B92"/>
                </a:solidFill>
              </a:rPr>
              <a:t>-                                   -</a:t>
            </a:r>
            <a:r>
              <a:rPr lang="zh-CN" altLang="en-US" sz="1800" dirty="0">
                <a:solidFill>
                  <a:srgbClr val="040B92"/>
                </a:solidFill>
              </a:rPr>
              <a:t>行动导向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40B92"/>
                </a:solidFill>
              </a:rPr>
              <a:t>先尝试，再寻求指导</a:t>
            </a:r>
            <a:r>
              <a:rPr lang="en-US" altLang="zh-CN" sz="1800" dirty="0">
                <a:solidFill>
                  <a:srgbClr val="040B92"/>
                </a:solidFill>
              </a:rPr>
              <a:t>-                              -</a:t>
            </a:r>
            <a:r>
              <a:rPr lang="zh-CN" altLang="en-US" sz="1800" dirty="0">
                <a:solidFill>
                  <a:srgbClr val="040B92"/>
                </a:solidFill>
              </a:rPr>
              <a:t>现实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endParaRPr lang="zh-CN" altLang="en-US" sz="1800" dirty="0"/>
          </a:p>
        </p:txBody>
      </p:sp>
      <p:graphicFrame>
        <p:nvGraphicFramePr>
          <p:cNvPr id="187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792900"/>
              </p:ext>
            </p:extLst>
          </p:nvPr>
        </p:nvGraphicFramePr>
        <p:xfrm>
          <a:off x="5300518" y="3209637"/>
          <a:ext cx="200025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剪辑" r:id="rId3" imgW="4218480" imgH="3951360" progId="MS_ClipArt_Gallery.2">
                  <p:embed/>
                </p:oleObj>
              </mc:Choice>
              <mc:Fallback>
                <p:oleObj name="剪辑" r:id="rId3" imgW="4218480" imgH="3951360" progId="MS_ClipArt_Gallery.2">
                  <p:embed/>
                  <p:pic>
                    <p:nvPicPr>
                      <p:cNvPr id="1873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518" y="3209637"/>
                        <a:ext cx="200025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5551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NT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的特点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常问的问题：为什么？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风格：梦想家</a:t>
            </a:r>
            <a:r>
              <a:rPr lang="en-US" altLang="zh-CN" sz="2400" dirty="0"/>
              <a:t>/</a:t>
            </a:r>
            <a:r>
              <a:rPr lang="zh-CN" altLang="en-US" sz="2400" dirty="0"/>
              <a:t>理论家</a:t>
            </a:r>
            <a:r>
              <a:rPr lang="en-US" altLang="zh-CN" sz="2400" dirty="0"/>
              <a:t>/</a:t>
            </a:r>
            <a:r>
              <a:rPr lang="zh-CN" altLang="en-US" sz="2400" dirty="0"/>
              <a:t>有远见                        </a:t>
            </a:r>
            <a:r>
              <a:rPr lang="en-US" altLang="zh-CN" sz="2400" dirty="0"/>
              <a:t>V</a:t>
            </a:r>
            <a:r>
              <a:rPr lang="en-US" altLang="en-GB" sz="2400" dirty="0"/>
              <a:t>isionary</a:t>
            </a:r>
            <a:endParaRPr lang="en-US" altLang="zh-CN" sz="24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寻求：能力</a:t>
            </a:r>
            <a:r>
              <a:rPr lang="en-US" altLang="zh-CN" sz="2400" dirty="0"/>
              <a:t>/</a:t>
            </a:r>
            <a:r>
              <a:rPr lang="zh-CN" altLang="en-US" sz="2400" dirty="0"/>
              <a:t>胜任感                                     </a:t>
            </a:r>
            <a:r>
              <a:rPr lang="en-US" altLang="en-GB" sz="2400" dirty="0"/>
              <a:t>Competency</a:t>
            </a:r>
            <a:endParaRPr lang="en-US" altLang="zh-CN" sz="24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弱点：无能</a:t>
            </a:r>
            <a:r>
              <a:rPr lang="en-US" altLang="zh-CN" sz="2400" dirty="0"/>
              <a:t>/</a:t>
            </a:r>
            <a:r>
              <a:rPr lang="zh-CN" altLang="en-US" sz="2400" dirty="0"/>
              <a:t>无能感</a:t>
            </a:r>
            <a:r>
              <a:rPr lang="en-US" altLang="zh-CN" sz="2400" dirty="0"/>
              <a:t>/</a:t>
            </a:r>
            <a:r>
              <a:rPr lang="zh-CN" altLang="en-US" sz="2400" dirty="0"/>
              <a:t>不胜任                     </a:t>
            </a:r>
            <a:r>
              <a:rPr lang="en-US" altLang="en-GB" sz="2400" dirty="0"/>
              <a:t>Incompetency</a:t>
            </a:r>
            <a:endParaRPr lang="en-US" altLang="zh-CN" sz="24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dirty="0"/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高成就者</a:t>
            </a:r>
            <a:r>
              <a:rPr lang="en-US" altLang="zh-CN" sz="2400" dirty="0"/>
              <a:t>-                               -</a:t>
            </a:r>
            <a:r>
              <a:rPr lang="zh-CN" altLang="en-US" sz="2400" dirty="0"/>
              <a:t>好争论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易概念化</a:t>
            </a:r>
            <a:r>
              <a:rPr lang="en-US" altLang="zh-CN" sz="2400" dirty="0"/>
              <a:t>-                                   -</a:t>
            </a:r>
            <a:r>
              <a:rPr lang="zh-CN" altLang="en-US" sz="2400" dirty="0"/>
              <a:t>喜欢复杂性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易自我怀疑</a:t>
            </a:r>
            <a:r>
              <a:rPr lang="en-US" altLang="zh-CN" sz="2400" dirty="0"/>
              <a:t>-                                    -</a:t>
            </a:r>
            <a:r>
              <a:rPr lang="zh-CN" altLang="en-US" sz="2400" dirty="0"/>
              <a:t>好字斟句酌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系统设计者 </a:t>
            </a:r>
            <a:r>
              <a:rPr lang="en-US" altLang="zh-CN" sz="2400" dirty="0"/>
              <a:t>-                                -</a:t>
            </a:r>
            <a:r>
              <a:rPr lang="zh-CN" altLang="en-US" sz="2400" dirty="0"/>
              <a:t>知识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       客观的知觉</a:t>
            </a:r>
            <a:r>
              <a:rPr lang="en-US" altLang="zh-CN" sz="2400" dirty="0"/>
              <a:t>-                        -</a:t>
            </a:r>
            <a:r>
              <a:rPr lang="zh-CN" altLang="en-US" sz="2400" dirty="0"/>
              <a:t>如果</a:t>
            </a:r>
            <a:r>
              <a:rPr lang="en-US" altLang="zh-CN" sz="2400" dirty="0"/>
              <a:t>……</a:t>
            </a:r>
            <a:r>
              <a:rPr lang="zh-CN" altLang="en-US" sz="2400" dirty="0"/>
              <a:t>，将会</a:t>
            </a:r>
            <a:r>
              <a:rPr lang="en-US" altLang="zh-CN" sz="2400" dirty="0"/>
              <a:t>……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原则</a:t>
            </a:r>
            <a:r>
              <a:rPr lang="en-US" altLang="zh-CN" sz="2400" dirty="0"/>
              <a:t>-                                   -</a:t>
            </a:r>
            <a:r>
              <a:rPr lang="zh-CN" altLang="en-US" sz="2400" dirty="0"/>
              <a:t>对知识有好奇心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与自己和他人竞争</a:t>
            </a:r>
            <a:r>
              <a:rPr lang="en-US" altLang="zh-CN" sz="2400" dirty="0"/>
              <a:t>-                      -</a:t>
            </a:r>
            <a:r>
              <a:rPr lang="zh-CN" altLang="en-US" sz="2400" dirty="0"/>
              <a:t>不会墨守成规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变革的设计者</a:t>
            </a:r>
            <a:r>
              <a:rPr lang="en-US" altLang="zh-CN" sz="2400" dirty="0"/>
              <a:t>-                                  -</a:t>
            </a:r>
            <a:r>
              <a:rPr lang="zh-CN" altLang="en-US" sz="2400" dirty="0"/>
              <a:t>不迷信权威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                      独立 </a:t>
            </a:r>
            <a:r>
              <a:rPr lang="en-US" altLang="zh-CN" sz="2400" dirty="0"/>
              <a:t>-  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dirty="0"/>
          </a:p>
          <a:p>
            <a:pPr>
              <a:lnSpc>
                <a:spcPct val="80000"/>
              </a:lnSpc>
            </a:pPr>
            <a:endParaRPr lang="zh-CN" altLang="en-US" sz="2400" dirty="0"/>
          </a:p>
        </p:txBody>
      </p:sp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5562600" y="3200400"/>
          <a:ext cx="1219200" cy="292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Clip" r:id="rId3" imgW="1857600" imgH="3995640" progId="MS_ClipArt_Gallery.5">
                  <p:embed/>
                </p:oleObj>
              </mc:Choice>
              <mc:Fallback>
                <p:oleObj name="Clip" r:id="rId3" imgW="1857600" imgH="3995640" progId="MS_ClipArt_Gallery.5">
                  <p:embed/>
                  <p:pic>
                    <p:nvPicPr>
                      <p:cNvPr id="1894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200400"/>
                        <a:ext cx="1219200" cy="292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3106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NF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的特点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FF66"/>
                </a:solidFill>
              </a:rPr>
              <a:t>常问的问题：谁？                                                 </a:t>
            </a:r>
            <a:r>
              <a:rPr lang="en-US" altLang="zh-CN" sz="2000" b="1" dirty="0" err="1">
                <a:solidFill>
                  <a:srgbClr val="FFFF66"/>
                </a:solidFill>
              </a:rPr>
              <a:t>Wh</a:t>
            </a:r>
            <a:r>
              <a:rPr lang="en-GB" altLang="zh-CN" sz="2000" b="1" dirty="0">
                <a:solidFill>
                  <a:srgbClr val="FFFF66"/>
                </a:solidFill>
              </a:rPr>
              <a:t>o</a:t>
            </a:r>
            <a:r>
              <a:rPr lang="en-US" altLang="en-GB" sz="2000" b="1" dirty="0">
                <a:solidFill>
                  <a:srgbClr val="FFFF66"/>
                </a:solidFill>
              </a:rPr>
              <a:t>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FF66"/>
                </a:solidFill>
              </a:rPr>
              <a:t>风格：催化剂</a:t>
            </a:r>
            <a:r>
              <a:rPr lang="en-US" altLang="zh-CN" sz="2000" b="1" dirty="0">
                <a:solidFill>
                  <a:srgbClr val="FFFF66"/>
                </a:solidFill>
              </a:rPr>
              <a:t>/</a:t>
            </a:r>
            <a:r>
              <a:rPr lang="zh-CN" altLang="en-US" sz="2000" b="1" dirty="0">
                <a:solidFill>
                  <a:srgbClr val="FFFF66"/>
                </a:solidFill>
              </a:rPr>
              <a:t>助人成长者                                 </a:t>
            </a:r>
            <a:r>
              <a:rPr lang="en-US" altLang="zh-CN" sz="2000" b="1" dirty="0">
                <a:solidFill>
                  <a:srgbClr val="FFFF66"/>
                </a:solidFill>
              </a:rPr>
              <a:t>Catalyst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FF66"/>
                </a:solidFill>
              </a:rPr>
              <a:t>寻求：同一性</a:t>
            </a:r>
            <a:r>
              <a:rPr lang="en-US" altLang="zh-CN" sz="2000" b="1" dirty="0">
                <a:solidFill>
                  <a:srgbClr val="FFFF66"/>
                </a:solidFill>
              </a:rPr>
              <a:t>/</a:t>
            </a:r>
            <a:r>
              <a:rPr lang="zh-CN" altLang="en-US" sz="2000" b="1" dirty="0">
                <a:solidFill>
                  <a:srgbClr val="FFFF66"/>
                </a:solidFill>
              </a:rPr>
              <a:t>本来面目                                    </a:t>
            </a:r>
            <a:r>
              <a:rPr lang="en-US" altLang="en-GB" sz="2000" b="1" dirty="0">
                <a:solidFill>
                  <a:srgbClr val="FFFF66"/>
                </a:solidFill>
              </a:rPr>
              <a:t>Identity</a:t>
            </a:r>
            <a:endParaRPr lang="en-US" altLang="zh-CN" sz="2000" b="1" dirty="0">
              <a:solidFill>
                <a:srgbClr val="FFFF66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FF66"/>
                </a:solidFill>
              </a:rPr>
              <a:t>弱点：内疚</a:t>
            </a:r>
            <a:r>
              <a:rPr lang="en-US" altLang="zh-CN" sz="2000" b="1" dirty="0">
                <a:solidFill>
                  <a:srgbClr val="FFFF66"/>
                </a:solidFill>
              </a:rPr>
              <a:t>/</a:t>
            </a:r>
            <a:r>
              <a:rPr lang="zh-CN" altLang="en-US" sz="2000" b="1" dirty="0">
                <a:solidFill>
                  <a:srgbClr val="FFFF66"/>
                </a:solidFill>
              </a:rPr>
              <a:t>罪责感                                                 </a:t>
            </a:r>
            <a:r>
              <a:rPr lang="en-GB" altLang="zh-CN" sz="2000" b="1" dirty="0">
                <a:solidFill>
                  <a:srgbClr val="FFFF66"/>
                </a:solidFill>
              </a:rPr>
              <a:t>Guilt</a:t>
            </a:r>
            <a:endParaRPr lang="en-US" altLang="zh-CN" sz="2000" dirty="0">
              <a:solidFill>
                <a:srgbClr val="FFFF66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>
              <a:solidFill>
                <a:srgbClr val="FFFF66"/>
              </a:solidFill>
            </a:endParaRP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33CC"/>
                </a:solidFill>
              </a:rPr>
              <a:t>                                           -</a:t>
            </a:r>
            <a:r>
              <a:rPr lang="zh-CN" altLang="en-US" sz="2000" dirty="0">
                <a:solidFill>
                  <a:srgbClr val="0033CC"/>
                </a:solidFill>
              </a:rPr>
              <a:t>生动的想象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33CC"/>
                </a:solidFill>
              </a:rPr>
              <a:t>有魅力的</a:t>
            </a:r>
            <a:r>
              <a:rPr lang="en-US" altLang="zh-CN" sz="2000" dirty="0">
                <a:solidFill>
                  <a:srgbClr val="0033CC"/>
                </a:solidFill>
              </a:rPr>
              <a:t>-                                                       - </a:t>
            </a:r>
            <a:r>
              <a:rPr lang="zh-CN" altLang="en-US" sz="2000" dirty="0">
                <a:solidFill>
                  <a:srgbClr val="0033CC"/>
                </a:solidFill>
              </a:rPr>
              <a:t>神秘的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33CC"/>
                </a:solidFill>
              </a:rPr>
              <a:t>人际技能</a:t>
            </a:r>
            <a:r>
              <a:rPr lang="en-US" altLang="zh-CN" sz="2000" dirty="0">
                <a:solidFill>
                  <a:srgbClr val="0033CC"/>
                </a:solidFill>
              </a:rPr>
              <a:t>-                                                 - </a:t>
            </a:r>
            <a:r>
              <a:rPr lang="zh-CN" altLang="en-US" sz="2000" dirty="0">
                <a:solidFill>
                  <a:srgbClr val="0033CC"/>
                </a:solidFill>
              </a:rPr>
              <a:t>对冲突过分敏感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33CC"/>
                </a:solidFill>
              </a:rPr>
              <a:t>给他人心理支持 </a:t>
            </a:r>
            <a:r>
              <a:rPr lang="en-US" altLang="zh-CN" sz="2000" dirty="0">
                <a:solidFill>
                  <a:srgbClr val="0033CC"/>
                </a:solidFill>
              </a:rPr>
              <a:t>-                                           - </a:t>
            </a:r>
            <a:r>
              <a:rPr lang="zh-CN" altLang="en-US" sz="2000" dirty="0">
                <a:solidFill>
                  <a:srgbClr val="0033CC"/>
                </a:solidFill>
              </a:rPr>
              <a:t>寻找自我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33CC"/>
                </a:solidFill>
              </a:rPr>
              <a:t>同情的</a:t>
            </a:r>
            <a:r>
              <a:rPr lang="en-US" altLang="zh-CN" sz="2000" dirty="0">
                <a:solidFill>
                  <a:srgbClr val="0033CC"/>
                </a:solidFill>
              </a:rPr>
              <a:t>-                                     -</a:t>
            </a:r>
            <a:r>
              <a:rPr lang="zh-CN" altLang="en-US" sz="2000" dirty="0">
                <a:solidFill>
                  <a:srgbClr val="0033CC"/>
                </a:solidFill>
              </a:rPr>
              <a:t>自主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33CC"/>
                </a:solidFill>
              </a:rPr>
              <a:t>关系</a:t>
            </a:r>
            <a:r>
              <a:rPr lang="en-US" altLang="zh-CN" sz="2000" dirty="0">
                <a:solidFill>
                  <a:srgbClr val="0033CC"/>
                </a:solidFill>
              </a:rPr>
              <a:t>-                                - </a:t>
            </a:r>
            <a:r>
              <a:rPr lang="zh-CN" altLang="en-US" sz="2000" dirty="0">
                <a:solidFill>
                  <a:srgbClr val="0033CC"/>
                </a:solidFill>
              </a:rPr>
              <a:t>需要鼓励和认可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33CC"/>
                </a:solidFill>
              </a:rPr>
              <a:t>人的发展的可能性</a:t>
            </a:r>
            <a:r>
              <a:rPr lang="en-US" altLang="zh-CN" sz="2000" dirty="0">
                <a:solidFill>
                  <a:srgbClr val="0033CC"/>
                </a:solidFill>
              </a:rPr>
              <a:t>-                                    - </a:t>
            </a:r>
            <a:r>
              <a:rPr lang="zh-CN" altLang="en-US" sz="2000" dirty="0">
                <a:solidFill>
                  <a:srgbClr val="0033CC"/>
                </a:solidFill>
              </a:rPr>
              <a:t>正直</a:t>
            </a:r>
            <a:r>
              <a:rPr lang="en-US" altLang="zh-CN" sz="2000" dirty="0">
                <a:solidFill>
                  <a:srgbClr val="0033CC"/>
                </a:solidFill>
              </a:rPr>
              <a:t>/</a:t>
            </a:r>
            <a:r>
              <a:rPr lang="zh-CN" altLang="en-US" sz="2000" dirty="0">
                <a:solidFill>
                  <a:srgbClr val="0033CC"/>
                </a:solidFill>
              </a:rPr>
              <a:t>诚实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33CC"/>
                </a:solidFill>
              </a:rPr>
              <a:t>交往</a:t>
            </a:r>
            <a:r>
              <a:rPr lang="en-US" altLang="zh-CN" sz="2000" dirty="0">
                <a:solidFill>
                  <a:srgbClr val="0033CC"/>
                </a:solidFill>
              </a:rPr>
              <a:t>-                                  -</a:t>
            </a:r>
            <a:r>
              <a:rPr lang="zh-CN" altLang="en-US" sz="2000" dirty="0">
                <a:solidFill>
                  <a:srgbClr val="0033CC"/>
                </a:solidFill>
              </a:rPr>
              <a:t>给予安慰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33CC"/>
                </a:solidFill>
              </a:rPr>
              <a:t>合作</a:t>
            </a:r>
            <a:r>
              <a:rPr lang="en-US" altLang="zh-CN" sz="2000" dirty="0">
                <a:solidFill>
                  <a:srgbClr val="0033CC"/>
                </a:solidFill>
              </a:rPr>
              <a:t>-                             -“</a:t>
            </a:r>
            <a:r>
              <a:rPr lang="zh-CN" altLang="en-US" sz="2000" dirty="0">
                <a:solidFill>
                  <a:srgbClr val="0033CC"/>
                </a:solidFill>
              </a:rPr>
              <a:t>成长为</a:t>
            </a:r>
            <a:r>
              <a:rPr lang="en-US" altLang="zh-CN" sz="2000" dirty="0">
                <a:solidFill>
                  <a:srgbClr val="0033CC"/>
                </a:solidFill>
                <a:latin typeface="Arial" panose="020B0604020202020204" pitchFamily="34" charset="0"/>
              </a:rPr>
              <a:t>…</a:t>
            </a:r>
            <a:r>
              <a:rPr lang="en-US" altLang="zh-CN" sz="2000" dirty="0">
                <a:solidFill>
                  <a:srgbClr val="0033CC"/>
                </a:solidFill>
              </a:rPr>
              <a:t>”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000" dirty="0"/>
          </a:p>
        </p:txBody>
      </p:sp>
      <p:graphicFrame>
        <p:nvGraphicFramePr>
          <p:cNvPr id="188420" name="Object 4"/>
          <p:cNvGraphicFramePr>
            <a:graphicFrameLocks noChangeAspect="1"/>
          </p:cNvGraphicFramePr>
          <p:nvPr/>
        </p:nvGraphicFramePr>
        <p:xfrm>
          <a:off x="5562601" y="2971800"/>
          <a:ext cx="1147763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剪辑" r:id="rId3" imgW="1295640" imgH="3934080" progId="MS_ClipArt_Gallery.2">
                  <p:embed/>
                </p:oleObj>
              </mc:Choice>
              <mc:Fallback>
                <p:oleObj name="剪辑" r:id="rId3" imgW="1295640" imgH="3934080" progId="MS_ClipArt_Gallery.2">
                  <p:embed/>
                  <p:pic>
                    <p:nvPicPr>
                      <p:cNvPr id="1884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2971800"/>
                        <a:ext cx="1147763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337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>
                <a:ea typeface="楷体_GB2312" pitchFamily="49" charset="-122"/>
              </a:rPr>
              <a:t>不同类型的工作风格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 typeface="Times New Roman" panose="02020603050405020304" pitchFamily="18" charset="0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SJ	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达到期限要求，在有结构和稳定的环境中解决问题关注细节。事先准备好。关注氛围和融入。安全。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现实的决策者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 typeface="Times New Roman" panose="02020603050405020304" pitchFamily="18" charset="0"/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 typeface="Times New Roman" panose="02020603050405020304" pitchFamily="18" charset="0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SP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紧急事件和压力。解决具体问题，特别在危险、紧张的环境中。变异性，大量的事情。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适应的现实主义者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 typeface="Times New Roman" panose="02020603050405020304" pitchFamily="18" charset="0"/>
              <a:buNone/>
            </a:pP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 typeface="Times New Roman" panose="02020603050405020304" pitchFamily="18" charset="0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NT	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产出高质量的新观点。其观点和成就被他们所尊重的人看重。自主。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有逻辑性且机敏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 typeface="Times New Roman" panose="02020603050405020304" pitchFamily="18" charset="0"/>
              <a:buNone/>
            </a:pP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 typeface="Times New Roman" panose="02020603050405020304" pitchFamily="18" charset="0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NF	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用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养育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的方式帮助他人。充当资源。在令人鼓舞和和谐的环境中被认同和支持。充分利用自己的才能。被成就所激励。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热心而有洞察力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361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不同类型之间的</a:t>
            </a:r>
            <a:r>
              <a:rPr lang="zh-CN" altLang="en-US" sz="4000" dirty="0" smtClean="0">
                <a:latin typeface="楷体_GB2312" pitchFamily="49" charset="-122"/>
                <a:ea typeface="楷体_GB2312" pitchFamily="49" charset="-122"/>
              </a:rPr>
              <a:t>沟通</a:t>
            </a:r>
            <a:endParaRPr lang="zh-CN" altLang="en-US" sz="4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Tx/>
              <a:buNone/>
            </a:pPr>
            <a:r>
              <a:rPr kumimoji="1" lang="en-US" altLang="zh-CN" sz="2000" b="1" dirty="0">
                <a:solidFill>
                  <a:srgbClr val="FF0000"/>
                </a:solidFill>
              </a:rPr>
              <a:t>E	</a:t>
            </a:r>
            <a:r>
              <a:rPr kumimoji="1"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	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I       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留出私人的、反省的时间</a:t>
            </a:r>
          </a:p>
          <a:p>
            <a:pPr>
              <a:buClr>
                <a:schemeClr val="bg1"/>
              </a:buClr>
              <a:buFontTx/>
              <a:buNone/>
            </a:pPr>
            <a:r>
              <a:rPr kumimoji="1" lang="en-US" altLang="zh-CN" sz="2400" b="1" dirty="0">
                <a:solidFill>
                  <a:srgbClr val="FF0000"/>
                </a:solidFill>
              </a:rPr>
              <a:t>I	</a:t>
            </a:r>
            <a:r>
              <a:rPr kumimoji="1"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	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E     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解释时间的需求，容许他人为澄清问题的“多话”</a:t>
            </a:r>
          </a:p>
          <a:p>
            <a:pPr>
              <a:buClr>
                <a:schemeClr val="bg1"/>
              </a:buClr>
              <a:buFontTx/>
              <a:buNone/>
            </a:pPr>
            <a:r>
              <a:rPr kumimoji="1" lang="en-US" altLang="zh-CN" sz="2400" b="1" dirty="0">
                <a:solidFill>
                  <a:srgbClr val="FF0000"/>
                </a:solidFill>
              </a:rPr>
              <a:t>S	</a:t>
            </a:r>
            <a:r>
              <a:rPr kumimoji="1"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	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N    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首先给出概貌，然后详述细节</a:t>
            </a:r>
          </a:p>
          <a:p>
            <a:pPr>
              <a:buClr>
                <a:schemeClr val="bg1"/>
              </a:buClr>
              <a:buFontTx/>
              <a:buNone/>
            </a:pPr>
            <a:r>
              <a:rPr kumimoji="1" lang="en-US" altLang="zh-CN" sz="2400" b="1" dirty="0">
                <a:solidFill>
                  <a:srgbClr val="FF0000"/>
                </a:solidFill>
              </a:rPr>
              <a:t>N	</a:t>
            </a:r>
            <a:r>
              <a:rPr kumimoji="1"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	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S     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先说基本成型的具体观点，注意涉及相关的细节</a:t>
            </a:r>
          </a:p>
          <a:p>
            <a:pPr>
              <a:buClr>
                <a:schemeClr val="bg1"/>
              </a:buClr>
              <a:buFontTx/>
              <a:buNone/>
            </a:pPr>
            <a:r>
              <a:rPr kumimoji="1" lang="en-US" altLang="zh-CN" sz="2400" b="1" dirty="0">
                <a:solidFill>
                  <a:srgbClr val="FF0000"/>
                </a:solidFill>
              </a:rPr>
              <a:t>T	</a:t>
            </a:r>
            <a:r>
              <a:rPr kumimoji="1"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	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F    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考虑对人的影响，由一致意见开始</a:t>
            </a:r>
          </a:p>
          <a:p>
            <a:pPr>
              <a:buClr>
                <a:schemeClr val="bg1"/>
              </a:buClr>
              <a:buFontTx/>
              <a:buNone/>
            </a:pPr>
            <a:r>
              <a:rPr kumimoji="1" lang="en-US" altLang="zh-CN" sz="2400" b="1" dirty="0">
                <a:solidFill>
                  <a:srgbClr val="FF0000"/>
                </a:solidFill>
              </a:rPr>
              <a:t>F	</a:t>
            </a:r>
            <a:r>
              <a:rPr kumimoji="1"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	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T    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考虑原因和结果，简洁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buClr>
                <a:schemeClr val="bg1"/>
              </a:buClr>
              <a:buFontTx/>
              <a:buNone/>
            </a:pPr>
            <a:r>
              <a:rPr kumimoji="1" lang="en-US" altLang="zh-CN" sz="2400" b="1" dirty="0">
                <a:solidFill>
                  <a:srgbClr val="FF0000"/>
                </a:solidFill>
              </a:rPr>
              <a:t>J	</a:t>
            </a:r>
            <a:r>
              <a:rPr kumimoji="1"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	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P    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容许其计划、工作方式中的灵活性和不愿被控制                              </a:t>
            </a:r>
          </a:p>
          <a:p>
            <a:pPr>
              <a:buClr>
                <a:schemeClr val="bg1"/>
              </a:buClr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      的需要</a:t>
            </a:r>
          </a:p>
          <a:p>
            <a:pPr>
              <a:buClr>
                <a:schemeClr val="bg1"/>
              </a:buClr>
              <a:buFontTx/>
              <a:buNone/>
            </a:pPr>
            <a:r>
              <a:rPr kumimoji="1" lang="en-US" altLang="zh-CN" sz="2400" b="1" dirty="0">
                <a:solidFill>
                  <a:srgbClr val="FF0000"/>
                </a:solidFill>
              </a:rPr>
              <a:t>P 	</a:t>
            </a:r>
            <a:r>
              <a:rPr kumimoji="1"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	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J     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容许计划和结构，以及他人控制和决定的需要</a:t>
            </a:r>
            <a:endParaRPr kumimoji="1" lang="zh-CN" altLang="zh-CN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656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测试人格发展程度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https://docs.qq.com/sheet/DTWpXbnpuR2NXdWxO?preview_token=&amp;tab=BB08J2&amp;coord=A1A0A0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376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四种维度组合</a:t>
            </a:r>
            <a:r>
              <a:rPr lang="en-US" altLang="zh-CN" sz="4000"/>
              <a:t>----16</a:t>
            </a:r>
            <a:r>
              <a:rPr lang="zh-CN" altLang="en-US" sz="4000"/>
              <a:t>种性格类型</a:t>
            </a:r>
          </a:p>
        </p:txBody>
      </p:sp>
      <p:graphicFrame>
        <p:nvGraphicFramePr>
          <p:cNvPr id="99332" name="Object 4"/>
          <p:cNvGraphicFramePr>
            <a:graphicFrameLocks noChangeAspect="1"/>
          </p:cNvGraphicFramePr>
          <p:nvPr>
            <p:ph type="body" idx="1"/>
          </p:nvPr>
        </p:nvGraphicFramePr>
        <p:xfrm>
          <a:off x="1987550" y="1360488"/>
          <a:ext cx="8166100" cy="600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文档" r:id="rId3" imgW="7151228" imgH="5261476" progId="Word.Document.8">
                  <p:embed/>
                </p:oleObj>
              </mc:Choice>
              <mc:Fallback>
                <p:oleObj name="文档" r:id="rId3" imgW="7151228" imgH="5261476" progId="Word.Document.8">
                  <p:embed/>
                  <p:pic>
                    <p:nvPicPr>
                      <p:cNvPr id="993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1360488"/>
                        <a:ext cx="8166100" cy="600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571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3" y="765176"/>
            <a:ext cx="7605712" cy="574675"/>
          </a:xfrm>
        </p:spPr>
        <p:txBody>
          <a:bodyPr>
            <a:normAutofit fontScale="90000"/>
          </a:bodyPr>
          <a:lstStyle/>
          <a:p>
            <a:r>
              <a:rPr lang="en-US" altLang="zh-CN" sz="2400" b="1"/>
              <a:t/>
            </a:r>
            <a:br>
              <a:rPr lang="en-US" altLang="zh-CN" sz="2400" b="1"/>
            </a:br>
            <a:r>
              <a:rPr lang="en-US" altLang="zh-CN" sz="2400" b="1"/>
              <a:t/>
            </a:r>
            <a:br>
              <a:rPr lang="en-US" altLang="zh-CN" sz="2400" b="1"/>
            </a:br>
            <a:r>
              <a:rPr lang="en-US" altLang="zh-CN" sz="2400" b="1"/>
              <a:t/>
            </a:r>
            <a:br>
              <a:rPr lang="en-US" altLang="zh-CN" sz="2400" b="1"/>
            </a:br>
            <a:r>
              <a:rPr lang="en-US" altLang="zh-CN" sz="2400" b="1"/>
              <a:t/>
            </a:r>
            <a:br>
              <a:rPr lang="en-US" altLang="zh-CN" sz="2400" b="1"/>
            </a:br>
            <a:r>
              <a:rPr lang="en-US" altLang="zh-CN" sz="2400" b="1"/>
              <a:t/>
            </a:r>
            <a:br>
              <a:rPr lang="en-US" altLang="zh-CN" sz="2400" b="1"/>
            </a:br>
            <a:r>
              <a:rPr lang="en-US" altLang="zh-CN" sz="2400" b="1"/>
              <a:t>16</a:t>
            </a:r>
            <a:r>
              <a:rPr lang="zh-CN" altLang="en-US" sz="2400" b="1"/>
              <a:t>种性格类型</a:t>
            </a:r>
            <a:br>
              <a:rPr lang="zh-CN" altLang="en-US" sz="2400" b="1"/>
            </a:br>
            <a:r>
              <a:rPr lang="en-US" altLang="zh-CN" sz="2400" b="1"/>
              <a:t>---</a:t>
            </a:r>
            <a:r>
              <a:rPr lang="zh-CN" altLang="en-US" sz="2400" b="1"/>
              <a:t>主要特征及适合职业： </a:t>
            </a:r>
            <a:br>
              <a:rPr lang="zh-CN" altLang="en-US" sz="2400" b="1"/>
            </a:br>
            <a:endParaRPr lang="zh-CN" altLang="en-US" sz="2400" b="1"/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1524000" y="836614"/>
            <a:ext cx="8497888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79388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58775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538163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86038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4323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50043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5763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1483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>
              <a:buFontTx/>
              <a:buNone/>
            </a:pPr>
            <a:r>
              <a:rPr lang="zh-CN" altLang="en-US" sz="1600" b="1" dirty="0">
                <a:latin typeface="Verdana" panose="020B0604030504040204" pitchFamily="34" charset="0"/>
              </a:rPr>
              <a:t>     </a:t>
            </a:r>
          </a:p>
          <a:p>
            <a:pPr lvl="3">
              <a:buFontTx/>
              <a:buNone/>
            </a:pPr>
            <a:endParaRPr lang="zh-CN" altLang="en-US" sz="1600" b="1" dirty="0">
              <a:latin typeface="Verdana" panose="020B0604030504040204" pitchFamily="34" charset="0"/>
            </a:endParaRPr>
          </a:p>
          <a:p>
            <a:pPr lvl="3">
              <a:buFontTx/>
              <a:buNone/>
            </a:pPr>
            <a:r>
              <a:rPr lang="zh-CN" altLang="en-US" sz="1600" b="1" dirty="0">
                <a:latin typeface="Verdana" panose="020B0604030504040204" pitchFamily="34" charset="0"/>
              </a:rPr>
              <a:t>▲ </a:t>
            </a:r>
            <a:r>
              <a:rPr lang="en-US" altLang="zh-CN" sz="1600" b="1" dirty="0">
                <a:latin typeface="Verdana" panose="020B0604030504040204" pitchFamily="34" charset="0"/>
              </a:rPr>
              <a:t>ISTJ </a:t>
            </a:r>
            <a:r>
              <a:rPr lang="zh-CN" altLang="en-US" sz="1600" b="1" dirty="0">
                <a:latin typeface="Verdana" panose="020B0604030504040204" pitchFamily="34" charset="0"/>
              </a:rPr>
              <a:t>（稽查员）　　</a:t>
            </a:r>
          </a:p>
          <a:p>
            <a:pPr lvl="3">
              <a:buFontTx/>
              <a:buNone/>
            </a:pPr>
            <a:r>
              <a:rPr lang="zh-CN" altLang="en-US" sz="1600" b="1" dirty="0">
                <a:latin typeface="Verdana" panose="020B0604030504040204" pitchFamily="34" charset="0"/>
              </a:rPr>
              <a:t>     安静、严肃，通过全面性和可靠性获得成功。实际，有责任感。决定有逻辑性，并       一步步地朝着目标前进，不易分心。喜欢将工作、家庭和生活都安排得井井有条。重视传统和忠诚。 </a:t>
            </a:r>
          </a:p>
          <a:p>
            <a:pPr lvl="3">
              <a:buFontTx/>
              <a:buNone/>
            </a:pPr>
            <a:r>
              <a:rPr lang="zh-CN" altLang="en-US" sz="1600" b="1" dirty="0">
                <a:latin typeface="Verdana" panose="020B0604030504040204" pitchFamily="34" charset="0"/>
              </a:rPr>
              <a:t/>
            </a:r>
            <a:br>
              <a:rPr lang="zh-CN" altLang="en-US" sz="1600" b="1" dirty="0">
                <a:latin typeface="Verdana" panose="020B0604030504040204" pitchFamily="34" charset="0"/>
              </a:rPr>
            </a:br>
            <a:r>
              <a:rPr lang="zh-CN" altLang="en-US" sz="1600" b="1" dirty="0">
                <a:latin typeface="Verdana" panose="020B0604030504040204" pitchFamily="34" charset="0"/>
              </a:rPr>
              <a:t>● </a:t>
            </a:r>
            <a:r>
              <a:rPr lang="en-US" altLang="zh-CN" sz="1600" b="1" dirty="0">
                <a:latin typeface="Verdana" panose="020B0604030504040204" pitchFamily="34" charset="0"/>
              </a:rPr>
              <a:t>ISTJ </a:t>
            </a:r>
            <a:r>
              <a:rPr lang="zh-CN" altLang="en-US" sz="1600" b="1" dirty="0">
                <a:latin typeface="Verdana" panose="020B0604030504040204" pitchFamily="34" charset="0"/>
              </a:rPr>
              <a:t>适合职业　</a:t>
            </a:r>
          </a:p>
          <a:p>
            <a:pPr lvl="3">
              <a:buFontTx/>
              <a:buNone/>
            </a:pPr>
            <a:r>
              <a:rPr lang="zh-CN" altLang="en-US" sz="1600" b="1" dirty="0">
                <a:latin typeface="Verdana" panose="020B0604030504040204" pitchFamily="34" charset="0"/>
              </a:rPr>
              <a:t>　   </a:t>
            </a:r>
            <a:r>
              <a:rPr lang="en-US" altLang="zh-CN" sz="1600" b="1" dirty="0"/>
              <a:t>·</a:t>
            </a:r>
            <a:r>
              <a:rPr lang="en-US" altLang="zh-CN" sz="1600" b="1" dirty="0">
                <a:latin typeface="Verdana" panose="020B0604030504040204" pitchFamily="34" charset="0"/>
              </a:rPr>
              <a:t> </a:t>
            </a:r>
            <a:r>
              <a:rPr lang="zh-CN" altLang="en-US" sz="1600" b="1" dirty="0">
                <a:latin typeface="Verdana" panose="020B0604030504040204" pitchFamily="34" charset="0"/>
              </a:rPr>
              <a:t>首席信息系统执行官、天文学家、数据库管理、会计、</a:t>
            </a:r>
          </a:p>
          <a:p>
            <a:pPr lvl="3">
              <a:buFontTx/>
              <a:buNone/>
            </a:pPr>
            <a:r>
              <a:rPr lang="zh-CN" altLang="en-US" sz="1600" b="1" dirty="0">
                <a:latin typeface="Verdana" panose="020B0604030504040204" pitchFamily="34" charset="0"/>
              </a:rPr>
              <a:t>       房地产经纪人、侦探、行政管理、信用分析师 </a:t>
            </a:r>
            <a:br>
              <a:rPr lang="zh-CN" altLang="en-US" sz="1600" b="1" dirty="0">
                <a:latin typeface="Verdana" panose="020B0604030504040204" pitchFamily="34" charset="0"/>
              </a:rPr>
            </a:br>
            <a:endParaRPr lang="zh-CN" altLang="en-US" sz="1600" b="1" dirty="0">
              <a:latin typeface="Verdana" panose="020B0604030504040204" pitchFamily="34" charset="0"/>
            </a:endParaRPr>
          </a:p>
          <a:p>
            <a:pPr lvl="3">
              <a:buFontTx/>
              <a:buNone/>
            </a:pPr>
            <a:r>
              <a:rPr lang="zh-CN" altLang="en-US" sz="1600" b="1" dirty="0">
                <a:latin typeface="Verdana" panose="020B0604030504040204" pitchFamily="34" charset="0"/>
              </a:rPr>
              <a:t>▲ </a:t>
            </a:r>
            <a:r>
              <a:rPr lang="en-US" altLang="zh-CN" sz="1600" b="1" dirty="0">
                <a:latin typeface="Verdana" panose="020B0604030504040204" pitchFamily="34" charset="0"/>
              </a:rPr>
              <a:t>ESTJ </a:t>
            </a:r>
            <a:r>
              <a:rPr lang="zh-CN" altLang="en-US" sz="1600" b="1" dirty="0">
                <a:latin typeface="Verdana" panose="020B0604030504040204" pitchFamily="34" charset="0"/>
              </a:rPr>
              <a:t>（督导）　</a:t>
            </a:r>
          </a:p>
          <a:p>
            <a:pPr lvl="3">
              <a:buFontTx/>
              <a:buNone/>
            </a:pPr>
            <a:r>
              <a:rPr lang="zh-CN" altLang="en-US" sz="1600" b="1" dirty="0">
                <a:latin typeface="Verdana" panose="020B0604030504040204" pitchFamily="34" charset="0"/>
              </a:rPr>
              <a:t>　实际、现实主义。果断，一旦下决心就会马上行动。善于将项目和人组织起来将事情完成，并尽可能用最有效率的方法得到结果。注重日常的细节。有一套非常清晰的逻辑标准，有系统性地遵循，并希望他人也同样遵循。在实施计划时强而有力。 </a:t>
            </a:r>
          </a:p>
          <a:p>
            <a:pPr lvl="3">
              <a:buFontTx/>
              <a:buNone/>
            </a:pPr>
            <a:endParaRPr lang="zh-CN" altLang="en-US" sz="1600" b="1" dirty="0">
              <a:latin typeface="Verdana" panose="020B0604030504040204" pitchFamily="34" charset="0"/>
            </a:endParaRPr>
          </a:p>
          <a:p>
            <a:pPr lvl="3">
              <a:buFontTx/>
              <a:buNone/>
            </a:pPr>
            <a:r>
              <a:rPr lang="zh-CN" altLang="en-US" sz="1600" b="1" dirty="0">
                <a:latin typeface="Verdana" panose="020B0604030504040204" pitchFamily="34" charset="0"/>
              </a:rPr>
              <a:t>● </a:t>
            </a:r>
            <a:r>
              <a:rPr lang="en-US" altLang="zh-CN" sz="1600" b="1" dirty="0">
                <a:latin typeface="Verdana" panose="020B0604030504040204" pitchFamily="34" charset="0"/>
              </a:rPr>
              <a:t>ESTJ </a:t>
            </a:r>
            <a:r>
              <a:rPr lang="zh-CN" altLang="en-US" sz="1600" b="1" dirty="0">
                <a:latin typeface="Verdana" panose="020B0604030504040204" pitchFamily="34" charset="0"/>
              </a:rPr>
              <a:t>适合职业　　</a:t>
            </a:r>
          </a:p>
          <a:p>
            <a:pPr lvl="3">
              <a:buFontTx/>
              <a:buNone/>
            </a:pPr>
            <a:r>
              <a:rPr lang="en-US" altLang="zh-CN" sz="1600" b="1" dirty="0"/>
              <a:t>·</a:t>
            </a:r>
            <a:r>
              <a:rPr lang="en-US" altLang="zh-CN" sz="1600" b="1" dirty="0">
                <a:latin typeface="Verdana" panose="020B0604030504040204" pitchFamily="34" charset="0"/>
              </a:rPr>
              <a:t> </a:t>
            </a:r>
            <a:r>
              <a:rPr lang="zh-CN" altLang="en-US" sz="1600" b="1" dirty="0">
                <a:latin typeface="Verdana" panose="020B0604030504040204" pitchFamily="34" charset="0"/>
              </a:rPr>
              <a:t>公司首席执行官、 军官、预算分析师、 药剂师、 房地产经纪人 </a:t>
            </a:r>
            <a:br>
              <a:rPr lang="zh-CN" altLang="en-US" sz="1600" b="1" dirty="0">
                <a:latin typeface="Verdana" panose="020B0604030504040204" pitchFamily="34" charset="0"/>
              </a:rPr>
            </a:br>
            <a:r>
              <a:rPr lang="zh-CN" altLang="en-US" sz="1600" b="1" dirty="0">
                <a:latin typeface="Verdana" panose="020B0604030504040204" pitchFamily="34" charset="0"/>
              </a:rPr>
              <a:t>　　</a:t>
            </a:r>
            <a:r>
              <a:rPr lang="en-US" altLang="zh-CN" sz="1600" b="1" dirty="0"/>
              <a:t>·</a:t>
            </a:r>
            <a:r>
              <a:rPr lang="en-US" altLang="zh-CN" sz="1600" b="1" dirty="0">
                <a:latin typeface="Verdana" panose="020B0604030504040204" pitchFamily="34" charset="0"/>
              </a:rPr>
              <a:t> </a:t>
            </a:r>
            <a:r>
              <a:rPr lang="zh-CN" altLang="en-US" sz="1600" b="1" dirty="0">
                <a:latin typeface="Verdana" panose="020B0604030504040204" pitchFamily="34" charset="0"/>
              </a:rPr>
              <a:t>保险经纪人、 教师（贸易</a:t>
            </a:r>
            <a:r>
              <a:rPr lang="en-US" altLang="zh-CN" sz="1600" b="1" dirty="0">
                <a:latin typeface="Verdana" panose="020B0604030504040204" pitchFamily="34" charset="0"/>
              </a:rPr>
              <a:t>/</a:t>
            </a:r>
            <a:r>
              <a:rPr lang="zh-CN" altLang="en-US" sz="1600" b="1" dirty="0">
                <a:latin typeface="Verdana" panose="020B0604030504040204" pitchFamily="34" charset="0"/>
              </a:rPr>
              <a:t>工商类）、 物业管理 </a:t>
            </a:r>
            <a:br>
              <a:rPr lang="zh-CN" altLang="en-US" sz="1600" b="1" dirty="0">
                <a:latin typeface="Verdana" panose="020B0604030504040204" pitchFamily="34" charset="0"/>
              </a:rPr>
            </a:br>
            <a:endParaRPr lang="zh-CN" altLang="en-US" sz="16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10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/>
              <a:t>16</a:t>
            </a:r>
            <a:r>
              <a:rPr lang="zh-CN" altLang="en-US" sz="2400" b="1"/>
              <a:t>种性格类型</a:t>
            </a:r>
            <a:br>
              <a:rPr lang="zh-CN" altLang="en-US" sz="2400" b="1"/>
            </a:br>
            <a:r>
              <a:rPr lang="en-US" altLang="zh-CN" sz="2400" b="1"/>
              <a:t>---</a:t>
            </a:r>
            <a:r>
              <a:rPr lang="zh-CN" altLang="en-US" sz="2400" b="1"/>
              <a:t>主要特征及适合职业：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Verdana" panose="020B0604030504040204" pitchFamily="34" charset="0"/>
              </a:rPr>
              <a:t>▲</a:t>
            </a:r>
            <a:r>
              <a:rPr lang="en-US" altLang="zh-CN" sz="1600" b="1">
                <a:latin typeface="Verdana" panose="020B0604030504040204" pitchFamily="34" charset="0"/>
              </a:rPr>
              <a:t> ISFJ </a:t>
            </a:r>
            <a:r>
              <a:rPr lang="zh-CN" altLang="en-US" sz="1600" b="1">
                <a:latin typeface="Verdana" panose="020B0604030504040204" pitchFamily="34" charset="0"/>
              </a:rPr>
              <a:t>（保护者）</a:t>
            </a:r>
            <a:r>
              <a:rPr lang="zh-CN" altLang="en-US" sz="1600">
                <a:latin typeface="Verdana" panose="020B0604030504040204" pitchFamily="34" charset="0"/>
              </a:rPr>
              <a:t>　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zh-CN" altLang="en-US" sz="1600">
                <a:latin typeface="Verdana" panose="020B0604030504040204" pitchFamily="34" charset="0"/>
              </a:rPr>
              <a:t>　 安静、友好、有责任感和良知。坚定地致力于完成他们的义务。全面、勤勉、精确，忠诚、体贴，留心和记得他们重视的人的小细节，关心他们的感受。努力把工作和家庭环境营造得有序而温馨。 </a:t>
            </a:r>
          </a:p>
          <a:p>
            <a:pPr lvl="3">
              <a:spcBef>
                <a:spcPct val="0"/>
              </a:spcBef>
              <a:buFontTx/>
              <a:buNone/>
            </a:pPr>
            <a:endParaRPr lang="en-US" altLang="zh-CN" sz="1600">
              <a:latin typeface="Verdana" panose="020B0604030504040204" pitchFamily="34" charset="0"/>
            </a:endParaRP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Verdana" panose="020B0604030504040204" pitchFamily="34" charset="0"/>
              </a:rPr>
              <a:t>●</a:t>
            </a:r>
            <a:r>
              <a:rPr lang="en-US" altLang="zh-CN" sz="1600" b="1">
                <a:latin typeface="Verdana" panose="020B0604030504040204" pitchFamily="34" charset="0"/>
              </a:rPr>
              <a:t> ISFJ </a:t>
            </a:r>
            <a:r>
              <a:rPr lang="zh-CN" altLang="en-US" sz="1600" b="1">
                <a:latin typeface="Verdana" panose="020B0604030504040204" pitchFamily="34" charset="0"/>
              </a:rPr>
              <a:t>适合职业　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zh-CN" altLang="en-US" sz="1600">
                <a:latin typeface="Verdana" panose="020B0604030504040204" pitchFamily="34" charset="0"/>
              </a:rPr>
              <a:t>　</a:t>
            </a:r>
            <a:r>
              <a:rPr lang="en-US" altLang="zh-CN" sz="1600">
                <a:latin typeface="Arial" panose="020B0604020202020204" pitchFamily="34" charset="0"/>
              </a:rPr>
              <a:t>·</a:t>
            </a:r>
            <a:r>
              <a:rPr lang="en-US" altLang="zh-CN" sz="1600">
                <a:latin typeface="Verdana" panose="020B0604030504040204" pitchFamily="34" charset="0"/>
              </a:rPr>
              <a:t> </a:t>
            </a:r>
            <a:r>
              <a:rPr lang="zh-CN" altLang="en-US" sz="1600">
                <a:latin typeface="Verdana" panose="020B0604030504040204" pitchFamily="34" charset="0"/>
              </a:rPr>
              <a:t>内科医生、营养师、图书</a:t>
            </a:r>
            <a:r>
              <a:rPr lang="en-US" altLang="zh-CN" sz="1600">
                <a:latin typeface="Verdana" panose="020B0604030504040204" pitchFamily="34" charset="0"/>
              </a:rPr>
              <a:t>/</a:t>
            </a:r>
            <a:r>
              <a:rPr lang="zh-CN" altLang="en-US" sz="1600">
                <a:latin typeface="Verdana" panose="020B0604030504040204" pitchFamily="34" charset="0"/>
              </a:rPr>
              <a:t>档案管理员、室内装潢设计师、客户服务专员 </a:t>
            </a:r>
            <a:br>
              <a:rPr lang="zh-CN" altLang="en-US" sz="1600">
                <a:latin typeface="Verdana" panose="020B0604030504040204" pitchFamily="34" charset="0"/>
              </a:rPr>
            </a:br>
            <a:r>
              <a:rPr lang="zh-CN" altLang="en-US" sz="1600">
                <a:latin typeface="Verdana" panose="020B0604030504040204" pitchFamily="34" charset="0"/>
              </a:rPr>
              <a:t>　</a:t>
            </a:r>
            <a:r>
              <a:rPr lang="en-US" altLang="zh-CN" sz="1600">
                <a:latin typeface="Arial" panose="020B0604020202020204" pitchFamily="34" charset="0"/>
              </a:rPr>
              <a:t>·</a:t>
            </a:r>
            <a:r>
              <a:rPr lang="en-US" altLang="zh-CN" sz="1600">
                <a:latin typeface="Verdana" panose="020B0604030504040204" pitchFamily="34" charset="0"/>
              </a:rPr>
              <a:t> </a:t>
            </a:r>
            <a:r>
              <a:rPr lang="zh-CN" altLang="en-US" sz="1600">
                <a:latin typeface="Verdana" panose="020B0604030504040204" pitchFamily="34" charset="0"/>
              </a:rPr>
              <a:t>记账员、特殊教育教师、酒店管理 </a:t>
            </a:r>
          </a:p>
          <a:p>
            <a:pPr lvl="3">
              <a:spcBef>
                <a:spcPct val="0"/>
              </a:spcBef>
              <a:buFontTx/>
              <a:buNone/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en-US" altLang="en-US" sz="1600" b="1">
                <a:solidFill>
                  <a:srgbClr val="FFFFFF"/>
                </a:solidFill>
                <a:latin typeface="Verdana" panose="020B0604030504040204" pitchFamily="34" charset="0"/>
              </a:rPr>
              <a:t>▲</a:t>
            </a:r>
            <a:r>
              <a:rPr lang="en-US" altLang="zh-CN" sz="1600" b="1">
                <a:solidFill>
                  <a:srgbClr val="FFFFFF"/>
                </a:solidFill>
                <a:latin typeface="Verdana" panose="020B0604030504040204" pitchFamily="34" charset="0"/>
              </a:rPr>
              <a:t>  ESFJ </a:t>
            </a:r>
            <a:r>
              <a:rPr lang="zh-CN" altLang="en-US" sz="1600" b="1">
                <a:solidFill>
                  <a:srgbClr val="FFFFFF"/>
                </a:solidFill>
                <a:latin typeface="Verdana" panose="020B0604030504040204" pitchFamily="34" charset="0"/>
              </a:rPr>
              <a:t>（供给者</a:t>
            </a:r>
            <a:r>
              <a:rPr lang="en-US" altLang="zh-CN" sz="1600" b="1">
                <a:solidFill>
                  <a:srgbClr val="FFFFFF"/>
                </a:solidFill>
                <a:latin typeface="Verdana" panose="020B0604030504040204" pitchFamily="34" charset="0"/>
              </a:rPr>
              <a:t>/</a:t>
            </a:r>
            <a:r>
              <a:rPr lang="zh-CN" altLang="en-US" sz="1600" b="1">
                <a:solidFill>
                  <a:srgbClr val="FFFFFF"/>
                </a:solidFill>
                <a:latin typeface="Verdana" panose="020B0604030504040204" pitchFamily="34" charset="0"/>
              </a:rPr>
              <a:t>销售员）</a:t>
            </a:r>
            <a:r>
              <a:rPr lang="zh-CN" altLang="en-US" sz="160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zh-CN" altLang="en-US" sz="160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zh-CN" altLang="en-US" sz="1600">
                <a:solidFill>
                  <a:srgbClr val="FFFFFF"/>
                </a:solidFill>
                <a:latin typeface="Verdana" panose="020B0604030504040204" pitchFamily="34" charset="0"/>
              </a:rPr>
              <a:t>　　热心肠、有责任心、合作。希望周边的环境温馨而和谐，并为此果断地执行。喜  欢和他人一起精确并及时地完成任务。事无巨细都会保持忠诚。能体察到他人在日常生活中的所需并竭尽全力帮助。希望自己和自己的所为能受到他人的认可和赏识。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en-US" altLang="en-US" sz="1600">
                <a:solidFill>
                  <a:srgbClr val="FFFFFF"/>
                </a:solidFill>
                <a:latin typeface="Verdana" panose="020B0604030504040204" pitchFamily="34" charset="0"/>
              </a:rPr>
              <a:t>●</a:t>
            </a:r>
            <a:r>
              <a:rPr lang="en-US" altLang="zh-CN" sz="1600">
                <a:solidFill>
                  <a:srgbClr val="FFFFFF"/>
                </a:solidFill>
                <a:latin typeface="Verdana" panose="020B0604030504040204" pitchFamily="34" charset="0"/>
              </a:rPr>
              <a:t>   </a:t>
            </a:r>
            <a:r>
              <a:rPr lang="en-US" altLang="zh-CN" sz="1600" b="1">
                <a:solidFill>
                  <a:srgbClr val="FFFFFF"/>
                </a:solidFill>
                <a:latin typeface="Verdana" panose="020B0604030504040204" pitchFamily="34" charset="0"/>
              </a:rPr>
              <a:t>ESFJ </a:t>
            </a:r>
            <a:r>
              <a:rPr lang="en-US" altLang="en-US" sz="1600" b="1">
                <a:solidFill>
                  <a:srgbClr val="FFFFFF"/>
                </a:solidFill>
                <a:latin typeface="Verdana" panose="020B0604030504040204" pitchFamily="34" charset="0"/>
              </a:rPr>
              <a:t>适合职业　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FFFFFF"/>
                </a:solidFill>
                <a:latin typeface="Verdana" panose="020B0604030504040204" pitchFamily="34" charset="0"/>
              </a:rPr>
              <a:t>           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</a:rPr>
              <a:t>·</a:t>
            </a:r>
            <a:r>
              <a:rPr lang="en-US" altLang="zh-CN" sz="160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1600">
                <a:solidFill>
                  <a:srgbClr val="FFFFFF"/>
                </a:solidFill>
                <a:latin typeface="Verdana" panose="020B0604030504040204" pitchFamily="34" charset="0"/>
              </a:rPr>
              <a:t>房地产经纪人、零售商、护士 、理货员</a:t>
            </a:r>
            <a:r>
              <a:rPr lang="en-US" altLang="zh-CN" sz="1600">
                <a:solidFill>
                  <a:srgbClr val="FFFFFF"/>
                </a:solidFill>
                <a:latin typeface="Verdana" panose="020B0604030504040204" pitchFamily="34" charset="0"/>
              </a:rPr>
              <a:t>/</a:t>
            </a:r>
            <a:r>
              <a:rPr lang="zh-CN" altLang="en-US" sz="1600">
                <a:solidFill>
                  <a:srgbClr val="FFFFFF"/>
                </a:solidFill>
                <a:latin typeface="Verdana" panose="020B0604030504040204" pitchFamily="34" charset="0"/>
              </a:rPr>
              <a:t>采购、按摩师 </a:t>
            </a:r>
            <a:br>
              <a:rPr lang="zh-CN" altLang="en-US" sz="160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zh-CN" altLang="en-US" sz="1600">
                <a:solidFill>
                  <a:srgbClr val="FFFFFF"/>
                </a:solidFill>
                <a:latin typeface="Verdana" panose="020B0604030504040204" pitchFamily="34" charset="0"/>
              </a:rPr>
              <a:t>　　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</a:rPr>
              <a:t>·</a:t>
            </a:r>
            <a:r>
              <a:rPr lang="en-US" altLang="zh-CN" sz="160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1600">
                <a:solidFill>
                  <a:srgbClr val="FFFFFF"/>
                </a:solidFill>
                <a:latin typeface="Verdana" panose="020B0604030504040204" pitchFamily="34" charset="0"/>
              </a:rPr>
              <a:t>运动教练、饮食业管理、旅游管理</a:t>
            </a:r>
          </a:p>
        </p:txBody>
      </p:sp>
    </p:spTree>
    <p:extLst>
      <p:ext uri="{BB962C8B-B14F-4D97-AF65-F5344CB8AC3E}">
        <p14:creationId xmlns:p14="http://schemas.microsoft.com/office/powerpoint/2010/main" val="389098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latin typeface="Verdana" panose="020B0604030504040204" pitchFamily="34" charset="0"/>
              </a:rPr>
              <a:t>性格的一般观点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844675"/>
            <a:ext cx="8229600" cy="4114800"/>
          </a:xfrm>
        </p:spPr>
        <p:txBody>
          <a:bodyPr/>
          <a:lstStyle/>
          <a:p>
            <a:pPr lvl="2"/>
            <a:r>
              <a:rPr lang="en-US" altLang="en-US" dirty="0"/>
              <a:t>◆</a:t>
            </a:r>
            <a:r>
              <a:rPr lang="zh-CN" altLang="en-US" dirty="0"/>
              <a:t> 性格是一个人油然产生并贯穿始终的思维、感觉或行为模式，是人最本能、最自然的反应 。</a:t>
            </a:r>
          </a:p>
          <a:p>
            <a:pPr lvl="2">
              <a:buFontTx/>
              <a:buNone/>
            </a:pPr>
            <a:endParaRPr lang="zh-CN" altLang="en-US" dirty="0"/>
          </a:p>
          <a:p>
            <a:pPr lvl="2"/>
            <a:r>
              <a:rPr lang="en-US" altLang="en-US" dirty="0"/>
              <a:t>◆</a:t>
            </a:r>
            <a:r>
              <a:rPr lang="zh-CN" altLang="en-US" dirty="0"/>
              <a:t>你每天在工作中作出的无数个决定都由你的性格主宰着。你的性格是在无形之中、也无时无刻不在控制、影响着你，也就是你一生都是在不知不觉中被自己的性格所控制、影响。</a:t>
            </a:r>
          </a:p>
          <a:p>
            <a:pPr lvl="2"/>
            <a:endParaRPr lang="zh-CN" altLang="en-US" dirty="0"/>
          </a:p>
          <a:p>
            <a:pPr lvl="2"/>
            <a:r>
              <a:rPr lang="en-US" altLang="en-US" dirty="0"/>
              <a:t>◆</a:t>
            </a:r>
            <a:r>
              <a:rPr lang="zh-CN" altLang="en-US" dirty="0"/>
              <a:t>在别人面前有意识表现的行为特征只是一时的表象，不是性格（本我）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6380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/>
              <a:t>16</a:t>
            </a:r>
            <a:r>
              <a:rPr lang="zh-CN" altLang="en-US" sz="2400" b="1"/>
              <a:t>种性格类型</a:t>
            </a:r>
            <a:br>
              <a:rPr lang="zh-CN" altLang="en-US" sz="2400" b="1"/>
            </a:br>
            <a:r>
              <a:rPr lang="en-US" altLang="zh-CN" sz="2400" b="1"/>
              <a:t>---</a:t>
            </a:r>
            <a:r>
              <a:rPr lang="zh-CN" altLang="en-US" sz="2400" b="1"/>
              <a:t>主要特征及适合职业：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1600">
                <a:latin typeface="Verdana" panose="020B0604030504040204" pitchFamily="34" charset="0"/>
              </a:rPr>
              <a:t>　</a:t>
            </a:r>
            <a:r>
              <a:rPr lang="en-US" altLang="zh-CN" sz="1600" b="1">
                <a:latin typeface="Verdana" panose="020B0604030504040204" pitchFamily="34" charset="0"/>
              </a:rPr>
              <a:t>INFJ (</a:t>
            </a:r>
            <a:r>
              <a:rPr lang="zh-CN" altLang="en-US" sz="1600" b="1">
                <a:latin typeface="Verdana" panose="020B0604030504040204" pitchFamily="34" charset="0"/>
              </a:rPr>
              <a:t>劝告者</a:t>
            </a:r>
            <a:r>
              <a:rPr lang="en-US" altLang="zh-CN" sz="1600" b="1">
                <a:latin typeface="Verdana" panose="020B0604030504040204" pitchFamily="34" charset="0"/>
              </a:rPr>
              <a:t>/</a:t>
            </a:r>
            <a:r>
              <a:rPr lang="zh-CN" altLang="en-US" sz="1600" b="1">
                <a:latin typeface="Verdana" panose="020B0604030504040204" pitchFamily="34" charset="0"/>
              </a:rPr>
              <a:t>咨询师</a:t>
            </a:r>
            <a:r>
              <a:rPr lang="en-US" altLang="zh-CN" sz="1600" b="1">
                <a:latin typeface="Verdana" panose="020B0604030504040204" pitchFamily="34" charset="0"/>
              </a:rPr>
              <a:t>)</a:t>
            </a:r>
            <a:r>
              <a:rPr lang="zh-CN" altLang="en-US" sz="1600">
                <a:latin typeface="Verdana" panose="020B0604030504040204" pitchFamily="34" charset="0"/>
              </a:rPr>
              <a:t>　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>
                <a:latin typeface="Verdana" panose="020B0604030504040204" pitchFamily="34" charset="0"/>
              </a:rPr>
              <a:t>　         寻求思想、关系、物质等之间的意义和联系。希望了解什么能够激励人，对人有很强的洞察力。有责任心，坚持自己的价值观。对于怎样更好的服务大众有清晰的远景。在对于目标的实现过程中有计划而且果断坚定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1600">
              <a:latin typeface="Verdana" panose="020B0604030504040204" pitchFamily="34" charset="0"/>
            </a:endParaRPr>
          </a:p>
          <a:p>
            <a:r>
              <a:rPr lang="en-US" altLang="zh-CN" sz="1600" b="1">
                <a:latin typeface="Verdana" panose="020B0604030504040204" pitchFamily="34" charset="0"/>
              </a:rPr>
              <a:t>  INFJ </a:t>
            </a:r>
            <a:r>
              <a:rPr lang="zh-CN" altLang="en-US" sz="1600" b="1">
                <a:latin typeface="Verdana" panose="020B0604030504040204" pitchFamily="34" charset="0"/>
              </a:rPr>
              <a:t>适合职业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>
                <a:latin typeface="Verdana" panose="020B0604030504040204" pitchFamily="34" charset="0"/>
              </a:rPr>
              <a:t>     　　</a:t>
            </a:r>
            <a:r>
              <a:rPr lang="en-US" altLang="zh-CN" sz="1600">
                <a:latin typeface="Arial" panose="020B0604020202020204" pitchFamily="34" charset="0"/>
              </a:rPr>
              <a:t>·</a:t>
            </a:r>
            <a:r>
              <a:rPr lang="en-US" altLang="zh-CN" sz="1600">
                <a:latin typeface="Verdana" panose="020B0604030504040204" pitchFamily="34" charset="0"/>
              </a:rPr>
              <a:t> </a:t>
            </a:r>
            <a:r>
              <a:rPr lang="zh-CN" altLang="en-US" sz="1600">
                <a:latin typeface="Verdana" panose="020B0604030504040204" pitchFamily="34" charset="0"/>
              </a:rPr>
              <a:t>特殊教育教师、建筑设计师、培训经理</a:t>
            </a:r>
            <a:r>
              <a:rPr lang="en-US" altLang="zh-CN" sz="1600">
                <a:latin typeface="Verdana" panose="020B0604030504040204" pitchFamily="34" charset="0"/>
              </a:rPr>
              <a:t>/</a:t>
            </a:r>
            <a:r>
              <a:rPr lang="zh-CN" altLang="en-US" sz="1600">
                <a:latin typeface="Verdana" panose="020B0604030504040204" pitchFamily="34" charset="0"/>
              </a:rPr>
              <a:t>培训师、职业策划咨询顾问 </a:t>
            </a:r>
            <a:br>
              <a:rPr lang="zh-CN" altLang="en-US" sz="1600">
                <a:latin typeface="Verdana" panose="020B0604030504040204" pitchFamily="34" charset="0"/>
              </a:rPr>
            </a:br>
            <a:r>
              <a:rPr lang="zh-CN" altLang="en-US" sz="1600">
                <a:latin typeface="Verdana" panose="020B0604030504040204" pitchFamily="34" charset="0"/>
              </a:rPr>
              <a:t>　　</a:t>
            </a:r>
            <a:r>
              <a:rPr lang="en-US" altLang="zh-CN" sz="1600">
                <a:latin typeface="Arial" panose="020B0604020202020204" pitchFamily="34" charset="0"/>
              </a:rPr>
              <a:t>·</a:t>
            </a:r>
            <a:r>
              <a:rPr lang="en-US" altLang="zh-CN" sz="1600">
                <a:latin typeface="Verdana" panose="020B0604030504040204" pitchFamily="34" charset="0"/>
              </a:rPr>
              <a:t> </a:t>
            </a:r>
            <a:r>
              <a:rPr lang="zh-CN" altLang="en-US" sz="1600">
                <a:latin typeface="Verdana" panose="020B0604030504040204" pitchFamily="34" charset="0"/>
              </a:rPr>
              <a:t>心理咨询师、网站编辑、作家、仲裁人 </a:t>
            </a:r>
            <a:br>
              <a:rPr lang="zh-CN" altLang="en-US" sz="1600">
                <a:latin typeface="Verdana" panose="020B0604030504040204" pitchFamily="34" charset="0"/>
              </a:rPr>
            </a:br>
            <a:r>
              <a:rPr lang="zh-CN" altLang="en-US" sz="1600">
                <a:latin typeface="Verdana" panose="020B0604030504040204" pitchFamily="34" charset="0"/>
              </a:rPr>
              <a:t> </a:t>
            </a:r>
          </a:p>
          <a:p>
            <a:r>
              <a:rPr lang="zh-CN" altLang="en-US" sz="1600">
                <a:latin typeface="Verdana" panose="020B0604030504040204" pitchFamily="34" charset="0"/>
              </a:rPr>
              <a:t>　</a:t>
            </a:r>
            <a:r>
              <a:rPr lang="en-US" altLang="zh-CN" sz="1600" b="1">
                <a:latin typeface="Verdana" panose="020B0604030504040204" pitchFamily="34" charset="0"/>
              </a:rPr>
              <a:t>ENFJ </a:t>
            </a:r>
            <a:r>
              <a:rPr lang="zh-CN" altLang="en-US" sz="1600" b="1">
                <a:latin typeface="Verdana" panose="020B0604030504040204" pitchFamily="34" charset="0"/>
              </a:rPr>
              <a:t>（教师）</a:t>
            </a:r>
            <a:r>
              <a:rPr lang="zh-CN" altLang="en-US" sz="1600">
                <a:latin typeface="Verdana" panose="020B0604030504040204" pitchFamily="34" charset="0"/>
              </a:rPr>
              <a:t>　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>
                <a:latin typeface="Verdana" panose="020B0604030504040204" pitchFamily="34" charset="0"/>
              </a:rPr>
              <a:t>      　热情、为他人着想、易感应、有责任心。非常注重他人的感情、需求和动机。善于发现他人的潜能，并希望能帮助他们实现。能成为个人或群体成长和进步的催化剂。忠诚，对于赞扬和批评都会积极地回应。友善、好社交。在团体中能很好地帮助他人，并有鼓舞他人的领导能力。 </a:t>
            </a:r>
            <a:br>
              <a:rPr lang="zh-CN" altLang="en-US" sz="1600">
                <a:latin typeface="Verdana" panose="020B0604030504040204" pitchFamily="34" charset="0"/>
              </a:rPr>
            </a:br>
            <a:endParaRPr lang="zh-CN" altLang="en-US" sz="1600">
              <a:latin typeface="Verdana" panose="020B0604030504040204" pitchFamily="34" charset="0"/>
            </a:endParaRPr>
          </a:p>
          <a:p>
            <a:r>
              <a:rPr lang="en-US" altLang="zh-CN" sz="1600" b="1">
                <a:solidFill>
                  <a:srgbClr val="FFFFFF"/>
                </a:solidFill>
                <a:latin typeface="Verdana" panose="020B0604030504040204" pitchFamily="34" charset="0"/>
              </a:rPr>
              <a:t>ENFJ </a:t>
            </a:r>
            <a:r>
              <a:rPr lang="zh-CN" altLang="en-US" sz="1600" b="1">
                <a:solidFill>
                  <a:srgbClr val="FFFFFF"/>
                </a:solidFill>
                <a:latin typeface="Verdana" panose="020B0604030504040204" pitchFamily="34" charset="0"/>
              </a:rPr>
              <a:t>适合职业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FFFFFF"/>
                </a:solidFill>
                <a:latin typeface="Verdana" panose="020B0604030504040204" pitchFamily="34" charset="0"/>
              </a:rPr>
              <a:t>    　　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</a:rPr>
              <a:t>·</a:t>
            </a:r>
            <a:r>
              <a:rPr lang="en-US" altLang="zh-CN" sz="160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1600">
                <a:solidFill>
                  <a:srgbClr val="FFFFFF"/>
                </a:solidFill>
                <a:latin typeface="Verdana" panose="020B0604030504040204" pitchFamily="34" charset="0"/>
              </a:rPr>
              <a:t>广告客户管理、杂志编辑、公司培训师、 电视制片人、市场专员 </a:t>
            </a:r>
            <a:br>
              <a:rPr lang="zh-CN" altLang="en-US" sz="160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zh-CN" altLang="en-US" sz="1600">
                <a:solidFill>
                  <a:srgbClr val="FFFFFF"/>
                </a:solidFill>
                <a:latin typeface="Verdana" panose="020B0604030504040204" pitchFamily="34" charset="0"/>
              </a:rPr>
              <a:t>　　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</a:rPr>
              <a:t>·</a:t>
            </a:r>
            <a:r>
              <a:rPr lang="en-US" altLang="zh-CN" sz="160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1600">
                <a:solidFill>
                  <a:srgbClr val="FFFFFF"/>
                </a:solidFill>
                <a:latin typeface="Verdana" panose="020B0604030504040204" pitchFamily="34" charset="0"/>
              </a:rPr>
              <a:t>作家、社会工作者、人力资源管理 </a:t>
            </a:r>
            <a:br>
              <a:rPr lang="zh-CN" altLang="en-US" sz="160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zh-CN" alt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977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/>
              <a:t>16</a:t>
            </a:r>
            <a:r>
              <a:rPr lang="zh-CN" altLang="en-US" sz="2400" b="1"/>
              <a:t>种性格类型</a:t>
            </a:r>
            <a:br>
              <a:rPr lang="zh-CN" altLang="en-US" sz="2400" b="1"/>
            </a:br>
            <a:r>
              <a:rPr lang="en-US" altLang="zh-CN" sz="2400" b="1"/>
              <a:t>---</a:t>
            </a:r>
            <a:r>
              <a:rPr lang="zh-CN" altLang="en-US" sz="2400" b="1"/>
              <a:t>主要特征及适合职业：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700214"/>
            <a:ext cx="8229600" cy="47529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1600" b="1">
                <a:latin typeface="Verdana" panose="020B0604030504040204" pitchFamily="34" charset="0"/>
              </a:rPr>
              <a:t>　</a:t>
            </a:r>
            <a:r>
              <a:rPr lang="en-US" altLang="zh-CN" sz="1600" b="1">
                <a:latin typeface="Verdana" panose="020B0604030504040204" pitchFamily="34" charset="0"/>
              </a:rPr>
              <a:t>INFP </a:t>
            </a:r>
            <a:r>
              <a:rPr lang="zh-CN" altLang="en-US" sz="1600" b="1">
                <a:latin typeface="Verdana" panose="020B0604030504040204" pitchFamily="34" charset="0"/>
              </a:rPr>
              <a:t>（治疗师</a:t>
            </a:r>
            <a:r>
              <a:rPr lang="en-US" altLang="zh-CN" sz="1600" b="1">
                <a:latin typeface="Verdana" panose="020B0604030504040204" pitchFamily="34" charset="0"/>
              </a:rPr>
              <a:t>/</a:t>
            </a:r>
            <a:r>
              <a:rPr lang="zh-CN" altLang="en-US" sz="1600" b="1">
                <a:latin typeface="Verdana" panose="020B0604030504040204" pitchFamily="34" charset="0"/>
              </a:rPr>
              <a:t>导师</a:t>
            </a:r>
            <a:r>
              <a:rPr lang="zh-CN" altLang="en-US" sz="1600">
                <a:latin typeface="Verdana" panose="020B0604030504040204" pitchFamily="34" charset="0"/>
              </a:rPr>
              <a:t>）　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latin typeface="Verdana" panose="020B0604030504040204" pitchFamily="34" charset="0"/>
              </a:rPr>
              <a:t>        　理想主义，对于自己的价值观和自己觉得重要的人非常忠诚。希望外部的生活和自己内心的价值观是统一的。好奇心重，很快能看到事情的可能性，能成为实现想法的催化剂。寻求理解别人和帮助他们实现潜能。适应力强，灵活，善于接受，除非是有悖于自己的价值观的。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600">
                <a:latin typeface="Verdana" panose="020B0604030504040204" pitchFamily="34" charset="0"/>
              </a:rPr>
              <a:t>  </a:t>
            </a:r>
            <a:r>
              <a:rPr lang="en-US" altLang="zh-CN" sz="1600" b="1">
                <a:latin typeface="Verdana" panose="020B0604030504040204" pitchFamily="34" charset="0"/>
              </a:rPr>
              <a:t>INFP </a:t>
            </a:r>
            <a:r>
              <a:rPr lang="zh-CN" altLang="en-US" sz="1600" b="1">
                <a:latin typeface="Verdana" panose="020B0604030504040204" pitchFamily="34" charset="0"/>
              </a:rPr>
              <a:t>适合职业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latin typeface="Verdana" panose="020B0604030504040204" pitchFamily="34" charset="0"/>
              </a:rPr>
              <a:t>　　     </a:t>
            </a:r>
            <a:r>
              <a:rPr lang="en-US" altLang="zh-CN" sz="1600">
                <a:latin typeface="Arial" panose="020B0604020202020204" pitchFamily="34" charset="0"/>
              </a:rPr>
              <a:t>·</a:t>
            </a:r>
            <a:r>
              <a:rPr lang="en-US" altLang="zh-CN" sz="1600">
                <a:latin typeface="Verdana" panose="020B0604030504040204" pitchFamily="34" charset="0"/>
              </a:rPr>
              <a:t> </a:t>
            </a:r>
            <a:r>
              <a:rPr lang="zh-CN" altLang="en-US" sz="1600">
                <a:latin typeface="Verdana" panose="020B0604030504040204" pitchFamily="34" charset="0"/>
              </a:rPr>
              <a:t>心理学家、人力资源管理、翻译、 大学教师（人文学科）、社会工作者 </a:t>
            </a:r>
            <a:br>
              <a:rPr lang="zh-CN" altLang="en-US" sz="1600">
                <a:latin typeface="Verdana" panose="020B0604030504040204" pitchFamily="34" charset="0"/>
              </a:rPr>
            </a:br>
            <a:r>
              <a:rPr lang="zh-CN" altLang="en-US" sz="1600">
                <a:latin typeface="Verdana" panose="020B0604030504040204" pitchFamily="34" charset="0"/>
              </a:rPr>
              <a:t>　　</a:t>
            </a:r>
            <a:r>
              <a:rPr lang="en-US" altLang="zh-CN" sz="1600">
                <a:latin typeface="Arial" panose="020B0604020202020204" pitchFamily="34" charset="0"/>
              </a:rPr>
              <a:t>·</a:t>
            </a:r>
            <a:r>
              <a:rPr lang="en-US" altLang="zh-CN" sz="1600">
                <a:latin typeface="Verdana" panose="020B0604030504040204" pitchFamily="34" charset="0"/>
              </a:rPr>
              <a:t> </a:t>
            </a:r>
            <a:r>
              <a:rPr lang="zh-CN" altLang="en-US" sz="1600">
                <a:latin typeface="Verdana" panose="020B0604030504040204" pitchFamily="34" charset="0"/>
              </a:rPr>
              <a:t>图书管理员、服装设计师、编辑</a:t>
            </a:r>
            <a:r>
              <a:rPr lang="en-US" altLang="zh-CN" sz="1600">
                <a:latin typeface="Verdana" panose="020B0604030504040204" pitchFamily="34" charset="0"/>
              </a:rPr>
              <a:t>/</a:t>
            </a:r>
            <a:r>
              <a:rPr lang="zh-CN" altLang="en-US" sz="1600">
                <a:latin typeface="Verdana" panose="020B0604030504040204" pitchFamily="34" charset="0"/>
              </a:rPr>
              <a:t>网站设计师 　</a:t>
            </a:r>
          </a:p>
          <a:p>
            <a:pPr>
              <a:lnSpc>
                <a:spcPct val="90000"/>
              </a:lnSpc>
            </a:pPr>
            <a:endParaRPr lang="en-US" altLang="zh-CN" sz="160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60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en-US" altLang="zh-CN" sz="1600" b="1">
                <a:solidFill>
                  <a:srgbClr val="FFFFFF"/>
                </a:solidFill>
                <a:latin typeface="Verdana" panose="020B0604030504040204" pitchFamily="34" charset="0"/>
              </a:rPr>
              <a:t>ENFP </a:t>
            </a:r>
            <a:r>
              <a:rPr lang="zh-CN" altLang="en-US" sz="1600" b="1">
                <a:solidFill>
                  <a:srgbClr val="FFFFFF"/>
                </a:solidFill>
                <a:latin typeface="Verdana" panose="020B0604030504040204" pitchFamily="34" charset="0"/>
              </a:rPr>
              <a:t>（倡导者</a:t>
            </a:r>
            <a:r>
              <a:rPr lang="en-US" altLang="zh-CN" sz="1600" b="1">
                <a:solidFill>
                  <a:srgbClr val="FFFFFF"/>
                </a:solidFill>
                <a:latin typeface="Verdana" panose="020B0604030504040204" pitchFamily="34" charset="0"/>
              </a:rPr>
              <a:t>/</a:t>
            </a:r>
            <a:r>
              <a:rPr lang="zh-CN" altLang="en-US" sz="1600" b="1">
                <a:solidFill>
                  <a:srgbClr val="FFFFFF"/>
                </a:solidFill>
                <a:latin typeface="Verdana" panose="020B0604030504040204" pitchFamily="34" charset="0"/>
              </a:rPr>
              <a:t>激发者）　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FFFFFF"/>
                </a:solidFill>
                <a:latin typeface="Verdana" panose="020B0604030504040204" pitchFamily="34" charset="0"/>
              </a:rPr>
              <a:t>           热情洋溢、富有想象力。认为人生有很多的可能性。能很快地将事情和信息联系起来，然后很自信地根据自己的判断解决问题。总是需要得到别人的认可，也总是准备着给与他人赏识和帮助。灵活、自然不做作，有很强的即兴发挥的能力，言语流畅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600" b="1">
                <a:solidFill>
                  <a:srgbClr val="FFFFFF"/>
                </a:solidFill>
                <a:latin typeface="Verdana" panose="020B0604030504040204" pitchFamily="34" charset="0"/>
              </a:rPr>
              <a:t>ENFP </a:t>
            </a:r>
            <a:r>
              <a:rPr lang="zh-CN" altLang="en-US" sz="1600" b="1">
                <a:solidFill>
                  <a:srgbClr val="FFFFFF"/>
                </a:solidFill>
                <a:latin typeface="Verdana" panose="020B0604030504040204" pitchFamily="34" charset="0"/>
              </a:rPr>
              <a:t>适合职业　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FFFFFF"/>
                </a:solidFill>
                <a:latin typeface="Verdana" panose="020B0604030504040204" pitchFamily="34" charset="0"/>
              </a:rPr>
              <a:t>       　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</a:rPr>
              <a:t>·</a:t>
            </a:r>
            <a:r>
              <a:rPr lang="en-US" altLang="zh-CN" sz="160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1600">
                <a:solidFill>
                  <a:srgbClr val="FFFFFF"/>
                </a:solidFill>
                <a:latin typeface="Verdana" panose="020B0604030504040204" pitchFamily="34" charset="0"/>
              </a:rPr>
              <a:t>广告客户管理、管理咨询顾问、演员、平面设计师 </a:t>
            </a:r>
            <a:br>
              <a:rPr lang="zh-CN" altLang="en-US" sz="160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zh-CN" altLang="en-US" sz="1600">
                <a:solidFill>
                  <a:srgbClr val="FFFFFF"/>
                </a:solidFill>
                <a:latin typeface="Verdana" panose="020B0604030504040204" pitchFamily="34" charset="0"/>
              </a:rPr>
              <a:t>　　</a:t>
            </a: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</a:rPr>
              <a:t>·</a:t>
            </a:r>
            <a:r>
              <a:rPr lang="en-US" altLang="zh-CN" sz="160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1600">
                <a:solidFill>
                  <a:srgbClr val="FFFFFF"/>
                </a:solidFill>
                <a:latin typeface="Verdana" panose="020B0604030504040204" pitchFamily="34" charset="0"/>
              </a:rPr>
              <a:t>艺术指导、公司团队培训师、心理学家、人力资源管理</a:t>
            </a:r>
            <a:endParaRPr lang="zh-CN" altLang="en-US" sz="160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270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/>
              <a:t>16</a:t>
            </a:r>
            <a:r>
              <a:rPr lang="zh-CN" altLang="en-US" sz="2400" b="1"/>
              <a:t>种性格类型</a:t>
            </a:r>
            <a:br>
              <a:rPr lang="zh-CN" altLang="en-US" sz="2400" b="1"/>
            </a:br>
            <a:r>
              <a:rPr lang="en-US" altLang="zh-CN" sz="2400" b="1"/>
              <a:t>---</a:t>
            </a:r>
            <a:r>
              <a:rPr lang="zh-CN" altLang="en-US" sz="2400" b="1"/>
              <a:t>主要特征及适合职业：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effectLst/>
              </a:rPr>
              <a:t>★</a:t>
            </a:r>
            <a:r>
              <a:rPr lang="zh-CN" altLang="en-US" sz="1600" dirty="0">
                <a:latin typeface="Verdana" panose="020B0604030504040204" pitchFamily="34" charset="0"/>
              </a:rPr>
              <a:t>　</a:t>
            </a:r>
            <a:r>
              <a:rPr lang="en-US" altLang="zh-CN" sz="1600" b="1" dirty="0">
                <a:latin typeface="Verdana" panose="020B0604030504040204" pitchFamily="34" charset="0"/>
              </a:rPr>
              <a:t>ISTP </a:t>
            </a:r>
            <a:r>
              <a:rPr lang="zh-CN" altLang="en-US" sz="1600" b="1" dirty="0">
                <a:latin typeface="Verdana" panose="020B0604030504040204" pitchFamily="34" charset="0"/>
              </a:rPr>
              <a:t>（操作者</a:t>
            </a:r>
            <a:r>
              <a:rPr lang="en-US" altLang="zh-CN" sz="1600" b="1" dirty="0">
                <a:latin typeface="Verdana" panose="020B0604030504040204" pitchFamily="34" charset="0"/>
              </a:rPr>
              <a:t>/</a:t>
            </a:r>
            <a:r>
              <a:rPr lang="zh-CN" altLang="en-US" sz="1600" b="1" dirty="0">
                <a:latin typeface="Verdana" panose="020B0604030504040204" pitchFamily="34" charset="0"/>
              </a:rPr>
              <a:t>演奏者）</a:t>
            </a:r>
            <a:br>
              <a:rPr lang="zh-CN" altLang="en-US" sz="1600" b="1" dirty="0">
                <a:latin typeface="Verdana" panose="020B0604030504040204" pitchFamily="34" charset="0"/>
              </a:rPr>
            </a:br>
            <a:r>
              <a:rPr lang="zh-CN" altLang="en-US" sz="1600" dirty="0">
                <a:latin typeface="Verdana" panose="020B0604030504040204" pitchFamily="34" charset="0"/>
              </a:rPr>
              <a:t>　　灵活、忍耐力强，是个安静的观察者，知道有问题发生，就会马上行动，找到实用的解决方法。分析事物运作的原理，能从大量的信息中很快的找到关键的症结所在。对于原因和结果感兴趣，用逻辑的方式处理问题，重视效率。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600" dirty="0">
              <a:latin typeface="Verdana" panose="020B0604030504040204" pitchFamily="34" charset="0"/>
            </a:endParaRPr>
          </a:p>
          <a:p>
            <a:pPr lvl="3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Verdana" panose="020B0604030504040204" pitchFamily="34" charset="0"/>
              </a:rPr>
              <a:t>ISTP </a:t>
            </a:r>
            <a:r>
              <a:rPr lang="zh-CN" altLang="en-US" sz="1600" b="1" dirty="0">
                <a:latin typeface="Verdana" panose="020B0604030504040204" pitchFamily="34" charset="0"/>
              </a:rPr>
              <a:t>适合职业</a:t>
            </a:r>
            <a:r>
              <a:rPr lang="zh-CN" altLang="en-US" sz="1600" dirty="0">
                <a:latin typeface="Verdana" panose="020B0604030504040204" pitchFamily="34" charset="0"/>
              </a:rPr>
              <a:t>　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latin typeface="Verdana" panose="020B0604030504040204" pitchFamily="34" charset="0"/>
              </a:rPr>
              <a:t>  　</a:t>
            </a:r>
            <a:r>
              <a:rPr lang="en-US" altLang="zh-CN" sz="1600" dirty="0">
                <a:latin typeface="Arial" panose="020B0604020202020204" pitchFamily="34" charset="0"/>
              </a:rPr>
              <a:t>·</a:t>
            </a:r>
            <a:r>
              <a:rPr lang="en-US" altLang="zh-CN" sz="1600" dirty="0">
                <a:latin typeface="Verdana" panose="020B0604030504040204" pitchFamily="34" charset="0"/>
              </a:rPr>
              <a:t> </a:t>
            </a:r>
            <a:r>
              <a:rPr lang="zh-CN" altLang="en-US" sz="1600" dirty="0">
                <a:latin typeface="Verdana" panose="020B0604030504040204" pitchFamily="34" charset="0"/>
              </a:rPr>
              <a:t>信息服务业经理、计算机程序员、警官、软件开发员、律师助理 </a:t>
            </a:r>
            <a:br>
              <a:rPr lang="zh-CN" altLang="en-US" sz="1600" dirty="0">
                <a:latin typeface="Verdana" panose="020B0604030504040204" pitchFamily="34" charset="0"/>
              </a:rPr>
            </a:br>
            <a:r>
              <a:rPr lang="zh-CN" altLang="en-US" sz="1600" dirty="0">
                <a:latin typeface="Verdana" panose="020B0604030504040204" pitchFamily="34" charset="0"/>
              </a:rPr>
              <a:t>　</a:t>
            </a:r>
            <a:r>
              <a:rPr lang="en-US" altLang="zh-CN" sz="1600" dirty="0">
                <a:latin typeface="Arial" panose="020B0604020202020204" pitchFamily="34" charset="0"/>
              </a:rPr>
              <a:t>·</a:t>
            </a:r>
            <a:r>
              <a:rPr lang="en-US" altLang="zh-CN" sz="1600" dirty="0">
                <a:latin typeface="Verdana" panose="020B0604030504040204" pitchFamily="34" charset="0"/>
              </a:rPr>
              <a:t> </a:t>
            </a:r>
            <a:r>
              <a:rPr lang="zh-CN" altLang="en-US" sz="1600" dirty="0">
                <a:latin typeface="Verdana" panose="020B0604030504040204" pitchFamily="34" charset="0"/>
              </a:rPr>
              <a:t>消防员、私人侦探、药剂师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600" dirty="0">
              <a:latin typeface="Verdana" panose="020B0604030504040204" pitchFamily="34" charset="0"/>
            </a:endParaRPr>
          </a:p>
          <a:p>
            <a:pPr lvl="3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effectLst/>
              </a:rPr>
              <a:t>★ </a:t>
            </a:r>
            <a:r>
              <a:rPr lang="zh-CN" altLang="en-US" sz="1600" dirty="0">
                <a:latin typeface="Verdana" panose="020B0604030504040204" pitchFamily="34" charset="0"/>
              </a:rPr>
              <a:t> </a:t>
            </a:r>
            <a:r>
              <a:rPr lang="en-US" altLang="zh-CN" sz="1600" b="1" dirty="0">
                <a:latin typeface="Verdana" panose="020B0604030504040204" pitchFamily="34" charset="0"/>
              </a:rPr>
              <a:t>ESTP </a:t>
            </a:r>
            <a:r>
              <a:rPr lang="zh-CN" altLang="en-US" sz="1600" b="1" dirty="0">
                <a:latin typeface="Verdana" panose="020B0604030504040204" pitchFamily="34" charset="0"/>
              </a:rPr>
              <a:t>（发起者</a:t>
            </a:r>
            <a:r>
              <a:rPr lang="en-US" altLang="zh-CN" sz="1600" b="1" dirty="0">
                <a:latin typeface="Verdana" panose="020B0604030504040204" pitchFamily="34" charset="0"/>
              </a:rPr>
              <a:t>/</a:t>
            </a:r>
            <a:r>
              <a:rPr lang="zh-CN" altLang="en-US" sz="1600" b="1" dirty="0">
                <a:latin typeface="Verdana" panose="020B0604030504040204" pitchFamily="34" charset="0"/>
              </a:rPr>
              <a:t>创设者）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latin typeface="Verdana" panose="020B0604030504040204" pitchFamily="34" charset="0"/>
              </a:rPr>
              <a:t>　　   灵活、忍耐力强，实际，注重结果。觉得理论和抽象的解释非常无趣。喜欢积极地采取行动解决问题。注重当前，自然不做作，享受和他人在一起的时刻。喜欢物质享受和时尚。学习新事物最有效的方式是通过亲身感受和练习。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600" dirty="0">
              <a:latin typeface="Verdana" panose="020B0604030504040204" pitchFamily="34" charset="0"/>
            </a:endParaRPr>
          </a:p>
          <a:p>
            <a:pPr lvl="3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Verdana" panose="020B0604030504040204" pitchFamily="34" charset="0"/>
              </a:rPr>
              <a:t> </a:t>
            </a:r>
            <a:r>
              <a:rPr lang="en-US" altLang="zh-CN" sz="1600" b="1" dirty="0">
                <a:latin typeface="Verdana" panose="020B0604030504040204" pitchFamily="34" charset="0"/>
              </a:rPr>
              <a:t>ESTP </a:t>
            </a:r>
            <a:r>
              <a:rPr lang="zh-CN" altLang="en-US" sz="1600" b="1" dirty="0">
                <a:latin typeface="Verdana" panose="020B0604030504040204" pitchFamily="34" charset="0"/>
              </a:rPr>
              <a:t>适合职业</a:t>
            </a:r>
            <a:r>
              <a:rPr lang="zh-CN" altLang="en-US" sz="1600" dirty="0">
                <a:latin typeface="Verdana" panose="020B0604030504040204" pitchFamily="34" charset="0"/>
              </a:rPr>
              <a:t>　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latin typeface="Verdana" panose="020B0604030504040204" pitchFamily="34" charset="0"/>
              </a:rPr>
              <a:t>　</a:t>
            </a:r>
            <a:r>
              <a:rPr lang="en-US" altLang="zh-CN" sz="1600" dirty="0">
                <a:latin typeface="Arial" panose="020B0604020202020204" pitchFamily="34" charset="0"/>
              </a:rPr>
              <a:t>·</a:t>
            </a:r>
            <a:r>
              <a:rPr lang="en-US" altLang="zh-CN" sz="1600" dirty="0">
                <a:latin typeface="Verdana" panose="020B0604030504040204" pitchFamily="34" charset="0"/>
              </a:rPr>
              <a:t> </a:t>
            </a:r>
            <a:r>
              <a:rPr lang="zh-CN" altLang="en-US" sz="1600" dirty="0">
                <a:latin typeface="Verdana" panose="020B0604030504040204" pitchFamily="34" charset="0"/>
              </a:rPr>
              <a:t>企业家、股票经纪人、保险经纪人、土木工程师 </a:t>
            </a:r>
            <a:br>
              <a:rPr lang="zh-CN" altLang="en-US" sz="1600" dirty="0">
                <a:latin typeface="Verdana" panose="020B0604030504040204" pitchFamily="34" charset="0"/>
              </a:rPr>
            </a:br>
            <a:r>
              <a:rPr lang="en-US" altLang="zh-CN" sz="1600" dirty="0">
                <a:latin typeface="Arial" panose="020B0604020202020204" pitchFamily="34" charset="0"/>
              </a:rPr>
              <a:t>·</a:t>
            </a:r>
            <a:r>
              <a:rPr lang="en-US" altLang="zh-CN" sz="1600" dirty="0">
                <a:latin typeface="Verdana" panose="020B0604030504040204" pitchFamily="34" charset="0"/>
              </a:rPr>
              <a:t> </a:t>
            </a:r>
            <a:r>
              <a:rPr lang="zh-CN" altLang="en-US" sz="1600" dirty="0">
                <a:latin typeface="Verdana" panose="020B0604030504040204" pitchFamily="34" charset="0"/>
              </a:rPr>
              <a:t>旅游管理、职业运动员</a:t>
            </a:r>
            <a:r>
              <a:rPr lang="en-US" altLang="zh-CN" sz="1600" dirty="0">
                <a:latin typeface="Verdana" panose="020B0604030504040204" pitchFamily="34" charset="0"/>
              </a:rPr>
              <a:t>/</a:t>
            </a:r>
            <a:r>
              <a:rPr lang="zh-CN" altLang="en-US" sz="1600" dirty="0">
                <a:latin typeface="Verdana" panose="020B0604030504040204" pitchFamily="34" charset="0"/>
              </a:rPr>
              <a:t>教练、电子游戏开发员、房产开发商 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376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/>
              <a:t>16</a:t>
            </a:r>
            <a:r>
              <a:rPr lang="zh-CN" altLang="en-US" sz="2400" b="1"/>
              <a:t>种性格类型</a:t>
            </a:r>
            <a:br>
              <a:rPr lang="zh-CN" altLang="en-US" sz="2400" b="1"/>
            </a:br>
            <a:r>
              <a:rPr lang="en-US" altLang="zh-CN" sz="2400" b="1"/>
              <a:t>---</a:t>
            </a:r>
            <a:r>
              <a:rPr lang="zh-CN" altLang="en-US" sz="2400" b="1"/>
              <a:t>主要特征及适合职业：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600" dirty="0">
                <a:latin typeface="Verdana" panose="020B0604030504040204" pitchFamily="34" charset="0"/>
              </a:rPr>
              <a:t>     </a:t>
            </a:r>
            <a:r>
              <a:rPr lang="en-US" altLang="en-US" sz="1600" dirty="0">
                <a:latin typeface="Verdana" panose="020B0604030504040204" pitchFamily="34" charset="0"/>
              </a:rPr>
              <a:t>■</a:t>
            </a:r>
            <a:r>
              <a:rPr lang="en-US" altLang="zh-CN" sz="1600" dirty="0">
                <a:latin typeface="Verdana" panose="020B0604030504040204" pitchFamily="34" charset="0"/>
              </a:rPr>
              <a:t>  ISFP</a:t>
            </a:r>
            <a:r>
              <a:rPr lang="zh-CN" altLang="en-US" sz="1600" dirty="0">
                <a:latin typeface="Verdana" panose="020B0604030504040204" pitchFamily="34" charset="0"/>
              </a:rPr>
              <a:t>（作曲家</a:t>
            </a:r>
            <a:r>
              <a:rPr lang="en-US" altLang="zh-CN" sz="1600" dirty="0">
                <a:latin typeface="Verdana" panose="020B0604030504040204" pitchFamily="34" charset="0"/>
              </a:rPr>
              <a:t>/</a:t>
            </a:r>
            <a:r>
              <a:rPr lang="zh-CN" altLang="en-US" sz="1600" dirty="0">
                <a:latin typeface="Verdana" panose="020B0604030504040204" pitchFamily="34" charset="0"/>
              </a:rPr>
              <a:t>艺术家） </a:t>
            </a:r>
            <a:br>
              <a:rPr lang="zh-CN" altLang="en-US" sz="1600" dirty="0">
                <a:latin typeface="Verdana" panose="020B0604030504040204" pitchFamily="34" charset="0"/>
              </a:rPr>
            </a:br>
            <a:r>
              <a:rPr lang="zh-CN" altLang="en-US" sz="1600" dirty="0">
                <a:latin typeface="Verdana" panose="020B0604030504040204" pitchFamily="34" charset="0"/>
              </a:rPr>
              <a:t>　　安静、友好、敏感、和善。享受当前。喜欢有自己的空间，喜欢能按照自己的时间表工作。对于自己的价值观和自己觉得重要的人非常忠诚，有责任心。不喜欢争论和冲突。不会将自己的观念和价值观强加到别人身上。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Verdana" panose="020B060403050404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Verdana" panose="020B0604030504040204" pitchFamily="34" charset="0"/>
              </a:rPr>
              <a:t>    ISFP </a:t>
            </a:r>
            <a:r>
              <a:rPr lang="zh-CN" altLang="en-US" sz="1600" dirty="0">
                <a:latin typeface="Verdana" panose="020B0604030504040204" pitchFamily="34" charset="0"/>
              </a:rPr>
              <a:t>适合职业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dirty="0">
                <a:latin typeface="Verdana" panose="020B0604030504040204" pitchFamily="34" charset="0"/>
              </a:rPr>
              <a:t>　　</a:t>
            </a:r>
            <a:r>
              <a:rPr lang="en-US" altLang="zh-CN" sz="1600" dirty="0">
                <a:latin typeface="Arial" panose="020B0604020202020204" pitchFamily="34" charset="0"/>
              </a:rPr>
              <a:t>·</a:t>
            </a:r>
            <a:r>
              <a:rPr lang="en-US" altLang="zh-CN" sz="1600" dirty="0">
                <a:latin typeface="Verdana" panose="020B0604030504040204" pitchFamily="34" charset="0"/>
              </a:rPr>
              <a:t> </a:t>
            </a:r>
            <a:r>
              <a:rPr lang="zh-CN" altLang="en-US" sz="1600" dirty="0">
                <a:latin typeface="Verdana" panose="020B0604030504040204" pitchFamily="34" charset="0"/>
              </a:rPr>
              <a:t>室内装潢设计师、按摩师、客户服务专员、服装设计师、厨师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dirty="0">
                <a:latin typeface="Verdana" panose="020B0604030504040204" pitchFamily="34" charset="0"/>
              </a:rPr>
              <a:t>       护士、牙医、旅游管理 </a:t>
            </a:r>
            <a:br>
              <a:rPr lang="zh-CN" altLang="en-US" sz="1600" dirty="0">
                <a:latin typeface="Verdana" panose="020B0604030504040204" pitchFamily="34" charset="0"/>
              </a:rPr>
            </a:br>
            <a:endParaRPr lang="zh-CN" altLang="en-US" sz="1600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Verdana" panose="020B0604030504040204" pitchFamily="34" charset="0"/>
              </a:rPr>
              <a:t>     </a:t>
            </a:r>
            <a:r>
              <a:rPr lang="en-US" altLang="en-US" sz="1600" dirty="0">
                <a:latin typeface="Verdana" panose="020B0604030504040204" pitchFamily="34" charset="0"/>
              </a:rPr>
              <a:t>■</a:t>
            </a:r>
            <a:r>
              <a:rPr lang="en-US" altLang="zh-CN" sz="1600" dirty="0">
                <a:latin typeface="Verdana" panose="020B0604030504040204" pitchFamily="34" charset="0"/>
              </a:rPr>
              <a:t>   ESFP </a:t>
            </a:r>
            <a:r>
              <a:rPr lang="zh-CN" altLang="en-US" sz="1600" dirty="0">
                <a:latin typeface="Verdana" panose="020B0604030504040204" pitchFamily="34" charset="0"/>
              </a:rPr>
              <a:t>（ 表演者</a:t>
            </a:r>
            <a:r>
              <a:rPr lang="en-US" altLang="zh-CN" sz="1600" dirty="0">
                <a:latin typeface="Verdana" panose="020B0604030504040204" pitchFamily="34" charset="0"/>
              </a:rPr>
              <a:t>/</a:t>
            </a:r>
            <a:r>
              <a:rPr lang="zh-CN" altLang="en-US" sz="1600" dirty="0">
                <a:latin typeface="Verdana" panose="020B0604030504040204" pitchFamily="34" charset="0"/>
              </a:rPr>
              <a:t>示范者）　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1600" dirty="0">
                <a:latin typeface="Verdana" panose="020B0604030504040204" pitchFamily="34" charset="0"/>
              </a:rPr>
              <a:t>　      外向、友好、接受力强。热爱生活、人类和物质上</a:t>
            </a:r>
            <a:r>
              <a:rPr lang="zh-CN" altLang="en-US" sz="1600" dirty="0" smtClean="0">
                <a:latin typeface="Verdana" panose="020B0604030504040204" pitchFamily="34" charset="0"/>
              </a:rPr>
              <a:t>的。</a:t>
            </a:r>
            <a:r>
              <a:rPr lang="zh-CN" altLang="en-US" sz="1600" dirty="0">
                <a:latin typeface="Verdana" panose="020B0604030504040204" pitchFamily="34" charset="0"/>
              </a:rPr>
              <a:t>喜欢和别人一起将事情做成功。在工作中讲究常识和实用性，并使工作显得有趣。灵活、自然不做作，</a:t>
            </a:r>
            <a:r>
              <a:rPr lang="zh-CN" altLang="en-US" sz="1600" dirty="0" smtClean="0">
                <a:latin typeface="Verdana" panose="020B0604030504040204" pitchFamily="34" charset="0"/>
              </a:rPr>
              <a:t>对</a:t>
            </a:r>
            <a:r>
              <a:rPr lang="zh-CN" altLang="en-US" sz="1600" dirty="0" smtClean="0">
                <a:latin typeface="Verdana" panose="020B0604030504040204" pitchFamily="34" charset="0"/>
              </a:rPr>
              <a:t>享受</a:t>
            </a:r>
            <a:r>
              <a:rPr lang="zh-CN" altLang="en-US" sz="1600" dirty="0" smtClean="0">
                <a:latin typeface="Verdana" panose="020B0604030504040204" pitchFamily="34" charset="0"/>
              </a:rPr>
              <a:t>于</a:t>
            </a:r>
            <a:r>
              <a:rPr lang="zh-CN" altLang="en-US" sz="1600" dirty="0">
                <a:latin typeface="Verdana" panose="020B0604030504040204" pitchFamily="34" charset="0"/>
              </a:rPr>
              <a:t>新的任何事物都能很快地适应。学习新事物最有效的方式是和他人一起尝试。 </a:t>
            </a:r>
            <a:br>
              <a:rPr lang="zh-CN" altLang="en-US" sz="1600" dirty="0">
                <a:latin typeface="Verdana" panose="020B0604030504040204" pitchFamily="34" charset="0"/>
              </a:rPr>
            </a:br>
            <a:endParaRPr lang="zh-CN" altLang="en-US" sz="1600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dirty="0">
                <a:latin typeface="Verdana" panose="020B0604030504040204" pitchFamily="34" charset="0"/>
              </a:rPr>
              <a:t>　</a:t>
            </a:r>
            <a:r>
              <a:rPr lang="en-US" altLang="zh-CN" sz="1600" dirty="0">
                <a:latin typeface="Verdana" panose="020B0604030504040204" pitchFamily="34" charset="0"/>
              </a:rPr>
              <a:t>ESFP </a:t>
            </a:r>
            <a:r>
              <a:rPr lang="zh-CN" altLang="en-US" sz="1600" dirty="0">
                <a:latin typeface="Verdana" panose="020B0604030504040204" pitchFamily="34" charset="0"/>
              </a:rPr>
              <a:t>适合职业　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dirty="0">
                <a:latin typeface="Verdana" panose="020B0604030504040204" pitchFamily="34" charset="0"/>
              </a:rPr>
              <a:t>      　</a:t>
            </a:r>
            <a:r>
              <a:rPr lang="en-US" altLang="zh-CN" sz="1600" dirty="0">
                <a:latin typeface="Arial" panose="020B0604020202020204" pitchFamily="34" charset="0"/>
              </a:rPr>
              <a:t>·</a:t>
            </a:r>
            <a:r>
              <a:rPr lang="en-US" altLang="zh-CN" sz="1600" dirty="0">
                <a:latin typeface="Verdana" panose="020B0604030504040204" pitchFamily="34" charset="0"/>
              </a:rPr>
              <a:t> </a:t>
            </a:r>
            <a:r>
              <a:rPr lang="zh-CN" altLang="en-US" sz="1600" dirty="0">
                <a:latin typeface="Verdana" panose="020B0604030504040204" pitchFamily="34" charset="0"/>
              </a:rPr>
              <a:t>幼教老师、公关专员、职业策划咨询师、旅游管理</a:t>
            </a:r>
            <a:r>
              <a:rPr lang="en-US" altLang="zh-CN" sz="1600" dirty="0">
                <a:latin typeface="Verdana" panose="020B0604030504040204" pitchFamily="34" charset="0"/>
              </a:rPr>
              <a:t>/</a:t>
            </a:r>
            <a:r>
              <a:rPr lang="zh-CN" altLang="en-US" sz="1600" dirty="0">
                <a:latin typeface="Verdana" panose="020B0604030504040204" pitchFamily="34" charset="0"/>
              </a:rPr>
              <a:t>导游 </a:t>
            </a:r>
            <a:br>
              <a:rPr lang="zh-CN" altLang="en-US" sz="1600" dirty="0">
                <a:latin typeface="Verdana" panose="020B0604030504040204" pitchFamily="34" charset="0"/>
              </a:rPr>
            </a:br>
            <a:r>
              <a:rPr lang="zh-CN" altLang="en-US" sz="1600" dirty="0">
                <a:latin typeface="Verdana" panose="020B0604030504040204" pitchFamily="34" charset="0"/>
              </a:rPr>
              <a:t>　　</a:t>
            </a:r>
            <a:r>
              <a:rPr lang="en-US" altLang="zh-CN" sz="1600" dirty="0">
                <a:latin typeface="Arial" panose="020B0604020202020204" pitchFamily="34" charset="0"/>
              </a:rPr>
              <a:t>·</a:t>
            </a:r>
            <a:r>
              <a:rPr lang="en-US" altLang="zh-CN" sz="1600" dirty="0">
                <a:latin typeface="Verdana" panose="020B0604030504040204" pitchFamily="34" charset="0"/>
              </a:rPr>
              <a:t> </a:t>
            </a:r>
            <a:r>
              <a:rPr lang="zh-CN" altLang="en-US" sz="1600" dirty="0">
                <a:latin typeface="Verdana" panose="020B0604030504040204" pitchFamily="34" charset="0"/>
              </a:rPr>
              <a:t>促销员、演员、海洋生物学家、销售 </a:t>
            </a:r>
          </a:p>
        </p:txBody>
      </p:sp>
    </p:spTree>
    <p:extLst>
      <p:ext uri="{BB962C8B-B14F-4D97-AF65-F5344CB8AC3E}">
        <p14:creationId xmlns:p14="http://schemas.microsoft.com/office/powerpoint/2010/main" val="989988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4826" y="333376"/>
            <a:ext cx="7605713" cy="574675"/>
          </a:xfrm>
        </p:spPr>
        <p:txBody>
          <a:bodyPr>
            <a:normAutofit fontScale="90000"/>
          </a:bodyPr>
          <a:lstStyle/>
          <a:p>
            <a:r>
              <a:rPr lang="en-US" altLang="zh-CN" sz="2800"/>
              <a:t/>
            </a:r>
            <a:br>
              <a:rPr lang="en-US" altLang="zh-CN" sz="2800"/>
            </a:br>
            <a:r>
              <a:rPr lang="en-US" altLang="zh-CN" sz="2800"/>
              <a:t>16</a:t>
            </a:r>
            <a:r>
              <a:rPr lang="zh-CN" altLang="en-US" sz="2800"/>
              <a:t>种性格类型</a:t>
            </a:r>
            <a:br>
              <a:rPr lang="zh-CN" altLang="en-US" sz="2800"/>
            </a:br>
            <a:r>
              <a:rPr lang="en-US" altLang="zh-CN" sz="2800"/>
              <a:t>---</a:t>
            </a:r>
            <a:r>
              <a:rPr lang="zh-CN" altLang="en-US" sz="2800"/>
              <a:t>主要特征及适合职业</a:t>
            </a:r>
            <a:r>
              <a:rPr lang="zh-CN" altLang="en-US" sz="2400"/>
              <a:t>：</a:t>
            </a:r>
            <a:r>
              <a:rPr lang="zh-CN" altLang="en-US" sz="1900"/>
              <a:t> </a:t>
            </a:r>
            <a:br>
              <a:rPr lang="zh-CN" altLang="en-US" sz="1900"/>
            </a:br>
            <a:endParaRPr lang="zh-CN" altLang="en-US" sz="190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1343025" y="654050"/>
            <a:ext cx="9074150" cy="522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79388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58775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538163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86038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4323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50043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5763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1483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>
              <a:buFontTx/>
              <a:buNone/>
            </a:pPr>
            <a:r>
              <a:rPr lang="zh-CN" altLang="en-US" sz="1600" dirty="0">
                <a:latin typeface="Verdana" panose="020B0604030504040204" pitchFamily="34" charset="0"/>
              </a:rPr>
              <a:t/>
            </a:r>
            <a:br>
              <a:rPr lang="zh-CN" altLang="en-US" sz="1600" dirty="0">
                <a:latin typeface="Verdana" panose="020B0604030504040204" pitchFamily="34" charset="0"/>
              </a:rPr>
            </a:br>
            <a:r>
              <a:rPr lang="zh-CN" altLang="en-US" sz="1600" dirty="0">
                <a:latin typeface="Verdana" panose="020B0604030504040204" pitchFamily="34" charset="0"/>
              </a:rPr>
              <a:t>　</a:t>
            </a:r>
            <a:br>
              <a:rPr lang="zh-CN" altLang="en-US" sz="1600" dirty="0">
                <a:latin typeface="Verdana" panose="020B0604030504040204" pitchFamily="34" charset="0"/>
              </a:rPr>
            </a:br>
            <a:r>
              <a:rPr lang="zh-CN" altLang="en-US" sz="1600" b="1" dirty="0">
                <a:latin typeface="Verdana" panose="020B0604030504040204" pitchFamily="34" charset="0"/>
              </a:rPr>
              <a:t>　</a:t>
            </a:r>
          </a:p>
          <a:p>
            <a:pPr lvl="3">
              <a:buFontTx/>
              <a:buNone/>
            </a:pPr>
            <a:r>
              <a:rPr lang="zh-CN" altLang="en-US" sz="1600" b="1" dirty="0">
                <a:latin typeface="Verdana" panose="020B0604030504040204" pitchFamily="34" charset="0"/>
              </a:rPr>
              <a:t>　</a:t>
            </a:r>
            <a:r>
              <a:rPr lang="en-US" altLang="en-US" sz="1600" b="1" dirty="0">
                <a:latin typeface="Verdana" panose="020B0604030504040204" pitchFamily="34" charset="0"/>
              </a:rPr>
              <a:t>◆</a:t>
            </a:r>
            <a:r>
              <a:rPr lang="en-US" altLang="zh-CN" sz="1600" b="1" dirty="0">
                <a:latin typeface="Verdana" panose="020B0604030504040204" pitchFamily="34" charset="0"/>
              </a:rPr>
              <a:t>INTJ </a:t>
            </a:r>
            <a:r>
              <a:rPr lang="zh-CN" altLang="en-US" sz="1600" b="1" dirty="0">
                <a:latin typeface="Verdana" panose="020B0604030504040204" pitchFamily="34" charset="0"/>
              </a:rPr>
              <a:t>（智多星</a:t>
            </a:r>
            <a:r>
              <a:rPr lang="en-US" altLang="zh-CN" sz="1600" b="1" dirty="0">
                <a:latin typeface="Verdana" panose="020B0604030504040204" pitchFamily="34" charset="0"/>
              </a:rPr>
              <a:t>/</a:t>
            </a:r>
            <a:r>
              <a:rPr lang="zh-CN" altLang="en-US" sz="1600" b="1" dirty="0">
                <a:latin typeface="Verdana" panose="020B0604030504040204" pitchFamily="34" charset="0"/>
              </a:rPr>
              <a:t>科学家）</a:t>
            </a:r>
            <a:r>
              <a:rPr lang="zh-CN" altLang="en-US" sz="1600" dirty="0">
                <a:latin typeface="Verdana" panose="020B0604030504040204" pitchFamily="34" charset="0"/>
              </a:rPr>
              <a:t>　</a:t>
            </a:r>
          </a:p>
          <a:p>
            <a:pPr lvl="3">
              <a:buFontTx/>
              <a:buNone/>
            </a:pPr>
            <a:r>
              <a:rPr lang="zh-CN" altLang="en-US" sz="1600" dirty="0">
                <a:latin typeface="Verdana" panose="020B0604030504040204" pitchFamily="34" charset="0"/>
              </a:rPr>
              <a:t>     　在实现自己的想法和达成自己的目标时有创新的想法和非凡的动力。能很快洞察到外界  事物间的规律并形成长期的远景计划。一旦决定做一件事就会开始规划并直到完成为止。多疑、独立，对于自己和他人能力和表现的要求都非常高。 </a:t>
            </a:r>
          </a:p>
          <a:p>
            <a:pPr lvl="3">
              <a:buFontTx/>
              <a:buNone/>
            </a:pPr>
            <a:endParaRPr lang="zh-CN" altLang="en-US" sz="1600" dirty="0">
              <a:latin typeface="Verdana" panose="020B0604030504040204" pitchFamily="34" charset="0"/>
            </a:endParaRPr>
          </a:p>
          <a:p>
            <a:pPr lvl="3">
              <a:buFontTx/>
              <a:buNone/>
            </a:pPr>
            <a:r>
              <a:rPr lang="zh-CN" altLang="en-US" sz="1600" dirty="0">
                <a:latin typeface="Verdana" panose="020B0604030504040204" pitchFamily="34" charset="0"/>
              </a:rPr>
              <a:t>　　</a:t>
            </a:r>
            <a:r>
              <a:rPr lang="en-US" altLang="zh-CN" sz="1600" b="1" dirty="0">
                <a:latin typeface="Verdana" panose="020B0604030504040204" pitchFamily="34" charset="0"/>
              </a:rPr>
              <a:t>INTJ </a:t>
            </a:r>
            <a:r>
              <a:rPr lang="zh-CN" altLang="en-US" sz="1600" b="1" dirty="0">
                <a:latin typeface="Verdana" panose="020B0604030504040204" pitchFamily="34" charset="0"/>
              </a:rPr>
              <a:t>适合职业</a:t>
            </a:r>
            <a:r>
              <a:rPr lang="zh-CN" altLang="en-US" sz="1600" dirty="0">
                <a:latin typeface="Verdana" panose="020B0604030504040204" pitchFamily="34" charset="0"/>
              </a:rPr>
              <a:t>　　</a:t>
            </a:r>
          </a:p>
          <a:p>
            <a:pPr lvl="3">
              <a:buFontTx/>
              <a:buNone/>
            </a:pPr>
            <a:r>
              <a:rPr lang="en-US" altLang="zh-CN" sz="1600" dirty="0">
                <a:latin typeface="Verdana" panose="020B0604030504040204" pitchFamily="34" charset="0"/>
              </a:rPr>
              <a:t>         </a:t>
            </a:r>
            <a:r>
              <a:rPr lang="en-US" altLang="zh-CN" sz="1600" dirty="0"/>
              <a:t>·</a:t>
            </a:r>
            <a:r>
              <a:rPr lang="en-US" altLang="zh-CN" sz="1600" dirty="0">
                <a:latin typeface="Verdana" panose="020B0604030504040204" pitchFamily="34" charset="0"/>
              </a:rPr>
              <a:t> </a:t>
            </a:r>
            <a:r>
              <a:rPr lang="zh-CN" altLang="en-US" sz="1600" dirty="0">
                <a:latin typeface="Verdana" panose="020B0604030504040204" pitchFamily="34" charset="0"/>
              </a:rPr>
              <a:t>首席财政执行官、知识产权律师、设计工程师、精神分析师、心脏病专家 </a:t>
            </a:r>
            <a:br>
              <a:rPr lang="zh-CN" altLang="en-US" sz="1600" dirty="0">
                <a:latin typeface="Verdana" panose="020B0604030504040204" pitchFamily="34" charset="0"/>
              </a:rPr>
            </a:br>
            <a:r>
              <a:rPr lang="zh-CN" altLang="en-US" sz="1600" dirty="0">
                <a:latin typeface="Verdana" panose="020B0604030504040204" pitchFamily="34" charset="0"/>
              </a:rPr>
              <a:t>　　   </a:t>
            </a:r>
            <a:r>
              <a:rPr lang="en-US" altLang="zh-CN" sz="1600" dirty="0"/>
              <a:t>·</a:t>
            </a:r>
            <a:r>
              <a:rPr lang="en-US" altLang="zh-CN" sz="1600" dirty="0">
                <a:latin typeface="Verdana" panose="020B0604030504040204" pitchFamily="34" charset="0"/>
              </a:rPr>
              <a:t> </a:t>
            </a:r>
            <a:r>
              <a:rPr lang="zh-CN" altLang="en-US" sz="1600" dirty="0">
                <a:latin typeface="Verdana" panose="020B0604030504040204" pitchFamily="34" charset="0"/>
              </a:rPr>
              <a:t>媒体策划、网络管理员、建筑师 </a:t>
            </a:r>
          </a:p>
          <a:p>
            <a:pPr lvl="3">
              <a:buFontTx/>
              <a:buNone/>
            </a:pPr>
            <a:endParaRPr lang="zh-CN" altLang="en-US" sz="1600" dirty="0">
              <a:latin typeface="Verdana" panose="020B0604030504040204" pitchFamily="34" charset="0"/>
            </a:endParaRPr>
          </a:p>
          <a:p>
            <a:pPr lvl="3">
              <a:buFontTx/>
              <a:buNone/>
            </a:pPr>
            <a:r>
              <a:rPr lang="en-US" altLang="zh-CN" sz="1600" b="1" dirty="0">
                <a:latin typeface="Verdana" panose="020B0604030504040204" pitchFamily="34" charset="0"/>
              </a:rPr>
              <a:t>   </a:t>
            </a:r>
            <a:r>
              <a:rPr lang="en-US" altLang="en-US" sz="1600" b="1" dirty="0">
                <a:latin typeface="Verdana" panose="020B0604030504040204" pitchFamily="34" charset="0"/>
              </a:rPr>
              <a:t>◆</a:t>
            </a:r>
            <a:r>
              <a:rPr lang="en-US" altLang="zh-CN" sz="1600" b="1" dirty="0">
                <a:latin typeface="Verdana" panose="020B0604030504040204" pitchFamily="34" charset="0"/>
              </a:rPr>
              <a:t>ENTJ </a:t>
            </a:r>
            <a:r>
              <a:rPr lang="zh-CN" altLang="en-US" sz="1600" b="1" dirty="0">
                <a:latin typeface="Verdana" panose="020B0604030504040204" pitchFamily="34" charset="0"/>
              </a:rPr>
              <a:t>（统帅</a:t>
            </a:r>
            <a:r>
              <a:rPr lang="en-US" altLang="zh-CN" sz="1600" b="1" dirty="0">
                <a:latin typeface="Verdana" panose="020B0604030504040204" pitchFamily="34" charset="0"/>
              </a:rPr>
              <a:t>/</a:t>
            </a:r>
            <a:r>
              <a:rPr lang="zh-CN" altLang="en-US" sz="1600" b="1" dirty="0">
                <a:latin typeface="Verdana" panose="020B0604030504040204" pitchFamily="34" charset="0"/>
              </a:rPr>
              <a:t>调度者）</a:t>
            </a:r>
            <a:r>
              <a:rPr lang="zh-CN" altLang="en-US" sz="1600" dirty="0">
                <a:latin typeface="Verdana" panose="020B0604030504040204" pitchFamily="34" charset="0"/>
              </a:rPr>
              <a:t>　</a:t>
            </a:r>
          </a:p>
          <a:p>
            <a:pPr lvl="3">
              <a:buFontTx/>
              <a:buNone/>
            </a:pPr>
            <a:r>
              <a:rPr lang="zh-CN" altLang="en-US" sz="1600" dirty="0">
                <a:latin typeface="Verdana" panose="020B0604030504040204" pitchFamily="34" charset="0"/>
              </a:rPr>
              <a:t>    　坦诚、果断，有天生的领导能力。能很快看到公司</a:t>
            </a:r>
            <a:r>
              <a:rPr lang="en-US" altLang="zh-CN" sz="1600" dirty="0">
                <a:latin typeface="Verdana" panose="020B0604030504040204" pitchFamily="34" charset="0"/>
              </a:rPr>
              <a:t>/</a:t>
            </a:r>
            <a:r>
              <a:rPr lang="zh-CN" altLang="en-US" sz="1600" dirty="0">
                <a:latin typeface="Verdana" panose="020B0604030504040204" pitchFamily="34" charset="0"/>
              </a:rPr>
              <a:t>组织程序和政策中的不合理性和低效能性，发展并实施有效和全面系统来解决问题。善于做长期的计划和目标的设定。通常见多识广，博览群书，喜欢拓广自己的知识面并将此分享给他人。在陈述自己的想法时非常强而有力。</a:t>
            </a:r>
          </a:p>
          <a:p>
            <a:pPr lvl="3">
              <a:buFontTx/>
              <a:buNone/>
            </a:pPr>
            <a:endParaRPr lang="zh-CN" altLang="en-US" sz="1600" dirty="0">
              <a:latin typeface="Verdana" panose="020B0604030504040204" pitchFamily="34" charset="0"/>
            </a:endParaRPr>
          </a:p>
          <a:p>
            <a:pPr lvl="3">
              <a:buFontTx/>
              <a:buNone/>
            </a:pPr>
            <a:r>
              <a:rPr lang="zh-CN" altLang="en-US" sz="1600" b="1" dirty="0">
                <a:latin typeface="Verdana" panose="020B0604030504040204" pitchFamily="34" charset="0"/>
              </a:rPr>
              <a:t> 　</a:t>
            </a:r>
            <a:r>
              <a:rPr lang="en-US" altLang="zh-CN" sz="1600" b="1" dirty="0">
                <a:latin typeface="Verdana" panose="020B0604030504040204" pitchFamily="34" charset="0"/>
              </a:rPr>
              <a:t>ENTJ </a:t>
            </a:r>
            <a:r>
              <a:rPr lang="zh-CN" altLang="en-US" sz="1600" b="1" dirty="0">
                <a:latin typeface="Verdana" panose="020B0604030504040204" pitchFamily="34" charset="0"/>
              </a:rPr>
              <a:t>适合职业</a:t>
            </a:r>
          </a:p>
          <a:p>
            <a:pPr lvl="3">
              <a:buFontTx/>
              <a:buNone/>
            </a:pPr>
            <a:r>
              <a:rPr lang="zh-CN" altLang="en-US" sz="1600" dirty="0">
                <a:latin typeface="Verdana" panose="020B0604030504040204" pitchFamily="34" charset="0"/>
              </a:rPr>
              <a:t>　　</a:t>
            </a:r>
            <a:r>
              <a:rPr lang="en-US" altLang="zh-CN" sz="1600" dirty="0"/>
              <a:t>·</a:t>
            </a:r>
            <a:r>
              <a:rPr lang="en-US" altLang="zh-CN" sz="1600" dirty="0">
                <a:latin typeface="Verdana" panose="020B0604030504040204" pitchFamily="34" charset="0"/>
              </a:rPr>
              <a:t> </a:t>
            </a:r>
            <a:r>
              <a:rPr lang="zh-CN" altLang="en-US" sz="1600" dirty="0">
                <a:latin typeface="Verdana" panose="020B0604030504040204" pitchFamily="34" charset="0"/>
              </a:rPr>
              <a:t>公司首席执行官、 管理咨询顾问、政治家、 房产开发商 </a:t>
            </a:r>
            <a:br>
              <a:rPr lang="zh-CN" altLang="en-US" sz="1600" dirty="0">
                <a:latin typeface="Verdana" panose="020B0604030504040204" pitchFamily="34" charset="0"/>
              </a:rPr>
            </a:br>
            <a:r>
              <a:rPr lang="zh-CN" altLang="en-US" sz="1600" dirty="0">
                <a:latin typeface="Verdana" panose="020B0604030504040204" pitchFamily="34" charset="0"/>
              </a:rPr>
              <a:t>　　</a:t>
            </a:r>
            <a:r>
              <a:rPr lang="en-US" altLang="zh-CN" sz="1600" dirty="0"/>
              <a:t>·</a:t>
            </a:r>
            <a:r>
              <a:rPr lang="en-US" altLang="zh-CN" sz="1600" dirty="0">
                <a:latin typeface="Verdana" panose="020B0604030504040204" pitchFamily="34" charset="0"/>
              </a:rPr>
              <a:t> </a:t>
            </a:r>
            <a:r>
              <a:rPr lang="zh-CN" altLang="en-US" sz="1600" dirty="0">
                <a:latin typeface="Verdana" panose="020B0604030504040204" pitchFamily="34" charset="0"/>
              </a:rPr>
              <a:t>教育咨询顾问、 投资顾问、 法官</a:t>
            </a:r>
            <a:endParaRPr lang="en-US" altLang="zh-CN" sz="1600" dirty="0">
              <a:latin typeface="Verdana" panose="020B0604030504040204" pitchFamily="34" charset="0"/>
            </a:endParaRPr>
          </a:p>
          <a:p>
            <a:pPr lvl="3">
              <a:buFontTx/>
              <a:buNone/>
            </a:pPr>
            <a:r>
              <a:rPr lang="zh-CN" altLang="en-US" sz="1600" dirty="0">
                <a:latin typeface="Verdana" panose="020B0604030504040204" pitchFamily="34" charset="0"/>
              </a:rPr>
              <a:t>　　　　</a:t>
            </a:r>
          </a:p>
        </p:txBody>
      </p:sp>
    </p:spTree>
    <p:extLst>
      <p:ext uri="{BB962C8B-B14F-4D97-AF65-F5344CB8AC3E}">
        <p14:creationId xmlns:p14="http://schemas.microsoft.com/office/powerpoint/2010/main" val="4233618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847851" y="333376"/>
            <a:ext cx="7605713" cy="574675"/>
          </a:xfrm>
        </p:spPr>
        <p:txBody>
          <a:bodyPr>
            <a:normAutofit fontScale="90000"/>
          </a:bodyPr>
          <a:lstStyle/>
          <a:p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种性格类型</a:t>
            </a:r>
            <a:b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</a:b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---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主要特征及适合职业</a:t>
            </a:r>
            <a:r>
              <a:rPr lang="zh-CN" altLang="en-US" sz="2400" b="1">
                <a:solidFill>
                  <a:srgbClr val="FFFFFF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1500" b="1"/>
              <a:t> </a:t>
            </a:r>
            <a:br>
              <a:rPr lang="zh-CN" altLang="en-US" sz="1500" b="1"/>
            </a:br>
            <a:endParaRPr lang="zh-CN" altLang="en-US" sz="1500" b="1"/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1524001" y="981076"/>
            <a:ext cx="8893175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79388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58775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538163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86038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4323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50043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5763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1483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>
              <a:buFontTx/>
              <a:buNone/>
            </a:pPr>
            <a:endParaRPr lang="en-US" altLang="zh-CN" sz="1600" b="1" dirty="0">
              <a:latin typeface="Verdana" panose="020B0604030504040204" pitchFamily="34" charset="0"/>
            </a:endParaRPr>
          </a:p>
          <a:p>
            <a:pPr lvl="3">
              <a:buFontTx/>
              <a:buNone/>
            </a:pPr>
            <a:r>
              <a:rPr lang="en-US" altLang="zh-CN" sz="1600" b="1" dirty="0">
                <a:latin typeface="Verdana" panose="020B0604030504040204" pitchFamily="34" charset="0"/>
              </a:rPr>
              <a:t>  </a:t>
            </a:r>
            <a:r>
              <a:rPr lang="en-US" altLang="en-US" sz="1600" b="1" dirty="0">
                <a:latin typeface="Verdana" panose="020B0604030504040204" pitchFamily="34" charset="0"/>
              </a:rPr>
              <a:t>★</a:t>
            </a:r>
            <a:r>
              <a:rPr lang="en-US" altLang="zh-CN" sz="1600" b="1" dirty="0">
                <a:latin typeface="Verdana" panose="020B0604030504040204" pitchFamily="34" charset="0"/>
              </a:rPr>
              <a:t>  INTP </a:t>
            </a:r>
            <a:r>
              <a:rPr lang="zh-CN" altLang="en-US" sz="1600" b="1" dirty="0">
                <a:latin typeface="Verdana" panose="020B0604030504040204" pitchFamily="34" charset="0"/>
              </a:rPr>
              <a:t>（建筑师</a:t>
            </a:r>
            <a:r>
              <a:rPr lang="en-US" altLang="zh-CN" sz="1600" b="1" dirty="0">
                <a:latin typeface="Verdana" panose="020B0604030504040204" pitchFamily="34" charset="0"/>
              </a:rPr>
              <a:t>/</a:t>
            </a:r>
            <a:r>
              <a:rPr lang="zh-CN" altLang="en-US" sz="1600" b="1" dirty="0">
                <a:latin typeface="Verdana" panose="020B0604030504040204" pitchFamily="34" charset="0"/>
              </a:rPr>
              <a:t>设计师）</a:t>
            </a:r>
          </a:p>
          <a:p>
            <a:pPr lvl="3">
              <a:buFontTx/>
              <a:buNone/>
            </a:pPr>
            <a:r>
              <a:rPr lang="zh-CN" altLang="en-US" sz="1600" dirty="0">
                <a:latin typeface="Verdana" panose="020B0604030504040204" pitchFamily="34" charset="0"/>
              </a:rPr>
              <a:t>　  　  对于自己感兴趣的任何事物都寻求找到合理的解释。喜欢理论性的和抽象的事物，热  衷于思考而非社交活动。安静、内向、灵活、适应力强。对于自己感兴趣的领域有超凡的集中精力深度解决问题的能力。多疑，有时会有点挑剔，喜欢分析。</a:t>
            </a:r>
          </a:p>
          <a:p>
            <a:pPr lvl="3">
              <a:buFontTx/>
              <a:buNone/>
            </a:pPr>
            <a:r>
              <a:rPr lang="zh-CN" altLang="en-US" sz="1600" dirty="0">
                <a:latin typeface="Verdana" panose="020B0604030504040204" pitchFamily="34" charset="0"/>
              </a:rPr>
              <a:t> 　　　</a:t>
            </a:r>
            <a:br>
              <a:rPr lang="zh-CN" altLang="en-US" sz="1600" dirty="0">
                <a:latin typeface="Verdana" panose="020B0604030504040204" pitchFamily="34" charset="0"/>
              </a:rPr>
            </a:br>
            <a:r>
              <a:rPr lang="zh-CN" altLang="en-US" sz="1600" dirty="0">
                <a:latin typeface="Verdana" panose="020B0604030504040204" pitchFamily="34" charset="0"/>
              </a:rPr>
              <a:t>　</a:t>
            </a:r>
            <a:r>
              <a:rPr lang="en-US" altLang="zh-CN" sz="1600" b="1" dirty="0" smtClean="0">
                <a:latin typeface="Verdana" panose="020B0604030504040204" pitchFamily="34" charset="0"/>
              </a:rPr>
              <a:t> </a:t>
            </a:r>
            <a:r>
              <a:rPr lang="en-US" altLang="en-US" sz="1600" b="1" dirty="0" smtClean="0">
                <a:latin typeface="Verdana" panose="020B0604030504040204" pitchFamily="34" charset="0"/>
              </a:rPr>
              <a:t>★</a:t>
            </a:r>
            <a:r>
              <a:rPr lang="zh-CN" altLang="en-US" sz="1600" b="1" dirty="0">
                <a:latin typeface="Verdana" panose="020B0604030504040204" pitchFamily="34" charset="0"/>
              </a:rPr>
              <a:t>　</a:t>
            </a:r>
            <a:r>
              <a:rPr lang="en-US" altLang="zh-CN" sz="1600" b="1" dirty="0">
                <a:latin typeface="Verdana" panose="020B0604030504040204" pitchFamily="34" charset="0"/>
              </a:rPr>
              <a:t>INTP </a:t>
            </a:r>
            <a:r>
              <a:rPr lang="zh-CN" altLang="en-US" sz="1600" b="1" dirty="0">
                <a:latin typeface="Verdana" panose="020B0604030504040204" pitchFamily="34" charset="0"/>
              </a:rPr>
              <a:t>适合职业</a:t>
            </a:r>
            <a:br>
              <a:rPr lang="zh-CN" altLang="en-US" sz="1600" b="1" dirty="0">
                <a:latin typeface="Verdana" panose="020B0604030504040204" pitchFamily="34" charset="0"/>
              </a:rPr>
            </a:br>
            <a:r>
              <a:rPr lang="zh-CN" altLang="en-US" sz="1600" dirty="0">
                <a:latin typeface="Verdana" panose="020B0604030504040204" pitchFamily="34" charset="0"/>
              </a:rPr>
              <a:t>　　  </a:t>
            </a:r>
            <a:r>
              <a:rPr lang="en-US" altLang="zh-CN" sz="1600" dirty="0"/>
              <a:t>·</a:t>
            </a:r>
            <a:r>
              <a:rPr lang="en-US" altLang="zh-CN" sz="1600" dirty="0">
                <a:latin typeface="Verdana" panose="020B0604030504040204" pitchFamily="34" charset="0"/>
              </a:rPr>
              <a:t> </a:t>
            </a:r>
            <a:r>
              <a:rPr lang="zh-CN" altLang="en-US" sz="1600" dirty="0">
                <a:latin typeface="Verdana" panose="020B0604030504040204" pitchFamily="34" charset="0"/>
              </a:rPr>
              <a:t>软件设计师、风险投资家、法律仲裁人、金融分析师、 大学教师（经济学） </a:t>
            </a:r>
            <a:br>
              <a:rPr lang="zh-CN" altLang="en-US" sz="1600" dirty="0">
                <a:latin typeface="Verdana" panose="020B0604030504040204" pitchFamily="34" charset="0"/>
              </a:rPr>
            </a:br>
            <a:r>
              <a:rPr lang="zh-CN" altLang="en-US" sz="1600" dirty="0">
                <a:latin typeface="Verdana" panose="020B0604030504040204" pitchFamily="34" charset="0"/>
              </a:rPr>
              <a:t>　　  </a:t>
            </a:r>
            <a:r>
              <a:rPr lang="en-US" altLang="zh-CN" sz="1600" dirty="0"/>
              <a:t>·</a:t>
            </a:r>
            <a:r>
              <a:rPr lang="en-US" altLang="zh-CN" sz="1600" dirty="0">
                <a:latin typeface="Verdana" panose="020B0604030504040204" pitchFamily="34" charset="0"/>
              </a:rPr>
              <a:t> </a:t>
            </a:r>
            <a:r>
              <a:rPr lang="zh-CN" altLang="en-US" sz="1600" dirty="0">
                <a:latin typeface="Verdana" panose="020B0604030504040204" pitchFamily="34" charset="0"/>
              </a:rPr>
              <a:t>音乐家、知识产权律师、网站设计师 </a:t>
            </a:r>
          </a:p>
          <a:p>
            <a:pPr lvl="3">
              <a:buFontTx/>
              <a:buNone/>
            </a:pPr>
            <a:r>
              <a:rPr lang="zh-CN" altLang="en-US" sz="1600" dirty="0">
                <a:latin typeface="Verdana" panose="020B0604030504040204" pitchFamily="34" charset="0"/>
              </a:rPr>
              <a:t/>
            </a:r>
            <a:br>
              <a:rPr lang="zh-CN" altLang="en-US" sz="1600" dirty="0">
                <a:latin typeface="Verdana" panose="020B0604030504040204" pitchFamily="34" charset="0"/>
              </a:rPr>
            </a:br>
            <a:r>
              <a:rPr lang="zh-CN" altLang="en-US" sz="1600" dirty="0">
                <a:latin typeface="Verdana" panose="020B0604030504040204" pitchFamily="34" charset="0"/>
              </a:rPr>
              <a:t>　</a:t>
            </a:r>
            <a:r>
              <a:rPr lang="zh-CN" altLang="en-US" sz="1600" b="1" dirty="0">
                <a:latin typeface="Verdana" panose="020B0604030504040204" pitchFamily="34" charset="0"/>
              </a:rPr>
              <a:t>★   </a:t>
            </a:r>
            <a:r>
              <a:rPr lang="en-US" altLang="zh-CN" sz="1600" b="1" dirty="0">
                <a:latin typeface="Verdana" panose="020B0604030504040204" pitchFamily="34" charset="0"/>
              </a:rPr>
              <a:t>ENTP</a:t>
            </a:r>
            <a:r>
              <a:rPr lang="zh-CN" altLang="en-US" sz="1600" b="1" dirty="0">
                <a:latin typeface="Verdana" panose="020B0604030504040204" pitchFamily="34" charset="0"/>
              </a:rPr>
              <a:t>（发明家）</a:t>
            </a:r>
            <a:r>
              <a:rPr lang="zh-CN" altLang="en-US" sz="1600" dirty="0">
                <a:latin typeface="Verdana" panose="020B0604030504040204" pitchFamily="34" charset="0"/>
              </a:rPr>
              <a:t>　</a:t>
            </a:r>
          </a:p>
          <a:p>
            <a:pPr lvl="3">
              <a:buFontTx/>
              <a:buNone/>
            </a:pPr>
            <a:r>
              <a:rPr lang="zh-CN" altLang="en-US" sz="1600" dirty="0">
                <a:latin typeface="Verdana" panose="020B0604030504040204" pitchFamily="34" charset="0"/>
              </a:rPr>
              <a:t>　        反应快、睿智，有激励别人的能力，警觉性强、直言不讳。在解决新的、具有挑战性的问题时机智而有策略。善于找出理论上的可能性，然后再用战略的眼光分析。善于理解别人。不喜欢例行公事，很少会用相同的方法做相同的事情，倾向于一个接一个的发展新的爱好。 </a:t>
            </a:r>
            <a:br>
              <a:rPr lang="zh-CN" altLang="en-US" sz="1600" dirty="0">
                <a:latin typeface="Verdana" panose="020B0604030504040204" pitchFamily="34" charset="0"/>
              </a:rPr>
            </a:br>
            <a:r>
              <a:rPr lang="zh-CN" altLang="en-US" sz="1600" dirty="0">
                <a:latin typeface="Verdana" panose="020B0604030504040204" pitchFamily="34" charset="0"/>
              </a:rPr>
              <a:t>　　</a:t>
            </a:r>
            <a:br>
              <a:rPr lang="zh-CN" altLang="en-US" sz="1600" dirty="0">
                <a:latin typeface="Verdana" panose="020B0604030504040204" pitchFamily="34" charset="0"/>
              </a:rPr>
            </a:br>
            <a:r>
              <a:rPr lang="zh-CN" altLang="en-US" sz="1600" dirty="0">
                <a:latin typeface="Verdana" panose="020B0604030504040204" pitchFamily="34" charset="0"/>
              </a:rPr>
              <a:t>　</a:t>
            </a:r>
            <a:r>
              <a:rPr lang="en-US" altLang="zh-CN" sz="1600" b="1" dirty="0" smtClean="0">
                <a:latin typeface="Verdana" panose="020B0604030504040204" pitchFamily="34" charset="0"/>
              </a:rPr>
              <a:t> </a:t>
            </a:r>
            <a:r>
              <a:rPr lang="en-US" altLang="en-US" sz="1600" b="1" dirty="0" smtClean="0">
                <a:latin typeface="Verdana" panose="020B0604030504040204" pitchFamily="34" charset="0"/>
              </a:rPr>
              <a:t>★</a:t>
            </a:r>
            <a:r>
              <a:rPr lang="zh-CN" altLang="en-US" sz="1600" dirty="0">
                <a:latin typeface="Verdana" panose="020B0604030504040204" pitchFamily="34" charset="0"/>
              </a:rPr>
              <a:t>　</a:t>
            </a:r>
            <a:r>
              <a:rPr lang="en-US" altLang="zh-CN" sz="1600" b="1" dirty="0">
                <a:latin typeface="Verdana" panose="020B0604030504040204" pitchFamily="34" charset="0"/>
              </a:rPr>
              <a:t>ENTP </a:t>
            </a:r>
            <a:r>
              <a:rPr lang="zh-CN" altLang="en-US" sz="1600" b="1" dirty="0">
                <a:latin typeface="Verdana" panose="020B0604030504040204" pitchFamily="34" charset="0"/>
              </a:rPr>
              <a:t>适合职业</a:t>
            </a:r>
            <a:r>
              <a:rPr lang="zh-CN" altLang="en-US" sz="1600" dirty="0">
                <a:latin typeface="Verdana" panose="020B0604030504040204" pitchFamily="34" charset="0"/>
              </a:rPr>
              <a:t>　</a:t>
            </a:r>
          </a:p>
          <a:p>
            <a:pPr lvl="3">
              <a:buFontTx/>
              <a:buNone/>
            </a:pPr>
            <a:r>
              <a:rPr lang="zh-CN" altLang="en-US" sz="1600" dirty="0">
                <a:latin typeface="Verdana" panose="020B0604030504040204" pitchFamily="34" charset="0"/>
              </a:rPr>
              <a:t>         </a:t>
            </a:r>
            <a:r>
              <a:rPr lang="en-US" altLang="zh-CN" sz="1600" dirty="0"/>
              <a:t>·</a:t>
            </a:r>
            <a:r>
              <a:rPr lang="en-US" altLang="zh-CN" sz="1600" dirty="0">
                <a:latin typeface="Verdana" panose="020B0604030504040204" pitchFamily="34" charset="0"/>
              </a:rPr>
              <a:t> </a:t>
            </a:r>
            <a:r>
              <a:rPr lang="zh-CN" altLang="en-US" sz="1600" dirty="0">
                <a:latin typeface="Verdana" panose="020B0604030504040204" pitchFamily="34" charset="0"/>
              </a:rPr>
              <a:t>企业家、投资银行家、广告创意总监、市场管理咨询顾问 </a:t>
            </a:r>
            <a:br>
              <a:rPr lang="zh-CN" altLang="en-US" sz="1600" dirty="0">
                <a:latin typeface="Verdana" panose="020B0604030504040204" pitchFamily="34" charset="0"/>
              </a:rPr>
            </a:br>
            <a:r>
              <a:rPr lang="zh-CN" altLang="en-US" sz="1600" dirty="0">
                <a:latin typeface="Verdana" panose="020B0604030504040204" pitchFamily="34" charset="0"/>
              </a:rPr>
              <a:t>　    　</a:t>
            </a:r>
            <a:r>
              <a:rPr lang="en-US" altLang="zh-CN" sz="1600" dirty="0"/>
              <a:t>·</a:t>
            </a:r>
            <a:r>
              <a:rPr lang="en-US" altLang="zh-CN" sz="1600" dirty="0">
                <a:latin typeface="Verdana" panose="020B0604030504040204" pitchFamily="34" charset="0"/>
              </a:rPr>
              <a:t> </a:t>
            </a:r>
            <a:r>
              <a:rPr lang="zh-CN" altLang="en-US" sz="1600" dirty="0">
                <a:latin typeface="Verdana" panose="020B0604030504040204" pitchFamily="34" charset="0"/>
              </a:rPr>
              <a:t>文案、 广播</a:t>
            </a:r>
            <a:r>
              <a:rPr lang="en-US" altLang="zh-CN" sz="1600" dirty="0">
                <a:latin typeface="Verdana" panose="020B0604030504040204" pitchFamily="34" charset="0"/>
              </a:rPr>
              <a:t>/</a:t>
            </a:r>
            <a:r>
              <a:rPr lang="zh-CN" altLang="en-US" sz="1600" dirty="0">
                <a:latin typeface="Verdana" panose="020B0604030504040204" pitchFamily="34" charset="0"/>
              </a:rPr>
              <a:t>电视主持人、 演员 、 大学校长 </a:t>
            </a:r>
            <a:br>
              <a:rPr lang="zh-CN" altLang="en-US" sz="1600" dirty="0">
                <a:latin typeface="Verdana" panose="020B0604030504040204" pitchFamily="34" charset="0"/>
              </a:rPr>
            </a:br>
            <a:r>
              <a:rPr lang="zh-CN" altLang="en-US" sz="1600" dirty="0">
                <a:latin typeface="Verdana" panose="020B0604030504040204" pitchFamily="34" charset="0"/>
              </a:rPr>
              <a:t>　　　　</a:t>
            </a:r>
            <a:br>
              <a:rPr lang="zh-CN" altLang="en-US" sz="1600" dirty="0">
                <a:latin typeface="Verdana" panose="020B0604030504040204" pitchFamily="34" charset="0"/>
              </a:rPr>
            </a:br>
            <a:r>
              <a:rPr lang="zh-CN" altLang="en-US" sz="1600" dirty="0">
                <a:latin typeface="Verdana" panose="020B0604030504040204" pitchFamily="34" charset="0"/>
              </a:rPr>
              <a:t>　　</a:t>
            </a:r>
            <a:br>
              <a:rPr lang="zh-CN" altLang="en-US" sz="1600" dirty="0">
                <a:latin typeface="Verdana" panose="020B0604030504040204" pitchFamily="34" charset="0"/>
              </a:rPr>
            </a:br>
            <a:r>
              <a:rPr lang="zh-CN" altLang="en-US" sz="1600" dirty="0">
                <a:latin typeface="Verdana" panose="020B0604030504040204" pitchFamily="34" charset="0"/>
              </a:rPr>
              <a:t>　　　</a:t>
            </a:r>
            <a:br>
              <a:rPr lang="zh-CN" altLang="en-US" sz="1600" dirty="0">
                <a:latin typeface="Verdana" panose="020B0604030504040204" pitchFamily="34" charset="0"/>
              </a:rPr>
            </a:br>
            <a:r>
              <a:rPr lang="zh-CN" altLang="en-US" sz="1600" dirty="0">
                <a:latin typeface="Verdana" panose="020B0604030504040204" pitchFamily="34" charset="0"/>
              </a:rPr>
              <a:t/>
            </a:r>
            <a:br>
              <a:rPr lang="zh-CN" altLang="en-US" sz="1600" dirty="0">
                <a:latin typeface="Verdana" panose="020B0604030504040204" pitchFamily="34" charset="0"/>
              </a:rPr>
            </a:br>
            <a:endParaRPr lang="zh-CN" altLang="en-US" sz="16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648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774826" y="333376"/>
            <a:ext cx="7605713" cy="504825"/>
          </a:xfrm>
        </p:spPr>
        <p:txBody>
          <a:bodyPr/>
          <a:lstStyle/>
          <a:p>
            <a:r>
              <a:rPr lang="zh-CN" altLang="en-US" sz="2400" b="1"/>
              <a:t>职业选择的建议</a:t>
            </a: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1703388" y="1125539"/>
            <a:ext cx="8424862" cy="281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Verdana" panose="020B0604030504040204" pitchFamily="34" charset="0"/>
              </a:rPr>
              <a:t>　一、性格是职业选择的基础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Verdana" panose="020B0604030504040204" pitchFamily="34" charset="0"/>
              </a:rPr>
              <a:t>   二、性格并不是择业的唯一参照标准（其他如兴趣、能力、价值观、资源等）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Verdana" panose="020B0604030504040204" pitchFamily="34" charset="0"/>
              </a:rPr>
              <a:t>   三、 </a:t>
            </a:r>
            <a:r>
              <a:rPr kumimoji="1" lang="zh-CN" altLang="en-US" dirty="0">
                <a:latin typeface="黑体" panose="02010609060101010101" pitchFamily="49" charset="-122"/>
              </a:rPr>
              <a:t>一个人的特点与职业特性和职业环境越匹配，他／她在适应和发挥方面就   越有可能做得更好。</a:t>
            </a:r>
            <a:r>
              <a:rPr lang="zh-CN" altLang="en-US" dirty="0">
                <a:latin typeface="Verdana" panose="020B0604030504040204" pitchFamily="34" charset="0"/>
              </a:rPr>
              <a:t> </a:t>
            </a:r>
            <a:br>
              <a:rPr lang="zh-CN" altLang="en-US" dirty="0">
                <a:latin typeface="Verdana" panose="020B0604030504040204" pitchFamily="34" charset="0"/>
              </a:rPr>
            </a:br>
            <a:r>
              <a:rPr lang="zh-CN" altLang="en-US" dirty="0">
                <a:latin typeface="Verdana" panose="020B0604030504040204" pitchFamily="34" charset="0"/>
              </a:rPr>
              <a:t>　　</a:t>
            </a:r>
            <a:br>
              <a:rPr lang="zh-CN" altLang="en-US" dirty="0">
                <a:latin typeface="Verdana" panose="020B0604030504040204" pitchFamily="34" charset="0"/>
              </a:rPr>
            </a:br>
            <a:r>
              <a:rPr lang="zh-CN" altLang="en-US" dirty="0">
                <a:latin typeface="Verdana" panose="020B0604030504040204" pitchFamily="34" charset="0"/>
              </a:rPr>
              <a:t>　强调：虽然没有证据表明某一性格类型不能从事某项特定的工作，但从功能的角度来说，尽量选择可以运用自己优势功能、避免那些需要大量运用劣势功能（第四功能）的职业是完全有必要的。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dirty="0">
              <a:latin typeface="Verdana" panose="020B0604030504040204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Verdana" panose="020B0604030504040204" pitchFamily="34" charset="0"/>
              </a:rPr>
              <a:t>运用优势功能</a:t>
            </a:r>
            <a:r>
              <a:rPr lang="en-US" altLang="zh-CN" dirty="0"/>
              <a:t>—</a:t>
            </a:r>
            <a:r>
              <a:rPr lang="zh-CN" altLang="en-US" dirty="0">
                <a:latin typeface="Verdana" panose="020B0604030504040204" pitchFamily="34" charset="0"/>
              </a:rPr>
              <a:t>事半功倍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Verdana" panose="020B0604030504040204" pitchFamily="34" charset="0"/>
              </a:rPr>
              <a:t>运用劣势功能</a:t>
            </a:r>
            <a:r>
              <a:rPr lang="en-US" altLang="zh-CN" dirty="0"/>
              <a:t>—</a:t>
            </a:r>
            <a:r>
              <a:rPr lang="zh-CN" altLang="en-US" dirty="0">
                <a:latin typeface="Verdana" panose="020B0604030504040204" pitchFamily="34" charset="0"/>
              </a:rPr>
              <a:t>事倍功半</a:t>
            </a:r>
          </a:p>
        </p:txBody>
      </p:sp>
    </p:spTree>
    <p:extLst>
      <p:ext uri="{BB962C8B-B14F-4D97-AF65-F5344CB8AC3E}">
        <p14:creationId xmlns:p14="http://schemas.microsoft.com/office/powerpoint/2010/main" val="376730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0" y="981075"/>
            <a:ext cx="8229600" cy="41148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人的规律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性格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zh-CN" altLang="en-US" sz="2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 识 自 </a:t>
            </a:r>
            <a:r>
              <a:rPr lang="zh-CN" altLang="en-US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己，</a:t>
            </a:r>
            <a:endParaRPr lang="en-US" altLang="zh-CN" sz="2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 你 </a:t>
            </a:r>
            <a:r>
              <a:rPr lang="zh-CN" altLang="en-US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 </a:t>
            </a:r>
            <a:r>
              <a:rPr lang="zh-CN" altLang="en-US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己 </a:t>
            </a:r>
            <a:endParaRPr lang="zh-CN" altLang="en-US" sz="2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		——</a:t>
            </a:r>
            <a:r>
              <a:rPr lang="zh-CN" altLang="en-US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</a:t>
            </a:r>
            <a:r>
              <a:rPr lang="zh-CN" altLang="en-US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、富足、喜乐</a:t>
            </a:r>
            <a:r>
              <a:rPr lang="zh-CN" altLang="en-US" sz="2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随之而来</a:t>
            </a:r>
            <a:endParaRPr lang="zh-CN" altLang="en-US" sz="2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zh-CN" altLang="en-US" sz="2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zh-CN" altLang="en-US" sz="2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sz="2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2984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19288" y="765176"/>
            <a:ext cx="8229600" cy="4525963"/>
          </a:xfrm>
        </p:spPr>
        <p:txBody>
          <a:bodyPr/>
          <a:lstStyle/>
          <a:p>
            <a:pPr lvl="4"/>
            <a:r>
              <a:rPr kumimoji="1" lang="zh-CN" altLang="en-US" sz="2800" i="1" dirty="0"/>
              <a:t>愿天下所有人都能做</a:t>
            </a:r>
            <a:r>
              <a:rPr kumimoji="1" lang="zh-CN" altLang="en-US" sz="2800" i="1" dirty="0" smtClean="0"/>
              <a:t>自己</a:t>
            </a:r>
            <a:endParaRPr kumimoji="1" lang="zh-CN" altLang="en-US" sz="2800" i="1" dirty="0"/>
          </a:p>
          <a:p>
            <a:pPr lvl="4">
              <a:buFont typeface="Wingdings" panose="05000000000000000000" pitchFamily="2" charset="2"/>
              <a:buNone/>
            </a:pPr>
            <a:endParaRPr kumimoji="1" lang="zh-CN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729684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为什么人与人之间是不同的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大脑思维的过程不同 个人的行为方式不同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功能上：感知阶段</a:t>
            </a:r>
            <a:r>
              <a:rPr lang="en-US" altLang="zh-CN" dirty="0" smtClean="0"/>
              <a:t>+</a:t>
            </a:r>
            <a:r>
              <a:rPr lang="zh-CN" altLang="en-US" dirty="0" smtClean="0"/>
              <a:t>判断 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获取能量的方式：对内</a:t>
            </a:r>
            <a:r>
              <a:rPr lang="en-US" altLang="zh-CN" dirty="0" smtClean="0"/>
              <a:t>/</a:t>
            </a:r>
            <a:r>
              <a:rPr lang="zh-CN" altLang="en-US" dirty="0" smtClean="0"/>
              <a:t>对外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对外行为的方式：偏判断 偏感知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358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119564" y="588964"/>
            <a:ext cx="5900737" cy="763587"/>
          </a:xfrm>
        </p:spPr>
        <p:txBody>
          <a:bodyPr/>
          <a:lstStyle/>
          <a:p>
            <a:r>
              <a:rPr lang="en-US" altLang="zh-CN" sz="3600" dirty="0">
                <a:latin typeface="宋体" panose="02010600030101010101" pitchFamily="2" charset="-122"/>
              </a:rPr>
              <a:t>MBTI</a:t>
            </a:r>
            <a:r>
              <a:rPr lang="zh-CN" altLang="en-US" sz="3600" dirty="0">
                <a:latin typeface="宋体" panose="02010600030101010101" pitchFamily="2" charset="-122"/>
              </a:rPr>
              <a:t>的维度</a:t>
            </a:r>
          </a:p>
        </p:txBody>
      </p:sp>
      <p:sp>
        <p:nvSpPr>
          <p:cNvPr id="59399" name="Rectangle 7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136073" y="981075"/>
            <a:ext cx="9243002" cy="54864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一、心理能量走向</a:t>
            </a:r>
          </a:p>
          <a:p>
            <a:pPr algn="just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外倾</a:t>
            </a:r>
            <a:r>
              <a:rPr lang="en-US" altLang="zh-CN" sz="2400" dirty="0">
                <a:latin typeface="宋体" panose="02010600030101010101" pitchFamily="2" charset="-122"/>
              </a:rPr>
              <a:t>--E   </a:t>
            </a:r>
            <a:r>
              <a:rPr lang="zh-CN" altLang="en-US" sz="2400" dirty="0">
                <a:latin typeface="宋体" panose="02010600030101010101" pitchFamily="2" charset="-122"/>
              </a:rPr>
              <a:t>内倾</a:t>
            </a:r>
            <a:r>
              <a:rPr lang="en-US" altLang="zh-CN" sz="2400" dirty="0">
                <a:latin typeface="宋体" panose="02010600030101010101" pitchFamily="2" charset="-122"/>
              </a:rPr>
              <a:t>--I</a:t>
            </a:r>
          </a:p>
          <a:p>
            <a:pPr algn="just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二</a:t>
            </a:r>
            <a:r>
              <a:rPr lang="zh-CN" altLang="en-US" sz="2400" dirty="0" smtClean="0">
                <a:latin typeface="宋体" panose="02010600030101010101" pitchFamily="2" charset="-122"/>
              </a:rPr>
              <a:t>、感知方式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官能</a:t>
            </a:r>
            <a:r>
              <a:rPr lang="en-US" altLang="zh-CN" sz="2400" dirty="0">
                <a:latin typeface="宋体" panose="02010600030101010101" pitchFamily="2" charset="-122"/>
              </a:rPr>
              <a:t>—S   </a:t>
            </a:r>
            <a:r>
              <a:rPr lang="zh-CN" altLang="en-US" sz="2400" dirty="0">
                <a:latin typeface="宋体" panose="02010600030101010101" pitchFamily="2" charset="-122"/>
              </a:rPr>
              <a:t>直觉</a:t>
            </a:r>
            <a:r>
              <a:rPr lang="en-US" altLang="zh-CN" sz="2400" dirty="0">
                <a:latin typeface="宋体" panose="02010600030101010101" pitchFamily="2" charset="-122"/>
              </a:rPr>
              <a:t>--N</a:t>
            </a:r>
          </a:p>
          <a:p>
            <a:pPr algn="just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三</a:t>
            </a:r>
            <a:r>
              <a:rPr lang="zh-CN" altLang="en-US" sz="2400" dirty="0" smtClean="0">
                <a:latin typeface="宋体" panose="02010600030101010101" pitchFamily="2" charset="-122"/>
              </a:rPr>
              <a:t>、判断方式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情感</a:t>
            </a:r>
            <a:r>
              <a:rPr lang="en-US" altLang="zh-CN" sz="2400" dirty="0">
                <a:latin typeface="宋体" panose="02010600030101010101" pitchFamily="2" charset="-122"/>
              </a:rPr>
              <a:t>—F   </a:t>
            </a:r>
            <a:r>
              <a:rPr lang="zh-CN" altLang="en-US" sz="2400" dirty="0">
                <a:latin typeface="宋体" panose="02010600030101010101" pitchFamily="2" charset="-122"/>
              </a:rPr>
              <a:t>思考</a:t>
            </a:r>
            <a:r>
              <a:rPr lang="en-US" altLang="zh-CN" sz="2400" dirty="0">
                <a:latin typeface="宋体" panose="02010600030101010101" pitchFamily="2" charset="-122"/>
              </a:rPr>
              <a:t>--T</a:t>
            </a:r>
          </a:p>
          <a:p>
            <a:pPr algn="just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四、生活态度</a:t>
            </a:r>
          </a:p>
          <a:p>
            <a:pPr algn="just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感知</a:t>
            </a:r>
            <a:r>
              <a:rPr lang="en-US" altLang="zh-CN" sz="2400" dirty="0">
                <a:latin typeface="宋体" panose="02010600030101010101" pitchFamily="2" charset="-122"/>
              </a:rPr>
              <a:t>—P   </a:t>
            </a:r>
            <a:r>
              <a:rPr lang="zh-CN" altLang="en-US" sz="2400" dirty="0">
                <a:latin typeface="宋体" panose="02010600030101010101" pitchFamily="2" charset="-122"/>
              </a:rPr>
              <a:t>判断</a:t>
            </a:r>
            <a:r>
              <a:rPr lang="en-US" altLang="zh-CN" sz="2400" dirty="0">
                <a:latin typeface="宋体" panose="02010600030101010101" pitchFamily="2" charset="-122"/>
              </a:rPr>
              <a:t>—J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注：其中，</a:t>
            </a:r>
            <a:r>
              <a:rPr lang="zh-CN" altLang="en-US" sz="2000" dirty="0"/>
              <a:t>二和三为功能维度，前者帮助我们从外部世界获取信息，后者则使我们以特定的方式做出决定。它们在大脑活动中的作用受到个人生活方式和精力来源的节制，从而对人的外部行为和态度产生各不相同的影响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83827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5914" y="333375"/>
            <a:ext cx="6911975" cy="457200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rgbClr val="CC3300"/>
                </a:solidFill>
              </a:rPr>
              <a:t/>
            </a:r>
            <a:br>
              <a:rPr lang="en-US" altLang="zh-CN" sz="4000" dirty="0">
                <a:solidFill>
                  <a:srgbClr val="CC3300"/>
                </a:solidFill>
              </a:rPr>
            </a:br>
            <a:r>
              <a:rPr lang="en-US" altLang="zh-CN" sz="4000" dirty="0">
                <a:solidFill>
                  <a:srgbClr val="CC3300"/>
                </a:solidFill>
              </a:rPr>
              <a:t>MBTI</a:t>
            </a:r>
            <a:r>
              <a:rPr lang="zh-CN" altLang="en-US" sz="4000" dirty="0">
                <a:solidFill>
                  <a:srgbClr val="CC3300"/>
                </a:solidFill>
              </a:rPr>
              <a:t>的起源及现状</a:t>
            </a:r>
            <a:endParaRPr lang="en-US" altLang="zh-CN" sz="4000" dirty="0">
              <a:solidFill>
                <a:srgbClr val="CC3300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0" y="981076"/>
            <a:ext cx="7127586" cy="527194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CN" altLang="en-US" sz="1400" dirty="0"/>
          </a:p>
          <a:p>
            <a:pPr>
              <a:lnSpc>
                <a:spcPct val="80000"/>
              </a:lnSpc>
            </a:pPr>
            <a:endParaRPr lang="zh-CN" altLang="en-US" sz="1400" dirty="0"/>
          </a:p>
          <a:p>
            <a:pPr>
              <a:lnSpc>
                <a:spcPct val="80000"/>
              </a:lnSpc>
            </a:pPr>
            <a:r>
              <a:rPr lang="zh-CN" altLang="en-US" sz="1400" dirty="0"/>
              <a:t>全称：</a:t>
            </a:r>
            <a:r>
              <a:rPr lang="en-US" altLang="zh-CN" sz="1400" dirty="0" err="1"/>
              <a:t>myers-briggs</a:t>
            </a:r>
            <a:r>
              <a:rPr lang="en-US" altLang="zh-CN" sz="1400" dirty="0"/>
              <a:t> type indicator(</a:t>
            </a:r>
            <a:r>
              <a:rPr lang="zh-CN" altLang="en-US" sz="1400" dirty="0"/>
              <a:t>迈尔斯</a:t>
            </a:r>
            <a:r>
              <a:rPr lang="en-US" altLang="zh-CN" sz="1400" dirty="0"/>
              <a:t>-</a:t>
            </a:r>
            <a:r>
              <a:rPr lang="zh-CN" altLang="en-US" sz="1400" dirty="0"/>
              <a:t>布里格斯个性分析指标</a:t>
            </a:r>
            <a:r>
              <a:rPr lang="en-US" altLang="zh-CN" sz="1400" dirty="0"/>
              <a:t>)</a:t>
            </a:r>
          </a:p>
          <a:p>
            <a:pPr>
              <a:lnSpc>
                <a:spcPct val="80000"/>
              </a:lnSpc>
            </a:pPr>
            <a:endParaRPr lang="en-US" altLang="zh-CN" sz="1400" dirty="0"/>
          </a:p>
          <a:p>
            <a:pPr>
              <a:lnSpc>
                <a:spcPct val="80000"/>
              </a:lnSpc>
            </a:pPr>
            <a:r>
              <a:rPr lang="zh-CN" altLang="en-US" sz="1400" dirty="0"/>
              <a:t>设计者：布里格斯母女</a:t>
            </a:r>
          </a:p>
          <a:p>
            <a:pPr>
              <a:lnSpc>
                <a:spcPct val="80000"/>
              </a:lnSpc>
            </a:pPr>
            <a:endParaRPr lang="zh-CN" altLang="en-US" sz="1400" dirty="0"/>
          </a:p>
          <a:p>
            <a:pPr>
              <a:lnSpc>
                <a:spcPct val="80000"/>
              </a:lnSpc>
            </a:pPr>
            <a:r>
              <a:rPr lang="zh-CN" altLang="en-US" sz="1400" dirty="0"/>
              <a:t>背景：二战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400" dirty="0"/>
          </a:p>
          <a:p>
            <a:pPr>
              <a:lnSpc>
                <a:spcPct val="80000"/>
              </a:lnSpc>
            </a:pPr>
            <a:r>
              <a:rPr lang="zh-CN" altLang="en-US" sz="1400" dirty="0"/>
              <a:t>理论来源：</a:t>
            </a:r>
            <a:r>
              <a:rPr lang="en-US" altLang="zh-CN" sz="1400" dirty="0"/>
              <a:t>《</a:t>
            </a:r>
            <a:r>
              <a:rPr lang="zh-CN" altLang="en-US" sz="1400" dirty="0"/>
              <a:t>心理类型学</a:t>
            </a:r>
            <a:r>
              <a:rPr lang="en-US" altLang="zh-CN" sz="1400" dirty="0"/>
              <a:t>》</a:t>
            </a:r>
            <a:r>
              <a:rPr lang="zh-CN" altLang="en-US" sz="1400" dirty="0"/>
              <a:t>，卡尔</a:t>
            </a:r>
            <a:r>
              <a:rPr lang="en-US" altLang="zh-CN" sz="1400" dirty="0">
                <a:latin typeface="Tahoma" panose="020B0604030504040204" pitchFamily="34" charset="0"/>
              </a:rPr>
              <a:t>•</a:t>
            </a:r>
            <a:r>
              <a:rPr lang="zh-CN" altLang="en-US" sz="1400" dirty="0"/>
              <a:t>荣格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400" dirty="0"/>
          </a:p>
          <a:p>
            <a:pPr>
              <a:lnSpc>
                <a:spcPct val="80000"/>
              </a:lnSpc>
            </a:pPr>
            <a:r>
              <a:rPr lang="zh-CN" altLang="en-US" sz="1400" dirty="0"/>
              <a:t>实质：</a:t>
            </a:r>
            <a:r>
              <a:rPr lang="zh-CN" altLang="en-US" sz="1400" b="1" dirty="0"/>
              <a:t>性格 </a:t>
            </a:r>
            <a:r>
              <a:rPr lang="zh-CN" altLang="en-US" sz="1400" dirty="0"/>
              <a:t>测试</a:t>
            </a:r>
          </a:p>
          <a:p>
            <a:pPr>
              <a:lnSpc>
                <a:spcPct val="80000"/>
              </a:lnSpc>
            </a:pPr>
            <a:endParaRPr lang="zh-CN" altLang="en-US" sz="1400" dirty="0"/>
          </a:p>
          <a:p>
            <a:pPr>
              <a:lnSpc>
                <a:spcPct val="80000"/>
              </a:lnSpc>
            </a:pPr>
            <a:r>
              <a:rPr lang="en-US" altLang="zh-CN" sz="1400" dirty="0"/>
              <a:t>MBTI</a:t>
            </a:r>
            <a:r>
              <a:rPr lang="zh-CN" altLang="en-US" sz="1400" dirty="0"/>
              <a:t>是近年来世界上广为使用的一个测验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 dirty="0"/>
              <a:t>     </a:t>
            </a:r>
            <a:r>
              <a:rPr lang="en-US" altLang="zh-CN" sz="1400" dirty="0"/>
              <a:t>--- </a:t>
            </a:r>
            <a:r>
              <a:rPr lang="zh-CN" altLang="en-US" sz="1400" dirty="0"/>
              <a:t>全世界每年有两百多万人次接受</a:t>
            </a:r>
            <a:r>
              <a:rPr lang="en-US" altLang="zh-CN" sz="1400" dirty="0"/>
              <a:t>MBTI</a:t>
            </a:r>
            <a:r>
              <a:rPr lang="zh-CN" altLang="en-US" sz="1400" dirty="0"/>
              <a:t>测试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 dirty="0"/>
              <a:t>      到</a:t>
            </a:r>
            <a:r>
              <a:rPr lang="en-US" altLang="zh-CN" sz="1400" dirty="0"/>
              <a:t>2003</a:t>
            </a:r>
            <a:r>
              <a:rPr lang="zh-CN" altLang="en-US" sz="1400" dirty="0"/>
              <a:t>年世界一百强的</a:t>
            </a:r>
            <a:r>
              <a:rPr lang="en-US" altLang="zh-CN" sz="1400" dirty="0"/>
              <a:t>89%</a:t>
            </a:r>
            <a:r>
              <a:rPr lang="zh-CN" altLang="en-US" sz="1400" dirty="0"/>
              <a:t>的企业引进</a:t>
            </a:r>
            <a:r>
              <a:rPr lang="en-US" altLang="zh-CN" sz="1400" dirty="0"/>
              <a:t>MBTI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400" dirty="0"/>
          </a:p>
          <a:p>
            <a:pPr>
              <a:lnSpc>
                <a:spcPct val="80000"/>
              </a:lnSpc>
            </a:pPr>
            <a:r>
              <a:rPr lang="zh-CN" altLang="en-US" sz="1400" dirty="0"/>
              <a:t>帮助员工和管理人员自我发展，增进沟通和团队合作、发展领导力、提升企业决策质量、以及解决组织变革中的负面影响等等</a:t>
            </a:r>
          </a:p>
          <a:p>
            <a:pPr>
              <a:lnSpc>
                <a:spcPct val="80000"/>
              </a:lnSpc>
            </a:pPr>
            <a:endParaRPr lang="zh-CN" altLang="en-US" sz="1400" dirty="0"/>
          </a:p>
          <a:p>
            <a:pPr>
              <a:lnSpc>
                <a:spcPct val="80000"/>
              </a:lnSpc>
            </a:pPr>
            <a:endParaRPr lang="zh-CN" altLang="en-US" sz="1400" dirty="0"/>
          </a:p>
          <a:p>
            <a:pPr>
              <a:lnSpc>
                <a:spcPct val="80000"/>
              </a:lnSpc>
            </a:pPr>
            <a:endParaRPr lang="zh-CN" altLang="en-US" sz="1400" dirty="0"/>
          </a:p>
          <a:p>
            <a:pPr>
              <a:lnSpc>
                <a:spcPct val="80000"/>
              </a:lnSpc>
            </a:pPr>
            <a:endParaRPr lang="zh-CN" altLang="en-US" sz="1400" dirty="0"/>
          </a:p>
          <a:p>
            <a:pPr>
              <a:lnSpc>
                <a:spcPct val="80000"/>
              </a:lnSpc>
            </a:pPr>
            <a:endParaRPr lang="zh-CN" altLang="en-US" sz="1400" dirty="0"/>
          </a:p>
          <a:p>
            <a:pPr>
              <a:lnSpc>
                <a:spcPct val="80000"/>
              </a:lnSpc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912944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6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6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6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60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700"/>
              <a:t>MBTI</a:t>
            </a:r>
            <a:r>
              <a:rPr lang="zh-CN" altLang="en-US" sz="3700"/>
              <a:t>性格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876800"/>
          </a:xfrm>
        </p:spPr>
        <p:txBody>
          <a:bodyPr/>
          <a:lstStyle/>
          <a:p>
            <a:pPr lvl="2"/>
            <a:r>
              <a:rPr lang="en-US" altLang="en-US" dirty="0"/>
              <a:t>◆</a:t>
            </a:r>
            <a:r>
              <a:rPr lang="zh-CN" altLang="en-US" dirty="0"/>
              <a:t> </a:t>
            </a:r>
            <a:r>
              <a:rPr lang="en-US" altLang="zh-CN" dirty="0"/>
              <a:t>MBTI</a:t>
            </a:r>
            <a:r>
              <a:rPr lang="zh-CN" altLang="en-US" dirty="0"/>
              <a:t>性格类型揭示了一个人深层的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本我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、真实的我、自我的核心，最本能、最自然的思维、感觉、行为模式 。</a:t>
            </a:r>
          </a:p>
          <a:p>
            <a:pPr lvl="2"/>
            <a:r>
              <a:rPr lang="en-US" altLang="en-US" dirty="0"/>
              <a:t>◆</a:t>
            </a:r>
            <a:r>
              <a:rPr lang="zh-CN" altLang="en-US" dirty="0"/>
              <a:t>性格的固定性</a:t>
            </a:r>
            <a:r>
              <a:rPr lang="en-US" altLang="zh-CN" dirty="0"/>
              <a:t>,</a:t>
            </a:r>
            <a:r>
              <a:rPr lang="zh-CN" altLang="en-US" dirty="0"/>
              <a:t>一般不会改变</a:t>
            </a:r>
            <a:r>
              <a:rPr lang="en-US" altLang="zh-CN" dirty="0"/>
              <a:t>.</a:t>
            </a:r>
            <a:r>
              <a:rPr lang="zh-CN" altLang="en-US" dirty="0"/>
              <a:t>不要试图改变你的性格类型，而应该通过深入、系统地把握自己的优、劣势，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扬性格和天赋之长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、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避性格和天赋之短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，选择最适合自己的职业发展路径 </a:t>
            </a:r>
          </a:p>
          <a:p>
            <a:pPr lvl="2"/>
            <a:r>
              <a:rPr lang="en-US" altLang="en-US" dirty="0"/>
              <a:t>◆</a:t>
            </a:r>
            <a:r>
              <a:rPr lang="zh-CN" altLang="en-US" dirty="0"/>
              <a:t>性格没有 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好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与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差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之分，但不同特点对于不同的工作存在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适合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与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不适合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的区别，从而表现出具体条件下的优、劣势 </a:t>
            </a:r>
            <a:r>
              <a:rPr lang="en-US" altLang="zh-CN" dirty="0"/>
              <a:t>.</a:t>
            </a:r>
          </a:p>
          <a:p>
            <a:pPr>
              <a:buFontTx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915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99" name="Rectangle 31"/>
          <p:cNvSpPr>
            <a:spLocks noGrp="1" noRot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r>
              <a:rPr lang="zh-CN" altLang="en-US" sz="4000" dirty="0"/>
              <a:t>感觉</a:t>
            </a:r>
            <a:r>
              <a:rPr lang="en-US" altLang="zh-CN" sz="4000" dirty="0"/>
              <a:t>(S) </a:t>
            </a:r>
            <a:r>
              <a:rPr lang="en-US" altLang="zh-CN" sz="4000" dirty="0">
                <a:latin typeface="Impact" panose="020B0806030902050204" pitchFamily="34" charset="0"/>
              </a:rPr>
              <a:t>—</a:t>
            </a:r>
            <a:r>
              <a:rPr lang="en-US" altLang="zh-CN" sz="4000" dirty="0"/>
              <a:t> </a:t>
            </a:r>
            <a:r>
              <a:rPr lang="zh-CN" altLang="en-US" sz="4000" dirty="0"/>
              <a:t>直觉</a:t>
            </a:r>
            <a:r>
              <a:rPr lang="en-US" altLang="zh-CN" sz="4000" dirty="0"/>
              <a:t>(N)   </a:t>
            </a:r>
            <a:r>
              <a:rPr lang="zh-CN" altLang="en-US" sz="1600" dirty="0">
                <a:solidFill>
                  <a:srgbClr val="FF0000"/>
                </a:solidFill>
              </a:rPr>
              <a:t>举例：外科医生</a:t>
            </a:r>
            <a:r>
              <a:rPr lang="en-US" altLang="zh-CN" sz="1600" dirty="0">
                <a:solidFill>
                  <a:srgbClr val="FF0000"/>
                </a:solidFill>
              </a:rPr>
              <a:t>--</a:t>
            </a:r>
            <a:r>
              <a:rPr lang="zh-CN" altLang="en-US" sz="1600" dirty="0">
                <a:solidFill>
                  <a:srgbClr val="FF0000"/>
                </a:solidFill>
              </a:rPr>
              <a:t>哲学家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8397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919289" y="836613"/>
            <a:ext cx="4040187" cy="4525962"/>
          </a:xfrm>
        </p:spPr>
        <p:txBody>
          <a:bodyPr/>
          <a:lstStyle/>
          <a:p>
            <a:r>
              <a:rPr lang="zh-CN" altLang="en-US" sz="2000" dirty="0"/>
              <a:t>感觉： </a:t>
            </a:r>
          </a:p>
          <a:p>
            <a:r>
              <a:rPr lang="zh-CN" altLang="en-US" sz="2000" dirty="0"/>
              <a:t>通过五官感受世界、重表象、实际 ；</a:t>
            </a:r>
          </a:p>
          <a:p>
            <a:r>
              <a:rPr lang="zh-CN" altLang="en-US" sz="2000" dirty="0"/>
              <a:t>喜具体明确、倾向用已经有的技能解决问题 </a:t>
            </a:r>
          </a:p>
          <a:p>
            <a:r>
              <a:rPr lang="zh-CN" altLang="en-US" sz="2000" dirty="0"/>
              <a:t>重细节及局部、关注眼前、不善于展望未来 </a:t>
            </a:r>
          </a:p>
          <a:p>
            <a:r>
              <a:rPr lang="zh-CN" altLang="en-US" sz="2000" dirty="0"/>
              <a:t>循序渐进的工作方式</a:t>
            </a:r>
          </a:p>
          <a:p>
            <a:r>
              <a:rPr lang="zh-CN" altLang="en-US" sz="2000" dirty="0"/>
              <a:t>追求可量化结果、能忍耐、小心 </a:t>
            </a:r>
          </a:p>
          <a:p>
            <a:r>
              <a:rPr lang="zh-CN" altLang="en-US" sz="2000" dirty="0"/>
              <a:t>可做重复工作（不喜新）	</a:t>
            </a:r>
          </a:p>
        </p:txBody>
      </p:sp>
      <p:sp>
        <p:nvSpPr>
          <p:cNvPr id="84000" name="Rectangle 32"/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6167439" y="908051"/>
            <a:ext cx="4040187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/>
              <a:t>直觉： 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通过第六感洞察世界、注重事物间的内在联系；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喜抽象和理论、倾向于学习新技能 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重整体、关注可能性，忽略细节 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跳跃性的工作方式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对事情的态度易变 ，喜欢探索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善于提出新见解，对重复工作不耐烦</a:t>
            </a:r>
          </a:p>
          <a:p>
            <a:pPr>
              <a:lnSpc>
                <a:spcPct val="90000"/>
              </a:lnSpc>
            </a:pPr>
            <a:endParaRPr lang="zh-CN" altLang="en-US" sz="2000" dirty="0"/>
          </a:p>
        </p:txBody>
      </p:sp>
      <p:pic>
        <p:nvPicPr>
          <p:cNvPr id="84001" name="Picture 33" descr="sens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4841876"/>
            <a:ext cx="25812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002" name="Picture 34" descr="intui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3" y="4724400"/>
            <a:ext cx="36004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4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2118</Words>
  <Application>Microsoft Office PowerPoint</Application>
  <PresentationFormat>宽屏</PresentationFormat>
  <Paragraphs>432</Paragraphs>
  <Slides>48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48</vt:i4>
      </vt:variant>
    </vt:vector>
  </HeadingPairs>
  <TitlesOfParts>
    <vt:vector size="68" baseType="lpstr">
      <vt:lpstr>等线</vt:lpstr>
      <vt:lpstr>等线 Light</vt:lpstr>
      <vt:lpstr>黑体</vt:lpstr>
      <vt:lpstr>楷体_GB2312</vt:lpstr>
      <vt:lpstr>宋体</vt:lpstr>
      <vt:lpstr>微软雅黑</vt:lpstr>
      <vt:lpstr>Arial</vt:lpstr>
      <vt:lpstr>Garamond</vt:lpstr>
      <vt:lpstr>Impact</vt:lpstr>
      <vt:lpstr>Microstyle Bold Extended ATT</vt:lpstr>
      <vt:lpstr>Symbol</vt:lpstr>
      <vt:lpstr>Tahoma</vt:lpstr>
      <vt:lpstr>Times New Roman</vt:lpstr>
      <vt:lpstr>Verdana</vt:lpstr>
      <vt:lpstr>Wingdings</vt:lpstr>
      <vt:lpstr>Wingdings 2</vt:lpstr>
      <vt:lpstr>Office 主题​​</vt:lpstr>
      <vt:lpstr>Microsoft Word 文档</vt:lpstr>
      <vt:lpstr>Microsoft Office Excel 工作表</vt:lpstr>
      <vt:lpstr>Microsoft Clip Gallery</vt:lpstr>
      <vt:lpstr>天资差异（MBTI） </vt:lpstr>
      <vt:lpstr>梗概</vt:lpstr>
      <vt:lpstr>爱因斯坦的故事</vt:lpstr>
      <vt:lpstr>性格的一般观点</vt:lpstr>
      <vt:lpstr>为什么人与人之间是不同的</vt:lpstr>
      <vt:lpstr>MBTI的维度</vt:lpstr>
      <vt:lpstr> MBTI的起源及现状</vt:lpstr>
      <vt:lpstr>MBTI性格</vt:lpstr>
      <vt:lpstr>感觉(S) — 直觉(N)   举例：外科医生--哲学家</vt:lpstr>
      <vt:lpstr>思考（T）—情感 (F)    举例：铁轨上玩耍的孩子</vt:lpstr>
      <vt:lpstr>判断(J)—知觉(P)  举例：查询信息的方式</vt:lpstr>
      <vt:lpstr>PowerPoint 演示文稿</vt:lpstr>
      <vt:lpstr>理解“偏好”</vt:lpstr>
      <vt:lpstr>理解偏好（续）</vt:lpstr>
      <vt:lpstr>Let’s do it!</vt:lpstr>
      <vt:lpstr>功能等级</vt:lpstr>
      <vt:lpstr>理解功能等级</vt:lpstr>
      <vt:lpstr>运用方式</vt:lpstr>
      <vt:lpstr>如何确定功能等级和运用方式</vt:lpstr>
      <vt:lpstr>如何确定功能等级和运用方式（续）</vt:lpstr>
      <vt:lpstr>举例：ESTJ</vt:lpstr>
      <vt:lpstr>举例：ESTJ（续）</vt:lpstr>
      <vt:lpstr>功能等级与运用方式</vt:lpstr>
      <vt:lpstr>各类型功能排序</vt:lpstr>
      <vt:lpstr>类型发展与职业满足</vt:lpstr>
      <vt:lpstr>爱因斯坦的性格与职业匹配</vt:lpstr>
      <vt:lpstr>如何运用MBTI理论？</vt:lpstr>
      <vt:lpstr>四种气质类型</vt:lpstr>
      <vt:lpstr>心理类型与职业</vt:lpstr>
      <vt:lpstr>SJ的特点</vt:lpstr>
      <vt:lpstr>SP的特点</vt:lpstr>
      <vt:lpstr>NT的特点</vt:lpstr>
      <vt:lpstr>NF的特点</vt:lpstr>
      <vt:lpstr>不同类型的工作风格</vt:lpstr>
      <vt:lpstr>不同类型之间的沟通</vt:lpstr>
      <vt:lpstr>测试人格发展程度</vt:lpstr>
      <vt:lpstr>四种维度组合----16种性格类型</vt:lpstr>
      <vt:lpstr>     16种性格类型 ---主要特征及适合职业：  </vt:lpstr>
      <vt:lpstr>16种性格类型 ---主要特征及适合职业：</vt:lpstr>
      <vt:lpstr>16种性格类型 ---主要特征及适合职业：</vt:lpstr>
      <vt:lpstr>16种性格类型 ---主要特征及适合职业：</vt:lpstr>
      <vt:lpstr>16种性格类型 ---主要特征及适合职业：</vt:lpstr>
      <vt:lpstr>16种性格类型 ---主要特征及适合职业：</vt:lpstr>
      <vt:lpstr> 16种性格类型 ---主要特征及适合职业：  </vt:lpstr>
      <vt:lpstr>16种性格类型 ---主要特征及适合职业：  </vt:lpstr>
      <vt:lpstr>职业选择的建议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天资差异（MBTI） </dc:title>
  <dc:creator>陆枫</dc:creator>
  <cp:lastModifiedBy>陆枫</cp:lastModifiedBy>
  <cp:revision>22</cp:revision>
  <dcterms:created xsi:type="dcterms:W3CDTF">2019-08-12T04:17:32Z</dcterms:created>
  <dcterms:modified xsi:type="dcterms:W3CDTF">2019-08-12T08:58:50Z</dcterms:modified>
</cp:coreProperties>
</file>