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>
        <p:scale>
          <a:sx n="106" d="100"/>
          <a:sy n="106" d="100"/>
        </p:scale>
        <p:origin x="115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B4215-9C0E-4EBA-8A22-0918DA64C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8A5D7-E752-4EC7-8195-A34B60BCD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价值观影响着我们的幸福感</a:t>
            </a:r>
          </a:p>
        </p:txBody>
      </p:sp>
    </p:spTree>
    <p:extLst>
      <p:ext uri="{BB962C8B-B14F-4D97-AF65-F5344CB8AC3E}">
        <p14:creationId xmlns:p14="http://schemas.microsoft.com/office/powerpoint/2010/main" val="153953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4E1F-B1F7-4EEA-BBDD-374D111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那些有意或无意的价值观灌输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ED99-F88A-4379-AA16-4F28EF8E12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latin typeface="+mn-ea"/>
              </a:rPr>
              <a:t>统治阶级：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出于自我或者集体层面的考量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国家：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en-US" altLang="zh-CN" sz="2000" dirty="0" err="1">
                <a:latin typeface="+mn-ea"/>
              </a:rPr>
              <a:t>Zf</a:t>
            </a:r>
            <a:r>
              <a:rPr lang="zh-CN" altLang="en-US" sz="2000" dirty="0">
                <a:latin typeface="+mn-ea"/>
              </a:rPr>
              <a:t>宣扬党好，</a:t>
            </a:r>
            <a:r>
              <a:rPr lang="en-US" altLang="zh-CN" sz="2000" dirty="0" err="1">
                <a:latin typeface="+mn-ea"/>
              </a:rPr>
              <a:t>falun</a:t>
            </a:r>
            <a:r>
              <a:rPr lang="zh-CN" altLang="en-US" sz="2000" dirty="0">
                <a:latin typeface="+mn-ea"/>
              </a:rPr>
              <a:t>邪教；社会弘扬成功学；鼓励消费主义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资本家：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2000" dirty="0">
                <a:latin typeface="+mn-ea"/>
              </a:rPr>
              <a:t>资本家宣扬</a:t>
            </a:r>
            <a:r>
              <a:rPr lang="en-US" altLang="zh-CN" sz="2000" dirty="0">
                <a:latin typeface="+mn-ea"/>
              </a:rPr>
              <a:t>996</a:t>
            </a:r>
            <a:r>
              <a:rPr lang="zh-CN" altLang="en-US" sz="2000" dirty="0">
                <a:latin typeface="+mn-ea"/>
              </a:rPr>
              <a:t>，无脑奋斗；企业家弘扬企业文化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2000" dirty="0">
                <a:latin typeface="+mn-ea"/>
              </a:rPr>
              <a:t>股票、投资等金融领域散布假消息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相对亲近的人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2000" dirty="0">
                <a:latin typeface="+mn-ea"/>
              </a:rPr>
              <a:t>朋友亲人的道德绑架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00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4E1F-B1F7-4EEA-BBDD-374D111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那些有意或无意的价值观灌输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ED99-F88A-4379-AA16-4F28EF8E12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>
                <a:latin typeface="+mj-ea"/>
                <a:ea typeface="+mj-ea"/>
              </a:rPr>
              <a:t>统治阶级的真实行为：</a:t>
            </a:r>
            <a:endParaRPr lang="en-US" altLang="zh-CN" sz="2400" dirty="0">
              <a:latin typeface="+mj-ea"/>
              <a:ea typeface="+mj-ea"/>
            </a:endParaRPr>
          </a:p>
          <a:p>
            <a:pPr lvl="2"/>
            <a:r>
              <a:rPr lang="zh-CN" altLang="en-US" sz="1400" dirty="0">
                <a:latin typeface="+mn-ea"/>
              </a:rPr>
              <a:t>国家：领导自己把小孩往国外送，在国外买房投资等；贪污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>
                <a:latin typeface="+mn-ea"/>
              </a:rPr>
              <a:t>成功学只会告诉你一个通过努力奋斗从而跨越阶级的故事，不会告诉你其实机遇、本身的社会资源这些大环境对你的影响更大，还有天赋很重要，兴趣才能让你持之以恒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>
                <a:latin typeface="+mn-ea"/>
              </a:rPr>
              <a:t>资本家：卖惨说自己</a:t>
            </a:r>
            <a:r>
              <a:rPr lang="en-US" altLang="zh-CN" sz="1400" dirty="0">
                <a:latin typeface="+mn-ea"/>
              </a:rPr>
              <a:t>007,</a:t>
            </a:r>
            <a:r>
              <a:rPr lang="zh-CN" altLang="en-US" sz="1400" dirty="0">
                <a:latin typeface="+mn-ea"/>
              </a:rPr>
              <a:t>自己也是奋斗来的，实际是高尔夫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晚宴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女学生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大保健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头等舱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商业演讲（公众洗脑）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开会讨论怎么捞钱（对外发展业务、企业形象，对内压榨员工等等）；割韭菜，如股票、投资等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>
                <a:latin typeface="+mn-ea"/>
              </a:rPr>
              <a:t>除了奋斗一代，你身边的有钱人小日子大部分其实过得很舒舒服服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>
                <a:latin typeface="+mn-ea"/>
              </a:rPr>
              <a:t>亲近的人：</a:t>
            </a:r>
            <a:endParaRPr lang="en-US" altLang="zh-CN" sz="1400" dirty="0">
              <a:latin typeface="+mn-ea"/>
            </a:endParaRPr>
          </a:p>
          <a:p>
            <a:pPr lvl="3"/>
            <a:r>
              <a:rPr lang="zh-CN" altLang="en-US" dirty="0">
                <a:latin typeface="+mn-ea"/>
              </a:rPr>
              <a:t>有没有和你主动分享珍惜资源（无论是稀有社会资源，还是情绪分担）；</a:t>
            </a:r>
            <a:endParaRPr lang="en-US" altLang="zh-CN" dirty="0">
              <a:latin typeface="+mn-ea"/>
            </a:endParaRPr>
          </a:p>
          <a:p>
            <a:pPr lvl="3"/>
            <a:r>
              <a:rPr lang="zh-CN" altLang="en-US" dirty="0">
                <a:latin typeface="+mn-ea"/>
              </a:rPr>
              <a:t>你遇到困难的时候他们有木有力所能及的帮助你，如果没有实际的帮助，情绪上有没有安抚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关心还是说冷漠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9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4E1F-B1F7-4EEA-BBDD-374D111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那些有意或无意的价值观灌输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ED99-F88A-4379-AA16-4F28EF8E12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lvl="2"/>
            <a:r>
              <a:rPr lang="zh-CN" altLang="en-US" sz="2300" b="1" dirty="0">
                <a:latin typeface="+mn-ea"/>
              </a:rPr>
              <a:t>网络言论的散播者</a:t>
            </a:r>
            <a:r>
              <a:rPr lang="en-US" altLang="zh-CN" sz="2300" b="1" dirty="0">
                <a:latin typeface="+mn-ea"/>
              </a:rPr>
              <a:t>(</a:t>
            </a:r>
            <a:r>
              <a:rPr lang="zh-CN" altLang="en-US" sz="2300" b="1" dirty="0">
                <a:latin typeface="+mn-ea"/>
              </a:rPr>
              <a:t>大部分都是统治阶级的走</a:t>
            </a:r>
            <a:r>
              <a:rPr lang="en-US" altLang="zh-CN" sz="2300" b="1" dirty="0">
                <a:latin typeface="+mn-ea"/>
              </a:rPr>
              <a:t>dog)</a:t>
            </a:r>
          </a:p>
          <a:p>
            <a:pPr lvl="3"/>
            <a:r>
              <a:rPr lang="zh-CN" altLang="en-US" sz="2300" dirty="0">
                <a:latin typeface="+mn-ea"/>
              </a:rPr>
              <a:t>普通民众</a:t>
            </a:r>
            <a:r>
              <a:rPr lang="en-US" altLang="zh-CN" sz="2300" dirty="0">
                <a:latin typeface="+mn-ea"/>
              </a:rPr>
              <a:t>90%</a:t>
            </a:r>
            <a:r>
              <a:rPr lang="zh-CN" altLang="en-US" sz="2300" dirty="0">
                <a:latin typeface="+mn-ea"/>
              </a:rPr>
              <a:t>，本来是中立的，但是受到本身单一价值观影响，沦为五毛党</a:t>
            </a:r>
            <a:endParaRPr lang="en-US" altLang="zh-CN" sz="2300" dirty="0">
              <a:latin typeface="+mn-ea"/>
            </a:endParaRPr>
          </a:p>
          <a:p>
            <a:pPr lvl="3"/>
            <a:r>
              <a:rPr lang="zh-CN" altLang="en-US" sz="2300" dirty="0">
                <a:latin typeface="+mn-ea"/>
              </a:rPr>
              <a:t>聪明人</a:t>
            </a:r>
            <a:r>
              <a:rPr lang="en-US" altLang="zh-CN" sz="2300" dirty="0">
                <a:latin typeface="+mn-ea"/>
              </a:rPr>
              <a:t>9%</a:t>
            </a:r>
            <a:r>
              <a:rPr lang="zh-CN" altLang="en-US" sz="2300" dirty="0">
                <a:latin typeface="+mn-ea"/>
              </a:rPr>
              <a:t>，间接利益相关者，收了钱的，假装自己在就事论事其实是站队了</a:t>
            </a:r>
            <a:endParaRPr lang="en-US" altLang="zh-CN" sz="2300" dirty="0">
              <a:latin typeface="+mn-ea"/>
            </a:endParaRPr>
          </a:p>
          <a:p>
            <a:pPr marL="1371600" lvl="3" indent="0">
              <a:buNone/>
            </a:pPr>
            <a:r>
              <a:rPr lang="zh-CN" altLang="en-US" sz="2300" dirty="0">
                <a:latin typeface="+mn-ea"/>
              </a:rPr>
              <a:t>（模糊事实</a:t>
            </a:r>
            <a:r>
              <a:rPr lang="en-US" altLang="zh-CN" sz="2300" dirty="0">
                <a:latin typeface="+mn-ea"/>
              </a:rPr>
              <a:t>/</a:t>
            </a:r>
            <a:r>
              <a:rPr lang="zh-CN" altLang="en-US" sz="2300" dirty="0">
                <a:latin typeface="+mn-ea"/>
              </a:rPr>
              <a:t>断章取义</a:t>
            </a:r>
            <a:r>
              <a:rPr lang="en-US" altLang="zh-CN" sz="2300" dirty="0">
                <a:latin typeface="+mn-ea"/>
              </a:rPr>
              <a:t>/</a:t>
            </a:r>
            <a:r>
              <a:rPr lang="zh-CN" altLang="en-US" sz="2300" dirty="0">
                <a:latin typeface="+mn-ea"/>
              </a:rPr>
              <a:t>转移视线）</a:t>
            </a:r>
            <a:endParaRPr lang="en-US" altLang="zh-CN" sz="2300" dirty="0">
              <a:latin typeface="+mn-ea"/>
            </a:endParaRPr>
          </a:p>
          <a:p>
            <a:pPr lvl="3"/>
            <a:r>
              <a:rPr lang="zh-CN" altLang="en-US" sz="2300" dirty="0">
                <a:latin typeface="+mn-ea"/>
              </a:rPr>
              <a:t>勇敢的无产阶级反抗者</a:t>
            </a:r>
            <a:r>
              <a:rPr lang="en-US" altLang="zh-CN" sz="2300" dirty="0">
                <a:latin typeface="+mn-ea"/>
              </a:rPr>
              <a:t>0.0001%</a:t>
            </a:r>
            <a:r>
              <a:rPr lang="zh-CN" altLang="en-US" sz="2300" dirty="0">
                <a:latin typeface="+mn-ea"/>
              </a:rPr>
              <a:t>，受到统治迫害，看穿统治背后真相，站在个人利益立场对抗统治</a:t>
            </a:r>
            <a:endParaRPr lang="en-US" altLang="zh-CN" sz="2300" dirty="0">
              <a:latin typeface="+mn-ea"/>
            </a:endParaRPr>
          </a:p>
          <a:p>
            <a:pPr lvl="3"/>
            <a:r>
              <a:rPr lang="zh-CN" altLang="en-US" sz="2300" dirty="0">
                <a:latin typeface="+mn-ea"/>
              </a:rPr>
              <a:t>聪明人</a:t>
            </a:r>
            <a:r>
              <a:rPr lang="en-US" altLang="zh-CN" sz="2300" dirty="0">
                <a:latin typeface="+mn-ea"/>
              </a:rPr>
              <a:t>1%</a:t>
            </a:r>
            <a:r>
              <a:rPr lang="zh-CN" altLang="en-US" sz="2300" dirty="0">
                <a:latin typeface="+mn-ea"/>
              </a:rPr>
              <a:t>，极少数，问题的两面性都会分析到，愿意站出来说真话，先驱者的雏形</a:t>
            </a:r>
            <a:endParaRPr lang="en-US" altLang="zh-CN" sz="23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52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9F80-5D87-4B7B-899A-71223FF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什么才是</a:t>
            </a:r>
            <a:r>
              <a:rPr lang="en-US" altLang="zh-CN" dirty="0"/>
              <a:t>”</a:t>
            </a:r>
            <a:r>
              <a:rPr lang="zh-CN" altLang="en-US" dirty="0"/>
              <a:t>正确</a:t>
            </a:r>
            <a:r>
              <a:rPr lang="en-US" altLang="zh-CN" dirty="0"/>
              <a:t>”</a:t>
            </a:r>
            <a:r>
              <a:rPr lang="zh-CN" altLang="en-US" dirty="0"/>
              <a:t>的价值观？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A2FD-7211-4D73-8CA2-C369DD13BC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这世界上真的绝大多数的事，都没有绝对的好坏、对错、真假、虚实的界限。</a:t>
            </a:r>
            <a:endParaRPr lang="en-US" altLang="zh-CN" dirty="0"/>
          </a:p>
          <a:p>
            <a:r>
              <a:rPr lang="zh-CN" altLang="en-US" dirty="0"/>
              <a:t>个人的价值不是建立在他人标准上的，应该建立在</a:t>
            </a:r>
            <a:r>
              <a:rPr lang="en-US" altLang="zh-CN" dirty="0"/>
              <a:t>”</a:t>
            </a:r>
            <a:r>
              <a:rPr lang="zh-CN" altLang="en-US" dirty="0"/>
              <a:t>我</a:t>
            </a:r>
            <a:r>
              <a:rPr lang="en-US" altLang="zh-CN" dirty="0"/>
              <a:t>”</a:t>
            </a:r>
            <a:r>
              <a:rPr lang="zh-CN" altLang="en-US" dirty="0"/>
              <a:t>自己身上。</a:t>
            </a:r>
            <a:endParaRPr lang="en-US" altLang="zh-CN" dirty="0"/>
          </a:p>
          <a:p>
            <a:r>
              <a:rPr lang="zh-CN" altLang="en-US" dirty="0"/>
              <a:t>我认为对的，我认为好的，就是我应该捍卫的。</a:t>
            </a:r>
            <a:endParaRPr lang="en-US" altLang="zh-CN" dirty="0"/>
          </a:p>
          <a:p>
            <a:pPr lvl="1"/>
            <a:r>
              <a:rPr lang="zh-CN" altLang="en-US" dirty="0"/>
              <a:t>比如我认为，忠诚的友情、爱情是我所需要永远捍卫的，家人的安全和健康是我要守护的，民族文化的传承和发扬是我要肩负的，这些都是我认为对的</a:t>
            </a:r>
            <a:r>
              <a:rPr lang="en-US" altLang="zh-CN" dirty="0"/>
              <a:t>(</a:t>
            </a:r>
            <a:r>
              <a:rPr lang="zh-CN" altLang="en-US" dirty="0"/>
              <a:t>当然，不一定对所有人都对</a:t>
            </a:r>
            <a:r>
              <a:rPr lang="en-US" altLang="zh-CN" dirty="0"/>
              <a:t>)</a:t>
            </a:r>
            <a:r>
              <a:rPr lang="zh-CN" altLang="en-US" dirty="0"/>
              <a:t>但这就是我生活的价值和目标，是我价值观的一部分，我的人生围绕着这些方向在走。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000" dirty="0"/>
              <a:t>你有没有你自己珍贵、爱惜、爱护、坚信的东西？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65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9F80-5D87-4B7B-899A-71223FF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什么才是</a:t>
            </a:r>
            <a:r>
              <a:rPr lang="en-US" altLang="zh-CN" dirty="0"/>
              <a:t>”</a:t>
            </a:r>
            <a:r>
              <a:rPr lang="zh-CN" altLang="en-US" dirty="0"/>
              <a:t>正确</a:t>
            </a:r>
            <a:r>
              <a:rPr lang="en-US" altLang="zh-CN" dirty="0"/>
              <a:t>”</a:t>
            </a:r>
            <a:r>
              <a:rPr lang="zh-CN" altLang="en-US" dirty="0"/>
              <a:t>的价值观？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A2FD-7211-4D73-8CA2-C369DD13BC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这世界上真的绝大多数的事，都没有绝对的好坏、对错、真假、虚实的界限。</a:t>
            </a:r>
            <a:endParaRPr lang="en-US" altLang="zh-CN" dirty="0"/>
          </a:p>
          <a:p>
            <a:r>
              <a:rPr lang="zh-CN" altLang="en-US" dirty="0"/>
              <a:t>个人的价值不是建立在他人标准上的，应该建立在</a:t>
            </a:r>
            <a:r>
              <a:rPr lang="en-US" altLang="zh-CN" dirty="0"/>
              <a:t>”</a:t>
            </a:r>
            <a:r>
              <a:rPr lang="zh-CN" altLang="en-US" dirty="0"/>
              <a:t>我</a:t>
            </a:r>
            <a:r>
              <a:rPr lang="en-US" altLang="zh-CN" dirty="0"/>
              <a:t>”</a:t>
            </a:r>
            <a:r>
              <a:rPr lang="zh-CN" altLang="en-US" dirty="0"/>
              <a:t>自己身上。</a:t>
            </a:r>
            <a:endParaRPr lang="en-US" altLang="zh-CN" dirty="0"/>
          </a:p>
          <a:p>
            <a:r>
              <a:rPr lang="zh-CN" altLang="en-US" dirty="0"/>
              <a:t>我认为对的，我认为好的，就是我应该捍卫的。</a:t>
            </a:r>
            <a:endParaRPr lang="en-US" altLang="zh-CN" dirty="0"/>
          </a:p>
          <a:p>
            <a:pPr lvl="1"/>
            <a:r>
              <a:rPr lang="zh-CN" altLang="en-US" dirty="0"/>
              <a:t>比如我认为，忠诚的友情、爱情是我所需要永远捍卫的，家人的安全和健康是我要守护的，民族文化的传承和发扬是我要肩负的，这些都是我认为对的</a:t>
            </a:r>
            <a:r>
              <a:rPr lang="en-US" altLang="zh-CN" dirty="0"/>
              <a:t>(</a:t>
            </a:r>
            <a:r>
              <a:rPr lang="zh-CN" altLang="en-US" dirty="0"/>
              <a:t>当然，不一定对所有人都对</a:t>
            </a:r>
            <a:r>
              <a:rPr lang="en-US" altLang="zh-CN" dirty="0"/>
              <a:t>)</a:t>
            </a:r>
            <a:r>
              <a:rPr lang="zh-CN" altLang="en-US" dirty="0"/>
              <a:t>但这就是我生活的价值和目标，是我价值观的一部分，我的人生围绕着这些方向在走。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000" dirty="0"/>
              <a:t>你有没有你自己珍贵、爱惜、爱护、坚信的东西？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43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9F80-5D87-4B7B-899A-71223FF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幸福来源于你自身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A2FD-7211-4D73-8CA2-C369DD13BC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i="1" dirty="0"/>
              <a:t>人类天性愿意生活在由他们自己主导的，而不是由社会强制的生活方式里面，而乌托邦却以为了人们的幸福为名，为个人生活设置规范，侵蚀了个人对自己的人格的决定权，这就阻碍了人类享受其自由权利，因此所谓幸福，也无从谈起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5310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9F80-5D87-4B7B-899A-71223FF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幸福来源于你自身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A2FD-7211-4D73-8CA2-C369DD13BC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i="1" dirty="0"/>
              <a:t>每个人都有自己幸福的不同标准，当我们找到了自己喜欢的事情，并坚持的时候，我们才有可能找到我们真正的幸福，而这种幸福并不来源于社会强制的生活方式。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768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5193-2031-4AA5-8297-978AA0F8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什么是价值观？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2F68F-7A6B-407A-A046-57A172D59A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5400" dirty="0"/>
              <a:t>价值观，就是你认为什么是最有价值的，什么是最珍贵的东西，什么是好的，什么是值得坚持的东西。</a:t>
            </a:r>
          </a:p>
        </p:txBody>
      </p:sp>
    </p:spTree>
    <p:extLst>
      <p:ext uri="{BB962C8B-B14F-4D97-AF65-F5344CB8AC3E}">
        <p14:creationId xmlns:p14="http://schemas.microsoft.com/office/powerpoint/2010/main" val="266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AE7FD-CAB6-4848-83C8-8D61E68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什么是价值观？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34A59-1937-40B2-B185-E656D65CB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</a:rPr>
              <a:t>可大可小：说小了是一个苹果的价值，说大了是人一生的价值。</a:t>
            </a:r>
            <a:endParaRPr lang="en-US" altLang="zh-CN" sz="3200" b="1" dirty="0">
              <a:latin typeface="+mn-ea"/>
            </a:endParaRPr>
          </a:p>
          <a:p>
            <a:r>
              <a:rPr lang="zh-CN" altLang="en-US" sz="3200" b="1" dirty="0">
                <a:latin typeface="+mn-ea"/>
              </a:rPr>
              <a:t>因人而异：对于隔壁大款来说是金钱，对于脑中风的大爷来说健康，对于大舅来说是权力。</a:t>
            </a:r>
            <a:endParaRPr lang="en-US" altLang="zh-CN" sz="3200" b="1" dirty="0">
              <a:latin typeface="+mn-ea"/>
            </a:endParaRPr>
          </a:p>
          <a:p>
            <a:r>
              <a:rPr lang="zh-CN" altLang="en-US" sz="3200" b="1" dirty="0">
                <a:latin typeface="+mn-ea"/>
              </a:rPr>
              <a:t>可变化：学生时期的我和工作</a:t>
            </a:r>
            <a:r>
              <a:rPr lang="en-US" altLang="zh-CN" sz="3200" b="1" dirty="0">
                <a:latin typeface="+mn-ea"/>
              </a:rPr>
              <a:t>5</a:t>
            </a:r>
            <a:r>
              <a:rPr lang="zh-CN" altLang="en-US" sz="3200" b="1" dirty="0">
                <a:latin typeface="+mn-ea"/>
              </a:rPr>
              <a:t>年之后的我的价值观。</a:t>
            </a:r>
          </a:p>
        </p:txBody>
      </p:sp>
    </p:spTree>
    <p:extLst>
      <p:ext uri="{BB962C8B-B14F-4D97-AF65-F5344CB8AC3E}">
        <p14:creationId xmlns:p14="http://schemas.microsoft.com/office/powerpoint/2010/main" val="21026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7DF0-77C4-4C8D-AF90-D901ADA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价值观是如何形成的？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D5EC-2945-4D32-AA61-943C27C22F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</a:rPr>
              <a:t>小时候的生长环境：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父母的教育 </a:t>
            </a:r>
            <a:r>
              <a:rPr lang="en-US" altLang="zh-CN" sz="3000" b="1" dirty="0">
                <a:latin typeface="+mn-ea"/>
              </a:rPr>
              <a:t>-- </a:t>
            </a:r>
            <a:r>
              <a:rPr lang="zh-CN" altLang="en-US" sz="3000" b="1" dirty="0">
                <a:latin typeface="+mn-ea"/>
              </a:rPr>
              <a:t>考上好大学，成为人上人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学校的教育 </a:t>
            </a:r>
            <a:r>
              <a:rPr lang="en-US" altLang="zh-CN" sz="3000" b="1" dirty="0">
                <a:latin typeface="+mn-ea"/>
              </a:rPr>
              <a:t>-- </a:t>
            </a:r>
            <a:r>
              <a:rPr lang="zh-CN" altLang="en-US" sz="3000" b="1" dirty="0">
                <a:latin typeface="+mn-ea"/>
              </a:rPr>
              <a:t>成为老师、科学家报效祖国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玩伴的影响 </a:t>
            </a:r>
            <a:r>
              <a:rPr lang="en-US" altLang="zh-CN" sz="3000" b="1" dirty="0">
                <a:latin typeface="+mn-ea"/>
              </a:rPr>
              <a:t>-- </a:t>
            </a:r>
            <a:r>
              <a:rPr lang="zh-CN" altLang="en-US" sz="3000" b="1" dirty="0">
                <a:latin typeface="+mn-ea"/>
              </a:rPr>
              <a:t>上学没意思，打工多自由</a:t>
            </a:r>
            <a:endParaRPr lang="en-US" altLang="zh-CN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2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7DF0-77C4-4C8D-AF90-D901ADA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价值观是如何形成的？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D5EC-2945-4D32-AA61-943C27C22F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b="1" dirty="0">
                <a:latin typeface="+mn-ea"/>
              </a:rPr>
              <a:t>读过的书、听过的故事等：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三字经</a:t>
            </a:r>
            <a:r>
              <a:rPr lang="en-US" altLang="zh-CN" sz="3000" b="1" dirty="0">
                <a:latin typeface="+mn-ea"/>
              </a:rPr>
              <a:t>--</a:t>
            </a:r>
            <a:r>
              <a:rPr lang="zh-CN" altLang="en-US" sz="3000" b="1" dirty="0">
                <a:latin typeface="+mn-ea"/>
              </a:rPr>
              <a:t>人之初 性本善</a:t>
            </a:r>
            <a:endParaRPr lang="en-US" altLang="zh-CN" sz="30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 董存瑞 雷锋 黄继光的故事</a:t>
            </a:r>
            <a:r>
              <a:rPr lang="en-US" altLang="zh-CN" sz="3000" b="1" dirty="0">
                <a:latin typeface="+mn-ea"/>
              </a:rPr>
              <a:t>--</a:t>
            </a:r>
            <a:r>
              <a:rPr lang="zh-CN" altLang="en-US" sz="3000" b="1" dirty="0">
                <a:latin typeface="+mn-ea"/>
              </a:rPr>
              <a:t>个人生命没有保家卫国重要</a:t>
            </a:r>
            <a:endParaRPr lang="en-US" altLang="zh-CN" sz="30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 小国呢冰窖学习的故事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 王中华背肥料的故事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年级第一的故事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04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7DF0-77C4-4C8D-AF90-D901ADA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价值观是如何形成的？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D5EC-2945-4D32-AA61-943C27C22F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b="1" dirty="0">
                <a:latin typeface="+mn-ea"/>
              </a:rPr>
              <a:t>社会的熏陶：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n-ea"/>
              </a:rPr>
              <a:t> 社会主义核心价值观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感动中国十大人物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n-ea"/>
              </a:rPr>
              <a:t> 官本位</a:t>
            </a:r>
            <a:r>
              <a:rPr lang="en-US" altLang="zh-CN" sz="3200" b="1" dirty="0">
                <a:latin typeface="+mn-ea"/>
              </a:rPr>
              <a:t>--</a:t>
            </a:r>
            <a:r>
              <a:rPr lang="zh-CN" altLang="en-US" sz="3200" b="1" dirty="0">
                <a:latin typeface="+mn-ea"/>
              </a:rPr>
              <a:t>钱再多不如芝麻小官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n-ea"/>
              </a:rPr>
              <a:t> 不要让孩子输在起跑线上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n-ea"/>
              </a:rPr>
              <a:t> 成功</a:t>
            </a:r>
            <a:r>
              <a:rPr lang="en-US" altLang="zh-CN" sz="3200" b="1" dirty="0">
                <a:latin typeface="+mn-ea"/>
              </a:rPr>
              <a:t>=99</a:t>
            </a:r>
            <a:r>
              <a:rPr lang="zh-CN" altLang="en-US" sz="3200" b="1" dirty="0">
                <a:latin typeface="+mn-ea"/>
              </a:rPr>
              <a:t>勤奋</a:t>
            </a:r>
            <a:r>
              <a:rPr lang="en-US" altLang="zh-CN" sz="3200" b="1" dirty="0">
                <a:latin typeface="+mn-ea"/>
              </a:rPr>
              <a:t>+1</a:t>
            </a:r>
            <a:r>
              <a:rPr lang="zh-CN" altLang="en-US" sz="3200" b="1" dirty="0">
                <a:latin typeface="+mn-ea"/>
              </a:rPr>
              <a:t>天分，失败就是你还不够勤奋</a:t>
            </a:r>
            <a:endParaRPr lang="en-US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22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7DF0-77C4-4C8D-AF90-D901ADA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价值观是如何形成的？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D5EC-2945-4D32-AA61-943C27C22F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社会的熏陶：</a:t>
            </a:r>
            <a:endParaRPr lang="en-US" altLang="zh-CN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/>
              <a:t> 各种新闻、电视剧、八卦、娱乐信息的轰炸</a:t>
            </a:r>
            <a:endParaRPr lang="en-US" altLang="zh-CN" sz="3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/>
              <a:t> 别人结婚，我也得结婚；别人买房，我也要买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更大的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房；别人</a:t>
            </a:r>
            <a:r>
              <a:rPr lang="en-US" altLang="zh-CN" sz="3000" b="1" dirty="0"/>
              <a:t>XXX</a:t>
            </a:r>
            <a:r>
              <a:rPr lang="zh-CN" altLang="en-US" sz="3000" b="1" dirty="0"/>
              <a:t>，我也要</a:t>
            </a:r>
            <a:r>
              <a:rPr lang="en-US" altLang="zh-CN" sz="3000" b="1" dirty="0"/>
              <a:t>XXX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不合理的消费：贷款也要上宝马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15487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7DF0-77C4-4C8D-AF90-D901ADA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价值观是如何形成的？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D5EC-2945-4D32-AA61-943C27C22F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</a:rPr>
              <a:t>自己的思考与判断：</a:t>
            </a:r>
            <a:endParaRPr lang="en-US" altLang="zh-CN" sz="32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 对我来说，什么才是最重要的</a:t>
            </a:r>
            <a:endParaRPr lang="en-US" altLang="zh-CN" sz="30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000" b="1" dirty="0">
                <a:latin typeface="+mn-ea"/>
              </a:rPr>
              <a:t> </a:t>
            </a:r>
            <a:r>
              <a:rPr lang="zh-CN" altLang="en-US" sz="3000" b="1" dirty="0">
                <a:latin typeface="+mn-ea"/>
              </a:rPr>
              <a:t>我为什么会做出这个选择？是否是我的本意？</a:t>
            </a:r>
            <a:endParaRPr lang="en-US" altLang="zh-CN" sz="30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000" b="1" dirty="0">
                <a:latin typeface="+mn-ea"/>
              </a:rPr>
              <a:t> </a:t>
            </a:r>
            <a:r>
              <a:rPr lang="zh-CN" altLang="en-US" sz="3000" b="1" dirty="0">
                <a:latin typeface="+mn-ea"/>
              </a:rPr>
              <a:t>我成为了真正的我自己？还是成为了别人眼中的那个他？</a:t>
            </a:r>
            <a:endParaRPr lang="en-US" altLang="zh-CN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9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4E1F-B1F7-4EEA-BBDD-374D111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那些有意或无意的价值观灌输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ED99-F88A-4379-AA16-4F28EF8E12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000" dirty="0"/>
              <a:t>出于价值观的忠实践行者</a:t>
            </a:r>
            <a:r>
              <a:rPr lang="en-US" altLang="zh-CN" sz="1000" dirty="0"/>
              <a:t>99%</a:t>
            </a:r>
            <a:r>
              <a:rPr lang="zh-CN" altLang="en-US" sz="1000" dirty="0"/>
              <a:t>，底层老百姓</a:t>
            </a:r>
            <a:endParaRPr lang="en-US" altLang="zh-CN" sz="1000" dirty="0"/>
          </a:p>
          <a:p>
            <a:pPr lvl="1"/>
            <a:r>
              <a:rPr lang="zh-CN" altLang="en-US" sz="1000" dirty="0"/>
              <a:t>本身受到单一价值观荼毒许久，本身也觉得这样是对的；比较不幸的，被割的韭菜（乌合之众）</a:t>
            </a:r>
            <a:endParaRPr lang="en-US" altLang="zh-CN" sz="1000" dirty="0"/>
          </a:p>
          <a:p>
            <a:pPr lvl="1"/>
            <a:r>
              <a:rPr lang="en-US" altLang="zh-CN" sz="1000" dirty="0"/>
              <a:t>99%</a:t>
            </a:r>
            <a:r>
              <a:rPr lang="zh-CN" altLang="en-US" sz="1000" dirty="0"/>
              <a:t>的失败男性：</a:t>
            </a:r>
            <a:endParaRPr lang="en-US" altLang="zh-CN" sz="1000" dirty="0"/>
          </a:p>
          <a:p>
            <a:pPr lvl="2"/>
            <a:r>
              <a:rPr lang="zh-CN" altLang="en-US" sz="900" dirty="0"/>
              <a:t>被事业不够成功的挫败感，焦虑围绕，仰望</a:t>
            </a:r>
            <a:r>
              <a:rPr lang="en-US" altLang="zh-CN" sz="900" dirty="0"/>
              <a:t>1%</a:t>
            </a:r>
            <a:r>
              <a:rPr lang="zh-CN" altLang="en-US" sz="900" dirty="0"/>
              <a:t>成功者</a:t>
            </a:r>
            <a:endParaRPr lang="en-US" altLang="zh-CN" sz="900" dirty="0"/>
          </a:p>
          <a:p>
            <a:pPr lvl="2"/>
            <a:r>
              <a:rPr lang="zh-CN" altLang="en-US" sz="900" dirty="0"/>
              <a:t>证明自己是优秀的父亲（晒娃）</a:t>
            </a:r>
            <a:r>
              <a:rPr lang="en-US" altLang="zh-CN" sz="900" dirty="0"/>
              <a:t>/</a:t>
            </a:r>
            <a:r>
              <a:rPr lang="zh-CN" altLang="en-US" sz="900" dirty="0"/>
              <a:t>忠实的奋斗者（晒奋斗）</a:t>
            </a:r>
            <a:r>
              <a:rPr lang="en-US" altLang="zh-CN" sz="900" dirty="0"/>
              <a:t>/</a:t>
            </a:r>
            <a:r>
              <a:rPr lang="zh-CN" altLang="en-US" sz="900" dirty="0"/>
              <a:t>富有性魅力（秀女友）</a:t>
            </a:r>
            <a:endParaRPr lang="en-US" altLang="zh-CN" sz="900" dirty="0"/>
          </a:p>
          <a:p>
            <a:pPr lvl="1"/>
            <a:r>
              <a:rPr lang="en-US" altLang="zh-CN" sz="1000" dirty="0"/>
              <a:t>1%</a:t>
            </a:r>
            <a:r>
              <a:rPr lang="zh-CN" altLang="en-US" sz="1000" dirty="0"/>
              <a:t>的奋斗成功男性：</a:t>
            </a:r>
            <a:endParaRPr lang="en-US" altLang="zh-CN" sz="1000" dirty="0"/>
          </a:p>
          <a:p>
            <a:pPr lvl="2"/>
            <a:r>
              <a:rPr lang="zh-CN" altLang="en-US" sz="900" dirty="0"/>
              <a:t>向原来阶级里的失败者炫耀自己物质上的成功，</a:t>
            </a:r>
            <a:r>
              <a:rPr lang="en-US" altLang="zh-CN" sz="900" dirty="0"/>
              <a:t>diss</a:t>
            </a:r>
            <a:r>
              <a:rPr lang="zh-CN" altLang="en-US" sz="900" dirty="0"/>
              <a:t>他们的失败，并获得他们的认可；</a:t>
            </a:r>
            <a:endParaRPr lang="en-US" altLang="zh-CN" sz="900" dirty="0"/>
          </a:p>
          <a:p>
            <a:pPr lvl="2"/>
            <a:r>
              <a:rPr lang="zh-CN" altLang="en-US" sz="900" dirty="0"/>
              <a:t>一方面获得了一般阶级所需要的房车但还是不快乐，非常迷茫，不知道自己真正想要什么；</a:t>
            </a:r>
            <a:endParaRPr lang="en-US" altLang="zh-CN" sz="900" dirty="0"/>
          </a:p>
          <a:p>
            <a:pPr lvl="2"/>
            <a:r>
              <a:rPr lang="zh-CN" altLang="en-US" sz="900" dirty="0"/>
              <a:t>一方面在</a:t>
            </a:r>
            <a:r>
              <a:rPr lang="en-US" altLang="zh-CN" sz="900" dirty="0"/>
              <a:t>1%</a:t>
            </a:r>
            <a:r>
              <a:rPr lang="zh-CN" altLang="en-US" sz="900" dirty="0"/>
              <a:t>阶级圈内继续原来的比较思路，感觉自己还是不够优秀；</a:t>
            </a:r>
            <a:endParaRPr lang="en-US" altLang="zh-CN" sz="900" dirty="0"/>
          </a:p>
          <a:p>
            <a:pPr marL="914400" lvl="2" indent="0">
              <a:buNone/>
            </a:pPr>
            <a:r>
              <a:rPr lang="zh-CN" altLang="en-US" sz="900" dirty="0"/>
              <a:t>同时因为不知道自己想要什么，只能惯性想要往上爬，处于始终迷茫</a:t>
            </a:r>
            <a:r>
              <a:rPr lang="en-US" altLang="zh-CN" sz="900" dirty="0"/>
              <a:t>/</a:t>
            </a:r>
            <a:r>
              <a:rPr lang="zh-CN" altLang="en-US" sz="900" dirty="0"/>
              <a:t>压抑</a:t>
            </a:r>
            <a:r>
              <a:rPr lang="en-US" altLang="zh-CN" sz="900" dirty="0"/>
              <a:t>/</a:t>
            </a:r>
            <a:r>
              <a:rPr lang="zh-CN" altLang="en-US" sz="900" dirty="0"/>
              <a:t>焦虑</a:t>
            </a:r>
            <a:endParaRPr lang="en-US" altLang="zh-CN" sz="900" dirty="0"/>
          </a:p>
          <a:p>
            <a:pPr lvl="2"/>
            <a:r>
              <a:rPr lang="zh-CN" altLang="en-US" sz="900" dirty="0"/>
              <a:t>另外，其中大龄的互联网从业者处于被资本淘汰的恐惧中，尤其是被</a:t>
            </a:r>
            <a:r>
              <a:rPr lang="en-US" altLang="zh-CN" sz="900" dirty="0"/>
              <a:t>996</a:t>
            </a:r>
            <a:r>
              <a:rPr lang="zh-CN" altLang="en-US" sz="900" dirty="0"/>
              <a:t>透支的程序员</a:t>
            </a:r>
            <a:endParaRPr lang="en-US" altLang="zh-CN" sz="900" dirty="0"/>
          </a:p>
          <a:p>
            <a:pPr lvl="1"/>
            <a:r>
              <a:rPr lang="zh-CN" altLang="en-US" sz="1000" dirty="0"/>
              <a:t>正面女性：</a:t>
            </a:r>
            <a:endParaRPr lang="en-US" altLang="zh-CN" sz="1000" dirty="0"/>
          </a:p>
          <a:p>
            <a:pPr lvl="2"/>
            <a:r>
              <a:rPr lang="zh-CN" altLang="en-US" sz="900" dirty="0"/>
              <a:t>优秀的母亲、妻子</a:t>
            </a:r>
            <a:r>
              <a:rPr lang="en-US" altLang="zh-CN" sz="900" dirty="0"/>
              <a:t>/</a:t>
            </a:r>
            <a:r>
              <a:rPr lang="zh-CN" altLang="en-US" sz="900" dirty="0"/>
              <a:t>嫁了个有房有车的人家</a:t>
            </a:r>
            <a:endParaRPr lang="en-US" altLang="zh-CN" sz="900" dirty="0"/>
          </a:p>
          <a:p>
            <a:pPr lvl="3"/>
            <a:r>
              <a:rPr lang="zh-CN" altLang="en-US" sz="800" dirty="0"/>
              <a:t>结婚时为了繁衍，为了顺应时代的发展</a:t>
            </a:r>
            <a:endParaRPr lang="en-US" altLang="zh-CN" sz="800" dirty="0"/>
          </a:p>
          <a:p>
            <a:pPr lvl="3"/>
            <a:r>
              <a:rPr lang="zh-CN" altLang="en-US" sz="800" dirty="0"/>
              <a:t>在双方合适的时机，用生育资源交换物质资源，俗称繁殖恋</a:t>
            </a:r>
            <a:endParaRPr lang="en-US" altLang="zh-CN" sz="800" dirty="0"/>
          </a:p>
          <a:p>
            <a:pPr lvl="1"/>
            <a:r>
              <a:rPr lang="zh-CN" altLang="en-US" sz="1000" dirty="0"/>
              <a:t>负面女性形象：</a:t>
            </a:r>
            <a:endParaRPr lang="en-US" altLang="zh-CN" sz="1000" dirty="0"/>
          </a:p>
          <a:p>
            <a:pPr lvl="2"/>
            <a:r>
              <a:rPr lang="zh-CN" altLang="en-US" sz="900" dirty="0"/>
              <a:t>晚婚晚育甚至不婚无小孩</a:t>
            </a:r>
            <a:r>
              <a:rPr lang="en-US" altLang="zh-CN" sz="900" dirty="0"/>
              <a:t>/</a:t>
            </a:r>
            <a:r>
              <a:rPr lang="zh-CN" altLang="en-US" sz="900" dirty="0"/>
              <a:t>工作狂</a:t>
            </a:r>
            <a:r>
              <a:rPr lang="en-US" altLang="zh-CN" sz="900" dirty="0"/>
              <a:t>/</a:t>
            </a:r>
            <a:r>
              <a:rPr lang="zh-CN" altLang="en-US" sz="900" dirty="0"/>
              <a:t>两性观念比较开放</a:t>
            </a:r>
            <a:r>
              <a:rPr lang="en-US" altLang="zh-CN" sz="900" dirty="0"/>
              <a:t>/</a:t>
            </a:r>
            <a:r>
              <a:rPr lang="zh-CN" altLang="en-US" sz="900" dirty="0"/>
              <a:t>长得不符合主流审美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6438834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204</TotalTime>
  <Words>1525</Words>
  <Application>Microsoft Macintosh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Tw Cen MT</vt:lpstr>
      <vt:lpstr>Wingdings</vt:lpstr>
      <vt:lpstr>水滴</vt:lpstr>
      <vt:lpstr>价值观</vt:lpstr>
      <vt:lpstr>什么是价值观？</vt:lpstr>
      <vt:lpstr>什么是价值观？</vt:lpstr>
      <vt:lpstr>价值观是如何形成的？</vt:lpstr>
      <vt:lpstr>价值观是如何形成的？</vt:lpstr>
      <vt:lpstr>价值观是如何形成的？</vt:lpstr>
      <vt:lpstr>价值观是如何形成的？</vt:lpstr>
      <vt:lpstr>价值观是如何形成的？</vt:lpstr>
      <vt:lpstr>那些有意或无意的价值观灌输</vt:lpstr>
      <vt:lpstr>那些有意或无意的价值观灌输</vt:lpstr>
      <vt:lpstr>那些有意或无意的价值观灌输</vt:lpstr>
      <vt:lpstr>那些有意或无意的价值观灌输</vt:lpstr>
      <vt:lpstr>什么才是”正确”的价值观？</vt:lpstr>
      <vt:lpstr>什么才是”正确”的价值观？</vt:lpstr>
      <vt:lpstr>幸福来源于你自身</vt:lpstr>
      <vt:lpstr>幸福来源于你自身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王光雷</dc:creator>
  <cp:lastModifiedBy>Microsoft Office 用户</cp:lastModifiedBy>
  <cp:revision>16</cp:revision>
  <dcterms:created xsi:type="dcterms:W3CDTF">2020-01-19T08:56:49Z</dcterms:created>
  <dcterms:modified xsi:type="dcterms:W3CDTF">2020-01-19T12:35:01Z</dcterms:modified>
</cp:coreProperties>
</file>