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8"/>
  </p:notesMasterIdLst>
  <p:sldIdLst>
    <p:sldId id="260" r:id="rId5"/>
    <p:sldId id="518" r:id="rId6"/>
    <p:sldId id="497" r:id="rId7"/>
    <p:sldId id="498" r:id="rId8"/>
    <p:sldId id="507" r:id="rId9"/>
    <p:sldId id="524" r:id="rId10"/>
    <p:sldId id="529" r:id="rId11"/>
    <p:sldId id="525" r:id="rId12"/>
    <p:sldId id="527" r:id="rId13"/>
    <p:sldId id="528" r:id="rId14"/>
    <p:sldId id="519" r:id="rId15"/>
    <p:sldId id="501" r:id="rId16"/>
    <p:sldId id="516" r:id="rId17"/>
    <p:sldId id="517" r:id="rId18"/>
    <p:sldId id="513" r:id="rId19"/>
    <p:sldId id="521" r:id="rId20"/>
    <p:sldId id="511" r:id="rId21"/>
    <p:sldId id="500" r:id="rId22"/>
    <p:sldId id="509" r:id="rId23"/>
    <p:sldId id="505" r:id="rId24"/>
    <p:sldId id="515" r:id="rId25"/>
    <p:sldId id="520" r:id="rId26"/>
    <p:sldId id="526" r:id="rId27"/>
  </p:sldIdLst>
  <p:sldSz cx="12192000" cy="6858000"/>
  <p:notesSz cx="6807200" cy="9939338"/>
  <p:embeddedFontLs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6400"/>
    <a:srgbClr val="F58220"/>
    <a:srgbClr val="D4E5EF"/>
    <a:srgbClr val="6C3B7A"/>
    <a:srgbClr val="92722D"/>
    <a:srgbClr val="519032"/>
    <a:srgbClr val="0089CF"/>
    <a:srgbClr val="DBC385"/>
    <a:srgbClr val="B39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D11C9-3889-46FE-B13A-5D9764B1B683}" v="6" dt="2024-08-07T10:27:38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B8C58-07EF-404D-B457-37886CF22D71}" type="datetimeFigureOut">
              <a:rPr lang="en-NZ" smtClean="0"/>
              <a:t>7/08/2024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14EF88-E836-44B1-9C0B-F43CD65EDBC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9425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14EF88-E836-44B1-9C0B-F43CD65EDBC6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521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4EF88-E836-44B1-9C0B-F43CD65EDBC6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5515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4EF88-E836-44B1-9C0B-F43CD65EDBC6}" type="slidenum">
              <a:rPr lang="en-NZ" smtClean="0"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8889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5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-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4605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265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460500" y="1844530"/>
            <a:ext cx="10515600" cy="4351338"/>
          </a:xfrm>
        </p:spPr>
        <p:txBody>
          <a:bodyPr/>
          <a:lstStyle>
            <a:lvl1pPr>
              <a:buClr>
                <a:srgbClr val="F58220"/>
              </a:buClr>
              <a:defRPr/>
            </a:lvl1pPr>
            <a:lvl2pPr>
              <a:buClr>
                <a:srgbClr val="F58220"/>
              </a:buClr>
              <a:defRPr/>
            </a:lvl2pPr>
            <a:lvl3pPr>
              <a:buClr>
                <a:srgbClr val="F58220"/>
              </a:buClr>
              <a:defRPr/>
            </a:lvl3pPr>
            <a:lvl4pPr>
              <a:buClr>
                <a:srgbClr val="F58220"/>
              </a:buClr>
              <a:defRPr/>
            </a:lvl4pPr>
            <a:lvl5pPr>
              <a:buClr>
                <a:srgbClr val="F58220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286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 -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869868" y="2414156"/>
            <a:ext cx="42378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>
                <a:solidFill>
                  <a:srgbClr val="F264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869868" y="3913172"/>
            <a:ext cx="4237844" cy="1063562"/>
          </a:xfrm>
        </p:spPr>
        <p:txBody>
          <a:bodyPr/>
          <a:lstStyle>
            <a:lvl1pPr marL="0" indent="0">
              <a:buClr>
                <a:srgbClr val="ED1C24"/>
              </a:buClr>
              <a:buNone/>
              <a:defRPr/>
            </a:lvl1pPr>
            <a:lvl2pPr>
              <a:buClr>
                <a:srgbClr val="ED1C24"/>
              </a:buClr>
              <a:defRPr/>
            </a:lvl2pPr>
            <a:lvl3pPr>
              <a:buClr>
                <a:srgbClr val="ED1C24"/>
              </a:buClr>
              <a:defRPr/>
            </a:lvl3pPr>
            <a:lvl4pPr>
              <a:buClr>
                <a:srgbClr val="ED1C24"/>
              </a:buClr>
              <a:defRPr/>
            </a:lvl4pPr>
            <a:lvl5pPr>
              <a:buClr>
                <a:srgbClr val="ED1C2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84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oran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40099"/>
            <a:ext cx="9182100" cy="2146301"/>
          </a:xfrm>
          <a:prstGeom prst="rect">
            <a:avLst/>
          </a:prstGeom>
          <a:solidFill>
            <a:srgbClr val="F26522">
              <a:alpha val="80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8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49300" y="3556000"/>
            <a:ext cx="8140700" cy="1277938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749300" y="4833938"/>
            <a:ext cx="8140700" cy="6016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522" y="0"/>
            <a:ext cx="2007556" cy="19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4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360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8" r:id="rId2"/>
    <p:sldLayoutId id="2147483677" r:id="rId3"/>
    <p:sldLayoutId id="214748366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md.com/balance/what-is-imposter-syndrom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fourwaves.com/blog/academic-conference-gui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sychology.org/resources/recruiting-participants-for-research-study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au.pcmag.com/ccars-auto/94720/hydrogen-powered-cars-fuel-cell-electric-vehicles-explain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fdc.energy.gov/vehicles/how-do-all-electric-cars-work" TargetMode="External"/><Relationship Id="rId2" Type="http://schemas.openxmlformats.org/officeDocument/2006/relationships/hyperlink" Target="https://afdc.energy.gov/vehicles/how-do-fuel-cell-electric-cars-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fdc.energy.gov/vehicles/how-do-gasoline-cars-work" TargetMode="External"/><Relationship Id="rId4" Type="http://schemas.openxmlformats.org/officeDocument/2006/relationships/hyperlink" Target="https://afdc.energy.gov/vehicles/how-do-hybrid-electric-cars-wor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21" y="3287730"/>
            <a:ext cx="8316257" cy="1643866"/>
          </a:xfrm>
        </p:spPr>
        <p:txBody>
          <a:bodyPr>
            <a:normAutofit/>
          </a:bodyPr>
          <a:lstStyle/>
          <a:p>
            <a:r>
              <a:rPr lang="en-NZ" sz="4800" dirty="0"/>
              <a:t>Research Challenges and How to Overcome Them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20" y="5509341"/>
            <a:ext cx="8537825" cy="953104"/>
          </a:xfrm>
        </p:spPr>
        <p:txBody>
          <a:bodyPr/>
          <a:lstStyle/>
          <a:p>
            <a:r>
              <a:rPr lang="en-NZ" sz="3200"/>
              <a:t>Prof Masud Khan</a:t>
            </a:r>
          </a:p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6164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C181-AF0D-5F7F-2CB9-E3CB2ECB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284085"/>
            <a:ext cx="10515600" cy="1074198"/>
          </a:xfrm>
        </p:spPr>
        <p:txBody>
          <a:bodyPr>
            <a:normAutofit/>
          </a:bodyPr>
          <a:lstStyle/>
          <a:p>
            <a:r>
              <a:rPr lang="en-NZ" dirty="0"/>
              <a:t>Narrowing down to a specific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6DC66-2530-8729-B03D-0E4D25C71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0500" y="1358282"/>
            <a:ext cx="10515600" cy="5499717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800"/>
              </a:spcAft>
            </a:pPr>
            <a:r>
              <a:rPr lang="en-NZ" dirty="0">
                <a:solidFill>
                  <a:srgbClr val="002060"/>
                </a:solidFill>
              </a:rPr>
              <a:t>Different 'business as usual' scenarios are analysed for a country and the World concerning end energy use in different sectors. </a:t>
            </a:r>
          </a:p>
          <a:p>
            <a:pPr>
              <a:spcAft>
                <a:spcPts val="800"/>
              </a:spcAft>
            </a:pPr>
            <a:r>
              <a:rPr lang="en-NZ" dirty="0">
                <a:solidFill>
                  <a:srgbClr val="002060"/>
                </a:solidFill>
              </a:rPr>
              <a:t>Currently there is a very small penetration of hydrogen indicating - hydrogen economy is a long-term option. </a:t>
            </a:r>
          </a:p>
          <a:p>
            <a:pPr>
              <a:spcAft>
                <a:spcPts val="800"/>
              </a:spcAft>
            </a:pPr>
            <a:r>
              <a:rPr lang="en-NZ" dirty="0">
                <a:solidFill>
                  <a:srgbClr val="002060"/>
                </a:solidFill>
              </a:rPr>
              <a:t>Use of hydrogen competes with the direct use of clean primary energy and/or use of electric energy based on renewable primary energy. Therefore, must have cost advantages in comparison to the use of renewable energy or biomass. </a:t>
            </a:r>
          </a:p>
          <a:p>
            <a:pPr>
              <a:spcAft>
                <a:spcPts val="800"/>
              </a:spcAft>
            </a:pPr>
            <a:r>
              <a:rPr lang="en-NZ" dirty="0">
                <a:solidFill>
                  <a:srgbClr val="002060"/>
                </a:solidFill>
              </a:rPr>
              <a:t>Other project example: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Feasibility study of vehicle transport in New Zealand using green hydrogen</a:t>
            </a:r>
            <a:endParaRPr lang="en-NZ" dirty="0">
              <a:solidFill>
                <a:srgbClr val="002060"/>
              </a:solidFill>
            </a:endParaRPr>
          </a:p>
          <a:p>
            <a:pPr>
              <a:spcAft>
                <a:spcPts val="800"/>
              </a:spcAft>
            </a:pPr>
            <a:r>
              <a:rPr lang="en-NZ" dirty="0">
                <a:solidFill>
                  <a:srgbClr val="002060"/>
                </a:solidFill>
              </a:rPr>
              <a:t>Falling of bubble into a bowl – that describes the dynamics, predicts splashing contour and shape etc.</a:t>
            </a:r>
          </a:p>
          <a:p>
            <a:pPr>
              <a:spcAft>
                <a:spcPts val="800"/>
              </a:spcAft>
            </a:pPr>
            <a:r>
              <a:rPr lang="en-NZ" dirty="0">
                <a:solidFill>
                  <a:srgbClr val="002060"/>
                </a:solidFill>
              </a:rPr>
              <a:t>Industry/Manufacturing automation</a:t>
            </a:r>
          </a:p>
          <a:p>
            <a:pPr>
              <a:spcAft>
                <a:spcPts val="800"/>
              </a:spcAft>
            </a:pPr>
            <a:endParaRPr lang="en-NZ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31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3A43-85B6-FD1E-0BFB-37FBF3F1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256855"/>
            <a:ext cx="10515600" cy="626724"/>
          </a:xfrm>
        </p:spPr>
        <p:txBody>
          <a:bodyPr>
            <a:normAutofit fontScale="90000"/>
          </a:bodyPr>
          <a:lstStyle/>
          <a:p>
            <a:r>
              <a:rPr lang="en-NZ"/>
              <a:t>Research Challenges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11D8E-75A0-9C42-984F-8B73F3D47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flipV="1">
            <a:off x="971862" y="977774"/>
            <a:ext cx="11220138" cy="6165410"/>
          </a:xfrm>
        </p:spPr>
        <p:txBody>
          <a:bodyPr>
            <a:normAutofit/>
          </a:bodyPr>
          <a:lstStyle/>
          <a:p>
            <a:endParaRPr lang="en-NZ"/>
          </a:p>
        </p:txBody>
      </p:sp>
      <p:pic>
        <p:nvPicPr>
          <p:cNvPr id="2050" name="Picture 2" descr="10 Biggest Struggles of PhD Students | INOMICS">
            <a:extLst>
              <a:ext uri="{FF2B5EF4-FFF2-40B4-BE49-F238E27FC236}">
                <a16:creationId xmlns:a16="http://schemas.microsoft.com/office/drawing/2014/main" id="{A1E69FCF-A007-84EE-48C2-3730D73A5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44" y="1593410"/>
            <a:ext cx="4843605" cy="381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sis Submitted! | IMFSE">
            <a:extLst>
              <a:ext uri="{FF2B5EF4-FFF2-40B4-BE49-F238E27FC236}">
                <a16:creationId xmlns:a16="http://schemas.microsoft.com/office/drawing/2014/main" id="{059DE443-011A-21BE-6D4C-2589AE1D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963" y="1593410"/>
            <a:ext cx="5309018" cy="380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365126"/>
            <a:ext cx="10515600" cy="638051"/>
          </a:xfrm>
        </p:spPr>
        <p:txBody>
          <a:bodyPr>
            <a:normAutofit fontScale="90000"/>
          </a:bodyPr>
          <a:lstStyle/>
          <a:p>
            <a:r>
              <a:rPr lang="en-NZ"/>
              <a:t>Example -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76737" y="1202077"/>
            <a:ext cx="10599363" cy="52869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Develop a research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Aim and 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Scope and literature review</a:t>
            </a:r>
          </a:p>
          <a:p>
            <a:pPr marL="514350" indent="-514350">
              <a:buFont typeface="+mj-lt"/>
              <a:buAutoNum type="arabicPeriod"/>
            </a:pPr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Planning step-by-step process (Flow Chart)</a:t>
            </a:r>
          </a:p>
          <a:p>
            <a:pPr marL="514350" indent="-514350">
              <a:buFont typeface="+mj-lt"/>
              <a:buAutoNum type="arabicPeriod"/>
            </a:pPr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Methodology</a:t>
            </a:r>
          </a:p>
          <a:p>
            <a:pPr marL="514350" indent="-514350">
              <a:buFont typeface="+mj-lt"/>
              <a:buAutoNum type="arabicPeriod"/>
            </a:pPr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Identify resources and end goal</a:t>
            </a:r>
          </a:p>
          <a:p>
            <a:pPr marL="514350" indent="-514350">
              <a:buFont typeface="+mj-lt"/>
              <a:buAutoNum type="arabicPeriod"/>
            </a:pPr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Check timeline</a:t>
            </a:r>
          </a:p>
          <a:p>
            <a:pPr marL="514350" indent="-514350">
              <a:buFont typeface="+mj-lt"/>
              <a:buAutoNum type="arabicPeriod"/>
            </a:pPr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Results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Validation and discussion</a:t>
            </a:r>
          </a:p>
          <a:p>
            <a:pPr marL="514350" indent="-514350">
              <a:buFont typeface="+mj-lt"/>
              <a:buAutoNum type="arabicPeriod"/>
            </a:pPr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Check if the set aim has been achieved</a:t>
            </a:r>
          </a:p>
          <a:p>
            <a:pPr marL="514350" indent="-514350">
              <a:buFont typeface="+mj-lt"/>
              <a:buAutoNum type="arabicPeriod"/>
            </a:pPr>
            <a:endParaRPr lang="en-NZ">
              <a:solidFill>
                <a:srgbClr val="00495A"/>
              </a:solidFill>
              <a:latin typeface="noto_serif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9024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200740"/>
            <a:ext cx="10515600" cy="744584"/>
          </a:xfrm>
        </p:spPr>
        <p:txBody>
          <a:bodyPr/>
          <a:lstStyle/>
          <a:p>
            <a:r>
              <a:rPr lang="en-NZ"/>
              <a:t>Research Challenges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87011" y="1160979"/>
            <a:ext cx="10589089" cy="5589141"/>
          </a:xfrm>
        </p:spPr>
        <p:txBody>
          <a:bodyPr>
            <a:normAutofit/>
          </a:bodyPr>
          <a:lstStyle/>
          <a:p>
            <a:pPr algn="l"/>
            <a:r>
              <a:rPr lang="en-NZ" sz="3200" b="1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Challenge: Choosing the Right Methodology </a:t>
            </a:r>
            <a:endParaRPr lang="en-NZ" sz="3200" b="1" i="0">
              <a:solidFill>
                <a:schemeClr val="accent1">
                  <a:lumMod val="50000"/>
                </a:schemeClr>
              </a:solidFill>
              <a:effectLst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NZ" b="0" i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The methodology is driven by the research question, not from your personal preferences for one design or another</a:t>
            </a:r>
          </a:p>
          <a:p>
            <a:r>
              <a:rPr lang="en-NZ" b="0" i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If your questions include words such as “explore,” “understand,” and “generate,” it indicates your study is qualitative. </a:t>
            </a:r>
          </a:p>
          <a:p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W</a:t>
            </a:r>
            <a:r>
              <a:rPr lang="en-NZ" b="0" i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ords such as “compare,” “relate,” or “correlate” indicate a quantitative study. The methodology should be designed accordingly.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b="0" i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For a qualitative study, you need to collect data from  simulation, literature, focus groups and interviews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A</a:t>
            </a:r>
            <a:r>
              <a:rPr lang="en-NZ" b="0" i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 quantitative study involves experiment, test scores or survey results.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b="0" i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The project should have clear flow chart for any other trained researcher to follow.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NZ" b="0" i="0">
              <a:solidFill>
                <a:srgbClr val="2D2C2B"/>
              </a:solidFill>
              <a:effectLst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NZ" b="0" i="0">
              <a:solidFill>
                <a:srgbClr val="00495A"/>
              </a:solidFill>
              <a:effectLst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NZ" b="0" i="0">
              <a:solidFill>
                <a:srgbClr val="00495A"/>
              </a:solidFill>
              <a:effectLst/>
              <a:latin typeface="noto_serifregular"/>
            </a:endParaRPr>
          </a:p>
          <a:p>
            <a:pPr marL="514350" indent="-514350">
              <a:buFont typeface="+mj-lt"/>
              <a:buAutoNum type="arabicPeriod"/>
            </a:pPr>
            <a:endParaRPr lang="en-NZ" b="0" i="0">
              <a:solidFill>
                <a:srgbClr val="00495A"/>
              </a:solidFill>
              <a:effectLst/>
              <a:latin typeface="noto_serifregular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NZ" b="0" i="0">
              <a:solidFill>
                <a:srgbClr val="00495A"/>
              </a:solidFill>
              <a:effectLst/>
              <a:latin typeface="noto_serifregular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3797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200740"/>
            <a:ext cx="10515600" cy="744584"/>
          </a:xfrm>
        </p:spPr>
        <p:txBody>
          <a:bodyPr/>
          <a:lstStyle/>
          <a:p>
            <a:r>
              <a:rPr lang="en-NZ"/>
              <a:t>Research Challenges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60500" y="1109711"/>
            <a:ext cx="10515600" cy="5640410"/>
          </a:xfrm>
        </p:spPr>
        <p:txBody>
          <a:bodyPr>
            <a:normAutofit/>
          </a:bodyPr>
          <a:lstStyle/>
          <a:p>
            <a:r>
              <a:rPr lang="en-NZ" sz="3200" b="1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Challenge: Dealing With Your Results/Data</a:t>
            </a:r>
          </a:p>
          <a:p>
            <a:pPr>
              <a:spcAft>
                <a:spcPts val="1800"/>
              </a:spcAft>
            </a:pPr>
            <a:r>
              <a:rPr lang="en-NZ" b="0" i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As you complete your study, the final challenge is knowing how to make sense of the results/data you have obtained/collected</a:t>
            </a:r>
          </a:p>
          <a:p>
            <a:pPr>
              <a:spcAft>
                <a:spcPts val="1800"/>
              </a:spcAft>
            </a:pPr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Analysis and synthesis of data and test results – do they support/validate the theory </a:t>
            </a:r>
            <a:endParaRPr lang="en-NZ" b="0" i="0">
              <a:solidFill>
                <a:schemeClr val="accent1">
                  <a:lumMod val="50000"/>
                </a:schemeClr>
              </a:solidFill>
              <a:effectLst/>
              <a:cs typeface="Calibri" panose="020F0502020204030204" pitchFamily="34" charset="0"/>
            </a:endParaRPr>
          </a:p>
          <a:p>
            <a:pPr>
              <a:spcAft>
                <a:spcPts val="1800"/>
              </a:spcAft>
            </a:pPr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Check if the aim and objective of the project have been met</a:t>
            </a:r>
          </a:p>
          <a:p>
            <a:r>
              <a:rPr lang="en-NZ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Ensure that your work add new insight/findings to the body of the existing knowledge.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NZ" b="0" i="0">
              <a:solidFill>
                <a:srgbClr val="2D2C2B"/>
              </a:solidFill>
              <a:effectLst/>
              <a:highlight>
                <a:srgbClr val="FFFF00"/>
              </a:highlight>
              <a:latin typeface="mul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NZ" b="0" i="0">
              <a:solidFill>
                <a:srgbClr val="2D2C2B"/>
              </a:solidFill>
              <a:effectLst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NZ" b="0" i="0">
              <a:solidFill>
                <a:srgbClr val="00495A"/>
              </a:solidFill>
              <a:effectLst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NZ" b="0" i="0">
              <a:solidFill>
                <a:srgbClr val="00495A"/>
              </a:solidFill>
              <a:effectLst/>
              <a:latin typeface="noto_serifregular"/>
            </a:endParaRPr>
          </a:p>
          <a:p>
            <a:pPr marL="514350" indent="-514350">
              <a:buFont typeface="+mj-lt"/>
              <a:buAutoNum type="arabicPeriod"/>
            </a:pPr>
            <a:endParaRPr lang="en-NZ" b="0" i="0">
              <a:solidFill>
                <a:srgbClr val="00495A"/>
              </a:solidFill>
              <a:effectLst/>
              <a:latin typeface="noto_serifregular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NZ" b="0" i="0">
              <a:solidFill>
                <a:srgbClr val="00495A"/>
              </a:solidFill>
              <a:effectLst/>
              <a:latin typeface="noto_serifregular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86409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200740"/>
            <a:ext cx="10515600" cy="744584"/>
          </a:xfrm>
        </p:spPr>
        <p:txBody>
          <a:bodyPr/>
          <a:lstStyle/>
          <a:p>
            <a:r>
              <a:rPr lang="en-NZ"/>
              <a:t>Research Challenges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60500" y="945324"/>
            <a:ext cx="10515600" cy="580479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NZ" sz="4000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Challenge: Staying Self-Motivated and Managing Your Time</a:t>
            </a:r>
          </a:p>
          <a:p>
            <a:pPr algn="l"/>
            <a:r>
              <a:rPr lang="en-NZ" sz="3600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Fight to maintain a good balance between other works and personal tasks maintaining deadlines, avoiding procrastination on tasks you do not enjoy </a:t>
            </a:r>
          </a:p>
          <a:p>
            <a:pPr algn="l"/>
            <a:r>
              <a:rPr lang="en-NZ" sz="360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Map your project in a visual calendar- </a:t>
            </a:r>
            <a:r>
              <a:rPr lang="en-NZ" sz="3600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I</a:t>
            </a:r>
            <a:r>
              <a:rPr lang="en-NZ" sz="3600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nput deadlines/tasks into a digital or physical calendar to help you break down tasks into more manageable chunks.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360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Set up a reward system - Think of rewards  </a:t>
            </a:r>
            <a:r>
              <a:rPr lang="en-NZ" sz="3600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(</a:t>
            </a:r>
            <a:r>
              <a:rPr lang="en-NZ" sz="360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nice meal, enjoying favourite show or fund day trip) and tie them to specific project milestones.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sz="360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Find accountability buddies - S</a:t>
            </a:r>
            <a:r>
              <a:rPr lang="en-NZ" sz="3600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hare your research goals with someone you trust and ask them for feedback/comments.</a:t>
            </a:r>
          </a:p>
          <a:p>
            <a:pPr>
              <a:buFont typeface="Wingdings" panose="05000000000000000000" pitchFamily="2" charset="2"/>
              <a:buChar char="ü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1943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200740"/>
            <a:ext cx="10515600" cy="744584"/>
          </a:xfrm>
        </p:spPr>
        <p:txBody>
          <a:bodyPr/>
          <a:lstStyle/>
          <a:p>
            <a:r>
              <a:rPr lang="en-NZ"/>
              <a:t>Challenges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60500" y="945324"/>
            <a:ext cx="10515600" cy="580479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NZ" sz="3500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Challenge: Supervisor-Student Relationship</a:t>
            </a:r>
          </a:p>
          <a:p>
            <a:pPr algn="l"/>
            <a:r>
              <a:rPr lang="en-US" altLang="en-US" sz="3000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Supervising RHD students is about guiding them to satisfactory completion within the approved time meeting academic requirements </a:t>
            </a:r>
          </a:p>
          <a:p>
            <a:r>
              <a:rPr lang="en-NZ" sz="3000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The relationship with your supervisor is vital and an opportunity to learn from their experience.</a:t>
            </a:r>
          </a:p>
          <a:p>
            <a:r>
              <a:rPr lang="en-US" altLang="en-US" sz="3000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Build a professional relationship, maintain </a:t>
            </a:r>
            <a:r>
              <a:rPr lang="en-AU" altLang="en-US" sz="3000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regular communication - face to face, telephone, emails, video</a:t>
            </a:r>
          </a:p>
          <a:p>
            <a:r>
              <a:rPr lang="en-NZ" sz="3000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Allow yourself to be mentored by them even though you may hold different views.</a:t>
            </a:r>
            <a:endParaRPr lang="en-US" altLang="en-US" sz="3000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algn="l"/>
            <a:r>
              <a:rPr lang="en-AU" altLang="en-US" sz="3000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Engage in academic and social environment turning technical into inspiring exercise and fun</a:t>
            </a:r>
          </a:p>
          <a:p>
            <a:pPr algn="l"/>
            <a:endParaRPr lang="en-NZ" sz="2800" b="0" i="0" dirty="0">
              <a:solidFill>
                <a:schemeClr val="accent1">
                  <a:lumMod val="50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NZ" sz="4000" b="1" dirty="0">
              <a:solidFill>
                <a:srgbClr val="2D2C2B"/>
              </a:solidFill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NZ" b="0" i="0" dirty="0">
              <a:solidFill>
                <a:srgbClr val="546373"/>
              </a:solidFill>
              <a:effectLst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075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200740"/>
            <a:ext cx="10515600" cy="744584"/>
          </a:xfrm>
        </p:spPr>
        <p:txBody>
          <a:bodyPr/>
          <a:lstStyle/>
          <a:p>
            <a:r>
              <a:rPr lang="en-NZ"/>
              <a:t>Research Challenges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60500" y="1109711"/>
            <a:ext cx="10515600" cy="5640410"/>
          </a:xfrm>
        </p:spPr>
        <p:txBody>
          <a:bodyPr>
            <a:normAutofit/>
          </a:bodyPr>
          <a:lstStyle/>
          <a:p>
            <a:pPr algn="l"/>
            <a:r>
              <a:rPr lang="en-NZ" b="1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Overcoming imposter syndrome</a:t>
            </a:r>
          </a:p>
          <a:p>
            <a:pPr algn="l">
              <a:spcAft>
                <a:spcPts val="1800"/>
              </a:spcAft>
            </a:pPr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Researchers must expose themselves and their work to criticism and this can lead to feelings of self-doubt and you may feel that you are not as capable as others, you might be experiencing </a:t>
            </a:r>
            <a:r>
              <a:rPr lang="en-NZ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imposter syndrome</a:t>
            </a:r>
            <a:r>
              <a:rPr lang="en-NZ" b="1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.</a:t>
            </a:r>
          </a:p>
          <a:p>
            <a:pPr algn="l">
              <a:spcAft>
                <a:spcPts val="1800"/>
              </a:spcAft>
            </a:pPr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 It </a:t>
            </a:r>
            <a:r>
              <a:rPr lang="en-NZ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i</a:t>
            </a:r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s a problem that people in all professions face despite all they have accomplished</a:t>
            </a:r>
          </a:p>
          <a:p>
            <a:pPr algn="l">
              <a:spcAft>
                <a:spcPts val="1800"/>
              </a:spcAft>
            </a:pPr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 </a:t>
            </a:r>
            <a:r>
              <a:rPr lang="en-NZ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Remind yourself of your research (and personal) success</a:t>
            </a:r>
          </a:p>
          <a:p>
            <a:pPr marL="0" indent="0" algn="l">
              <a:buNone/>
            </a:pPr>
            <a:endParaRPr lang="en-NZ" b="0" i="0" dirty="0">
              <a:solidFill>
                <a:schemeClr val="accent1">
                  <a:lumMod val="50000"/>
                </a:schemeClr>
              </a:solidFill>
              <a:effectLst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32395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262385"/>
            <a:ext cx="10515600" cy="895504"/>
          </a:xfrm>
        </p:spPr>
        <p:txBody>
          <a:bodyPr/>
          <a:lstStyle/>
          <a:p>
            <a:r>
              <a:rPr lang="en-NZ"/>
              <a:t>Confidence Building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60500" y="1387011"/>
            <a:ext cx="10515600" cy="51019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NZ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No research is a straight and smooth, it has ups and down 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Maintain self-belief and avoid panic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Learn to enjoy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Engage and share your thoughts with cohort</a:t>
            </a:r>
          </a:p>
          <a:p>
            <a:pPr marL="514350" indent="-514350">
              <a:buFont typeface="+mj-lt"/>
              <a:buAutoNum type="arabicPeriod"/>
            </a:pPr>
            <a:r>
              <a:rPr lang="en-NZ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Face challenges knowing that there are solutions that you need to explore and will find </a:t>
            </a:r>
          </a:p>
          <a:p>
            <a:pPr marL="514350" indent="-514350">
              <a:buFont typeface="+mj-lt"/>
              <a:buAutoNum type="arabicPeriod"/>
            </a:pPr>
            <a:r>
              <a:rPr lang="en-NZ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Convincing others the value of your research </a:t>
            </a:r>
          </a:p>
          <a:p>
            <a:pPr marL="514350" indent="-514350">
              <a:buFont typeface="+mj-lt"/>
              <a:buAutoNum type="arabicPeriod"/>
            </a:pPr>
            <a:r>
              <a:rPr lang="en-NZ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Reflect on your research purpose </a:t>
            </a:r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throughout the development and execution of your research. Reflection helps you maintain confidence in your goal</a:t>
            </a:r>
            <a:endParaRPr lang="en-NZ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NZ" dirty="0">
              <a:solidFill>
                <a:srgbClr val="00495A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00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200740"/>
            <a:ext cx="10515600" cy="744584"/>
          </a:xfrm>
        </p:spPr>
        <p:txBody>
          <a:bodyPr/>
          <a:lstStyle/>
          <a:p>
            <a:r>
              <a:rPr lang="en-NZ"/>
              <a:t>Research 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60500" y="1109711"/>
            <a:ext cx="10515600" cy="5640410"/>
          </a:xfrm>
        </p:spPr>
        <p:txBody>
          <a:bodyPr>
            <a:normAutofit/>
          </a:bodyPr>
          <a:lstStyle/>
          <a:p>
            <a:pPr algn="l"/>
            <a:r>
              <a:rPr lang="en-NZ" b="1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Building a good research team (or finding collaborators)</a:t>
            </a:r>
          </a:p>
          <a:p>
            <a:pPr algn="l"/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Research is best done with research collaborators in the same field of research to connect with.</a:t>
            </a:r>
          </a:p>
          <a:p>
            <a:pPr algn="l"/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You will quickly realize that your biggest competitors are often your best potential partners. </a:t>
            </a:r>
          </a:p>
          <a:p>
            <a:pPr algn="l"/>
            <a:r>
              <a:rPr lang="en-NZ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Use all available resources and expand your network</a:t>
            </a:r>
          </a:p>
          <a:p>
            <a:pPr algn="l"/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If you are new or early in your career, look for mentoring schemes at your institution or apply for funding to </a:t>
            </a:r>
            <a:r>
              <a:rPr lang="en-NZ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attend academic conferences</a:t>
            </a:r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. If you already have a significant network, think about potential collaborators you can reach out to</a:t>
            </a:r>
          </a:p>
          <a:p>
            <a:pPr marL="0" indent="0" algn="l">
              <a:buNone/>
            </a:pPr>
            <a:r>
              <a:rPr lang="en-NZ" b="0" i="0" dirty="0">
                <a:solidFill>
                  <a:srgbClr val="546373"/>
                </a:solidFill>
                <a:effectLst/>
                <a:cs typeface="Calibri" panose="020F0502020204030204" pitchFamily="34" charset="0"/>
              </a:rPr>
              <a:t> </a:t>
            </a:r>
          </a:p>
          <a:p>
            <a:pPr>
              <a:buFont typeface="Wingdings" panose="05000000000000000000" pitchFamily="2" charset="2"/>
              <a:buChar char="ü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1347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365126"/>
            <a:ext cx="10515600" cy="780094"/>
          </a:xfrm>
        </p:spPr>
        <p:txBody>
          <a:bodyPr/>
          <a:lstStyle/>
          <a:p>
            <a:r>
              <a:rPr lang="en-NZ"/>
              <a:t>Research 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380601" y="1455939"/>
            <a:ext cx="10515600" cy="5521910"/>
          </a:xfrm>
        </p:spPr>
        <p:txBody>
          <a:bodyPr>
            <a:normAutofit/>
          </a:bodyPr>
          <a:lstStyle/>
          <a:p>
            <a:pPr algn="l">
              <a:spcAft>
                <a:spcPts val="1800"/>
              </a:spcAft>
            </a:pPr>
            <a:r>
              <a:rPr lang="en-NZ" sz="3000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Being a researcher is rewarding and challenging - you get to explore new ideas, work with cutting-edge technology, learn about the world, and make contribution with new knowledge </a:t>
            </a:r>
          </a:p>
          <a:p>
            <a:pPr>
              <a:spcAft>
                <a:spcPts val="1800"/>
              </a:spcAft>
            </a:pPr>
            <a:r>
              <a:rPr lang="en-NZ" sz="3000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As a postgraduate student, conducting research is an integral part of project and mission that brings many challenges </a:t>
            </a:r>
          </a:p>
          <a:p>
            <a:r>
              <a:rPr lang="en-NZ" sz="3000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Each person’s research is different and has a unique response. Having the right attitude and mentality when dealing with these issues always will help the situation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2950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200740"/>
            <a:ext cx="10515600" cy="744584"/>
          </a:xfrm>
        </p:spPr>
        <p:txBody>
          <a:bodyPr/>
          <a:lstStyle/>
          <a:p>
            <a:r>
              <a:rPr lang="en-NZ"/>
              <a:t>Research Challenges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60500" y="945324"/>
            <a:ext cx="10515600" cy="5804797"/>
          </a:xfrm>
        </p:spPr>
        <p:txBody>
          <a:bodyPr>
            <a:normAutofit/>
          </a:bodyPr>
          <a:lstStyle/>
          <a:p>
            <a:pPr algn="l"/>
            <a:r>
              <a:rPr lang="en-NZ" b="1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Recruiting research participants (or collecting samples)</a:t>
            </a:r>
          </a:p>
          <a:p>
            <a:pPr algn="l">
              <a:spcAft>
                <a:spcPts val="1800"/>
              </a:spcAft>
            </a:pPr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Managing sample collection is a difficult part of many research projects and is often the biggest hurdle between the question you have and the data you need to answer it</a:t>
            </a:r>
          </a:p>
          <a:p>
            <a:pPr algn="l">
              <a:spcAft>
                <a:spcPts val="1800"/>
              </a:spcAft>
            </a:pPr>
            <a:r>
              <a:rPr lang="en-NZ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Do not be afraid to ask (but be sure to come prepared</a:t>
            </a:r>
            <a:r>
              <a:rPr lang="en-NZ" b="1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)</a:t>
            </a:r>
          </a:p>
          <a:p>
            <a:pPr algn="l"/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Use </a:t>
            </a:r>
            <a:r>
              <a:rPr lang="en-NZ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tools</a:t>
            </a:r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 that help you collect data from participants. These tools will not help if you are afraid or unprepared to ask for help. </a:t>
            </a:r>
          </a:p>
          <a:p>
            <a:pPr marL="0" indent="0" algn="l">
              <a:buNone/>
            </a:pPr>
            <a:endParaRPr lang="en-NZ" b="0" i="0" dirty="0">
              <a:solidFill>
                <a:srgbClr val="546373"/>
              </a:solidFill>
              <a:effectLst/>
              <a:latin typeface="Avenir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NZ" b="0" i="0" dirty="0">
              <a:solidFill>
                <a:srgbClr val="00495A"/>
              </a:solidFill>
              <a:effectLst/>
              <a:latin typeface="noto_serifregular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8178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200740"/>
            <a:ext cx="10515600" cy="744584"/>
          </a:xfrm>
        </p:spPr>
        <p:txBody>
          <a:bodyPr/>
          <a:lstStyle/>
          <a:p>
            <a:r>
              <a:rPr lang="en-NZ"/>
              <a:t>Research Challenges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60500" y="945324"/>
            <a:ext cx="10515600" cy="5804797"/>
          </a:xfrm>
        </p:spPr>
        <p:txBody>
          <a:bodyPr>
            <a:normAutofit/>
          </a:bodyPr>
          <a:lstStyle/>
          <a:p>
            <a:pPr algn="l"/>
            <a:r>
              <a:rPr lang="en-NZ" b="1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Research challenges: Expecting the unexpected</a:t>
            </a:r>
          </a:p>
          <a:p>
            <a:pPr algn="l"/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Being a researcher is full of unpredictable challenges. Careful preparation and planning can help with some of the common ones that come </a:t>
            </a:r>
            <a:r>
              <a:rPr lang="en-NZ" b="0" i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up. </a:t>
            </a:r>
            <a:endParaRPr lang="en-NZ" b="0" i="0" dirty="0">
              <a:solidFill>
                <a:schemeClr val="accent1">
                  <a:lumMod val="50000"/>
                </a:schemeClr>
              </a:solidFill>
              <a:effectLst/>
              <a:cs typeface="Calibri" panose="020F0502020204030204" pitchFamily="34" charset="0"/>
            </a:endParaRPr>
          </a:p>
          <a:p>
            <a:pPr algn="l"/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Recognize early on that your research is never going to go exactly the way you anticipate </a:t>
            </a:r>
          </a:p>
          <a:p>
            <a:pPr algn="l"/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Maintain a curious enthusiasm about your research question and your research process. It will help you think outside of the box when unexpected challenges inevitably arise. </a:t>
            </a:r>
          </a:p>
          <a:p>
            <a:pPr algn="l"/>
            <a:endParaRPr lang="en-NZ" b="0" i="0" dirty="0">
              <a:solidFill>
                <a:schemeClr val="accent1">
                  <a:lumMod val="50000"/>
                </a:schemeClr>
              </a:solidFill>
              <a:effectLst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NZ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 References: (</a:t>
            </a:r>
            <a:r>
              <a:rPr lang="en-NZ" b="1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Matthieu Chartier, </a:t>
            </a:r>
            <a:r>
              <a:rPr lang="en-NZ" b="1" i="0" dirty="0" err="1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PhD.</a:t>
            </a:r>
            <a:r>
              <a:rPr lang="en-NZ" b="0" i="0" dirty="0" err="1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Founder</a:t>
            </a:r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 @ </a:t>
            </a:r>
            <a:r>
              <a:rPr lang="en-NZ" b="0" i="0" dirty="0" err="1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Fourwaves</a:t>
            </a:r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)</a:t>
            </a:r>
          </a:p>
          <a:p>
            <a:pPr algn="l"/>
            <a:endParaRPr lang="en-NZ" b="0" i="0" dirty="0">
              <a:solidFill>
                <a:schemeClr val="accent1">
                  <a:lumMod val="50000"/>
                </a:schemeClr>
              </a:solidFill>
              <a:effectLst/>
              <a:cs typeface="Calibri" panose="020F0502020204030204" pitchFamily="34" charset="0"/>
            </a:endParaRPr>
          </a:p>
          <a:p>
            <a:pPr algn="l"/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29983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86CA-D9A1-6D23-5DBB-6A8BFCC9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365125"/>
            <a:ext cx="10515600" cy="1073257"/>
          </a:xfrm>
        </p:spPr>
        <p:txBody>
          <a:bodyPr/>
          <a:lstStyle/>
          <a:p>
            <a:r>
              <a:rPr lang="en-NZ"/>
              <a:t>Success and Celebration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CB09B-FD26-669C-9FB3-1CD12C7B1B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2899" y="1633590"/>
            <a:ext cx="13869133" cy="9475331"/>
          </a:xfrm>
        </p:spPr>
        <p:txBody>
          <a:bodyPr/>
          <a:lstStyle/>
          <a:p>
            <a:pPr marL="0" indent="0">
              <a:buNone/>
            </a:pPr>
            <a:endParaRPr lang="en-NZ"/>
          </a:p>
          <a:p>
            <a:endParaRPr lang="en-NZ"/>
          </a:p>
        </p:txBody>
      </p:sp>
      <p:pic>
        <p:nvPicPr>
          <p:cNvPr id="3074" name="Picture 2" descr="13,959 Phd Images, Stock Photos &amp; Vectors | Shutterstock">
            <a:extLst>
              <a:ext uri="{FF2B5EF4-FFF2-40B4-BE49-F238E27FC236}">
                <a16:creationId xmlns:a16="http://schemas.microsoft.com/office/drawing/2014/main" id="{4BDE6F11-DB11-ACAA-3931-13981501F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418" y="1633590"/>
            <a:ext cx="6839164" cy="49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818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605B-DED6-A467-3E35-1CF5EDD3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32F5D-18E3-E594-A3CD-8907FFB5D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NZ" sz="4800">
                <a:solidFill>
                  <a:srgbClr val="002060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9105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556" y="64672"/>
            <a:ext cx="10515600" cy="582309"/>
          </a:xfrm>
        </p:spPr>
        <p:txBody>
          <a:bodyPr>
            <a:normAutofit/>
          </a:bodyPr>
          <a:lstStyle/>
          <a:p>
            <a:r>
              <a:rPr lang="en-NZ" sz="3200" b="0" dirty="0"/>
              <a:t>Venn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919113" y="755173"/>
            <a:ext cx="9153331" cy="5832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NZ" dirty="0"/>
          </a:p>
        </p:txBody>
      </p:sp>
      <p:pic>
        <p:nvPicPr>
          <p:cNvPr id="1026" name="Picture 2" descr="Research Culture: Highlighting the positive aspects of being a PhD student  | eLife">
            <a:extLst>
              <a:ext uri="{FF2B5EF4-FFF2-40B4-BE49-F238E27FC236}">
                <a16:creationId xmlns:a16="http://schemas.microsoft.com/office/drawing/2014/main" id="{E07E26CF-75E9-CD93-A60E-8BF58A49B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57" y="646981"/>
            <a:ext cx="7159924" cy="614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6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200740"/>
            <a:ext cx="10515600" cy="744584"/>
          </a:xfrm>
        </p:spPr>
        <p:txBody>
          <a:bodyPr/>
          <a:lstStyle/>
          <a:p>
            <a:r>
              <a:rPr lang="en-NZ"/>
              <a:t>Research Challenges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60500" y="1109711"/>
            <a:ext cx="10515600" cy="5640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3200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Challenge: Choosing the Right Topic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Your research topic is the foundation on which all your other work rests, so choose carefully. Select a doable topic considering available resources, time, money, people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Often start from a broad research project idea, then narrowing your focus to a single topic</a:t>
            </a:r>
          </a:p>
          <a:p>
            <a:pPr algn="l"/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A well-thought-out topic must have a clear aim and objective with well-defined scope and literature review and importantly its methodology.</a:t>
            </a:r>
          </a:p>
          <a:p>
            <a:pPr algn="l"/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It should have an overarching theoretical context for your results</a:t>
            </a:r>
          </a:p>
          <a:p>
            <a:pPr algn="l"/>
            <a:r>
              <a:rPr lang="en-NZ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Look for a niche new knowledge in which you can make a difference </a:t>
            </a:r>
          </a:p>
          <a:p>
            <a:pPr marL="514350" indent="-514350">
              <a:buFont typeface="+mj-lt"/>
              <a:buAutoNum type="arabicPeriod"/>
            </a:pPr>
            <a:endParaRPr lang="en-NZ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NZ" b="0" i="0" dirty="0">
              <a:solidFill>
                <a:srgbClr val="00495A"/>
              </a:solidFill>
              <a:effectLst/>
              <a:latin typeface="noto_serifregular"/>
            </a:endParaRPr>
          </a:p>
          <a:p>
            <a:pPr marL="514350" indent="-514350">
              <a:buFont typeface="+mj-lt"/>
              <a:buAutoNum type="arabicPeriod"/>
            </a:pPr>
            <a:endParaRPr lang="en-NZ" b="0" i="0" dirty="0">
              <a:solidFill>
                <a:srgbClr val="00495A"/>
              </a:solidFill>
              <a:effectLst/>
              <a:latin typeface="noto_serifregular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NZ" b="0" i="0" dirty="0">
              <a:solidFill>
                <a:srgbClr val="00495A"/>
              </a:solidFill>
              <a:effectLst/>
              <a:latin typeface="noto_serifregular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9032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0" y="200740"/>
            <a:ext cx="10515600" cy="744584"/>
          </a:xfrm>
        </p:spPr>
        <p:txBody>
          <a:bodyPr/>
          <a:lstStyle/>
          <a:p>
            <a:r>
              <a:rPr lang="en-NZ"/>
              <a:t>Research Challenges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60500" y="1109711"/>
            <a:ext cx="10515600" cy="5640410"/>
          </a:xfrm>
        </p:spPr>
        <p:txBody>
          <a:bodyPr>
            <a:normAutofit/>
          </a:bodyPr>
          <a:lstStyle/>
          <a:p>
            <a:pPr algn="l"/>
            <a:r>
              <a:rPr lang="en-NZ" sz="3200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C</a:t>
            </a:r>
            <a:r>
              <a:rPr lang="en-NZ" sz="3200" b="1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onsider </a:t>
            </a:r>
            <a:r>
              <a:rPr lang="en-NZ" sz="3200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a</a:t>
            </a:r>
            <a:r>
              <a:rPr lang="en-NZ" sz="3200" b="1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ll the angles</a:t>
            </a:r>
          </a:p>
          <a:p>
            <a:pPr algn="l">
              <a:spcAft>
                <a:spcPts val="1800"/>
              </a:spcAft>
            </a:pPr>
            <a:r>
              <a:rPr lang="en-NZ" b="0" i="0" dirty="0">
                <a:solidFill>
                  <a:srgbClr val="002060"/>
                </a:solidFill>
                <a:effectLst/>
                <a:cs typeface="Calibri" panose="020F0502020204030204" pitchFamily="34" charset="0"/>
              </a:rPr>
              <a:t>Start</a:t>
            </a:r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 by identifying a few gaps in your research niche along with different angles you could take on each adding something new to the body of knowledge that exists. </a:t>
            </a:r>
          </a:p>
          <a:p>
            <a:pPr algn="l">
              <a:spcAft>
                <a:spcPts val="1800"/>
              </a:spcAft>
            </a:pPr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Evaluate each topic for how realistically you can achieve it considering resources, money, time limit that are available.</a:t>
            </a:r>
          </a:p>
          <a:p>
            <a:pPr algn="l"/>
            <a:r>
              <a:rPr lang="en-NZ" b="0" i="0" dirty="0">
                <a:solidFill>
                  <a:schemeClr val="accent1">
                    <a:lumMod val="50000"/>
                  </a:schemeClr>
                </a:solidFill>
                <a:effectLst/>
                <a:cs typeface="Calibri" panose="020F0502020204030204" pitchFamily="34" charset="0"/>
              </a:rPr>
              <a:t>Your final research topic most likely be a lot different from the original one. Stay flexible as you discover potential barriers and develop solutions that you can take to overcome them.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NZ" b="0" i="0" dirty="0">
              <a:solidFill>
                <a:schemeClr val="accent1">
                  <a:lumMod val="50000"/>
                </a:schemeClr>
              </a:solidFill>
              <a:effectLst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NZ" b="0" i="0" dirty="0">
              <a:solidFill>
                <a:srgbClr val="00495A"/>
              </a:solidFill>
              <a:effectLst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NZ" b="0" i="0" dirty="0">
              <a:solidFill>
                <a:srgbClr val="00495A"/>
              </a:solidFill>
              <a:effectLst/>
              <a:latin typeface="noto_serifregular"/>
            </a:endParaRPr>
          </a:p>
          <a:p>
            <a:pPr marL="514350" indent="-514350">
              <a:buFont typeface="+mj-lt"/>
              <a:buAutoNum type="arabicPeriod"/>
            </a:pPr>
            <a:endParaRPr lang="en-NZ" b="0" i="0" dirty="0">
              <a:solidFill>
                <a:srgbClr val="00495A"/>
              </a:solidFill>
              <a:effectLst/>
              <a:latin typeface="noto_serifregular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NZ" b="0" i="0" dirty="0">
              <a:solidFill>
                <a:srgbClr val="00495A"/>
              </a:solidFill>
              <a:effectLst/>
              <a:latin typeface="noto_serifregular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88218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3093-B6A6-2C79-8B7A-36A8B3B0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482" y="339047"/>
            <a:ext cx="10609636" cy="1078787"/>
          </a:xfrm>
        </p:spPr>
        <p:txBody>
          <a:bodyPr>
            <a:noAutofit/>
          </a:bodyPr>
          <a:lstStyle/>
          <a:p>
            <a:r>
              <a:rPr lang="en-NZ" sz="4000" dirty="0"/>
              <a:t>Example: Hydrogen Powered Cars - Fuel cell electric vehicle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ACBF6-254E-A5E7-E14F-B1628075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3482" y="1561673"/>
            <a:ext cx="10562618" cy="5296326"/>
          </a:xfrm>
        </p:spPr>
        <p:txBody>
          <a:bodyPr/>
          <a:lstStyle/>
          <a:p>
            <a:r>
              <a:rPr lang="en-NZ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https://au.pcmag.com/ccars-auto/94720/hydrogen-powered-cars-fuel-cell-electric-vehicles-explained</a:t>
            </a:r>
            <a:endParaRPr lang="en-NZ">
              <a:solidFill>
                <a:schemeClr val="accent1">
                  <a:lumMod val="50000"/>
                </a:schemeClr>
              </a:solidFill>
            </a:endParaRPr>
          </a:p>
          <a:p>
            <a:endParaRPr lang="en-NZ"/>
          </a:p>
        </p:txBody>
      </p:sp>
      <p:pic>
        <p:nvPicPr>
          <p:cNvPr id="5" name="Picture 2" descr="hydrogen car">
            <a:extLst>
              <a:ext uri="{FF2B5EF4-FFF2-40B4-BE49-F238E27FC236}">
                <a16:creationId xmlns:a16="http://schemas.microsoft.com/office/drawing/2014/main" id="{E127D668-924B-F898-B651-24D2E889E4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315110" y="2680752"/>
            <a:ext cx="7561779" cy="462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17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3093-B6A6-2C79-8B7A-36A8B3B0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482" y="339047"/>
            <a:ext cx="10609636" cy="1078787"/>
          </a:xfrm>
        </p:spPr>
        <p:txBody>
          <a:bodyPr>
            <a:noAutofit/>
          </a:bodyPr>
          <a:lstStyle/>
          <a:p>
            <a:r>
              <a:rPr lang="en-NZ" sz="4000" dirty="0"/>
              <a:t>Example: Hydrogen Powered Cars - Fuel cell, Hybrid and Electric Vehicle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ACBF6-254E-A5E7-E14F-B1628075D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3482" y="1561673"/>
            <a:ext cx="10562618" cy="5296326"/>
          </a:xfrm>
        </p:spPr>
        <p:txBody>
          <a:bodyPr>
            <a:normAutofit/>
          </a:bodyPr>
          <a:lstStyle/>
          <a:p>
            <a:r>
              <a:rPr lang="en-NZ" dirty="0">
                <a:hlinkClick r:id="rId2"/>
              </a:rPr>
              <a:t>https://afdc.energy.gov/vehicles/how-do-fuel-cell-electric-cars-work</a:t>
            </a:r>
            <a:endParaRPr lang="en-NZ" dirty="0"/>
          </a:p>
          <a:p>
            <a:r>
              <a:rPr lang="en-NZ" dirty="0">
                <a:hlinkClick r:id="rId3"/>
              </a:rPr>
              <a:t>https://afdc.energy.gov/vehicles/how-do-all-electric-cars-work</a:t>
            </a:r>
            <a:endParaRPr lang="en-NZ" dirty="0"/>
          </a:p>
          <a:p>
            <a:r>
              <a:rPr lang="en-NZ" dirty="0">
                <a:hlinkClick r:id="rId4"/>
              </a:rPr>
              <a:t>https://afdc.energy.gov/vehicles/how-do-hybrid-electric-cars-work</a:t>
            </a:r>
            <a:endParaRPr lang="en-NZ" dirty="0"/>
          </a:p>
          <a:p>
            <a:r>
              <a:rPr lang="en-NZ" dirty="0">
                <a:hlinkClick r:id="rId5"/>
              </a:rPr>
              <a:t>https://afdc.energy.gov/vehicles/how-do-gasoline-cars-work</a:t>
            </a:r>
            <a:endParaRPr lang="en-NZ" dirty="0"/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7824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C181-AF0D-5F7F-2CB9-E3CB2ECB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284085"/>
            <a:ext cx="10515600" cy="1074198"/>
          </a:xfrm>
        </p:spPr>
        <p:txBody>
          <a:bodyPr>
            <a:normAutofit fontScale="90000"/>
          </a:bodyPr>
          <a:lstStyle/>
          <a:p>
            <a:r>
              <a:rPr lang="en-NZ"/>
              <a:t>Example: Hydrogen Powered Cars - Fuel cell electric vehicle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6DC66-2530-8729-B03D-0E4D25C71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>
                <a:solidFill>
                  <a:srgbClr val="002060"/>
                </a:solidFill>
              </a:rPr>
              <a:t>Topics for Investigation:</a:t>
            </a:r>
          </a:p>
          <a:p>
            <a:pPr marL="0" indent="0">
              <a:buNone/>
            </a:pPr>
            <a:endParaRPr lang="en-NZ" dirty="0">
              <a:solidFill>
                <a:srgbClr val="002060"/>
              </a:solidFill>
            </a:endParaRPr>
          </a:p>
          <a:p>
            <a:r>
              <a:rPr lang="en-NZ" dirty="0">
                <a:solidFill>
                  <a:srgbClr val="002060"/>
                </a:solidFill>
              </a:rPr>
              <a:t>Production and Conversion </a:t>
            </a:r>
          </a:p>
          <a:p>
            <a:r>
              <a:rPr lang="en-NZ" dirty="0">
                <a:solidFill>
                  <a:srgbClr val="002060"/>
                </a:solidFill>
              </a:rPr>
              <a:t>Storage and Transportation</a:t>
            </a:r>
          </a:p>
          <a:p>
            <a:r>
              <a:rPr lang="en-NZ" dirty="0">
                <a:solidFill>
                  <a:srgbClr val="002060"/>
                </a:solidFill>
              </a:rPr>
              <a:t>Application and Transition</a:t>
            </a:r>
          </a:p>
          <a:p>
            <a:endParaRPr lang="en-NZ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NZ" dirty="0">
                <a:solidFill>
                  <a:srgbClr val="002060"/>
                </a:solidFill>
              </a:rPr>
              <a:t>Need to narrow down to a specific topic for a project </a:t>
            </a:r>
          </a:p>
        </p:txBody>
      </p:sp>
    </p:spTree>
    <p:extLst>
      <p:ext uri="{BB962C8B-B14F-4D97-AF65-F5344CB8AC3E}">
        <p14:creationId xmlns:p14="http://schemas.microsoft.com/office/powerpoint/2010/main" val="387383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C181-AF0D-5F7F-2CB9-E3CB2ECB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500" y="284085"/>
            <a:ext cx="10515600" cy="1074198"/>
          </a:xfrm>
        </p:spPr>
        <p:txBody>
          <a:bodyPr>
            <a:normAutofit/>
          </a:bodyPr>
          <a:lstStyle/>
          <a:p>
            <a:r>
              <a:rPr lang="en-NZ" dirty="0"/>
              <a:t>Narrowing down to a specific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6DC66-2530-8729-B03D-0E4D25C71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60500" y="1589103"/>
            <a:ext cx="10515600" cy="4606765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NZ" dirty="0">
                <a:solidFill>
                  <a:srgbClr val="002060"/>
                </a:solidFill>
              </a:rPr>
              <a:t>Production paths - hydrogen from hydrocarbon-based, renewable or carbon-reduced process and or from zero emission (electrolysis). </a:t>
            </a:r>
          </a:p>
          <a:p>
            <a:pPr>
              <a:spcAft>
                <a:spcPts val="800"/>
              </a:spcAft>
            </a:pPr>
            <a:r>
              <a:rPr lang="en-NZ" dirty="0">
                <a:solidFill>
                  <a:srgbClr val="002060"/>
                </a:solidFill>
              </a:rPr>
              <a:t>Hydrogen needs to be compressed/liquified, transported, stored and transferred to the end user. </a:t>
            </a:r>
          </a:p>
          <a:p>
            <a:r>
              <a:rPr lang="en-NZ" dirty="0">
                <a:solidFill>
                  <a:srgbClr val="002060"/>
                </a:solidFill>
              </a:rPr>
              <a:t>Whether generated by electrolysis or by reforming- the gaseous or liquid hydrogen needs to undergo market processes before it can be used by the customer. </a:t>
            </a:r>
          </a:p>
        </p:txBody>
      </p:sp>
    </p:spTree>
    <p:extLst>
      <p:ext uri="{BB962C8B-B14F-4D97-AF65-F5344CB8AC3E}">
        <p14:creationId xmlns:p14="http://schemas.microsoft.com/office/powerpoint/2010/main" val="54694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Helia Core Medium"/>
        <a:ea typeface=""/>
        <a:cs typeface=""/>
      </a:majorFont>
      <a:minorFont>
        <a:latin typeface="Helia Core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C9A5102B5B754D8551214860F4B512" ma:contentTypeVersion="1" ma:contentTypeDescription="Create a new document." ma:contentTypeScope="" ma:versionID="4d5bcd3236515693560183c71834b9ea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687c2d9dede78e24b8f92e044f97f8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729C2A-8111-486E-BE4C-72E5BC6D9DBA}">
  <ds:schemaRefs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47B4A22-418F-4834-9543-17CB4C005035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437E481-44FE-4ABD-B795-DBD8244C6C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1451</Words>
  <Application>Microsoft Office PowerPoint</Application>
  <PresentationFormat>Widescreen</PresentationFormat>
  <Paragraphs>141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Calibri</vt:lpstr>
      <vt:lpstr>Wingdings</vt:lpstr>
      <vt:lpstr>muli</vt:lpstr>
      <vt:lpstr>Open Sans</vt:lpstr>
      <vt:lpstr>noto_serifregular</vt:lpstr>
      <vt:lpstr>Avenir</vt:lpstr>
      <vt:lpstr>Arial</vt:lpstr>
      <vt:lpstr>Office Theme</vt:lpstr>
      <vt:lpstr>Research Challenges and How to Overcome Them</vt:lpstr>
      <vt:lpstr>Research Challenges</vt:lpstr>
      <vt:lpstr>Venn diagram</vt:lpstr>
      <vt:lpstr>Research Challenges</vt:lpstr>
      <vt:lpstr>Research Challenges </vt:lpstr>
      <vt:lpstr>Example: Hydrogen Powered Cars - Fuel cell electric vehicle</vt:lpstr>
      <vt:lpstr>Example: Hydrogen Powered Cars - Fuel cell, Hybrid and Electric Vehicle</vt:lpstr>
      <vt:lpstr>Example: Hydrogen Powered Cars - Fuel cell electric vehicle</vt:lpstr>
      <vt:lpstr>Narrowing down to a specific topic</vt:lpstr>
      <vt:lpstr>Narrowing down to a specific topic</vt:lpstr>
      <vt:lpstr>Research Challenges </vt:lpstr>
      <vt:lpstr>Example - Case Study</vt:lpstr>
      <vt:lpstr>Research Challenges </vt:lpstr>
      <vt:lpstr>Research Challenges </vt:lpstr>
      <vt:lpstr>Research Challenges </vt:lpstr>
      <vt:lpstr>Challenges </vt:lpstr>
      <vt:lpstr>Research Challenges </vt:lpstr>
      <vt:lpstr>Confidence Building</vt:lpstr>
      <vt:lpstr>Research Challenges</vt:lpstr>
      <vt:lpstr>Research Challenges </vt:lpstr>
      <vt:lpstr>Research Challenges </vt:lpstr>
      <vt:lpstr>Success and Celebration</vt:lpstr>
      <vt:lpstr>PowerPoint Presentation</vt:lpstr>
    </vt:vector>
  </TitlesOfParts>
  <Company>AUT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Fluid Mechanics ENME711</dc:title>
  <dc:creator>Remko de Jong</dc:creator>
  <cp:lastModifiedBy>em16272</cp:lastModifiedBy>
  <cp:revision>5</cp:revision>
  <cp:lastPrinted>2023-03-28T23:10:45Z</cp:lastPrinted>
  <dcterms:created xsi:type="dcterms:W3CDTF">2015-01-26T22:08:43Z</dcterms:created>
  <dcterms:modified xsi:type="dcterms:W3CDTF">2024-08-07T10:44:31Z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0x0101004DC9A5102B5B754D8551214860F4B512</vt:lpwstr>
  </property>
</Properties>
</file>