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7"/>
  </p:notesMasterIdLst>
  <p:sldIdLst>
    <p:sldId id="326" r:id="rId2"/>
    <p:sldId id="327" r:id="rId3"/>
    <p:sldId id="346" r:id="rId4"/>
    <p:sldId id="347" r:id="rId5"/>
    <p:sldId id="295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266" r:id="rId15"/>
    <p:sldId id="267" r:id="rId16"/>
    <p:sldId id="336" r:id="rId17"/>
    <p:sldId id="337" r:id="rId18"/>
    <p:sldId id="338" r:id="rId19"/>
    <p:sldId id="339" r:id="rId20"/>
    <p:sldId id="340" r:id="rId21"/>
    <p:sldId id="273" r:id="rId22"/>
    <p:sldId id="341" r:id="rId23"/>
    <p:sldId id="294" r:id="rId24"/>
    <p:sldId id="342" r:id="rId25"/>
    <p:sldId id="343" r:id="rId26"/>
    <p:sldId id="344" r:id="rId27"/>
    <p:sldId id="345" r:id="rId28"/>
    <p:sldId id="279" r:id="rId29"/>
    <p:sldId id="280" r:id="rId30"/>
    <p:sldId id="281" r:id="rId31"/>
    <p:sldId id="282" r:id="rId32"/>
    <p:sldId id="283" r:id="rId33"/>
    <p:sldId id="284" r:id="rId34"/>
    <p:sldId id="287" r:id="rId35"/>
    <p:sldId id="288" r:id="rId36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ma Nand" initials="P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71F5F-5CDD-462A-BB5F-556F9C5D1D02}" v="4" dt="2024-02-26T22:53:41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>
      <p:cViewPr varScale="1">
        <p:scale>
          <a:sx n="106" d="100"/>
          <a:sy n="106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1752" y="-4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 Nand" userId="a214ac8f-221c-4393-b64b-d99306f8255f" providerId="ADAL" clId="{4BACF2B2-FE7C-40E0-AFA5-F6E8D0F58538}"/>
    <pc:docChg chg="addSld delSld modSld">
      <pc:chgData name="Parma Nand" userId="a214ac8f-221c-4393-b64b-d99306f8255f" providerId="ADAL" clId="{4BACF2B2-FE7C-40E0-AFA5-F6E8D0F58538}" dt="2019-02-28T23:08:36.658" v="31" actId="2696"/>
      <pc:docMkLst>
        <pc:docMk/>
      </pc:docMkLst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66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67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73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79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80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81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82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83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84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87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88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94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295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26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27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28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29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0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1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2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3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4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5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6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7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8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39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40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41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42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43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44"/>
        </pc:sldMkLst>
      </pc:sldChg>
      <pc:sldChg chg="add">
        <pc:chgData name="Parma Nand" userId="a214ac8f-221c-4393-b64b-d99306f8255f" providerId="ADAL" clId="{4BACF2B2-FE7C-40E0-AFA5-F6E8D0F58538}" dt="2019-02-28T23:08:11.350" v="0"/>
        <pc:sldMkLst>
          <pc:docMk/>
          <pc:sldMk cId="0" sldId="345"/>
        </pc:sldMkLst>
      </pc:sldChg>
    </pc:docChg>
  </pc:docChgLst>
  <pc:docChgLst>
    <pc:chgData name="Parma Nand" userId="a214ac8f-221c-4393-b64b-d99306f8255f" providerId="ADAL" clId="{7BF4C56B-5E4C-4CDD-9D6F-EF4AD2A9C60A}"/>
    <pc:docChg chg="undo custSel modSld modMainMaster">
      <pc:chgData name="Parma Nand" userId="a214ac8f-221c-4393-b64b-d99306f8255f" providerId="ADAL" clId="{7BF4C56B-5E4C-4CDD-9D6F-EF4AD2A9C60A}" dt="2023-02-27T00:06:51.340" v="958" actId="20577"/>
      <pc:docMkLst>
        <pc:docMk/>
      </pc:docMkLst>
      <pc:sldChg chg="modSp mod">
        <pc:chgData name="Parma Nand" userId="a214ac8f-221c-4393-b64b-d99306f8255f" providerId="ADAL" clId="{7BF4C56B-5E4C-4CDD-9D6F-EF4AD2A9C60A}" dt="2023-02-21T02:08:30.643" v="524" actId="6549"/>
        <pc:sldMkLst>
          <pc:docMk/>
          <pc:sldMk cId="0" sldId="327"/>
        </pc:sldMkLst>
        <pc:spChg chg="mod">
          <ac:chgData name="Parma Nand" userId="a214ac8f-221c-4393-b64b-d99306f8255f" providerId="ADAL" clId="{7BF4C56B-5E4C-4CDD-9D6F-EF4AD2A9C60A}" dt="2023-02-21T02:08:30.643" v="524" actId="6549"/>
          <ac:spMkLst>
            <pc:docMk/>
            <pc:sldMk cId="0" sldId="327"/>
            <ac:spMk id="7171" creationId="{B6F40AAC-E3AE-4E4F-8950-84C191488F72}"/>
          </ac:spMkLst>
        </pc:spChg>
      </pc:sldChg>
      <pc:sldChg chg="modSp mod">
        <pc:chgData name="Parma Nand" userId="a214ac8f-221c-4393-b64b-d99306f8255f" providerId="ADAL" clId="{7BF4C56B-5E4C-4CDD-9D6F-EF4AD2A9C60A}" dt="2023-02-26T22:49:35.397" v="953" actId="20577"/>
        <pc:sldMkLst>
          <pc:docMk/>
          <pc:sldMk cId="0" sldId="330"/>
        </pc:sldMkLst>
        <pc:spChg chg="mod">
          <ac:chgData name="Parma Nand" userId="a214ac8f-221c-4393-b64b-d99306f8255f" providerId="ADAL" clId="{7BF4C56B-5E4C-4CDD-9D6F-EF4AD2A9C60A}" dt="2023-02-26T22:49:35.397" v="953" actId="20577"/>
          <ac:spMkLst>
            <pc:docMk/>
            <pc:sldMk cId="0" sldId="330"/>
            <ac:spMk id="15362" creationId="{1D504BAF-F79E-458E-BD8C-344D2E295DD8}"/>
          </ac:spMkLst>
        </pc:spChg>
      </pc:sldChg>
      <pc:sldChg chg="modSp mod">
        <pc:chgData name="Parma Nand" userId="a214ac8f-221c-4393-b64b-d99306f8255f" providerId="ADAL" clId="{7BF4C56B-5E4C-4CDD-9D6F-EF4AD2A9C60A}" dt="2023-02-26T23:57:29.027" v="956" actId="113"/>
        <pc:sldMkLst>
          <pc:docMk/>
          <pc:sldMk cId="0" sldId="337"/>
        </pc:sldMkLst>
        <pc:spChg chg="mod">
          <ac:chgData name="Parma Nand" userId="a214ac8f-221c-4393-b64b-d99306f8255f" providerId="ADAL" clId="{7BF4C56B-5E4C-4CDD-9D6F-EF4AD2A9C60A}" dt="2023-02-26T23:57:29.027" v="956" actId="113"/>
          <ac:spMkLst>
            <pc:docMk/>
            <pc:sldMk cId="0" sldId="337"/>
            <ac:spMk id="32771" creationId="{51BFA623-8163-4A33-89EC-31E853D2EFD5}"/>
          </ac:spMkLst>
        </pc:spChg>
      </pc:sldChg>
      <pc:sldChg chg="modSp mod">
        <pc:chgData name="Parma Nand" userId="a214ac8f-221c-4393-b64b-d99306f8255f" providerId="ADAL" clId="{7BF4C56B-5E4C-4CDD-9D6F-EF4AD2A9C60A}" dt="2023-02-26T22:46:26.798" v="944" actId="20577"/>
        <pc:sldMkLst>
          <pc:docMk/>
          <pc:sldMk cId="1955761906" sldId="346"/>
        </pc:sldMkLst>
        <pc:spChg chg="mod">
          <ac:chgData name="Parma Nand" userId="a214ac8f-221c-4393-b64b-d99306f8255f" providerId="ADAL" clId="{7BF4C56B-5E4C-4CDD-9D6F-EF4AD2A9C60A}" dt="2023-02-26T22:46:26.798" v="944" actId="20577"/>
          <ac:spMkLst>
            <pc:docMk/>
            <pc:sldMk cId="1955761906" sldId="346"/>
            <ac:spMk id="3" creationId="{DC542ECE-0B3C-46D9-8AFC-F8FD6B5E86A0}"/>
          </ac:spMkLst>
        </pc:spChg>
      </pc:sldChg>
      <pc:sldChg chg="modSp mod">
        <pc:chgData name="Parma Nand" userId="a214ac8f-221c-4393-b64b-d99306f8255f" providerId="ADAL" clId="{7BF4C56B-5E4C-4CDD-9D6F-EF4AD2A9C60A}" dt="2023-02-21T02:10:32.108" v="574" actId="20577"/>
        <pc:sldMkLst>
          <pc:docMk/>
          <pc:sldMk cId="3016014767" sldId="347"/>
        </pc:sldMkLst>
        <pc:spChg chg="mod">
          <ac:chgData name="Parma Nand" userId="a214ac8f-221c-4393-b64b-d99306f8255f" providerId="ADAL" clId="{7BF4C56B-5E4C-4CDD-9D6F-EF4AD2A9C60A}" dt="2023-02-21T02:10:32.108" v="574" actId="20577"/>
          <ac:spMkLst>
            <pc:docMk/>
            <pc:sldMk cId="3016014767" sldId="347"/>
            <ac:spMk id="3" creationId="{E2EDEF30-46C9-42FA-A5B9-97B43D04D54B}"/>
          </ac:spMkLst>
        </pc:spChg>
      </pc:sldChg>
      <pc:sldMasterChg chg="modSp mod">
        <pc:chgData name="Parma Nand" userId="a214ac8f-221c-4393-b64b-d99306f8255f" providerId="ADAL" clId="{7BF4C56B-5E4C-4CDD-9D6F-EF4AD2A9C60A}" dt="2023-02-27T00:06:51.340" v="958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7BF4C56B-5E4C-4CDD-9D6F-EF4AD2A9C60A}" dt="2023-02-27T00:06:51.340" v="958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  <pc:docChgLst>
    <pc:chgData name="Parma" userId="a214ac8f-221c-4393-b64b-d99306f8255f" providerId="ADAL" clId="{A1FD69D2-AC39-46F6-B738-FA22FDE33554}"/>
    <pc:docChg chg="undo custSel delSld modSld">
      <pc:chgData name="Parma" userId="a214ac8f-221c-4393-b64b-d99306f8255f" providerId="ADAL" clId="{A1FD69D2-AC39-46F6-B738-FA22FDE33554}" dt="2021-02-28T23:55:01.282" v="539" actId="2696"/>
      <pc:docMkLst>
        <pc:docMk/>
      </pc:docMkLst>
      <pc:sldChg chg="modSp mod">
        <pc:chgData name="Parma" userId="a214ac8f-221c-4393-b64b-d99306f8255f" providerId="ADAL" clId="{A1FD69D2-AC39-46F6-B738-FA22FDE33554}" dt="2021-02-28T23:48:11.804" v="14" actId="20577"/>
        <pc:sldMkLst>
          <pc:docMk/>
          <pc:sldMk cId="0" sldId="326"/>
        </pc:sldMkLst>
        <pc:spChg chg="mod">
          <ac:chgData name="Parma" userId="a214ac8f-221c-4393-b64b-d99306f8255f" providerId="ADAL" clId="{A1FD69D2-AC39-46F6-B738-FA22FDE33554}" dt="2021-02-28T23:48:11.804" v="14" actId="20577"/>
          <ac:spMkLst>
            <pc:docMk/>
            <pc:sldMk cId="0" sldId="326"/>
            <ac:spMk id="5122" creationId="{6D09827E-EA44-44AF-AAD0-99AAD7C8358E}"/>
          </ac:spMkLst>
        </pc:spChg>
      </pc:sldChg>
      <pc:sldChg chg="modSp mod">
        <pc:chgData name="Parma" userId="a214ac8f-221c-4393-b64b-d99306f8255f" providerId="ADAL" clId="{A1FD69D2-AC39-46F6-B738-FA22FDE33554}" dt="2021-02-28T23:50:13.852" v="150" actId="20577"/>
        <pc:sldMkLst>
          <pc:docMk/>
          <pc:sldMk cId="0" sldId="327"/>
        </pc:sldMkLst>
        <pc:spChg chg="mod">
          <ac:chgData name="Parma" userId="a214ac8f-221c-4393-b64b-d99306f8255f" providerId="ADAL" clId="{A1FD69D2-AC39-46F6-B738-FA22FDE33554}" dt="2021-02-28T23:50:13.852" v="150" actId="20577"/>
          <ac:spMkLst>
            <pc:docMk/>
            <pc:sldMk cId="0" sldId="327"/>
            <ac:spMk id="7171" creationId="{B6F40AAC-E3AE-4E4F-8950-84C191488F72}"/>
          </ac:spMkLst>
        </pc:spChg>
      </pc:sldChg>
      <pc:sldChg chg="modSp mod">
        <pc:chgData name="Parma" userId="a214ac8f-221c-4393-b64b-d99306f8255f" providerId="ADAL" clId="{A1FD69D2-AC39-46F6-B738-FA22FDE33554}" dt="2021-02-28T23:52:48.006" v="303" actId="404"/>
        <pc:sldMkLst>
          <pc:docMk/>
          <pc:sldMk cId="1955761906" sldId="346"/>
        </pc:sldMkLst>
        <pc:spChg chg="mod">
          <ac:chgData name="Parma" userId="a214ac8f-221c-4393-b64b-d99306f8255f" providerId="ADAL" clId="{A1FD69D2-AC39-46F6-B738-FA22FDE33554}" dt="2021-02-28T23:52:48.006" v="303" actId="404"/>
          <ac:spMkLst>
            <pc:docMk/>
            <pc:sldMk cId="1955761906" sldId="346"/>
            <ac:spMk id="3" creationId="{DC542ECE-0B3C-46D9-8AFC-F8FD6B5E86A0}"/>
          </ac:spMkLst>
        </pc:spChg>
      </pc:sldChg>
      <pc:sldChg chg="modSp mod">
        <pc:chgData name="Parma" userId="a214ac8f-221c-4393-b64b-d99306f8255f" providerId="ADAL" clId="{A1FD69D2-AC39-46F6-B738-FA22FDE33554}" dt="2021-02-28T23:54:49.945" v="538" actId="14100"/>
        <pc:sldMkLst>
          <pc:docMk/>
          <pc:sldMk cId="3016014767" sldId="347"/>
        </pc:sldMkLst>
        <pc:spChg chg="mod">
          <ac:chgData name="Parma" userId="a214ac8f-221c-4393-b64b-d99306f8255f" providerId="ADAL" clId="{A1FD69D2-AC39-46F6-B738-FA22FDE33554}" dt="2021-02-28T23:54:49.945" v="538" actId="14100"/>
          <ac:spMkLst>
            <pc:docMk/>
            <pc:sldMk cId="3016014767" sldId="347"/>
            <ac:spMk id="3" creationId="{E2EDEF30-46C9-42FA-A5B9-97B43D04D54B}"/>
          </ac:spMkLst>
        </pc:spChg>
      </pc:sldChg>
      <pc:sldChg chg="del">
        <pc:chgData name="Parma" userId="a214ac8f-221c-4393-b64b-d99306f8255f" providerId="ADAL" clId="{A1FD69D2-AC39-46F6-B738-FA22FDE33554}" dt="2021-02-28T23:55:01.282" v="539" actId="2696"/>
        <pc:sldMkLst>
          <pc:docMk/>
          <pc:sldMk cId="1898489248" sldId="348"/>
        </pc:sldMkLst>
      </pc:sldChg>
    </pc:docChg>
  </pc:docChgLst>
  <pc:docChgLst>
    <pc:chgData name="Parma Nand" userId="a214ac8f-221c-4393-b64b-d99306f8255f" providerId="ADAL" clId="{A1FD69D2-AC39-46F6-B738-FA22FDE33554}"/>
    <pc:docChg chg="modSld">
      <pc:chgData name="Parma Nand" userId="a214ac8f-221c-4393-b64b-d99306f8255f" providerId="ADAL" clId="{A1FD69D2-AC39-46F6-B738-FA22FDE33554}" dt="2021-03-01T03:30:55.623" v="59" actId="20577"/>
      <pc:docMkLst>
        <pc:docMk/>
      </pc:docMkLst>
      <pc:sldChg chg="modSp">
        <pc:chgData name="Parma Nand" userId="a214ac8f-221c-4393-b64b-d99306f8255f" providerId="ADAL" clId="{A1FD69D2-AC39-46F6-B738-FA22FDE33554}" dt="2021-03-01T03:30:55.623" v="59" actId="20577"/>
        <pc:sldMkLst>
          <pc:docMk/>
          <pc:sldMk cId="0" sldId="267"/>
        </pc:sldMkLst>
        <pc:spChg chg="mod">
          <ac:chgData name="Parma Nand" userId="a214ac8f-221c-4393-b64b-d99306f8255f" providerId="ADAL" clId="{A1FD69D2-AC39-46F6-B738-FA22FDE33554}" dt="2021-03-01T03:30:55.623" v="59" actId="20577"/>
          <ac:spMkLst>
            <pc:docMk/>
            <pc:sldMk cId="0" sldId="267"/>
            <ac:spMk id="14339" creationId="{B71DAB64-CFB3-4080-94A1-D6C9566F4212}"/>
          </ac:spMkLst>
        </pc:spChg>
      </pc:sldChg>
      <pc:sldChg chg="modSp mod">
        <pc:chgData name="Parma Nand" userId="a214ac8f-221c-4393-b64b-d99306f8255f" providerId="ADAL" clId="{A1FD69D2-AC39-46F6-B738-FA22FDE33554}" dt="2021-03-01T03:21:47.182" v="46" actId="20577"/>
        <pc:sldMkLst>
          <pc:docMk/>
          <pc:sldMk cId="3016014767" sldId="347"/>
        </pc:sldMkLst>
        <pc:spChg chg="mod">
          <ac:chgData name="Parma Nand" userId="a214ac8f-221c-4393-b64b-d99306f8255f" providerId="ADAL" clId="{A1FD69D2-AC39-46F6-B738-FA22FDE33554}" dt="2021-03-01T03:21:47.182" v="46" actId="20577"/>
          <ac:spMkLst>
            <pc:docMk/>
            <pc:sldMk cId="3016014767" sldId="347"/>
            <ac:spMk id="3" creationId="{E2EDEF30-46C9-42FA-A5B9-97B43D04D54B}"/>
          </ac:spMkLst>
        </pc:spChg>
      </pc:sldChg>
    </pc:docChg>
  </pc:docChgLst>
  <pc:docChgLst>
    <pc:chgData name="Parma Nand" userId="a214ac8f-221c-4393-b64b-d99306f8255f" providerId="ADAL" clId="{F758FD96-9FE1-4CC3-8CA7-09D1D968B711}"/>
    <pc:docChg chg="modSld">
      <pc:chgData name="Parma Nand" userId="a214ac8f-221c-4393-b64b-d99306f8255f" providerId="ADAL" clId="{F758FD96-9FE1-4CC3-8CA7-09D1D968B711}" dt="2020-03-16T21:34:56.816" v="3" actId="113"/>
      <pc:docMkLst>
        <pc:docMk/>
      </pc:docMkLst>
      <pc:sldChg chg="modSp mod">
        <pc:chgData name="Parma Nand" userId="a214ac8f-221c-4393-b64b-d99306f8255f" providerId="ADAL" clId="{F758FD96-9FE1-4CC3-8CA7-09D1D968B711}" dt="2020-03-16T21:32:27.402" v="2" actId="113"/>
        <pc:sldMkLst>
          <pc:docMk/>
          <pc:sldMk cId="0" sldId="341"/>
        </pc:sldMkLst>
        <pc:spChg chg="mod">
          <ac:chgData name="Parma Nand" userId="a214ac8f-221c-4393-b64b-d99306f8255f" providerId="ADAL" clId="{F758FD96-9FE1-4CC3-8CA7-09D1D968B711}" dt="2020-03-16T21:32:27.402" v="2" actId="113"/>
          <ac:spMkLst>
            <pc:docMk/>
            <pc:sldMk cId="0" sldId="341"/>
            <ac:spMk id="3" creationId="{BF3C2E78-B236-4CCD-A961-2CA4C4D00A4A}"/>
          </ac:spMkLst>
        </pc:spChg>
      </pc:sldChg>
      <pc:sldChg chg="modSp mod">
        <pc:chgData name="Parma Nand" userId="a214ac8f-221c-4393-b64b-d99306f8255f" providerId="ADAL" clId="{F758FD96-9FE1-4CC3-8CA7-09D1D968B711}" dt="2020-03-16T21:34:56.816" v="3" actId="113"/>
        <pc:sldMkLst>
          <pc:docMk/>
          <pc:sldMk cId="0" sldId="344"/>
        </pc:sldMkLst>
        <pc:spChg chg="mod">
          <ac:chgData name="Parma Nand" userId="a214ac8f-221c-4393-b64b-d99306f8255f" providerId="ADAL" clId="{F758FD96-9FE1-4CC3-8CA7-09D1D968B711}" dt="2020-03-16T21:34:56.816" v="3" actId="113"/>
          <ac:spMkLst>
            <pc:docMk/>
            <pc:sldMk cId="0" sldId="344"/>
            <ac:spMk id="46083" creationId="{E8BB08CC-E466-409C-8DFD-E279A9F919A3}"/>
          </ac:spMkLst>
        </pc:spChg>
      </pc:sldChg>
    </pc:docChg>
  </pc:docChgLst>
  <pc:docChgLst>
    <pc:chgData name="Parma Nand" userId="a214ac8f-221c-4393-b64b-d99306f8255f" providerId="ADAL" clId="{088F1406-F6BC-46C6-BCB0-EAE8AEDFBB2E}"/>
    <pc:docChg chg="custSel modSld">
      <pc:chgData name="Parma Nand" userId="a214ac8f-221c-4393-b64b-d99306f8255f" providerId="ADAL" clId="{088F1406-F6BC-46C6-BCB0-EAE8AEDFBB2E}" dt="2020-02-19T22:26:07.007" v="400" actId="20577"/>
      <pc:docMkLst>
        <pc:docMk/>
      </pc:docMkLst>
      <pc:sldChg chg="modSp">
        <pc:chgData name="Parma Nand" userId="a214ac8f-221c-4393-b64b-d99306f8255f" providerId="ADAL" clId="{088F1406-F6BC-46C6-BCB0-EAE8AEDFBB2E}" dt="2020-02-19T22:21:29.282" v="16" actId="20577"/>
        <pc:sldMkLst>
          <pc:docMk/>
          <pc:sldMk cId="0" sldId="327"/>
        </pc:sldMkLst>
        <pc:spChg chg="mod">
          <ac:chgData name="Parma Nand" userId="a214ac8f-221c-4393-b64b-d99306f8255f" providerId="ADAL" clId="{088F1406-F6BC-46C6-BCB0-EAE8AEDFBB2E}" dt="2020-02-19T22:21:29.282" v="16" actId="20577"/>
          <ac:spMkLst>
            <pc:docMk/>
            <pc:sldMk cId="0" sldId="327"/>
            <ac:spMk id="7171" creationId="{B6F40AAC-E3AE-4E4F-8950-84C191488F72}"/>
          </ac:spMkLst>
        </pc:spChg>
      </pc:sldChg>
      <pc:sldChg chg="modSp">
        <pc:chgData name="Parma Nand" userId="a214ac8f-221c-4393-b64b-d99306f8255f" providerId="ADAL" clId="{088F1406-F6BC-46C6-BCB0-EAE8AEDFBB2E}" dt="2020-02-19T22:26:07.007" v="400" actId="20577"/>
        <pc:sldMkLst>
          <pc:docMk/>
          <pc:sldMk cId="3016014767" sldId="347"/>
        </pc:sldMkLst>
        <pc:spChg chg="mod">
          <ac:chgData name="Parma Nand" userId="a214ac8f-221c-4393-b64b-d99306f8255f" providerId="ADAL" clId="{088F1406-F6BC-46C6-BCB0-EAE8AEDFBB2E}" dt="2020-02-19T22:26:07.007" v="400" actId="20577"/>
          <ac:spMkLst>
            <pc:docMk/>
            <pc:sldMk cId="3016014767" sldId="347"/>
            <ac:spMk id="3" creationId="{E2EDEF30-46C9-42FA-A5B9-97B43D04D54B}"/>
          </ac:spMkLst>
        </pc:spChg>
      </pc:sldChg>
    </pc:docChg>
  </pc:docChgLst>
  <pc:docChgLst>
    <pc:chgData name="Parma Nand" userId="a214ac8f-221c-4393-b64b-d99306f8255f" providerId="ADAL" clId="{BB071F5F-5CDD-462A-BB5F-556F9C5D1D02}"/>
    <pc:docChg chg="custSel modSld">
      <pc:chgData name="Parma Nand" userId="a214ac8f-221c-4393-b64b-d99306f8255f" providerId="ADAL" clId="{BB071F5F-5CDD-462A-BB5F-556F9C5D1D02}" dt="2024-02-26T22:57:03.367" v="967" actId="20577"/>
      <pc:docMkLst>
        <pc:docMk/>
      </pc:docMkLst>
      <pc:sldChg chg="modSp mod">
        <pc:chgData name="Parma Nand" userId="a214ac8f-221c-4393-b64b-d99306f8255f" providerId="ADAL" clId="{BB071F5F-5CDD-462A-BB5F-556F9C5D1D02}" dt="2024-02-26T22:21:29.547" v="332" actId="20577"/>
        <pc:sldMkLst>
          <pc:docMk/>
          <pc:sldMk cId="0" sldId="327"/>
        </pc:sldMkLst>
        <pc:spChg chg="mod">
          <ac:chgData name="Parma Nand" userId="a214ac8f-221c-4393-b64b-d99306f8255f" providerId="ADAL" clId="{BB071F5F-5CDD-462A-BB5F-556F9C5D1D02}" dt="2024-02-26T22:21:29.547" v="332" actId="20577"/>
          <ac:spMkLst>
            <pc:docMk/>
            <pc:sldMk cId="0" sldId="327"/>
            <ac:spMk id="7171" creationId="{B6F40AAC-E3AE-4E4F-8950-84C191488F72}"/>
          </ac:spMkLst>
        </pc:spChg>
      </pc:sldChg>
      <pc:sldChg chg="modSp mod">
        <pc:chgData name="Parma Nand" userId="a214ac8f-221c-4393-b64b-d99306f8255f" providerId="ADAL" clId="{BB071F5F-5CDD-462A-BB5F-556F9C5D1D02}" dt="2024-02-26T22:42:35.624" v="851" actId="14100"/>
        <pc:sldMkLst>
          <pc:docMk/>
          <pc:sldMk cId="0" sldId="330"/>
        </pc:sldMkLst>
        <pc:spChg chg="mod">
          <ac:chgData name="Parma Nand" userId="a214ac8f-221c-4393-b64b-d99306f8255f" providerId="ADAL" clId="{BB071F5F-5CDD-462A-BB5F-556F9C5D1D02}" dt="2024-02-26T22:42:35.624" v="851" actId="14100"/>
          <ac:spMkLst>
            <pc:docMk/>
            <pc:sldMk cId="0" sldId="330"/>
            <ac:spMk id="15363" creationId="{634CD8AF-D982-4CC5-96DE-0478D0BE5FBE}"/>
          </ac:spMkLst>
        </pc:spChg>
      </pc:sldChg>
      <pc:sldChg chg="modSp mod">
        <pc:chgData name="Parma Nand" userId="a214ac8f-221c-4393-b64b-d99306f8255f" providerId="ADAL" clId="{BB071F5F-5CDD-462A-BB5F-556F9C5D1D02}" dt="2024-02-26T22:50:56.592" v="921" actId="20577"/>
        <pc:sldMkLst>
          <pc:docMk/>
          <pc:sldMk cId="0" sldId="331"/>
        </pc:sldMkLst>
        <pc:spChg chg="mod">
          <ac:chgData name="Parma Nand" userId="a214ac8f-221c-4393-b64b-d99306f8255f" providerId="ADAL" clId="{BB071F5F-5CDD-462A-BB5F-556F9C5D1D02}" dt="2024-02-26T22:50:56.592" v="921" actId="20577"/>
          <ac:spMkLst>
            <pc:docMk/>
            <pc:sldMk cId="0" sldId="331"/>
            <ac:spMk id="17411" creationId="{060830AE-4BF4-45B5-88EB-FB351253A00F}"/>
          </ac:spMkLst>
        </pc:spChg>
      </pc:sldChg>
      <pc:sldChg chg="modSp mod">
        <pc:chgData name="Parma Nand" userId="a214ac8f-221c-4393-b64b-d99306f8255f" providerId="ADAL" clId="{BB071F5F-5CDD-462A-BB5F-556F9C5D1D02}" dt="2024-02-26T22:53:41.179" v="966" actId="14100"/>
        <pc:sldMkLst>
          <pc:docMk/>
          <pc:sldMk cId="0" sldId="332"/>
        </pc:sldMkLst>
        <pc:spChg chg="mod">
          <ac:chgData name="Parma Nand" userId="a214ac8f-221c-4393-b64b-d99306f8255f" providerId="ADAL" clId="{BB071F5F-5CDD-462A-BB5F-556F9C5D1D02}" dt="2024-02-26T22:53:41.179" v="966" actId="14100"/>
          <ac:spMkLst>
            <pc:docMk/>
            <pc:sldMk cId="0" sldId="332"/>
            <ac:spMk id="9219" creationId="{8C8909AD-DCF9-41BE-8FD4-782ACAD3E880}"/>
          </ac:spMkLst>
        </pc:spChg>
      </pc:sldChg>
      <pc:sldChg chg="modSp mod">
        <pc:chgData name="Parma Nand" userId="a214ac8f-221c-4393-b64b-d99306f8255f" providerId="ADAL" clId="{BB071F5F-5CDD-462A-BB5F-556F9C5D1D02}" dt="2024-02-26T22:57:03.367" v="967" actId="20577"/>
        <pc:sldMkLst>
          <pc:docMk/>
          <pc:sldMk cId="0" sldId="334"/>
        </pc:sldMkLst>
        <pc:spChg chg="mod">
          <ac:chgData name="Parma Nand" userId="a214ac8f-221c-4393-b64b-d99306f8255f" providerId="ADAL" clId="{BB071F5F-5CDD-462A-BB5F-556F9C5D1D02}" dt="2024-02-26T22:57:03.367" v="967" actId="20577"/>
          <ac:spMkLst>
            <pc:docMk/>
            <pc:sldMk cId="0" sldId="334"/>
            <ac:spMk id="3" creationId="{AD34D26A-3200-4C1A-952F-25BF73B1211B}"/>
          </ac:spMkLst>
        </pc:spChg>
      </pc:sldChg>
      <pc:sldChg chg="modSp mod">
        <pc:chgData name="Parma Nand" userId="a214ac8f-221c-4393-b64b-d99306f8255f" providerId="ADAL" clId="{BB071F5F-5CDD-462A-BB5F-556F9C5D1D02}" dt="2024-02-26T22:28:20.509" v="449" actId="20577"/>
        <pc:sldMkLst>
          <pc:docMk/>
          <pc:sldMk cId="1955761906" sldId="346"/>
        </pc:sldMkLst>
        <pc:spChg chg="mod">
          <ac:chgData name="Parma Nand" userId="a214ac8f-221c-4393-b64b-d99306f8255f" providerId="ADAL" clId="{BB071F5F-5CDD-462A-BB5F-556F9C5D1D02}" dt="2024-02-26T22:28:20.509" v="449" actId="20577"/>
          <ac:spMkLst>
            <pc:docMk/>
            <pc:sldMk cId="1955761906" sldId="346"/>
            <ac:spMk id="3" creationId="{DC542ECE-0B3C-46D9-8AFC-F8FD6B5E86A0}"/>
          </ac:spMkLst>
        </pc:spChg>
      </pc:sldChg>
      <pc:sldChg chg="modSp mod">
        <pc:chgData name="Parma Nand" userId="a214ac8f-221c-4393-b64b-d99306f8255f" providerId="ADAL" clId="{BB071F5F-5CDD-462A-BB5F-556F9C5D1D02}" dt="2024-02-26T22:33:10.263" v="657" actId="20577"/>
        <pc:sldMkLst>
          <pc:docMk/>
          <pc:sldMk cId="3016014767" sldId="347"/>
        </pc:sldMkLst>
        <pc:spChg chg="mod">
          <ac:chgData name="Parma Nand" userId="a214ac8f-221c-4393-b64b-d99306f8255f" providerId="ADAL" clId="{BB071F5F-5CDD-462A-BB5F-556F9C5D1D02}" dt="2024-02-26T22:33:10.263" v="657" actId="20577"/>
          <ac:spMkLst>
            <pc:docMk/>
            <pc:sldMk cId="3016014767" sldId="347"/>
            <ac:spMk id="3" creationId="{E2EDEF30-46C9-42FA-A5B9-97B43D04D54B}"/>
          </ac:spMkLst>
        </pc:spChg>
      </pc:sldChg>
    </pc:docChg>
  </pc:docChgLst>
  <pc:docChgLst>
    <pc:chgData name="Parma Nand" userId="a214ac8f-221c-4393-b64b-d99306f8255f" providerId="ADAL" clId="{16345828-6E86-4354-803A-02A46289C56F}"/>
    <pc:docChg chg="modSld">
      <pc:chgData name="Parma Nand" userId="a214ac8f-221c-4393-b64b-d99306f8255f" providerId="ADAL" clId="{16345828-6E86-4354-803A-02A46289C56F}" dt="2021-03-31T22:57:21.282" v="0" actId="1076"/>
      <pc:docMkLst>
        <pc:docMk/>
      </pc:docMkLst>
      <pc:sldChg chg="modSp">
        <pc:chgData name="Parma Nand" userId="a214ac8f-221c-4393-b64b-d99306f8255f" providerId="ADAL" clId="{16345828-6E86-4354-803A-02A46289C56F}" dt="2021-03-31T22:57:21.282" v="0" actId="1076"/>
        <pc:sldMkLst>
          <pc:docMk/>
          <pc:sldMk cId="0" sldId="279"/>
        </pc:sldMkLst>
        <pc:picChg chg="mod">
          <ac:chgData name="Parma Nand" userId="a214ac8f-221c-4393-b64b-d99306f8255f" providerId="ADAL" clId="{16345828-6E86-4354-803A-02A46289C56F}" dt="2021-03-31T22:57:21.282" v="0" actId="1076"/>
          <ac:picMkLst>
            <pc:docMk/>
            <pc:sldMk cId="0" sldId="279"/>
            <ac:picMk id="49155" creationId="{A960EBCB-0AC6-49A0-8711-7ACB9314AE20}"/>
          </ac:picMkLst>
        </pc:picChg>
      </pc:sldChg>
    </pc:docChg>
  </pc:docChgLst>
  <pc:docChgLst>
    <pc:chgData name="Parma Nand" userId="a214ac8f-221c-4393-b64b-d99306f8255f" providerId="ADAL" clId="{27D32D68-E14A-461F-A931-FB779B726B0E}"/>
    <pc:docChg chg="custSel addSld modSld sldOrd">
      <pc:chgData name="Parma Nand" userId="a214ac8f-221c-4393-b64b-d99306f8255f" providerId="ADAL" clId="{27D32D68-E14A-461F-A931-FB779B726B0E}" dt="2019-03-04T23:41:44.810" v="1414" actId="1076"/>
      <pc:docMkLst>
        <pc:docMk/>
      </pc:docMkLst>
      <pc:sldChg chg="modSp modNotesTx">
        <pc:chgData name="Parma Nand" userId="a214ac8f-221c-4393-b64b-d99306f8255f" providerId="ADAL" clId="{27D32D68-E14A-461F-A931-FB779B726B0E}" dt="2019-03-04T23:29:09.256" v="1413" actId="20577"/>
        <pc:sldMkLst>
          <pc:docMk/>
          <pc:sldMk cId="0" sldId="266"/>
        </pc:sldMkLst>
        <pc:spChg chg="mod">
          <ac:chgData name="Parma Nand" userId="a214ac8f-221c-4393-b64b-d99306f8255f" providerId="ADAL" clId="{27D32D68-E14A-461F-A931-FB779B726B0E}" dt="2019-03-04T23:29:09.256" v="1413" actId="20577"/>
          <ac:spMkLst>
            <pc:docMk/>
            <pc:sldMk cId="0" sldId="266"/>
            <ac:spMk id="26626" creationId="{C30EB8E5-4269-44DD-AF10-42F8B4BEA3A3}"/>
          </ac:spMkLst>
        </pc:spChg>
      </pc:sldChg>
      <pc:sldChg chg="modSp">
        <pc:chgData name="Parma Nand" userId="a214ac8f-221c-4393-b64b-d99306f8255f" providerId="ADAL" clId="{27D32D68-E14A-461F-A931-FB779B726B0E}" dt="2019-03-04T23:41:44.810" v="1414" actId="1076"/>
        <pc:sldMkLst>
          <pc:docMk/>
          <pc:sldMk cId="0" sldId="288"/>
        </pc:sldMkLst>
        <pc:picChg chg="mod">
          <ac:chgData name="Parma Nand" userId="a214ac8f-221c-4393-b64b-d99306f8255f" providerId="ADAL" clId="{27D32D68-E14A-461F-A931-FB779B726B0E}" dt="2019-03-04T23:41:44.810" v="1414" actId="1076"/>
          <ac:picMkLst>
            <pc:docMk/>
            <pc:sldMk cId="0" sldId="288"/>
            <ac:picMk id="57347" creationId="{EA67DF7D-BF8A-459A-9634-FE594E3F16C4}"/>
          </ac:picMkLst>
        </pc:picChg>
      </pc:sldChg>
      <pc:sldChg chg="modSp delCm">
        <pc:chgData name="Parma Nand" userId="a214ac8f-221c-4393-b64b-d99306f8255f" providerId="ADAL" clId="{27D32D68-E14A-461F-A931-FB779B726B0E}" dt="2019-03-03T21:58:17.444" v="1293" actId="1592"/>
        <pc:sldMkLst>
          <pc:docMk/>
          <pc:sldMk cId="0" sldId="326"/>
        </pc:sldMkLst>
        <pc:spChg chg="mod">
          <ac:chgData name="Parma Nand" userId="a214ac8f-221c-4393-b64b-d99306f8255f" providerId="ADAL" clId="{27D32D68-E14A-461F-A931-FB779B726B0E}" dt="2019-02-28T23:10:58.700" v="24" actId="20577"/>
          <ac:spMkLst>
            <pc:docMk/>
            <pc:sldMk cId="0" sldId="326"/>
            <ac:spMk id="5122" creationId="{6D09827E-EA44-44AF-AAD0-99AAD7C8358E}"/>
          </ac:spMkLst>
        </pc:spChg>
      </pc:sldChg>
      <pc:sldChg chg="modSp">
        <pc:chgData name="Parma Nand" userId="a214ac8f-221c-4393-b64b-d99306f8255f" providerId="ADAL" clId="{27D32D68-E14A-461F-A931-FB779B726B0E}" dt="2019-02-28T23:13:43.858" v="103" actId="20577"/>
        <pc:sldMkLst>
          <pc:docMk/>
          <pc:sldMk cId="0" sldId="327"/>
        </pc:sldMkLst>
        <pc:spChg chg="mod">
          <ac:chgData name="Parma Nand" userId="a214ac8f-221c-4393-b64b-d99306f8255f" providerId="ADAL" clId="{27D32D68-E14A-461F-A931-FB779B726B0E}" dt="2019-02-28T23:13:43.858" v="103" actId="20577"/>
          <ac:spMkLst>
            <pc:docMk/>
            <pc:sldMk cId="0" sldId="327"/>
            <ac:spMk id="7171" creationId="{B6F40AAC-E3AE-4E4F-8950-84C191488F72}"/>
          </ac:spMkLst>
        </pc:spChg>
      </pc:sldChg>
      <pc:sldChg chg="modSp">
        <pc:chgData name="Parma Nand" userId="a214ac8f-221c-4393-b64b-d99306f8255f" providerId="ADAL" clId="{27D32D68-E14A-461F-A931-FB779B726B0E}" dt="2019-03-04T22:56:09.327" v="1374" actId="20577"/>
        <pc:sldMkLst>
          <pc:docMk/>
          <pc:sldMk cId="0" sldId="331"/>
        </pc:sldMkLst>
        <pc:spChg chg="mod">
          <ac:chgData name="Parma Nand" userId="a214ac8f-221c-4393-b64b-d99306f8255f" providerId="ADAL" clId="{27D32D68-E14A-461F-A931-FB779B726B0E}" dt="2019-03-04T22:56:09.327" v="1374" actId="20577"/>
          <ac:spMkLst>
            <pc:docMk/>
            <pc:sldMk cId="0" sldId="331"/>
            <ac:spMk id="17411" creationId="{060830AE-4BF4-45B5-88EB-FB351253A00F}"/>
          </ac:spMkLst>
        </pc:spChg>
      </pc:sldChg>
      <pc:sldChg chg="modSp">
        <pc:chgData name="Parma Nand" userId="a214ac8f-221c-4393-b64b-d99306f8255f" providerId="ADAL" clId="{27D32D68-E14A-461F-A931-FB779B726B0E}" dt="2019-03-03T21:34:08.287" v="1230" actId="113"/>
        <pc:sldMkLst>
          <pc:docMk/>
          <pc:sldMk cId="0" sldId="334"/>
        </pc:sldMkLst>
        <pc:spChg chg="mod">
          <ac:chgData name="Parma Nand" userId="a214ac8f-221c-4393-b64b-d99306f8255f" providerId="ADAL" clId="{27D32D68-E14A-461F-A931-FB779B726B0E}" dt="2019-03-03T21:34:08.287" v="1230" actId="113"/>
          <ac:spMkLst>
            <pc:docMk/>
            <pc:sldMk cId="0" sldId="334"/>
            <ac:spMk id="3" creationId="{AD34D26A-3200-4C1A-952F-25BF73B1211B}"/>
          </ac:spMkLst>
        </pc:spChg>
      </pc:sldChg>
      <pc:sldChg chg="modSp">
        <pc:chgData name="Parma Nand" userId="a214ac8f-221c-4393-b64b-d99306f8255f" providerId="ADAL" clId="{27D32D68-E14A-461F-A931-FB779B726B0E}" dt="2019-03-04T23:27:26.746" v="1378" actId="113"/>
        <pc:sldMkLst>
          <pc:docMk/>
          <pc:sldMk cId="0" sldId="335"/>
        </pc:sldMkLst>
        <pc:spChg chg="mod">
          <ac:chgData name="Parma Nand" userId="a214ac8f-221c-4393-b64b-d99306f8255f" providerId="ADAL" clId="{27D32D68-E14A-461F-A931-FB779B726B0E}" dt="2019-03-04T23:27:26.746" v="1378" actId="113"/>
          <ac:spMkLst>
            <pc:docMk/>
            <pc:sldMk cId="0" sldId="335"/>
            <ac:spMk id="3" creationId="{72B0F68D-8432-4FB3-9A16-C81CD27D5AD8}"/>
          </ac:spMkLst>
        </pc:spChg>
      </pc:sldChg>
      <pc:sldChg chg="modSp add">
        <pc:chgData name="Parma Nand" userId="a214ac8f-221c-4393-b64b-d99306f8255f" providerId="ADAL" clId="{27D32D68-E14A-461F-A931-FB779B726B0E}" dt="2019-02-28T23:17:40.914" v="557" actId="20577"/>
        <pc:sldMkLst>
          <pc:docMk/>
          <pc:sldMk cId="1955761906" sldId="346"/>
        </pc:sldMkLst>
        <pc:spChg chg="mod">
          <ac:chgData name="Parma Nand" userId="a214ac8f-221c-4393-b64b-d99306f8255f" providerId="ADAL" clId="{27D32D68-E14A-461F-A931-FB779B726B0E}" dt="2019-02-28T23:14:24.381" v="123" actId="20577"/>
          <ac:spMkLst>
            <pc:docMk/>
            <pc:sldMk cId="1955761906" sldId="346"/>
            <ac:spMk id="2" creationId="{B6DDE1E9-E7E7-4381-9AE3-9BDFD5D389D3}"/>
          </ac:spMkLst>
        </pc:spChg>
        <pc:spChg chg="mod">
          <ac:chgData name="Parma Nand" userId="a214ac8f-221c-4393-b64b-d99306f8255f" providerId="ADAL" clId="{27D32D68-E14A-461F-A931-FB779B726B0E}" dt="2019-02-28T23:17:40.914" v="557" actId="20577"/>
          <ac:spMkLst>
            <pc:docMk/>
            <pc:sldMk cId="1955761906" sldId="346"/>
            <ac:spMk id="3" creationId="{DC542ECE-0B3C-46D9-8AFC-F8FD6B5E86A0}"/>
          </ac:spMkLst>
        </pc:spChg>
      </pc:sldChg>
      <pc:sldChg chg="modSp add">
        <pc:chgData name="Parma Nand" userId="a214ac8f-221c-4393-b64b-d99306f8255f" providerId="ADAL" clId="{27D32D68-E14A-461F-A931-FB779B726B0E}" dt="2019-03-03T21:28:36.011" v="1126" actId="207"/>
        <pc:sldMkLst>
          <pc:docMk/>
          <pc:sldMk cId="3016014767" sldId="347"/>
        </pc:sldMkLst>
        <pc:spChg chg="mod">
          <ac:chgData name="Parma Nand" userId="a214ac8f-221c-4393-b64b-d99306f8255f" providerId="ADAL" clId="{27D32D68-E14A-461F-A931-FB779B726B0E}" dt="2019-02-28T23:18:15.504" v="590" actId="20577"/>
          <ac:spMkLst>
            <pc:docMk/>
            <pc:sldMk cId="3016014767" sldId="347"/>
            <ac:spMk id="2" creationId="{B67305B8-7FD7-42A4-97E4-82ABA3012E45}"/>
          </ac:spMkLst>
        </pc:spChg>
        <pc:spChg chg="mod">
          <ac:chgData name="Parma Nand" userId="a214ac8f-221c-4393-b64b-d99306f8255f" providerId="ADAL" clId="{27D32D68-E14A-461F-A931-FB779B726B0E}" dt="2019-03-03T21:28:36.011" v="1126" actId="207"/>
          <ac:spMkLst>
            <pc:docMk/>
            <pc:sldMk cId="3016014767" sldId="347"/>
            <ac:spMk id="3" creationId="{E2EDEF30-46C9-42FA-A5B9-97B43D04D54B}"/>
          </ac:spMkLst>
        </pc:spChg>
      </pc:sldChg>
      <pc:sldChg chg="modSp add ord">
        <pc:chgData name="Parma Nand" userId="a214ac8f-221c-4393-b64b-d99306f8255f" providerId="ADAL" clId="{27D32D68-E14A-461F-A931-FB779B726B0E}" dt="2019-03-04T22:38:36.726" v="1348" actId="20577"/>
        <pc:sldMkLst>
          <pc:docMk/>
          <pc:sldMk cId="1898489248" sldId="348"/>
        </pc:sldMkLst>
        <pc:spChg chg="mod">
          <ac:chgData name="Parma Nand" userId="a214ac8f-221c-4393-b64b-d99306f8255f" providerId="ADAL" clId="{27D32D68-E14A-461F-A931-FB779B726B0E}" dt="2019-03-04T22:25:25.338" v="1321" actId="20577"/>
          <ac:spMkLst>
            <pc:docMk/>
            <pc:sldMk cId="1898489248" sldId="348"/>
            <ac:spMk id="2" creationId="{34A90F7D-EBC4-464B-A42B-7611BCBA06A9}"/>
          </ac:spMkLst>
        </pc:spChg>
        <pc:spChg chg="mod">
          <ac:chgData name="Parma Nand" userId="a214ac8f-221c-4393-b64b-d99306f8255f" providerId="ADAL" clId="{27D32D68-E14A-461F-A931-FB779B726B0E}" dt="2019-03-04T22:38:36.726" v="1348" actId="20577"/>
          <ac:spMkLst>
            <pc:docMk/>
            <pc:sldMk cId="1898489248" sldId="348"/>
            <ac:spMk id="3" creationId="{A20DE8D3-47DE-401D-B4C8-620830D668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17F2DE-AB2E-4B54-BCA6-D117C0DCBCD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29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DB7F917-829A-404D-B21E-C63A9A25E6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3414D762-83FB-4878-A793-B8358A6A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>
                <a:latin typeface="Arial" panose="020B0604020202020204" pitchFamily="34" charset="0"/>
                <a:cs typeface="Arial" panose="020B0604020202020204" pitchFamily="34" charset="0"/>
              </a:rPr>
              <a:t>NLP v Text mining – same as programming v software development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2C803E8-7EDA-43C4-BFA9-91BD3C13D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552A36-BEBF-4CB5-AAF5-64544E7D4601}" type="slidenum">
              <a:rPr lang="en-AU" altLang="en-US" smtClean="0">
                <a:latin typeface="Arial" panose="020B0604020202020204" pitchFamily="34" charset="0"/>
              </a:rPr>
              <a:pPr/>
              <a:t>1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6553EFA-3B1B-4799-80D6-7FEAC0BD54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E273A388-5146-4AD0-9C1B-28FD536F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FE16E5E-534A-46C0-A75C-0CC5A9EDD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D7BD38BD-11C3-4C60-BF91-F627B800E638}" type="slidenum">
              <a:rPr lang="en-AU" altLang="en-US" smtClean="0">
                <a:latin typeface="Arial" panose="020B0604020202020204" pitchFamily="34" charset="0"/>
              </a:rPr>
              <a:pPr/>
              <a:t>13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1FF65AC-D78C-482B-8289-1DCEB757FD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6134B819-9314-4DB2-BF93-48E2830F3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 dirty="0">
                <a:latin typeface="Arial" panose="020B0604020202020204" pitchFamily="34" charset="0"/>
                <a:cs typeface="Arial" panose="020B0604020202020204" pitchFamily="34" charset="0"/>
              </a:rPr>
              <a:t>Who has the telescope? What is the most likely interpretation?</a:t>
            </a:r>
          </a:p>
          <a:p>
            <a:r>
              <a:rPr lang="en-NZ" altLang="en-US" dirty="0">
                <a:latin typeface="Arial" panose="020B0604020202020204" pitchFamily="34" charset="0"/>
                <a:cs typeface="Arial" panose="020B0604020202020204" pitchFamily="34" charset="0"/>
              </a:rPr>
              <a:t>Second one – what is the meaning of “interest”?	</a:t>
            </a:r>
          </a:p>
          <a:p>
            <a:r>
              <a:rPr lang="en-NZ" altLang="en-US" dirty="0">
                <a:latin typeface="Arial" panose="020B0604020202020204" pitchFamily="34" charset="0"/>
                <a:cs typeface="Arial" panose="020B0604020202020204" pitchFamily="34" charset="0"/>
              </a:rPr>
              <a:t>	interest – noun or modifier for rates?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42945D02-E47F-4F39-86B7-77709CB43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34BBBA-72A9-46DA-B9E7-E9B854CFB90C}" type="slidenum">
              <a:rPr lang="en-AU" altLang="en-US" smtClean="0">
                <a:latin typeface="Arial" panose="020B0604020202020204" pitchFamily="34" charset="0"/>
              </a:rPr>
              <a:pPr/>
              <a:t>14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66067B5F-0D14-41B1-B3EE-084815B57D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BDF4422E-1F30-40A5-8DF7-686BD207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>
                <a:latin typeface="Arial" panose="020B0604020202020204" pitchFamily="34" charset="0"/>
                <a:cs typeface="Arial" panose="020B0604020202020204" pitchFamily="34" charset="0"/>
              </a:rPr>
              <a:t>Rice flies – flies is it a verb or a noun?</a:t>
            </a:r>
          </a:p>
          <a:p>
            <a:r>
              <a:rPr lang="en-NZ" altLang="en-US">
                <a:latin typeface="Arial" panose="020B0604020202020204" pitchFamily="34" charset="0"/>
                <a:cs typeface="Arial" panose="020B0604020202020204" pitchFamily="34" charset="0"/>
              </a:rPr>
              <a:t>Flying – is it a verb or a modifier for planes.</a:t>
            </a:r>
          </a:p>
          <a:p>
            <a:r>
              <a:rPr lang="en-NZ" altLang="en-US">
                <a:latin typeface="Arial" panose="020B0604020202020204" pitchFamily="34" charset="0"/>
                <a:cs typeface="Arial" panose="020B0604020202020204" pitchFamily="34" charset="0"/>
              </a:rPr>
              <a:t>Does are and is make the diff?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E3794354-D61E-470F-BCBA-8118439AD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18621A-E99E-493B-ABF7-7A767FB63C70}" type="slidenum">
              <a:rPr lang="en-AU" altLang="en-US" smtClean="0">
                <a:latin typeface="Arial" panose="020B0604020202020204" pitchFamily="34" charset="0"/>
              </a:rPr>
              <a:pPr/>
              <a:t>15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CEE0B8D3-CD22-44F5-B01C-36431F9E93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4FC5605E-0E42-4E67-990E-B3D5FBA5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688FF0E3-C582-4B71-A573-B9203530E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A631B73D-CD10-4137-BDA2-0F2F31641532}" type="slidenum">
              <a:rPr lang="en-AU" altLang="en-US" smtClean="0">
                <a:latin typeface="Arial" panose="020B0604020202020204" pitchFamily="34" charset="0"/>
              </a:rPr>
              <a:pPr/>
              <a:t>16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93D66C96-0FA1-4A77-8108-3C08573505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9259B64-8BF0-4941-B0FF-3AA79E96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1965F48-4752-4AF9-81F0-4DC929746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B9A27D-6C42-4A34-B0DD-5B6E812EDCD8}" type="slidenum">
              <a:rPr lang="en-AU" altLang="en-US" smtClean="0">
                <a:latin typeface="Arial" panose="020B0604020202020204" pitchFamily="34" charset="0"/>
              </a:rPr>
              <a:pPr/>
              <a:t>17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92C8D7E1-BDF0-4244-B22A-64146F5821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C5336AAF-47D2-42B5-BE3E-FF8F1FE4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>
                <a:latin typeface="Arial" panose="020B0604020202020204" pitchFamily="34" charset="0"/>
                <a:cs typeface="Arial" panose="020B0604020202020204" pitchFamily="34" charset="0"/>
              </a:rPr>
              <a:t>An example of continuous semantic update.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22B54604-DCBA-43CC-84E5-78E3FA8AF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1375CF-9EE6-4585-A56C-BA334554483C}" type="slidenum">
              <a:rPr lang="en-AU" altLang="en-US" smtClean="0">
                <a:latin typeface="Arial" panose="020B0604020202020204" pitchFamily="34" charset="0"/>
              </a:rPr>
              <a:pPr/>
              <a:t>18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CBC1D841-46D8-40E4-8C73-3929C56AA2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BA576E78-FD10-4A05-BD9D-930AFFDB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FD72024-97D4-4AED-A618-E0C477F55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1D9CF5-7792-4FFD-B66C-9EFF75EAC0D0}" type="slidenum">
              <a:rPr lang="en-AU" altLang="en-US" smtClean="0">
                <a:latin typeface="Arial" panose="020B0604020202020204" pitchFamily="34" charset="0"/>
              </a:rPr>
              <a:pPr/>
              <a:t>21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09014B-B96E-4E97-B17E-61505D9F3B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03DFA43F-6921-483D-B7AD-1B8AD37B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NZ" altLang="en-US">
                <a:latin typeface="Arial" panose="020B0604020202020204" pitchFamily="34" charset="0"/>
                <a:cs typeface="Arial" panose="020B0604020202020204" pitchFamily="34" charset="0"/>
              </a:rPr>
              <a:t>Identify synonyms, repetitions and co-references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4D7C0E7-F1E0-4BEB-8C69-D22F8CF72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CE9D36-1C9B-470F-B001-950B5D746DD4}" type="slidenum">
              <a:rPr lang="en-AU" altLang="en-US" smtClean="0">
                <a:latin typeface="Arial" panose="020B0604020202020204" pitchFamily="34" charset="0"/>
              </a:rPr>
              <a:pPr/>
              <a:t>23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9FE49DD6-0D7F-43E6-BDB2-802A63004C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A77CFA45-0C1A-41E0-9062-B386DB24B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59CA42D1-4171-484D-A6B5-8F2E2D1DA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86E359-2CB6-4A7F-B64B-D4CC636BA1EF}" type="slidenum">
              <a:rPr lang="en-AU" altLang="en-US" smtClean="0">
                <a:latin typeface="Arial" panose="020B0604020202020204" pitchFamily="34" charset="0"/>
              </a:rPr>
              <a:pPr/>
              <a:t>27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7673C5A6-8AEE-46EB-AF59-2B3CAE3623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8FD360C9-C472-4677-AA42-BDC0D5F5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BAD0B45A-C0FF-46B7-929F-E39C757C9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468BFF-866F-43D4-B489-F2BE49D8F2D8}" type="slidenum">
              <a:rPr lang="en-AU" altLang="en-US" smtClean="0">
                <a:latin typeface="Arial" panose="020B0604020202020204" pitchFamily="34" charset="0"/>
              </a:rPr>
              <a:pPr/>
              <a:t>32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3DCC3810-CA27-4C7D-A389-62F4E4E82B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FD15CB8-914C-4066-B226-EC2DFA3D4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5E0455A-6221-4BFD-B0C4-1CC8C206D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1B45D8-39FA-4862-8320-63290A5DABAF}" type="slidenum">
              <a:rPr lang="en-AU" altLang="en-US" smtClean="0">
                <a:latin typeface="Arial" panose="020B0604020202020204" pitchFamily="34" charset="0"/>
              </a:rPr>
              <a:pPr/>
              <a:t>2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47D33941-4E04-4BF2-B894-A4769A1921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4ED4D510-7620-493B-AB29-33A2837B1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C070F2A3-3DC1-44B1-8F13-9321E16A8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6818E2-674F-4B3A-BFFD-AE7A485BB979}" type="slidenum">
              <a:rPr lang="en-AU" altLang="en-US" smtClean="0">
                <a:latin typeface="Arial" panose="020B0604020202020204" pitchFamily="34" charset="0"/>
              </a:rPr>
              <a:pPr/>
              <a:t>35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F3F2884-AD12-4E64-A851-071E255571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36978441-66BF-46F1-AAE0-1BF83F967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3CF75373-7531-42D1-8295-E847360B6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0F4763-D045-449E-9786-0E21BF00C134}" type="slidenum">
              <a:rPr lang="en-AU" altLang="en-US" smtClean="0">
                <a:latin typeface="Arial" panose="020B0604020202020204" pitchFamily="34" charset="0"/>
              </a:rPr>
              <a:pPr/>
              <a:t>5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29C82C74-D294-4BEF-BD48-440DED3C3D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BECA96-0FAE-4B0B-B563-3EC2647ED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Text Comma separated files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Databases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Internet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Information overload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Free text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Humans use features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Machine learning needs features to work with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Too many features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Sense of a word </a:t>
            </a:r>
            <a:r>
              <a:rPr lang="en-NZ" dirty="0" err="1"/>
              <a:t>eg</a:t>
            </a:r>
            <a:r>
              <a:rPr lang="en-NZ" dirty="0"/>
              <a:t>. Bank,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Context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Syntax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NZ" dirty="0"/>
              <a:t>Etc.</a:t>
            </a:r>
          </a:p>
          <a:p>
            <a:pPr>
              <a:defRPr/>
            </a:pPr>
            <a:endParaRPr lang="en-NZ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512FE7A9-8D3B-4659-977D-81B76C761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0E1024-725A-45F8-AB70-73256289914A}" type="slidenum">
              <a:rPr lang="en-AU" altLang="en-US" smtClean="0">
                <a:latin typeface="Arial" panose="020B0604020202020204" pitchFamily="34" charset="0"/>
              </a:rPr>
              <a:pPr/>
              <a:t>6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F68B77C9-619D-40D2-9B20-5AC1C2E5E4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79B6BD2-A8B8-468B-A7C7-4F2141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F74481C3-9851-43FC-9D5F-DAD82F1B3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F80499-63F4-4CB6-A783-1617C0EF90B5}" type="slidenum">
              <a:rPr lang="en-AU" altLang="en-US" smtClean="0">
                <a:latin typeface="Arial" panose="020B0604020202020204" pitchFamily="34" charset="0"/>
              </a:rPr>
              <a:pPr/>
              <a:t>7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64B8B496-465B-4546-A3E5-6F6D60BB90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E922D22-4A31-4F0B-97DB-05CA2622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CE02A2F-0332-4F91-8227-C73507470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501F2D-44FE-4199-801B-FBC0EB144E4E}" type="slidenum">
              <a:rPr lang="en-AU" altLang="en-US" smtClean="0">
                <a:latin typeface="Arial" panose="020B0604020202020204" pitchFamily="34" charset="0"/>
              </a:rPr>
              <a:pPr/>
              <a:t>8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9F18FBFF-AEF1-43BE-B459-22131132AB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8DCDA32E-4A50-4FD0-ACA5-064943AFC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ED34AA2-15C9-46E9-8E33-4352BC5AE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814102-1CF4-4E92-8B55-53B34ED3A33D}" type="slidenum">
              <a:rPr lang="en-AU" altLang="en-US" smtClean="0">
                <a:latin typeface="Arial" panose="020B0604020202020204" pitchFamily="34" charset="0"/>
              </a:rPr>
              <a:pPr/>
              <a:t>9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CAA8C7A-DA76-410F-A892-BA50575CFA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79CA4098-038B-461B-8330-851E395F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4B1E24DD-66DB-4CB4-997B-15A853972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5F50BB-3466-4EA0-B4D9-CCED1F80A367}" type="slidenum">
              <a:rPr lang="en-AU" altLang="en-US" smtClean="0">
                <a:latin typeface="Arial" panose="020B0604020202020204" pitchFamily="34" charset="0"/>
              </a:rPr>
              <a:pPr/>
              <a:t>10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E40A31BE-A5CF-41E3-8327-6B8718169C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8393079-6079-4859-826F-414BE3ECC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16D544CF-6E8E-44B3-B8BB-D8CD3C7A9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fld id="{FA085417-01B1-4AB2-8525-A70ABB39A87D}" type="slidenum">
              <a:rPr lang="en-AU" altLang="en-US" smtClean="0">
                <a:latin typeface="Arial" panose="020B0604020202020204" pitchFamily="34" charset="0"/>
              </a:rPr>
              <a:pPr/>
              <a:t>11</a:t>
            </a:fld>
            <a:endParaRPr lang="en-A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1448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Operating Systems 406707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4BFCF0-8B22-4F86-9AF0-10AAAFD7179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1951B-2C43-4229-ADDD-F0264AE115A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7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71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45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438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2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45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7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28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7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8316" name="Text Box 12"/>
          <p:cNvSpPr txBox="1">
            <a:spLocks noChangeArrowheads="1"/>
          </p:cNvSpPr>
          <p:nvPr userDrawn="1"/>
        </p:nvSpPr>
        <p:spPr bwMode="auto">
          <a:xfrm>
            <a:off x="8101013" y="6491288"/>
            <a:ext cx="1042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3AD6A2FB-E820-49A9-9CE2-8B4E890E8F89}" type="slidenum">
              <a:rPr lang="en-AU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AU" altLang="en-US" dirty="0">
                <a:latin typeface="Arial" panose="020B0604020202020204" pitchFamily="34" charset="0"/>
              </a:rPr>
              <a:t>/35</a:t>
            </a:r>
          </a:p>
        </p:txBody>
      </p:sp>
      <p:pic>
        <p:nvPicPr>
          <p:cNvPr id="13" name="Picture 12" descr="C:\Users\pnand\OneDrive - AUT University\Stuff\aut stuff\AUT Logos\AUT-logo-tab black and white.jpg">
            <a:extLst>
              <a:ext uri="{FF2B5EF4-FFF2-40B4-BE49-F238E27FC236}">
                <a16:creationId xmlns:a16="http://schemas.microsoft.com/office/drawing/2014/main" id="{7B7E6D56-C0D7-4A50-B374-A101B5A973BE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4785"/>
            <a:ext cx="818515" cy="8813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nand@aut.ac.n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sci.princeton.edu/~w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09827E-EA44-44AF-AAD0-99AAD7C835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205038"/>
            <a:ext cx="6985000" cy="2209800"/>
          </a:xfrm>
        </p:spPr>
        <p:txBody>
          <a:bodyPr/>
          <a:lstStyle/>
          <a:p>
            <a:pPr algn="ctr" eaLnBrk="1" hangingPunct="1"/>
            <a:r>
              <a:rPr lang="en-NZ" altLang="en-US" sz="4400" dirty="0"/>
              <a:t>COMP814  </a:t>
            </a:r>
            <a:br>
              <a:rPr lang="en-NZ" altLang="en-US" sz="4400" dirty="0"/>
            </a:br>
            <a:r>
              <a:rPr lang="en-NZ" altLang="en-US" sz="4400" dirty="0"/>
              <a:t>Text Mining</a:t>
            </a:r>
            <a:br>
              <a:rPr lang="en-NZ" altLang="en-US" sz="4400" dirty="0"/>
            </a:br>
            <a:r>
              <a:rPr lang="en-NZ" altLang="en-US" sz="4400" dirty="0"/>
              <a:t>Introduction and Overview</a:t>
            </a:r>
            <a:br>
              <a:rPr lang="en-NZ" altLang="en-US" sz="4400" dirty="0"/>
            </a:br>
            <a:endParaRPr lang="en-AU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7AAFA00-1E6A-472B-BB73-377C25B27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Applications of NLP</a:t>
            </a:r>
            <a:endParaRPr lang="en-AU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C8909AD-DCF9-41BE-8FD4-782ACAD3E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772400" cy="5112022"/>
          </a:xfrm>
        </p:spPr>
        <p:txBody>
          <a:bodyPr/>
          <a:lstStyle/>
          <a:p>
            <a:pPr>
              <a:defRPr/>
            </a:pPr>
            <a:r>
              <a:rPr lang="en-NZ" sz="1800" b="1" dirty="0"/>
              <a:t>Text- based applications</a:t>
            </a:r>
            <a:r>
              <a:rPr lang="en-NZ" sz="1800" dirty="0"/>
              <a:t>:</a:t>
            </a:r>
          </a:p>
          <a:p>
            <a:pPr lvl="1">
              <a:defRPr/>
            </a:pPr>
            <a:r>
              <a:rPr lang="fr-FR" sz="1600" dirty="0">
                <a:ea typeface="+mn-ea"/>
              </a:rPr>
              <a:t>- </a:t>
            </a:r>
            <a:r>
              <a:rPr lang="fr-FR" sz="1600" dirty="0" err="1">
                <a:ea typeface="+mn-ea"/>
              </a:rPr>
              <a:t>finding</a:t>
            </a:r>
            <a:r>
              <a:rPr lang="fr-FR" sz="1600" dirty="0">
                <a:ea typeface="+mn-ea"/>
              </a:rPr>
              <a:t> documents on certain </a:t>
            </a:r>
            <a:r>
              <a:rPr lang="fr-FR" sz="1600" dirty="0" err="1">
                <a:ea typeface="+mn-ea"/>
              </a:rPr>
              <a:t>topics</a:t>
            </a:r>
            <a:r>
              <a:rPr lang="fr-FR" sz="1600" dirty="0">
                <a:ea typeface="+mn-ea"/>
              </a:rPr>
              <a:t> (document </a:t>
            </a:r>
            <a:r>
              <a:rPr lang="fr-FR" sz="1600" dirty="0" err="1">
                <a:ea typeface="+mn-ea"/>
              </a:rPr>
              <a:t>categorisation</a:t>
            </a:r>
            <a:r>
              <a:rPr lang="fr-FR" sz="1600" dirty="0">
                <a:ea typeface="+mn-ea"/>
              </a:rPr>
              <a:t>)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- information retrieval; search for keywords or concepts.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- (free) information extraction; relevant to a topic.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- text comprehension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- translation from a language to another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- summarization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- knowledge management</a:t>
            </a:r>
          </a:p>
          <a:p>
            <a:pPr>
              <a:defRPr/>
            </a:pPr>
            <a:r>
              <a:rPr lang="en-NZ" sz="1800" dirty="0"/>
              <a:t>- </a:t>
            </a:r>
            <a:r>
              <a:rPr lang="en-NZ" sz="1800" b="1" dirty="0"/>
              <a:t>Dialogue-based applications: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- human-machine communication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- question-answering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- tutoring systems</a:t>
            </a:r>
          </a:p>
          <a:p>
            <a:pPr lvl="1">
              <a:defRPr/>
            </a:pPr>
            <a:r>
              <a:rPr lang="en-NZ" sz="1600" dirty="0" err="1">
                <a:ea typeface="+mn-ea"/>
              </a:rPr>
              <a:t>chatbots</a:t>
            </a:r>
            <a:endParaRPr lang="en-NZ" sz="1600" dirty="0">
              <a:ea typeface="+mn-ea"/>
            </a:endParaRPr>
          </a:p>
          <a:p>
            <a:pPr lvl="1">
              <a:defRPr/>
            </a:pPr>
            <a:r>
              <a:rPr lang="en-NZ" sz="1600" dirty="0">
                <a:ea typeface="+mn-ea"/>
              </a:rPr>
              <a:t>- problem solving</a:t>
            </a:r>
          </a:p>
          <a:p>
            <a:pPr>
              <a:defRPr/>
            </a:pPr>
            <a:r>
              <a:rPr lang="en-NZ" sz="1800" dirty="0"/>
              <a:t>- </a:t>
            </a:r>
            <a:r>
              <a:rPr lang="en-NZ" sz="1800" b="1" dirty="0"/>
              <a:t>Speech – processing</a:t>
            </a:r>
          </a:p>
          <a:p>
            <a:pPr lvl="1">
              <a:defRPr/>
            </a:pPr>
            <a:r>
              <a:rPr lang="en-NZ" sz="1600" b="1" dirty="0"/>
              <a:t>Text to speech</a:t>
            </a:r>
          </a:p>
          <a:p>
            <a:pPr lvl="1">
              <a:defRPr/>
            </a:pPr>
            <a:r>
              <a:rPr lang="en-NZ" sz="1600" b="1" dirty="0"/>
              <a:t>Speech to text</a:t>
            </a:r>
            <a:endParaRPr lang="en-AU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0F73941-B526-4B0C-B5BE-588D9D2F3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An Example - Question Answering</a:t>
            </a:r>
            <a:endParaRPr lang="en-AU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047DF0E-27BA-4665-9785-BEE57A6F8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205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Text 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NZ" altLang="en-US"/>
              <a:t>   		</a:t>
            </a:r>
            <a:r>
              <a:rPr lang="en-NZ" altLang="en-US" i="1"/>
              <a:t>First Union Corp is continuing to wrestle 	with severe problems. According to 	industry insiders at Pine Webber, their 	president, John R. Georgius, is planning 	to retire soon. </a:t>
            </a:r>
            <a:endParaRPr lang="en-AU" altLang="en-US" i="1"/>
          </a:p>
          <a:p>
            <a:pPr eaLnBrk="1" hangingPunct="1">
              <a:lnSpc>
                <a:spcPct val="90000"/>
              </a:lnSpc>
            </a:pPr>
            <a:endParaRPr lang="en-AU" altLang="en-US"/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Question 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/>
              <a:t> </a:t>
            </a:r>
            <a:r>
              <a:rPr lang="en-AU" altLang="en-US">
                <a:solidFill>
                  <a:srgbClr val="FF0000"/>
                </a:solidFill>
              </a:rPr>
              <a:t>Who is the President of First Union Corp?</a:t>
            </a:r>
          </a:p>
          <a:p>
            <a:pPr eaLnBrk="1" hangingPunct="1">
              <a:lnSpc>
                <a:spcPct val="90000"/>
              </a:lnSpc>
            </a:pPr>
            <a:endParaRPr lang="en-AU" altLang="en-US"/>
          </a:p>
          <a:p>
            <a:pPr eaLnBrk="1" hangingPunct="1">
              <a:lnSpc>
                <a:spcPct val="90000"/>
              </a:lnSpc>
            </a:pPr>
            <a:endParaRPr lang="en-AU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6207574-19D1-43A2-843D-B9F6FE01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z="4000" b="1"/>
              <a:t>Basic levels of language processing</a:t>
            </a:r>
            <a:endParaRPr lang="en-NZ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D26A-3200-4C1A-952F-25BF73B1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989138"/>
            <a:ext cx="7772400" cy="4530725"/>
          </a:xfrm>
        </p:spPr>
        <p:txBody>
          <a:bodyPr/>
          <a:lstStyle/>
          <a:p>
            <a:pPr>
              <a:defRPr/>
            </a:pPr>
            <a:r>
              <a:rPr lang="en-NZ" sz="1800" b="1" dirty="0"/>
              <a:t>Morphological Knowledge - </a:t>
            </a:r>
            <a:r>
              <a:rPr lang="en-NZ" sz="1800" dirty="0"/>
              <a:t>how words are constructed : </a:t>
            </a:r>
            <a:r>
              <a:rPr lang="en-NZ" sz="1800" dirty="0" err="1"/>
              <a:t>e.g</a:t>
            </a:r>
            <a:endParaRPr lang="en-NZ" sz="1800" dirty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NZ" sz="1600" dirty="0">
                <a:ea typeface="+mn-ea"/>
              </a:rPr>
              <a:t>friend, friendly, unfriendly, friendliness.</a:t>
            </a:r>
          </a:p>
          <a:p>
            <a:pPr>
              <a:defRPr/>
            </a:pPr>
            <a:r>
              <a:rPr lang="en-NZ" sz="1800" b="1" dirty="0"/>
              <a:t>Syntactic Knowledge - </a:t>
            </a:r>
            <a:r>
              <a:rPr lang="en-NZ" sz="1800" dirty="0"/>
              <a:t>how words can be put together to form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NZ" sz="1600" dirty="0">
                <a:ea typeface="+mn-ea"/>
              </a:rPr>
              <a:t>correct sentences, and the role each word play’s in the sentence. </a:t>
            </a:r>
            <a:r>
              <a:rPr lang="en-NZ" sz="1600" dirty="0" err="1">
                <a:ea typeface="+mn-ea"/>
              </a:rPr>
              <a:t>e.g</a:t>
            </a:r>
            <a:endParaRPr lang="en-NZ" sz="1600" dirty="0">
              <a:ea typeface="+mn-ea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NZ" sz="1600" dirty="0">
                <a:ea typeface="+mn-ea"/>
              </a:rPr>
              <a:t>John ate the cake.</a:t>
            </a:r>
          </a:p>
          <a:p>
            <a:pPr>
              <a:defRPr/>
            </a:pPr>
            <a:r>
              <a:rPr lang="en-NZ" sz="1800" b="1" dirty="0"/>
              <a:t>Semantic Knowledge - </a:t>
            </a:r>
            <a:r>
              <a:rPr lang="en-NZ" sz="1800" dirty="0"/>
              <a:t>Words and sentence meaning. </a:t>
            </a:r>
            <a:r>
              <a:rPr lang="en-NZ" sz="1800" dirty="0" err="1"/>
              <a:t>e.g</a:t>
            </a:r>
            <a:endParaRPr lang="en-NZ" sz="1800" dirty="0"/>
          </a:p>
          <a:p>
            <a:pPr lvl="1">
              <a:defRPr/>
            </a:pPr>
            <a:r>
              <a:rPr lang="en-NZ" sz="1600" dirty="0">
                <a:ea typeface="+mn-ea"/>
              </a:rPr>
              <a:t>They saw </a:t>
            </a:r>
            <a:r>
              <a:rPr lang="en-NZ" sz="1600">
                <a:ea typeface="+mn-ea"/>
              </a:rPr>
              <a:t>a log.</a:t>
            </a:r>
            <a:endParaRPr lang="en-NZ" sz="1600" dirty="0">
              <a:ea typeface="+mn-ea"/>
            </a:endParaRPr>
          </a:p>
          <a:p>
            <a:pPr lvl="1">
              <a:defRPr/>
            </a:pPr>
            <a:r>
              <a:rPr lang="en-NZ" sz="1600" dirty="0">
                <a:ea typeface="+mn-ea"/>
              </a:rPr>
              <a:t>They saw a log yesterday.</a:t>
            </a:r>
          </a:p>
          <a:p>
            <a:pPr lvl="1">
              <a:defRPr/>
            </a:pPr>
            <a:r>
              <a:rPr lang="en-NZ" sz="1600" dirty="0">
                <a:ea typeface="+mn-ea"/>
              </a:rPr>
              <a:t>He saws a log.</a:t>
            </a:r>
          </a:p>
          <a:p>
            <a:pPr>
              <a:defRPr/>
            </a:pPr>
            <a:r>
              <a:rPr lang="en-NZ" sz="1800" b="1" dirty="0"/>
              <a:t>Phonetic - </a:t>
            </a:r>
            <a:r>
              <a:rPr lang="en-NZ" sz="1800" dirty="0"/>
              <a:t>how words are related to the sounds that realize them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NZ" sz="1600" dirty="0"/>
              <a:t>Essential for speech processing.</a:t>
            </a:r>
          </a:p>
          <a:p>
            <a:pPr lvl="1">
              <a:defRPr/>
            </a:pPr>
            <a:r>
              <a:rPr lang="en-NZ" sz="1600" dirty="0"/>
              <a:t>He </a:t>
            </a:r>
            <a:r>
              <a:rPr lang="en-NZ" sz="1600" b="1" dirty="0"/>
              <a:t>leads</a:t>
            </a:r>
            <a:r>
              <a:rPr lang="en-NZ" sz="1600" dirty="0"/>
              <a:t> the team.</a:t>
            </a:r>
          </a:p>
          <a:p>
            <a:pPr lvl="1">
              <a:defRPr/>
            </a:pPr>
            <a:r>
              <a:rPr lang="en-NZ" sz="1600" b="1" dirty="0"/>
              <a:t>Lead</a:t>
            </a:r>
            <a:r>
              <a:rPr lang="en-NZ" sz="1600" dirty="0"/>
              <a:t> is a heavy metal.</a:t>
            </a:r>
            <a:endParaRPr lang="en-NZ" sz="1800" dirty="0"/>
          </a:p>
          <a:p>
            <a:pPr lvl="1">
              <a:defRPr/>
            </a:pPr>
            <a:endParaRPr lang="en-NZ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D552C6A-E762-4DBB-8118-3694BC3C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b="1"/>
              <a:t>It gets even more complicated!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F68D-8432-4FB3-9A16-C81CD27D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NZ" sz="2000" b="1" dirty="0"/>
              <a:t>Pragmatic Knowledge - </a:t>
            </a:r>
            <a:r>
              <a:rPr lang="en-NZ" sz="2000" dirty="0"/>
              <a:t>how sentences are used in different situations (contexts)</a:t>
            </a:r>
          </a:p>
          <a:p>
            <a:pPr lvl="1">
              <a:defRPr/>
            </a:pPr>
            <a:r>
              <a:rPr lang="en-NZ" sz="1800" dirty="0">
                <a:ea typeface="+mn-ea"/>
              </a:rPr>
              <a:t>Mary grabbed her umbrella.</a:t>
            </a:r>
          </a:p>
          <a:p>
            <a:pPr lvl="1">
              <a:defRPr/>
            </a:pPr>
            <a:r>
              <a:rPr lang="en-NZ" sz="1800" dirty="0">
                <a:ea typeface="+mn-ea"/>
              </a:rPr>
              <a:t>A) It is a cloudy day.</a:t>
            </a:r>
          </a:p>
          <a:p>
            <a:pPr lvl="1">
              <a:defRPr/>
            </a:pPr>
            <a:r>
              <a:rPr lang="en-NZ" sz="1800" dirty="0">
                <a:ea typeface="+mn-ea"/>
              </a:rPr>
              <a:t>B) She was afraid of dogs.</a:t>
            </a:r>
          </a:p>
          <a:p>
            <a:pPr lvl="1">
              <a:defRPr/>
            </a:pPr>
            <a:endParaRPr lang="en-NZ" sz="1800" dirty="0">
              <a:ea typeface="+mn-ea"/>
            </a:endParaRPr>
          </a:p>
          <a:p>
            <a:pPr>
              <a:defRPr/>
            </a:pPr>
            <a:r>
              <a:rPr lang="en-NZ" sz="2000" b="1" dirty="0"/>
              <a:t>Discourse Knowledge - </a:t>
            </a:r>
            <a:r>
              <a:rPr lang="en-NZ" sz="2000" dirty="0"/>
              <a:t>how the meaning of words and sentences is effected by the previous sentences, e.g. </a:t>
            </a:r>
            <a:r>
              <a:rPr lang="en-NZ" sz="1800" dirty="0"/>
              <a:t>pronoun resolution.</a:t>
            </a:r>
          </a:p>
          <a:p>
            <a:pPr lvl="2">
              <a:defRPr/>
            </a:pPr>
            <a:r>
              <a:rPr lang="en-NZ" sz="1500" dirty="0">
                <a:ea typeface="+mn-ea"/>
              </a:rPr>
              <a:t>John gave his bike to Bill. </a:t>
            </a:r>
            <a:r>
              <a:rPr lang="en-NZ" sz="1500" b="1" dirty="0">
                <a:ea typeface="+mn-ea"/>
              </a:rPr>
              <a:t>He</a:t>
            </a:r>
            <a:r>
              <a:rPr lang="en-NZ" sz="1500" dirty="0">
                <a:ea typeface="+mn-ea"/>
              </a:rPr>
              <a:t> didn’t care much of </a:t>
            </a:r>
            <a:r>
              <a:rPr lang="en-NZ" sz="1500" b="1" dirty="0">
                <a:ea typeface="+mn-ea"/>
              </a:rPr>
              <a:t>it</a:t>
            </a:r>
            <a:r>
              <a:rPr lang="en-NZ" sz="1500" dirty="0">
                <a:ea typeface="+mn-ea"/>
              </a:rPr>
              <a:t> anyway.</a:t>
            </a:r>
          </a:p>
          <a:p>
            <a:pPr lvl="2">
              <a:defRPr/>
            </a:pPr>
            <a:r>
              <a:rPr lang="en-NZ" sz="1500" dirty="0">
                <a:ea typeface="+mn-ea"/>
              </a:rPr>
              <a:t>John and Tom like apples and </a:t>
            </a:r>
            <a:r>
              <a:rPr lang="en-NZ" sz="1500" b="1" dirty="0">
                <a:ea typeface="+mn-ea"/>
              </a:rPr>
              <a:t>they</a:t>
            </a:r>
            <a:r>
              <a:rPr lang="en-NZ" sz="1500" dirty="0">
                <a:ea typeface="+mn-ea"/>
              </a:rPr>
              <a:t> eat </a:t>
            </a:r>
            <a:r>
              <a:rPr lang="en-NZ" sz="1500" b="1" dirty="0">
                <a:ea typeface="+mn-ea"/>
              </a:rPr>
              <a:t>them</a:t>
            </a:r>
            <a:r>
              <a:rPr lang="en-NZ" sz="1500" dirty="0">
                <a:ea typeface="+mn-ea"/>
              </a:rPr>
              <a:t> often.</a:t>
            </a:r>
          </a:p>
          <a:p>
            <a:pPr lvl="1">
              <a:defRPr/>
            </a:pPr>
            <a:endParaRPr lang="en-NZ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30EB8E5-4269-44DD-AF10-42F8B4BE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dirty="0"/>
              <a:t>Some more context examples – Ambiguities without context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D22040F-53AE-4DFE-B403-F674E092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altLang="en-US" dirty="0"/>
          </a:p>
          <a:p>
            <a:endParaRPr lang="en-NZ" altLang="en-US" dirty="0"/>
          </a:p>
          <a:p>
            <a:r>
              <a:rPr lang="en-NZ" altLang="en-US" dirty="0"/>
              <a:t>John saw the boy in the park with a telescope</a:t>
            </a:r>
          </a:p>
          <a:p>
            <a:endParaRPr lang="en-NZ" altLang="en-US" dirty="0"/>
          </a:p>
          <a:p>
            <a:endParaRPr lang="en-NZ" altLang="en-US" dirty="0"/>
          </a:p>
          <a:p>
            <a:r>
              <a:rPr lang="en-NZ" altLang="en-US" dirty="0"/>
              <a:t>Fed raises interest rates half a percent in an effort to control 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93F4E57-FA23-4EC0-A739-4DB384E6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Lexical Ambiguities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71DAB64-CFB3-4080-94A1-D6C9566F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 dirty="0"/>
              <a:t>Rice flies like sand.</a:t>
            </a:r>
          </a:p>
          <a:p>
            <a:endParaRPr lang="en-NZ" altLang="en-US" dirty="0"/>
          </a:p>
          <a:p>
            <a:endParaRPr lang="en-NZ" altLang="en-US" dirty="0"/>
          </a:p>
          <a:p>
            <a:r>
              <a:rPr lang="en-NZ" altLang="en-US" dirty="0"/>
              <a:t>Flying planes is</a:t>
            </a:r>
            <a:r>
              <a:rPr lang="en-NZ" altLang="en-US"/>
              <a:t>/are </a:t>
            </a:r>
            <a:r>
              <a:rPr lang="en-NZ" altLang="en-US" dirty="0"/>
              <a:t>dangerous.</a:t>
            </a:r>
          </a:p>
          <a:p>
            <a:endParaRPr lang="en-NZ" altLang="en-US" dirty="0"/>
          </a:p>
          <a:p>
            <a:pPr marL="0" indent="0">
              <a:buNone/>
            </a:pPr>
            <a:endParaRPr lang="en-NZ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151B416-8DAF-4943-8324-B2EFC56D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260350"/>
            <a:ext cx="7772400" cy="1143000"/>
          </a:xfrm>
        </p:spPr>
        <p:txBody>
          <a:bodyPr/>
          <a:lstStyle/>
          <a:p>
            <a:r>
              <a:rPr lang="en-NZ" altLang="en-US"/>
              <a:t>Semantic Ambiguities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CED0-DE1B-4065-8DF6-3829DDEF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NZ" dirty="0"/>
              <a:t>Words with more than one meaning or sense</a:t>
            </a:r>
          </a:p>
          <a:p>
            <a:pPr>
              <a:defRPr/>
            </a:pPr>
            <a:r>
              <a:rPr lang="en-NZ" dirty="0"/>
              <a:t>Also called polysemous words</a:t>
            </a:r>
          </a:p>
          <a:p>
            <a:pPr lvl="1">
              <a:defRPr/>
            </a:pPr>
            <a:endParaRPr lang="en-NZ" dirty="0">
              <a:ea typeface="+mn-ea"/>
            </a:endParaRPr>
          </a:p>
          <a:p>
            <a:pPr lvl="1">
              <a:defRPr/>
            </a:pPr>
            <a:r>
              <a:rPr lang="en-NZ" dirty="0">
                <a:ea typeface="+mn-ea"/>
              </a:rPr>
              <a:t>John killed the wolf.</a:t>
            </a:r>
          </a:p>
          <a:p>
            <a:pPr lvl="1">
              <a:defRPr/>
            </a:pPr>
            <a:r>
              <a:rPr lang="en-NZ" dirty="0">
                <a:ea typeface="+mn-ea"/>
              </a:rPr>
              <a:t>Bill killed the project.</a:t>
            </a:r>
          </a:p>
          <a:p>
            <a:pPr lvl="1">
              <a:defRPr/>
            </a:pPr>
            <a:r>
              <a:rPr lang="en-NZ" dirty="0">
                <a:ea typeface="+mn-ea"/>
              </a:rPr>
              <a:t>Mary killed Jane.(in tennis or murdered her)</a:t>
            </a:r>
            <a:endParaRPr lang="en-NZ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614BD81D-05A4-42C6-9E08-18DA0C34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What is a discourse?		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1BFA623-8163-4A33-89EC-31E853D2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08525"/>
          </a:xfrm>
        </p:spPr>
        <p:txBody>
          <a:bodyPr/>
          <a:lstStyle/>
          <a:p>
            <a:r>
              <a:rPr lang="en-NZ" altLang="en-US" dirty="0"/>
              <a:t>Sentences cannot be processed in isolation</a:t>
            </a:r>
          </a:p>
          <a:p>
            <a:r>
              <a:rPr lang="en-NZ" altLang="en-US" dirty="0"/>
              <a:t>a </a:t>
            </a:r>
            <a:r>
              <a:rPr lang="en-NZ" altLang="en-US" b="1" dirty="0"/>
              <a:t>word</a:t>
            </a:r>
            <a:r>
              <a:rPr lang="en-NZ" altLang="en-US" dirty="0"/>
              <a:t>, </a:t>
            </a:r>
            <a:r>
              <a:rPr lang="en-NZ" altLang="en-US" b="1" dirty="0"/>
              <a:t>phrase</a:t>
            </a:r>
            <a:r>
              <a:rPr lang="en-NZ" altLang="en-US" dirty="0"/>
              <a:t>, and </a:t>
            </a:r>
            <a:r>
              <a:rPr lang="en-NZ" altLang="en-US" b="1" dirty="0"/>
              <a:t>utterance</a:t>
            </a:r>
            <a:r>
              <a:rPr lang="en-NZ" altLang="en-US" dirty="0"/>
              <a:t> interpretation is shaped by the discourse or dialogue context</a:t>
            </a:r>
          </a:p>
          <a:p>
            <a:r>
              <a:rPr lang="en-NZ" altLang="en-US" dirty="0"/>
              <a:t>Connected via</a:t>
            </a:r>
          </a:p>
          <a:p>
            <a:pPr lvl="1"/>
            <a:r>
              <a:rPr lang="en-NZ" altLang="en-US" dirty="0"/>
              <a:t>Coreference</a:t>
            </a:r>
          </a:p>
          <a:p>
            <a:pPr lvl="1"/>
            <a:r>
              <a:rPr lang="en-NZ" altLang="en-US" dirty="0"/>
              <a:t>Ordering </a:t>
            </a:r>
          </a:p>
          <a:p>
            <a:pPr lvl="1"/>
            <a:r>
              <a:rPr lang="en-NZ" altLang="en-US" dirty="0"/>
              <a:t>Segmentation</a:t>
            </a:r>
          </a:p>
          <a:p>
            <a:pPr lvl="1">
              <a:buFont typeface="Wingdings" panose="05000000000000000000" pitchFamily="2" charset="2"/>
              <a:buNone/>
            </a:pPr>
            <a:endParaRPr lang="en-NZ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3101C15-4E1E-43FA-B4FE-DDE4E024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NZ" altLang="en-US"/>
              <a:t>Example by Charles Fillmore: </a:t>
            </a:r>
            <a:br>
              <a:rPr lang="en-NZ" altLang="en-US"/>
            </a:br>
            <a:endParaRPr lang="en-NZ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105F-3306-4CDC-A845-2031EB4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989138"/>
            <a:ext cx="7772400" cy="1323975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en-NZ" altLang="en-US" i="1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NZ" altLang="en-US" i="1">
                <a:solidFill>
                  <a:srgbClr val="FF0000"/>
                </a:solidFill>
              </a:rPr>
              <a:t>Please use the toilets, not the pool. </a:t>
            </a:r>
          </a:p>
          <a:p>
            <a:pPr lvl="1">
              <a:buFont typeface="Wingdings" panose="05000000000000000000" pitchFamily="2" charset="2"/>
              <a:buNone/>
            </a:pPr>
            <a:endParaRPr lang="en-NZ" altLang="en-US" i="1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NZ" altLang="en-US" i="1">
              <a:solidFill>
                <a:srgbClr val="FF0000"/>
              </a:solidFill>
            </a:endParaRPr>
          </a:p>
          <a:p>
            <a:pPr lvl="1"/>
            <a:endParaRPr lang="en-NZ" altLang="en-US" i="1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NZ" altLang="en-US" i="1">
                <a:solidFill>
                  <a:srgbClr val="FF0000"/>
                </a:solidFill>
              </a:rPr>
              <a:t>The pool for members only.</a:t>
            </a:r>
          </a:p>
          <a:p>
            <a:endParaRPr lang="en-NZ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9862E84-5B01-4DA7-91C7-0FC183C5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b="1"/>
              <a:t>Inference in Discourse Processing</a:t>
            </a:r>
            <a:endParaRPr lang="en-NZ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2787F84-A6E6-4C0E-A0AB-337E4373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altLang="en-US"/>
          </a:p>
          <a:p>
            <a:r>
              <a:rPr lang="en-NZ" altLang="en-US"/>
              <a:t>There are several possible ways to interpret an utterance in context </a:t>
            </a:r>
          </a:p>
          <a:p>
            <a:r>
              <a:rPr lang="en-NZ" altLang="en-US"/>
              <a:t>We need to find the most likely interpretation</a:t>
            </a:r>
          </a:p>
          <a:p>
            <a:r>
              <a:rPr lang="en-NZ" altLang="en-US"/>
              <a:t>Discourse model provides a computational framework for this search </a:t>
            </a:r>
          </a:p>
          <a:p>
            <a:endParaRPr lang="en-NZ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B080DD0-81D4-44F4-8A27-109355EFB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Course Overview and Admin</a:t>
            </a:r>
            <a:br>
              <a:rPr lang="en-NZ" altLang="en-US"/>
            </a:br>
            <a:endParaRPr lang="en-AU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6F40AAC-E3AE-4E4F-8950-84C191488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57338"/>
            <a:ext cx="7772400" cy="511202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NZ" altLang="en-US" sz="1800" dirty="0"/>
              <a:t>Course Lecturer : Parma Nand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1050" b="1" dirty="0"/>
              <a:t>              </a:t>
            </a:r>
          </a:p>
          <a:p>
            <a:pPr lvl="1" eaLnBrk="1" hangingPunct="1">
              <a:defRPr/>
            </a:pPr>
            <a:r>
              <a:rPr lang="en-GB" altLang="en-US" sz="1200" b="1" dirty="0"/>
              <a:t>Room:</a:t>
            </a:r>
            <a:r>
              <a:rPr lang="en-GB" altLang="en-US" sz="1200" dirty="0"/>
              <a:t> WZ, level 11.</a:t>
            </a:r>
          </a:p>
          <a:p>
            <a:pPr lvl="1" eaLnBrk="1" hangingPunct="1">
              <a:defRPr/>
            </a:pPr>
            <a:r>
              <a:rPr lang="en-GB" altLang="en-US" sz="1200" b="1" dirty="0"/>
              <a:t>Phone:</a:t>
            </a:r>
            <a:r>
              <a:rPr lang="en-GB" altLang="en-US" sz="1200" dirty="0"/>
              <a:t> 921 999 </a:t>
            </a:r>
            <a:r>
              <a:rPr lang="en-GB" altLang="en-US" sz="1200" dirty="0" err="1"/>
              <a:t>ext</a:t>
            </a:r>
            <a:r>
              <a:rPr lang="en-GB" altLang="en-US" sz="1200" dirty="0"/>
              <a:t> 5679</a:t>
            </a:r>
            <a:endParaRPr lang="en-GB" altLang="en-US" sz="1200" b="1" dirty="0"/>
          </a:p>
          <a:p>
            <a:pPr lvl="1" eaLnBrk="1" hangingPunct="1">
              <a:defRPr/>
            </a:pPr>
            <a:r>
              <a:rPr lang="en-GB" altLang="en-US" sz="1200" b="1" dirty="0"/>
              <a:t>Email:</a:t>
            </a:r>
            <a:r>
              <a:rPr lang="en-GB" altLang="en-US" sz="1200" dirty="0"/>
              <a:t> </a:t>
            </a:r>
            <a:r>
              <a:rPr lang="en-GB" altLang="en-US" sz="1200" dirty="0">
                <a:hlinkClick r:id="rId3"/>
              </a:rPr>
              <a:t>pnand@aut.ac.nz</a:t>
            </a:r>
            <a:endParaRPr lang="en-NZ" altLang="en-US" sz="1200" dirty="0"/>
          </a:p>
          <a:p>
            <a:pPr eaLnBrk="1" hangingPunct="1">
              <a:defRPr/>
            </a:pPr>
            <a:endParaRPr lang="en-NZ" altLang="en-US" sz="1200" dirty="0"/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NZ" altLang="en-US" sz="1800" b="1" dirty="0"/>
              <a:t>Course Schedule</a:t>
            </a:r>
            <a:r>
              <a:rPr lang="en-NZ" altLang="en-US" sz="1800" dirty="0"/>
              <a:t> </a:t>
            </a:r>
          </a:p>
          <a:p>
            <a:pPr lvl="1" eaLnBrk="1" hangingPunct="1">
              <a:defRPr/>
            </a:pPr>
            <a:r>
              <a:rPr lang="en-NZ" altLang="en-US" sz="1800" dirty="0"/>
              <a:t>12 x 2 hour classes (room : WG707)</a:t>
            </a:r>
          </a:p>
          <a:p>
            <a:pPr lvl="1" eaLnBrk="1" hangingPunct="1">
              <a:defRPr/>
            </a:pPr>
            <a:r>
              <a:rPr lang="en-GB" altLang="en-US" sz="1600" dirty="0"/>
              <a:t>Lots of student directed research (more than 132 hours)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NZ" altLang="en-US" sz="1800" b="1" dirty="0"/>
              <a:t>Assessment 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NZ" altLang="en-US" sz="1600" dirty="0"/>
              <a:t>Midway test 1 (4</a:t>
            </a:r>
            <a:r>
              <a:rPr lang="en-NZ" altLang="en-US" sz="1400" dirty="0"/>
              <a:t>0%) – Week 8 (lecture session) (the week back after mid-semester break) 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en-NZ" altLang="en-US" sz="1600" dirty="0"/>
              <a:t>Assignment 2 (60%) – will be given  out in the week 9. </a:t>
            </a:r>
          </a:p>
          <a:p>
            <a:pPr lvl="2" eaLnBrk="1" hangingPunct="1">
              <a:defRPr/>
            </a:pPr>
            <a:r>
              <a:rPr lang="en-NZ" altLang="en-US" sz="1300" dirty="0"/>
              <a:t>Pair based assignment.</a:t>
            </a:r>
          </a:p>
          <a:p>
            <a:pPr lvl="1" eaLnBrk="1" hangingPunct="1">
              <a:defRPr/>
            </a:pPr>
            <a:r>
              <a:rPr lang="en-NZ" altLang="en-US" sz="1600" b="1" dirty="0"/>
              <a:t>Non assessed learning milestones</a:t>
            </a:r>
          </a:p>
          <a:p>
            <a:pPr lvl="2" eaLnBrk="1" hangingPunct="1">
              <a:defRPr/>
            </a:pPr>
            <a:r>
              <a:rPr lang="en-NZ" altLang="en-US" sz="1300" dirty="0" err="1"/>
              <a:t>Quizz</a:t>
            </a:r>
            <a:r>
              <a:rPr lang="en-NZ" altLang="en-US" sz="1300" dirty="0"/>
              <a:t> every week</a:t>
            </a:r>
          </a:p>
          <a:p>
            <a:pPr lvl="3" eaLnBrk="1" hangingPunct="1">
              <a:defRPr/>
            </a:pPr>
            <a:r>
              <a:rPr lang="en-NZ" altLang="en-US" sz="1000" dirty="0"/>
              <a:t>Self assessment.</a:t>
            </a:r>
          </a:p>
          <a:p>
            <a:pPr lvl="3" eaLnBrk="1" hangingPunct="1">
              <a:defRPr/>
            </a:pPr>
            <a:r>
              <a:rPr lang="en-NZ" altLang="en-US" sz="1000" dirty="0"/>
              <a:t>Answers available immediately after the attempt.</a:t>
            </a:r>
          </a:p>
          <a:p>
            <a:pPr lvl="2" eaLnBrk="1" hangingPunct="1">
              <a:defRPr/>
            </a:pPr>
            <a:r>
              <a:rPr lang="en-NZ" altLang="en-US" sz="1300" dirty="0"/>
              <a:t>Lab every week. </a:t>
            </a:r>
          </a:p>
          <a:p>
            <a:pPr lvl="3" eaLnBrk="1" hangingPunct="1">
              <a:defRPr/>
            </a:pPr>
            <a:r>
              <a:rPr lang="en-NZ" altLang="en-US" sz="1000" dirty="0"/>
              <a:t>Learning tool</a:t>
            </a:r>
          </a:p>
          <a:p>
            <a:pPr marL="1371600" lvl="3" indent="0" eaLnBrk="1" hangingPunct="1">
              <a:buNone/>
              <a:defRPr/>
            </a:pPr>
            <a:r>
              <a:rPr lang="en-NZ" altLang="en-US" sz="2100" b="1" dirty="0"/>
              <a:t>	</a:t>
            </a:r>
          </a:p>
          <a:p>
            <a:pPr lvl="1" eaLnBrk="1" hangingPunct="1">
              <a:buFont typeface="Wingdings" panose="05000000000000000000" pitchFamily="2" charset="2"/>
              <a:buChar char="q"/>
              <a:defRPr/>
            </a:pPr>
            <a:endParaRPr lang="en-NZ" altLang="en-US" sz="2400" dirty="0"/>
          </a:p>
          <a:p>
            <a:pPr lvl="1" eaLnBrk="1" hangingPunct="1">
              <a:defRPr/>
            </a:pPr>
            <a:endParaRPr lang="en-NZ" altLang="en-US" sz="900" dirty="0"/>
          </a:p>
          <a:p>
            <a:pPr eaLnBrk="1" hangingPunct="1">
              <a:defRPr/>
            </a:pPr>
            <a:endParaRPr lang="en-NZ" altLang="en-US" sz="1100" dirty="0"/>
          </a:p>
          <a:p>
            <a:pPr eaLnBrk="1" hangingPunct="1">
              <a:defRPr/>
            </a:pPr>
            <a:endParaRPr lang="en-AU" altLang="en-US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A0FAEB8-FA2C-417B-82DC-8157B6AC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b="1"/>
              <a:t>Some Models of Discourse Structure</a:t>
            </a:r>
            <a:endParaRPr lang="en-NZ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DECBE60-1CE1-498F-BC56-7F6484EA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altLang="en-US" dirty="0"/>
          </a:p>
          <a:p>
            <a:r>
              <a:rPr lang="en-NZ" altLang="en-US" dirty="0"/>
              <a:t>Investigation of </a:t>
            </a:r>
            <a:r>
              <a:rPr lang="en-NZ" altLang="en-US" b="1" dirty="0"/>
              <a:t>lexical connectivity patterns </a:t>
            </a:r>
            <a:r>
              <a:rPr lang="en-NZ" altLang="en-US" dirty="0"/>
              <a:t>as the reflection of discourse structure </a:t>
            </a:r>
          </a:p>
          <a:p>
            <a:r>
              <a:rPr lang="en-NZ" altLang="en-US" dirty="0"/>
              <a:t>Specification of a small set of </a:t>
            </a:r>
            <a:r>
              <a:rPr lang="en-NZ" altLang="en-US" b="1" dirty="0"/>
              <a:t>rhetorical relation</a:t>
            </a:r>
            <a:r>
              <a:rPr lang="en-NZ" altLang="en-US" dirty="0"/>
              <a:t> among discourse segments </a:t>
            </a:r>
          </a:p>
          <a:p>
            <a:r>
              <a:rPr lang="en-NZ" altLang="en-US" dirty="0"/>
              <a:t>Adaption of the notion of </a:t>
            </a:r>
            <a:r>
              <a:rPr lang="en-NZ" altLang="en-US" b="1" dirty="0"/>
              <a:t>grammar</a:t>
            </a:r>
          </a:p>
          <a:p>
            <a:r>
              <a:rPr lang="en-NZ" altLang="en-US" dirty="0"/>
              <a:t>Examination </a:t>
            </a:r>
            <a:r>
              <a:rPr lang="en-NZ" altLang="en-US" b="1" dirty="0"/>
              <a:t>of intentions and relations </a:t>
            </a:r>
            <a:r>
              <a:rPr lang="en-NZ" altLang="en-US" dirty="0"/>
              <a:t>among them as the foundation of discourse structure</a:t>
            </a:r>
          </a:p>
          <a:p>
            <a:endParaRPr lang="en-NZ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57F2A96-A843-467E-B178-3297C81E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Discourse Example - dialogue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AD5B9772-A8D0-46B9-9A8C-73CCA8F5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altLang="en-US" sz="1400"/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   </a:t>
            </a:r>
            <a:r>
              <a:rPr lang="en-NZ" altLang="en-US" sz="1400" b="1"/>
              <a:t>A</a:t>
            </a:r>
            <a:r>
              <a:rPr lang="en-NZ" altLang="en-US" sz="1400"/>
              <a:t>: I’m going camping next week. Do you have a two person tent I could borrow?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2   </a:t>
            </a:r>
            <a:r>
              <a:rPr lang="en-NZ" altLang="en-US" sz="1400" b="1"/>
              <a:t>B</a:t>
            </a:r>
            <a:r>
              <a:rPr lang="en-NZ" altLang="en-US" sz="1400"/>
              <a:t>: Sure. I have a two-person backpacking </a:t>
            </a:r>
            <a:r>
              <a:rPr lang="en-NZ" altLang="en-US" sz="1400">
                <a:solidFill>
                  <a:srgbClr val="FF0000"/>
                </a:solidFill>
              </a:rPr>
              <a:t>tent</a:t>
            </a:r>
            <a:r>
              <a:rPr lang="en-NZ" altLang="en-US" sz="1400"/>
              <a:t>. </a:t>
            </a:r>
          </a:p>
          <a:p>
            <a:pPr>
              <a:buFont typeface="Wingdings" panose="05000000000000000000" pitchFamily="2" charset="2"/>
              <a:buAutoNum type="arabicPlain" startAt="2"/>
            </a:pPr>
            <a:r>
              <a:rPr lang="en-NZ" altLang="en-US" sz="1400"/>
              <a:t>--------------------------------------------------------------------------------------------------------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3   </a:t>
            </a:r>
            <a:r>
              <a:rPr lang="en-NZ" altLang="en-US" sz="1400" b="1"/>
              <a:t>A</a:t>
            </a:r>
            <a:r>
              <a:rPr lang="en-NZ" altLang="en-US" sz="1400"/>
              <a:t>: The last trip I was on there was a huge storm.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4   </a:t>
            </a:r>
            <a:r>
              <a:rPr lang="en-NZ" altLang="en-US" sz="1400" b="1"/>
              <a:t>A</a:t>
            </a:r>
            <a:r>
              <a:rPr lang="en-NZ" altLang="en-US" sz="1400"/>
              <a:t>: It poured for two hours.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5   </a:t>
            </a:r>
            <a:r>
              <a:rPr lang="en-NZ" altLang="en-US" sz="1400" b="1"/>
              <a:t>A</a:t>
            </a:r>
            <a:r>
              <a:rPr lang="en-NZ" altLang="en-US" sz="1400"/>
              <a:t>: I had a tent, but I got soaked anyway.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6   </a:t>
            </a:r>
            <a:r>
              <a:rPr lang="en-NZ" altLang="en-US" sz="1400" b="1"/>
              <a:t>B</a:t>
            </a:r>
            <a:r>
              <a:rPr lang="en-NZ" altLang="en-US" sz="1400"/>
              <a:t>: What kind of </a:t>
            </a:r>
            <a:r>
              <a:rPr lang="en-NZ" altLang="en-US" sz="1400">
                <a:solidFill>
                  <a:srgbClr val="FF0000"/>
                </a:solidFill>
              </a:rPr>
              <a:t>tent</a:t>
            </a:r>
            <a:r>
              <a:rPr lang="en-NZ" altLang="en-US" sz="1400"/>
              <a:t> was it?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7   </a:t>
            </a:r>
            <a:r>
              <a:rPr lang="en-NZ" altLang="en-US" sz="1400" b="1"/>
              <a:t>A</a:t>
            </a:r>
            <a:r>
              <a:rPr lang="en-NZ" altLang="en-US" sz="1400"/>
              <a:t>: A tube tent.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8   </a:t>
            </a:r>
            <a:r>
              <a:rPr lang="en-NZ" altLang="en-US" sz="1400" b="1"/>
              <a:t>B</a:t>
            </a:r>
            <a:r>
              <a:rPr lang="en-NZ" altLang="en-US" sz="1400"/>
              <a:t>: Tube tents don’t stand up well in a real storm.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9   </a:t>
            </a:r>
            <a:r>
              <a:rPr lang="en-NZ" altLang="en-US" sz="1400" b="1"/>
              <a:t>A</a:t>
            </a:r>
            <a:r>
              <a:rPr lang="en-NZ" altLang="en-US" sz="1400"/>
              <a:t>: True. </a:t>
            </a:r>
          </a:p>
          <a:p>
            <a:pPr>
              <a:buFont typeface="Wingdings" panose="05000000000000000000" pitchFamily="2" charset="2"/>
              <a:buAutoNum type="arabicPlain" startAt="9"/>
            </a:pPr>
            <a:r>
              <a:rPr lang="en-NZ" altLang="en-US" sz="1400"/>
              <a:t>-------------------------------------------------------------------------------------------------------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10.</a:t>
            </a:r>
            <a:r>
              <a:rPr lang="en-NZ" altLang="en-US" sz="1400" b="1"/>
              <a:t>B</a:t>
            </a:r>
            <a:r>
              <a:rPr lang="en-NZ" altLang="en-US" sz="1400"/>
              <a:t>: Where are you going on this trip?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11.</a:t>
            </a:r>
            <a:r>
              <a:rPr lang="en-NZ" altLang="en-US" sz="1400" b="1"/>
              <a:t>A</a:t>
            </a:r>
            <a:r>
              <a:rPr lang="en-NZ" altLang="en-US" sz="1400"/>
              <a:t>: Up in the Minarets.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12.</a:t>
            </a:r>
            <a:r>
              <a:rPr lang="en-NZ" altLang="en-US" sz="1400" b="1"/>
              <a:t>B</a:t>
            </a:r>
            <a:r>
              <a:rPr lang="en-NZ" altLang="en-US" sz="1400"/>
              <a:t>: Do you need any other equipment?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13.</a:t>
            </a:r>
            <a:r>
              <a:rPr lang="en-NZ" altLang="en-US" sz="1400" b="1"/>
              <a:t>A</a:t>
            </a:r>
            <a:r>
              <a:rPr lang="en-NZ" altLang="en-US" sz="1400"/>
              <a:t>: No.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14.</a:t>
            </a:r>
            <a:r>
              <a:rPr lang="en-NZ" altLang="en-US" sz="1400" b="1"/>
              <a:t>B</a:t>
            </a:r>
            <a:r>
              <a:rPr lang="en-NZ" altLang="en-US" sz="1400"/>
              <a:t>: Okay. I’ll bring the </a:t>
            </a:r>
            <a:r>
              <a:rPr lang="en-NZ" altLang="en-US" sz="1400">
                <a:solidFill>
                  <a:srgbClr val="FF0000"/>
                </a:solidFill>
              </a:rPr>
              <a:t>tent</a:t>
            </a:r>
            <a:r>
              <a:rPr lang="en-NZ" altLang="en-US" sz="1400"/>
              <a:t> tomorrow.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00A9850-8AE4-4982-9DF4-D6229914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Cohesion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2E78-B236-4CCD-A961-2CA4C4D0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28799"/>
            <a:ext cx="7772400" cy="3528393"/>
          </a:xfrm>
        </p:spPr>
        <p:txBody>
          <a:bodyPr/>
          <a:lstStyle/>
          <a:p>
            <a:pPr>
              <a:defRPr/>
            </a:pPr>
            <a:endParaRPr lang="en-NZ" dirty="0"/>
          </a:p>
          <a:p>
            <a:pPr>
              <a:defRPr/>
            </a:pPr>
            <a:endParaRPr lang="en-NZ" dirty="0"/>
          </a:p>
          <a:p>
            <a:pPr>
              <a:defRPr/>
            </a:pPr>
            <a:r>
              <a:rPr lang="en-NZ" dirty="0"/>
              <a:t>Assumption: Well-formed text exhibits strong </a:t>
            </a:r>
            <a:r>
              <a:rPr lang="en-NZ" b="1" dirty="0"/>
              <a:t>lexical connectivity</a:t>
            </a:r>
            <a:r>
              <a:rPr lang="en-NZ" dirty="0"/>
              <a:t> via use of: </a:t>
            </a:r>
          </a:p>
          <a:p>
            <a:pPr lvl="1">
              <a:defRPr/>
            </a:pPr>
            <a:r>
              <a:rPr lang="en-NZ" dirty="0">
                <a:ea typeface="+mn-ea"/>
              </a:rPr>
              <a:t>Repetitions</a:t>
            </a:r>
          </a:p>
          <a:p>
            <a:pPr lvl="1">
              <a:defRPr/>
            </a:pPr>
            <a:r>
              <a:rPr lang="en-NZ" dirty="0">
                <a:ea typeface="+mn-ea"/>
              </a:rPr>
              <a:t>Synonyms</a:t>
            </a:r>
          </a:p>
          <a:p>
            <a:pPr lvl="1">
              <a:defRPr/>
            </a:pPr>
            <a:r>
              <a:rPr lang="en-NZ" dirty="0" err="1">
                <a:ea typeface="+mn-ea"/>
              </a:rPr>
              <a:t>Coreference</a:t>
            </a:r>
            <a:endParaRPr lang="en-NZ" dirty="0">
              <a:ea typeface="+mn-ea"/>
            </a:endParaRPr>
          </a:p>
          <a:p>
            <a:pPr>
              <a:defRPr/>
            </a:pP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9FF9BB4-4E3C-456B-911D-DCA54B89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Discourse Example - dialogue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805A1F78-30D4-40FB-9BFB-7F4BB049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altLang="en-US" sz="1400"/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   </a:t>
            </a:r>
            <a:r>
              <a:rPr lang="en-NZ" altLang="en-US" sz="1400" b="1"/>
              <a:t>A</a:t>
            </a:r>
            <a:r>
              <a:rPr lang="en-NZ" altLang="en-US" sz="1400"/>
              <a:t>: I’m going camping next week. Do you have a two person tent I could borrow?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2   </a:t>
            </a:r>
            <a:r>
              <a:rPr lang="en-NZ" altLang="en-US" sz="1400" b="1"/>
              <a:t>B</a:t>
            </a:r>
            <a:r>
              <a:rPr lang="en-NZ" altLang="en-US" sz="1400"/>
              <a:t>: Sure. I have a two-person backpacking tent. </a:t>
            </a:r>
          </a:p>
          <a:p>
            <a:pPr>
              <a:buFont typeface="Wingdings" panose="05000000000000000000" pitchFamily="2" charset="2"/>
              <a:buAutoNum type="arabicPlain" startAt="2"/>
            </a:pPr>
            <a:r>
              <a:rPr lang="en-NZ" altLang="en-US" sz="1400"/>
              <a:t>--------------------------------------------------------------------------------------------------------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3   </a:t>
            </a:r>
            <a:r>
              <a:rPr lang="en-NZ" altLang="en-US" sz="1400" b="1"/>
              <a:t>A</a:t>
            </a:r>
            <a:r>
              <a:rPr lang="en-NZ" altLang="en-US" sz="1400"/>
              <a:t>: The last trip I was on there was a huge storm.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4   </a:t>
            </a:r>
            <a:r>
              <a:rPr lang="en-NZ" altLang="en-US" sz="1400" b="1"/>
              <a:t>A</a:t>
            </a:r>
            <a:r>
              <a:rPr lang="en-NZ" altLang="en-US" sz="1400"/>
              <a:t>: It poured for two hours.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5   </a:t>
            </a:r>
            <a:r>
              <a:rPr lang="en-NZ" altLang="en-US" sz="1400" b="1"/>
              <a:t>A</a:t>
            </a:r>
            <a:r>
              <a:rPr lang="en-NZ" altLang="en-US" sz="1400"/>
              <a:t>: I had a tent, but I got soaked anyway.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6   </a:t>
            </a:r>
            <a:r>
              <a:rPr lang="en-NZ" altLang="en-US" sz="1400" b="1"/>
              <a:t>B</a:t>
            </a:r>
            <a:r>
              <a:rPr lang="en-NZ" altLang="en-US" sz="1400"/>
              <a:t>: What kind of tent was it?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7   </a:t>
            </a:r>
            <a:r>
              <a:rPr lang="en-NZ" altLang="en-US" sz="1400" b="1"/>
              <a:t>A</a:t>
            </a:r>
            <a:r>
              <a:rPr lang="en-NZ" altLang="en-US" sz="1400"/>
              <a:t>: A tube tent.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8   </a:t>
            </a:r>
            <a:r>
              <a:rPr lang="en-NZ" altLang="en-US" sz="1400" b="1"/>
              <a:t>B</a:t>
            </a:r>
            <a:r>
              <a:rPr lang="en-NZ" altLang="en-US" sz="1400"/>
              <a:t>: Tube tents don’t stand up well in a real storm.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9   </a:t>
            </a:r>
            <a:r>
              <a:rPr lang="en-NZ" altLang="en-US" sz="1400" b="1"/>
              <a:t>A</a:t>
            </a:r>
            <a:r>
              <a:rPr lang="en-NZ" altLang="en-US" sz="1400"/>
              <a:t>: True. </a:t>
            </a:r>
          </a:p>
          <a:p>
            <a:pPr>
              <a:buFont typeface="Wingdings" panose="05000000000000000000" pitchFamily="2" charset="2"/>
              <a:buAutoNum type="arabicPlain" startAt="9"/>
            </a:pPr>
            <a:r>
              <a:rPr lang="en-NZ" altLang="en-US" sz="1400"/>
              <a:t>-------------------------------------------------------------------------------------------------------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10.</a:t>
            </a:r>
            <a:r>
              <a:rPr lang="en-NZ" altLang="en-US" sz="1400" b="1"/>
              <a:t>B</a:t>
            </a:r>
            <a:r>
              <a:rPr lang="en-NZ" altLang="en-US" sz="1400"/>
              <a:t>: Where are you going on this trip?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11.</a:t>
            </a:r>
            <a:r>
              <a:rPr lang="en-NZ" altLang="en-US" sz="1400" b="1"/>
              <a:t>A</a:t>
            </a:r>
            <a:r>
              <a:rPr lang="en-NZ" altLang="en-US" sz="1400"/>
              <a:t>: Up in the Minarets.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12.</a:t>
            </a:r>
            <a:r>
              <a:rPr lang="en-NZ" altLang="en-US" sz="1400" b="1"/>
              <a:t>B</a:t>
            </a:r>
            <a:r>
              <a:rPr lang="en-NZ" altLang="en-US" sz="1400"/>
              <a:t>: Do you need any other equipment?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13.</a:t>
            </a:r>
            <a:r>
              <a:rPr lang="en-NZ" altLang="en-US" sz="1400" b="1"/>
              <a:t>A</a:t>
            </a:r>
            <a:r>
              <a:rPr lang="en-NZ" altLang="en-US" sz="1400"/>
              <a:t>: No.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sz="1400"/>
              <a:t>14.</a:t>
            </a:r>
            <a:r>
              <a:rPr lang="en-NZ" altLang="en-US" sz="1400" b="1"/>
              <a:t>B</a:t>
            </a:r>
            <a:r>
              <a:rPr lang="en-NZ" altLang="en-US" sz="1400"/>
              <a:t>: Okay. I’ll bring the tent tomorrow. </a:t>
            </a:r>
          </a:p>
        </p:txBody>
      </p:sp>
      <p:sp>
        <p:nvSpPr>
          <p:cNvPr id="41988" name="TextBox 1">
            <a:extLst>
              <a:ext uri="{FF2B5EF4-FFF2-40B4-BE49-F238E27FC236}">
                <a16:creationId xmlns:a16="http://schemas.microsoft.com/office/drawing/2014/main" id="{1072984F-7605-48CB-A610-D974FA5E0964}"/>
              </a:ext>
            </a:extLst>
          </p:cNvPr>
          <p:cNvSpPr txBox="1">
            <a:spLocks noChangeArrowheads="1"/>
          </p:cNvSpPr>
          <p:nvPr/>
        </p:nvSpPr>
        <p:spPr bwMode="auto">
          <a:xfrm rot="-1720826">
            <a:off x="6022975" y="3124200"/>
            <a:ext cx="2266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800" i="1">
                <a:solidFill>
                  <a:srgbClr val="FF0000"/>
                </a:solidFill>
                <a:latin typeface="Helvetica" panose="020B0604020202020204" pitchFamily="34" charset="0"/>
              </a:rPr>
              <a:t>Identify synonyms, repetitions and co-references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5ED0CBE-0509-4A07-87D1-9BBCE917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b="1"/>
              <a:t>Rhetorical Structure Theory</a:t>
            </a:r>
            <a:endParaRPr lang="en-NZ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D884AA4C-6A23-4171-8D34-0140F99E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/>
              <a:t>Assumption: Clauses in well-formed text are related via predefined rhetorical relations </a:t>
            </a:r>
          </a:p>
          <a:p>
            <a:endParaRPr lang="en-NZ" altLang="en-US"/>
          </a:p>
          <a:p>
            <a:r>
              <a:rPr lang="en-NZ" altLang="en-US" b="1"/>
              <a:t>Evidence</a:t>
            </a:r>
            <a:r>
              <a:rPr lang="en-NZ" altLang="en-US"/>
              <a:t>: a claim information intended to increase the readers’ belief in the claim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8490ED1-E8F7-410E-916B-B033A4FF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b="1"/>
              <a:t>Rhetorical Structure Theory </a:t>
            </a:r>
            <a:endParaRPr lang="en-NZ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005BEC9D-DCAE-470C-B237-7FA19449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NZ" altLang="en-US"/>
              <a:t>3   The last trip I was on there was a huge storm.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/>
              <a:t>4   It poured for two hours.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/>
              <a:t>5   I had a tent, but I got soaked anyway. </a:t>
            </a:r>
          </a:p>
          <a:p>
            <a:endParaRPr lang="en-NZ" altLang="en-US"/>
          </a:p>
        </p:txBody>
      </p:sp>
      <p:pic>
        <p:nvPicPr>
          <p:cNvPr id="45060" name="Picture 4" descr="RST diagram.jpg">
            <a:extLst>
              <a:ext uri="{FF2B5EF4-FFF2-40B4-BE49-F238E27FC236}">
                <a16:creationId xmlns:a16="http://schemas.microsoft.com/office/drawing/2014/main" id="{8106ACBF-3DD9-45DD-A030-728C4FBA0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916363"/>
            <a:ext cx="5472112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F41D0BA-16F7-4C81-830A-B1BBE5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Basic levels of language processing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8BB08CC-E466-409C-8DFD-E279A9F9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altLang="en-US" dirty="0"/>
          </a:p>
          <a:p>
            <a:r>
              <a:rPr lang="en-NZ" altLang="en-US" dirty="0"/>
              <a:t>All words in a sentence don’t have the same status </a:t>
            </a:r>
          </a:p>
          <a:p>
            <a:r>
              <a:rPr lang="en-NZ" altLang="en-US" dirty="0"/>
              <a:t>Need to identify basic components of  sentences</a:t>
            </a:r>
          </a:p>
          <a:p>
            <a:r>
              <a:rPr lang="en-NZ" altLang="en-US" dirty="0"/>
              <a:t>Need to identify the (syntactic) structure of sentences</a:t>
            </a:r>
          </a:p>
          <a:p>
            <a:r>
              <a:rPr lang="en-NZ" altLang="en-US" dirty="0"/>
              <a:t>Can be </a:t>
            </a:r>
            <a:r>
              <a:rPr lang="en-NZ" altLang="en-US" b="1" dirty="0"/>
              <a:t>ambiguous</a:t>
            </a:r>
            <a:r>
              <a:rPr lang="en-NZ" altLang="en-US" dirty="0"/>
              <a:t> too!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NZ" altLang="en-US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B9C5C1C-1391-4E67-8ABA-3F925F22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Syntactic structure of a sentence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CBF3B39-5828-4576-953C-4482322D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en-US"/>
              <a:t>John saw the boy in the park with a telescope</a:t>
            </a:r>
          </a:p>
        </p:txBody>
      </p:sp>
      <p:pic>
        <p:nvPicPr>
          <p:cNvPr id="47108" name="Picture 3" descr="Pages from lecture-1.jpg">
            <a:extLst>
              <a:ext uri="{FF2B5EF4-FFF2-40B4-BE49-F238E27FC236}">
                <a16:creationId xmlns:a16="http://schemas.microsoft.com/office/drawing/2014/main" id="{C5059FD1-9E71-411A-BA6B-F548E570E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73437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186F1A7-B2BA-4913-B520-CBE15933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Two possible parses</a:t>
            </a:r>
          </a:p>
        </p:txBody>
      </p:sp>
      <p:pic>
        <p:nvPicPr>
          <p:cNvPr id="49155" name="Content Placeholder 3" descr="Pages from lecture-1-2.jpg">
            <a:extLst>
              <a:ext uri="{FF2B5EF4-FFF2-40B4-BE49-F238E27FC236}">
                <a16:creationId xmlns:a16="http://schemas.microsoft.com/office/drawing/2014/main" id="{A960EBCB-0AC6-49A0-8711-7ACB9314A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1244" y="1420813"/>
            <a:ext cx="7021512" cy="5211762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5AAC9B7-DE71-4839-B34C-CCB1A55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b="1"/>
              <a:t>State of the art in NLP Research</a:t>
            </a:r>
            <a:endParaRPr lang="en-NZ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83D4A743-3614-484E-915A-D43B76F3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773238"/>
            <a:ext cx="7772400" cy="4530725"/>
          </a:xfrm>
        </p:spPr>
        <p:txBody>
          <a:bodyPr/>
          <a:lstStyle/>
          <a:p>
            <a:r>
              <a:rPr lang="en-NZ" altLang="en-US" sz="2400"/>
              <a:t>Association of Computational Linguistics ( ACL)</a:t>
            </a:r>
          </a:p>
          <a:p>
            <a:r>
              <a:rPr lang="en-NZ" altLang="en-US" sz="2400"/>
              <a:t>AAAI -every year /IJCAI -every second year</a:t>
            </a:r>
          </a:p>
          <a:p>
            <a:r>
              <a:rPr lang="en-NZ" altLang="en-US" sz="2400"/>
              <a:t>Natural Language Engineering (journal).</a:t>
            </a:r>
          </a:p>
          <a:p>
            <a:r>
              <a:rPr lang="en-NZ" altLang="en-US" sz="2400"/>
              <a:t>CICLing – Conference on intelligent Text Processing and Computational Linguistics</a:t>
            </a:r>
          </a:p>
          <a:p>
            <a:endParaRPr lang="en-NZ" altLang="en-US" sz="2400"/>
          </a:p>
          <a:p>
            <a:r>
              <a:rPr lang="en-NZ" altLang="en-US" sz="2400"/>
              <a:t>Information retrieval/ Extraction</a:t>
            </a:r>
          </a:p>
          <a:p>
            <a:r>
              <a:rPr lang="en-NZ" altLang="en-US" sz="2400"/>
              <a:t>MUC - Message Understanding Conf.</a:t>
            </a:r>
          </a:p>
          <a:p>
            <a:r>
              <a:rPr lang="en-NZ" altLang="en-US" sz="2400"/>
              <a:t>DUC – Document Understanding Conf.</a:t>
            </a:r>
          </a:p>
          <a:p>
            <a:r>
              <a:rPr lang="en-NZ" altLang="en-US" sz="2400"/>
              <a:t>SIGIR – Special Interest Group in IR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E1E9-E7E7-4381-9AE3-9BDFD5D3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Format of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2ECE-0B3C-46D9-8AFC-F8FD6B5E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81128"/>
          </a:xfrm>
        </p:spPr>
        <p:txBody>
          <a:bodyPr/>
          <a:lstStyle/>
          <a:p>
            <a:r>
              <a:rPr lang="en-NZ" sz="1800" dirty="0"/>
              <a:t>Lecture followed by lab</a:t>
            </a:r>
          </a:p>
          <a:p>
            <a:r>
              <a:rPr lang="en-NZ" sz="1800" dirty="0"/>
              <a:t>Lectures will introduce new content demonstrated by python examples</a:t>
            </a:r>
          </a:p>
          <a:p>
            <a:r>
              <a:rPr lang="en-NZ" sz="1800" b="1" dirty="0"/>
              <a:t>Labs</a:t>
            </a:r>
          </a:p>
          <a:p>
            <a:pPr lvl="1"/>
            <a:r>
              <a:rPr lang="en-NZ" sz="1800" dirty="0"/>
              <a:t>Labs will reinforce the content using examples</a:t>
            </a:r>
          </a:p>
          <a:p>
            <a:pPr lvl="1"/>
            <a:r>
              <a:rPr lang="en-NZ" sz="1800" dirty="0"/>
              <a:t>Labs will need to be submitted before the beginning of the next session.</a:t>
            </a:r>
          </a:p>
          <a:p>
            <a:pPr lvl="1"/>
            <a:r>
              <a:rPr lang="en-NZ" sz="1800" dirty="0"/>
              <a:t>Labs will not contribute directly  towards course marks but will be used in boarder line cases.</a:t>
            </a:r>
          </a:p>
          <a:p>
            <a:pPr lvl="1"/>
            <a:r>
              <a:rPr lang="en-NZ" sz="1800" dirty="0"/>
              <a:t>The submission will need to be a genuine (could be raw) attempt, rather than polished work as you would do for an assignment</a:t>
            </a:r>
          </a:p>
          <a:p>
            <a:r>
              <a:rPr lang="en-NZ" sz="1800" dirty="0"/>
              <a:t>Quizzes</a:t>
            </a:r>
          </a:p>
          <a:p>
            <a:pPr lvl="1"/>
            <a:r>
              <a:rPr lang="en-NZ" sz="1800" dirty="0"/>
              <a:t>Each (Except the test week) week will have a quiz you can do to assess your grasp of the content for that week.</a:t>
            </a:r>
          </a:p>
          <a:p>
            <a:pPr lvl="1"/>
            <a:r>
              <a:rPr lang="en-NZ" sz="1800" dirty="0"/>
              <a:t>You should finish the lab before attempting the quiz.</a:t>
            </a:r>
          </a:p>
          <a:p>
            <a:pPr lvl="1"/>
            <a:r>
              <a:rPr lang="en-NZ" sz="1800" dirty="0"/>
              <a:t>Should finish it before the next session.</a:t>
            </a:r>
          </a:p>
          <a:p>
            <a:pPr lvl="1"/>
            <a:r>
              <a:rPr lang="en-NZ" sz="1800" dirty="0"/>
              <a:t>Answers will be available after finishing the quiz.</a:t>
            </a:r>
          </a:p>
        </p:txBody>
      </p:sp>
    </p:spTree>
    <p:extLst>
      <p:ext uri="{BB962C8B-B14F-4D97-AF65-F5344CB8AC3E}">
        <p14:creationId xmlns:p14="http://schemas.microsoft.com/office/powerpoint/2010/main" val="1955761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9C09713-15BD-4B0F-AE2C-EEDC1A21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08A1-85FF-4D16-9382-8984A93C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NZ" sz="1800" dirty="0"/>
              <a:t>Machine Readable Dictionaries (MRD)</a:t>
            </a:r>
          </a:p>
          <a:p>
            <a:pPr lvl="1">
              <a:defRPr/>
            </a:pPr>
            <a:r>
              <a:rPr lang="en-NZ" sz="1800" dirty="0" err="1">
                <a:ea typeface="+mn-ea"/>
              </a:rPr>
              <a:t>WordNet</a:t>
            </a:r>
            <a:r>
              <a:rPr lang="en-NZ" sz="1800" dirty="0">
                <a:ea typeface="+mn-ea"/>
              </a:rPr>
              <a:t> (</a:t>
            </a:r>
            <a:r>
              <a:rPr lang="en-NZ" sz="1800" dirty="0">
                <a:ea typeface="+mn-ea"/>
                <a:hlinkClick r:id="rId2"/>
              </a:rPr>
              <a:t>www.cogsci.princeton.edu/~wn</a:t>
            </a:r>
            <a:r>
              <a:rPr lang="en-NZ" sz="1800" dirty="0">
                <a:ea typeface="+mn-ea"/>
              </a:rPr>
              <a:t>)</a:t>
            </a:r>
          </a:p>
          <a:p>
            <a:pPr>
              <a:defRPr/>
            </a:pPr>
            <a:r>
              <a:rPr lang="en-NZ" sz="1800" dirty="0"/>
              <a:t>Large corpora:</a:t>
            </a:r>
          </a:p>
          <a:p>
            <a:pPr lvl="1">
              <a:defRPr/>
            </a:pPr>
            <a:r>
              <a:rPr lang="en-NZ" sz="1800" dirty="0">
                <a:ea typeface="+mn-ea"/>
              </a:rPr>
              <a:t>Penn Treebank –</a:t>
            </a:r>
          </a:p>
          <a:p>
            <a:pPr lvl="1">
              <a:defRPr/>
            </a:pPr>
            <a:r>
              <a:rPr lang="en-NZ" sz="1800" dirty="0">
                <a:ea typeface="+mn-ea"/>
              </a:rPr>
              <a:t>www.cis.upenn.edu/~treebank</a:t>
            </a:r>
          </a:p>
          <a:p>
            <a:pPr lvl="1">
              <a:defRPr/>
            </a:pPr>
            <a:r>
              <a:rPr lang="en-NZ" sz="1800" dirty="0">
                <a:ea typeface="+mn-ea"/>
              </a:rPr>
              <a:t>All Treebank data is released through The Language Data Consortium (LDC)</a:t>
            </a:r>
          </a:p>
          <a:p>
            <a:pPr>
              <a:defRPr/>
            </a:pPr>
            <a:r>
              <a:rPr lang="en-NZ" sz="1800" dirty="0"/>
              <a:t>RCV1</a:t>
            </a:r>
          </a:p>
          <a:p>
            <a:pPr>
              <a:defRPr/>
            </a:pPr>
            <a:r>
              <a:rPr lang="en-NZ" sz="1800" dirty="0"/>
              <a:t>TRC2</a:t>
            </a:r>
          </a:p>
          <a:p>
            <a:pPr>
              <a:defRPr/>
            </a:pPr>
            <a:r>
              <a:rPr lang="en-NZ" sz="1800" dirty="0"/>
              <a:t>Reuters21578</a:t>
            </a:r>
          </a:p>
          <a:p>
            <a:pPr>
              <a:defRPr/>
            </a:pPr>
            <a:r>
              <a:rPr lang="en-NZ" sz="1800" dirty="0" err="1"/>
              <a:t>Ontonotes</a:t>
            </a:r>
            <a:endParaRPr lang="en-NZ" sz="1800" dirty="0"/>
          </a:p>
          <a:p>
            <a:pPr>
              <a:defRPr/>
            </a:pPr>
            <a:r>
              <a:rPr lang="en-NZ" sz="1800" dirty="0" err="1"/>
              <a:t>Dbpedia</a:t>
            </a:r>
            <a:endParaRPr lang="en-NZ" sz="1800" dirty="0"/>
          </a:p>
          <a:p>
            <a:pPr>
              <a:defRPr/>
            </a:pPr>
            <a:r>
              <a:rPr lang="en-NZ" sz="1800" dirty="0"/>
              <a:t>Freebase</a:t>
            </a:r>
          </a:p>
          <a:p>
            <a:pPr>
              <a:defRPr/>
            </a:pPr>
            <a:r>
              <a:rPr lang="en-NZ" sz="1800" dirty="0" err="1"/>
              <a:t>WordNet</a:t>
            </a:r>
            <a:endParaRPr lang="en-NZ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CA33C092-4FB4-4884-BC8D-1EB88AF9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Penn Treebank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2DAD-2DFA-4513-BBC2-261443B3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844675"/>
            <a:ext cx="7772400" cy="3349625"/>
          </a:xfrm>
        </p:spPr>
        <p:txBody>
          <a:bodyPr/>
          <a:lstStyle/>
          <a:p>
            <a:pPr>
              <a:defRPr/>
            </a:pPr>
            <a:r>
              <a:rPr lang="en-NZ" dirty="0"/>
              <a:t>Corpus of 4.5 million words of American English</a:t>
            </a:r>
          </a:p>
          <a:p>
            <a:pPr lvl="1">
              <a:defRPr/>
            </a:pPr>
            <a:r>
              <a:rPr lang="en-NZ" dirty="0" err="1">
                <a:ea typeface="+mn-ea"/>
              </a:rPr>
              <a:t>Part_of_Speech</a:t>
            </a:r>
            <a:r>
              <a:rPr lang="en-NZ" dirty="0">
                <a:ea typeface="+mn-ea"/>
              </a:rPr>
              <a:t> tagged</a:t>
            </a:r>
          </a:p>
          <a:p>
            <a:pPr lvl="1">
              <a:defRPr/>
            </a:pPr>
            <a:r>
              <a:rPr lang="en-NZ" dirty="0">
                <a:ea typeface="+mn-ea"/>
              </a:rPr>
              <a:t>Syntactic Bracketing</a:t>
            </a:r>
            <a:endParaRPr lang="en-NZ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5AA6CC9-7FD2-4FEC-B99B-28DDC69A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POS tags</a:t>
            </a:r>
          </a:p>
        </p:txBody>
      </p:sp>
      <p:pic>
        <p:nvPicPr>
          <p:cNvPr id="53251" name="Content Placeholder 3" descr="Pages from lecture-1-3 pos 1.jpg">
            <a:extLst>
              <a:ext uri="{FF2B5EF4-FFF2-40B4-BE49-F238E27FC236}">
                <a16:creationId xmlns:a16="http://schemas.microsoft.com/office/drawing/2014/main" id="{D50E9CB1-E70C-4DA9-8A94-4BDAF53EB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196975"/>
            <a:ext cx="8207375" cy="5184775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129A3A12-BF2A-48A8-818D-DD66AD08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POS tags</a:t>
            </a:r>
          </a:p>
        </p:txBody>
      </p:sp>
      <p:pic>
        <p:nvPicPr>
          <p:cNvPr id="55299" name="Content Placeholder 3" descr="Pages from lecture-1-3 pos 2.jpg">
            <a:extLst>
              <a:ext uri="{FF2B5EF4-FFF2-40B4-BE49-F238E27FC236}">
                <a16:creationId xmlns:a16="http://schemas.microsoft.com/office/drawing/2014/main" id="{6C13118F-E961-4472-8C15-BEB82991B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149350"/>
            <a:ext cx="7921625" cy="515937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7FFFDD33-95A5-4C6C-8735-386F21A0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Syntactic tags</a:t>
            </a:r>
          </a:p>
        </p:txBody>
      </p:sp>
      <p:pic>
        <p:nvPicPr>
          <p:cNvPr id="56323" name="Content Placeholder 3" descr="Pages from lecture-1-4 syntactic.jpg">
            <a:extLst>
              <a:ext uri="{FF2B5EF4-FFF2-40B4-BE49-F238E27FC236}">
                <a16:creationId xmlns:a16="http://schemas.microsoft.com/office/drawing/2014/main" id="{F740ABCA-2B65-4D68-8DD3-619E857C1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341438"/>
            <a:ext cx="8569325" cy="513715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6D25AE9-8902-46F1-8AAC-0C0191F0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Sample bracketed text</a:t>
            </a:r>
          </a:p>
        </p:txBody>
      </p:sp>
      <p:pic>
        <p:nvPicPr>
          <p:cNvPr id="57347" name="Content Placeholder 3" descr="Pages from lecture-1-4 brackets.jpg">
            <a:extLst>
              <a:ext uri="{FF2B5EF4-FFF2-40B4-BE49-F238E27FC236}">
                <a16:creationId xmlns:a16="http://schemas.microsoft.com/office/drawing/2014/main" id="{EA67DF7D-BF8A-459A-9634-FE594E3F1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1556792"/>
            <a:ext cx="8208963" cy="48958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05B8-7FD7-42A4-97E4-82ABA301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Programming 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EF30-46C9-42FA-A5B9-97B43D04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65104"/>
          </a:xfrm>
        </p:spPr>
        <p:txBody>
          <a:bodyPr/>
          <a:lstStyle/>
          <a:p>
            <a:r>
              <a:rPr lang="en-NZ" sz="2000" dirty="0"/>
              <a:t>We will use python as the language and Google </a:t>
            </a:r>
            <a:r>
              <a:rPr lang="en-NZ" sz="2000" dirty="0" err="1"/>
              <a:t>Colab</a:t>
            </a:r>
            <a:r>
              <a:rPr lang="en-NZ" sz="2000" dirty="0"/>
              <a:t> as the IDE</a:t>
            </a:r>
          </a:p>
          <a:p>
            <a:r>
              <a:rPr lang="en-NZ" sz="2000" dirty="0"/>
              <a:t>You can use </a:t>
            </a:r>
            <a:r>
              <a:rPr lang="en-NZ" sz="2000" dirty="0" err="1"/>
              <a:t>Pycharm</a:t>
            </a:r>
            <a:r>
              <a:rPr lang="en-NZ" sz="2000" dirty="0"/>
              <a:t> or another online environment, of your choice, such as </a:t>
            </a:r>
            <a:r>
              <a:rPr lang="en-NZ" sz="2000" dirty="0" err="1"/>
              <a:t>Jupyter</a:t>
            </a:r>
            <a:r>
              <a:rPr lang="en-NZ" sz="2000" dirty="0"/>
              <a:t> Notebook. Link given as part of the lab sheet.</a:t>
            </a:r>
          </a:p>
          <a:p>
            <a:pPr lvl="1"/>
            <a:r>
              <a:rPr lang="en-NZ" sz="1800" dirty="0"/>
              <a:t>You can install </a:t>
            </a:r>
            <a:r>
              <a:rPr lang="en-NZ" sz="1800" dirty="0" err="1"/>
              <a:t>Jupyter</a:t>
            </a:r>
            <a:r>
              <a:rPr lang="en-NZ" sz="1800" dirty="0"/>
              <a:t> separately, with python, or use the Anaconda package (contains python and commonly data science libraries) for your python install.</a:t>
            </a:r>
          </a:p>
          <a:p>
            <a:r>
              <a:rPr lang="en-NZ" sz="2000" dirty="0"/>
              <a:t>You can download the following if you intend to work in an offline environment.</a:t>
            </a:r>
          </a:p>
          <a:p>
            <a:pPr lvl="1"/>
            <a:r>
              <a:rPr lang="en-NZ" sz="1800" dirty="0"/>
              <a:t>Python environment (3.5 and above)</a:t>
            </a:r>
          </a:p>
          <a:p>
            <a:pPr lvl="1"/>
            <a:r>
              <a:rPr lang="en-NZ" sz="1800" dirty="0"/>
              <a:t>PyCharm as the IDE.</a:t>
            </a:r>
          </a:p>
          <a:p>
            <a:pPr lvl="1"/>
            <a:r>
              <a:rPr lang="en-NZ" sz="1800" dirty="0"/>
              <a:t>OR you can download PyCharm and python as a bundle.</a:t>
            </a:r>
          </a:p>
          <a:p>
            <a:r>
              <a:rPr lang="en-NZ" sz="2000" dirty="0"/>
              <a:t>Despite what you install you will need to download additional packages as and when needed depending on the task at hand.</a:t>
            </a:r>
          </a:p>
          <a:p>
            <a:pPr marL="1371600" lvl="3" indent="0">
              <a:buNone/>
            </a:pPr>
            <a:endParaRPr lang="en-NZ" sz="1600" dirty="0"/>
          </a:p>
          <a:p>
            <a:pPr lvl="3"/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301601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8196480-5774-4095-B8BF-BBD656F6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/>
              <a:t>Text Mining (TM) v Natural Language Processing (NLP)	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18A45B6-CE99-4405-A78B-66DCD7ED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0" y="1916113"/>
            <a:ext cx="7772400" cy="3673475"/>
          </a:xfrm>
        </p:spPr>
        <p:txBody>
          <a:bodyPr/>
          <a:lstStyle/>
          <a:p>
            <a:r>
              <a:rPr lang="en-NZ" altLang="en-US" dirty="0"/>
              <a:t>Similar but not same</a:t>
            </a:r>
          </a:p>
          <a:p>
            <a:r>
              <a:rPr lang="en-NZ" altLang="en-US" dirty="0"/>
              <a:t>TM – applied</a:t>
            </a:r>
          </a:p>
          <a:p>
            <a:r>
              <a:rPr lang="en-NZ" altLang="en-US" dirty="0"/>
              <a:t>NLP – fundamentals </a:t>
            </a:r>
          </a:p>
          <a:p>
            <a:pPr lvl="1"/>
            <a:r>
              <a:rPr lang="en-NZ" altLang="en-US" dirty="0"/>
              <a:t>Software Engineering v Computer Science </a:t>
            </a:r>
          </a:p>
          <a:p>
            <a:r>
              <a:rPr lang="en-NZ" altLang="en-US" dirty="0"/>
              <a:t>Other AI disciplines</a:t>
            </a:r>
          </a:p>
          <a:p>
            <a:pPr lvl="1"/>
            <a:r>
              <a:rPr lang="en-NZ" altLang="en-US" dirty="0"/>
              <a:t>Data Mining</a:t>
            </a:r>
          </a:p>
          <a:p>
            <a:pPr lvl="1"/>
            <a:r>
              <a:rPr lang="en-NZ" altLang="en-US" dirty="0"/>
              <a:t>Machine Learning</a:t>
            </a:r>
          </a:p>
          <a:p>
            <a:pPr lvl="1"/>
            <a:endParaRPr lang="en-NZ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52BCB3B-2EBE-4751-BF9B-2200D1663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Goals of the course		</a:t>
            </a:r>
            <a:endParaRPr lang="en-AU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6A8D831-08F9-4C01-957E-E0C778D58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AU" altLang="en-US" sz="2400"/>
          </a:p>
          <a:p>
            <a:pPr eaLnBrk="1" hangingPunct="1"/>
            <a:r>
              <a:rPr lang="en-AU" altLang="en-US" sz="2400"/>
              <a:t>To appreciate the value of Text Mining.</a:t>
            </a:r>
          </a:p>
          <a:p>
            <a:pPr eaLnBrk="1" hangingPunct="1"/>
            <a:r>
              <a:rPr lang="en-AU" altLang="en-US" sz="2400"/>
              <a:t>To appreciate the multi-dimensional nature of processing knowledge represented as a natural language.</a:t>
            </a:r>
          </a:p>
          <a:p>
            <a:pPr eaLnBrk="1" hangingPunct="1"/>
            <a:r>
              <a:rPr lang="en-AU" altLang="en-US" sz="2400"/>
              <a:t>To build an understanding of the current state of play in the TM/NLP discipline.</a:t>
            </a:r>
          </a:p>
          <a:p>
            <a:pPr eaLnBrk="1" hangingPunct="1"/>
            <a:r>
              <a:rPr lang="en-AU" altLang="en-US" sz="2400"/>
              <a:t>To build and/or use TM tools.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AU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i="1">
                <a:solidFill>
                  <a:srgbClr val="FF0000"/>
                </a:solidFill>
              </a:rPr>
              <a:t>At the end you would be able to progress research in a chosen area of NLP – either theoretical or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9A6B4E2-541B-427D-A6E2-CBC60343F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Why TM?</a:t>
            </a:r>
            <a:endParaRPr lang="en-AU" altLang="en-US"/>
          </a:p>
        </p:txBody>
      </p:sp>
      <p:sp>
        <p:nvSpPr>
          <p:cNvPr id="13315" name="Content Placeholder 3">
            <a:extLst>
              <a:ext uri="{FF2B5EF4-FFF2-40B4-BE49-F238E27FC236}">
                <a16:creationId xmlns:a16="http://schemas.microsoft.com/office/drawing/2014/main" id="{1B5F67FC-9CB4-4ACC-BEA0-48463799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altLang="en-US" dirty="0"/>
          </a:p>
          <a:p>
            <a:r>
              <a:rPr lang="en-NZ" altLang="en-US" dirty="0"/>
              <a:t>Needed to take advantage of the vast amount of information encoded in natural languages, online as well as offline.</a:t>
            </a:r>
          </a:p>
          <a:p>
            <a:r>
              <a:rPr lang="en-NZ" altLang="en-US" dirty="0"/>
              <a:t>Needed even to interface with vast amount of organized information in databases.</a:t>
            </a:r>
          </a:p>
          <a:p>
            <a:r>
              <a:rPr lang="en-NZ" altLang="en-US" dirty="0"/>
              <a:t>Needed to be able to communicate with machines using natural language (NLG).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D504BAF-F79E-458E-BD8C-344D2E295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dirty="0"/>
              <a:t>Previous/Current State of NLP		</a:t>
            </a:r>
            <a:endParaRPr lang="en-AU" altLang="en-US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34CD8AF-D982-4CC5-96DE-0478D0BE5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531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NLP is “hard”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NLP is still a largely unsolved problem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NLP is largely multidisciplinary in nature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Is partly the reason for NLP being a “hard” problem to solve.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In spite of this, NLP has progressed immensely in the last few years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Since </a:t>
            </a:r>
            <a:r>
              <a:rPr lang="en-AU" altLang="en-US" dirty="0" err="1"/>
              <a:t>since</a:t>
            </a:r>
            <a:r>
              <a:rPr lang="en-AU" altLang="en-US" dirty="0"/>
              <a:t> it became </a:t>
            </a:r>
            <a:r>
              <a:rPr lang="en-AU" altLang="en-US" b="1" dirty="0"/>
              <a:t>generative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Why??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What are LLMs? Pros/cons?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FFDAE61-523A-418B-8F77-554F92F3B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/>
              <a:t>Disciplines of NLP	</a:t>
            </a:r>
            <a:endParaRPr lang="en-AU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60830AE-4BF4-45B5-88EB-FB351253A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53136"/>
          </a:xfrm>
        </p:spPr>
        <p:txBody>
          <a:bodyPr/>
          <a:lstStyle/>
          <a:p>
            <a:r>
              <a:rPr lang="en-NZ" altLang="en-US" sz="2400" b="1" dirty="0"/>
              <a:t>Linguistics : </a:t>
            </a:r>
            <a:r>
              <a:rPr lang="en-NZ" altLang="en-US" sz="2400" dirty="0"/>
              <a:t>How words, phrases, and sentences are formed.</a:t>
            </a:r>
          </a:p>
          <a:p>
            <a:r>
              <a:rPr lang="en-NZ" altLang="en-US" sz="2400" dirty="0"/>
              <a:t>- </a:t>
            </a:r>
            <a:r>
              <a:rPr lang="en-NZ" altLang="en-US" sz="2400" b="1" dirty="0"/>
              <a:t>Psycholinguistics : </a:t>
            </a:r>
            <a:r>
              <a:rPr lang="en-NZ" altLang="en-US" sz="2400" dirty="0"/>
              <a:t>How people understand and communicate using a human language.</a:t>
            </a:r>
          </a:p>
          <a:p>
            <a:r>
              <a:rPr lang="en-NZ" altLang="en-US" sz="2400" b="1" dirty="0"/>
              <a:t>Computational linguistics : </a:t>
            </a:r>
            <a:r>
              <a:rPr lang="en-NZ" altLang="en-US" sz="2400" dirty="0"/>
              <a:t>Deals with models and computational aspects of NLP. </a:t>
            </a:r>
          </a:p>
          <a:p>
            <a:r>
              <a:rPr lang="en-NZ" altLang="en-US" sz="2400" b="1" dirty="0"/>
              <a:t>Artificial intelligence : </a:t>
            </a:r>
            <a:r>
              <a:rPr lang="en-NZ" altLang="en-US" sz="2400" dirty="0"/>
              <a:t>issues related to knowledge representation and reasoning.</a:t>
            </a:r>
          </a:p>
          <a:p>
            <a:r>
              <a:rPr lang="en-NZ" altLang="en-US" sz="2400" b="1" dirty="0"/>
              <a:t>NL Engineering : </a:t>
            </a:r>
            <a:r>
              <a:rPr lang="en-NZ" altLang="en-US" sz="2400" dirty="0"/>
              <a:t>implementation of large, realistic systems, like </a:t>
            </a:r>
            <a:r>
              <a:rPr lang="en-NZ" altLang="en-US" sz="2400" dirty="0" err="1"/>
              <a:t>LLMs,such</a:t>
            </a:r>
            <a:r>
              <a:rPr lang="en-NZ" altLang="en-US" sz="2400" dirty="0"/>
              <a:t> as </a:t>
            </a:r>
            <a:r>
              <a:rPr lang="en-NZ" altLang="en-US" sz="2400" dirty="0" err="1"/>
              <a:t>ChatGpt</a:t>
            </a:r>
            <a:r>
              <a:rPr lang="en-NZ" altLang="en-US" sz="2400" dirty="0"/>
              <a:t> and Bart</a:t>
            </a:r>
          </a:p>
          <a:p>
            <a:r>
              <a:rPr lang="en-NZ" altLang="en-US" sz="2400" b="1" dirty="0"/>
              <a:t>Text Mining : </a:t>
            </a:r>
            <a:r>
              <a:rPr lang="en-NZ" altLang="en-US" sz="2400" dirty="0"/>
              <a:t>information extraction from text for a specific purpose (closely related to AI)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AU" altLang="en-US" dirty="0"/>
          </a:p>
          <a:p>
            <a:pPr eaLnBrk="1" hangingPunct="1"/>
            <a:endParaRPr lang="en-NZ" altLang="en-US" dirty="0"/>
          </a:p>
          <a:p>
            <a:pPr eaLnBrk="1" hangingPunct="1"/>
            <a:endParaRPr lang="en-A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28308</TotalTime>
  <Words>2023</Words>
  <Application>Microsoft Office PowerPoint</Application>
  <PresentationFormat>On-screen Show (4:3)</PresentationFormat>
  <Paragraphs>311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Helvetica</vt:lpstr>
      <vt:lpstr>Times New Roman</vt:lpstr>
      <vt:lpstr>Wingdings</vt:lpstr>
      <vt:lpstr>Layers</vt:lpstr>
      <vt:lpstr>COMP814   Text Mining Introduction and Overview </vt:lpstr>
      <vt:lpstr>Course Overview and Admin </vt:lpstr>
      <vt:lpstr>Format of Lectures</vt:lpstr>
      <vt:lpstr>Programming environment </vt:lpstr>
      <vt:lpstr>Text Mining (TM) v Natural Language Processing (NLP) </vt:lpstr>
      <vt:lpstr>Goals of the course  </vt:lpstr>
      <vt:lpstr>Why TM?</vt:lpstr>
      <vt:lpstr>Previous/Current State of NLP  </vt:lpstr>
      <vt:lpstr>Disciplines of NLP </vt:lpstr>
      <vt:lpstr>Applications of NLP</vt:lpstr>
      <vt:lpstr>An Example - Question Answering</vt:lpstr>
      <vt:lpstr>Basic levels of language processing</vt:lpstr>
      <vt:lpstr>It gets even more complicated!</vt:lpstr>
      <vt:lpstr>Some more context examples – Ambiguities without context</vt:lpstr>
      <vt:lpstr>Lexical Ambiguities</vt:lpstr>
      <vt:lpstr>Semantic Ambiguities</vt:lpstr>
      <vt:lpstr>What is a discourse?  </vt:lpstr>
      <vt:lpstr>Example by Charles Fillmore:  </vt:lpstr>
      <vt:lpstr>Inference in Discourse Processing</vt:lpstr>
      <vt:lpstr>Some Models of Discourse Structure</vt:lpstr>
      <vt:lpstr>Discourse Example - dialogue</vt:lpstr>
      <vt:lpstr>Cohesion </vt:lpstr>
      <vt:lpstr>Discourse Example - dialogue</vt:lpstr>
      <vt:lpstr>Rhetorical Structure Theory</vt:lpstr>
      <vt:lpstr>Rhetorical Structure Theory </vt:lpstr>
      <vt:lpstr>Basic levels of language processing</vt:lpstr>
      <vt:lpstr>Syntactic structure of a sentence</vt:lpstr>
      <vt:lpstr>Two possible parses</vt:lpstr>
      <vt:lpstr>State of the art in NLP Research</vt:lpstr>
      <vt:lpstr>Resources</vt:lpstr>
      <vt:lpstr>Penn Treebank Corpora</vt:lpstr>
      <vt:lpstr>POS tags</vt:lpstr>
      <vt:lpstr>POS tags</vt:lpstr>
      <vt:lpstr>Syntactic tags</vt:lpstr>
      <vt:lpstr>Sample bracketed text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407706  Protocol Analysis and Design</dc:title>
  <dc:creator>AUT User</dc:creator>
  <cp:lastModifiedBy>Parma Nand</cp:lastModifiedBy>
  <cp:revision>281</cp:revision>
  <dcterms:created xsi:type="dcterms:W3CDTF">2007-02-12T21:19:56Z</dcterms:created>
  <dcterms:modified xsi:type="dcterms:W3CDTF">2024-02-26T22:57:12Z</dcterms:modified>
</cp:coreProperties>
</file>