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5"/>
  </p:notesMasterIdLst>
  <p:sldIdLst>
    <p:sldId id="395" r:id="rId2"/>
    <p:sldId id="383" r:id="rId3"/>
    <p:sldId id="434" r:id="rId4"/>
    <p:sldId id="384" r:id="rId5"/>
    <p:sldId id="387" r:id="rId6"/>
    <p:sldId id="389" r:id="rId7"/>
    <p:sldId id="390" r:id="rId8"/>
    <p:sldId id="388" r:id="rId9"/>
    <p:sldId id="391" r:id="rId10"/>
    <p:sldId id="385" r:id="rId11"/>
    <p:sldId id="386" r:id="rId12"/>
    <p:sldId id="392" r:id="rId13"/>
    <p:sldId id="394" r:id="rId14"/>
    <p:sldId id="393" r:id="rId15"/>
    <p:sldId id="433" r:id="rId16"/>
    <p:sldId id="416" r:id="rId17"/>
    <p:sldId id="417" r:id="rId18"/>
    <p:sldId id="418" r:id="rId19"/>
    <p:sldId id="419" r:id="rId20"/>
    <p:sldId id="420" r:id="rId21"/>
    <p:sldId id="421" r:id="rId22"/>
    <p:sldId id="423" r:id="rId23"/>
    <p:sldId id="422" r:id="rId24"/>
    <p:sldId id="425" r:id="rId25"/>
    <p:sldId id="424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435" r:id="rId34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ma Nand" initials="P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FD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C4B6E-5080-4BC8-B56E-1002DDB04F05}" v="19" dt="2023-05-22T07:37:12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9" autoAdjust="0"/>
  </p:normalViewPr>
  <p:slideViewPr>
    <p:cSldViewPr>
      <p:cViewPr varScale="1">
        <p:scale>
          <a:sx n="62" d="100"/>
          <a:sy n="62" d="100"/>
        </p:scale>
        <p:origin x="1400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1752" y="-4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ma Nand" userId="a214ac8f-221c-4393-b64b-d99306f8255f" providerId="ADAL" clId="{0F5C4B6E-5080-4BC8-B56E-1002DDB04F05}"/>
    <pc:docChg chg="addSld delSld modSld sldOrd modMainMaster">
      <pc:chgData name="Parma Nand" userId="a214ac8f-221c-4393-b64b-d99306f8255f" providerId="ADAL" clId="{0F5C4B6E-5080-4BC8-B56E-1002DDB04F05}" dt="2023-05-22T07:36:59.182" v="213" actId="20577"/>
      <pc:docMkLst>
        <pc:docMk/>
      </pc:docMkLst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256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258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259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260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261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262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324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328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329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330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331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350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352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354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355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356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359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361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363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364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368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369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374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375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378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379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0" sldId="380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3542822722" sldId="381"/>
        </pc:sldMkLst>
      </pc:sldChg>
      <pc:sldChg chg="del">
        <pc:chgData name="Parma Nand" userId="a214ac8f-221c-4393-b64b-d99306f8255f" providerId="ADAL" clId="{0F5C4B6E-5080-4BC8-B56E-1002DDB04F05}" dt="2023-05-18T02:24:14.556" v="0" actId="47"/>
        <pc:sldMkLst>
          <pc:docMk/>
          <pc:sldMk cId="1243719147" sldId="382"/>
        </pc:sldMkLst>
      </pc:sldChg>
      <pc:sldChg chg="modSp mod">
        <pc:chgData name="Parma Nand" userId="a214ac8f-221c-4393-b64b-d99306f8255f" providerId="ADAL" clId="{0F5C4B6E-5080-4BC8-B56E-1002DDB04F05}" dt="2023-05-18T02:25:40.767" v="42" actId="20577"/>
        <pc:sldMkLst>
          <pc:docMk/>
          <pc:sldMk cId="2113564772" sldId="383"/>
        </pc:sldMkLst>
        <pc:spChg chg="mod">
          <ac:chgData name="Parma Nand" userId="a214ac8f-221c-4393-b64b-d99306f8255f" providerId="ADAL" clId="{0F5C4B6E-5080-4BC8-B56E-1002DDB04F05}" dt="2023-05-18T02:25:40.767" v="42" actId="20577"/>
          <ac:spMkLst>
            <pc:docMk/>
            <pc:sldMk cId="2113564772" sldId="383"/>
            <ac:spMk id="2" creationId="{20C3558D-F865-4586-8E7C-C8D60D748C68}"/>
          </ac:spMkLst>
        </pc:spChg>
      </pc:sldChg>
      <pc:sldChg chg="modSp mod">
        <pc:chgData name="Parma Nand" userId="a214ac8f-221c-4393-b64b-d99306f8255f" providerId="ADAL" clId="{0F5C4B6E-5080-4BC8-B56E-1002DDB04F05}" dt="2023-05-22T00:22:49.223" v="180" actId="20577"/>
        <pc:sldMkLst>
          <pc:docMk/>
          <pc:sldMk cId="1216561462" sldId="393"/>
        </pc:sldMkLst>
        <pc:spChg chg="mod">
          <ac:chgData name="Parma Nand" userId="a214ac8f-221c-4393-b64b-d99306f8255f" providerId="ADAL" clId="{0F5C4B6E-5080-4BC8-B56E-1002DDB04F05}" dt="2023-05-22T00:22:49.223" v="180" actId="20577"/>
          <ac:spMkLst>
            <pc:docMk/>
            <pc:sldMk cId="1216561462" sldId="393"/>
            <ac:spMk id="2" creationId="{C8E5BA70-8A14-40D0-90B0-0CCE3B350823}"/>
          </ac:spMkLst>
        </pc:spChg>
      </pc:sldChg>
      <pc:sldChg chg="modSp mod">
        <pc:chgData name="Parma Nand" userId="a214ac8f-221c-4393-b64b-d99306f8255f" providerId="ADAL" clId="{0F5C4B6E-5080-4BC8-B56E-1002DDB04F05}" dt="2023-05-18T22:33:40.096" v="48" actId="20577"/>
        <pc:sldMkLst>
          <pc:docMk/>
          <pc:sldMk cId="1276276297" sldId="395"/>
        </pc:sldMkLst>
        <pc:spChg chg="mod">
          <ac:chgData name="Parma Nand" userId="a214ac8f-221c-4393-b64b-d99306f8255f" providerId="ADAL" clId="{0F5C4B6E-5080-4BC8-B56E-1002DDB04F05}" dt="2023-05-18T22:33:40.096" v="48" actId="20577"/>
          <ac:spMkLst>
            <pc:docMk/>
            <pc:sldMk cId="1276276297" sldId="395"/>
            <ac:spMk id="26626" creationId="{7B504571-B6E6-4BB3-A160-95434AF88E91}"/>
          </ac:spMkLst>
        </pc:spChg>
      </pc:sldChg>
      <pc:sldChg chg="add">
        <pc:chgData name="Parma Nand" userId="a214ac8f-221c-4393-b64b-d99306f8255f" providerId="ADAL" clId="{0F5C4B6E-5080-4BC8-B56E-1002DDB04F05}" dt="2023-05-18T22:35:13.669" v="49"/>
        <pc:sldMkLst>
          <pc:docMk/>
          <pc:sldMk cId="1635137553" sldId="416"/>
        </pc:sldMkLst>
      </pc:sldChg>
      <pc:sldChg chg="modSp add mod">
        <pc:chgData name="Parma Nand" userId="a214ac8f-221c-4393-b64b-d99306f8255f" providerId="ADAL" clId="{0F5C4B6E-5080-4BC8-B56E-1002DDB04F05}" dt="2023-05-22T00:25:04.303" v="188" actId="20577"/>
        <pc:sldMkLst>
          <pc:docMk/>
          <pc:sldMk cId="604862624" sldId="417"/>
        </pc:sldMkLst>
        <pc:spChg chg="mod">
          <ac:chgData name="Parma Nand" userId="a214ac8f-221c-4393-b64b-d99306f8255f" providerId="ADAL" clId="{0F5C4B6E-5080-4BC8-B56E-1002DDB04F05}" dt="2023-05-22T00:25:04.303" v="188" actId="20577"/>
          <ac:spMkLst>
            <pc:docMk/>
            <pc:sldMk cId="604862624" sldId="417"/>
            <ac:spMk id="2" creationId="{16AAA221-842D-5C97-F639-EBCFEF7361A2}"/>
          </ac:spMkLst>
        </pc:spChg>
      </pc:sldChg>
      <pc:sldChg chg="add">
        <pc:chgData name="Parma Nand" userId="a214ac8f-221c-4393-b64b-d99306f8255f" providerId="ADAL" clId="{0F5C4B6E-5080-4BC8-B56E-1002DDB04F05}" dt="2023-05-18T22:35:13.669" v="49"/>
        <pc:sldMkLst>
          <pc:docMk/>
          <pc:sldMk cId="1939039493" sldId="418"/>
        </pc:sldMkLst>
      </pc:sldChg>
      <pc:sldChg chg="add">
        <pc:chgData name="Parma Nand" userId="a214ac8f-221c-4393-b64b-d99306f8255f" providerId="ADAL" clId="{0F5C4B6E-5080-4BC8-B56E-1002DDB04F05}" dt="2023-05-18T22:35:13.669" v="49"/>
        <pc:sldMkLst>
          <pc:docMk/>
          <pc:sldMk cId="2967286000" sldId="419"/>
        </pc:sldMkLst>
      </pc:sldChg>
      <pc:sldChg chg="add">
        <pc:chgData name="Parma Nand" userId="a214ac8f-221c-4393-b64b-d99306f8255f" providerId="ADAL" clId="{0F5C4B6E-5080-4BC8-B56E-1002DDB04F05}" dt="2023-05-18T22:35:13.669" v="49"/>
        <pc:sldMkLst>
          <pc:docMk/>
          <pc:sldMk cId="1508019001" sldId="420"/>
        </pc:sldMkLst>
      </pc:sldChg>
      <pc:sldChg chg="add">
        <pc:chgData name="Parma Nand" userId="a214ac8f-221c-4393-b64b-d99306f8255f" providerId="ADAL" clId="{0F5C4B6E-5080-4BC8-B56E-1002DDB04F05}" dt="2023-05-18T22:35:13.669" v="49"/>
        <pc:sldMkLst>
          <pc:docMk/>
          <pc:sldMk cId="3045951101" sldId="421"/>
        </pc:sldMkLst>
      </pc:sldChg>
      <pc:sldChg chg="add">
        <pc:chgData name="Parma Nand" userId="a214ac8f-221c-4393-b64b-d99306f8255f" providerId="ADAL" clId="{0F5C4B6E-5080-4BC8-B56E-1002DDB04F05}" dt="2023-05-18T22:35:13.669" v="49"/>
        <pc:sldMkLst>
          <pc:docMk/>
          <pc:sldMk cId="3175625810" sldId="422"/>
        </pc:sldMkLst>
      </pc:sldChg>
      <pc:sldChg chg="add">
        <pc:chgData name="Parma Nand" userId="a214ac8f-221c-4393-b64b-d99306f8255f" providerId="ADAL" clId="{0F5C4B6E-5080-4BC8-B56E-1002DDB04F05}" dt="2023-05-18T22:35:13.669" v="49"/>
        <pc:sldMkLst>
          <pc:docMk/>
          <pc:sldMk cId="2889929786" sldId="423"/>
        </pc:sldMkLst>
      </pc:sldChg>
      <pc:sldChg chg="add">
        <pc:chgData name="Parma Nand" userId="a214ac8f-221c-4393-b64b-d99306f8255f" providerId="ADAL" clId="{0F5C4B6E-5080-4BC8-B56E-1002DDB04F05}" dt="2023-05-18T22:35:13.669" v="49"/>
        <pc:sldMkLst>
          <pc:docMk/>
          <pc:sldMk cId="3127411691" sldId="424"/>
        </pc:sldMkLst>
      </pc:sldChg>
      <pc:sldChg chg="add">
        <pc:chgData name="Parma Nand" userId="a214ac8f-221c-4393-b64b-d99306f8255f" providerId="ADAL" clId="{0F5C4B6E-5080-4BC8-B56E-1002DDB04F05}" dt="2023-05-18T22:35:13.669" v="49"/>
        <pc:sldMkLst>
          <pc:docMk/>
          <pc:sldMk cId="1852571355" sldId="425"/>
        </pc:sldMkLst>
      </pc:sldChg>
      <pc:sldChg chg="add">
        <pc:chgData name="Parma Nand" userId="a214ac8f-221c-4393-b64b-d99306f8255f" providerId="ADAL" clId="{0F5C4B6E-5080-4BC8-B56E-1002DDB04F05}" dt="2023-05-18T22:35:13.669" v="49"/>
        <pc:sldMkLst>
          <pc:docMk/>
          <pc:sldMk cId="4233363719" sldId="426"/>
        </pc:sldMkLst>
      </pc:sldChg>
      <pc:sldChg chg="add">
        <pc:chgData name="Parma Nand" userId="a214ac8f-221c-4393-b64b-d99306f8255f" providerId="ADAL" clId="{0F5C4B6E-5080-4BC8-B56E-1002DDB04F05}" dt="2023-05-18T22:35:13.669" v="49"/>
        <pc:sldMkLst>
          <pc:docMk/>
          <pc:sldMk cId="703118554" sldId="427"/>
        </pc:sldMkLst>
      </pc:sldChg>
      <pc:sldChg chg="add">
        <pc:chgData name="Parma Nand" userId="a214ac8f-221c-4393-b64b-d99306f8255f" providerId="ADAL" clId="{0F5C4B6E-5080-4BC8-B56E-1002DDB04F05}" dt="2023-05-18T22:35:13.669" v="49"/>
        <pc:sldMkLst>
          <pc:docMk/>
          <pc:sldMk cId="4110705491" sldId="428"/>
        </pc:sldMkLst>
      </pc:sldChg>
      <pc:sldChg chg="add">
        <pc:chgData name="Parma Nand" userId="a214ac8f-221c-4393-b64b-d99306f8255f" providerId="ADAL" clId="{0F5C4B6E-5080-4BC8-B56E-1002DDB04F05}" dt="2023-05-18T22:35:13.669" v="49"/>
        <pc:sldMkLst>
          <pc:docMk/>
          <pc:sldMk cId="1379508291" sldId="429"/>
        </pc:sldMkLst>
      </pc:sldChg>
      <pc:sldChg chg="add">
        <pc:chgData name="Parma Nand" userId="a214ac8f-221c-4393-b64b-d99306f8255f" providerId="ADAL" clId="{0F5C4B6E-5080-4BC8-B56E-1002DDB04F05}" dt="2023-05-18T22:35:13.669" v="49"/>
        <pc:sldMkLst>
          <pc:docMk/>
          <pc:sldMk cId="1720358189" sldId="430"/>
        </pc:sldMkLst>
      </pc:sldChg>
      <pc:sldChg chg="add">
        <pc:chgData name="Parma Nand" userId="a214ac8f-221c-4393-b64b-d99306f8255f" providerId="ADAL" clId="{0F5C4B6E-5080-4BC8-B56E-1002DDB04F05}" dt="2023-05-18T22:35:13.669" v="49"/>
        <pc:sldMkLst>
          <pc:docMk/>
          <pc:sldMk cId="4073156248" sldId="431"/>
        </pc:sldMkLst>
      </pc:sldChg>
      <pc:sldChg chg="add">
        <pc:chgData name="Parma Nand" userId="a214ac8f-221c-4393-b64b-d99306f8255f" providerId="ADAL" clId="{0F5C4B6E-5080-4BC8-B56E-1002DDB04F05}" dt="2023-05-18T22:35:13.669" v="49"/>
        <pc:sldMkLst>
          <pc:docMk/>
          <pc:sldMk cId="670401638" sldId="432"/>
        </pc:sldMkLst>
      </pc:sldChg>
      <pc:sldChg chg="delSp modSp new mod">
        <pc:chgData name="Parma Nand" userId="a214ac8f-221c-4393-b64b-d99306f8255f" providerId="ADAL" clId="{0F5C4B6E-5080-4BC8-B56E-1002DDB04F05}" dt="2023-05-18T22:36:53.356" v="84" actId="1076"/>
        <pc:sldMkLst>
          <pc:docMk/>
          <pc:sldMk cId="371575430" sldId="433"/>
        </pc:sldMkLst>
        <pc:spChg chg="del">
          <ac:chgData name="Parma Nand" userId="a214ac8f-221c-4393-b64b-d99306f8255f" providerId="ADAL" clId="{0F5C4B6E-5080-4BC8-B56E-1002DDB04F05}" dt="2023-05-18T22:36:35.072" v="51" actId="478"/>
          <ac:spMkLst>
            <pc:docMk/>
            <pc:sldMk cId="371575430" sldId="433"/>
            <ac:spMk id="2" creationId="{DA563AC6-A995-F500-D2E4-D69DCFC61918}"/>
          </ac:spMkLst>
        </pc:spChg>
        <pc:spChg chg="mod">
          <ac:chgData name="Parma Nand" userId="a214ac8f-221c-4393-b64b-d99306f8255f" providerId="ADAL" clId="{0F5C4B6E-5080-4BC8-B56E-1002DDB04F05}" dt="2023-05-18T22:36:53.356" v="84" actId="1076"/>
          <ac:spMkLst>
            <pc:docMk/>
            <pc:sldMk cId="371575430" sldId="433"/>
            <ac:spMk id="3" creationId="{DBC9C01F-3BBF-A66D-2855-F058B4D0013B}"/>
          </ac:spMkLst>
        </pc:spChg>
      </pc:sldChg>
      <pc:sldChg chg="addSp delSp modSp new mod ord">
        <pc:chgData name="Parma Nand" userId="a214ac8f-221c-4393-b64b-d99306f8255f" providerId="ADAL" clId="{0F5C4B6E-5080-4BC8-B56E-1002DDB04F05}" dt="2023-05-18T22:51:43.589" v="126" actId="14100"/>
        <pc:sldMkLst>
          <pc:docMk/>
          <pc:sldMk cId="2161119044" sldId="434"/>
        </pc:sldMkLst>
        <pc:spChg chg="del">
          <ac:chgData name="Parma Nand" userId="a214ac8f-221c-4393-b64b-d99306f8255f" providerId="ADAL" clId="{0F5C4B6E-5080-4BC8-B56E-1002DDB04F05}" dt="2023-05-18T22:48:27.782" v="89" actId="478"/>
          <ac:spMkLst>
            <pc:docMk/>
            <pc:sldMk cId="2161119044" sldId="434"/>
            <ac:spMk id="2" creationId="{B45084BF-CF92-4D11-8680-B313CCC8DAFA}"/>
          </ac:spMkLst>
        </pc:spChg>
        <pc:spChg chg="del">
          <ac:chgData name="Parma Nand" userId="a214ac8f-221c-4393-b64b-d99306f8255f" providerId="ADAL" clId="{0F5C4B6E-5080-4BC8-B56E-1002DDB04F05}" dt="2023-05-18T22:48:26.088" v="88" actId="478"/>
          <ac:spMkLst>
            <pc:docMk/>
            <pc:sldMk cId="2161119044" sldId="434"/>
            <ac:spMk id="3" creationId="{98C6C6D8-FD6C-3031-3430-7854E315252F}"/>
          </ac:spMkLst>
        </pc:spChg>
        <pc:spChg chg="add del mod">
          <ac:chgData name="Parma Nand" userId="a214ac8f-221c-4393-b64b-d99306f8255f" providerId="ADAL" clId="{0F5C4B6E-5080-4BC8-B56E-1002DDB04F05}" dt="2023-05-18T22:50:28.358" v="116" actId="21"/>
          <ac:spMkLst>
            <pc:docMk/>
            <pc:sldMk cId="2161119044" sldId="434"/>
            <ac:spMk id="6" creationId="{9DF99AAD-1744-902E-F3DB-600024BC64D8}"/>
          </ac:spMkLst>
        </pc:spChg>
        <pc:spChg chg="add del mod">
          <ac:chgData name="Parma Nand" userId="a214ac8f-221c-4393-b64b-d99306f8255f" providerId="ADAL" clId="{0F5C4B6E-5080-4BC8-B56E-1002DDB04F05}" dt="2023-05-18T22:50:32.383" v="117" actId="478"/>
          <ac:spMkLst>
            <pc:docMk/>
            <pc:sldMk cId="2161119044" sldId="434"/>
            <ac:spMk id="7" creationId="{BB64EDD3-046F-F34D-7D58-D84D2B911563}"/>
          </ac:spMkLst>
        </pc:spChg>
        <pc:spChg chg="add mod">
          <ac:chgData name="Parma Nand" userId="a214ac8f-221c-4393-b64b-d99306f8255f" providerId="ADAL" clId="{0F5C4B6E-5080-4BC8-B56E-1002DDB04F05}" dt="2023-05-18T22:50:56.337" v="125" actId="404"/>
          <ac:spMkLst>
            <pc:docMk/>
            <pc:sldMk cId="2161119044" sldId="434"/>
            <ac:spMk id="8" creationId="{28213136-F33A-4908-1722-BC4B9F5C0A5F}"/>
          </ac:spMkLst>
        </pc:spChg>
        <pc:picChg chg="add mod">
          <ac:chgData name="Parma Nand" userId="a214ac8f-221c-4393-b64b-d99306f8255f" providerId="ADAL" clId="{0F5C4B6E-5080-4BC8-B56E-1002DDB04F05}" dt="2023-05-18T22:51:43.589" v="126" actId="14100"/>
          <ac:picMkLst>
            <pc:docMk/>
            <pc:sldMk cId="2161119044" sldId="434"/>
            <ac:picMk id="5" creationId="{5EE472FF-AC33-31CC-9F9D-AF1B0AEABF42}"/>
          </ac:picMkLst>
        </pc:picChg>
      </pc:sldChg>
      <pc:sldChg chg="delSp modSp new mod">
        <pc:chgData name="Parma Nand" userId="a214ac8f-221c-4393-b64b-d99306f8255f" providerId="ADAL" clId="{0F5C4B6E-5080-4BC8-B56E-1002DDB04F05}" dt="2023-05-22T07:36:59.182" v="213" actId="20577"/>
        <pc:sldMkLst>
          <pc:docMk/>
          <pc:sldMk cId="2211015643" sldId="435"/>
        </pc:sldMkLst>
        <pc:spChg chg="del">
          <ac:chgData name="Parma Nand" userId="a214ac8f-221c-4393-b64b-d99306f8255f" providerId="ADAL" clId="{0F5C4B6E-5080-4BC8-B56E-1002DDB04F05}" dt="2023-05-21T23:56:18.750" v="130" actId="478"/>
          <ac:spMkLst>
            <pc:docMk/>
            <pc:sldMk cId="2211015643" sldId="435"/>
            <ac:spMk id="2" creationId="{B1B97FCE-2ED3-586C-3EFE-D9F1D5C959FD}"/>
          </ac:spMkLst>
        </pc:spChg>
        <pc:spChg chg="mod">
          <ac:chgData name="Parma Nand" userId="a214ac8f-221c-4393-b64b-d99306f8255f" providerId="ADAL" clId="{0F5C4B6E-5080-4BC8-B56E-1002DDB04F05}" dt="2023-05-22T07:36:59.182" v="213" actId="20577"/>
          <ac:spMkLst>
            <pc:docMk/>
            <pc:sldMk cId="2211015643" sldId="435"/>
            <ac:spMk id="3" creationId="{29013380-7E4F-342E-B825-FB2F2A0344BA}"/>
          </ac:spMkLst>
        </pc:spChg>
      </pc:sldChg>
      <pc:sldMasterChg chg="modSp mod">
        <pc:chgData name="Parma Nand" userId="a214ac8f-221c-4393-b64b-d99306f8255f" providerId="ADAL" clId="{0F5C4B6E-5080-4BC8-B56E-1002DDB04F05}" dt="2023-05-18T22:54:40.719" v="128" actId="20577"/>
        <pc:sldMasterMkLst>
          <pc:docMk/>
          <pc:sldMasterMk cId="0" sldId="2147483651"/>
        </pc:sldMasterMkLst>
        <pc:spChg chg="mod">
          <ac:chgData name="Parma Nand" userId="a214ac8f-221c-4393-b64b-d99306f8255f" providerId="ADAL" clId="{0F5C4B6E-5080-4BC8-B56E-1002DDB04F05}" dt="2023-05-18T22:54:40.719" v="128" actId="20577"/>
          <ac:spMkLst>
            <pc:docMk/>
            <pc:sldMasterMk cId="0" sldId="2147483651"/>
            <ac:spMk id="98316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17F2DE-AB2E-4B54-BCA6-D117C0DCBCD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62912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17F2DE-AB2E-4B54-BCA6-D117C0DCBCD6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6496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17F2DE-AB2E-4B54-BCA6-D117C0DCBCD6}" type="slidenum">
              <a:rPr lang="en-AU" altLang="en-US" smtClean="0"/>
              <a:pPr>
                <a:defRPr/>
              </a:pPr>
              <a:t>10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2514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144838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AU"/>
              <a:t>Operating Systems 406707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354388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4BFCF0-8B22-4F86-9AF0-10AAAFD7179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C1951B-2C43-4229-ADDD-F0264AE115A0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7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73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71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45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438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32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45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877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62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628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72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98316" name="Text Box 12"/>
          <p:cNvSpPr txBox="1">
            <a:spLocks noChangeArrowheads="1"/>
          </p:cNvSpPr>
          <p:nvPr userDrawn="1"/>
        </p:nvSpPr>
        <p:spPr bwMode="auto">
          <a:xfrm>
            <a:off x="8101013" y="6491288"/>
            <a:ext cx="1042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3AD6A2FB-E820-49A9-9CE2-8B4E890E8F89}" type="slidenum">
              <a:rPr lang="en-AU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AU" altLang="en-US" dirty="0">
                <a:latin typeface="Arial" panose="020B0604020202020204" pitchFamily="34" charset="0"/>
              </a:rPr>
              <a:t>/32</a:t>
            </a:r>
          </a:p>
        </p:txBody>
      </p:sp>
      <p:pic>
        <p:nvPicPr>
          <p:cNvPr id="13" name="Picture 12" descr="C:\Users\pnand\OneDrive - AUT University\Stuff\aut stuff\AUT Logos\AUT-logo-tab black and white.jpg">
            <a:extLst>
              <a:ext uri="{FF2B5EF4-FFF2-40B4-BE49-F238E27FC236}">
                <a16:creationId xmlns:a16="http://schemas.microsoft.com/office/drawing/2014/main" id="{7B7E6D56-C0D7-4A50-B374-A101B5A973BE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84785"/>
            <a:ext cx="818515" cy="8813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projects/glov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target.com/searchenterpriseai/feature/CNN-vs-RNN-How-they-differ-and-where-they-overlap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gaWXBdwbQ9Ofuq9lkxsy0pxn17dkTuvT?usp=share_link" TargetMode="External"/><Relationship Id="rId2" Type="http://schemas.openxmlformats.org/officeDocument/2006/relationships/hyperlink" Target="https://colab.research.google.com/drive/1oGk-23JR-9hZCsJ9xoSpj6ItE78PJwNX?usp=share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-1uYvr4noQqdzVbdbJga8fzPS1E1tAub/view?usp=share_lin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descr="Large confetti">
            <a:extLst>
              <a:ext uri="{FF2B5EF4-FFF2-40B4-BE49-F238E27FC236}">
                <a16:creationId xmlns:a16="http://schemas.microsoft.com/office/drawing/2014/main" id="{7B504571-B6E6-4BB3-A160-95434AF88E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99792" y="3212976"/>
            <a:ext cx="4250432" cy="884312"/>
          </a:xfrm>
        </p:spPr>
        <p:txBody>
          <a:bodyPr/>
          <a:lstStyle/>
          <a:p>
            <a:r>
              <a:rPr lang="en-US" altLang="en-US" dirty="0"/>
              <a:t>COMP814 </a:t>
            </a:r>
            <a:br>
              <a:rPr lang="en-US" altLang="en-US" dirty="0"/>
            </a:br>
            <a:r>
              <a:rPr lang="en-US" altLang="en-US" dirty="0"/>
              <a:t>Deep Learning I (CNN/RNN) </a:t>
            </a:r>
          </a:p>
        </p:txBody>
      </p:sp>
    </p:spTree>
    <p:extLst>
      <p:ext uri="{BB962C8B-B14F-4D97-AF65-F5344CB8AC3E}">
        <p14:creationId xmlns:p14="http://schemas.microsoft.com/office/powerpoint/2010/main" val="127627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4548-C302-4307-B2ED-0F73B04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Convolve to lower dimensional matrix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01705-68F7-4CB4-92FE-32BD27D91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1666874"/>
            <a:ext cx="8163247" cy="471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4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E220-CFE9-4C2A-8FFE-9B521F0D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Max pooling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72D7A-3269-4591-A6D1-D5B7501F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32" y="2309812"/>
            <a:ext cx="7772400" cy="39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0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1B71-9276-4EA1-9053-59FF0812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Fully connected neural net at the end.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3149-ED84-40A3-AD31-CBD4A5AF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604664"/>
          </a:xfrm>
        </p:spPr>
        <p:txBody>
          <a:bodyPr/>
          <a:lstStyle/>
          <a:p>
            <a:r>
              <a:rPr lang="en-NZ" dirty="0"/>
              <a:t>Flattened matrix, Dropout, </a:t>
            </a:r>
            <a:r>
              <a:rPr lang="en-NZ" dirty="0" err="1"/>
              <a:t>softmax</a:t>
            </a:r>
            <a:r>
              <a:rPr lang="en-NZ" dirty="0"/>
              <a:t> for n categories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F96E0-903A-4DE9-9CD7-515507DEE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64904"/>
            <a:ext cx="79057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5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BC5E-F700-472C-A13C-FB3A223A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GloVe</a:t>
            </a:r>
            <a:r>
              <a:rPr lang="en-NZ" dirty="0"/>
              <a:t>: Global Vectors for Word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1C80-DB42-453C-8F7D-78FFF182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1800" dirty="0" err="1"/>
              <a:t>GloVe</a:t>
            </a:r>
            <a:r>
              <a:rPr lang="en-NZ" sz="1800" dirty="0"/>
              <a:t> is an unsupervised learning algorithm for obtaining vector representations for words. Training is performed on aggregated global word-word co-occurrence statistics from a corpus, and the resulting representations showcase interesting linear substructures of the word vector space.</a:t>
            </a:r>
          </a:p>
          <a:p>
            <a:r>
              <a:rPr lang="en-NZ" sz="1800" dirty="0"/>
              <a:t>Can download the embedding to plug into CNN models instead of training your own.</a:t>
            </a:r>
            <a:endParaRPr lang="en-NZ" sz="1800" dirty="0">
              <a:hlinkClick r:id="rId2"/>
            </a:endParaRPr>
          </a:p>
          <a:p>
            <a:endParaRPr lang="en-NZ" sz="1800" dirty="0">
              <a:hlinkClick r:id="rId2"/>
            </a:endParaRPr>
          </a:p>
          <a:p>
            <a:r>
              <a:rPr lang="en-NZ" sz="1800" dirty="0">
                <a:hlinkClick r:id="rId2"/>
              </a:rPr>
              <a:t>https://nlp.stanford.edu/projects/glove/</a:t>
            </a: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311875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BA70-8A14-40D0-90B0-0CCE3B35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CNN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8F73-0A8E-494B-8E65-187626FC6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2721496" cy="4530725"/>
          </a:xfrm>
        </p:spPr>
        <p:txBody>
          <a:bodyPr/>
          <a:lstStyle/>
          <a:p>
            <a:r>
              <a:rPr lang="en-NZ" sz="2400" dirty="0">
                <a:solidFill>
                  <a:srgbClr val="00B0F0"/>
                </a:solidFill>
              </a:rPr>
              <a:t>Word embedding</a:t>
            </a:r>
          </a:p>
          <a:p>
            <a:r>
              <a:rPr lang="en-NZ" sz="2400" dirty="0">
                <a:solidFill>
                  <a:srgbClr val="00B0F0"/>
                </a:solidFill>
              </a:rPr>
              <a:t>N-grams</a:t>
            </a:r>
          </a:p>
          <a:p>
            <a:r>
              <a:rPr lang="en-NZ" sz="2400" dirty="0">
                <a:solidFill>
                  <a:srgbClr val="00B0F0"/>
                </a:solidFill>
              </a:rPr>
              <a:t> Sliding window</a:t>
            </a:r>
          </a:p>
          <a:p>
            <a:r>
              <a:rPr lang="en-NZ" sz="2400" dirty="0">
                <a:solidFill>
                  <a:srgbClr val="00B0F0"/>
                </a:solidFill>
              </a:rPr>
              <a:t>Strides</a:t>
            </a:r>
          </a:p>
          <a:p>
            <a:r>
              <a:rPr lang="en-NZ" sz="2400" dirty="0">
                <a:solidFill>
                  <a:srgbClr val="00B0F0"/>
                </a:solidFill>
              </a:rPr>
              <a:t>Kernels</a:t>
            </a:r>
          </a:p>
          <a:p>
            <a:r>
              <a:rPr lang="en-NZ" sz="2400" dirty="0">
                <a:solidFill>
                  <a:srgbClr val="00B0F0"/>
                </a:solidFill>
              </a:rPr>
              <a:t>Max pooling </a:t>
            </a:r>
          </a:p>
          <a:p>
            <a:r>
              <a:rPr lang="en-NZ" sz="2400" dirty="0">
                <a:solidFill>
                  <a:srgbClr val="00B0F0"/>
                </a:solidFill>
              </a:rPr>
              <a:t>Activation functions</a:t>
            </a:r>
          </a:p>
          <a:p>
            <a:r>
              <a:rPr lang="en-NZ" sz="2400" dirty="0">
                <a:solidFill>
                  <a:srgbClr val="00B0F0"/>
                </a:solidFill>
              </a:rPr>
              <a:t>Flattened matrix</a:t>
            </a:r>
          </a:p>
          <a:p>
            <a:endParaRPr lang="en-NZ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229128-C3E5-486A-A85F-02BC723BB20B}"/>
              </a:ext>
            </a:extLst>
          </p:cNvPr>
          <p:cNvSpPr txBox="1">
            <a:spLocks/>
          </p:cNvSpPr>
          <p:nvPr/>
        </p:nvSpPr>
        <p:spPr bwMode="auto">
          <a:xfrm>
            <a:off x="4800600" y="1995611"/>
            <a:ext cx="2721496" cy="373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NZ" sz="2400" dirty="0">
                <a:solidFill>
                  <a:srgbClr val="FF0000"/>
                </a:solidFill>
              </a:rPr>
              <a:t>Fully connected NN</a:t>
            </a:r>
          </a:p>
          <a:p>
            <a:r>
              <a:rPr lang="en-NZ" sz="2400" dirty="0">
                <a:solidFill>
                  <a:srgbClr val="FF0000"/>
                </a:solidFill>
              </a:rPr>
              <a:t>dropout</a:t>
            </a:r>
          </a:p>
          <a:p>
            <a:r>
              <a:rPr lang="en-NZ" sz="2400" dirty="0" err="1">
                <a:solidFill>
                  <a:srgbClr val="FF0000"/>
                </a:solidFill>
              </a:rPr>
              <a:t>Softmax</a:t>
            </a:r>
            <a:r>
              <a:rPr lang="en-NZ" sz="2400" dirty="0">
                <a:solidFill>
                  <a:srgbClr val="FF0000"/>
                </a:solidFill>
              </a:rPr>
              <a:t> function</a:t>
            </a:r>
          </a:p>
          <a:p>
            <a:r>
              <a:rPr lang="en-NZ" sz="2400" dirty="0">
                <a:solidFill>
                  <a:srgbClr val="FF0000"/>
                </a:solidFill>
              </a:rPr>
              <a:t>Back propagation</a:t>
            </a:r>
          </a:p>
          <a:p>
            <a:r>
              <a:rPr lang="en-NZ" sz="2400" dirty="0">
                <a:solidFill>
                  <a:srgbClr val="FF0000"/>
                </a:solidFill>
              </a:rPr>
              <a:t>Loss function</a:t>
            </a:r>
          </a:p>
          <a:p>
            <a:endParaRPr lang="en-NZ" sz="1600" kern="0" dirty="0"/>
          </a:p>
        </p:txBody>
      </p:sp>
    </p:spTree>
    <p:extLst>
      <p:ext uri="{BB962C8B-B14F-4D97-AF65-F5344CB8AC3E}">
        <p14:creationId xmlns:p14="http://schemas.microsoft.com/office/powerpoint/2010/main" val="121656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9C01F-3BBF-A66D-2855-F058B4D0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996952"/>
            <a:ext cx="7772400" cy="964704"/>
          </a:xfrm>
        </p:spPr>
        <p:txBody>
          <a:bodyPr/>
          <a:lstStyle/>
          <a:p>
            <a:r>
              <a:rPr lang="en-NZ" dirty="0"/>
              <a:t>Recurrent Neural Networks (RNN)</a:t>
            </a:r>
          </a:p>
        </p:txBody>
      </p:sp>
    </p:spTree>
    <p:extLst>
      <p:ext uri="{BB962C8B-B14F-4D97-AF65-F5344CB8AC3E}">
        <p14:creationId xmlns:p14="http://schemas.microsoft.com/office/powerpoint/2010/main" val="37157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79F2-21B2-109F-D8EA-20C61FA1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4559-D81A-2536-9370-0F8B951E8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781128"/>
          </a:xfrm>
        </p:spPr>
        <p:txBody>
          <a:bodyPr/>
          <a:lstStyle/>
          <a:p>
            <a:r>
              <a:rPr lang="en-NZ" dirty="0"/>
              <a:t>Sequence to sequence model</a:t>
            </a:r>
          </a:p>
          <a:p>
            <a:r>
              <a:rPr lang="en-NZ" dirty="0"/>
              <a:t>NN as a black box</a:t>
            </a:r>
          </a:p>
          <a:p>
            <a:pPr lvl="1"/>
            <a:r>
              <a:rPr lang="en-NZ" dirty="0"/>
              <a:t> outputs one sequence from another</a:t>
            </a:r>
          </a:p>
          <a:p>
            <a:r>
              <a:rPr lang="en-NZ" dirty="0"/>
              <a:t>Source </a:t>
            </a:r>
            <a:r>
              <a:rPr lang="en-NZ" dirty="0">
                <a:sym typeface="Wingdings" panose="05000000000000000000" pitchFamily="2" charset="2"/>
              </a:rPr>
              <a:t> Target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81530-78D3-1286-47A2-2CD3E7B6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665708"/>
            <a:ext cx="3312368" cy="282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37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A221-842D-5C97-F639-EBCFEF73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Seq</a:t>
            </a:r>
            <a:r>
              <a:rPr lang="en-NZ"/>
              <a:t> -&gt; </a:t>
            </a:r>
            <a:r>
              <a:rPr lang="en-NZ" dirty="0" err="1"/>
              <a:t>Seq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E3FA3-552F-9122-F01E-43EC8C53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2856"/>
            <a:ext cx="2581275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CFBB4-4A94-6F4A-7136-106DC7443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141920"/>
            <a:ext cx="31527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62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6472-F708-1586-49FB-B7E1F849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do we represent 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2D2D4-7638-E538-FDC1-FC0B624CD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2204864"/>
            <a:ext cx="8666967" cy="373590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B5B06B-67BD-E42F-93F8-A014B9700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1036712"/>
          </a:xfrm>
        </p:spPr>
        <p:txBody>
          <a:bodyPr/>
          <a:lstStyle/>
          <a:p>
            <a:r>
              <a:rPr lang="en-NZ" dirty="0"/>
              <a:t>One hot representation</a:t>
            </a:r>
          </a:p>
          <a:p>
            <a:r>
              <a:rPr lang="en-NZ" dirty="0"/>
              <a:t>No semantic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939039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67FB-FA54-DE8D-65A6-3A9BF588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Word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6847-F488-1D4F-87B3-E6741355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1900807"/>
          </a:xfrm>
        </p:spPr>
        <p:txBody>
          <a:bodyPr/>
          <a:lstStyle/>
          <a:p>
            <a:r>
              <a:rPr lang="en-NZ" sz="2000" dirty="0"/>
              <a:t>Enables Semantics</a:t>
            </a:r>
          </a:p>
          <a:p>
            <a:r>
              <a:rPr lang="en-NZ" sz="2000" dirty="0"/>
              <a:t>Enables us to compute distance between words</a:t>
            </a:r>
          </a:p>
          <a:p>
            <a:pPr lvl="1"/>
            <a:r>
              <a:rPr lang="en-NZ" sz="2000" dirty="0"/>
              <a:t>Similarity</a:t>
            </a:r>
          </a:p>
          <a:p>
            <a:pPr lvl="1"/>
            <a:r>
              <a:rPr lang="en-NZ" sz="2000" dirty="0"/>
              <a:t>E.g. Euclidian distance, Cosine distance (dot product)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F33E0-A9BF-607C-4293-406201B4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28" y="3212976"/>
            <a:ext cx="9144000" cy="305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8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558D-F865-4586-8E7C-C8D60D74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Language Modelling </a:t>
            </a:r>
            <a:r>
              <a:rPr lang="en-NZ" dirty="0"/>
              <a:t>using Deep Learning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A7E4A78-9239-466A-A909-414BBFF8A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16832"/>
            <a:ext cx="7923303" cy="454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64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5906B6-9A00-38E6-CA18-93F0001BF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295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19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DA69F1-7FE9-1D67-410E-67DFC4BE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5475"/>
            <a:ext cx="9144000" cy="334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51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FDDF99-DBC1-A3B2-A667-64124CEE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808"/>
            <a:ext cx="9144000" cy="40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29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A3DD9-60D8-E2AD-1444-FB1B2055D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92" y="1988840"/>
            <a:ext cx="9144000" cy="430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2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2022-B03C-E082-1F82-E90EC28D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3200" dirty="0"/>
              <a:t>Extracting the embedded vector from one hot representation.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60613-CD2A-4281-A552-8E81E6FA4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55" y="1556792"/>
            <a:ext cx="9144000" cy="46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71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F8E1-85F9-9BC7-3B20-3ECF21B6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RNN language model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6E77-54E6-CEEA-86F1-71CD9A69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2260848"/>
          </a:xfrm>
        </p:spPr>
        <p:txBody>
          <a:bodyPr/>
          <a:lstStyle/>
          <a:p>
            <a:r>
              <a:rPr lang="en-NZ" dirty="0"/>
              <a:t>RNN (Recurrent Neural Network)</a:t>
            </a:r>
          </a:p>
          <a:p>
            <a:pPr lvl="1"/>
            <a:r>
              <a:rPr lang="en-NZ" dirty="0"/>
              <a:t>Has a connection from the previous state to the next state.</a:t>
            </a:r>
          </a:p>
          <a:p>
            <a:pPr lvl="1"/>
            <a:r>
              <a:rPr lang="en-NZ" dirty="0"/>
              <a:t>This represents the current output is dependent on the previous one/s.</a:t>
            </a:r>
          </a:p>
          <a:p>
            <a:pPr lvl="1"/>
            <a:r>
              <a:rPr lang="en-NZ" dirty="0"/>
              <a:t>Good model for a sequence such as a sequence model.</a:t>
            </a:r>
          </a:p>
          <a:p>
            <a:pPr lvl="1"/>
            <a:r>
              <a:rPr lang="en-NZ" dirty="0"/>
              <a:t>Typical task is to predict the next word given a partial sequence.</a:t>
            </a:r>
          </a:p>
        </p:txBody>
      </p:sp>
    </p:spTree>
    <p:extLst>
      <p:ext uri="{BB962C8B-B14F-4D97-AF65-F5344CB8AC3E}">
        <p14:creationId xmlns:p14="http://schemas.microsoft.com/office/powerpoint/2010/main" val="3127411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8D9B-EE4A-8A0A-13BD-5E2E83E1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RNN…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DAA3B-4F47-2344-4412-0FEEB8268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596490"/>
            <a:ext cx="6524625" cy="5248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0380C-5E79-C756-6969-8258B4BA1F4B}"/>
              </a:ext>
            </a:extLst>
          </p:cNvPr>
          <p:cNvSpPr txBox="1"/>
          <p:nvPr/>
        </p:nvSpPr>
        <p:spPr>
          <a:xfrm>
            <a:off x="3000400" y="2420888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(One hot vector)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247C9-675E-3D7D-44CF-ECAC812B5C4D}"/>
              </a:ext>
            </a:extLst>
          </p:cNvPr>
          <p:cNvSpPr txBox="1"/>
          <p:nvPr/>
        </p:nvSpPr>
        <p:spPr>
          <a:xfrm>
            <a:off x="3275856" y="429427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/>
              <a:t>(Hidden state</a:t>
            </a:r>
            <a:r>
              <a:rPr lang="en-NZ" sz="1600" b="1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59086-FDCA-89D7-9A04-72790177DE9E}"/>
              </a:ext>
            </a:extLst>
          </p:cNvPr>
          <p:cNvSpPr txBox="1"/>
          <p:nvPr/>
        </p:nvSpPr>
        <p:spPr>
          <a:xfrm>
            <a:off x="3275856" y="545722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(Embedding vector)</a:t>
            </a:r>
            <a:endParaRPr lang="en-NZ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9636DE-97B1-82D2-B405-2A45CC2F8B4D}"/>
              </a:ext>
            </a:extLst>
          </p:cNvPr>
          <p:cNvSpPr txBox="1"/>
          <p:nvPr/>
        </p:nvSpPr>
        <p:spPr>
          <a:xfrm>
            <a:off x="7236296" y="4830623"/>
            <a:ext cx="18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Hidden state at previous time stamp</a:t>
            </a:r>
            <a:endParaRPr lang="en-NZ" sz="11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ABE5E6-F3A4-AF33-B313-13A6EA14038A}"/>
              </a:ext>
            </a:extLst>
          </p:cNvPr>
          <p:cNvCxnSpPr/>
          <p:nvPr/>
        </p:nvCxnSpPr>
        <p:spPr bwMode="auto">
          <a:xfrm flipH="1" flipV="1">
            <a:off x="7164288" y="4463549"/>
            <a:ext cx="288032" cy="367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33363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FC10-8D0D-07ED-FB8C-04285F5D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RNN…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DF5FD-7821-3E5B-0AEF-AD775E5B1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4110"/>
            <a:ext cx="9144000" cy="4809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540FCC-47D6-4C61-48AF-0BF55EFA0AF8}"/>
              </a:ext>
            </a:extLst>
          </p:cNvPr>
          <p:cNvSpPr txBox="1"/>
          <p:nvPr/>
        </p:nvSpPr>
        <p:spPr>
          <a:xfrm>
            <a:off x="4593104" y="5530618"/>
            <a:ext cx="23006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/>
              <a:t>Shared weight matrix</a:t>
            </a:r>
          </a:p>
          <a:p>
            <a:r>
              <a:rPr lang="en-NZ" sz="900" dirty="0"/>
              <a:t>(previous hidden state passed on to next)</a:t>
            </a:r>
            <a:endParaRPr lang="en-NZ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08CFDE-84B4-CD41-51A2-1EC7E0E38806}"/>
              </a:ext>
            </a:extLst>
          </p:cNvPr>
          <p:cNvCxnSpPr/>
          <p:nvPr/>
        </p:nvCxnSpPr>
        <p:spPr bwMode="auto">
          <a:xfrm flipH="1" flipV="1">
            <a:off x="3923928" y="3861048"/>
            <a:ext cx="792088" cy="17128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03118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0679-127B-3166-0344-184F2015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RNN…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4EF0F-2F37-B218-54C2-A803F7C00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760"/>
            <a:ext cx="9144000" cy="434452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7259800-12FC-CA17-8D81-A999C0D9FD4E}"/>
              </a:ext>
            </a:extLst>
          </p:cNvPr>
          <p:cNvSpPr/>
          <p:nvPr/>
        </p:nvSpPr>
        <p:spPr bwMode="auto">
          <a:xfrm>
            <a:off x="4211960" y="3284984"/>
            <a:ext cx="576064" cy="33375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705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3001-2D83-5076-5660-29949695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RNN…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48F88-E270-FA80-6073-AFEAB0E12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996952"/>
            <a:ext cx="5076825" cy="33562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A16A76-F69D-ADD5-BFF6-5316F63E9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964704"/>
          </a:xfrm>
        </p:spPr>
        <p:txBody>
          <a:bodyPr/>
          <a:lstStyle/>
          <a:p>
            <a:r>
              <a:rPr lang="en-NZ" sz="2000" dirty="0"/>
              <a:t>Multiple layers</a:t>
            </a:r>
          </a:p>
          <a:p>
            <a:pPr lvl="1"/>
            <a:r>
              <a:rPr lang="en-NZ" sz="2000" dirty="0"/>
              <a:t>Deep NN</a:t>
            </a:r>
          </a:p>
          <a:p>
            <a:r>
              <a:rPr lang="en-NZ" sz="2000" dirty="0"/>
              <a:t>More expressive power</a:t>
            </a:r>
          </a:p>
        </p:txBody>
      </p:sp>
    </p:spTree>
    <p:extLst>
      <p:ext uri="{BB962C8B-B14F-4D97-AF65-F5344CB8AC3E}">
        <p14:creationId xmlns:p14="http://schemas.microsoft.com/office/powerpoint/2010/main" val="137950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E472FF-AC33-31CC-9F9D-AF1B0AEAB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58" y="18542"/>
            <a:ext cx="9144000" cy="58587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8213136-F33A-4908-1722-BC4B9F5C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816" y="5877272"/>
            <a:ext cx="2736304" cy="414883"/>
          </a:xfrm>
        </p:spPr>
        <p:txBody>
          <a:bodyPr/>
          <a:lstStyle/>
          <a:p>
            <a:r>
              <a:rPr lang="en-NZ" sz="1800" dirty="0">
                <a:hlinkClick r:id="rId4"/>
              </a:rPr>
              <a:t>Source Reference</a:t>
            </a: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2161119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165E-CD1C-AD27-B338-D40C8FA95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RNN…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FF5FE-F72D-7376-EC51-160C5EC1A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3513584" cy="4530725"/>
          </a:xfrm>
        </p:spPr>
        <p:txBody>
          <a:bodyPr/>
          <a:lstStyle/>
          <a:p>
            <a:r>
              <a:rPr lang="en-NZ" dirty="0"/>
              <a:t>Back propagation</a:t>
            </a:r>
          </a:p>
          <a:p>
            <a:pPr lvl="1"/>
            <a:r>
              <a:rPr lang="en-NZ" dirty="0"/>
              <a:t>Occurs at a single timestep</a:t>
            </a:r>
          </a:p>
          <a:p>
            <a:pPr lvl="1"/>
            <a:r>
              <a:rPr lang="en-NZ" dirty="0"/>
              <a:t>Also occurs at the subsequent timesteps.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58BE1-659B-0445-EEC7-A0D658EA1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772816"/>
            <a:ext cx="3024334" cy="3816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9B39EA-E0AA-B2B7-722C-B30DF4A2E0EE}"/>
              </a:ext>
            </a:extLst>
          </p:cNvPr>
          <p:cNvSpPr txBox="1"/>
          <p:nvPr/>
        </p:nvSpPr>
        <p:spPr>
          <a:xfrm>
            <a:off x="7020272" y="1804848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/>
              <a:t>(Loss function)</a:t>
            </a:r>
          </a:p>
        </p:txBody>
      </p:sp>
    </p:spTree>
    <p:extLst>
      <p:ext uri="{BB962C8B-B14F-4D97-AF65-F5344CB8AC3E}">
        <p14:creationId xmlns:p14="http://schemas.microsoft.com/office/powerpoint/2010/main" val="1720358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958D-79D6-F9A5-4D48-822CB1DB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RNN…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941D-2561-0780-F103-38B2709A1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5141168"/>
          </a:xfrm>
        </p:spPr>
        <p:txBody>
          <a:bodyPr/>
          <a:lstStyle/>
          <a:p>
            <a:r>
              <a:rPr lang="en-NZ" dirty="0"/>
              <a:t>The depth is (can be) as long as the sequence</a:t>
            </a:r>
          </a:p>
          <a:p>
            <a:pPr lvl="1"/>
            <a:r>
              <a:rPr lang="en-NZ" dirty="0"/>
              <a:t>But the weights are shared</a:t>
            </a:r>
          </a:p>
          <a:p>
            <a:r>
              <a:rPr lang="en-NZ" dirty="0"/>
              <a:t>Problem: vanishing gradient</a:t>
            </a:r>
          </a:p>
          <a:p>
            <a:pPr lvl="1"/>
            <a:r>
              <a:rPr lang="en-NZ" dirty="0"/>
              <a:t>No slope in the error function over “very long distances”</a:t>
            </a:r>
          </a:p>
          <a:p>
            <a:r>
              <a:rPr lang="en-NZ" dirty="0"/>
              <a:t>Solution: instead of backpropagating through all layers, only do it, say 3 layers at a time and then feedforward the hidden state from the last 3 layers.</a:t>
            </a:r>
          </a:p>
          <a:p>
            <a:r>
              <a:rPr lang="en-NZ" dirty="0"/>
              <a:t>Distance reduced to 3.</a:t>
            </a:r>
          </a:p>
        </p:txBody>
      </p:sp>
    </p:spTree>
    <p:extLst>
      <p:ext uri="{BB962C8B-B14F-4D97-AF65-F5344CB8AC3E}">
        <p14:creationId xmlns:p14="http://schemas.microsoft.com/office/powerpoint/2010/main" val="4073156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E658-89CB-E573-A33C-B8645CD1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RNN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06330-6252-B690-F55C-3B0DEE99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844824"/>
            <a:ext cx="3695700" cy="4486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33D749-3FBB-E8AD-5E8B-1C69809B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141" y="1875654"/>
            <a:ext cx="46958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01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13380-7E4F-342E-B825-FB2F2A03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  <a:p>
            <a:endParaRPr lang="en-NZ" dirty="0"/>
          </a:p>
          <a:p>
            <a:r>
              <a:rPr lang="en-NZ" dirty="0">
                <a:hlinkClick r:id="rId2"/>
              </a:rPr>
              <a:t>Demo Code</a:t>
            </a:r>
            <a:endParaRPr lang="en-NZ" dirty="0"/>
          </a:p>
          <a:p>
            <a:r>
              <a:rPr lang="en-NZ" dirty="0">
                <a:hlinkClick r:id="rId3"/>
              </a:rPr>
              <a:t>Dataset for Demo</a:t>
            </a:r>
            <a:endParaRPr lang="en-NZ" dirty="0"/>
          </a:p>
          <a:p>
            <a:r>
              <a:rPr lang="en-NZ" dirty="0">
                <a:hlinkClick r:id="rId4"/>
              </a:rPr>
              <a:t>Glove Embedding Matrix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1101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4142-BD06-4CB4-BA66-DEAD0E4C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414883"/>
          </a:xfrm>
        </p:spPr>
        <p:txBody>
          <a:bodyPr/>
          <a:lstStyle/>
          <a:p>
            <a:r>
              <a:rPr lang="en-NZ" sz="2800" dirty="0"/>
              <a:t>Convolutional Neural Network (CNN)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EC12AC6-54B9-4354-B39F-1096DCE78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36" y="692696"/>
            <a:ext cx="8334260" cy="6048672"/>
          </a:xfrm>
        </p:spPr>
      </p:pic>
    </p:spTree>
    <p:extLst>
      <p:ext uri="{BB962C8B-B14F-4D97-AF65-F5344CB8AC3E}">
        <p14:creationId xmlns:p14="http://schemas.microsoft.com/office/powerpoint/2010/main" val="259318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1C07-5554-431D-831E-5195BD02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Matrix Convolution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8024F-9018-4F01-AB97-DE24A549D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3388903"/>
            <a:ext cx="7296150" cy="29432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17C63A-E82E-41CA-90F3-0C7F70066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676671"/>
          </a:xfrm>
        </p:spPr>
        <p:txBody>
          <a:bodyPr/>
          <a:lstStyle/>
          <a:p>
            <a:r>
              <a:rPr lang="en-NZ" sz="1800" dirty="0"/>
              <a:t>Cross channel sum of the receptor region with a </a:t>
            </a:r>
            <a:r>
              <a:rPr lang="en-NZ" sz="1800" b="1" dirty="0"/>
              <a:t>kernel/mask </a:t>
            </a:r>
            <a:r>
              <a:rPr lang="en-NZ" sz="1800" dirty="0"/>
              <a:t>computed over a </a:t>
            </a:r>
            <a:r>
              <a:rPr lang="en-NZ" sz="1800" b="1" dirty="0"/>
              <a:t>sliding window </a:t>
            </a:r>
            <a:r>
              <a:rPr lang="en-NZ" sz="1800" dirty="0"/>
              <a:t>given a </a:t>
            </a:r>
            <a:r>
              <a:rPr lang="en-NZ" sz="1800" b="1" dirty="0"/>
              <a:t>stride</a:t>
            </a:r>
            <a:r>
              <a:rPr lang="en-NZ" sz="1800" dirty="0"/>
              <a:t> (and padding) plus a </a:t>
            </a:r>
            <a:r>
              <a:rPr lang="en-NZ" sz="1800" b="1" dirty="0"/>
              <a:t>bias term</a:t>
            </a:r>
            <a:r>
              <a:rPr lang="en-NZ" sz="1800" dirty="0"/>
              <a:t>.</a:t>
            </a:r>
          </a:p>
          <a:p>
            <a:endParaRPr lang="en-NZ" sz="1800" dirty="0"/>
          </a:p>
          <a:p>
            <a:endParaRPr lang="en-NZ" sz="1800" dirty="0"/>
          </a:p>
          <a:p>
            <a:pPr marL="0" indent="0">
              <a:buNone/>
            </a:pPr>
            <a:endParaRPr lang="en-NZ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AE2138-B596-4768-9E51-AE5ED1F43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725" y="3406696"/>
            <a:ext cx="29718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4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1C07-5554-431D-831E-5195BD02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Matrix Convolution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17C63A-E82E-41CA-90F3-0C7F70066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676671"/>
          </a:xfrm>
        </p:spPr>
        <p:txBody>
          <a:bodyPr/>
          <a:lstStyle/>
          <a:p>
            <a:r>
              <a:rPr lang="en-NZ" sz="1800" dirty="0"/>
              <a:t>Cross channel sum of the receptor region with a kernel/mask computed over a sliding window given a stride (and padding) plus a bias term.</a:t>
            </a:r>
          </a:p>
          <a:p>
            <a:endParaRPr lang="en-NZ" sz="1800" dirty="0"/>
          </a:p>
          <a:p>
            <a:endParaRPr lang="en-NZ" sz="1800" dirty="0"/>
          </a:p>
          <a:p>
            <a:pPr marL="0" indent="0">
              <a:buNone/>
            </a:pPr>
            <a:endParaRPr lang="en-NZ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AF659-D23F-49A7-A05D-F13F037BD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2708920"/>
            <a:ext cx="2914650" cy="1285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C179EE-352D-4F73-A113-4AB3513E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3861048"/>
            <a:ext cx="70961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0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8441-65AA-45EC-9AFE-F567D3A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Convolution to reduce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64DF6-BEFA-486A-9A99-47501BDA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1"/>
            <a:ext cx="7772400" cy="820688"/>
          </a:xfrm>
        </p:spPr>
        <p:txBody>
          <a:bodyPr/>
          <a:lstStyle/>
          <a:p>
            <a:r>
              <a:rPr lang="en-NZ" dirty="0"/>
              <a:t>To prevent combinatorial explosion.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502EF-2D76-44C6-8201-DC7B9A066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420889"/>
            <a:ext cx="72104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5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89B6-7E33-4E5B-BA94-BF3EC945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 convolutions with different kernels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C5BF4-377D-40B4-A5F7-D4E608811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7853"/>
            <a:ext cx="9144000" cy="384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8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B695-46E3-43BD-8210-99A75F09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Max pooling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FDD829-C6AF-4E38-AA9F-110C3C9F9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466" y="1628800"/>
            <a:ext cx="8408736" cy="42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61121"/>
      </p:ext>
    </p:extLst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34775</TotalTime>
  <Words>511</Words>
  <Application>Microsoft Office PowerPoint</Application>
  <PresentationFormat>On-screen Show (4:3)</PresentationFormat>
  <Paragraphs>92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Helvetica</vt:lpstr>
      <vt:lpstr>Times New Roman</vt:lpstr>
      <vt:lpstr>Wingdings</vt:lpstr>
      <vt:lpstr>Layers</vt:lpstr>
      <vt:lpstr>COMP814  Deep Learning I (CNN/RNN) </vt:lpstr>
      <vt:lpstr>Language Modelling using Deep Learning</vt:lpstr>
      <vt:lpstr>Source Reference</vt:lpstr>
      <vt:lpstr>Convolutional Neural Network (CNN)</vt:lpstr>
      <vt:lpstr>Matrix Convolution</vt:lpstr>
      <vt:lpstr>Matrix Convolution</vt:lpstr>
      <vt:lpstr>Convolution to reduce dimensions</vt:lpstr>
      <vt:lpstr>3 convolutions with different kernels</vt:lpstr>
      <vt:lpstr>Max pooling</vt:lpstr>
      <vt:lpstr>Convolve to lower dimensional matrix </vt:lpstr>
      <vt:lpstr>Max pooling</vt:lpstr>
      <vt:lpstr>Fully connected neural net at the end.</vt:lpstr>
      <vt:lpstr>GloVe: Global Vectors for Word Representation</vt:lpstr>
      <vt:lpstr>CNN Summary</vt:lpstr>
      <vt:lpstr>PowerPoint Presentation</vt:lpstr>
      <vt:lpstr>Neural Network</vt:lpstr>
      <vt:lpstr>Seq -&gt; Seq</vt:lpstr>
      <vt:lpstr>How do we represent words</vt:lpstr>
      <vt:lpstr>Word Embedding</vt:lpstr>
      <vt:lpstr>PowerPoint Presentation</vt:lpstr>
      <vt:lpstr>PowerPoint Presentation</vt:lpstr>
      <vt:lpstr>PowerPoint Presentation</vt:lpstr>
      <vt:lpstr>PowerPoint Presentation</vt:lpstr>
      <vt:lpstr>Extracting the embedded vector from one hot representation.</vt:lpstr>
      <vt:lpstr>RNN language model   </vt:lpstr>
      <vt:lpstr>RNN…</vt:lpstr>
      <vt:lpstr>RNN…</vt:lpstr>
      <vt:lpstr>RNN…</vt:lpstr>
      <vt:lpstr>RNN…</vt:lpstr>
      <vt:lpstr>RNN…</vt:lpstr>
      <vt:lpstr>RNN… </vt:lpstr>
      <vt:lpstr>RNN Applications</vt:lpstr>
      <vt:lpstr>PowerPoint Presentation</vt:lpstr>
    </vt:vector>
  </TitlesOfParts>
  <Company>Auckland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407706  Protocol Analysis and Design</dc:title>
  <dc:creator>AUT User</dc:creator>
  <cp:lastModifiedBy>Parma Nand</cp:lastModifiedBy>
  <cp:revision>276</cp:revision>
  <dcterms:created xsi:type="dcterms:W3CDTF">2007-02-12T21:19:56Z</dcterms:created>
  <dcterms:modified xsi:type="dcterms:W3CDTF">2023-05-22T07:37:16Z</dcterms:modified>
</cp:coreProperties>
</file>