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8"/>
  </p:notesMasterIdLst>
  <p:sldIdLst>
    <p:sldId id="256" r:id="rId2"/>
    <p:sldId id="378" r:id="rId3"/>
    <p:sldId id="311" r:id="rId4"/>
    <p:sldId id="379" r:id="rId5"/>
    <p:sldId id="380" r:id="rId6"/>
    <p:sldId id="381" r:id="rId7"/>
    <p:sldId id="382" r:id="rId8"/>
    <p:sldId id="383" r:id="rId9"/>
    <p:sldId id="384" r:id="rId10"/>
    <p:sldId id="385" r:id="rId11"/>
    <p:sldId id="387" r:id="rId12"/>
    <p:sldId id="389" r:id="rId13"/>
    <p:sldId id="390" r:id="rId14"/>
    <p:sldId id="395" r:id="rId15"/>
    <p:sldId id="394" r:id="rId16"/>
    <p:sldId id="392" r:id="rId17"/>
    <p:sldId id="393" r:id="rId18"/>
    <p:sldId id="396" r:id="rId19"/>
    <p:sldId id="397" r:id="rId20"/>
    <p:sldId id="398" r:id="rId21"/>
    <p:sldId id="399" r:id="rId22"/>
    <p:sldId id="400" r:id="rId23"/>
    <p:sldId id="402" r:id="rId24"/>
    <p:sldId id="403" r:id="rId25"/>
    <p:sldId id="401" r:id="rId26"/>
    <p:sldId id="406" r:id="rId27"/>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ma Nand" initials="P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0C774-184D-4CC2-B1D3-A989CBFC16D1}" v="5" dt="2023-03-20T00:21:03.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88" y="6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ma Nand" userId="a214ac8f-221c-4393-b64b-d99306f8255f" providerId="ADAL" clId="{2C40C774-184D-4CC2-B1D3-A989CBFC16D1}"/>
    <pc:docChg chg="delSld modSld sldOrd modMainMaster">
      <pc:chgData name="Parma Nand" userId="a214ac8f-221c-4393-b64b-d99306f8255f" providerId="ADAL" clId="{2C40C774-184D-4CC2-B1D3-A989CBFC16D1}" dt="2023-03-20T00:20:44.003" v="61" actId="14100"/>
      <pc:docMkLst>
        <pc:docMk/>
      </pc:docMkLst>
      <pc:sldChg chg="modSp mod">
        <pc:chgData name="Parma Nand" userId="a214ac8f-221c-4393-b64b-d99306f8255f" providerId="ADAL" clId="{2C40C774-184D-4CC2-B1D3-A989CBFC16D1}" dt="2023-03-13T21:59:31.542" v="11" actId="20577"/>
        <pc:sldMkLst>
          <pc:docMk/>
          <pc:sldMk cId="0" sldId="256"/>
        </pc:sldMkLst>
        <pc:spChg chg="mod">
          <ac:chgData name="Parma Nand" userId="a214ac8f-221c-4393-b64b-d99306f8255f" providerId="ADAL" clId="{2C40C774-184D-4CC2-B1D3-A989CBFC16D1}" dt="2023-03-13T21:59:31.542" v="11" actId="20577"/>
          <ac:spMkLst>
            <pc:docMk/>
            <pc:sldMk cId="0" sldId="256"/>
            <ac:spMk id="5122" creationId="{00000000-0000-0000-0000-000000000000}"/>
          </ac:spMkLst>
        </pc:spChg>
      </pc:sldChg>
      <pc:sldChg chg="del">
        <pc:chgData name="Parma Nand" userId="a214ac8f-221c-4393-b64b-d99306f8255f" providerId="ADAL" clId="{2C40C774-184D-4CC2-B1D3-A989CBFC16D1}" dt="2023-03-13T22:02:40.745" v="12" actId="47"/>
        <pc:sldMkLst>
          <pc:docMk/>
          <pc:sldMk cId="3194197854" sldId="312"/>
        </pc:sldMkLst>
      </pc:sldChg>
      <pc:sldChg chg="del">
        <pc:chgData name="Parma Nand" userId="a214ac8f-221c-4393-b64b-d99306f8255f" providerId="ADAL" clId="{2C40C774-184D-4CC2-B1D3-A989CBFC16D1}" dt="2023-03-13T22:02:40.745" v="12" actId="47"/>
        <pc:sldMkLst>
          <pc:docMk/>
          <pc:sldMk cId="2653074621" sldId="314"/>
        </pc:sldMkLst>
      </pc:sldChg>
      <pc:sldChg chg="del">
        <pc:chgData name="Parma Nand" userId="a214ac8f-221c-4393-b64b-d99306f8255f" providerId="ADAL" clId="{2C40C774-184D-4CC2-B1D3-A989CBFC16D1}" dt="2023-03-13T22:02:40.745" v="12" actId="47"/>
        <pc:sldMkLst>
          <pc:docMk/>
          <pc:sldMk cId="1175908921" sldId="315"/>
        </pc:sldMkLst>
      </pc:sldChg>
      <pc:sldChg chg="del">
        <pc:chgData name="Parma Nand" userId="a214ac8f-221c-4393-b64b-d99306f8255f" providerId="ADAL" clId="{2C40C774-184D-4CC2-B1D3-A989CBFC16D1}" dt="2023-03-13T22:02:40.745" v="12" actId="47"/>
        <pc:sldMkLst>
          <pc:docMk/>
          <pc:sldMk cId="382082068" sldId="316"/>
        </pc:sldMkLst>
      </pc:sldChg>
      <pc:sldChg chg="del">
        <pc:chgData name="Parma Nand" userId="a214ac8f-221c-4393-b64b-d99306f8255f" providerId="ADAL" clId="{2C40C774-184D-4CC2-B1D3-A989CBFC16D1}" dt="2023-03-13T22:02:40.745" v="12" actId="47"/>
        <pc:sldMkLst>
          <pc:docMk/>
          <pc:sldMk cId="285229352" sldId="317"/>
        </pc:sldMkLst>
      </pc:sldChg>
      <pc:sldChg chg="del">
        <pc:chgData name="Parma Nand" userId="a214ac8f-221c-4393-b64b-d99306f8255f" providerId="ADAL" clId="{2C40C774-184D-4CC2-B1D3-A989CBFC16D1}" dt="2023-03-13T22:02:40.745" v="12" actId="47"/>
        <pc:sldMkLst>
          <pc:docMk/>
          <pc:sldMk cId="1065612181" sldId="318"/>
        </pc:sldMkLst>
      </pc:sldChg>
      <pc:sldChg chg="del">
        <pc:chgData name="Parma Nand" userId="a214ac8f-221c-4393-b64b-d99306f8255f" providerId="ADAL" clId="{2C40C774-184D-4CC2-B1D3-A989CBFC16D1}" dt="2023-03-13T22:02:40.745" v="12" actId="47"/>
        <pc:sldMkLst>
          <pc:docMk/>
          <pc:sldMk cId="980842866" sldId="319"/>
        </pc:sldMkLst>
      </pc:sldChg>
      <pc:sldChg chg="del">
        <pc:chgData name="Parma Nand" userId="a214ac8f-221c-4393-b64b-d99306f8255f" providerId="ADAL" clId="{2C40C774-184D-4CC2-B1D3-A989CBFC16D1}" dt="2023-03-13T22:02:40.745" v="12" actId="47"/>
        <pc:sldMkLst>
          <pc:docMk/>
          <pc:sldMk cId="2607396932" sldId="320"/>
        </pc:sldMkLst>
      </pc:sldChg>
      <pc:sldChg chg="del">
        <pc:chgData name="Parma Nand" userId="a214ac8f-221c-4393-b64b-d99306f8255f" providerId="ADAL" clId="{2C40C774-184D-4CC2-B1D3-A989CBFC16D1}" dt="2023-03-13T22:02:40.745" v="12" actId="47"/>
        <pc:sldMkLst>
          <pc:docMk/>
          <pc:sldMk cId="1413005574" sldId="321"/>
        </pc:sldMkLst>
      </pc:sldChg>
      <pc:sldChg chg="del">
        <pc:chgData name="Parma Nand" userId="a214ac8f-221c-4393-b64b-d99306f8255f" providerId="ADAL" clId="{2C40C774-184D-4CC2-B1D3-A989CBFC16D1}" dt="2023-03-13T22:02:40.745" v="12" actId="47"/>
        <pc:sldMkLst>
          <pc:docMk/>
          <pc:sldMk cId="296023707" sldId="322"/>
        </pc:sldMkLst>
      </pc:sldChg>
      <pc:sldChg chg="del">
        <pc:chgData name="Parma Nand" userId="a214ac8f-221c-4393-b64b-d99306f8255f" providerId="ADAL" clId="{2C40C774-184D-4CC2-B1D3-A989CBFC16D1}" dt="2023-03-13T22:02:48.264" v="13" actId="47"/>
        <pc:sldMkLst>
          <pc:docMk/>
          <pc:sldMk cId="3887958275" sldId="323"/>
        </pc:sldMkLst>
      </pc:sldChg>
      <pc:sldChg chg="del">
        <pc:chgData name="Parma Nand" userId="a214ac8f-221c-4393-b64b-d99306f8255f" providerId="ADAL" clId="{2C40C774-184D-4CC2-B1D3-A989CBFC16D1}" dt="2023-03-13T22:02:40.745" v="12" actId="47"/>
        <pc:sldMkLst>
          <pc:docMk/>
          <pc:sldMk cId="4149852680" sldId="324"/>
        </pc:sldMkLst>
      </pc:sldChg>
      <pc:sldChg chg="modSp mod ord">
        <pc:chgData name="Parma Nand" userId="a214ac8f-221c-4393-b64b-d99306f8255f" providerId="ADAL" clId="{2C40C774-184D-4CC2-B1D3-A989CBFC16D1}" dt="2023-03-20T00:01:15.246" v="59"/>
        <pc:sldMkLst>
          <pc:docMk/>
          <pc:sldMk cId="0" sldId="390"/>
        </pc:sldMkLst>
        <pc:spChg chg="mod">
          <ac:chgData name="Parma Nand" userId="a214ac8f-221c-4393-b64b-d99306f8255f" providerId="ADAL" clId="{2C40C774-184D-4CC2-B1D3-A989CBFC16D1}" dt="2023-03-19T23:55:20.803" v="55" actId="114"/>
          <ac:spMkLst>
            <pc:docMk/>
            <pc:sldMk cId="0" sldId="390"/>
            <ac:spMk id="3" creationId="{00000000-0000-0000-0000-000000000000}"/>
          </ac:spMkLst>
        </pc:spChg>
      </pc:sldChg>
      <pc:sldChg chg="ord">
        <pc:chgData name="Parma Nand" userId="a214ac8f-221c-4393-b64b-d99306f8255f" providerId="ADAL" clId="{2C40C774-184D-4CC2-B1D3-A989CBFC16D1}" dt="2023-03-19T23:57:55.608" v="57"/>
        <pc:sldMkLst>
          <pc:docMk/>
          <pc:sldMk cId="820789249" sldId="395"/>
        </pc:sldMkLst>
      </pc:sldChg>
      <pc:sldChg chg="modSp mod">
        <pc:chgData name="Parma Nand" userId="a214ac8f-221c-4393-b64b-d99306f8255f" providerId="ADAL" clId="{2C40C774-184D-4CC2-B1D3-A989CBFC16D1}" dt="2023-03-13T22:04:11.043" v="48" actId="404"/>
        <pc:sldMkLst>
          <pc:docMk/>
          <pc:sldMk cId="3881045984" sldId="396"/>
        </pc:sldMkLst>
        <pc:spChg chg="mod">
          <ac:chgData name="Parma Nand" userId="a214ac8f-221c-4393-b64b-d99306f8255f" providerId="ADAL" clId="{2C40C774-184D-4CC2-B1D3-A989CBFC16D1}" dt="2023-03-13T22:03:41.248" v="40" actId="20577"/>
          <ac:spMkLst>
            <pc:docMk/>
            <pc:sldMk cId="3881045984" sldId="396"/>
            <ac:spMk id="2" creationId="{00000000-0000-0000-0000-000000000000}"/>
          </ac:spMkLst>
        </pc:spChg>
        <pc:spChg chg="mod">
          <ac:chgData name="Parma Nand" userId="a214ac8f-221c-4393-b64b-d99306f8255f" providerId="ADAL" clId="{2C40C774-184D-4CC2-B1D3-A989CBFC16D1}" dt="2023-03-13T22:04:11.043" v="48" actId="404"/>
          <ac:spMkLst>
            <pc:docMk/>
            <pc:sldMk cId="3881045984" sldId="396"/>
            <ac:spMk id="3" creationId="{00000000-0000-0000-0000-000000000000}"/>
          </ac:spMkLst>
        </pc:spChg>
      </pc:sldChg>
      <pc:sldChg chg="del">
        <pc:chgData name="Parma Nand" userId="a214ac8f-221c-4393-b64b-d99306f8255f" providerId="ADAL" clId="{2C40C774-184D-4CC2-B1D3-A989CBFC16D1}" dt="2023-03-13T22:02:40.745" v="12" actId="47"/>
        <pc:sldMkLst>
          <pc:docMk/>
          <pc:sldMk cId="2662942480" sldId="404"/>
        </pc:sldMkLst>
      </pc:sldChg>
      <pc:sldChg chg="del">
        <pc:chgData name="Parma Nand" userId="a214ac8f-221c-4393-b64b-d99306f8255f" providerId="ADAL" clId="{2C40C774-184D-4CC2-B1D3-A989CBFC16D1}" dt="2023-03-13T22:02:40.745" v="12" actId="47"/>
        <pc:sldMkLst>
          <pc:docMk/>
          <pc:sldMk cId="803819679" sldId="405"/>
        </pc:sldMkLst>
      </pc:sldChg>
      <pc:sldChg chg="modSp mod">
        <pc:chgData name="Parma Nand" userId="a214ac8f-221c-4393-b64b-d99306f8255f" providerId="ADAL" clId="{2C40C774-184D-4CC2-B1D3-A989CBFC16D1}" dt="2023-03-20T00:20:44.003" v="61" actId="14100"/>
        <pc:sldMkLst>
          <pc:docMk/>
          <pc:sldMk cId="1970932540" sldId="406"/>
        </pc:sldMkLst>
        <pc:spChg chg="mod">
          <ac:chgData name="Parma Nand" userId="a214ac8f-221c-4393-b64b-d99306f8255f" providerId="ADAL" clId="{2C40C774-184D-4CC2-B1D3-A989CBFC16D1}" dt="2023-03-20T00:20:44.003" v="61" actId="14100"/>
          <ac:spMkLst>
            <pc:docMk/>
            <pc:sldMk cId="1970932540" sldId="406"/>
            <ac:spMk id="2" creationId="{09832407-931A-98EC-C5AC-51941B17C741}"/>
          </ac:spMkLst>
        </pc:spChg>
      </pc:sldChg>
      <pc:sldMasterChg chg="modSp mod">
        <pc:chgData name="Parma Nand" userId="a214ac8f-221c-4393-b64b-d99306f8255f" providerId="ADAL" clId="{2C40C774-184D-4CC2-B1D3-A989CBFC16D1}" dt="2023-03-19T22:13:48.534" v="54" actId="20577"/>
        <pc:sldMasterMkLst>
          <pc:docMk/>
          <pc:sldMasterMk cId="0" sldId="2147483651"/>
        </pc:sldMasterMkLst>
        <pc:spChg chg="mod">
          <ac:chgData name="Parma Nand" userId="a214ac8f-221c-4393-b64b-d99306f8255f" providerId="ADAL" clId="{2C40C774-184D-4CC2-B1D3-A989CBFC16D1}" dt="2023-03-19T22:13:48.534" v="54" actId="20577"/>
          <ac:spMkLst>
            <pc:docMk/>
            <pc:sldMasterMk cId="0" sldId="2147483651"/>
            <ac:spMk id="98316" creationId="{00000000-0000-0000-0000-000000000000}"/>
          </ac:spMkLst>
        </pc:spChg>
      </pc:sldMasterChg>
    </pc:docChg>
  </pc:docChgLst>
  <pc:docChgLst>
    <pc:chgData name="Parma Nand" userId="a214ac8f-221c-4393-b64b-d99306f8255f" providerId="ADAL" clId="{A2640226-3273-4506-BDA1-0FA4472013A8}"/>
    <pc:docChg chg="undo custSel addSld modSld sldOrd modMainMaster">
      <pc:chgData name="Parma Nand" userId="a214ac8f-221c-4393-b64b-d99306f8255f" providerId="ADAL" clId="{A2640226-3273-4506-BDA1-0FA4472013A8}" dt="2022-08-09T22:48:04.083" v="611" actId="20577"/>
      <pc:docMkLst>
        <pc:docMk/>
      </pc:docMkLst>
      <pc:sldChg chg="add">
        <pc:chgData name="Parma Nand" userId="a214ac8f-221c-4393-b64b-d99306f8255f" providerId="ADAL" clId="{A2640226-3273-4506-BDA1-0FA4472013A8}" dt="2022-08-08T00:31:01.648" v="362"/>
        <pc:sldMkLst>
          <pc:docMk/>
          <pc:sldMk cId="3194197854" sldId="312"/>
        </pc:sldMkLst>
      </pc:sldChg>
      <pc:sldChg chg="add">
        <pc:chgData name="Parma Nand" userId="a214ac8f-221c-4393-b64b-d99306f8255f" providerId="ADAL" clId="{A2640226-3273-4506-BDA1-0FA4472013A8}" dt="2022-08-08T00:31:01.648" v="362"/>
        <pc:sldMkLst>
          <pc:docMk/>
          <pc:sldMk cId="2653074621" sldId="314"/>
        </pc:sldMkLst>
      </pc:sldChg>
      <pc:sldChg chg="add">
        <pc:chgData name="Parma Nand" userId="a214ac8f-221c-4393-b64b-d99306f8255f" providerId="ADAL" clId="{A2640226-3273-4506-BDA1-0FA4472013A8}" dt="2022-08-08T00:31:01.648" v="362"/>
        <pc:sldMkLst>
          <pc:docMk/>
          <pc:sldMk cId="1175908921" sldId="315"/>
        </pc:sldMkLst>
      </pc:sldChg>
      <pc:sldChg chg="add">
        <pc:chgData name="Parma Nand" userId="a214ac8f-221c-4393-b64b-d99306f8255f" providerId="ADAL" clId="{A2640226-3273-4506-BDA1-0FA4472013A8}" dt="2022-08-08T00:31:01.648" v="362"/>
        <pc:sldMkLst>
          <pc:docMk/>
          <pc:sldMk cId="382082068" sldId="316"/>
        </pc:sldMkLst>
      </pc:sldChg>
      <pc:sldChg chg="add">
        <pc:chgData name="Parma Nand" userId="a214ac8f-221c-4393-b64b-d99306f8255f" providerId="ADAL" clId="{A2640226-3273-4506-BDA1-0FA4472013A8}" dt="2022-08-08T00:31:01.648" v="362"/>
        <pc:sldMkLst>
          <pc:docMk/>
          <pc:sldMk cId="285229352" sldId="317"/>
        </pc:sldMkLst>
      </pc:sldChg>
      <pc:sldChg chg="add">
        <pc:chgData name="Parma Nand" userId="a214ac8f-221c-4393-b64b-d99306f8255f" providerId="ADAL" clId="{A2640226-3273-4506-BDA1-0FA4472013A8}" dt="2022-08-08T00:31:01.648" v="362"/>
        <pc:sldMkLst>
          <pc:docMk/>
          <pc:sldMk cId="1065612181" sldId="318"/>
        </pc:sldMkLst>
      </pc:sldChg>
      <pc:sldChg chg="add">
        <pc:chgData name="Parma Nand" userId="a214ac8f-221c-4393-b64b-d99306f8255f" providerId="ADAL" clId="{A2640226-3273-4506-BDA1-0FA4472013A8}" dt="2022-08-08T00:31:01.648" v="362"/>
        <pc:sldMkLst>
          <pc:docMk/>
          <pc:sldMk cId="980842866" sldId="319"/>
        </pc:sldMkLst>
      </pc:sldChg>
      <pc:sldChg chg="add">
        <pc:chgData name="Parma Nand" userId="a214ac8f-221c-4393-b64b-d99306f8255f" providerId="ADAL" clId="{A2640226-3273-4506-BDA1-0FA4472013A8}" dt="2022-08-08T00:31:01.648" v="362"/>
        <pc:sldMkLst>
          <pc:docMk/>
          <pc:sldMk cId="2607396932" sldId="320"/>
        </pc:sldMkLst>
      </pc:sldChg>
      <pc:sldChg chg="add">
        <pc:chgData name="Parma Nand" userId="a214ac8f-221c-4393-b64b-d99306f8255f" providerId="ADAL" clId="{A2640226-3273-4506-BDA1-0FA4472013A8}" dt="2022-08-08T00:31:01.648" v="362"/>
        <pc:sldMkLst>
          <pc:docMk/>
          <pc:sldMk cId="1413005574" sldId="321"/>
        </pc:sldMkLst>
      </pc:sldChg>
      <pc:sldChg chg="add">
        <pc:chgData name="Parma Nand" userId="a214ac8f-221c-4393-b64b-d99306f8255f" providerId="ADAL" clId="{A2640226-3273-4506-BDA1-0FA4472013A8}" dt="2022-08-08T00:30:31.974" v="360"/>
        <pc:sldMkLst>
          <pc:docMk/>
          <pc:sldMk cId="296023707" sldId="322"/>
        </pc:sldMkLst>
      </pc:sldChg>
      <pc:sldChg chg="add">
        <pc:chgData name="Parma Nand" userId="a214ac8f-221c-4393-b64b-d99306f8255f" providerId="ADAL" clId="{A2640226-3273-4506-BDA1-0FA4472013A8}" dt="2022-08-08T00:30:42.274" v="361"/>
        <pc:sldMkLst>
          <pc:docMk/>
          <pc:sldMk cId="3887958275" sldId="323"/>
        </pc:sldMkLst>
      </pc:sldChg>
      <pc:sldChg chg="add">
        <pc:chgData name="Parma Nand" userId="a214ac8f-221c-4393-b64b-d99306f8255f" providerId="ADAL" clId="{A2640226-3273-4506-BDA1-0FA4472013A8}" dt="2022-08-08T00:31:01.648" v="362"/>
        <pc:sldMkLst>
          <pc:docMk/>
          <pc:sldMk cId="4149852680" sldId="324"/>
        </pc:sldMkLst>
      </pc:sldChg>
      <pc:sldChg chg="modSp mod">
        <pc:chgData name="Parma Nand" userId="a214ac8f-221c-4393-b64b-d99306f8255f" providerId="ADAL" clId="{A2640226-3273-4506-BDA1-0FA4472013A8}" dt="2022-03-09T20:24:28.965" v="312" actId="113"/>
        <pc:sldMkLst>
          <pc:docMk/>
          <pc:sldMk cId="0" sldId="380"/>
        </pc:sldMkLst>
        <pc:spChg chg="mod">
          <ac:chgData name="Parma Nand" userId="a214ac8f-221c-4393-b64b-d99306f8255f" providerId="ADAL" clId="{A2640226-3273-4506-BDA1-0FA4472013A8}" dt="2022-03-09T20:24:28.965" v="312" actId="113"/>
          <ac:spMkLst>
            <pc:docMk/>
            <pc:sldMk cId="0" sldId="380"/>
            <ac:spMk id="10243" creationId="{00000000-0000-0000-0000-000000000000}"/>
          </ac:spMkLst>
        </pc:spChg>
      </pc:sldChg>
      <pc:sldChg chg="modSp mod">
        <pc:chgData name="Parma Nand" userId="a214ac8f-221c-4393-b64b-d99306f8255f" providerId="ADAL" clId="{A2640226-3273-4506-BDA1-0FA4472013A8}" dt="2021-08-02T22:11:54.678" v="127" actId="20577"/>
        <pc:sldMkLst>
          <pc:docMk/>
          <pc:sldMk cId="0" sldId="383"/>
        </pc:sldMkLst>
        <pc:spChg chg="mod">
          <ac:chgData name="Parma Nand" userId="a214ac8f-221c-4393-b64b-d99306f8255f" providerId="ADAL" clId="{A2640226-3273-4506-BDA1-0FA4472013A8}" dt="2021-08-02T22:11:54.678" v="127" actId="20577"/>
          <ac:spMkLst>
            <pc:docMk/>
            <pc:sldMk cId="0" sldId="383"/>
            <ac:spMk id="13315" creationId="{00000000-0000-0000-0000-000000000000}"/>
          </ac:spMkLst>
        </pc:spChg>
        <pc:graphicFrameChg chg="mod">
          <ac:chgData name="Parma Nand" userId="a214ac8f-221c-4393-b64b-d99306f8255f" providerId="ADAL" clId="{A2640226-3273-4506-BDA1-0FA4472013A8}" dt="2021-08-02T22:10:46.445" v="23" actId="1076"/>
          <ac:graphicFrameMkLst>
            <pc:docMk/>
            <pc:sldMk cId="0" sldId="383"/>
            <ac:graphicFrameMk id="5" creationId="{00000000-0000-0000-0000-000000000000}"/>
          </ac:graphicFrameMkLst>
        </pc:graphicFrameChg>
      </pc:sldChg>
      <pc:sldChg chg="modSp mod">
        <pc:chgData name="Parma Nand" userId="a214ac8f-221c-4393-b64b-d99306f8255f" providerId="ADAL" clId="{A2640226-3273-4506-BDA1-0FA4472013A8}" dt="2021-08-02T05:03:09.946" v="9" actId="20577"/>
        <pc:sldMkLst>
          <pc:docMk/>
          <pc:sldMk cId="0" sldId="384"/>
        </pc:sldMkLst>
        <pc:spChg chg="mod">
          <ac:chgData name="Parma Nand" userId="a214ac8f-221c-4393-b64b-d99306f8255f" providerId="ADAL" clId="{A2640226-3273-4506-BDA1-0FA4472013A8}" dt="2021-08-02T05:03:09.946" v="9" actId="20577"/>
          <ac:spMkLst>
            <pc:docMk/>
            <pc:sldMk cId="0" sldId="384"/>
            <ac:spMk id="14338" creationId="{00000000-0000-0000-0000-000000000000}"/>
          </ac:spMkLst>
        </pc:spChg>
      </pc:sldChg>
      <pc:sldChg chg="modSp mod">
        <pc:chgData name="Parma Nand" userId="a214ac8f-221c-4393-b64b-d99306f8255f" providerId="ADAL" clId="{A2640226-3273-4506-BDA1-0FA4472013A8}" dt="2022-08-07T23:44:33.924" v="359" actId="113"/>
        <pc:sldMkLst>
          <pc:docMk/>
          <pc:sldMk cId="0" sldId="385"/>
        </pc:sldMkLst>
        <pc:spChg chg="mod">
          <ac:chgData name="Parma Nand" userId="a214ac8f-221c-4393-b64b-d99306f8255f" providerId="ADAL" clId="{A2640226-3273-4506-BDA1-0FA4472013A8}" dt="2022-08-07T23:44:33.924" v="359" actId="113"/>
          <ac:spMkLst>
            <pc:docMk/>
            <pc:sldMk cId="0" sldId="385"/>
            <ac:spMk id="15363" creationId="{00000000-0000-0000-0000-000000000000}"/>
          </ac:spMkLst>
        </pc:spChg>
      </pc:sldChg>
      <pc:sldChg chg="modSp mod">
        <pc:chgData name="Parma Nand" userId="a214ac8f-221c-4393-b64b-d99306f8255f" providerId="ADAL" clId="{A2640226-3273-4506-BDA1-0FA4472013A8}" dt="2022-03-09T20:29:53.484" v="313" actId="113"/>
        <pc:sldMkLst>
          <pc:docMk/>
          <pc:sldMk cId="0" sldId="389"/>
        </pc:sldMkLst>
        <pc:spChg chg="mod">
          <ac:chgData name="Parma Nand" userId="a214ac8f-221c-4393-b64b-d99306f8255f" providerId="ADAL" clId="{A2640226-3273-4506-BDA1-0FA4472013A8}" dt="2022-03-09T20:29:53.484" v="313" actId="113"/>
          <ac:spMkLst>
            <pc:docMk/>
            <pc:sldMk cId="0" sldId="389"/>
            <ac:spMk id="20483" creationId="{00000000-0000-0000-0000-000000000000}"/>
          </ac:spMkLst>
        </pc:spChg>
      </pc:sldChg>
      <pc:sldChg chg="modSp mod">
        <pc:chgData name="Parma Nand" userId="a214ac8f-221c-4393-b64b-d99306f8255f" providerId="ADAL" clId="{A2640226-3273-4506-BDA1-0FA4472013A8}" dt="2022-03-09T21:51:19.363" v="354" actId="20577"/>
        <pc:sldMkLst>
          <pc:docMk/>
          <pc:sldMk cId="0" sldId="393"/>
        </pc:sldMkLst>
        <pc:spChg chg="mod">
          <ac:chgData name="Parma Nand" userId="a214ac8f-221c-4393-b64b-d99306f8255f" providerId="ADAL" clId="{A2640226-3273-4506-BDA1-0FA4472013A8}" dt="2022-03-09T20:53:02.002" v="339" actId="5793"/>
          <ac:spMkLst>
            <pc:docMk/>
            <pc:sldMk cId="0" sldId="393"/>
            <ac:spMk id="24579" creationId="{00000000-0000-0000-0000-000000000000}"/>
          </ac:spMkLst>
        </pc:spChg>
        <pc:graphicFrameChg chg="mod modGraphic">
          <ac:chgData name="Parma Nand" userId="a214ac8f-221c-4393-b64b-d99306f8255f" providerId="ADAL" clId="{A2640226-3273-4506-BDA1-0FA4472013A8}" dt="2022-03-09T21:51:19.363" v="354" actId="20577"/>
          <ac:graphicFrameMkLst>
            <pc:docMk/>
            <pc:sldMk cId="0" sldId="393"/>
            <ac:graphicFrameMk id="4" creationId="{00000000-0000-0000-0000-000000000000}"/>
          </ac:graphicFrameMkLst>
        </pc:graphicFrameChg>
      </pc:sldChg>
      <pc:sldChg chg="ord">
        <pc:chgData name="Parma Nand" userId="a214ac8f-221c-4393-b64b-d99306f8255f" providerId="ADAL" clId="{A2640226-3273-4506-BDA1-0FA4472013A8}" dt="2021-08-02T05:06:24.258" v="11"/>
        <pc:sldMkLst>
          <pc:docMk/>
          <pc:sldMk cId="2301565681" sldId="394"/>
        </pc:sldMkLst>
      </pc:sldChg>
      <pc:sldChg chg="modSp mod">
        <pc:chgData name="Parma Nand" userId="a214ac8f-221c-4393-b64b-d99306f8255f" providerId="ADAL" clId="{A2640226-3273-4506-BDA1-0FA4472013A8}" dt="2022-03-09T21:53:24.636" v="355" actId="14734"/>
        <pc:sldMkLst>
          <pc:docMk/>
          <pc:sldMk cId="820789249" sldId="395"/>
        </pc:sldMkLst>
        <pc:graphicFrameChg chg="modGraphic">
          <ac:chgData name="Parma Nand" userId="a214ac8f-221c-4393-b64b-d99306f8255f" providerId="ADAL" clId="{A2640226-3273-4506-BDA1-0FA4472013A8}" dt="2022-03-09T21:53:24.636" v="355" actId="14734"/>
          <ac:graphicFrameMkLst>
            <pc:docMk/>
            <pc:sldMk cId="820789249" sldId="395"/>
            <ac:graphicFrameMk id="5" creationId="{00000000-0000-0000-0000-000000000000}"/>
          </ac:graphicFrameMkLst>
        </pc:graphicFrameChg>
      </pc:sldChg>
      <pc:sldChg chg="modSp mod">
        <pc:chgData name="Parma Nand" userId="a214ac8f-221c-4393-b64b-d99306f8255f" providerId="ADAL" clId="{A2640226-3273-4506-BDA1-0FA4472013A8}" dt="2022-08-09T22:48:04.083" v="611" actId="20577"/>
        <pc:sldMkLst>
          <pc:docMk/>
          <pc:sldMk cId="3842227974" sldId="399"/>
        </pc:sldMkLst>
        <pc:spChg chg="mod">
          <ac:chgData name="Parma Nand" userId="a214ac8f-221c-4393-b64b-d99306f8255f" providerId="ADAL" clId="{A2640226-3273-4506-BDA1-0FA4472013A8}" dt="2022-08-09T22:48:04.083" v="611" actId="20577"/>
          <ac:spMkLst>
            <pc:docMk/>
            <pc:sldMk cId="3842227974" sldId="399"/>
            <ac:spMk id="3" creationId="{00000000-0000-0000-0000-000000000000}"/>
          </ac:spMkLst>
        </pc:spChg>
        <pc:picChg chg="mod">
          <ac:chgData name="Parma Nand" userId="a214ac8f-221c-4393-b64b-d99306f8255f" providerId="ADAL" clId="{A2640226-3273-4506-BDA1-0FA4472013A8}" dt="2022-08-09T22:46:16.836" v="425" actId="1076"/>
          <ac:picMkLst>
            <pc:docMk/>
            <pc:sldMk cId="3842227974" sldId="399"/>
            <ac:picMk id="4" creationId="{5698B101-7D66-46EF-9A5D-E9A8BEB4C691}"/>
          </ac:picMkLst>
        </pc:picChg>
        <pc:picChg chg="mod">
          <ac:chgData name="Parma Nand" userId="a214ac8f-221c-4393-b64b-d99306f8255f" providerId="ADAL" clId="{A2640226-3273-4506-BDA1-0FA4472013A8}" dt="2022-08-09T22:47:26.359" v="568" actId="1076"/>
          <ac:picMkLst>
            <pc:docMk/>
            <pc:sldMk cId="3842227974" sldId="399"/>
            <ac:picMk id="5" creationId="{00000000-0000-0000-0000-000000000000}"/>
          </ac:picMkLst>
        </pc:picChg>
        <pc:picChg chg="mod">
          <ac:chgData name="Parma Nand" userId="a214ac8f-221c-4393-b64b-d99306f8255f" providerId="ADAL" clId="{A2640226-3273-4506-BDA1-0FA4472013A8}" dt="2022-08-09T22:46:19.968" v="426" actId="1076"/>
          <ac:picMkLst>
            <pc:docMk/>
            <pc:sldMk cId="3842227974" sldId="399"/>
            <ac:picMk id="6" creationId="{00000000-0000-0000-0000-000000000000}"/>
          </ac:picMkLst>
        </pc:picChg>
      </pc:sldChg>
      <pc:sldChg chg="addSp modSp new mod">
        <pc:chgData name="Parma Nand" userId="a214ac8f-221c-4393-b64b-d99306f8255f" providerId="ADAL" clId="{A2640226-3273-4506-BDA1-0FA4472013A8}" dt="2021-08-02T22:18:53.158" v="311" actId="6549"/>
        <pc:sldMkLst>
          <pc:docMk/>
          <pc:sldMk cId="2662942480" sldId="404"/>
        </pc:sldMkLst>
        <pc:spChg chg="mod">
          <ac:chgData name="Parma Nand" userId="a214ac8f-221c-4393-b64b-d99306f8255f" providerId="ADAL" clId="{A2640226-3273-4506-BDA1-0FA4472013A8}" dt="2021-08-02T22:15:32.185" v="144" actId="20577"/>
          <ac:spMkLst>
            <pc:docMk/>
            <pc:sldMk cId="2662942480" sldId="404"/>
            <ac:spMk id="2" creationId="{893AA6D8-402C-4373-A826-730C0A5D1C44}"/>
          </ac:spMkLst>
        </pc:spChg>
        <pc:spChg chg="mod">
          <ac:chgData name="Parma Nand" userId="a214ac8f-221c-4393-b64b-d99306f8255f" providerId="ADAL" clId="{A2640226-3273-4506-BDA1-0FA4472013A8}" dt="2021-08-02T22:18:53.158" v="311" actId="6549"/>
          <ac:spMkLst>
            <pc:docMk/>
            <pc:sldMk cId="2662942480" sldId="404"/>
            <ac:spMk id="3" creationId="{4B5E8ECD-32DE-47CF-9647-1A1E2FE79102}"/>
          </ac:spMkLst>
        </pc:spChg>
        <pc:picChg chg="add mod">
          <ac:chgData name="Parma Nand" userId="a214ac8f-221c-4393-b64b-d99306f8255f" providerId="ADAL" clId="{A2640226-3273-4506-BDA1-0FA4472013A8}" dt="2021-08-02T22:18:49.784" v="310" actId="14100"/>
          <ac:picMkLst>
            <pc:docMk/>
            <pc:sldMk cId="2662942480" sldId="404"/>
            <ac:picMk id="5" creationId="{11911F17-5FBB-415A-9E66-57A4513C5794}"/>
          </ac:picMkLst>
        </pc:picChg>
      </pc:sldChg>
      <pc:sldChg chg="add">
        <pc:chgData name="Parma Nand" userId="a214ac8f-221c-4393-b64b-d99306f8255f" providerId="ADAL" clId="{A2640226-3273-4506-BDA1-0FA4472013A8}" dt="2022-08-08T00:31:01.648" v="362"/>
        <pc:sldMkLst>
          <pc:docMk/>
          <pc:sldMk cId="803819679" sldId="405"/>
        </pc:sldMkLst>
      </pc:sldChg>
      <pc:sldChg chg="delSp modSp new mod">
        <pc:chgData name="Parma Nand" userId="a214ac8f-221c-4393-b64b-d99306f8255f" providerId="ADAL" clId="{A2640226-3273-4506-BDA1-0FA4472013A8}" dt="2022-08-08T03:06:41.290" v="423" actId="20577"/>
        <pc:sldMkLst>
          <pc:docMk/>
          <pc:sldMk cId="1970932540" sldId="406"/>
        </pc:sldMkLst>
        <pc:spChg chg="mod">
          <ac:chgData name="Parma Nand" userId="a214ac8f-221c-4393-b64b-d99306f8255f" providerId="ADAL" clId="{A2640226-3273-4506-BDA1-0FA4472013A8}" dt="2022-08-08T03:06:41.290" v="423" actId="20577"/>
          <ac:spMkLst>
            <pc:docMk/>
            <pc:sldMk cId="1970932540" sldId="406"/>
            <ac:spMk id="2" creationId="{09832407-931A-98EC-C5AC-51941B17C741}"/>
          </ac:spMkLst>
        </pc:spChg>
        <pc:spChg chg="del">
          <ac:chgData name="Parma Nand" userId="a214ac8f-221c-4393-b64b-d99306f8255f" providerId="ADAL" clId="{A2640226-3273-4506-BDA1-0FA4472013A8}" dt="2022-08-08T03:04:37.195" v="368" actId="478"/>
          <ac:spMkLst>
            <pc:docMk/>
            <pc:sldMk cId="1970932540" sldId="406"/>
            <ac:spMk id="3" creationId="{6C652868-1464-1095-3960-904CAF70B03A}"/>
          </ac:spMkLst>
        </pc:spChg>
      </pc:sldChg>
      <pc:sldMasterChg chg="modSp mod">
        <pc:chgData name="Parma Nand" userId="a214ac8f-221c-4393-b64b-d99306f8255f" providerId="ADAL" clId="{A2640226-3273-4506-BDA1-0FA4472013A8}" dt="2022-08-08T00:35:46.206" v="366" actId="20577"/>
        <pc:sldMasterMkLst>
          <pc:docMk/>
          <pc:sldMasterMk cId="0" sldId="2147483651"/>
        </pc:sldMasterMkLst>
        <pc:spChg chg="mod">
          <ac:chgData name="Parma Nand" userId="a214ac8f-221c-4393-b64b-d99306f8255f" providerId="ADAL" clId="{A2640226-3273-4506-BDA1-0FA4472013A8}" dt="2022-08-08T00:35:46.206" v="366" actId="20577"/>
          <ac:spMkLst>
            <pc:docMk/>
            <pc:sldMasterMk cId="0" sldId="2147483651"/>
            <ac:spMk id="98316"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AU"/>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AU"/>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AU"/>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06207C70-3787-496F-A7A5-8718BA1C6CE5}" type="slidenum">
              <a:rPr lang="en-AU" altLang="en-US"/>
              <a:pPr>
                <a:defRPr/>
              </a:pPr>
              <a:t>‹#›</a:t>
            </a:fld>
            <a:endParaRPr lang="en-AU" altLang="en-US"/>
          </a:p>
        </p:txBody>
      </p:sp>
    </p:spTree>
    <p:extLst>
      <p:ext uri="{BB962C8B-B14F-4D97-AF65-F5344CB8AC3E}">
        <p14:creationId xmlns:p14="http://schemas.microsoft.com/office/powerpoint/2010/main" val="1007008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fld id="{F41B3D9A-C143-4C9D-B3F8-DD33C6797F98}" type="slidenum">
              <a:rPr lang="en-US" altLang="en-US" smtClean="0">
                <a:latin typeface="Arial" panose="020B0604020202020204" pitchFamily="34" charset="0"/>
              </a:rPr>
              <a:pPr/>
              <a:t>3</a:t>
            </a:fld>
            <a:endParaRPr lang="en-US" altLang="en-US">
              <a:latin typeface="Arial" panose="020B0604020202020204" pitchFamily="34" charset="0"/>
            </a:endParaRPr>
          </a:p>
        </p:txBody>
      </p:sp>
      <p:sp>
        <p:nvSpPr>
          <p:cNvPr id="8195" name="Rectangle 1026"/>
          <p:cNvSpPr>
            <a:spLocks noGrp="1" noRot="1" noChangeAspect="1" noChangeArrowheads="1" noTextEdit="1"/>
          </p:cNvSpPr>
          <p:nvPr>
            <p:ph type="sldImg"/>
          </p:nvPr>
        </p:nvSpPr>
        <p:spPr>
          <a:ln/>
        </p:spPr>
      </p:sp>
      <p:sp>
        <p:nvSpPr>
          <p:cNvPr id="81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790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NZ" altLang="en-US">
              <a:latin typeface="Arial" panose="020B0604020202020204" pitchFamily="34" charset="0"/>
              <a:cs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fld id="{51A29E9E-5C3D-4968-A929-E1E07C839B25}" type="slidenum">
              <a:rPr lang="en-AU" altLang="en-US" smtClean="0">
                <a:latin typeface="Arial" panose="020B0604020202020204" pitchFamily="34" charset="0"/>
              </a:rPr>
              <a:pPr/>
              <a:t>10</a:t>
            </a:fld>
            <a:endParaRPr lang="en-AU" altLang="en-US">
              <a:latin typeface="Arial" panose="020B0604020202020204" pitchFamily="34" charset="0"/>
            </a:endParaRPr>
          </a:p>
        </p:txBody>
      </p:sp>
    </p:spTree>
    <p:extLst>
      <p:ext uri="{BB962C8B-B14F-4D97-AF65-F5344CB8AC3E}">
        <p14:creationId xmlns:p14="http://schemas.microsoft.com/office/powerpoint/2010/main" val="1881810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1143000" y="3144838"/>
            <a:ext cx="6629400" cy="2209800"/>
          </a:xfrm>
        </p:spPr>
        <p:txBody>
          <a:bodyPr/>
          <a:lstStyle>
            <a:lvl1pPr>
              <a:defRPr sz="4800"/>
            </a:lvl1pPr>
          </a:lstStyle>
          <a:p>
            <a:r>
              <a:rPr lang="en-AU"/>
              <a:t>Click to edit Master title style</a:t>
            </a:r>
          </a:p>
        </p:txBody>
      </p:sp>
      <p:sp>
        <p:nvSpPr>
          <p:cNvPr id="99331" name="Rectangle 3"/>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AU"/>
              <a:t>Operating Systems 406707</a:t>
            </a:r>
          </a:p>
        </p:txBody>
      </p:sp>
      <p:sp>
        <p:nvSpPr>
          <p:cNvPr id="5" name="Rectangle 4"/>
          <p:cNvSpPr>
            <a:spLocks noGrp="1" noChangeArrowheads="1"/>
          </p:cNvSpPr>
          <p:nvPr>
            <p:ph type="dt" sz="half" idx="10"/>
          </p:nvPr>
        </p:nvSpPr>
        <p:spPr>
          <a:xfrm>
            <a:off x="912813" y="6251575"/>
            <a:ext cx="1905000" cy="457200"/>
          </a:xfrm>
        </p:spPr>
        <p:txBody>
          <a:bodyPr/>
          <a:lstStyle>
            <a:lvl1pPr>
              <a:defRPr/>
            </a:lvl1pPr>
          </a:lstStyle>
          <a:p>
            <a:pPr>
              <a:defRPr/>
            </a:pPr>
            <a:endParaRPr lang="en-AU"/>
          </a:p>
        </p:txBody>
      </p:sp>
      <p:sp>
        <p:nvSpPr>
          <p:cNvPr id="6" name="Footer Placeholder 5"/>
          <p:cNvSpPr>
            <a:spLocks noGrp="1" noChangeArrowheads="1"/>
          </p:cNvSpPr>
          <p:nvPr>
            <p:ph type="ftr" sz="quarter" idx="11"/>
          </p:nvPr>
        </p:nvSpPr>
        <p:spPr bwMode="auto">
          <a:xfrm>
            <a:off x="3354388"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latin typeface="+mn-lt"/>
                <a:cs typeface="Arial" charset="0"/>
              </a:defRPr>
            </a:lvl1pPr>
          </a:lstStyle>
          <a:p>
            <a:pPr>
              <a:defRPr/>
            </a:pPr>
            <a:endParaRPr lang="en-AU"/>
          </a:p>
        </p:txBody>
      </p:sp>
      <p:sp>
        <p:nvSpPr>
          <p:cNvPr id="7" name="Slide Number Placeholder 6"/>
          <p:cNvSpPr>
            <a:spLocks noGrp="1" noChangeArrowheads="1"/>
          </p:cNvSpPr>
          <p:nvPr>
            <p:ph type="sldNum" sz="quarter" idx="12"/>
          </p:nvPr>
        </p:nvSpPr>
        <p:spPr bwMode="auto">
          <a:xfrm>
            <a:off x="6781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302CA92D-CFCF-4C30-A832-8DB5CD6D9A3F}" type="slidenum">
              <a:rPr lang="en-AU" altLang="en-US"/>
              <a:pPr>
                <a:defRPr/>
              </a:pPr>
              <a:t>‹#›</a:t>
            </a:fld>
            <a:endParaRPr lang="en-AU" altLang="en-US"/>
          </a:p>
        </p:txBody>
      </p:sp>
      <p:pic>
        <p:nvPicPr>
          <p:cNvPr id="8" name="Picture 7">
            <a:extLst>
              <a:ext uri="{FF2B5EF4-FFF2-40B4-BE49-F238E27FC236}">
                <a16:creationId xmlns:a16="http://schemas.microsoft.com/office/drawing/2014/main" id="{CFE67CDB-A684-471D-9C8C-3F3F63766BAF}"/>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90" y="0"/>
            <a:ext cx="9150690" cy="1276350"/>
          </a:xfrm>
          <a:prstGeom prst="rect">
            <a:avLst/>
          </a:prstGeom>
          <a:noFill/>
          <a:ln>
            <a:noFill/>
          </a:ln>
        </p:spPr>
      </p:pic>
    </p:spTree>
    <p:extLst>
      <p:ext uri="{BB962C8B-B14F-4D97-AF65-F5344CB8AC3E}">
        <p14:creationId xmlns:p14="http://schemas.microsoft.com/office/powerpoint/2010/main" val="256315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125610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412606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66713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302623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212130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35578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495136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380976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332760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NZ"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AU"/>
          </a:p>
        </p:txBody>
      </p:sp>
    </p:spTree>
    <p:extLst>
      <p:ext uri="{BB962C8B-B14F-4D97-AF65-F5344CB8AC3E}">
        <p14:creationId xmlns:p14="http://schemas.microsoft.com/office/powerpoint/2010/main" val="117822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NZ"/>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9831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cs typeface="Arial" charset="0"/>
              </a:defRPr>
            </a:lvl1pPr>
          </a:lstStyle>
          <a:p>
            <a:pPr>
              <a:defRPr/>
            </a:pPr>
            <a:endParaRPr lang="en-AU"/>
          </a:p>
        </p:txBody>
      </p:sp>
      <p:sp>
        <p:nvSpPr>
          <p:cNvPr id="1030" name="Line 10"/>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NZ"/>
          </a:p>
        </p:txBody>
      </p:sp>
      <p:sp>
        <p:nvSpPr>
          <p:cNvPr id="98316" name="Text Box 12"/>
          <p:cNvSpPr txBox="1">
            <a:spLocks noChangeArrowheads="1"/>
          </p:cNvSpPr>
          <p:nvPr userDrawn="1"/>
        </p:nvSpPr>
        <p:spPr bwMode="auto">
          <a:xfrm>
            <a:off x="8101013" y="6491288"/>
            <a:ext cx="1042987" cy="366712"/>
          </a:xfrm>
          <a:prstGeom prst="rect">
            <a:avLst/>
          </a:prstGeom>
          <a:noFill/>
          <a:ln w="9525">
            <a:noFill/>
            <a:miter lim="800000"/>
            <a:headEnd/>
            <a:tailEnd/>
          </a:ln>
          <a:effectLst/>
        </p:spPr>
        <p:txBody>
          <a:bodyPr>
            <a:spAutoFit/>
          </a:bodyPr>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pPr eaLnBrk="1" hangingPunct="1">
              <a:spcBef>
                <a:spcPct val="50000"/>
              </a:spcBef>
              <a:defRPr/>
            </a:pPr>
            <a:fld id="{B4171B52-BD79-4AE6-8CDB-2A7469C69F4A}" type="slidenum">
              <a:rPr lang="en-AU" altLang="en-US" smtClean="0">
                <a:latin typeface="Arial" panose="020B0604020202020204" pitchFamily="34" charset="0"/>
              </a:rPr>
              <a:pPr eaLnBrk="1" hangingPunct="1">
                <a:spcBef>
                  <a:spcPct val="50000"/>
                </a:spcBef>
                <a:defRPr/>
              </a:pPr>
              <a:t>‹#›</a:t>
            </a:fld>
            <a:r>
              <a:rPr lang="en-AU" altLang="en-US" dirty="0">
                <a:latin typeface="Arial" panose="020B0604020202020204" pitchFamily="34" charset="0"/>
              </a:rPr>
              <a:t>/26</a:t>
            </a:r>
          </a:p>
        </p:txBody>
      </p:sp>
      <p:pic>
        <p:nvPicPr>
          <p:cNvPr id="13" name="Picture 12" descr="C:\Users\pnand\OneDrive - AUT University\Stuff\aut stuff\AUT Logos\AUT-logo-tab black and white.jpg">
            <a:extLst>
              <a:ext uri="{FF2B5EF4-FFF2-40B4-BE49-F238E27FC236}">
                <a16:creationId xmlns:a16="http://schemas.microsoft.com/office/drawing/2014/main" id="{4BA64A25-D476-4DEA-865F-CB535F705806}"/>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5976620"/>
            <a:ext cx="818515" cy="88138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12" r:id="rId1"/>
    <p:sldLayoutId id="2147483913"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cs typeface="Arial" charset="0"/>
        </a:defRPr>
      </a:lvl2pPr>
      <a:lvl3pPr algn="l" rtl="0" eaLnBrk="0" fontAlgn="base" hangingPunct="0">
        <a:spcBef>
          <a:spcPct val="0"/>
        </a:spcBef>
        <a:spcAft>
          <a:spcPct val="0"/>
        </a:spcAft>
        <a:defRPr sz="4200">
          <a:solidFill>
            <a:schemeClr val="tx2"/>
          </a:solidFill>
          <a:latin typeface="Times New Roman" pitchFamily="18" charset="0"/>
          <a:cs typeface="Arial" charset="0"/>
        </a:defRPr>
      </a:lvl3pPr>
      <a:lvl4pPr algn="l" rtl="0" eaLnBrk="0" fontAlgn="base" hangingPunct="0">
        <a:spcBef>
          <a:spcPct val="0"/>
        </a:spcBef>
        <a:spcAft>
          <a:spcPct val="0"/>
        </a:spcAft>
        <a:defRPr sz="4200">
          <a:solidFill>
            <a:schemeClr val="tx2"/>
          </a:solidFill>
          <a:latin typeface="Times New Roman" pitchFamily="18" charset="0"/>
          <a:cs typeface="Arial" charset="0"/>
        </a:defRPr>
      </a:lvl4pPr>
      <a:lvl5pPr algn="l" rtl="0" eaLnBrk="0" fontAlgn="base" hangingPunct="0">
        <a:spcBef>
          <a:spcPct val="0"/>
        </a:spcBef>
        <a:spcAft>
          <a:spcPct val="0"/>
        </a:spcAft>
        <a:defRPr sz="4200">
          <a:solidFill>
            <a:schemeClr val="tx2"/>
          </a:solidFill>
          <a:latin typeface="Times New Roman" pitchFamily="18" charset="0"/>
          <a:cs typeface="Arial" charset="0"/>
        </a:defRPr>
      </a:lvl5pPr>
      <a:lvl6pPr marL="457200" algn="l" rtl="0" fontAlgn="base">
        <a:spcBef>
          <a:spcPct val="0"/>
        </a:spcBef>
        <a:spcAft>
          <a:spcPct val="0"/>
        </a:spcAft>
        <a:defRPr sz="4200">
          <a:solidFill>
            <a:schemeClr val="tx2"/>
          </a:solidFill>
          <a:latin typeface="Times New Roman" pitchFamily="18" charset="0"/>
          <a:cs typeface="Arial" charset="0"/>
        </a:defRPr>
      </a:lvl6pPr>
      <a:lvl7pPr marL="914400" algn="l" rtl="0" fontAlgn="base">
        <a:spcBef>
          <a:spcPct val="0"/>
        </a:spcBef>
        <a:spcAft>
          <a:spcPct val="0"/>
        </a:spcAft>
        <a:defRPr sz="4200">
          <a:solidFill>
            <a:schemeClr val="tx2"/>
          </a:solidFill>
          <a:latin typeface="Times New Roman" pitchFamily="18" charset="0"/>
          <a:cs typeface="Arial" charset="0"/>
        </a:defRPr>
      </a:lvl7pPr>
      <a:lvl8pPr marL="1371600" algn="l" rtl="0" fontAlgn="base">
        <a:spcBef>
          <a:spcPct val="0"/>
        </a:spcBef>
        <a:spcAft>
          <a:spcPct val="0"/>
        </a:spcAft>
        <a:defRPr sz="4200">
          <a:solidFill>
            <a:schemeClr val="tx2"/>
          </a:solidFill>
          <a:latin typeface="Times New Roman" pitchFamily="18" charset="0"/>
          <a:cs typeface="Arial" charset="0"/>
        </a:defRPr>
      </a:lvl8pPr>
      <a:lvl9pPr marL="1828800" algn="l" rtl="0" fontAlgn="base">
        <a:spcBef>
          <a:spcPct val="0"/>
        </a:spcBef>
        <a:spcAft>
          <a:spcPct val="0"/>
        </a:spcAft>
        <a:defRPr sz="4200">
          <a:solidFill>
            <a:schemeClr val="tx2"/>
          </a:solidFill>
          <a:latin typeface="Times New Roman" pitchFamily="18" charset="0"/>
          <a:cs typeface="Arial" charset="0"/>
        </a:defRPr>
      </a:lvl9pPr>
    </p:titleStyle>
    <p:bodyStyle>
      <a:lvl1pPr marL="342900" indent="-342900" algn="l" rtl="0" eaLnBrk="0" fontAlgn="base" hangingPunct="0">
        <a:spcBef>
          <a:spcPct val="20000"/>
        </a:spcBef>
        <a:spcAft>
          <a:spcPct val="0"/>
        </a:spcAft>
        <a:buClr>
          <a:schemeClr val="folHlink"/>
        </a:buClr>
        <a:buSzPct val="9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sz="26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5000"/>
        <a:buFont typeface="Wingdings" panose="05000000000000000000" pitchFamily="2" charset="2"/>
        <a:buChar char="n"/>
        <a:defRPr sz="2300">
          <a:solidFill>
            <a:schemeClr val="tx1"/>
          </a:solidFill>
          <a:latin typeface="+mn-lt"/>
          <a:cs typeface="+mn-cs"/>
        </a:defRPr>
      </a:lvl3pPr>
      <a:lvl4pPr marL="16002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olab.research.google.com/drive/1_txuvn00YOPFfUDuYzNoObm7H3pSB5FV?usp=shar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55650" y="1556792"/>
            <a:ext cx="7056438" cy="4176464"/>
          </a:xfrm>
        </p:spPr>
        <p:txBody>
          <a:bodyPr/>
          <a:lstStyle/>
          <a:p>
            <a:pPr algn="ctr" eaLnBrk="1" hangingPunct="1"/>
            <a:r>
              <a:rPr lang="en-NZ" altLang="en-US" sz="4400" dirty="0"/>
              <a:t>COMP814 – Text Mining</a:t>
            </a:r>
            <a:br>
              <a:rPr lang="en-NZ" altLang="en-US" sz="4400" dirty="0"/>
            </a:br>
            <a:r>
              <a:rPr lang="en-NZ" altLang="en-US" sz="4400" dirty="0"/>
              <a:t> </a:t>
            </a:r>
            <a:br>
              <a:rPr lang="en-NZ" altLang="en-US" sz="4400" dirty="0"/>
            </a:br>
            <a:r>
              <a:rPr lang="en-NZ" altLang="en-US" sz="4400" dirty="0"/>
              <a:t>Vector Space Model/</a:t>
            </a:r>
            <a:br>
              <a:rPr lang="en-NZ" altLang="en-US" sz="4400" dirty="0"/>
            </a:br>
            <a:r>
              <a:rPr lang="en-NZ" altLang="en-US" sz="4400" dirty="0"/>
              <a:t>Similarity Computations</a:t>
            </a:r>
            <a:br>
              <a:rPr lang="en-NZ" altLang="en-US" sz="4400" dirty="0"/>
            </a:br>
            <a:endParaRPr lang="en-AU"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NZ" altLang="en-US"/>
              <a:t>Vector Space model: word2vec</a:t>
            </a:r>
          </a:p>
        </p:txBody>
      </p:sp>
      <p:sp>
        <p:nvSpPr>
          <p:cNvPr id="15363" name="Content Placeholder 2"/>
          <p:cNvSpPr>
            <a:spLocks noGrp="1"/>
          </p:cNvSpPr>
          <p:nvPr>
            <p:ph idx="1"/>
          </p:nvPr>
        </p:nvSpPr>
        <p:spPr>
          <a:xfrm>
            <a:off x="914400" y="1635711"/>
            <a:ext cx="7772400" cy="4530725"/>
          </a:xfrm>
        </p:spPr>
        <p:txBody>
          <a:bodyPr/>
          <a:lstStyle/>
          <a:p>
            <a:r>
              <a:rPr lang="en-NZ" altLang="en-US" sz="1800" dirty="0"/>
              <a:t>Each term t of the dictionary is considered as a dimension</a:t>
            </a:r>
          </a:p>
          <a:p>
            <a:r>
              <a:rPr lang="en-NZ" altLang="en-US" sz="1800" dirty="0"/>
              <a:t>A document d can be represented by the </a:t>
            </a:r>
            <a:r>
              <a:rPr lang="en-NZ" altLang="en-US" sz="1800" dirty="0">
                <a:solidFill>
                  <a:srgbClr val="FF0000"/>
                </a:solidFill>
              </a:rPr>
              <a:t>weight</a:t>
            </a:r>
            <a:r>
              <a:rPr lang="en-NZ" altLang="en-US" sz="1800" dirty="0"/>
              <a:t> of each dictionary term:</a:t>
            </a:r>
          </a:p>
          <a:p>
            <a:r>
              <a:rPr lang="pl-PL" altLang="en-US" sz="1800" dirty="0"/>
              <a:t>V(d) = (</a:t>
            </a:r>
            <a:r>
              <a:rPr lang="pl-PL" altLang="en-US" sz="1800" b="1" dirty="0"/>
              <a:t>w</a:t>
            </a:r>
            <a:r>
              <a:rPr lang="pl-PL" altLang="en-US" sz="1800" dirty="0"/>
              <a:t>(t1, d), </a:t>
            </a:r>
            <a:r>
              <a:rPr lang="pl-PL" altLang="en-US" sz="1800" b="1" dirty="0"/>
              <a:t>w</a:t>
            </a:r>
            <a:r>
              <a:rPr lang="pl-PL" altLang="en-US" sz="1800" dirty="0"/>
              <a:t>(t2, d), . . . , </a:t>
            </a:r>
            <a:r>
              <a:rPr lang="pl-PL" altLang="en-US" sz="1800" b="1" dirty="0"/>
              <a:t>w</a:t>
            </a:r>
            <a:r>
              <a:rPr lang="pl-PL" altLang="en-US" sz="1800" dirty="0"/>
              <a:t>(tn, d))</a:t>
            </a:r>
          </a:p>
          <a:p>
            <a:r>
              <a:rPr lang="en-NZ" altLang="en-US" sz="1800" dirty="0"/>
              <a:t>Sparse matrix for most documents</a:t>
            </a:r>
          </a:p>
          <a:p>
            <a:r>
              <a:rPr lang="en-NZ" altLang="en-US" sz="1800" dirty="0"/>
              <a:t>Question: does this representation allow to compute the similarity between documents ?</a:t>
            </a:r>
          </a:p>
          <a:p>
            <a:r>
              <a:rPr lang="en-NZ" altLang="en-US" sz="1800" dirty="0"/>
              <a:t>Similarity between vectors ?</a:t>
            </a:r>
          </a:p>
          <a:p>
            <a:pPr lvl="1"/>
            <a:r>
              <a:rPr lang="en-NZ" altLang="en-US" sz="1600" dirty="0"/>
              <a:t>inner product V(d1).V(d2)</a:t>
            </a:r>
          </a:p>
          <a:p>
            <a:r>
              <a:rPr lang="en-NZ" altLang="en-US" sz="1800" dirty="0"/>
              <a:t>What about the length of a vector ?</a:t>
            </a:r>
          </a:p>
          <a:p>
            <a:r>
              <a:rPr lang="en-NZ" altLang="en-US" sz="1800" dirty="0"/>
              <a:t>Longer documents will be represented with longer vectors (and higher frequencies), but that does not mean </a:t>
            </a:r>
            <a:r>
              <a:rPr lang="en-NZ" altLang="en-US" sz="1800" b="1" dirty="0"/>
              <a:t>they are more important?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NZ" altLang="en-US"/>
              <a:t>Term Frequency Tf</a:t>
            </a:r>
          </a:p>
        </p:txBody>
      </p:sp>
      <p:sp>
        <p:nvSpPr>
          <p:cNvPr id="18435" name="Content Placeholder 2"/>
          <p:cNvSpPr>
            <a:spLocks noGrp="1"/>
          </p:cNvSpPr>
          <p:nvPr>
            <p:ph idx="1"/>
          </p:nvPr>
        </p:nvSpPr>
        <p:spPr>
          <a:xfrm>
            <a:off x="914400" y="1600200"/>
            <a:ext cx="7772400" cy="5257800"/>
          </a:xfrm>
        </p:spPr>
        <p:txBody>
          <a:bodyPr/>
          <a:lstStyle/>
          <a:p>
            <a:r>
              <a:rPr lang="en-NZ" altLang="en-US" sz="2000"/>
              <a:t>The term frequency </a:t>
            </a:r>
            <a:r>
              <a:rPr lang="en-NZ" altLang="en-US" sz="2000" i="1" err="1"/>
              <a:t>tf</a:t>
            </a:r>
            <a:r>
              <a:rPr lang="en-NZ" altLang="en-US" sz="2000" i="1" baseline="-25000" err="1"/>
              <a:t>t,d</a:t>
            </a:r>
            <a:r>
              <a:rPr lang="en-NZ" altLang="en-US" sz="2000" i="1"/>
              <a:t> </a:t>
            </a:r>
            <a:r>
              <a:rPr lang="en-NZ" altLang="en-US" sz="2000"/>
              <a:t>of term </a:t>
            </a:r>
            <a:r>
              <a:rPr lang="en-NZ" altLang="en-US" sz="2000" i="1"/>
              <a:t>t </a:t>
            </a:r>
            <a:r>
              <a:rPr lang="en-NZ" altLang="en-US" sz="2000"/>
              <a:t>in document </a:t>
            </a:r>
            <a:r>
              <a:rPr lang="en-NZ" altLang="en-US" sz="2000" i="1"/>
              <a:t>d </a:t>
            </a:r>
            <a:r>
              <a:rPr lang="en-NZ" altLang="en-US" sz="2000"/>
              <a:t>is defined as the number of times that </a:t>
            </a:r>
            <a:r>
              <a:rPr lang="en-NZ" altLang="en-US" sz="2000" i="1"/>
              <a:t>t </a:t>
            </a:r>
            <a:r>
              <a:rPr lang="en-NZ" altLang="en-US" sz="2000"/>
              <a:t>occurs in </a:t>
            </a:r>
            <a:r>
              <a:rPr lang="en-NZ" altLang="en-US" sz="2000" i="1"/>
              <a:t>d</a:t>
            </a:r>
            <a:r>
              <a:rPr lang="en-NZ" altLang="en-US" sz="2000"/>
              <a:t>.</a:t>
            </a:r>
          </a:p>
          <a:p>
            <a:r>
              <a:rPr lang="en-NZ" altLang="en-US" sz="2000"/>
              <a:t>We want to use </a:t>
            </a:r>
            <a:r>
              <a:rPr lang="en-NZ" altLang="en-US" sz="2000" i="1" err="1"/>
              <a:t>tf</a:t>
            </a:r>
            <a:r>
              <a:rPr lang="en-NZ" altLang="en-US" sz="2000"/>
              <a:t> to compute relevance to a query</a:t>
            </a:r>
          </a:p>
          <a:p>
            <a:r>
              <a:rPr lang="en-NZ" altLang="en-US" sz="2000"/>
              <a:t>Raw term frequency is not what we want:</a:t>
            </a:r>
          </a:p>
          <a:p>
            <a:pPr lvl="1"/>
            <a:r>
              <a:rPr lang="en-NZ" altLang="en-US" sz="2000"/>
              <a:t>A document with 10 occurrences of the term is </a:t>
            </a:r>
            <a:r>
              <a:rPr lang="en-NZ" altLang="en-US" sz="2000">
                <a:solidFill>
                  <a:srgbClr val="0070C0"/>
                </a:solidFill>
              </a:rPr>
              <a:t>more</a:t>
            </a:r>
            <a:r>
              <a:rPr lang="en-NZ" altLang="en-US" sz="2000"/>
              <a:t> relevant than a document with 1 occurrence of the term.</a:t>
            </a:r>
          </a:p>
          <a:p>
            <a:pPr lvl="1"/>
            <a:r>
              <a:rPr lang="en-NZ" altLang="en-US" sz="2000"/>
              <a:t>But </a:t>
            </a:r>
            <a:r>
              <a:rPr lang="en-NZ" altLang="en-US" sz="2000">
                <a:solidFill>
                  <a:srgbClr val="00B0F0"/>
                </a:solidFill>
              </a:rPr>
              <a:t>not 10 times more relevant</a:t>
            </a:r>
            <a:r>
              <a:rPr lang="en-NZ" altLang="en-US" sz="2000"/>
              <a:t>.</a:t>
            </a:r>
          </a:p>
          <a:p>
            <a:r>
              <a:rPr lang="en-NZ" altLang="en-US" sz="2000"/>
              <a:t>Relevance does </a:t>
            </a:r>
            <a:r>
              <a:rPr lang="en-NZ" altLang="en-US" sz="2000">
                <a:solidFill>
                  <a:srgbClr val="0070C0"/>
                </a:solidFill>
              </a:rPr>
              <a:t>not increase proportionally with term frequency.</a:t>
            </a:r>
          </a:p>
          <a:p>
            <a:r>
              <a:rPr lang="en-NZ" altLang="en-US" sz="2000"/>
              <a:t>Solution: we can </a:t>
            </a:r>
            <a:r>
              <a:rPr lang="en-NZ" altLang="en-US" sz="2000" b="1"/>
              <a:t>normalize</a:t>
            </a:r>
            <a:r>
              <a:rPr lang="en-NZ" altLang="en-US" sz="2000"/>
              <a:t> it.</a:t>
            </a:r>
          </a:p>
          <a:p>
            <a:pPr lvl="1"/>
            <a:r>
              <a:rPr lang="en-NZ" altLang="en-US" sz="2000"/>
              <a:t>We can divide the frequency of the term by the number of words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NZ" altLang="en-US"/>
              <a:t>Document frequency</a:t>
            </a:r>
          </a:p>
        </p:txBody>
      </p:sp>
      <p:sp>
        <p:nvSpPr>
          <p:cNvPr id="20483" name="Content Placeholder 2"/>
          <p:cNvSpPr>
            <a:spLocks noGrp="1"/>
          </p:cNvSpPr>
          <p:nvPr>
            <p:ph idx="1"/>
          </p:nvPr>
        </p:nvSpPr>
        <p:spPr/>
        <p:txBody>
          <a:bodyPr/>
          <a:lstStyle/>
          <a:p>
            <a:r>
              <a:rPr lang="en-NZ" altLang="en-US" sz="2000" dirty="0"/>
              <a:t>Frequent terms are less informative than rare terms</a:t>
            </a:r>
          </a:p>
          <a:p>
            <a:r>
              <a:rPr lang="en-NZ" altLang="en-US" sz="2000" dirty="0"/>
              <a:t>Consider a query term that is frequent in the collection (e.g., </a:t>
            </a:r>
            <a:r>
              <a:rPr lang="en-NZ" altLang="en-US" sz="2000" i="1" dirty="0"/>
              <a:t>high, increase, line</a:t>
            </a:r>
            <a:r>
              <a:rPr lang="en-NZ" altLang="en-US" sz="2000" dirty="0"/>
              <a:t>)</a:t>
            </a:r>
          </a:p>
          <a:p>
            <a:r>
              <a:rPr lang="en-NZ" altLang="en-US" sz="2000" dirty="0"/>
              <a:t>A document containing such a term is more likely to be relevant than a document that doesn’t</a:t>
            </a:r>
          </a:p>
          <a:p>
            <a:r>
              <a:rPr lang="en-NZ" altLang="en-US" sz="2000" dirty="0"/>
              <a:t>But it’s not a sure indicator of relevance.</a:t>
            </a:r>
          </a:p>
          <a:p>
            <a:pPr lvl="1"/>
            <a:r>
              <a:rPr lang="en-NZ" altLang="en-US" sz="1800" dirty="0"/>
              <a:t>For frequent terms, we want high positive weights</a:t>
            </a:r>
          </a:p>
          <a:p>
            <a:pPr lvl="1"/>
            <a:r>
              <a:rPr lang="en-NZ" altLang="en-US" sz="1800" dirty="0"/>
              <a:t>E.g. for words like </a:t>
            </a:r>
            <a:r>
              <a:rPr lang="en-NZ" altLang="en-US" sz="1800" i="1" dirty="0"/>
              <a:t>high, increase, and line</a:t>
            </a:r>
          </a:p>
          <a:p>
            <a:r>
              <a:rPr lang="en-NZ" altLang="en-US" sz="2000" dirty="0"/>
              <a:t>But </a:t>
            </a:r>
            <a:r>
              <a:rPr lang="en-NZ" altLang="en-US" sz="2000" b="1" dirty="0"/>
              <a:t>lower weights than for rare terms</a:t>
            </a:r>
            <a:r>
              <a:rPr lang="en-NZ" altLang="en-US" sz="2000" dirty="0"/>
              <a:t>.</a:t>
            </a:r>
          </a:p>
          <a:p>
            <a:r>
              <a:rPr lang="en-NZ" altLang="en-US" sz="2000" dirty="0"/>
              <a:t>We will use document frequency (</a:t>
            </a:r>
            <a:r>
              <a:rPr lang="en-NZ" altLang="en-US" sz="2000" dirty="0" err="1"/>
              <a:t>df</a:t>
            </a:r>
            <a:r>
              <a:rPr lang="en-NZ" altLang="en-US" sz="2000" dirty="0"/>
              <a:t>) to capture this.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1347788" y="3933825"/>
            <a:ext cx="2592387" cy="863600"/>
          </a:xfrm>
          <a:prstGeom prst="rect">
            <a:avLst/>
          </a:prstGeom>
          <a:solidFill>
            <a:schemeClr val="accent1"/>
          </a:solidFill>
          <a:ln w="9525" algn="ctr">
            <a:solidFill>
              <a:schemeClr val="tx1"/>
            </a:solidFill>
            <a:round/>
            <a:headEnd/>
            <a:tailEnd/>
          </a:ln>
        </p:spPr>
        <p:txBody>
          <a:bodyPr wrap="none"/>
          <a:lstStyle>
            <a:lvl1pPr>
              <a:defRPr>
                <a:solidFill>
                  <a:schemeClr val="tx1"/>
                </a:solidFill>
                <a:latin typeface="Helvetica" panose="020B0604020202020204" pitchFamily="34" charset="0"/>
                <a:cs typeface="Arial" panose="020B0604020202020204" pitchFamily="34" charset="0"/>
              </a:defRPr>
            </a:lvl1pPr>
            <a:lvl2pPr marL="742950" indent="-285750">
              <a:defRPr>
                <a:solidFill>
                  <a:schemeClr val="tx1"/>
                </a:solidFill>
                <a:latin typeface="Helvetica" panose="020B0604020202020204" pitchFamily="34" charset="0"/>
                <a:cs typeface="Arial" panose="020B0604020202020204" pitchFamily="34" charset="0"/>
              </a:defRPr>
            </a:lvl2pPr>
            <a:lvl3pPr marL="1143000" indent="-228600">
              <a:defRPr>
                <a:solidFill>
                  <a:schemeClr val="tx1"/>
                </a:solidFill>
                <a:latin typeface="Helvetica" panose="020B0604020202020204" pitchFamily="34" charset="0"/>
                <a:cs typeface="Arial" panose="020B0604020202020204" pitchFamily="34" charset="0"/>
              </a:defRPr>
            </a:lvl3pPr>
            <a:lvl4pPr marL="1600200" indent="-228600">
              <a:defRPr>
                <a:solidFill>
                  <a:schemeClr val="tx1"/>
                </a:solidFill>
                <a:latin typeface="Helvetica" panose="020B0604020202020204" pitchFamily="34" charset="0"/>
                <a:cs typeface="Arial" panose="020B0604020202020204" pitchFamily="34" charset="0"/>
              </a:defRPr>
            </a:lvl4pPr>
            <a:lvl5pPr marL="2057400" indent="-228600">
              <a:defRPr>
                <a:solidFill>
                  <a:schemeClr val="tx1"/>
                </a:solidFill>
                <a:latin typeface="Helvetica"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cs typeface="Arial" panose="020B0604020202020204" pitchFamily="34" charset="0"/>
              </a:defRPr>
            </a:lvl9pPr>
          </a:lstStyle>
          <a:p>
            <a:endParaRPr lang="en-NZ" altLang="en-US"/>
          </a:p>
        </p:txBody>
      </p:sp>
      <p:sp>
        <p:nvSpPr>
          <p:cNvPr id="21507" name="Title 1"/>
          <p:cNvSpPr>
            <a:spLocks noGrp="1"/>
          </p:cNvSpPr>
          <p:nvPr>
            <p:ph type="title"/>
          </p:nvPr>
        </p:nvSpPr>
        <p:spPr/>
        <p:txBody>
          <a:bodyPr/>
          <a:lstStyle/>
          <a:p>
            <a:r>
              <a:rPr lang="en-NZ" altLang="en-US"/>
              <a:t>Inverse Document Frequency idf</a:t>
            </a:r>
          </a:p>
        </p:txBody>
      </p:sp>
      <p:sp>
        <p:nvSpPr>
          <p:cNvPr id="3" name="Content Placeholder 2"/>
          <p:cNvSpPr>
            <a:spLocks noGrp="1"/>
          </p:cNvSpPr>
          <p:nvPr>
            <p:ph idx="1"/>
          </p:nvPr>
        </p:nvSpPr>
        <p:spPr>
          <a:xfrm>
            <a:off x="900113" y="1773238"/>
            <a:ext cx="7772400" cy="4530725"/>
          </a:xfrm>
        </p:spPr>
        <p:txBody>
          <a:bodyPr/>
          <a:lstStyle/>
          <a:p>
            <a:pPr>
              <a:defRPr/>
            </a:pPr>
            <a:r>
              <a:rPr lang="en-NZ" sz="2000" i="1" dirty="0" err="1"/>
              <a:t>df</a:t>
            </a:r>
            <a:r>
              <a:rPr lang="en-NZ" sz="2000" i="1" baseline="-25000" dirty="0" err="1"/>
              <a:t>t</a:t>
            </a:r>
            <a:r>
              <a:rPr lang="en-NZ" sz="2000" i="1" dirty="0"/>
              <a:t> </a:t>
            </a:r>
            <a:r>
              <a:rPr lang="en-NZ" sz="2000" dirty="0"/>
              <a:t>is the document frequency of </a:t>
            </a:r>
            <a:r>
              <a:rPr lang="en-NZ" sz="2000" i="1" dirty="0"/>
              <a:t>t, </a:t>
            </a:r>
            <a:r>
              <a:rPr lang="en-NZ" sz="2000" i="1" dirty="0" err="1"/>
              <a:t>ie</a:t>
            </a:r>
            <a:r>
              <a:rPr lang="en-NZ" sz="2000" i="1" dirty="0"/>
              <a:t>.</a:t>
            </a:r>
            <a:r>
              <a:rPr lang="en-NZ" sz="2000" dirty="0"/>
              <a:t> the number of documents that contain </a:t>
            </a:r>
            <a:r>
              <a:rPr lang="en-NZ" sz="2000" i="1" dirty="0"/>
              <a:t>t</a:t>
            </a:r>
          </a:p>
          <a:p>
            <a:pPr>
              <a:defRPr/>
            </a:pPr>
            <a:r>
              <a:rPr lang="en-NZ" sz="2000" i="1" dirty="0" err="1"/>
              <a:t>df</a:t>
            </a:r>
            <a:r>
              <a:rPr lang="en-NZ" sz="2000" i="1" baseline="-25000" dirty="0" err="1"/>
              <a:t>t</a:t>
            </a:r>
            <a:r>
              <a:rPr lang="en-NZ" sz="2000" i="1" dirty="0"/>
              <a:t> </a:t>
            </a:r>
            <a:r>
              <a:rPr lang="en-NZ" sz="2000" dirty="0"/>
              <a:t>is an </a:t>
            </a:r>
            <a:r>
              <a:rPr lang="en-NZ" sz="2000" i="1" dirty="0"/>
              <a:t>inverse measure </a:t>
            </a:r>
            <a:r>
              <a:rPr lang="en-NZ" sz="2000" dirty="0"/>
              <a:t>of the </a:t>
            </a:r>
            <a:r>
              <a:rPr lang="en-NZ" sz="2000" b="1" dirty="0"/>
              <a:t>information content of the term t</a:t>
            </a:r>
            <a:endParaRPr lang="en-NZ" sz="2000" i="1" dirty="0"/>
          </a:p>
          <a:p>
            <a:pPr>
              <a:defRPr/>
            </a:pPr>
            <a:r>
              <a:rPr lang="en-NZ" sz="2000" dirty="0" err="1"/>
              <a:t>df</a:t>
            </a:r>
            <a:r>
              <a:rPr lang="en-NZ" sz="2000" i="1" baseline="-25000" dirty="0" err="1"/>
              <a:t>t</a:t>
            </a:r>
            <a:r>
              <a:rPr lang="en-NZ" sz="2000" i="1" dirty="0"/>
              <a:t> </a:t>
            </a:r>
            <a:r>
              <a:rPr lang="en-NZ" sz="2000" dirty="0"/>
              <a:t>≤ </a:t>
            </a:r>
            <a:r>
              <a:rPr lang="en-NZ" sz="2000" i="1" dirty="0"/>
              <a:t>N, N is the number of documents.</a:t>
            </a:r>
          </a:p>
          <a:p>
            <a:pPr>
              <a:defRPr/>
            </a:pPr>
            <a:r>
              <a:rPr lang="en-NZ" sz="2000" dirty="0"/>
              <a:t>We define the </a:t>
            </a:r>
            <a:r>
              <a:rPr lang="en-NZ" sz="2000" dirty="0" err="1"/>
              <a:t>id</a:t>
            </a:r>
            <a:r>
              <a:rPr lang="en-NZ" sz="2000" baseline="-25000" dirty="0" err="1"/>
              <a:t>f</a:t>
            </a:r>
            <a:r>
              <a:rPr lang="en-NZ" sz="2000" dirty="0"/>
              <a:t> (inverse document frequency) of </a:t>
            </a:r>
            <a:r>
              <a:rPr lang="en-NZ" sz="2000" i="1" dirty="0"/>
              <a:t>t as</a:t>
            </a:r>
          </a:p>
          <a:p>
            <a:pPr marL="0" indent="0">
              <a:buFont typeface="Wingdings" panose="05000000000000000000" pitchFamily="2" charset="2"/>
              <a:buNone/>
              <a:defRPr/>
            </a:pPr>
            <a:endParaRPr lang="en-NZ" sz="2000" i="1" dirty="0"/>
          </a:p>
          <a:p>
            <a:pPr marL="457200" lvl="1" indent="0">
              <a:buFont typeface="Wingdings" panose="05000000000000000000" pitchFamily="2" charset="2"/>
              <a:buNone/>
              <a:defRPr/>
            </a:pPr>
            <a:r>
              <a:rPr lang="en-NZ" sz="2000" i="1" dirty="0" err="1"/>
              <a:t>Idf</a:t>
            </a:r>
            <a:r>
              <a:rPr lang="en-NZ" sz="2000" i="1" baseline="-25000" dirty="0" err="1"/>
              <a:t>t</a:t>
            </a:r>
            <a:r>
              <a:rPr lang="en-NZ" sz="2000" i="1" dirty="0"/>
              <a:t> = log</a:t>
            </a:r>
            <a:r>
              <a:rPr lang="en-NZ" sz="2000" i="1" baseline="-25000" dirty="0"/>
              <a:t>10</a:t>
            </a:r>
            <a:r>
              <a:rPr lang="en-NZ" sz="2000" i="1" dirty="0"/>
              <a:t> (N/</a:t>
            </a:r>
            <a:r>
              <a:rPr lang="en-NZ" sz="2000" i="1" dirty="0" err="1"/>
              <a:t>df</a:t>
            </a:r>
            <a:r>
              <a:rPr lang="en-NZ" sz="2000" i="1" baseline="-25000" dirty="0" err="1"/>
              <a:t>t</a:t>
            </a:r>
            <a:r>
              <a:rPr lang="en-NZ" sz="2000" i="1" dirty="0"/>
              <a:t>)</a:t>
            </a:r>
            <a:r>
              <a:rPr lang="en-NZ" sz="2000" dirty="0"/>
              <a:t> </a:t>
            </a:r>
          </a:p>
          <a:p>
            <a:pPr marL="457200" lvl="1" indent="0">
              <a:buFont typeface="Wingdings" panose="05000000000000000000" pitchFamily="2" charset="2"/>
              <a:buNone/>
              <a:defRPr/>
            </a:pPr>
            <a:endParaRPr lang="en-NZ" sz="2000" dirty="0"/>
          </a:p>
          <a:p>
            <a:pPr lvl="1">
              <a:defRPr/>
            </a:pPr>
            <a:endParaRPr lang="en-NZ" sz="2000" dirty="0"/>
          </a:p>
          <a:p>
            <a:pPr lvl="1">
              <a:defRPr/>
            </a:pPr>
            <a:r>
              <a:rPr lang="en-NZ" sz="2000" dirty="0"/>
              <a:t>Where N is the total number of documents and </a:t>
            </a:r>
            <a:r>
              <a:rPr lang="en-NZ" sz="2000" dirty="0" err="1"/>
              <a:t>df</a:t>
            </a:r>
            <a:r>
              <a:rPr lang="en-NZ" sz="2000" baseline="-25000" dirty="0" err="1"/>
              <a:t>t</a:t>
            </a:r>
            <a:r>
              <a:rPr lang="en-NZ" sz="2000" dirty="0"/>
              <a:t> is the document frequency containing t</a:t>
            </a:r>
          </a:p>
          <a:p>
            <a:pPr>
              <a:defRPr/>
            </a:pPr>
            <a:r>
              <a:rPr lang="en-NZ" sz="2000" dirty="0"/>
              <a:t>We use </a:t>
            </a:r>
            <a:r>
              <a:rPr lang="en-NZ" sz="2000" dirty="0">
                <a:solidFill>
                  <a:srgbClr val="0070C0"/>
                </a:solidFill>
              </a:rPr>
              <a:t>log (</a:t>
            </a:r>
            <a:r>
              <a:rPr lang="en-NZ" sz="2000" i="1" dirty="0">
                <a:solidFill>
                  <a:srgbClr val="0070C0"/>
                </a:solidFill>
              </a:rPr>
              <a:t>N</a:t>
            </a:r>
            <a:r>
              <a:rPr lang="en-NZ" sz="2000" dirty="0">
                <a:solidFill>
                  <a:srgbClr val="0070C0"/>
                </a:solidFill>
              </a:rPr>
              <a:t>/</a:t>
            </a:r>
            <a:r>
              <a:rPr lang="en-NZ" sz="2000" dirty="0" err="1">
                <a:solidFill>
                  <a:srgbClr val="0070C0"/>
                </a:solidFill>
              </a:rPr>
              <a:t>df</a:t>
            </a:r>
            <a:r>
              <a:rPr lang="en-NZ" sz="2000" i="1" dirty="0" err="1">
                <a:solidFill>
                  <a:srgbClr val="0070C0"/>
                </a:solidFill>
              </a:rPr>
              <a:t>t</a:t>
            </a:r>
            <a:r>
              <a:rPr lang="en-NZ" sz="2000" dirty="0">
                <a:solidFill>
                  <a:srgbClr val="0070C0"/>
                </a:solidFill>
              </a:rPr>
              <a:t>) </a:t>
            </a:r>
            <a:r>
              <a:rPr lang="en-NZ" sz="2000" dirty="0"/>
              <a:t>instead of </a:t>
            </a:r>
            <a:r>
              <a:rPr lang="en-NZ" sz="2000" i="1" dirty="0">
                <a:solidFill>
                  <a:srgbClr val="0070C0"/>
                </a:solidFill>
              </a:rPr>
              <a:t>N</a:t>
            </a:r>
            <a:r>
              <a:rPr lang="en-NZ" sz="2000" dirty="0">
                <a:solidFill>
                  <a:srgbClr val="0070C0"/>
                </a:solidFill>
              </a:rPr>
              <a:t>/</a:t>
            </a:r>
            <a:r>
              <a:rPr lang="en-NZ" sz="2000" dirty="0" err="1">
                <a:solidFill>
                  <a:srgbClr val="0070C0"/>
                </a:solidFill>
              </a:rPr>
              <a:t>df</a:t>
            </a:r>
            <a:r>
              <a:rPr lang="en-NZ" sz="2000" i="1" dirty="0" err="1">
                <a:solidFill>
                  <a:srgbClr val="0070C0"/>
                </a:solidFill>
              </a:rPr>
              <a:t>t</a:t>
            </a:r>
            <a:r>
              <a:rPr lang="en-NZ" sz="2000" i="1" dirty="0"/>
              <a:t> </a:t>
            </a:r>
            <a:r>
              <a:rPr lang="en-NZ" sz="2000" dirty="0"/>
              <a:t>to “dampen” the effect</a:t>
            </a:r>
          </a:p>
        </p:txBody>
      </p:sp>
      <p:cxnSp>
        <p:nvCxnSpPr>
          <p:cNvPr id="9" name="Straight Connector 8"/>
          <p:cNvCxnSpPr/>
          <p:nvPr/>
        </p:nvCxnSpPr>
        <p:spPr bwMode="auto">
          <a:xfrm>
            <a:off x="2555875" y="4652963"/>
            <a:ext cx="1079500" cy="360362"/>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1" name="Straight Arrow Connector 10"/>
          <p:cNvCxnSpPr/>
          <p:nvPr/>
        </p:nvCxnSpPr>
        <p:spPr bwMode="auto">
          <a:xfrm flipV="1">
            <a:off x="3635375" y="4652963"/>
            <a:ext cx="1625600" cy="360362"/>
          </a:xfrm>
          <a:prstGeom prst="straightConnector1">
            <a:avLst/>
          </a:prstGeom>
          <a:ln>
            <a:headEnd type="none" w="med" len="med"/>
            <a:tailEnd type="triangle"/>
          </a:ln>
        </p:spPr>
        <p:style>
          <a:lnRef idx="2">
            <a:schemeClr val="accent6"/>
          </a:lnRef>
          <a:fillRef idx="0">
            <a:schemeClr val="accent6"/>
          </a:fillRef>
          <a:effectRef idx="1">
            <a:schemeClr val="accent6"/>
          </a:effectRef>
          <a:fontRef idx="minor">
            <a:schemeClr val="tx1"/>
          </a:fontRef>
        </p:style>
      </p:cxnSp>
      <p:sp>
        <p:nvSpPr>
          <p:cNvPr id="13" name="Rectangle 12"/>
          <p:cNvSpPr/>
          <p:nvPr/>
        </p:nvSpPr>
        <p:spPr>
          <a:xfrm>
            <a:off x="5260975" y="4397375"/>
            <a:ext cx="3816350" cy="400050"/>
          </a:xfrm>
          <a:prstGeom prst="rect">
            <a:avLst/>
          </a:prstGeom>
          <a:noFill/>
        </p:spPr>
        <p:txBody>
          <a:bodyPr wrap="none">
            <a:spAutoFit/>
          </a:bodyPr>
          <a:lstStyle/>
          <a:p>
            <a:pPr algn="ctr">
              <a:defRPr/>
            </a:pPr>
            <a:r>
              <a:rPr lang="en-US" sz="2000">
                <a:ln w="0"/>
                <a:solidFill>
                  <a:srgbClr val="FF0000"/>
                </a:solidFill>
                <a:effectLst>
                  <a:outerShdw blurRad="38100" dist="19050" dir="2700000" algn="tl" rotWithShape="0">
                    <a:schemeClr val="dk1">
                      <a:alpha val="40000"/>
                    </a:schemeClr>
                  </a:outerShdw>
                </a:effectLst>
              </a:rPr>
              <a:t>The base is not important, why?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Exercise</a:t>
            </a:r>
          </a:p>
        </p:txBody>
      </p:sp>
      <p:sp>
        <p:nvSpPr>
          <p:cNvPr id="3" name="Content Placeholder 2"/>
          <p:cNvSpPr>
            <a:spLocks noGrp="1"/>
          </p:cNvSpPr>
          <p:nvPr>
            <p:ph idx="1"/>
          </p:nvPr>
        </p:nvSpPr>
        <p:spPr>
          <a:xfrm>
            <a:off x="908163" y="1597817"/>
            <a:ext cx="7772400" cy="4530725"/>
          </a:xfrm>
        </p:spPr>
        <p:txBody>
          <a:bodyPr/>
          <a:lstStyle/>
          <a:p>
            <a:r>
              <a:rPr lang="en-NZ"/>
              <a:t>Compute the IDF term for the following with log and without log.</a:t>
            </a:r>
          </a:p>
          <a:p>
            <a:endParaRPr lang="en-NZ"/>
          </a:p>
        </p:txBody>
      </p:sp>
      <p:graphicFrame>
        <p:nvGraphicFramePr>
          <p:cNvPr id="5" name="Table 4"/>
          <p:cNvGraphicFramePr>
            <a:graphicFrameLocks noGrp="1"/>
          </p:cNvGraphicFramePr>
          <p:nvPr>
            <p:extLst>
              <p:ext uri="{D42A27DB-BD31-4B8C-83A1-F6EECF244321}">
                <p14:modId xmlns:p14="http://schemas.microsoft.com/office/powerpoint/2010/main" val="2937052268"/>
              </p:ext>
            </p:extLst>
          </p:nvPr>
        </p:nvGraphicFramePr>
        <p:xfrm>
          <a:off x="1775534" y="2924944"/>
          <a:ext cx="6073066" cy="3235960"/>
        </p:xfrm>
        <a:graphic>
          <a:graphicData uri="http://schemas.openxmlformats.org/drawingml/2006/table">
            <a:tbl>
              <a:tblPr firstRow="1" bandRow="1">
                <a:tableStyleId>{5C22544A-7EE6-4342-B048-85BDC9FD1C3A}</a:tableStyleId>
              </a:tblPr>
              <a:tblGrid>
                <a:gridCol w="1501066">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NZ" dirty="0"/>
                        <a:t>Term</a:t>
                      </a:r>
                    </a:p>
                  </a:txBody>
                  <a:tcPr/>
                </a:tc>
                <a:tc>
                  <a:txBody>
                    <a:bodyPr/>
                    <a:lstStyle/>
                    <a:p>
                      <a:r>
                        <a:rPr lang="en-NZ" err="1"/>
                        <a:t>Df</a:t>
                      </a:r>
                      <a:r>
                        <a:rPr lang="en-NZ"/>
                        <a:t>(t)</a:t>
                      </a:r>
                    </a:p>
                  </a:txBody>
                  <a:tcPr/>
                </a:tc>
                <a:tc>
                  <a:txBody>
                    <a:bodyPr/>
                    <a:lstStyle/>
                    <a:p>
                      <a:r>
                        <a:rPr lang="en-NZ"/>
                        <a:t>IDF without</a:t>
                      </a:r>
                      <a:r>
                        <a:rPr lang="en-NZ" baseline="0"/>
                        <a:t> log</a:t>
                      </a:r>
                      <a:endParaRPr lang="en-NZ"/>
                    </a:p>
                  </a:txBody>
                  <a:tcPr/>
                </a:tc>
                <a:tc>
                  <a:txBody>
                    <a:bodyPr/>
                    <a:lstStyle/>
                    <a:p>
                      <a:r>
                        <a:rPr lang="en-NZ" dirty="0"/>
                        <a:t>IDF</a:t>
                      </a:r>
                      <a:r>
                        <a:rPr lang="en-NZ" baseline="0" dirty="0"/>
                        <a:t> with log</a:t>
                      </a:r>
                      <a:endParaRPr lang="en-NZ" dirty="0"/>
                    </a:p>
                  </a:txBody>
                  <a:tcPr/>
                </a:tc>
                <a:extLst>
                  <a:ext uri="{0D108BD9-81ED-4DB2-BD59-A6C34878D82A}">
                    <a16:rowId xmlns:a16="http://schemas.microsoft.com/office/drawing/2014/main" val="10000"/>
                  </a:ext>
                </a:extLst>
              </a:tr>
              <a:tr h="370840">
                <a:tc>
                  <a:txBody>
                    <a:bodyPr/>
                    <a:lstStyle/>
                    <a:p>
                      <a:r>
                        <a:rPr lang="en-NZ"/>
                        <a:t>National</a:t>
                      </a:r>
                    </a:p>
                  </a:txBody>
                  <a:tcPr/>
                </a:tc>
                <a:tc>
                  <a:txBody>
                    <a:bodyPr/>
                    <a:lstStyle/>
                    <a:p>
                      <a:r>
                        <a:rPr lang="en-NZ"/>
                        <a:t>1</a:t>
                      </a:r>
                    </a:p>
                  </a:txBody>
                  <a:tcPr/>
                </a:tc>
                <a:tc>
                  <a:txBody>
                    <a:bodyPr/>
                    <a:lstStyle/>
                    <a:p>
                      <a:r>
                        <a:rPr lang="en-NZ"/>
                        <a:t>10 000 000</a:t>
                      </a:r>
                    </a:p>
                  </a:txBody>
                  <a:tcPr/>
                </a:tc>
                <a:tc>
                  <a:txBody>
                    <a:bodyPr/>
                    <a:lstStyle/>
                    <a:p>
                      <a:endParaRPr lang="en-NZ"/>
                    </a:p>
                  </a:txBody>
                  <a:tcPr/>
                </a:tc>
                <a:extLst>
                  <a:ext uri="{0D108BD9-81ED-4DB2-BD59-A6C34878D82A}">
                    <a16:rowId xmlns:a16="http://schemas.microsoft.com/office/drawing/2014/main" val="10001"/>
                  </a:ext>
                </a:extLst>
              </a:tr>
              <a:tr h="370840">
                <a:tc>
                  <a:txBody>
                    <a:bodyPr/>
                    <a:lstStyle/>
                    <a:p>
                      <a:r>
                        <a:rPr lang="en-NZ"/>
                        <a:t>party</a:t>
                      </a:r>
                    </a:p>
                  </a:txBody>
                  <a:tcPr/>
                </a:tc>
                <a:tc>
                  <a:txBody>
                    <a:bodyPr/>
                    <a:lstStyle/>
                    <a:p>
                      <a:r>
                        <a:rPr lang="en-NZ"/>
                        <a:t>100</a:t>
                      </a:r>
                    </a:p>
                  </a:txBody>
                  <a:tcPr/>
                </a:tc>
                <a:tc>
                  <a:txBody>
                    <a:bodyPr/>
                    <a:lstStyle/>
                    <a:p>
                      <a:r>
                        <a:rPr lang="en-NZ" dirty="0"/>
                        <a:t>10 000 0</a:t>
                      </a:r>
                    </a:p>
                  </a:txBody>
                  <a:tcPr/>
                </a:tc>
                <a:tc>
                  <a:txBody>
                    <a:bodyPr/>
                    <a:lstStyle/>
                    <a:p>
                      <a:endParaRPr lang="en-NZ"/>
                    </a:p>
                  </a:txBody>
                  <a:tcPr/>
                </a:tc>
                <a:extLst>
                  <a:ext uri="{0D108BD9-81ED-4DB2-BD59-A6C34878D82A}">
                    <a16:rowId xmlns:a16="http://schemas.microsoft.com/office/drawing/2014/main" val="10002"/>
                  </a:ext>
                </a:extLst>
              </a:tr>
              <a:tr h="370840">
                <a:tc>
                  <a:txBody>
                    <a:bodyPr/>
                    <a:lstStyle/>
                    <a:p>
                      <a:r>
                        <a:rPr lang="en-NZ"/>
                        <a:t>John</a:t>
                      </a:r>
                    </a:p>
                  </a:txBody>
                  <a:tcPr/>
                </a:tc>
                <a:tc>
                  <a:txBody>
                    <a:bodyPr/>
                    <a:lstStyle/>
                    <a:p>
                      <a:r>
                        <a:rPr lang="en-NZ"/>
                        <a:t>1 000</a:t>
                      </a:r>
                    </a:p>
                  </a:txBody>
                  <a:tcPr/>
                </a:tc>
                <a:tc>
                  <a:txBody>
                    <a:bodyPr/>
                    <a:lstStyle/>
                    <a:p>
                      <a:r>
                        <a:rPr lang="en-NZ"/>
                        <a:t>10 000</a:t>
                      </a:r>
                    </a:p>
                  </a:txBody>
                  <a:tcPr/>
                </a:tc>
                <a:tc>
                  <a:txBody>
                    <a:bodyPr/>
                    <a:lstStyle/>
                    <a:p>
                      <a:endParaRPr lang="en-NZ"/>
                    </a:p>
                  </a:txBody>
                  <a:tcPr/>
                </a:tc>
                <a:extLst>
                  <a:ext uri="{0D108BD9-81ED-4DB2-BD59-A6C34878D82A}">
                    <a16:rowId xmlns:a16="http://schemas.microsoft.com/office/drawing/2014/main" val="10003"/>
                  </a:ext>
                </a:extLst>
              </a:tr>
              <a:tr h="370840">
                <a:tc>
                  <a:txBody>
                    <a:bodyPr/>
                    <a:lstStyle/>
                    <a:p>
                      <a:r>
                        <a:rPr lang="en-NZ"/>
                        <a:t>Key</a:t>
                      </a:r>
                    </a:p>
                  </a:txBody>
                  <a:tcPr/>
                </a:tc>
                <a:tc>
                  <a:txBody>
                    <a:bodyPr/>
                    <a:lstStyle/>
                    <a:p>
                      <a:r>
                        <a:rPr lang="en-NZ"/>
                        <a:t>10 000</a:t>
                      </a:r>
                    </a:p>
                  </a:txBody>
                  <a:tcPr/>
                </a:tc>
                <a:tc>
                  <a:txBody>
                    <a:bodyPr/>
                    <a:lstStyle/>
                    <a:p>
                      <a:r>
                        <a:rPr lang="en-NZ" dirty="0"/>
                        <a:t>10…..</a:t>
                      </a:r>
                    </a:p>
                  </a:txBody>
                  <a:tcPr/>
                </a:tc>
                <a:tc>
                  <a:txBody>
                    <a:bodyPr/>
                    <a:lstStyle/>
                    <a:p>
                      <a:endParaRPr lang="en-NZ"/>
                    </a:p>
                  </a:txBody>
                  <a:tcPr/>
                </a:tc>
                <a:extLst>
                  <a:ext uri="{0D108BD9-81ED-4DB2-BD59-A6C34878D82A}">
                    <a16:rowId xmlns:a16="http://schemas.microsoft.com/office/drawing/2014/main" val="10004"/>
                  </a:ext>
                </a:extLst>
              </a:tr>
              <a:tr h="370840">
                <a:tc>
                  <a:txBody>
                    <a:bodyPr/>
                    <a:lstStyle/>
                    <a:p>
                      <a:r>
                        <a:rPr lang="en-NZ"/>
                        <a:t>Government</a:t>
                      </a:r>
                    </a:p>
                  </a:txBody>
                  <a:tcPr/>
                </a:tc>
                <a:tc>
                  <a:txBody>
                    <a:bodyPr/>
                    <a:lstStyle/>
                    <a:p>
                      <a:r>
                        <a:rPr lang="en-NZ"/>
                        <a:t>100 000</a:t>
                      </a:r>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10005"/>
                  </a:ext>
                </a:extLst>
              </a:tr>
              <a:tr h="370840">
                <a:tc>
                  <a:txBody>
                    <a:bodyPr/>
                    <a:lstStyle/>
                    <a:p>
                      <a:r>
                        <a:rPr lang="en-NZ"/>
                        <a:t>English</a:t>
                      </a:r>
                    </a:p>
                  </a:txBody>
                  <a:tcPr/>
                </a:tc>
                <a:tc>
                  <a:txBody>
                    <a:bodyPr/>
                    <a:lstStyle/>
                    <a:p>
                      <a:r>
                        <a:rPr lang="en-NZ"/>
                        <a:t>1000 000</a:t>
                      </a:r>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10006"/>
                  </a:ext>
                </a:extLst>
              </a:tr>
              <a:tr h="370840">
                <a:tc>
                  <a:txBody>
                    <a:bodyPr/>
                    <a:lstStyle/>
                    <a:p>
                      <a:r>
                        <a:rPr lang="en-NZ"/>
                        <a:t>the</a:t>
                      </a:r>
                    </a:p>
                  </a:txBody>
                  <a:tcPr/>
                </a:tc>
                <a:tc>
                  <a:txBody>
                    <a:bodyPr/>
                    <a:lstStyle/>
                    <a:p>
                      <a:r>
                        <a:rPr lang="en-NZ"/>
                        <a:t>10 000 000</a:t>
                      </a:r>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10007"/>
                  </a:ext>
                </a:extLst>
              </a:tr>
            </a:tbl>
          </a:graphicData>
        </a:graphic>
      </p:graphicFrame>
      <p:sp>
        <p:nvSpPr>
          <p:cNvPr id="6" name="Rectangle 5">
            <a:extLst>
              <a:ext uri="{FF2B5EF4-FFF2-40B4-BE49-F238E27FC236}">
                <a16:creationId xmlns:a16="http://schemas.microsoft.com/office/drawing/2014/main" id="{27EE4233-1599-412F-B380-94E8158EF05C}"/>
              </a:ext>
            </a:extLst>
          </p:cNvPr>
          <p:cNvSpPr/>
          <p:nvPr/>
        </p:nvSpPr>
        <p:spPr>
          <a:xfrm rot="19667072">
            <a:off x="7140488" y="2103907"/>
            <a:ext cx="1694695" cy="400110"/>
          </a:xfrm>
          <a:prstGeom prst="rect">
            <a:avLst/>
          </a:prstGeom>
          <a:noFill/>
        </p:spPr>
        <p:txBody>
          <a:bodyPr wrap="none" lIns="91440" tIns="45720" rIns="91440" bIns="45720">
            <a:spAutoFit/>
          </a:bodyPr>
          <a:lstStyle/>
          <a:p>
            <a:pPr algn="ctr"/>
            <a:r>
              <a:rPr lang="en-US" sz="2000" b="1">
                <a:ln w="6600">
                  <a:solidFill>
                    <a:schemeClr val="accent2"/>
                  </a:solidFill>
                  <a:prstDash val="solid"/>
                </a:ln>
                <a:solidFill>
                  <a:srgbClr val="FFFFFF"/>
                </a:solidFill>
                <a:effectLst>
                  <a:outerShdw dist="38100" dir="2700000" algn="tl" rotWithShape="0">
                    <a:schemeClr val="accent2"/>
                  </a:outerShdw>
                </a:effectLst>
              </a:rPr>
              <a:t>Figure out N</a:t>
            </a:r>
            <a:endParaRPr lang="en-US" sz="5400" b="1" cap="none" spc="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82078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TF-IDF Computation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600200"/>
                <a:ext cx="7772400" cy="4709120"/>
              </a:xfrm>
            </p:spPr>
            <p:txBody>
              <a:bodyPr/>
              <a:lstStyle/>
              <a:p>
                <a:r>
                  <a:rPr lang="en-NZ" sz="1400" b="1"/>
                  <a:t>TF: Term Frequency</a:t>
                </a:r>
                <a:r>
                  <a:rPr lang="en-NZ" sz="1400"/>
                  <a:t>, which measures how frequently a term occurs in a document. Since every document is different in length, it is possible that a term would appear many more times in long documents than shorter ones. Thus, the term frequency is often divided by the document length (aka. the total number of terms in the document) as a way of normalization:</a:t>
                </a:r>
              </a:p>
              <a:p>
                <a:pPr marL="0" indent="0">
                  <a:buNone/>
                </a:pPr>
                <a:r>
                  <a:rPr lang="en-NZ" sz="1400"/>
                  <a:t> </a:t>
                </a:r>
              </a:p>
              <a:p>
                <a:pPr marL="0" indent="0">
                  <a:buNone/>
                </a:pPr>
                <a14:m>
                  <m:oMathPara xmlns:m="http://schemas.openxmlformats.org/officeDocument/2006/math">
                    <m:oMathParaPr>
                      <m:jc m:val="centerGroup"/>
                    </m:oMathParaPr>
                    <m:oMath xmlns:m="http://schemas.openxmlformats.org/officeDocument/2006/math">
                      <m:r>
                        <m:rPr>
                          <m:nor/>
                        </m:rPr>
                        <a:rPr lang="en-NZ" sz="1600" b="1" i="1" dirty="0"/>
                        <m:t>TF</m:t>
                      </m:r>
                      <m:r>
                        <m:rPr>
                          <m:nor/>
                        </m:rPr>
                        <a:rPr lang="en-NZ" sz="1600" b="1" i="1" dirty="0"/>
                        <m:t>(</m:t>
                      </m:r>
                      <m:r>
                        <m:rPr>
                          <m:nor/>
                        </m:rPr>
                        <a:rPr lang="en-NZ" sz="1600" b="1" i="1" dirty="0"/>
                        <m:t>t</m:t>
                      </m:r>
                      <m:r>
                        <m:rPr>
                          <m:nor/>
                        </m:rPr>
                        <a:rPr lang="en-NZ" sz="1600" b="1" i="1" dirty="0"/>
                        <m:t>)</m:t>
                      </m:r>
                      <m:r>
                        <a:rPr lang="en-NZ" sz="1600" i="1" smtClean="0">
                          <a:latin typeface="Cambria Math" panose="02040503050406030204" pitchFamily="18" charset="0"/>
                        </a:rPr>
                        <m:t>=</m:t>
                      </m:r>
                      <m:f>
                        <m:fPr>
                          <m:ctrlPr>
                            <a:rPr lang="en-NZ" sz="1600" i="1" smtClean="0">
                              <a:latin typeface="Cambria Math" panose="02040503050406030204" pitchFamily="18" charset="0"/>
                            </a:rPr>
                          </m:ctrlPr>
                        </m:fPr>
                        <m:num>
                          <m:r>
                            <m:rPr>
                              <m:nor/>
                            </m:rPr>
                            <a:rPr lang="en-NZ" sz="1600" b="1" i="1" dirty="0"/>
                            <m:t>Number</m:t>
                          </m:r>
                          <m:r>
                            <m:rPr>
                              <m:nor/>
                            </m:rPr>
                            <a:rPr lang="en-NZ" sz="1600" b="1" i="1" dirty="0"/>
                            <m:t> </m:t>
                          </m:r>
                          <m:r>
                            <m:rPr>
                              <m:nor/>
                            </m:rPr>
                            <a:rPr lang="en-NZ" sz="1600" b="1" i="1" dirty="0"/>
                            <m:t>of</m:t>
                          </m:r>
                          <m:r>
                            <m:rPr>
                              <m:nor/>
                            </m:rPr>
                            <a:rPr lang="en-NZ" sz="1600" b="1" i="1" dirty="0"/>
                            <m:t> </m:t>
                          </m:r>
                          <m:r>
                            <m:rPr>
                              <m:nor/>
                            </m:rPr>
                            <a:rPr lang="en-NZ" sz="1600" b="1" i="1" dirty="0"/>
                            <m:t>times</m:t>
                          </m:r>
                          <m:r>
                            <m:rPr>
                              <m:nor/>
                            </m:rPr>
                            <a:rPr lang="en-NZ" sz="1600" b="1" i="1" dirty="0"/>
                            <m:t> </m:t>
                          </m:r>
                          <m:r>
                            <m:rPr>
                              <m:nor/>
                            </m:rPr>
                            <a:rPr lang="en-NZ" sz="1600" b="1" i="1" dirty="0"/>
                            <m:t>term</m:t>
                          </m:r>
                          <m:r>
                            <m:rPr>
                              <m:nor/>
                            </m:rPr>
                            <a:rPr lang="en-NZ" sz="1600" b="1" i="1" dirty="0"/>
                            <m:t> </m:t>
                          </m:r>
                          <m:r>
                            <m:rPr>
                              <m:nor/>
                            </m:rPr>
                            <a:rPr lang="en-NZ" sz="1600" b="1" i="1" dirty="0"/>
                            <m:t>t</m:t>
                          </m:r>
                          <m:r>
                            <m:rPr>
                              <m:nor/>
                            </m:rPr>
                            <a:rPr lang="en-NZ" sz="1600" b="1" i="1" dirty="0"/>
                            <m:t> </m:t>
                          </m:r>
                          <m:r>
                            <m:rPr>
                              <m:nor/>
                            </m:rPr>
                            <a:rPr lang="en-NZ" sz="1600" b="1" i="1" dirty="0"/>
                            <m:t>appears</m:t>
                          </m:r>
                          <m:r>
                            <m:rPr>
                              <m:nor/>
                            </m:rPr>
                            <a:rPr lang="en-NZ" sz="1600" b="1" i="1" dirty="0"/>
                            <m:t> </m:t>
                          </m:r>
                          <m:r>
                            <m:rPr>
                              <m:nor/>
                            </m:rPr>
                            <a:rPr lang="en-NZ" sz="1600" b="1" i="1" dirty="0"/>
                            <m:t>in</m:t>
                          </m:r>
                          <m:r>
                            <m:rPr>
                              <m:nor/>
                            </m:rPr>
                            <a:rPr lang="en-NZ" sz="1600" b="1" i="1" dirty="0"/>
                            <m:t> </m:t>
                          </m:r>
                          <m:r>
                            <m:rPr>
                              <m:nor/>
                            </m:rPr>
                            <a:rPr lang="en-NZ" sz="1600" b="1" i="1" dirty="0"/>
                            <m:t>a</m:t>
                          </m:r>
                          <m:r>
                            <m:rPr>
                              <m:nor/>
                            </m:rPr>
                            <a:rPr lang="en-NZ" sz="1600" b="1" i="1" dirty="0"/>
                            <m:t> </m:t>
                          </m:r>
                          <m:r>
                            <m:rPr>
                              <m:nor/>
                            </m:rPr>
                            <a:rPr lang="en-NZ" sz="1600" b="1" i="1" dirty="0"/>
                            <m:t>document</m:t>
                          </m:r>
                        </m:num>
                        <m:den>
                          <m:r>
                            <m:rPr>
                              <m:nor/>
                            </m:rPr>
                            <a:rPr lang="en-NZ" sz="1600" b="1" i="1" dirty="0"/>
                            <m:t>Total</m:t>
                          </m:r>
                          <m:r>
                            <m:rPr>
                              <m:nor/>
                            </m:rPr>
                            <a:rPr lang="en-NZ" sz="1600" b="1" i="1" dirty="0"/>
                            <m:t> </m:t>
                          </m:r>
                          <m:r>
                            <m:rPr>
                              <m:nor/>
                            </m:rPr>
                            <a:rPr lang="en-NZ" sz="1600" b="1" i="1" dirty="0"/>
                            <m:t>number</m:t>
                          </m:r>
                          <m:r>
                            <m:rPr>
                              <m:nor/>
                            </m:rPr>
                            <a:rPr lang="en-NZ" sz="1600" b="1" i="1" dirty="0"/>
                            <m:t> </m:t>
                          </m:r>
                          <m:r>
                            <m:rPr>
                              <m:nor/>
                            </m:rPr>
                            <a:rPr lang="en-NZ" sz="1600" b="1" i="1" dirty="0"/>
                            <m:t>of</m:t>
                          </m:r>
                          <m:r>
                            <m:rPr>
                              <m:nor/>
                            </m:rPr>
                            <a:rPr lang="en-NZ" sz="1600" b="1" i="1" dirty="0"/>
                            <m:t> </m:t>
                          </m:r>
                          <m:r>
                            <m:rPr>
                              <m:nor/>
                            </m:rPr>
                            <a:rPr lang="en-NZ" sz="1600" b="1" i="1" dirty="0"/>
                            <m:t>terms</m:t>
                          </m:r>
                          <m:r>
                            <m:rPr>
                              <m:nor/>
                            </m:rPr>
                            <a:rPr lang="en-NZ" sz="1600" b="1" i="1" dirty="0"/>
                            <m:t> </m:t>
                          </m:r>
                          <m:r>
                            <m:rPr>
                              <m:nor/>
                            </m:rPr>
                            <a:rPr lang="en-NZ" sz="1600" b="1" i="1" dirty="0"/>
                            <m:t>in</m:t>
                          </m:r>
                          <m:r>
                            <m:rPr>
                              <m:nor/>
                            </m:rPr>
                            <a:rPr lang="en-NZ" sz="1600" b="1" i="1" dirty="0"/>
                            <m:t> </m:t>
                          </m:r>
                          <m:r>
                            <m:rPr>
                              <m:nor/>
                            </m:rPr>
                            <a:rPr lang="en-NZ" sz="1600" b="1" i="1" dirty="0"/>
                            <m:t>the</m:t>
                          </m:r>
                          <m:r>
                            <m:rPr>
                              <m:nor/>
                            </m:rPr>
                            <a:rPr lang="en-NZ" sz="1600" b="1" i="1" dirty="0"/>
                            <m:t> </m:t>
                          </m:r>
                          <m:r>
                            <m:rPr>
                              <m:nor/>
                            </m:rPr>
                            <a:rPr lang="en-NZ" sz="1600" b="1" i="1" dirty="0"/>
                            <m:t>document</m:t>
                          </m:r>
                        </m:den>
                      </m:f>
                    </m:oMath>
                  </m:oMathPara>
                </a14:m>
                <a:endParaRPr lang="en-NZ" sz="1600"/>
              </a:p>
              <a:p>
                <a:pPr lvl="1"/>
                <a:endParaRPr lang="en-NZ" sz="1600" b="1" i="1"/>
              </a:p>
              <a:p>
                <a:endParaRPr lang="en-NZ" sz="1400"/>
              </a:p>
              <a:p>
                <a:r>
                  <a:rPr lang="en-NZ" sz="1400" b="1"/>
                  <a:t>IDF: Inverse Document Frequency</a:t>
                </a:r>
                <a:r>
                  <a:rPr lang="en-NZ" sz="1400"/>
                  <a:t>, which measures how important a term is. While computing TF, all terms are considered equally important. However it is known that certain terms, such as "is", "of", and "that", may appear a lot of times but have little importance. Thus we need to weigh down the frequent terms while scale up the rare ones, by computing the following: </a:t>
                </a:r>
              </a:p>
              <a:p>
                <a:pPr marL="0" indent="0">
                  <a:buNone/>
                </a:pPr>
                <a14:m>
                  <m:oMathPara xmlns:m="http://schemas.openxmlformats.org/officeDocument/2006/math">
                    <m:oMathParaPr>
                      <m:jc m:val="centerGroup"/>
                    </m:oMathParaPr>
                    <m:oMath xmlns:m="http://schemas.openxmlformats.org/officeDocument/2006/math">
                      <m:r>
                        <m:rPr>
                          <m:nor/>
                        </m:rPr>
                        <a:rPr lang="en-NZ" sz="1600" b="1" i="1" dirty="0"/>
                        <m:t>IDF</m:t>
                      </m:r>
                      <m:r>
                        <m:rPr>
                          <m:nor/>
                        </m:rPr>
                        <a:rPr lang="en-NZ" sz="1600" b="1" i="1" dirty="0"/>
                        <m:t>(</m:t>
                      </m:r>
                      <m:r>
                        <m:rPr>
                          <m:nor/>
                        </m:rPr>
                        <a:rPr lang="en-NZ" sz="1600" b="1" i="1" dirty="0"/>
                        <m:t>t</m:t>
                      </m:r>
                      <m:r>
                        <m:rPr>
                          <m:nor/>
                        </m:rPr>
                        <a:rPr lang="en-NZ" sz="1600" b="1" i="1" dirty="0"/>
                        <m:t>)</m:t>
                      </m:r>
                      <m:r>
                        <a:rPr lang="en-NZ" sz="1600" b="1" i="1" dirty="0" smtClean="0">
                          <a:latin typeface="Cambria Math" panose="02040503050406030204" pitchFamily="18" charset="0"/>
                        </a:rPr>
                        <m:t>=</m:t>
                      </m:r>
                      <m:r>
                        <a:rPr lang="en-NZ" sz="1600" b="1" i="1" dirty="0" smtClean="0">
                          <a:latin typeface="Cambria Math" panose="02040503050406030204" pitchFamily="18" charset="0"/>
                        </a:rPr>
                        <m:t>𝒍𝒐𝒈</m:t>
                      </m:r>
                      <m:f>
                        <m:fPr>
                          <m:ctrlPr>
                            <a:rPr lang="en-NZ" sz="1600" b="1" i="1">
                              <a:latin typeface="Cambria Math" panose="02040503050406030204" pitchFamily="18" charset="0"/>
                            </a:rPr>
                          </m:ctrlPr>
                        </m:fPr>
                        <m:num>
                          <m:r>
                            <m:rPr>
                              <m:nor/>
                            </m:rPr>
                            <a:rPr lang="en-NZ" sz="1600" b="1" i="1" dirty="0"/>
                            <m:t>Total</m:t>
                          </m:r>
                          <m:r>
                            <m:rPr>
                              <m:nor/>
                            </m:rPr>
                            <a:rPr lang="en-NZ" sz="1600" b="1" i="1" dirty="0"/>
                            <m:t> </m:t>
                          </m:r>
                          <m:r>
                            <m:rPr>
                              <m:nor/>
                            </m:rPr>
                            <a:rPr lang="en-NZ" sz="1600" b="1" i="1" dirty="0"/>
                            <m:t>number</m:t>
                          </m:r>
                          <m:r>
                            <m:rPr>
                              <m:nor/>
                            </m:rPr>
                            <a:rPr lang="en-NZ" sz="1600" b="1" i="1" dirty="0"/>
                            <m:t> </m:t>
                          </m:r>
                          <m:r>
                            <m:rPr>
                              <m:nor/>
                            </m:rPr>
                            <a:rPr lang="en-NZ" sz="1600" b="1" i="1" dirty="0"/>
                            <m:t>of</m:t>
                          </m:r>
                          <m:r>
                            <m:rPr>
                              <m:nor/>
                            </m:rPr>
                            <a:rPr lang="en-NZ" sz="1600" b="1" i="1" dirty="0"/>
                            <m:t> </m:t>
                          </m:r>
                          <m:r>
                            <m:rPr>
                              <m:nor/>
                            </m:rPr>
                            <a:rPr lang="en-NZ" sz="1600" b="1" i="1" dirty="0"/>
                            <m:t>documents</m:t>
                          </m:r>
                        </m:num>
                        <m:den>
                          <m:r>
                            <m:rPr>
                              <m:nor/>
                            </m:rPr>
                            <a:rPr lang="en-NZ" sz="1600" b="1" i="1" dirty="0"/>
                            <m:t>Number</m:t>
                          </m:r>
                          <m:r>
                            <m:rPr>
                              <m:nor/>
                            </m:rPr>
                            <a:rPr lang="en-NZ" sz="1600" b="1" i="1" dirty="0"/>
                            <m:t> </m:t>
                          </m:r>
                          <m:r>
                            <m:rPr>
                              <m:nor/>
                            </m:rPr>
                            <a:rPr lang="en-NZ" sz="1600" b="1" i="1" dirty="0"/>
                            <m:t>of</m:t>
                          </m:r>
                          <m:r>
                            <m:rPr>
                              <m:nor/>
                            </m:rPr>
                            <a:rPr lang="en-NZ" sz="1600" b="1" i="1" dirty="0"/>
                            <m:t> </m:t>
                          </m:r>
                          <m:r>
                            <m:rPr>
                              <m:nor/>
                            </m:rPr>
                            <a:rPr lang="en-NZ" sz="1600" b="1" i="1" dirty="0"/>
                            <m:t>documents</m:t>
                          </m:r>
                          <m:r>
                            <m:rPr>
                              <m:nor/>
                            </m:rPr>
                            <a:rPr lang="en-NZ" sz="1600" b="1" i="1" dirty="0"/>
                            <m:t> </m:t>
                          </m:r>
                          <m:r>
                            <m:rPr>
                              <m:nor/>
                            </m:rPr>
                            <a:rPr lang="en-NZ" sz="1600" b="1" i="1" dirty="0"/>
                            <m:t>with</m:t>
                          </m:r>
                          <m:r>
                            <m:rPr>
                              <m:nor/>
                            </m:rPr>
                            <a:rPr lang="en-NZ" sz="1600" b="1" i="1" dirty="0"/>
                            <m:t> </m:t>
                          </m:r>
                          <m:r>
                            <m:rPr>
                              <m:nor/>
                            </m:rPr>
                            <a:rPr lang="en-NZ" sz="1600" b="1" i="1" dirty="0"/>
                            <m:t>term</m:t>
                          </m:r>
                          <m:r>
                            <m:rPr>
                              <m:nor/>
                            </m:rPr>
                            <a:rPr lang="en-NZ" sz="1600" b="1" i="1" dirty="0"/>
                            <m:t> </m:t>
                          </m:r>
                          <m:r>
                            <m:rPr>
                              <m:nor/>
                            </m:rPr>
                            <a:rPr lang="en-NZ" sz="1600" b="1" i="1" dirty="0"/>
                            <m:t>t</m:t>
                          </m:r>
                          <m:r>
                            <m:rPr>
                              <m:nor/>
                            </m:rPr>
                            <a:rPr lang="en-NZ" sz="1600" b="1" i="1" dirty="0"/>
                            <m:t> </m:t>
                          </m:r>
                          <m:r>
                            <m:rPr>
                              <m:nor/>
                            </m:rPr>
                            <a:rPr lang="en-NZ" sz="1600" b="1" i="1" dirty="0"/>
                            <m:t>in</m:t>
                          </m:r>
                          <m:r>
                            <m:rPr>
                              <m:nor/>
                            </m:rPr>
                            <a:rPr lang="en-NZ" sz="1600" b="1" i="1" dirty="0"/>
                            <m:t> </m:t>
                          </m:r>
                          <m:r>
                            <m:rPr>
                              <m:nor/>
                            </m:rPr>
                            <a:rPr lang="en-NZ" sz="1600" b="1" i="1" dirty="0"/>
                            <m:t>it</m:t>
                          </m:r>
                        </m:den>
                      </m:f>
                    </m:oMath>
                  </m:oMathPara>
                </a14:m>
                <a:endParaRPr lang="en-NZ" sz="1600" b="1" i="1"/>
              </a:p>
              <a:p>
                <a:endParaRPr lang="en-NZ" sz="1400"/>
              </a:p>
              <a:p>
                <a:pPr marL="1257300" lvl="3" indent="0">
                  <a:buNone/>
                </a:pPr>
                <a:endParaRPr lang="en-NZ" sz="1600" b="1" i="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600200"/>
                <a:ext cx="7772400" cy="4709120"/>
              </a:xfrm>
              <a:blipFill>
                <a:blip r:embed="rId2"/>
                <a:stretch>
                  <a:fillRect t="-259" r="-157"/>
                </a:stretch>
              </a:blipFill>
            </p:spPr>
            <p:txBody>
              <a:bodyPr/>
              <a:lstStyle/>
              <a:p>
                <a:r>
                  <a:rPr lang="en-US">
                    <a:noFill/>
                  </a:rPr>
                  <a:t> </a:t>
                </a:r>
              </a:p>
            </p:txBody>
          </p:sp>
        </mc:Fallback>
      </mc:AlternateContent>
    </p:spTree>
    <p:extLst>
      <p:ext uri="{BB962C8B-B14F-4D97-AF65-F5344CB8AC3E}">
        <p14:creationId xmlns:p14="http://schemas.microsoft.com/office/powerpoint/2010/main" val="230156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NZ" altLang="en-US"/>
              <a:t>Tf-idf weighting scheme</a:t>
            </a:r>
          </a:p>
        </p:txBody>
      </p:sp>
      <p:sp>
        <p:nvSpPr>
          <p:cNvPr id="3" name="Content Placeholder 2"/>
          <p:cNvSpPr>
            <a:spLocks noGrp="1"/>
          </p:cNvSpPr>
          <p:nvPr>
            <p:ph idx="1"/>
          </p:nvPr>
        </p:nvSpPr>
        <p:spPr>
          <a:xfrm>
            <a:off x="827584" y="1916832"/>
            <a:ext cx="7772400" cy="2485901"/>
          </a:xfrm>
        </p:spPr>
        <p:txBody>
          <a:bodyPr/>
          <a:lstStyle/>
          <a:p>
            <a:pPr>
              <a:defRPr/>
            </a:pPr>
            <a:r>
              <a:rPr lang="en-NZ" sz="2000" dirty="0"/>
              <a:t>The </a:t>
            </a:r>
            <a:r>
              <a:rPr lang="en-NZ" sz="2000" dirty="0" err="1"/>
              <a:t>tf‐idf</a:t>
            </a:r>
            <a:r>
              <a:rPr lang="en-NZ" sz="2000" dirty="0"/>
              <a:t> weight of a term is the product of its </a:t>
            </a:r>
            <a:r>
              <a:rPr lang="en-NZ" sz="2000" dirty="0" err="1"/>
              <a:t>tf</a:t>
            </a:r>
            <a:r>
              <a:rPr lang="en-NZ" sz="2000" dirty="0"/>
              <a:t> weight and its </a:t>
            </a:r>
            <a:r>
              <a:rPr lang="en-NZ" sz="2000" dirty="0" err="1"/>
              <a:t>idf</a:t>
            </a:r>
            <a:r>
              <a:rPr lang="en-NZ" sz="2000" dirty="0"/>
              <a:t> weight.</a:t>
            </a:r>
          </a:p>
          <a:p>
            <a:pPr>
              <a:defRPr/>
            </a:pPr>
            <a:endParaRPr lang="en-NZ" sz="2000" dirty="0"/>
          </a:p>
          <a:p>
            <a:pPr marL="0" indent="0">
              <a:buFont typeface="Wingdings" panose="05000000000000000000" pitchFamily="2" charset="2"/>
              <a:buNone/>
              <a:defRPr/>
            </a:pPr>
            <a:r>
              <a:rPr lang="en-NZ" sz="2000" dirty="0"/>
              <a:t>	</a:t>
            </a:r>
            <a:r>
              <a:rPr lang="en-NZ" sz="2000" dirty="0" err="1"/>
              <a:t>tf-idf</a:t>
            </a:r>
            <a:r>
              <a:rPr lang="en-NZ" sz="2000" baseline="-25000" dirty="0" err="1"/>
              <a:t>t,d</a:t>
            </a:r>
            <a:r>
              <a:rPr lang="en-NZ" sz="2000" dirty="0"/>
              <a:t> = log(1+ </a:t>
            </a:r>
            <a:r>
              <a:rPr lang="en-NZ" sz="2000" dirty="0" err="1"/>
              <a:t>tf</a:t>
            </a:r>
            <a:r>
              <a:rPr lang="en-NZ" sz="2000" baseline="-25000" dirty="0" err="1"/>
              <a:t>t,d</a:t>
            </a:r>
            <a:r>
              <a:rPr lang="en-NZ" sz="2000" dirty="0"/>
              <a:t>) </a:t>
            </a:r>
            <a:r>
              <a:rPr lang="en-NZ" sz="1600" dirty="0"/>
              <a:t>X</a:t>
            </a:r>
            <a:r>
              <a:rPr lang="en-NZ" sz="2000" dirty="0"/>
              <a:t> log(N/</a:t>
            </a:r>
            <a:r>
              <a:rPr lang="en-NZ" sz="2000" dirty="0" err="1"/>
              <a:t>df</a:t>
            </a:r>
            <a:r>
              <a:rPr lang="en-NZ" sz="2000" baseline="-25000" dirty="0" err="1"/>
              <a:t>t</a:t>
            </a:r>
            <a:r>
              <a:rPr lang="en-NZ" sz="2000" dirty="0"/>
              <a:t>)</a:t>
            </a:r>
          </a:p>
          <a:p>
            <a:pPr marL="0" indent="0">
              <a:buNone/>
              <a:defRPr/>
            </a:pPr>
            <a:r>
              <a:rPr lang="en-NZ" sz="2000" dirty="0"/>
              <a:t>	</a:t>
            </a:r>
            <a:r>
              <a:rPr lang="en-NZ" sz="2000" dirty="0" err="1"/>
              <a:t>tf-idf</a:t>
            </a:r>
            <a:r>
              <a:rPr lang="en-NZ" sz="2000" baseline="-25000" dirty="0" err="1"/>
              <a:t>t,d</a:t>
            </a:r>
            <a:r>
              <a:rPr lang="en-NZ" sz="2000" dirty="0"/>
              <a:t> = </a:t>
            </a:r>
            <a:r>
              <a:rPr lang="en-NZ" sz="2000" dirty="0" err="1"/>
              <a:t>tf</a:t>
            </a:r>
            <a:r>
              <a:rPr lang="en-NZ" sz="2000" baseline="-25000" dirty="0" err="1"/>
              <a:t>t,d</a:t>
            </a:r>
            <a:r>
              <a:rPr lang="en-NZ" sz="2000" dirty="0"/>
              <a:t> </a:t>
            </a:r>
            <a:r>
              <a:rPr lang="en-NZ" sz="1600" dirty="0"/>
              <a:t>X</a:t>
            </a:r>
            <a:r>
              <a:rPr lang="en-NZ" sz="2000" dirty="0"/>
              <a:t> log(N/</a:t>
            </a:r>
            <a:r>
              <a:rPr lang="en-NZ" sz="2000" dirty="0" err="1"/>
              <a:t>df</a:t>
            </a:r>
            <a:r>
              <a:rPr lang="en-NZ" sz="2000" baseline="-25000" dirty="0" err="1"/>
              <a:t>t</a:t>
            </a:r>
            <a:r>
              <a:rPr lang="en-NZ" sz="2000" dirty="0"/>
              <a:t>) - </a:t>
            </a:r>
            <a:r>
              <a:rPr lang="en-NZ" sz="2000" dirty="0">
                <a:solidFill>
                  <a:srgbClr val="0070C0"/>
                </a:solidFill>
              </a:rPr>
              <a:t>alternative</a:t>
            </a:r>
          </a:p>
          <a:p>
            <a:pPr marL="0" indent="0">
              <a:buFont typeface="Wingdings" panose="05000000000000000000" pitchFamily="2" charset="2"/>
              <a:buNone/>
              <a:defRPr/>
            </a:pPr>
            <a:endParaRPr lang="en-NZ" sz="2000" dirty="0"/>
          </a:p>
          <a:p>
            <a:pPr>
              <a:defRPr/>
            </a:pPr>
            <a:endParaRPr lang="en-NZ" sz="2000" dirty="0"/>
          </a:p>
          <a:p>
            <a:pPr>
              <a:defRPr/>
            </a:pPr>
            <a:r>
              <a:rPr lang="en-NZ" sz="2000" dirty="0"/>
              <a:t>Best known weighting scheme in information retrieval</a:t>
            </a:r>
          </a:p>
          <a:p>
            <a:pPr>
              <a:defRPr/>
            </a:pPr>
            <a:r>
              <a:rPr lang="en-NZ" sz="2000" dirty="0"/>
              <a:t>Increases with </a:t>
            </a:r>
            <a:r>
              <a:rPr lang="en-NZ" sz="2000" dirty="0">
                <a:solidFill>
                  <a:srgbClr val="FF0000"/>
                </a:solidFill>
              </a:rPr>
              <a:t>the number of occurrences within a</a:t>
            </a:r>
          </a:p>
          <a:p>
            <a:pPr>
              <a:defRPr/>
            </a:pPr>
            <a:r>
              <a:rPr lang="en-NZ" sz="2000" dirty="0">
                <a:solidFill>
                  <a:srgbClr val="FF0000"/>
                </a:solidFill>
              </a:rPr>
              <a:t>document</a:t>
            </a:r>
          </a:p>
          <a:p>
            <a:pPr>
              <a:defRPr/>
            </a:pPr>
            <a:r>
              <a:rPr lang="en-NZ" sz="2000" dirty="0"/>
              <a:t>Increases with </a:t>
            </a:r>
            <a:r>
              <a:rPr lang="en-NZ" sz="2000" dirty="0">
                <a:solidFill>
                  <a:srgbClr val="FF0000"/>
                </a:solidFill>
              </a:rPr>
              <a:t>the rarity of the term in the collection/corpus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NZ" altLang="en-US"/>
              <a:t>Exercise</a:t>
            </a:r>
          </a:p>
        </p:txBody>
      </p:sp>
      <p:sp>
        <p:nvSpPr>
          <p:cNvPr id="24579" name="Content Placeholder 2"/>
          <p:cNvSpPr>
            <a:spLocks noGrp="1"/>
          </p:cNvSpPr>
          <p:nvPr>
            <p:ph idx="1"/>
          </p:nvPr>
        </p:nvSpPr>
        <p:spPr/>
        <p:txBody>
          <a:bodyPr/>
          <a:lstStyle/>
          <a:p>
            <a:r>
              <a:rPr lang="en-NZ" altLang="en-US" dirty="0"/>
              <a:t>Compute the </a:t>
            </a:r>
            <a:r>
              <a:rPr lang="en-NZ" altLang="en-US" dirty="0" err="1"/>
              <a:t>tf-idf</a:t>
            </a:r>
            <a:r>
              <a:rPr lang="en-NZ" altLang="en-US" dirty="0"/>
              <a:t> weightings for the following 4 terms for the 4 terms in a corpus of 3 documents. Use unnormalized form for the term frequency</a:t>
            </a:r>
          </a:p>
          <a:p>
            <a:endParaRPr lang="en-NZ" altLang="en-US" dirty="0"/>
          </a:p>
          <a:p>
            <a:endParaRPr lang="en-NZ" altLang="en-US" dirty="0"/>
          </a:p>
          <a:p>
            <a:pPr marL="0" indent="0">
              <a:buNone/>
            </a:pPr>
            <a:endParaRPr lang="en-NZ" altLang="en-US" dirty="0"/>
          </a:p>
          <a:p>
            <a:r>
              <a:rPr lang="en-NZ" altLang="en-US" sz="2000" dirty="0">
                <a:solidFill>
                  <a:srgbClr val="FF0000"/>
                </a:solidFill>
              </a:rPr>
              <a:t>Which term would be the best to use as a search term?</a:t>
            </a:r>
          </a:p>
          <a:p>
            <a:endParaRPr lang="en-NZ" altLang="en-US" dirty="0"/>
          </a:p>
          <a:p>
            <a:endParaRPr lang="en-NZ" altLang="en-US" dirty="0"/>
          </a:p>
        </p:txBody>
      </p:sp>
      <p:graphicFrame>
        <p:nvGraphicFramePr>
          <p:cNvPr id="4" name="Table 3"/>
          <p:cNvGraphicFramePr>
            <a:graphicFrameLocks noGrp="1"/>
          </p:cNvGraphicFramePr>
          <p:nvPr>
            <p:extLst>
              <p:ext uri="{D42A27DB-BD31-4B8C-83A1-F6EECF244321}">
                <p14:modId xmlns:p14="http://schemas.microsoft.com/office/powerpoint/2010/main" val="4119689355"/>
              </p:ext>
            </p:extLst>
          </p:nvPr>
        </p:nvGraphicFramePr>
        <p:xfrm>
          <a:off x="2843808" y="3701989"/>
          <a:ext cx="2582416" cy="911339"/>
        </p:xfrm>
        <a:graphic>
          <a:graphicData uri="http://schemas.openxmlformats.org/drawingml/2006/table">
            <a:tbl>
              <a:tblPr>
                <a:tableStyleId>{5C22544A-7EE6-4342-B048-85BDC9FD1C3A}</a:tableStyleId>
              </a:tblPr>
              <a:tblGrid>
                <a:gridCol w="645604">
                  <a:extLst>
                    <a:ext uri="{9D8B030D-6E8A-4147-A177-3AD203B41FA5}">
                      <a16:colId xmlns:a16="http://schemas.microsoft.com/office/drawing/2014/main" val="20000"/>
                    </a:ext>
                  </a:extLst>
                </a:gridCol>
                <a:gridCol w="645604">
                  <a:extLst>
                    <a:ext uri="{9D8B030D-6E8A-4147-A177-3AD203B41FA5}">
                      <a16:colId xmlns:a16="http://schemas.microsoft.com/office/drawing/2014/main" val="20001"/>
                    </a:ext>
                  </a:extLst>
                </a:gridCol>
                <a:gridCol w="645604">
                  <a:extLst>
                    <a:ext uri="{9D8B030D-6E8A-4147-A177-3AD203B41FA5}">
                      <a16:colId xmlns:a16="http://schemas.microsoft.com/office/drawing/2014/main" val="20002"/>
                    </a:ext>
                  </a:extLst>
                </a:gridCol>
                <a:gridCol w="645604">
                  <a:extLst>
                    <a:ext uri="{9D8B030D-6E8A-4147-A177-3AD203B41FA5}">
                      <a16:colId xmlns:a16="http://schemas.microsoft.com/office/drawing/2014/main" val="20003"/>
                    </a:ext>
                  </a:extLst>
                </a:gridCol>
              </a:tblGrid>
              <a:tr h="155736">
                <a:tc>
                  <a:txBody>
                    <a:bodyPr/>
                    <a:lstStyle/>
                    <a:p>
                      <a:pPr algn="l" fontAlgn="b"/>
                      <a:endParaRPr lang="en-NZ"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dirty="0">
                          <a:effectLst/>
                        </a:rPr>
                        <a:t>doc1</a:t>
                      </a:r>
                      <a:endParaRPr lang="en-NZ"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doc2</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doc3</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55736">
                <a:tc>
                  <a:txBody>
                    <a:bodyPr/>
                    <a:lstStyle/>
                    <a:p>
                      <a:pPr algn="l" fontAlgn="b"/>
                      <a:r>
                        <a:rPr lang="en-NZ" sz="1100" u="none" strike="noStrike">
                          <a:effectLst/>
                        </a:rPr>
                        <a:t>car</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dirty="0">
                          <a:effectLst/>
                        </a:rPr>
                        <a:t>27</a:t>
                      </a:r>
                      <a:endParaRPr lang="en-NZ"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a:effectLst/>
                        </a:rPr>
                        <a:t>4</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a:effectLst/>
                        </a:rPr>
                        <a:t>24</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55736">
                <a:tc>
                  <a:txBody>
                    <a:bodyPr/>
                    <a:lstStyle/>
                    <a:p>
                      <a:pPr algn="l" fontAlgn="b"/>
                      <a:r>
                        <a:rPr lang="en-NZ" sz="1100" u="none" strike="noStrike">
                          <a:effectLst/>
                        </a:rPr>
                        <a:t>auto</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dirty="0">
                          <a:effectLst/>
                        </a:rPr>
                        <a:t>3</a:t>
                      </a:r>
                      <a:endParaRPr lang="en-NZ"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b="0" i="0" u="none" strike="noStrike" dirty="0">
                          <a:solidFill>
                            <a:srgbClr val="000000"/>
                          </a:solidFill>
                          <a:effectLst/>
                          <a:latin typeface="Calibri" panose="020F0502020204030204" pitchFamily="34" charset="0"/>
                        </a:rPr>
                        <a:t>60</a:t>
                      </a:r>
                    </a:p>
                  </a:txBody>
                  <a:tcPr marL="9525" marR="9525" marT="9525" marB="0" anchor="b"/>
                </a:tc>
                <a:tc>
                  <a:txBody>
                    <a:bodyPr/>
                    <a:lstStyle/>
                    <a:p>
                      <a:pPr algn="just"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55736">
                <a:tc>
                  <a:txBody>
                    <a:bodyPr/>
                    <a:lstStyle/>
                    <a:p>
                      <a:pPr algn="l" fontAlgn="b"/>
                      <a:r>
                        <a:rPr lang="en-NZ" sz="1100" u="none" strike="noStrike">
                          <a:effectLst/>
                        </a:rPr>
                        <a:t>insurance</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dirty="0">
                          <a:effectLst/>
                        </a:rPr>
                        <a:t>0</a:t>
                      </a:r>
                      <a:endParaRPr lang="en-NZ"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a:effectLst/>
                        </a:rPr>
                        <a:t>29</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202679">
                <a:tc>
                  <a:txBody>
                    <a:bodyPr/>
                    <a:lstStyle/>
                    <a:p>
                      <a:pPr algn="l" fontAlgn="b"/>
                      <a:r>
                        <a:rPr lang="en-NZ" sz="1100" u="none" strike="noStrike">
                          <a:effectLst/>
                        </a:rPr>
                        <a:t>best</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u="none" strike="noStrike">
                          <a:effectLst/>
                        </a:rPr>
                        <a:t>14</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just" fontAlgn="b"/>
                      <a:r>
                        <a:rPr lang="en-NZ" sz="1100" b="0" i="0" u="none" strike="noStrike" dirty="0">
                          <a:solidFill>
                            <a:srgbClr val="000000"/>
                          </a:solidFill>
                          <a:effectLst/>
                          <a:latin typeface="Calibri" panose="020F0502020204030204" pitchFamily="34" charset="0"/>
                        </a:rPr>
                        <a:t>4</a:t>
                      </a:r>
                    </a:p>
                  </a:txBody>
                  <a:tcPr marL="9525" marR="9525" marT="9525" marB="0" anchor="b"/>
                </a:tc>
                <a:tc>
                  <a:txBody>
                    <a:bodyPr/>
                    <a:lstStyle/>
                    <a:p>
                      <a:pPr algn="just" fontAlgn="b"/>
                      <a:r>
                        <a:rPr lang="en-NZ" sz="1100" b="0" i="0" u="none" strike="noStrike" dirty="0">
                          <a:solidFill>
                            <a:srgbClr val="000000"/>
                          </a:solidFill>
                          <a:effectLst/>
                          <a:latin typeface="Calibri" panose="020F0502020204030204" pitchFamily="34" charset="0"/>
                        </a:rPr>
                        <a:t>17</a:t>
                      </a:r>
                    </a:p>
                  </a:txBody>
                  <a:tcPr marL="9525" marR="9525" marT="9525" marB="0" anchor="b"/>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Similarity Computations</a:t>
            </a:r>
          </a:p>
        </p:txBody>
      </p:sp>
      <p:sp>
        <p:nvSpPr>
          <p:cNvPr id="3" name="Content Placeholder 2"/>
          <p:cNvSpPr>
            <a:spLocks noGrp="1"/>
          </p:cNvSpPr>
          <p:nvPr>
            <p:ph idx="1"/>
          </p:nvPr>
        </p:nvSpPr>
        <p:spPr>
          <a:xfrm>
            <a:off x="827584" y="2492896"/>
            <a:ext cx="7772400" cy="3450704"/>
          </a:xfrm>
        </p:spPr>
        <p:txBody>
          <a:bodyPr/>
          <a:lstStyle/>
          <a:p>
            <a:r>
              <a:rPr lang="en-NZ" sz="3600" dirty="0"/>
              <a:t>How similar are these?</a:t>
            </a:r>
            <a:endParaRPr lang="en-NZ" sz="2000" dirty="0"/>
          </a:p>
          <a:p>
            <a:pPr lvl="1"/>
            <a:r>
              <a:rPr lang="en-NZ" sz="3400" dirty="0"/>
              <a:t>The dog bit the man.</a:t>
            </a:r>
          </a:p>
          <a:p>
            <a:pPr lvl="1"/>
            <a:r>
              <a:rPr lang="en-NZ" sz="3400" dirty="0"/>
              <a:t>The man bit the dog.</a:t>
            </a:r>
          </a:p>
          <a:p>
            <a:pPr lvl="1"/>
            <a:r>
              <a:rPr lang="en-NZ" sz="3400" dirty="0"/>
              <a:t>When the dog bit the man.</a:t>
            </a:r>
          </a:p>
        </p:txBody>
      </p:sp>
    </p:spTree>
    <p:extLst>
      <p:ext uri="{BB962C8B-B14F-4D97-AF65-F5344CB8AC3E}">
        <p14:creationId xmlns:p14="http://schemas.microsoft.com/office/powerpoint/2010/main" val="388104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Similarity Distance conditions</a:t>
            </a:r>
          </a:p>
        </p:txBody>
      </p:sp>
      <p:sp>
        <p:nvSpPr>
          <p:cNvPr id="3" name="Content Placeholder 2"/>
          <p:cNvSpPr>
            <a:spLocks noGrp="1"/>
          </p:cNvSpPr>
          <p:nvPr>
            <p:ph idx="1"/>
          </p:nvPr>
        </p:nvSpPr>
        <p:spPr/>
        <p:txBody>
          <a:bodyPr/>
          <a:lstStyle/>
          <a:p>
            <a:r>
              <a:rPr lang="en-NZ"/>
              <a:t>Let x and y be any two objects in a set and d(x, y) be the distance between x and y.</a:t>
            </a:r>
          </a:p>
          <a:p>
            <a:r>
              <a:rPr lang="en-NZ"/>
              <a:t>Conditions</a:t>
            </a:r>
          </a:p>
          <a:p>
            <a:pPr marL="800100" lvl="1" indent="-342900">
              <a:buClrTx/>
              <a:buSzPct val="87000"/>
              <a:buFont typeface="+mj-lt"/>
              <a:buAutoNum type="arabicParenR"/>
            </a:pPr>
            <a:r>
              <a:rPr lang="en-NZ" sz="1600"/>
              <a:t>The distance between any two points must be non negative, that is, d(x, y)  0.</a:t>
            </a:r>
          </a:p>
          <a:p>
            <a:pPr marL="800100" lvl="1" indent="-342900">
              <a:buClrTx/>
              <a:buSzPct val="87000"/>
              <a:buFont typeface="+mj-lt"/>
              <a:buAutoNum type="arabicParenR"/>
            </a:pPr>
            <a:r>
              <a:rPr lang="en-NZ" sz="1600"/>
              <a:t>The distance between two objects must be zero if and only if the two objects are identical, that is, d(x, y) = 0 if and only if x = y.</a:t>
            </a:r>
          </a:p>
          <a:p>
            <a:pPr marL="800100" lvl="1" indent="-342900">
              <a:buClrTx/>
              <a:buSzPct val="87000"/>
              <a:buFont typeface="+mj-lt"/>
              <a:buAutoNum type="arabicParenR"/>
            </a:pPr>
            <a:r>
              <a:rPr lang="en-NZ" sz="1600"/>
              <a:t>Distance must be symmetric, that is, distance from x to y is the same as the distance from y to x, </a:t>
            </a:r>
            <a:r>
              <a:rPr lang="en-NZ" sz="1600" err="1"/>
              <a:t>ie</a:t>
            </a:r>
            <a:r>
              <a:rPr lang="en-NZ" sz="1600"/>
              <a:t>. d(x, y) = d(y, x).</a:t>
            </a:r>
          </a:p>
          <a:p>
            <a:pPr marL="800100" lvl="1" indent="-342900">
              <a:buClrTx/>
              <a:buSzPct val="87000"/>
              <a:buFont typeface="+mj-lt"/>
              <a:buAutoNum type="arabicParenR"/>
            </a:pPr>
            <a:r>
              <a:rPr lang="en-NZ" sz="1600"/>
              <a:t>The measure must satisfy the triangle inequality, which is </a:t>
            </a:r>
          </a:p>
          <a:p>
            <a:pPr marL="800100" lvl="1" indent="-342900">
              <a:buClrTx/>
              <a:buSzPct val="87000"/>
              <a:buFont typeface="+mj-lt"/>
              <a:buAutoNum type="arabicParenR"/>
            </a:pPr>
            <a:r>
              <a:rPr lang="en-NZ" sz="1600"/>
              <a:t>       d(</a:t>
            </a:r>
            <a:r>
              <a:rPr lang="en-NZ" sz="1600" err="1"/>
              <a:t>x,z</a:t>
            </a:r>
            <a:r>
              <a:rPr lang="en-NZ" sz="1600"/>
              <a:t>) &lt;= d(</a:t>
            </a:r>
            <a:r>
              <a:rPr lang="en-NZ" sz="1600" err="1"/>
              <a:t>x,y</a:t>
            </a:r>
            <a:r>
              <a:rPr lang="en-NZ" sz="1600"/>
              <a:t>) + d(</a:t>
            </a:r>
            <a:r>
              <a:rPr lang="en-NZ" sz="1600" err="1"/>
              <a:t>y,z</a:t>
            </a:r>
            <a:r>
              <a:rPr lang="en-NZ" sz="1600"/>
              <a:t>).</a:t>
            </a:r>
          </a:p>
        </p:txBody>
      </p:sp>
    </p:spTree>
    <p:extLst>
      <p:ext uri="{BB962C8B-B14F-4D97-AF65-F5344CB8AC3E}">
        <p14:creationId xmlns:p14="http://schemas.microsoft.com/office/powerpoint/2010/main" val="183394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NZ" altLang="en-US"/>
              <a:t>Reference	</a:t>
            </a:r>
            <a:br>
              <a:rPr lang="en-NZ" altLang="en-US"/>
            </a:br>
            <a:endParaRPr lang="en-NZ" altLang="en-US"/>
          </a:p>
        </p:txBody>
      </p:sp>
      <p:sp>
        <p:nvSpPr>
          <p:cNvPr id="6147" name="Content Placeholder 2"/>
          <p:cNvSpPr>
            <a:spLocks noGrp="1"/>
          </p:cNvSpPr>
          <p:nvPr>
            <p:ph idx="1"/>
          </p:nvPr>
        </p:nvSpPr>
        <p:spPr/>
        <p:txBody>
          <a:bodyPr/>
          <a:lstStyle/>
          <a:p>
            <a:r>
              <a:rPr lang="en-NZ" altLang="en-US"/>
              <a:t>Mainly chapter 6 &amp; 7 – Introduction to Information Retrieval – Manning et. al</a:t>
            </a:r>
          </a:p>
          <a:p>
            <a:r>
              <a:rPr lang="en-NZ" altLang="en-US" err="1"/>
              <a:t>Etc</a:t>
            </a:r>
            <a:endParaRPr lang="en-NZ"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Euclidean Distance</a:t>
            </a:r>
          </a:p>
        </p:txBody>
      </p:sp>
      <p:sp>
        <p:nvSpPr>
          <p:cNvPr id="3" name="Content Placeholder 2"/>
          <p:cNvSpPr>
            <a:spLocks noGrp="1"/>
          </p:cNvSpPr>
          <p:nvPr>
            <p:ph idx="1"/>
          </p:nvPr>
        </p:nvSpPr>
        <p:spPr/>
        <p:txBody>
          <a:bodyPr/>
          <a:lstStyle/>
          <a:p>
            <a:r>
              <a:rPr lang="en-NZ"/>
              <a:t>Is the default measure metric</a:t>
            </a:r>
          </a:p>
          <a:p>
            <a:r>
              <a:rPr lang="en-NZ" sz="1600"/>
              <a:t>Measuring distance between text documents, given two documents d</a:t>
            </a:r>
            <a:r>
              <a:rPr lang="en-NZ" sz="1600" baseline="-25000"/>
              <a:t>a</a:t>
            </a:r>
            <a:r>
              <a:rPr lang="en-NZ" sz="1600"/>
              <a:t> and </a:t>
            </a:r>
            <a:r>
              <a:rPr lang="en-NZ" sz="1600" err="1"/>
              <a:t>d</a:t>
            </a:r>
            <a:r>
              <a:rPr lang="en-NZ" sz="1600" baseline="-25000" err="1"/>
              <a:t>b</a:t>
            </a:r>
            <a:r>
              <a:rPr lang="en-NZ" sz="1600"/>
              <a:t> represented by their term vectors t</a:t>
            </a:r>
            <a:r>
              <a:rPr lang="en-NZ" sz="1600" baseline="-25000"/>
              <a:t>a</a:t>
            </a:r>
            <a:r>
              <a:rPr lang="en-NZ" sz="1600"/>
              <a:t> and </a:t>
            </a:r>
            <a:r>
              <a:rPr lang="en-NZ" sz="1600" err="1"/>
              <a:t>t</a:t>
            </a:r>
            <a:r>
              <a:rPr lang="en-NZ" sz="1600" baseline="-25000" err="1"/>
              <a:t>b</a:t>
            </a:r>
            <a:r>
              <a:rPr lang="en-NZ" sz="1600"/>
              <a:t> respectively, the Euclidean distance of the two documents is defined as</a:t>
            </a:r>
          </a:p>
          <a:p>
            <a:endParaRPr lang="en-NZ" sz="1600"/>
          </a:p>
          <a:p>
            <a:endParaRPr lang="en-NZ" sz="1600"/>
          </a:p>
          <a:p>
            <a:endParaRPr lang="en-NZ" sz="1600"/>
          </a:p>
          <a:p>
            <a:endParaRPr lang="en-NZ" sz="1600"/>
          </a:p>
          <a:p>
            <a:endParaRPr lang="en-NZ" sz="1600"/>
          </a:p>
          <a:p>
            <a:pPr marL="0" indent="0">
              <a:buNone/>
            </a:pPr>
            <a:r>
              <a:rPr lang="en-NZ" sz="2000"/>
              <a:t>where the term set is T = </a:t>
            </a:r>
            <a:r>
              <a:rPr lang="en-NZ" sz="2000" i="1"/>
              <a:t>{t</a:t>
            </a:r>
            <a:r>
              <a:rPr lang="en-NZ" sz="2000" i="1" baseline="-25000"/>
              <a:t>1</a:t>
            </a:r>
            <a:r>
              <a:rPr lang="en-NZ" sz="2000" i="1"/>
              <a:t>, . . . , t</a:t>
            </a:r>
            <a:r>
              <a:rPr lang="en-NZ" sz="2000" i="1" baseline="-25000"/>
              <a:t>m</a:t>
            </a:r>
            <a:r>
              <a:rPr lang="en-NZ" sz="2000" i="1"/>
              <a:t>}. </a:t>
            </a:r>
            <a:r>
              <a:rPr lang="en-NZ" sz="2000"/>
              <a:t>A commonly used measure is </a:t>
            </a:r>
            <a:r>
              <a:rPr lang="en-NZ" sz="2000" i="1" err="1"/>
              <a:t>tfidf</a:t>
            </a:r>
            <a:r>
              <a:rPr lang="en-NZ" sz="2000"/>
              <a:t> value as term weights, that is, </a:t>
            </a:r>
            <a:r>
              <a:rPr lang="en-NZ" sz="2000" i="1"/>
              <a:t>w</a:t>
            </a:r>
            <a:r>
              <a:rPr lang="en-NZ" sz="2000" i="1" baseline="-25000"/>
              <a:t>t,a</a:t>
            </a:r>
            <a:r>
              <a:rPr lang="en-NZ" sz="2000" i="1"/>
              <a:t> = </a:t>
            </a:r>
            <a:r>
              <a:rPr lang="en-NZ" sz="2000" i="1" err="1"/>
              <a:t>tfidf</a:t>
            </a:r>
            <a:r>
              <a:rPr lang="en-NZ" sz="2000" i="1"/>
              <a:t>(</a:t>
            </a:r>
            <a:r>
              <a:rPr lang="en-NZ" sz="2000" i="1" err="1"/>
              <a:t>d</a:t>
            </a:r>
            <a:r>
              <a:rPr lang="en-NZ" sz="2000" i="1" baseline="-25000" err="1"/>
              <a:t>a</a:t>
            </a:r>
            <a:r>
              <a:rPr lang="en-NZ" sz="2000" i="1" err="1"/>
              <a:t>,t</a:t>
            </a:r>
            <a:r>
              <a:rPr lang="en-NZ" sz="2000" i="1"/>
              <a:t>).</a:t>
            </a:r>
            <a:endParaRPr lang="en-NZ" sz="1200" i="1"/>
          </a:p>
        </p:txBody>
      </p:sp>
      <p:pic>
        <p:nvPicPr>
          <p:cNvPr id="4" name="Picture 3"/>
          <p:cNvPicPr>
            <a:picLocks noChangeAspect="1"/>
          </p:cNvPicPr>
          <p:nvPr/>
        </p:nvPicPr>
        <p:blipFill>
          <a:blip r:embed="rId2"/>
          <a:stretch>
            <a:fillRect/>
          </a:stretch>
        </p:blipFill>
        <p:spPr>
          <a:xfrm>
            <a:off x="2976562" y="3100387"/>
            <a:ext cx="3190875" cy="657225"/>
          </a:xfrm>
          <a:prstGeom prst="rect">
            <a:avLst/>
          </a:prstGeom>
        </p:spPr>
      </p:pic>
    </p:spTree>
    <p:extLst>
      <p:ext uri="{BB962C8B-B14F-4D97-AF65-F5344CB8AC3E}">
        <p14:creationId xmlns:p14="http://schemas.microsoft.com/office/powerpoint/2010/main" val="2081973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Cosine Distance</a:t>
            </a:r>
          </a:p>
        </p:txBody>
      </p:sp>
      <p:sp>
        <p:nvSpPr>
          <p:cNvPr id="3" name="Content Placeholder 2"/>
          <p:cNvSpPr>
            <a:spLocks noGrp="1"/>
          </p:cNvSpPr>
          <p:nvPr>
            <p:ph idx="1"/>
          </p:nvPr>
        </p:nvSpPr>
        <p:spPr/>
        <p:txBody>
          <a:bodyPr/>
          <a:lstStyle/>
          <a:p>
            <a:r>
              <a:rPr lang="en-NZ" sz="1400" dirty="0"/>
              <a:t>Defined as the cosine of the angle between two vectors.</a:t>
            </a:r>
          </a:p>
          <a:p>
            <a:endParaRPr lang="en-NZ" sz="1800" dirty="0"/>
          </a:p>
          <a:p>
            <a:endParaRPr lang="en-NZ" sz="1800" dirty="0"/>
          </a:p>
          <a:p>
            <a:endParaRPr lang="en-NZ" sz="1800" dirty="0"/>
          </a:p>
          <a:p>
            <a:r>
              <a:rPr lang="en-NZ" sz="1800" dirty="0"/>
              <a:t>Cosine distance = dot product of the vectors divided by the product of the lengths.</a:t>
            </a:r>
          </a:p>
          <a:p>
            <a:r>
              <a:rPr lang="en-NZ" sz="1800" dirty="0"/>
              <a:t>Th smaller the value the smaller the distance, </a:t>
            </a:r>
            <a:r>
              <a:rPr lang="en-NZ" sz="1800" dirty="0" err="1"/>
              <a:t>ie</a:t>
            </a:r>
            <a:r>
              <a:rPr lang="en-NZ" sz="1800" dirty="0"/>
              <a:t>, more similar.</a:t>
            </a:r>
          </a:p>
        </p:txBody>
      </p:sp>
      <p:pic>
        <p:nvPicPr>
          <p:cNvPr id="5" name="Picture 4"/>
          <p:cNvPicPr>
            <a:picLocks noChangeAspect="1"/>
          </p:cNvPicPr>
          <p:nvPr/>
        </p:nvPicPr>
        <p:blipFill>
          <a:blip r:embed="rId2"/>
          <a:stretch>
            <a:fillRect/>
          </a:stretch>
        </p:blipFill>
        <p:spPr>
          <a:xfrm>
            <a:off x="2821712" y="1905003"/>
            <a:ext cx="2762250" cy="819150"/>
          </a:xfrm>
          <a:prstGeom prst="rect">
            <a:avLst/>
          </a:prstGeom>
        </p:spPr>
      </p:pic>
      <p:pic>
        <p:nvPicPr>
          <p:cNvPr id="6" name="Picture 5"/>
          <p:cNvPicPr>
            <a:picLocks noChangeAspect="1"/>
          </p:cNvPicPr>
          <p:nvPr/>
        </p:nvPicPr>
        <p:blipFill>
          <a:blip r:embed="rId3"/>
          <a:stretch>
            <a:fillRect/>
          </a:stretch>
        </p:blipFill>
        <p:spPr>
          <a:xfrm>
            <a:off x="1159024" y="3919548"/>
            <a:ext cx="3168352" cy="2175123"/>
          </a:xfrm>
          <a:prstGeom prst="rect">
            <a:avLst/>
          </a:prstGeom>
        </p:spPr>
      </p:pic>
      <p:pic>
        <p:nvPicPr>
          <p:cNvPr id="4" name="Picture 3">
            <a:extLst>
              <a:ext uri="{FF2B5EF4-FFF2-40B4-BE49-F238E27FC236}">
                <a16:creationId xmlns:a16="http://schemas.microsoft.com/office/drawing/2014/main" id="{5698B101-7D66-46EF-9A5D-E9A8BEB4C691}"/>
              </a:ext>
            </a:extLst>
          </p:cNvPr>
          <p:cNvPicPr>
            <a:picLocks noChangeAspect="1"/>
          </p:cNvPicPr>
          <p:nvPr/>
        </p:nvPicPr>
        <p:blipFill>
          <a:blip r:embed="rId4"/>
          <a:stretch>
            <a:fillRect/>
          </a:stretch>
        </p:blipFill>
        <p:spPr>
          <a:xfrm>
            <a:off x="4572000" y="3848106"/>
            <a:ext cx="4232509" cy="2254626"/>
          </a:xfrm>
          <a:prstGeom prst="rect">
            <a:avLst/>
          </a:prstGeom>
        </p:spPr>
      </p:pic>
    </p:spTree>
    <p:extLst>
      <p:ext uri="{BB962C8B-B14F-4D97-AF65-F5344CB8AC3E}">
        <p14:creationId xmlns:p14="http://schemas.microsoft.com/office/powerpoint/2010/main" val="384222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err="1"/>
              <a:t>Jaccard</a:t>
            </a:r>
            <a:r>
              <a:rPr lang="en-NZ"/>
              <a:t> Coefficient</a:t>
            </a:r>
          </a:p>
        </p:txBody>
      </p:sp>
      <p:sp>
        <p:nvSpPr>
          <p:cNvPr id="3" name="Content Placeholder 2"/>
          <p:cNvSpPr>
            <a:spLocks noGrp="1"/>
          </p:cNvSpPr>
          <p:nvPr>
            <p:ph idx="1"/>
          </p:nvPr>
        </p:nvSpPr>
        <p:spPr>
          <a:xfrm>
            <a:off x="938064" y="1628800"/>
            <a:ext cx="7772400" cy="4530725"/>
          </a:xfrm>
        </p:spPr>
        <p:txBody>
          <a:bodyPr/>
          <a:lstStyle/>
          <a:p>
            <a:endParaRPr lang="en-NZ" sz="1600"/>
          </a:p>
          <a:p>
            <a:r>
              <a:rPr lang="en-NZ" sz="1600"/>
              <a:t>Compares the sum weight of shared terms to the sum weight of terms that are present in either of the two document but are not the shared terms.</a:t>
            </a:r>
          </a:p>
          <a:p>
            <a:endParaRPr lang="en-NZ" sz="1600"/>
          </a:p>
          <a:p>
            <a:endParaRPr lang="en-NZ" sz="1600"/>
          </a:p>
          <a:p>
            <a:endParaRPr lang="en-NZ" sz="1600"/>
          </a:p>
          <a:p>
            <a:endParaRPr lang="en-NZ" sz="1600"/>
          </a:p>
          <a:p>
            <a:endParaRPr lang="en-NZ" sz="1600"/>
          </a:p>
          <a:p>
            <a:r>
              <a:rPr lang="en-NZ" sz="1600"/>
              <a:t>Value ranges between 0 and 1, 1 when exactly same and 0 when no terms are common.</a:t>
            </a:r>
          </a:p>
          <a:p>
            <a:r>
              <a:rPr lang="en-NZ" sz="1600"/>
              <a:t>Another way to define </a:t>
            </a:r>
            <a:r>
              <a:rPr lang="en-NZ" sz="1600" err="1"/>
              <a:t>Jaccard</a:t>
            </a:r>
            <a:r>
              <a:rPr lang="en-NZ" sz="1600"/>
              <a:t> is </a:t>
            </a:r>
          </a:p>
          <a:p>
            <a:pPr lvl="1"/>
            <a:r>
              <a:rPr lang="en-NZ" sz="1400"/>
              <a:t>|Intersection (A,B)| / |Union (A,B)|</a:t>
            </a:r>
          </a:p>
          <a:p>
            <a:pPr lvl="1"/>
            <a:endParaRPr lang="en-NZ" sz="1400"/>
          </a:p>
        </p:txBody>
      </p:sp>
      <p:pic>
        <p:nvPicPr>
          <p:cNvPr id="4" name="Picture 3">
            <a:extLst>
              <a:ext uri="{FF2B5EF4-FFF2-40B4-BE49-F238E27FC236}">
                <a16:creationId xmlns:a16="http://schemas.microsoft.com/office/drawing/2014/main" id="{08D6172F-6282-4C1C-BEE7-2D19D95FF9DF}"/>
              </a:ext>
            </a:extLst>
          </p:cNvPr>
          <p:cNvPicPr>
            <a:picLocks noChangeAspect="1"/>
          </p:cNvPicPr>
          <p:nvPr/>
        </p:nvPicPr>
        <p:blipFill>
          <a:blip r:embed="rId2"/>
          <a:stretch>
            <a:fillRect/>
          </a:stretch>
        </p:blipFill>
        <p:spPr>
          <a:xfrm>
            <a:off x="2547937" y="3014662"/>
            <a:ext cx="4048125" cy="828675"/>
          </a:xfrm>
          <a:prstGeom prst="rect">
            <a:avLst/>
          </a:prstGeom>
        </p:spPr>
      </p:pic>
    </p:spTree>
    <p:extLst>
      <p:ext uri="{BB962C8B-B14F-4D97-AF65-F5344CB8AC3E}">
        <p14:creationId xmlns:p14="http://schemas.microsoft.com/office/powerpoint/2010/main" val="1119842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err="1"/>
              <a:t>Levenshtein</a:t>
            </a:r>
            <a:r>
              <a:rPr lang="en-NZ"/>
              <a:t> Distance</a:t>
            </a:r>
          </a:p>
        </p:txBody>
      </p:sp>
      <p:sp>
        <p:nvSpPr>
          <p:cNvPr id="3" name="Content Placeholder 2"/>
          <p:cNvSpPr>
            <a:spLocks noGrp="1"/>
          </p:cNvSpPr>
          <p:nvPr>
            <p:ph idx="1"/>
          </p:nvPr>
        </p:nvSpPr>
        <p:spPr>
          <a:xfrm>
            <a:off x="914400" y="2420888"/>
            <a:ext cx="7772400" cy="2188840"/>
          </a:xfrm>
        </p:spPr>
        <p:txBody>
          <a:bodyPr/>
          <a:lstStyle/>
          <a:p>
            <a:r>
              <a:rPr lang="en-NZ"/>
              <a:t>Also known as the </a:t>
            </a:r>
            <a:r>
              <a:rPr lang="en-NZ" b="1"/>
              <a:t>edit distance</a:t>
            </a:r>
            <a:r>
              <a:rPr lang="en-NZ"/>
              <a:t>.</a:t>
            </a:r>
          </a:p>
          <a:p>
            <a:r>
              <a:rPr lang="en-NZ"/>
              <a:t>Is the minimum number of single character edits (insertions, deletions or substitutions) required to change one sentence into another.</a:t>
            </a:r>
          </a:p>
        </p:txBody>
      </p:sp>
    </p:spTree>
    <p:extLst>
      <p:ext uri="{BB962C8B-B14F-4D97-AF65-F5344CB8AC3E}">
        <p14:creationId xmlns:p14="http://schemas.microsoft.com/office/powerpoint/2010/main" val="4029873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Hamming Distance		</a:t>
            </a:r>
          </a:p>
        </p:txBody>
      </p:sp>
      <p:sp>
        <p:nvSpPr>
          <p:cNvPr id="3" name="Content Placeholder 2"/>
          <p:cNvSpPr>
            <a:spLocks noGrp="1"/>
          </p:cNvSpPr>
          <p:nvPr>
            <p:ph idx="1"/>
          </p:nvPr>
        </p:nvSpPr>
        <p:spPr/>
        <p:txBody>
          <a:bodyPr/>
          <a:lstStyle/>
          <a:p>
            <a:r>
              <a:rPr lang="en-NZ"/>
              <a:t>Between two strings of  </a:t>
            </a:r>
            <a:r>
              <a:rPr lang="en-NZ" b="1"/>
              <a:t>equal </a:t>
            </a:r>
            <a:r>
              <a:rPr lang="en-NZ"/>
              <a:t>length is the number of positions at which the corresponding symbols are different.</a:t>
            </a:r>
          </a:p>
          <a:p>
            <a:r>
              <a:rPr lang="en-NZ" err="1"/>
              <a:t>ie</a:t>
            </a:r>
            <a:r>
              <a:rPr lang="en-NZ"/>
              <a:t>, the minimum number of substitutions required to change one string into the other.	</a:t>
            </a:r>
          </a:p>
          <a:p>
            <a:r>
              <a:rPr lang="en-NZ"/>
              <a:t>Or (or originally) the minimum number of errors that could have transformed one string into the other.</a:t>
            </a:r>
          </a:p>
        </p:txBody>
      </p:sp>
    </p:spTree>
    <p:extLst>
      <p:ext uri="{BB962C8B-B14F-4D97-AF65-F5344CB8AC3E}">
        <p14:creationId xmlns:p14="http://schemas.microsoft.com/office/powerpoint/2010/main" val="3446548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Pearson Correlation Coefficient</a:t>
            </a:r>
          </a:p>
        </p:txBody>
      </p:sp>
      <p:pic>
        <p:nvPicPr>
          <p:cNvPr id="4" name="Content Placeholder 3">
            <a:extLst>
              <a:ext uri="{FF2B5EF4-FFF2-40B4-BE49-F238E27FC236}">
                <a16:creationId xmlns:a16="http://schemas.microsoft.com/office/drawing/2014/main" id="{49C08F52-0CFF-4329-B6EA-749BF4A29EB8}"/>
              </a:ext>
            </a:extLst>
          </p:cNvPr>
          <p:cNvPicPr>
            <a:picLocks noGrp="1" noChangeAspect="1"/>
          </p:cNvPicPr>
          <p:nvPr>
            <p:ph idx="1"/>
          </p:nvPr>
        </p:nvPicPr>
        <p:blipFill>
          <a:blip r:embed="rId2"/>
          <a:stretch>
            <a:fillRect/>
          </a:stretch>
        </p:blipFill>
        <p:spPr>
          <a:xfrm>
            <a:off x="1538287" y="1812925"/>
            <a:ext cx="6524625" cy="4105275"/>
          </a:xfrm>
          <a:prstGeom prst="rect">
            <a:avLst/>
          </a:prstGeom>
        </p:spPr>
      </p:pic>
    </p:spTree>
    <p:extLst>
      <p:ext uri="{BB962C8B-B14F-4D97-AF65-F5344CB8AC3E}">
        <p14:creationId xmlns:p14="http://schemas.microsoft.com/office/powerpoint/2010/main" val="90214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2407-931A-98EC-C5AC-51941B17C741}"/>
              </a:ext>
            </a:extLst>
          </p:cNvPr>
          <p:cNvSpPr>
            <a:spLocks noGrp="1"/>
          </p:cNvSpPr>
          <p:nvPr>
            <p:ph type="title"/>
          </p:nvPr>
        </p:nvSpPr>
        <p:spPr>
          <a:xfrm>
            <a:off x="879313" y="1792224"/>
            <a:ext cx="7772400" cy="2208276"/>
          </a:xfrm>
        </p:spPr>
        <p:txBody>
          <a:bodyPr/>
          <a:lstStyle/>
          <a:p>
            <a:pPr algn="ctr"/>
            <a:r>
              <a:rPr lang="en-NZ" dirty="0">
                <a:hlinkClick r:id="rId2"/>
              </a:rPr>
              <a:t>Demo Code TFIDF</a:t>
            </a:r>
            <a:br>
              <a:rPr lang="en-NZ" dirty="0"/>
            </a:br>
            <a:br>
              <a:rPr lang="en-NZ" dirty="0"/>
            </a:br>
            <a:endParaRPr lang="en-NZ" dirty="0"/>
          </a:p>
        </p:txBody>
      </p:sp>
    </p:spTree>
    <p:extLst>
      <p:ext uri="{BB962C8B-B14F-4D97-AF65-F5344CB8AC3E}">
        <p14:creationId xmlns:p14="http://schemas.microsoft.com/office/powerpoint/2010/main" val="197093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What is Vector Space Model and Why?</a:t>
            </a:r>
          </a:p>
        </p:txBody>
      </p:sp>
      <p:sp>
        <p:nvSpPr>
          <p:cNvPr id="551939" name="Rectangle 3"/>
          <p:cNvSpPr>
            <a:spLocks noGrp="1" noChangeArrowheads="1"/>
          </p:cNvSpPr>
          <p:nvPr>
            <p:ph type="body" idx="1"/>
          </p:nvPr>
        </p:nvSpPr>
        <p:spPr/>
        <p:txBody>
          <a:bodyPr/>
          <a:lstStyle/>
          <a:p>
            <a:r>
              <a:rPr lang="en-US" altLang="en-US"/>
              <a:t>Representation of a document or a discourse with a data structure.</a:t>
            </a:r>
          </a:p>
          <a:p>
            <a:r>
              <a:rPr lang="en-US" altLang="en-US"/>
              <a:t>So as to be able to do operations on it.</a:t>
            </a:r>
          </a:p>
          <a:p>
            <a:r>
              <a:rPr lang="en-US" altLang="en-US"/>
              <a:t>Vector of words</a:t>
            </a:r>
          </a:p>
          <a:p>
            <a:r>
              <a:rPr lang="en-US" altLang="en-US"/>
              <a:t>Can do vector and other mathematical operations</a:t>
            </a:r>
          </a:p>
          <a:p>
            <a:r>
              <a:rPr lang="en-US" altLang="en-US"/>
              <a:t>So that documents can be ranked</a:t>
            </a:r>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1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1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1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NZ" altLang="en-US"/>
              <a:t>How can we retrieve relevant documents from an archive?</a:t>
            </a:r>
          </a:p>
        </p:txBody>
      </p:sp>
      <p:sp>
        <p:nvSpPr>
          <p:cNvPr id="9219" name="Content Placeholder 2"/>
          <p:cNvSpPr>
            <a:spLocks noGrp="1"/>
          </p:cNvSpPr>
          <p:nvPr>
            <p:ph idx="1"/>
          </p:nvPr>
        </p:nvSpPr>
        <p:spPr/>
        <p:txBody>
          <a:bodyPr/>
          <a:lstStyle/>
          <a:p>
            <a:r>
              <a:rPr lang="en-NZ" altLang="en-US" sz="2000"/>
              <a:t>Boolean model: all documents matching the query are retrieved</a:t>
            </a:r>
          </a:p>
          <a:p>
            <a:r>
              <a:rPr lang="en-NZ" altLang="en-US" sz="2000"/>
              <a:t>A query consists of search words combined using logical AND and OR operators.</a:t>
            </a:r>
          </a:p>
          <a:p>
            <a:r>
              <a:rPr lang="en-NZ" altLang="en-US" sz="2000"/>
              <a:t>The matching is binary: yes or no</a:t>
            </a:r>
          </a:p>
          <a:p>
            <a:r>
              <a:rPr lang="en-NZ" altLang="en-US" sz="2000"/>
              <a:t>Extreme cases: the list of retrieved documents can be empty, or huge</a:t>
            </a:r>
          </a:p>
          <a:p>
            <a:r>
              <a:rPr lang="en-NZ" altLang="en-US" sz="2000"/>
              <a:t>A ranking of the documents matching a query is required so that more relevant documents is presented first as in a google search.</a:t>
            </a:r>
          </a:p>
          <a:p>
            <a:pPr lvl="1"/>
            <a:r>
              <a:rPr lang="en-NZ" altLang="en-US" sz="2000" b="1">
                <a:solidFill>
                  <a:srgbClr val="FF0000"/>
                </a:solidFill>
              </a:rPr>
              <a:t>What are the possibilities for ranking?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NZ" altLang="en-US"/>
              <a:t>Document scoring possibilities	</a:t>
            </a:r>
          </a:p>
        </p:txBody>
      </p:sp>
      <p:sp>
        <p:nvSpPr>
          <p:cNvPr id="10243" name="Content Placeholder 2"/>
          <p:cNvSpPr>
            <a:spLocks noGrp="1"/>
          </p:cNvSpPr>
          <p:nvPr>
            <p:ph idx="1"/>
          </p:nvPr>
        </p:nvSpPr>
        <p:spPr/>
        <p:txBody>
          <a:bodyPr/>
          <a:lstStyle/>
          <a:p>
            <a:r>
              <a:rPr lang="en-NZ" altLang="en-US" sz="2400" dirty="0"/>
              <a:t>Need a way of assigning a score or weight to a query and document pair</a:t>
            </a:r>
          </a:p>
          <a:p>
            <a:r>
              <a:rPr lang="en-NZ" altLang="en-US" sz="2400" dirty="0"/>
              <a:t>Most obvious is the frequency of the terms.</a:t>
            </a:r>
          </a:p>
          <a:p>
            <a:r>
              <a:rPr lang="en-NZ" altLang="en-US" sz="2400" dirty="0"/>
              <a:t>Ignore the order of occurrence</a:t>
            </a:r>
          </a:p>
          <a:p>
            <a:pPr lvl="1"/>
            <a:r>
              <a:rPr lang="en-NZ" altLang="en-US" sz="2400" b="1" dirty="0"/>
              <a:t>Bag of Words </a:t>
            </a:r>
            <a:r>
              <a:rPr lang="en-NZ" altLang="en-US" sz="2400" dirty="0"/>
              <a:t>model</a:t>
            </a:r>
          </a:p>
          <a:p>
            <a:r>
              <a:rPr lang="en-NZ" altLang="en-US" sz="2400" dirty="0"/>
              <a:t>Are all words equally important?</a:t>
            </a:r>
          </a:p>
          <a:p>
            <a:pPr lvl="1"/>
            <a:r>
              <a:rPr lang="en-NZ" altLang="en-US" sz="2400" dirty="0"/>
              <a:t>Stop words?</a:t>
            </a:r>
          </a:p>
          <a:p>
            <a:pPr lvl="1"/>
            <a:r>
              <a:rPr lang="en-NZ" altLang="en-US" sz="2400" dirty="0"/>
              <a:t>Word inflections</a:t>
            </a:r>
          </a:p>
          <a:p>
            <a:pPr lvl="1"/>
            <a:r>
              <a:rPr lang="en-NZ" altLang="en-US" sz="2400" dirty="0"/>
              <a:t>Plurals and singular words?</a:t>
            </a:r>
          </a:p>
          <a:p>
            <a:endParaRPr lang="en-NZ"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NZ" altLang="en-US"/>
              <a:t>Vector representation of a corpus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2516730"/>
              </p:ext>
            </p:extLst>
          </p:nvPr>
        </p:nvGraphicFramePr>
        <p:xfrm>
          <a:off x="1763688" y="1988840"/>
          <a:ext cx="4970780" cy="402329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65278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tblGrid>
              <a:tr h="639979">
                <a:tc>
                  <a:txBody>
                    <a:bodyPr/>
                    <a:lstStyle/>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solidFill>
                            <a:schemeClr val="tx1"/>
                          </a:solidFill>
                        </a:rPr>
                        <a:t>d</a:t>
                      </a:r>
                      <a:r>
                        <a:rPr lang="en-NZ" sz="1800" baseline="-25000">
                          <a:solidFill>
                            <a:schemeClr val="tx1"/>
                          </a:solidFill>
                        </a:rPr>
                        <a:t>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a:solidFill>
                            <a:schemeClr val="tx1"/>
                          </a:solidFill>
                        </a:rPr>
                        <a:t>d</a:t>
                      </a:r>
                      <a:r>
                        <a:rPr lang="en-NZ" sz="1800" baseline="-25000">
                          <a:solidFill>
                            <a:schemeClr val="tx1"/>
                          </a:solidFill>
                        </a:rPr>
                        <a:t>2</a:t>
                      </a:r>
                    </a:p>
                    <a:p>
                      <a:endParaRPr lang="en-NZ" sz="1800">
                        <a:solidFill>
                          <a:schemeClr val="tx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solidFill>
                            <a:schemeClr val="tx1"/>
                          </a:solidFill>
                        </a:rPr>
                        <a:t>d</a:t>
                      </a:r>
                      <a:r>
                        <a:rPr lang="en-NZ" sz="1800" baseline="-25000">
                          <a:solidFill>
                            <a:schemeClr val="tx1"/>
                          </a:solidFill>
                        </a:rPr>
                        <a:t>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solidFill>
                            <a:schemeClr val="tx1"/>
                          </a:solidFill>
                        </a:rPr>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err="1">
                          <a:solidFill>
                            <a:schemeClr val="tx1"/>
                          </a:solidFill>
                        </a:rPr>
                        <a:t>d</a:t>
                      </a:r>
                      <a:r>
                        <a:rPr lang="en-NZ" sz="1800" baseline="-25000" err="1">
                          <a:solidFill>
                            <a:schemeClr val="tx1"/>
                          </a:solidFill>
                        </a:rPr>
                        <a:t>n</a:t>
                      </a:r>
                      <a:endParaRPr lang="en-NZ" sz="1800" baseline="-25000">
                        <a:solidFill>
                          <a:schemeClr val="tx1"/>
                        </a:solidFill>
                      </a:endParaRPr>
                    </a:p>
                    <a:p>
                      <a:endParaRPr lang="en-NZ" sz="1800">
                        <a:solidFill>
                          <a:schemeClr val="tx1"/>
                        </a:solidFill>
                      </a:endParaRP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39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b="1"/>
                        <a:t>t</a:t>
                      </a:r>
                      <a:r>
                        <a:rPr lang="en-NZ" sz="1800" b="1" baseline="-25000"/>
                        <a:t>1</a:t>
                      </a:r>
                    </a:p>
                    <a:p>
                      <a:endParaRPr lang="en-NZ" sz="1800" b="1"/>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w</a:t>
                      </a:r>
                      <a:r>
                        <a:rPr lang="en-NZ" sz="1800" baseline="-25000"/>
                        <a:t>11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a:t>w</a:t>
                      </a:r>
                      <a:r>
                        <a:rPr lang="en-NZ" sz="1800" baseline="-25000"/>
                        <a:t>12</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W</a:t>
                      </a:r>
                      <a:r>
                        <a:rPr lang="en-NZ" sz="1800" baseline="-25000"/>
                        <a:t>13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a:t>w</a:t>
                      </a:r>
                      <a:r>
                        <a:rPr lang="en-NZ" sz="1800" baseline="-25000"/>
                        <a:t>1n</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9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b="1"/>
                        <a:t>t</a:t>
                      </a:r>
                      <a:r>
                        <a:rPr lang="en-NZ" sz="1800" b="1" baseline="-25000"/>
                        <a:t>2</a:t>
                      </a:r>
                    </a:p>
                    <a:p>
                      <a:endParaRPr lang="en-NZ" sz="1800" b="1"/>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w</a:t>
                      </a:r>
                      <a:r>
                        <a:rPr lang="en-NZ" sz="1800" baseline="-25000"/>
                        <a:t>21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a:t>w</a:t>
                      </a:r>
                      <a:r>
                        <a:rPr lang="en-NZ" sz="1800" baseline="-25000"/>
                        <a:t>22</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W</a:t>
                      </a:r>
                      <a:r>
                        <a:rPr lang="en-NZ" sz="1800" baseline="-25000"/>
                        <a:t>23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a:t>w</a:t>
                      </a:r>
                      <a:r>
                        <a:rPr lang="en-NZ" sz="1800" baseline="-25000"/>
                        <a:t>1n</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462809">
                <a:tc>
                  <a:txBody>
                    <a:bodyPr/>
                    <a:lstStyle/>
                    <a:p>
                      <a:r>
                        <a:rPr lang="en-NZ" sz="1800" b="1"/>
                        <a:t>.</a:t>
                      </a:r>
                    </a:p>
                    <a:p>
                      <a:r>
                        <a:rPr lang="en-NZ" sz="1800" b="1"/>
                        <a:t>.</a:t>
                      </a:r>
                    </a:p>
                    <a:p>
                      <a:r>
                        <a:rPr lang="en-NZ" sz="1800" b="1"/>
                        <a:t>.</a:t>
                      </a:r>
                    </a:p>
                    <a:p>
                      <a:r>
                        <a:rPr lang="en-NZ" sz="1800" b="1"/>
                        <a:t>.</a:t>
                      </a:r>
                    </a:p>
                    <a:p>
                      <a:endParaRPr lang="en-NZ" sz="1800" b="1"/>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a:t>.</a:t>
                      </a:r>
                    </a:p>
                    <a:p>
                      <a:r>
                        <a:rPr lang="en-NZ" sz="1800" b="1"/>
                        <a:t>.</a:t>
                      </a:r>
                    </a:p>
                    <a:p>
                      <a:r>
                        <a:rPr lang="en-NZ" sz="1800" b="1"/>
                        <a:t>.</a:t>
                      </a:r>
                    </a:p>
                    <a:p>
                      <a:r>
                        <a:rPr lang="en-NZ" sz="1800" b="1"/>
                        <a:t>.</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a:t>.</a:t>
                      </a:r>
                    </a:p>
                    <a:p>
                      <a:r>
                        <a:rPr lang="en-NZ" sz="1800" b="1"/>
                        <a:t>.</a:t>
                      </a:r>
                    </a:p>
                    <a:p>
                      <a:r>
                        <a:rPr lang="en-NZ" sz="1800" b="1"/>
                        <a:t>.</a:t>
                      </a:r>
                    </a:p>
                    <a:p>
                      <a:r>
                        <a:rPr lang="en-NZ" sz="1800" b="1"/>
                        <a:t>.</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a:t>.</a:t>
                      </a:r>
                    </a:p>
                    <a:p>
                      <a:r>
                        <a:rPr lang="en-NZ" sz="1800" b="1"/>
                        <a:t>.</a:t>
                      </a:r>
                    </a:p>
                    <a:p>
                      <a:r>
                        <a:rPr lang="en-NZ" sz="1800" b="1"/>
                        <a:t>.</a:t>
                      </a:r>
                    </a:p>
                    <a:p>
                      <a:r>
                        <a:rPr lang="en-NZ" sz="1800" b="1"/>
                        <a:t>.</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a:t>.</a:t>
                      </a:r>
                    </a:p>
                    <a:p>
                      <a:r>
                        <a:rPr lang="en-NZ" sz="1800" b="1"/>
                        <a:t>.</a:t>
                      </a:r>
                    </a:p>
                    <a:p>
                      <a:r>
                        <a:rPr lang="en-NZ" sz="1800" b="1"/>
                        <a:t>.</a:t>
                      </a:r>
                    </a:p>
                    <a:p>
                      <a:r>
                        <a:rPr lang="en-NZ" sz="1800" b="1"/>
                        <a:t>.</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b="1"/>
                        <a:t>.</a:t>
                      </a:r>
                    </a:p>
                    <a:p>
                      <a:r>
                        <a:rPr lang="en-NZ" sz="1800" b="1"/>
                        <a:t>.</a:t>
                      </a:r>
                    </a:p>
                    <a:p>
                      <a:r>
                        <a:rPr lang="en-NZ" sz="1800" b="1"/>
                        <a:t>.</a:t>
                      </a:r>
                    </a:p>
                    <a:p>
                      <a:r>
                        <a:rPr lang="en-NZ" sz="1800" b="1"/>
                        <a:t>.</a:t>
                      </a:r>
                    </a:p>
                    <a:p>
                      <a:endParaRPr lang="en-NZ" sz="18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39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b="1"/>
                        <a:t>t</a:t>
                      </a:r>
                      <a:r>
                        <a:rPr lang="en-NZ" sz="1800" b="1" baseline="-25000"/>
                        <a:t>m</a:t>
                      </a:r>
                    </a:p>
                    <a:p>
                      <a:endParaRPr lang="en-NZ" sz="1800" b="1"/>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w</a:t>
                      </a:r>
                      <a:r>
                        <a:rPr lang="en-NZ" sz="1800" baseline="-25000"/>
                        <a:t>m1</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a:t>w</a:t>
                      </a:r>
                      <a:r>
                        <a:rPr lang="en-NZ" sz="1800" baseline="-25000"/>
                        <a:t>m2</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W</a:t>
                      </a:r>
                      <a:r>
                        <a:rPr lang="en-NZ" sz="1800" baseline="-25000"/>
                        <a:t>m3</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NZ" sz="1800"/>
                        <a:t>……..</a:t>
                      </a:r>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1800" err="1"/>
                        <a:t>w</a:t>
                      </a:r>
                      <a:r>
                        <a:rPr lang="en-NZ" sz="1800" baseline="-25000" err="1"/>
                        <a:t>mn</a:t>
                      </a:r>
                      <a:endParaRPr lang="en-NZ" sz="1800" baseline="-2500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NZ" altLang="en-US"/>
              <a:t>Vector Space Representation</a:t>
            </a:r>
          </a:p>
        </p:txBody>
      </p:sp>
      <p:sp>
        <p:nvSpPr>
          <p:cNvPr id="3" name="Content Placeholder 2"/>
          <p:cNvSpPr>
            <a:spLocks noGrp="1"/>
          </p:cNvSpPr>
          <p:nvPr>
            <p:ph idx="1"/>
          </p:nvPr>
        </p:nvSpPr>
        <p:spPr/>
        <p:txBody>
          <a:bodyPr/>
          <a:lstStyle/>
          <a:p>
            <a:r>
              <a:rPr lang="en-NZ" altLang="en-US"/>
              <a:t>How many dimensions will the vector have?</a:t>
            </a:r>
          </a:p>
          <a:p>
            <a:r>
              <a:rPr lang="en-NZ" altLang="en-US"/>
              <a:t>Dimension reduction strategies</a:t>
            </a:r>
          </a:p>
          <a:p>
            <a:pPr lvl="1"/>
            <a:r>
              <a:rPr lang="en-NZ" altLang="en-US"/>
              <a:t>Stop words</a:t>
            </a:r>
          </a:p>
          <a:p>
            <a:pPr lvl="1"/>
            <a:r>
              <a:rPr lang="en-NZ" altLang="en-US"/>
              <a:t>Stemming</a:t>
            </a:r>
          </a:p>
          <a:p>
            <a:pPr lvl="1"/>
            <a:r>
              <a:rPr lang="en-NZ" altLang="en-US"/>
              <a:t>Feature selection</a:t>
            </a:r>
          </a:p>
          <a:p>
            <a:pPr lvl="1"/>
            <a:r>
              <a:rPr lang="en-NZ" altLang="en-US"/>
              <a:t>Latent Semantic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NZ" altLang="en-US"/>
              <a:t>Frequency count matrices</a:t>
            </a:r>
          </a:p>
        </p:txBody>
      </p:sp>
      <p:sp>
        <p:nvSpPr>
          <p:cNvPr id="13315" name="Content Placeholder 2"/>
          <p:cNvSpPr>
            <a:spLocks noGrp="1"/>
          </p:cNvSpPr>
          <p:nvPr>
            <p:ph idx="1"/>
          </p:nvPr>
        </p:nvSpPr>
        <p:spPr>
          <a:xfrm>
            <a:off x="901700" y="1700213"/>
            <a:ext cx="7772400" cy="4530725"/>
          </a:xfrm>
        </p:spPr>
        <p:txBody>
          <a:bodyPr/>
          <a:lstStyle/>
          <a:p>
            <a:r>
              <a:rPr lang="en-NZ" altLang="en-US" dirty="0"/>
              <a:t>Say we are analysing 8 newspaper articles for relevance to National Party</a:t>
            </a:r>
          </a:p>
          <a:p>
            <a:endParaRPr lang="en-NZ" altLang="en-US" dirty="0"/>
          </a:p>
          <a:p>
            <a:endParaRPr lang="en-NZ" altLang="en-US" dirty="0"/>
          </a:p>
          <a:p>
            <a:endParaRPr lang="en-NZ" altLang="en-US" dirty="0"/>
          </a:p>
          <a:p>
            <a:r>
              <a:rPr lang="en-NZ" altLang="en-US" dirty="0"/>
              <a:t>One Hot representation</a:t>
            </a:r>
          </a:p>
          <a:p>
            <a:pPr lvl="1"/>
            <a:r>
              <a:rPr lang="en-NZ" altLang="en-US" dirty="0"/>
              <a:t>Vector representing the presence or absence of tokens</a:t>
            </a:r>
          </a:p>
        </p:txBody>
      </p:sp>
      <p:graphicFrame>
        <p:nvGraphicFramePr>
          <p:cNvPr id="5" name="Table 4"/>
          <p:cNvGraphicFramePr>
            <a:graphicFrameLocks noGrp="1"/>
          </p:cNvGraphicFramePr>
          <p:nvPr>
            <p:extLst>
              <p:ext uri="{D42A27DB-BD31-4B8C-83A1-F6EECF244321}">
                <p14:modId xmlns:p14="http://schemas.microsoft.com/office/powerpoint/2010/main" val="2745913234"/>
              </p:ext>
            </p:extLst>
          </p:nvPr>
        </p:nvGraphicFramePr>
        <p:xfrm>
          <a:off x="1305696" y="2762250"/>
          <a:ext cx="5740400" cy="1333500"/>
        </p:xfrm>
        <a:graphic>
          <a:graphicData uri="http://schemas.openxmlformats.org/drawingml/2006/table">
            <a:tbl>
              <a:tblPr>
                <a:tableStyleId>{5C22544A-7EE6-4342-B048-85BDC9FD1C3A}</a:tableStyleId>
              </a:tblPr>
              <a:tblGrid>
                <a:gridCol w="863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190500">
                <a:tc>
                  <a:txBody>
                    <a:bodyPr/>
                    <a:lstStyle/>
                    <a:p>
                      <a:pPr algn="l" fontAlgn="b"/>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1</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2</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3</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4</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5</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6</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7</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NZ" sz="1100" u="none" strike="noStrike">
                          <a:effectLst/>
                        </a:rPr>
                        <a:t>Doc 8</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NZ" sz="1100" u="none" strike="noStrike">
                          <a:effectLst/>
                        </a:rPr>
                        <a:t>John</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15</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12</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2</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NZ" sz="1100" u="none" strike="noStrike">
                          <a:effectLst/>
                        </a:rPr>
                        <a:t>Key</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12</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4</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8</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NZ" sz="1100" u="none" strike="noStrike">
                          <a:effectLst/>
                        </a:rPr>
                        <a:t>Government</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12</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dirty="0">
                          <a:effectLst/>
                        </a:rPr>
                        <a:t>4</a:t>
                      </a:r>
                      <a:endParaRPr lang="en-NZ"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NZ" sz="1100" u="none" strike="noStrike">
                          <a:effectLst/>
                        </a:rPr>
                        <a:t>National</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5</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6</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NZ" sz="1100" u="none" strike="noStrike">
                          <a:effectLst/>
                        </a:rPr>
                        <a:t>Party</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4</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3</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8</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7</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7</a:t>
                      </a:r>
                      <a:endParaRPr lang="en-NZ"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NZ" sz="1100" u="none" strike="noStrike">
                          <a:effectLst/>
                        </a:rPr>
                        <a:t>English</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4</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1</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5</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a:effectLst/>
                        </a:rPr>
                        <a:t>0</a:t>
                      </a:r>
                      <a:endParaRPr lang="en-NZ"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NZ" sz="1100" u="none" strike="noStrike" dirty="0">
                          <a:effectLst/>
                        </a:rPr>
                        <a:t>2</a:t>
                      </a:r>
                      <a:endParaRPr lang="en-NZ"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59632" y="260648"/>
            <a:ext cx="7772400" cy="1143000"/>
          </a:xfrm>
        </p:spPr>
        <p:txBody>
          <a:bodyPr/>
          <a:lstStyle/>
          <a:p>
            <a:r>
              <a:rPr lang="en-NZ" altLang="en-US" dirty="0"/>
              <a:t>Bag of words model (BOW)</a:t>
            </a:r>
          </a:p>
        </p:txBody>
      </p:sp>
      <p:sp>
        <p:nvSpPr>
          <p:cNvPr id="14339" name="Content Placeholder 2"/>
          <p:cNvSpPr>
            <a:spLocks noGrp="1"/>
          </p:cNvSpPr>
          <p:nvPr>
            <p:ph idx="1"/>
          </p:nvPr>
        </p:nvSpPr>
        <p:spPr/>
        <p:txBody>
          <a:bodyPr/>
          <a:lstStyle/>
          <a:p>
            <a:r>
              <a:rPr lang="en-NZ" altLang="en-US"/>
              <a:t>Vector representation doesn’t consider the ordering of words in a document</a:t>
            </a:r>
          </a:p>
          <a:p>
            <a:r>
              <a:rPr lang="en-NZ" altLang="en-US" i="1">
                <a:solidFill>
                  <a:srgbClr val="FF0000"/>
                </a:solidFill>
              </a:rPr>
              <a:t>The dog bit the man </a:t>
            </a:r>
            <a:r>
              <a:rPr lang="en-NZ" altLang="en-US" i="1"/>
              <a:t>and </a:t>
            </a:r>
            <a:r>
              <a:rPr lang="en-NZ" altLang="en-US" i="1">
                <a:solidFill>
                  <a:srgbClr val="FF0000"/>
                </a:solidFill>
              </a:rPr>
              <a:t>The man bit the dog</a:t>
            </a:r>
            <a:r>
              <a:rPr lang="en-NZ" altLang="en-US" i="1"/>
              <a:t> would have same representation </a:t>
            </a:r>
          </a:p>
          <a:p>
            <a:r>
              <a:rPr lang="en-NZ" altLang="en-US"/>
              <a:t>This is called the bag of words model.</a:t>
            </a:r>
          </a:p>
          <a:p>
            <a:r>
              <a:rPr lang="en-NZ" altLang="en-US"/>
              <a:t>We will see later that there are models that recover the positional information</a:t>
            </a:r>
          </a:p>
          <a:p>
            <a:r>
              <a:rPr lang="en-NZ" altLang="en-US"/>
              <a:t>However the BOW model is surprisingly effective in most situations.</a:t>
            </a:r>
          </a:p>
        </p:txBody>
      </p:sp>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Helvetic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sz="1800" b="0" i="0" u="none" strike="noStrike" cap="none" normalizeH="0" baseline="0" smtClean="0">
            <a:ln>
              <a:noFill/>
            </a:ln>
            <a:solidFill>
              <a:schemeClr val="tx1"/>
            </a:solidFill>
            <a:effectLst/>
            <a:latin typeface="Helvetica" pitchFamily="34" charset="0"/>
            <a:cs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1739</Words>
  <Application>Microsoft Office PowerPoint</Application>
  <PresentationFormat>On-screen Show (4:3)</PresentationFormat>
  <Paragraphs>316</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Helvetica</vt:lpstr>
      <vt:lpstr>Times New Roman</vt:lpstr>
      <vt:lpstr>Wingdings</vt:lpstr>
      <vt:lpstr>Layers</vt:lpstr>
      <vt:lpstr>COMP814 – Text Mining   Vector Space Model/ Similarity Computations </vt:lpstr>
      <vt:lpstr>Reference  </vt:lpstr>
      <vt:lpstr>What is Vector Space Model and Why?</vt:lpstr>
      <vt:lpstr>How can we retrieve relevant documents from an archive?</vt:lpstr>
      <vt:lpstr>Document scoring possibilities </vt:lpstr>
      <vt:lpstr>Vector representation of a corpus</vt:lpstr>
      <vt:lpstr>Vector Space Representation</vt:lpstr>
      <vt:lpstr>Frequency count matrices</vt:lpstr>
      <vt:lpstr>Bag of words model (BOW)</vt:lpstr>
      <vt:lpstr>Vector Space model: word2vec</vt:lpstr>
      <vt:lpstr>Term Frequency Tf</vt:lpstr>
      <vt:lpstr>Document frequency</vt:lpstr>
      <vt:lpstr>Inverse Document Frequency idf</vt:lpstr>
      <vt:lpstr>Exercise</vt:lpstr>
      <vt:lpstr>TF-IDF Computation</vt:lpstr>
      <vt:lpstr>Tf-idf weighting scheme</vt:lpstr>
      <vt:lpstr>Exercise</vt:lpstr>
      <vt:lpstr>Similarity Computations</vt:lpstr>
      <vt:lpstr>Similarity Distance conditions</vt:lpstr>
      <vt:lpstr>Euclidean Distance</vt:lpstr>
      <vt:lpstr>Cosine Distance</vt:lpstr>
      <vt:lpstr>Jaccard Coefficient</vt:lpstr>
      <vt:lpstr>Levenshtein Distance</vt:lpstr>
      <vt:lpstr>Hamming Distance  </vt:lpstr>
      <vt:lpstr>Pearson Correlation Coefficient</vt:lpstr>
      <vt:lpstr>Demo Code TFIDF  </vt:lpstr>
    </vt:vector>
  </TitlesOfParts>
  <Company>Auckland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407706  Protocol Analysis and Design</dc:title>
  <dc:creator>AUT User</dc:creator>
  <cp:lastModifiedBy>Parma Nand</cp:lastModifiedBy>
  <cp:revision>1</cp:revision>
  <dcterms:created xsi:type="dcterms:W3CDTF">2007-02-12T21:19:56Z</dcterms:created>
  <dcterms:modified xsi:type="dcterms:W3CDTF">2023-03-20T00:21:03Z</dcterms:modified>
</cp:coreProperties>
</file>